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7"/>
  </p:notesMasterIdLst>
  <p:sldIdLst>
    <p:sldId id="1138" r:id="rId3"/>
    <p:sldId id="289" r:id="rId4"/>
    <p:sldId id="1067" r:id="rId5"/>
    <p:sldId id="291" r:id="rId6"/>
    <p:sldId id="1068" r:id="rId7"/>
    <p:sldId id="297" r:id="rId8"/>
    <p:sldId id="1075" r:id="rId9"/>
    <p:sldId id="305" r:id="rId10"/>
    <p:sldId id="304" r:id="rId11"/>
    <p:sldId id="1076" r:id="rId12"/>
    <p:sldId id="1071" r:id="rId13"/>
    <p:sldId id="1077" r:id="rId14"/>
    <p:sldId id="313" r:id="rId15"/>
    <p:sldId id="1078" r:id="rId16"/>
    <p:sldId id="1139" r:id="rId17"/>
    <p:sldId id="1079" r:id="rId18"/>
    <p:sldId id="307" r:id="rId19"/>
    <p:sldId id="298" r:id="rId20"/>
    <p:sldId id="1080" r:id="rId21"/>
    <p:sldId id="1069" r:id="rId22"/>
    <p:sldId id="1104" r:id="rId23"/>
    <p:sldId id="299" r:id="rId24"/>
    <p:sldId id="301" r:id="rId25"/>
    <p:sldId id="310" r:id="rId26"/>
    <p:sldId id="1081" r:id="rId27"/>
    <p:sldId id="1082" r:id="rId28"/>
    <p:sldId id="1083" r:id="rId29"/>
    <p:sldId id="1070" r:id="rId30"/>
    <p:sldId id="1086" r:id="rId31"/>
    <p:sldId id="1088" r:id="rId32"/>
    <p:sldId id="1089" r:id="rId33"/>
    <p:sldId id="314" r:id="rId34"/>
    <p:sldId id="1090" r:id="rId35"/>
    <p:sldId id="1072" r:id="rId36"/>
    <p:sldId id="309" r:id="rId37"/>
    <p:sldId id="306" r:id="rId38"/>
    <p:sldId id="1091" r:id="rId39"/>
    <p:sldId id="1092" r:id="rId40"/>
    <p:sldId id="1073" r:id="rId41"/>
    <p:sldId id="1093" r:id="rId42"/>
    <p:sldId id="1094" r:id="rId43"/>
    <p:sldId id="1095" r:id="rId44"/>
    <p:sldId id="1096" r:id="rId45"/>
    <p:sldId id="1097" r:id="rId46"/>
    <p:sldId id="1098" r:id="rId47"/>
    <p:sldId id="1105" r:id="rId48"/>
    <p:sldId id="1099" r:id="rId49"/>
    <p:sldId id="1100" r:id="rId50"/>
    <p:sldId id="1074" r:id="rId51"/>
    <p:sldId id="1101" r:id="rId52"/>
    <p:sldId id="1102" r:id="rId53"/>
    <p:sldId id="1103" r:id="rId54"/>
    <p:sldId id="312" r:id="rId55"/>
    <p:sldId id="296" r:id="rId56"/>
  </p:sldIdLst>
  <p:sldSz cx="12192000" cy="6858000"/>
  <p:notesSz cx="6858000" cy="9144000"/>
  <p:embeddedFontLst>
    <p:embeddedFont>
      <p:font typeface="思源黑体 CN Heavy" panose="020B0A00000000000000" pitchFamily="34" charset="-122"/>
      <p:bold r:id="rId61"/>
    </p:embeddedFont>
    <p:embeddedFont>
      <p:font typeface="楷体" panose="02010609060101010101" charset="-122"/>
      <p:regular r:id="rId62"/>
    </p:embeddedFont>
    <p:embeddedFont>
      <p:font typeface="Calibri" panose="020F0502020204030204"/>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仿宋" panose="02010609060101010101" pitchFamily="49" charset="-122"/>
      <p:regular r:id="rId71"/>
    </p:embeddedFont>
    <p:embeddedFont>
      <p:font typeface="微软雅黑" panose="020B0503020204020204" charset="-122"/>
      <p:regular r:id="rId72"/>
    </p:embeddedFont>
    <p:embeddedFont>
      <p:font typeface="等线" panose="02010600030101010101" charset="-122"/>
      <p:regular r:id="rId73"/>
    </p:embeddedFont>
    <p:embeddedFont>
      <p:font typeface="等线 Light" panose="02010600030101010101" charset="-122"/>
      <p:regular r:id="rId74"/>
    </p:embeddedFont>
    <p:embeddedFont>
      <p:font typeface="Calibri Light" panose="020F0302020204030204" charset="0"/>
      <p:regular r:id="rId75"/>
      <p:italic r:id="rId7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A041"/>
    <a:srgbClr val="BDD9B3"/>
    <a:srgbClr val="9BCC66"/>
    <a:srgbClr val="D686A1"/>
    <a:srgbClr val="E6E6E6"/>
    <a:srgbClr val="CDBF97"/>
    <a:srgbClr val="8D7545"/>
    <a:srgbClr val="ECE8E5"/>
    <a:srgbClr val="E4CBCB"/>
    <a:srgbClr val="A88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94660"/>
  </p:normalViewPr>
  <p:slideViewPr>
    <p:cSldViewPr snapToGrid="0">
      <p:cViewPr varScale="1">
        <p:scale>
          <a:sx n="81" d="100"/>
          <a:sy n="81" d="100"/>
        </p:scale>
        <p:origin x="184" y="856"/>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6" Type="http://schemas.openxmlformats.org/officeDocument/2006/relationships/font" Target="fonts/font16.fntdata"/><Relationship Id="rId75" Type="http://schemas.openxmlformats.org/officeDocument/2006/relationships/font" Target="fonts/font15.fntdata"/><Relationship Id="rId74" Type="http://schemas.openxmlformats.org/officeDocument/2006/relationships/font" Target="fonts/font14.fntdata"/><Relationship Id="rId73" Type="http://schemas.openxmlformats.org/officeDocument/2006/relationships/font" Target="fonts/font13.fntdata"/><Relationship Id="rId72" Type="http://schemas.openxmlformats.org/officeDocument/2006/relationships/font" Target="fonts/font12.fntdata"/><Relationship Id="rId71" Type="http://schemas.openxmlformats.org/officeDocument/2006/relationships/font" Target="fonts/font11.fntdata"/><Relationship Id="rId70" Type="http://schemas.openxmlformats.org/officeDocument/2006/relationships/font" Target="fonts/font10.fntdata"/><Relationship Id="rId7" Type="http://schemas.openxmlformats.org/officeDocument/2006/relationships/slide" Target="slides/slide5.xml"/><Relationship Id="rId69" Type="http://schemas.openxmlformats.org/officeDocument/2006/relationships/font" Target="fonts/font9.fntdata"/><Relationship Id="rId68" Type="http://schemas.openxmlformats.org/officeDocument/2006/relationships/font" Target="fonts/font8.fntdata"/><Relationship Id="rId67" Type="http://schemas.openxmlformats.org/officeDocument/2006/relationships/font" Target="fonts/font7.fntdata"/><Relationship Id="rId66" Type="http://schemas.openxmlformats.org/officeDocument/2006/relationships/font" Target="fonts/font6.fntdata"/><Relationship Id="rId65" Type="http://schemas.openxmlformats.org/officeDocument/2006/relationships/font" Target="fonts/font5.fntdata"/><Relationship Id="rId64" Type="http://schemas.openxmlformats.org/officeDocument/2006/relationships/font" Target="fonts/font4.fntdata"/><Relationship Id="rId63" Type="http://schemas.openxmlformats.org/officeDocument/2006/relationships/font" Target="fonts/font3.fntdata"/><Relationship Id="rId62" Type="http://schemas.openxmlformats.org/officeDocument/2006/relationships/font" Target="fonts/font2.fntdata"/><Relationship Id="rId61" Type="http://schemas.openxmlformats.org/officeDocument/2006/relationships/font" Target="fonts/font1.fntdata"/><Relationship Id="rId60" Type="http://schemas.openxmlformats.org/officeDocument/2006/relationships/tableStyles" Target="tableStyles.xml"/><Relationship Id="rId6" Type="http://schemas.openxmlformats.org/officeDocument/2006/relationships/slide" Target="slides/slide4.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notesMaster" Target="notesMasters/notesMaster1.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a:srcRect l="28724" t="18060" r="18351" b="23731"/>
          <a:stretch>
            <a:fillRect/>
          </a:stretch>
        </p:blipFill>
        <p:spPr>
          <a:xfrm>
            <a:off x="1453852" y="299156"/>
            <a:ext cx="1518036" cy="1072214"/>
          </a:xfrm>
          <a:prstGeom prst="rect">
            <a:avLst/>
          </a:prstGeom>
        </p:spPr>
      </p:pic>
      <p:pic>
        <p:nvPicPr>
          <p:cNvPr id="8" name="图片 7"/>
          <p:cNvPicPr>
            <a:picLocks noChangeAspect="1"/>
          </p:cNvPicPr>
          <p:nvPr userDrawn="1"/>
        </p:nvPicPr>
        <p:blipFill rotWithShape="1">
          <a:blip/>
          <a:srcRect l="28724" t="18060" r="18351" b="23731"/>
          <a:stretch>
            <a:fillRect/>
          </a:stretch>
        </p:blipFill>
        <p:spPr>
          <a:xfrm>
            <a:off x="1453852" y="1722574"/>
            <a:ext cx="1518036" cy="1072214"/>
          </a:xfrm>
          <a:prstGeom prst="rect">
            <a:avLst/>
          </a:prstGeom>
        </p:spPr>
      </p:pic>
      <p:pic>
        <p:nvPicPr>
          <p:cNvPr id="9" name="图片 8"/>
          <p:cNvPicPr>
            <a:picLocks noChangeAspect="1"/>
          </p:cNvPicPr>
          <p:nvPr userDrawn="1"/>
        </p:nvPicPr>
        <p:blipFill rotWithShape="1">
          <a:blip/>
          <a:srcRect l="50251" t="5608" r="17874" b="13760"/>
          <a:stretch>
            <a:fillRect/>
          </a:stretch>
        </p:blipFill>
        <p:spPr>
          <a:xfrm>
            <a:off x="1453852" y="3145991"/>
            <a:ext cx="1518036" cy="1260743"/>
          </a:xfrm>
          <a:prstGeom prst="rect">
            <a:avLst/>
          </a:prstGeom>
        </p:spPr>
      </p:pic>
      <p:grpSp>
        <p:nvGrpSpPr>
          <p:cNvPr id="10" name="组合 9"/>
          <p:cNvGrpSpPr/>
          <p:nvPr userDrawn="1"/>
        </p:nvGrpSpPr>
        <p:grpSpPr>
          <a:xfrm>
            <a:off x="4924376" y="1508196"/>
            <a:ext cx="4554108" cy="1072215"/>
            <a:chOff x="4924376" y="1508196"/>
            <a:chExt cx="4554108" cy="1072215"/>
          </a:xfrm>
        </p:grpSpPr>
        <p:pic>
          <p:nvPicPr>
            <p:cNvPr id="11" name="图片 10"/>
            <p:cNvPicPr>
              <a:picLocks noChangeAspect="1"/>
            </p:cNvPicPr>
            <p:nvPr/>
          </p:nvPicPr>
          <p:blipFill rotWithShape="1">
            <a:blip/>
            <a:srcRect l="28724" t="18060" r="18351" b="23731"/>
            <a:stretch>
              <a:fillRect/>
            </a:stretch>
          </p:blipFill>
          <p:spPr>
            <a:xfrm>
              <a:off x="6442412" y="1508196"/>
              <a:ext cx="1518036" cy="1072214"/>
            </a:xfrm>
            <a:prstGeom prst="rect">
              <a:avLst/>
            </a:prstGeom>
          </p:spPr>
        </p:pic>
        <p:pic>
          <p:nvPicPr>
            <p:cNvPr id="12" name="图片 11"/>
            <p:cNvPicPr>
              <a:picLocks noChangeAspect="1"/>
            </p:cNvPicPr>
            <p:nvPr/>
          </p:nvPicPr>
          <p:blipFill rotWithShape="1">
            <a:blip/>
            <a:srcRect l="28724" t="18060" r="18351" b="23731"/>
            <a:stretch>
              <a:fillRect/>
            </a:stretch>
          </p:blipFill>
          <p:spPr>
            <a:xfrm>
              <a:off x="4924376" y="1508196"/>
              <a:ext cx="1518036" cy="1072214"/>
            </a:xfrm>
            <a:prstGeom prst="rect">
              <a:avLst/>
            </a:prstGeom>
          </p:spPr>
        </p:pic>
        <p:pic>
          <p:nvPicPr>
            <p:cNvPr id="13" name="图片 12"/>
            <p:cNvPicPr>
              <a:picLocks noChangeAspect="1"/>
            </p:cNvPicPr>
            <p:nvPr/>
          </p:nvPicPr>
          <p:blipFill rotWithShape="1">
            <a:blip/>
            <a:srcRect l="50251" t="5608" r="17874" b="13760"/>
            <a:stretch>
              <a:fillRect/>
            </a:stretch>
          </p:blipFill>
          <p:spPr>
            <a:xfrm>
              <a:off x="7960448" y="1508197"/>
              <a:ext cx="1518036" cy="1072214"/>
            </a:xfrm>
            <a:prstGeom prst="rect">
              <a:avLst/>
            </a:prstGeom>
          </p:spPr>
        </p:pic>
      </p:grpSp>
      <p:pic>
        <p:nvPicPr>
          <p:cNvPr id="14" name="图片 13"/>
          <p:cNvPicPr>
            <a:picLocks noChangeAspect="1"/>
          </p:cNvPicPr>
          <p:nvPr userDrawn="1"/>
        </p:nvPicPr>
        <p:blipFill>
          <a:blip/>
          <a:stretch>
            <a:fillRect/>
          </a:stretch>
        </p:blipFill>
        <p:spPr>
          <a:xfrm>
            <a:off x="4997506" y="3145991"/>
            <a:ext cx="4554107" cy="1072989"/>
          </a:xfrm>
          <a:prstGeom prst="rect">
            <a:avLst/>
          </a:prstGeom>
        </p:spPr>
      </p:pic>
      <p:grpSp>
        <p:nvGrpSpPr>
          <p:cNvPr id="15" name="组合 14"/>
          <p:cNvGrpSpPr/>
          <p:nvPr userDrawn="1"/>
        </p:nvGrpSpPr>
        <p:grpSpPr>
          <a:xfrm>
            <a:off x="309213" y="4757937"/>
            <a:ext cx="4500808" cy="1787168"/>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pic>
        <p:nvPicPr>
          <p:cNvPr id="20" name="图片 19"/>
          <p:cNvPicPr>
            <a:picLocks noChangeAspect="1"/>
          </p:cNvPicPr>
          <p:nvPr userDrawn="1"/>
        </p:nvPicPr>
        <p:blipFill rotWithShape="1">
          <a:blip/>
          <a:srcRect l="40886" t="7385" r="27768" b="10142"/>
          <a:stretch>
            <a:fillRect/>
          </a:stretch>
        </p:blipFill>
        <p:spPr>
          <a:xfrm>
            <a:off x="5248325" y="4838721"/>
            <a:ext cx="1412240" cy="1473200"/>
          </a:xfrm>
          <a:prstGeom prst="rect">
            <a:avLst/>
          </a:prstGeom>
        </p:spPr>
      </p:pic>
      <p:pic>
        <p:nvPicPr>
          <p:cNvPr id="21" name="图片 20"/>
          <p:cNvPicPr>
            <a:picLocks noChangeAspect="1"/>
          </p:cNvPicPr>
          <p:nvPr userDrawn="1"/>
        </p:nvPicPr>
        <p:blipFill rotWithShape="1">
          <a:blip/>
          <a:srcRect l="35909" t="8184" r="27558" b="12755"/>
          <a:stretch>
            <a:fillRect/>
          </a:stretch>
        </p:blipFill>
        <p:spPr>
          <a:xfrm>
            <a:off x="6969779" y="4819964"/>
            <a:ext cx="1645920" cy="1412241"/>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image" Target="../media/image2.jpe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xml"/><Relationship Id="rId2" Type="http://schemas.openxmlformats.org/officeDocument/2006/relationships/image" Target="../media/image2.jpeg"/><Relationship Id="rId1"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xml"/><Relationship Id="rId2" Type="http://schemas.openxmlformats.org/officeDocument/2006/relationships/image" Target="../media/image2.jpeg"/><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xml"/><Relationship Id="rId2" Type="http://schemas.openxmlformats.org/officeDocument/2006/relationships/image" Target="../media/image2.jpeg"/><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jpeg"/><Relationship Id="rId2" Type="http://schemas.openxmlformats.org/officeDocument/2006/relationships/tags" Target="../tags/tag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4.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image" Target="../media/image15.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xml"/><Relationship Id="rId2" Type="http://schemas.openxmlformats.org/officeDocument/2006/relationships/image" Target="../media/image2.jpeg"/><Relationship Id="rId1" Type="http://schemas.openxmlformats.org/officeDocument/2006/relationships/image" Target="../media/image17.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1.xml"/><Relationship Id="rId2" Type="http://schemas.openxmlformats.org/officeDocument/2006/relationships/image" Target="../media/image2.jpeg"/><Relationship Id="rId1" Type="http://schemas.openxmlformats.org/officeDocument/2006/relationships/image" Target="../media/image17.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2.xml"/><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image" Target="../media/image17.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xml"/><Relationship Id="rId2" Type="http://schemas.openxmlformats.org/officeDocument/2006/relationships/image" Target="../media/image2.jpeg"/><Relationship Id="rId1" Type="http://schemas.openxmlformats.org/officeDocument/2006/relationships/image" Target="../media/image17.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oogle Shape;158;p13"/>
          <p:cNvCxnSpPr/>
          <p:nvPr/>
        </p:nvCxnSpPr>
        <p:spPr>
          <a:xfrm>
            <a:off x="1042623" y="0"/>
            <a:ext cx="0" cy="2016291"/>
          </a:xfrm>
          <a:prstGeom prst="straightConnector1">
            <a:avLst/>
          </a:prstGeom>
          <a:noFill/>
          <a:ln w="9525" cap="flat" cmpd="sng">
            <a:solidFill>
              <a:srgbClr val="273533"/>
            </a:solidFill>
            <a:prstDash val="dash"/>
            <a:round/>
            <a:headEnd type="none" w="med" len="med"/>
            <a:tailEnd type="none" w="med" len="med"/>
          </a:ln>
        </p:spPr>
      </p:cxnSp>
      <p:cxnSp>
        <p:nvCxnSpPr>
          <p:cNvPr id="10" name="Google Shape;159;p13"/>
          <p:cNvCxnSpPr/>
          <p:nvPr/>
        </p:nvCxnSpPr>
        <p:spPr>
          <a:xfrm>
            <a:off x="1042623" y="4477153"/>
            <a:ext cx="0" cy="2487631"/>
          </a:xfrm>
          <a:prstGeom prst="straightConnector1">
            <a:avLst/>
          </a:prstGeom>
          <a:noFill/>
          <a:ln w="9525" cap="flat" cmpd="sng">
            <a:solidFill>
              <a:srgbClr val="273533"/>
            </a:solidFill>
            <a:prstDash val="dash"/>
            <a:round/>
            <a:headEnd type="none" w="med" len="med"/>
            <a:tailEnd type="none" w="med" len="med"/>
          </a:ln>
        </p:spPr>
      </p:cxnSp>
      <p:sp>
        <p:nvSpPr>
          <p:cNvPr id="13" name="Google Shape;162;p13"/>
          <p:cNvSpPr/>
          <p:nvPr/>
        </p:nvSpPr>
        <p:spPr>
          <a:xfrm>
            <a:off x="229948" y="5064361"/>
            <a:ext cx="528506" cy="528506"/>
          </a:xfrm>
          <a:prstGeom prst="mathPlus">
            <a:avLst>
              <a:gd name="adj1" fmla="val 2352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2" name="Google Shape;146;p13"/>
          <p:cNvSpPr/>
          <p:nvPr/>
        </p:nvSpPr>
        <p:spPr>
          <a:xfrm>
            <a:off x="5839098" y="4050196"/>
            <a:ext cx="766113" cy="766113"/>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 name="Google Shape;147;p13"/>
          <p:cNvSpPr/>
          <p:nvPr/>
        </p:nvSpPr>
        <p:spPr>
          <a:xfrm>
            <a:off x="6100527" y="1041909"/>
            <a:ext cx="4723799" cy="4659621"/>
          </a:xfrm>
          <a:prstGeom prst="round2DiagRect">
            <a:avLst>
              <a:gd name="adj1" fmla="val 16667"/>
              <a:gd name="adj2" fmla="val 0"/>
            </a:avLst>
          </a:prstGeom>
          <a:noFill/>
          <a:ln w="9525" cap="flat" cmpd="sng">
            <a:solidFill>
              <a:srgbClr val="273533"/>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60;p13"/>
          <p:cNvSpPr/>
          <p:nvPr/>
        </p:nvSpPr>
        <p:spPr>
          <a:xfrm>
            <a:off x="5592461" y="5454868"/>
            <a:ext cx="422277" cy="422277"/>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2" name="Google Shape;161;p13"/>
          <p:cNvSpPr/>
          <p:nvPr/>
        </p:nvSpPr>
        <p:spPr>
          <a:xfrm>
            <a:off x="11062818" y="4863084"/>
            <a:ext cx="549394" cy="552495"/>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4" name="Google Shape;163;p13"/>
          <p:cNvSpPr/>
          <p:nvPr/>
        </p:nvSpPr>
        <p:spPr>
          <a:xfrm>
            <a:off x="5444801" y="1254871"/>
            <a:ext cx="444290" cy="444290"/>
          </a:xfrm>
          <a:prstGeom prst="mathMultiply">
            <a:avLst>
              <a:gd name="adj1" fmla="val 2352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6" name="文本框 15"/>
          <p:cNvSpPr txBox="1"/>
          <p:nvPr/>
        </p:nvSpPr>
        <p:spPr>
          <a:xfrm>
            <a:off x="6469879" y="2092456"/>
            <a:ext cx="4113234" cy="1015663"/>
          </a:xfrm>
          <a:prstGeom prst="rect">
            <a:avLst/>
          </a:prstGeom>
          <a:noFill/>
        </p:spPr>
        <p:txBody>
          <a:bodyPr wrap="square" rtlCol="0">
            <a:spAutoFit/>
          </a:bodyPr>
          <a:lstStyle/>
          <a:p>
            <a:pPr algn="ctr"/>
            <a:r>
              <a:rPr lang="en-US" altLang="zh-CN" sz="6000" dirty="0">
                <a:latin typeface="思源黑体 CN Heavy" panose="020B0A00000000000000" pitchFamily="34" charset="-122"/>
                <a:ea typeface="思源黑体 CN Heavy" panose="020B0A00000000000000" pitchFamily="34" charset="-122"/>
              </a:rPr>
              <a:t>B</a:t>
            </a:r>
            <a:endParaRPr lang="en-US" altLang="zh-CN" sz="3600" dirty="0">
              <a:latin typeface="思源黑体 CN Heavy" panose="020B0A00000000000000" pitchFamily="34" charset="-122"/>
              <a:ea typeface="思源黑体 CN Heavy" panose="020B0A00000000000000" pitchFamily="34" charset="-122"/>
            </a:endParaRPr>
          </a:p>
        </p:txBody>
      </p:sp>
      <p:sp>
        <p:nvSpPr>
          <p:cNvPr id="17" name="Oval 162"/>
          <p:cNvSpPr/>
          <p:nvPr/>
        </p:nvSpPr>
        <p:spPr>
          <a:xfrm>
            <a:off x="8489984"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8" name="Oval 163"/>
          <p:cNvSpPr/>
          <p:nvPr/>
        </p:nvSpPr>
        <p:spPr>
          <a:xfrm>
            <a:off x="8634607"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9" name="Oval 164"/>
          <p:cNvSpPr/>
          <p:nvPr/>
        </p:nvSpPr>
        <p:spPr>
          <a:xfrm>
            <a:off x="8779231"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cxnSp>
        <p:nvCxnSpPr>
          <p:cNvPr id="8" name="直接连接符 7"/>
          <p:cNvCxnSpPr/>
          <p:nvPr/>
        </p:nvCxnSpPr>
        <p:spPr>
          <a:xfrm>
            <a:off x="8221573" y="3209851"/>
            <a:ext cx="6306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rot="16200000">
            <a:off x="102975" y="2954334"/>
            <a:ext cx="1879295" cy="584775"/>
          </a:xfrm>
          <a:prstGeom prst="rect">
            <a:avLst/>
          </a:prstGeom>
          <a:noFill/>
        </p:spPr>
        <p:txBody>
          <a:bodyPr wrap="square" rtlCol="0">
            <a:spAutoFit/>
          </a:bodyPr>
          <a:lstStyle/>
          <a:p>
            <a:r>
              <a:rPr lang="en-US" altLang="zh-CN"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Z202026</a:t>
            </a:r>
            <a:r>
              <a:rPr lang="zh-CN" altLang="en-US"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届第一次联考</a:t>
            </a:r>
            <a:endParaRPr lang="en-US" altLang="zh-CN" sz="10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sp>
        <p:nvSpPr>
          <p:cNvPr id="7" name="文本框 6"/>
          <p:cNvSpPr txBox="1"/>
          <p:nvPr/>
        </p:nvSpPr>
        <p:spPr>
          <a:xfrm>
            <a:off x="6463726" y="3465204"/>
            <a:ext cx="4249423" cy="1200329"/>
          </a:xfrm>
          <a:prstGeom prst="rect">
            <a:avLst/>
          </a:prstGeom>
          <a:noFill/>
        </p:spPr>
        <p:txBody>
          <a:bodyPr wrap="square">
            <a:spAutoFit/>
          </a:bodyPr>
          <a:lstStyle/>
          <a:p>
            <a:r>
              <a:rPr lang="en-US" altLang="zh-CN" b="1" dirty="0">
                <a:latin typeface="仿宋" panose="02010609060101010101" pitchFamily="49" charset="-122"/>
                <a:ea typeface="仿宋" panose="02010609060101010101" pitchFamily="49" charset="-122"/>
              </a:rPr>
              <a:t>    </a:t>
            </a:r>
            <a:r>
              <a:rPr lang="zh-CN" altLang="en-US" b="1" dirty="0">
                <a:latin typeface="仿宋" panose="02010609060101010101" pitchFamily="49" charset="-122"/>
                <a:ea typeface="仿宋" panose="02010609060101010101" pitchFamily="49" charset="-122"/>
              </a:rPr>
              <a:t>这篇文章的主旨是讲述</a:t>
            </a:r>
            <a:r>
              <a:rPr lang="en-GB" altLang="zh-CN" b="1" dirty="0">
                <a:latin typeface="仿宋" panose="02010609060101010101" pitchFamily="49" charset="-122"/>
                <a:ea typeface="仿宋" panose="02010609060101010101" pitchFamily="49" charset="-122"/>
              </a:rPr>
              <a:t>Clara</a:t>
            </a:r>
            <a:r>
              <a:rPr lang="zh-CN" altLang="en-US" b="1" dirty="0">
                <a:latin typeface="仿宋" panose="02010609060101010101" pitchFamily="49" charset="-122"/>
                <a:ea typeface="仿宋" panose="02010609060101010101" pitchFamily="49" charset="-122"/>
              </a:rPr>
              <a:t>如何通过坚持自己的理念，经营她祖父的布鲁克林书店，抵抗数字化时代和商业压力的挑战。</a:t>
            </a:r>
            <a:endParaRPr lang="zh-CN" altLang="en-US" b="1" dirty="0">
              <a:latin typeface="仿宋" panose="02010609060101010101" pitchFamily="49" charset="-122"/>
              <a:ea typeface="仿宋" panose="02010609060101010101" pitchFamily="49" charset="-122"/>
            </a:endParaRPr>
          </a:p>
        </p:txBody>
      </p:sp>
      <p:pic>
        <p:nvPicPr>
          <p:cNvPr id="3074" name="Picture 2" descr="已生成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5824" y="1018917"/>
            <a:ext cx="4490997" cy="43966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0" y="-125820"/>
            <a:ext cx="12192000" cy="7109639"/>
          </a:xfrm>
          <a:prstGeom prst="rect">
            <a:avLst/>
          </a:prstGeom>
          <a:noFill/>
        </p:spPr>
        <p:txBody>
          <a:bodyPr wrap="square">
            <a:spAutoFit/>
          </a:bodyPr>
          <a:lstStyle/>
          <a:p>
            <a:pPr>
              <a:buNone/>
            </a:pPr>
            <a:r>
              <a:rPr lang="en-GB" altLang="zh-CN" sz="2400" dirty="0">
                <a:latin typeface="Times New Roman" panose="02020603050405020304" pitchFamily="18" charset="0"/>
                <a:cs typeface="Times New Roman" panose="02020603050405020304" pitchFamily="18" charset="0"/>
              </a:rPr>
              <a:t>take over... 									</a:t>
            </a:r>
            <a:r>
              <a:rPr lang="zh-CN" altLang="en-US" sz="2400" dirty="0">
                <a:latin typeface="Times New Roman" panose="02020603050405020304" pitchFamily="18" charset="0"/>
                <a:cs typeface="Times New Roman" panose="02020603050405020304" pitchFamily="18" charset="0"/>
              </a:rPr>
              <a:t>接管</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outdated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stocks								</a:t>
            </a:r>
            <a:r>
              <a:rPr lang="zh-CN" altLang="en-US" sz="2400" dirty="0">
                <a:latin typeface="Times New Roman" panose="02020603050405020304" pitchFamily="18" charset="0"/>
                <a:cs typeface="Times New Roman" panose="02020603050405020304" pitchFamily="18" charset="0"/>
              </a:rPr>
              <a:t>过时的库存</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deserve undivided attention					</a:t>
            </a:r>
            <a:r>
              <a:rPr lang="zh-CN" altLang="en-GB" sz="2400" dirty="0">
                <a:latin typeface="Times New Roman" panose="02020603050405020304" pitchFamily="18" charset="0"/>
                <a:cs typeface="Times New Roman" panose="02020603050405020304" pitchFamily="18" charset="0"/>
              </a:rPr>
              <a:t>值得</a:t>
            </a:r>
            <a:r>
              <a:rPr lang="zh-CN" altLang="en-US" sz="2400" dirty="0">
                <a:latin typeface="Times New Roman" panose="02020603050405020304" pitchFamily="18" charset="0"/>
                <a:cs typeface="Times New Roman" panose="02020603050405020304" pitchFamily="18" charset="0"/>
              </a:rPr>
              <a:t>全神贯注</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polish</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brass counter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installed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in1967		</a:t>
            </a:r>
            <a:r>
              <a:rPr lang="zh-CN" altLang="en-US" sz="2400" dirty="0">
                <a:latin typeface="Times New Roman" panose="02020603050405020304" pitchFamily="18" charset="0"/>
                <a:cs typeface="Times New Roman" panose="02020603050405020304" pitchFamily="18" charset="0"/>
              </a:rPr>
              <a:t>对 </a:t>
            </a:r>
            <a:r>
              <a:rPr lang="en-US" altLang="zh-CN" sz="2400" dirty="0">
                <a:latin typeface="Times New Roman" panose="02020603050405020304" pitchFamily="18" charset="0"/>
                <a:cs typeface="Times New Roman" panose="02020603050405020304" pitchFamily="18" charset="0"/>
              </a:rPr>
              <a:t>1967 </a:t>
            </a:r>
            <a:r>
              <a:rPr lang="zh-CN" altLang="en-US" sz="2400" dirty="0">
                <a:latin typeface="Times New Roman" panose="02020603050405020304" pitchFamily="18" charset="0"/>
                <a:cs typeface="Times New Roman" panose="02020603050405020304" pitchFamily="18" charset="0"/>
              </a:rPr>
              <a:t>年安装的铜质柜台进行擦拭保养</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stubbornness									</a:t>
            </a:r>
            <a:r>
              <a:rPr lang="zh-CN" altLang="en-US" sz="2400" dirty="0">
                <a:latin typeface="Times New Roman" panose="02020603050405020304" pitchFamily="18" charset="0"/>
                <a:cs typeface="Times New Roman" panose="02020603050405020304" pitchFamily="18" charset="0"/>
              </a:rPr>
              <a:t>倔强；顽强；棘手</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self-destructive								</a:t>
            </a:r>
            <a:r>
              <a:rPr lang="zh-CN" altLang="en-US" sz="2400" dirty="0">
                <a:latin typeface="Times New Roman" panose="02020603050405020304" pitchFamily="18" charset="0"/>
                <a:cs typeface="Times New Roman" panose="02020603050405020304" pitchFamily="18" charset="0"/>
              </a:rPr>
              <a:t>自毁的</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an unofficial sanctuary 						</a:t>
            </a:r>
            <a:r>
              <a:rPr lang="zh-CN" altLang="en-US" sz="2400" dirty="0">
                <a:latin typeface="Times New Roman" panose="02020603050405020304" pitchFamily="18" charset="0"/>
                <a:cs typeface="Times New Roman" panose="02020603050405020304" pitchFamily="18" charset="0"/>
              </a:rPr>
              <a:t>非官方的避难所</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sprawl</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on							</a:t>
            </a:r>
            <a:r>
              <a:rPr lang="zh-CN" altLang="en-US" sz="2400" dirty="0">
                <a:latin typeface="Times New Roman" panose="02020603050405020304" pitchFamily="18" charset="0"/>
                <a:cs typeface="Times New Roman" panose="02020603050405020304" pitchFamily="18" charset="0"/>
              </a:rPr>
              <a:t>舒展身体躺在某物上 （</a:t>
            </a:r>
            <a:r>
              <a:rPr lang="en-US" altLang="zh-CN" sz="2400" dirty="0">
                <a:latin typeface="Times New Roman" panose="02020603050405020304" pitchFamily="18" charset="0"/>
                <a:cs typeface="Times New Roman" panose="02020603050405020304" pitchFamily="18" charset="0"/>
              </a:rPr>
              <a:t>sprawl</a:t>
            </a:r>
            <a:r>
              <a:rPr lang="zh-CN" altLang="en-US" sz="2400" dirty="0">
                <a:latin typeface="Times New Roman" panose="02020603050405020304" pitchFamily="18" charset="0"/>
                <a:cs typeface="Times New Roman" panose="02020603050405020304" pitchFamily="18" charset="0"/>
              </a:rPr>
              <a:t> 伸开四肢坐（或躺）；蔓延</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recite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verse									</a:t>
            </a:r>
            <a:r>
              <a:rPr lang="zh-CN" altLang="en-US" sz="2400" dirty="0">
                <a:latin typeface="Times New Roman" panose="02020603050405020304" pitchFamily="18" charset="0"/>
                <a:cs typeface="Times New Roman" panose="02020603050405020304" pitchFamily="18" charset="0"/>
              </a:rPr>
              <a:t>背诵诗句</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brain tattooing							</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脑部纹身（指记忆）</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pour in											</a:t>
            </a:r>
            <a:r>
              <a:rPr lang="zh-CN" altLang="en-US" sz="2400" dirty="0">
                <a:latin typeface="Times New Roman" panose="02020603050405020304" pitchFamily="18" charset="0"/>
                <a:cs typeface="Times New Roman" panose="02020603050405020304" pitchFamily="18" charset="0"/>
              </a:rPr>
              <a:t>涌入</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physical books 								</a:t>
            </a:r>
            <a:r>
              <a:rPr lang="zh-CN" altLang="en-US" sz="2400" dirty="0">
                <a:latin typeface="Times New Roman" panose="02020603050405020304" pitchFamily="18" charset="0"/>
                <a:cs typeface="Times New Roman" panose="02020603050405020304" pitchFamily="18" charset="0"/>
              </a:rPr>
              <a:t>实体书</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be starving/ hungry/ thirsty/ aching/ desperate for... 				</a:t>
            </a:r>
            <a:r>
              <a:rPr lang="zh-CN" altLang="en-US" sz="2400" dirty="0">
                <a:latin typeface="Times New Roman" panose="02020603050405020304" pitchFamily="18" charset="0"/>
                <a:cs typeface="Times New Roman" panose="02020603050405020304" pitchFamily="18" charset="0"/>
              </a:rPr>
              <a:t>渴望得到</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yearn</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for/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long</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for/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crave</a:t>
            </a:r>
            <a:r>
              <a:rPr lang="zh-CN" altLang="en-US"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desire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to</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do</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/set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sb’s heart on/be keen on </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represent sb for free							</a:t>
            </a:r>
            <a:r>
              <a:rPr lang="zh-CN" altLang="en-US" sz="2400" dirty="0">
                <a:latin typeface="Times New Roman" panose="02020603050405020304" pitchFamily="18" charset="0"/>
                <a:cs typeface="Times New Roman" panose="02020603050405020304" pitchFamily="18" charset="0"/>
              </a:rPr>
              <a:t>为某人免费代理</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resist digital disruption						</a:t>
            </a:r>
            <a:r>
              <a:rPr lang="zh-CN" altLang="en-US" sz="2400" dirty="0">
                <a:latin typeface="Times New Roman" panose="02020603050405020304" pitchFamily="18" charset="0"/>
                <a:cs typeface="Times New Roman" panose="02020603050405020304" pitchFamily="18" charset="0"/>
              </a:rPr>
              <a:t>抵抗数字化破坏</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cater to the needs of... 						</a:t>
            </a:r>
            <a:r>
              <a:rPr lang="zh-CN" altLang="en-US" sz="2400" dirty="0">
                <a:latin typeface="Times New Roman" panose="02020603050405020304" pitchFamily="18" charset="0"/>
                <a:cs typeface="Times New Roman" panose="02020603050405020304" pitchFamily="18" charset="0"/>
              </a:rPr>
              <a:t>满足</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的需要</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Survival Bundles								</a:t>
            </a:r>
            <a:r>
              <a:rPr lang="zh-CN" altLang="en-US" sz="2400" dirty="0"/>
              <a:t>生存包 </a:t>
            </a:r>
            <a:r>
              <a:rPr lang="en-US" altLang="zh-CN" sz="2400" dirty="0"/>
              <a:t>bundle</a:t>
            </a:r>
            <a:r>
              <a:rPr lang="zh-CN" altLang="en-US" sz="2400" dirty="0"/>
              <a:t> （一）捆，包，扎</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handpicked									</a:t>
            </a:r>
            <a:r>
              <a:rPr lang="zh-CN" altLang="en-US" sz="2400" dirty="0">
                <a:latin typeface="Times New Roman" panose="02020603050405020304" pitchFamily="18" charset="0"/>
                <a:cs typeface="Times New Roman" panose="02020603050405020304" pitchFamily="18" charset="0"/>
              </a:rPr>
              <a:t>精心挑选的</a:t>
            </a:r>
            <a:endParaRPr lang="en-US" altLang="zh-CN" sz="2400" dirty="0">
              <a:latin typeface="Times New Roman" panose="02020603050405020304" pitchFamily="18" charset="0"/>
              <a:cs typeface="Times New Roman" panose="02020603050405020304" pitchFamily="18" charset="0"/>
            </a:endParaRPr>
          </a:p>
        </p:txBody>
      </p:sp>
      <p:sp>
        <p:nvSpPr>
          <p:cNvPr id="2" name="矩形 1"/>
          <p:cNvSpPr/>
          <p:nvPr/>
        </p:nvSpPr>
        <p:spPr>
          <a:xfrm>
            <a:off x="5280991" y="-97777"/>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5433391" y="264840"/>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5280991" y="655500"/>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5433391" y="1046160"/>
            <a:ext cx="5444406" cy="362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5280991" y="1420784"/>
            <a:ext cx="5444406" cy="362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5433391" y="1783401"/>
            <a:ext cx="5444406" cy="362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5433391" y="2146018"/>
            <a:ext cx="5444406" cy="362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1" name="矩形 10"/>
          <p:cNvSpPr/>
          <p:nvPr/>
        </p:nvSpPr>
        <p:spPr>
          <a:xfrm>
            <a:off x="4119188" y="2508635"/>
            <a:ext cx="8072812" cy="362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2" name="矩形 11"/>
          <p:cNvSpPr/>
          <p:nvPr/>
        </p:nvSpPr>
        <p:spPr>
          <a:xfrm>
            <a:off x="4271588" y="2883259"/>
            <a:ext cx="8072812" cy="362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3" name="矩形 12"/>
          <p:cNvSpPr/>
          <p:nvPr/>
        </p:nvSpPr>
        <p:spPr>
          <a:xfrm>
            <a:off x="4271588" y="3247690"/>
            <a:ext cx="8072812" cy="362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4" name="矩形 13"/>
          <p:cNvSpPr/>
          <p:nvPr/>
        </p:nvSpPr>
        <p:spPr>
          <a:xfrm>
            <a:off x="4271588" y="3596486"/>
            <a:ext cx="8072812" cy="362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5" name="矩形 14"/>
          <p:cNvSpPr/>
          <p:nvPr/>
        </p:nvSpPr>
        <p:spPr>
          <a:xfrm>
            <a:off x="4271588" y="3945282"/>
            <a:ext cx="8072812" cy="362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6" name="矩形 15"/>
          <p:cNvSpPr/>
          <p:nvPr/>
        </p:nvSpPr>
        <p:spPr>
          <a:xfrm>
            <a:off x="6904382" y="4287103"/>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1" y="4717303"/>
            <a:ext cx="9084365"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5115339" y="5104879"/>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5214730" y="5456358"/>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5261112" y="5807837"/>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0"/>
          <p:cNvSpPr/>
          <p:nvPr/>
        </p:nvSpPr>
        <p:spPr>
          <a:xfrm>
            <a:off x="5433391" y="6140576"/>
            <a:ext cx="4684644" cy="405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p:cNvSpPr/>
          <p:nvPr/>
        </p:nvSpPr>
        <p:spPr>
          <a:xfrm>
            <a:off x="5320747" y="6509227"/>
            <a:ext cx="4684644" cy="405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5"/>
                                        </p:tgtEl>
                                        <p:attrNameLst>
                                          <p:attrName>ppt_y</p:attrName>
                                        </p:attrNameLst>
                                      </p:cBhvr>
                                      <p:tavLst>
                                        <p:tav tm="0">
                                          <p:val>
                                            <p:strVal val="#ppt_y"/>
                                          </p:val>
                                        </p:tav>
                                        <p:tav tm="100000">
                                          <p:val>
                                            <p:strVal val="#ppt_y+#ppt_h*1.125000"/>
                                          </p:val>
                                        </p:tav>
                                      </p:tavLst>
                                    </p:anim>
                                    <p:animEffect transition="out" filter="wipe(down)">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6"/>
                                        </p:tgtEl>
                                        <p:attrNameLst>
                                          <p:attrName>ppt_y</p:attrName>
                                        </p:attrNameLst>
                                      </p:cBhvr>
                                      <p:tavLst>
                                        <p:tav tm="0">
                                          <p:val>
                                            <p:strVal val="#ppt_y"/>
                                          </p:val>
                                        </p:tav>
                                        <p:tav tm="100000">
                                          <p:val>
                                            <p:strVal val="#ppt_y+#ppt_h*1.125000"/>
                                          </p:val>
                                        </p:tav>
                                      </p:tavLst>
                                    </p:anim>
                                    <p:animEffect transition="out" filter="wipe(down)">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7"/>
                                        </p:tgtEl>
                                        <p:attrNameLst>
                                          <p:attrName>ppt_y</p:attrName>
                                        </p:attrNameLst>
                                      </p:cBhvr>
                                      <p:tavLst>
                                        <p:tav tm="0">
                                          <p:val>
                                            <p:strVal val="#ppt_y"/>
                                          </p:val>
                                        </p:tav>
                                        <p:tav tm="100000">
                                          <p:val>
                                            <p:strVal val="#ppt_y+#ppt_h*1.125000"/>
                                          </p:val>
                                        </p:tav>
                                      </p:tavLst>
                                    </p:anim>
                                    <p:animEffect transition="out" filter="wipe(down)">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8"/>
                                        </p:tgtEl>
                                        <p:attrNameLst>
                                          <p:attrName>ppt_y</p:attrName>
                                        </p:attrNameLst>
                                      </p:cBhvr>
                                      <p:tavLst>
                                        <p:tav tm="0">
                                          <p:val>
                                            <p:strVal val="#ppt_y"/>
                                          </p:val>
                                        </p:tav>
                                        <p:tav tm="100000">
                                          <p:val>
                                            <p:strVal val="#ppt_y+#ppt_h*1.125000"/>
                                          </p:val>
                                        </p:tav>
                                      </p:tavLst>
                                    </p:anim>
                                    <p:animEffect transition="out" filter="wipe(down)">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9"/>
                                        </p:tgtEl>
                                        <p:attrNameLst>
                                          <p:attrName>ppt_y</p:attrName>
                                        </p:attrNameLst>
                                      </p:cBhvr>
                                      <p:tavLst>
                                        <p:tav tm="0">
                                          <p:val>
                                            <p:strVal val="#ppt_y"/>
                                          </p:val>
                                        </p:tav>
                                        <p:tav tm="100000">
                                          <p:val>
                                            <p:strVal val="#ppt_y+#ppt_h*1.125000"/>
                                          </p:val>
                                        </p:tav>
                                      </p:tavLst>
                                    </p:anim>
                                    <p:animEffect transition="out" filter="wipe(down)">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0" nodeType="clickEffect">
                                  <p:stCondLst>
                                    <p:cond delay="0"/>
                                  </p:stCondLst>
                                  <p:childTnLst>
                                    <p:animEffect transition="out" filter="wipe(down)">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grpId="0" nodeType="clickEffect">
                                  <p:stCondLst>
                                    <p:cond delay="0"/>
                                  </p:stCondLst>
                                  <p:childTnLst>
                                    <p:animEffect transition="out" filter="wipe(down)">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0" nodeType="clickEffect">
                                  <p:stCondLst>
                                    <p:cond delay="0"/>
                                  </p:stCondLst>
                                  <p:childTnLst>
                                    <p:animEffect transition="out" filter="wipe(down)">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grpId="0" nodeType="clickEffect">
                                  <p:stCondLst>
                                    <p:cond delay="0"/>
                                  </p:stCondLst>
                                  <p:childTnLst>
                                    <p:animEffect transition="out" filter="wipe(down)">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xit" presetSubtype="4" fill="hold" grpId="0" nodeType="clickEffect">
                                  <p:stCondLst>
                                    <p:cond delay="0"/>
                                  </p:stCondLst>
                                  <p:childTnLst>
                                    <p:animEffect transition="out" filter="wipe(down)">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2" presetClass="exit" presetSubtype="4" fill="hold" grpId="0" nodeType="clickEffect">
                                  <p:stCondLst>
                                    <p:cond delay="0"/>
                                  </p:stCondLst>
                                  <p:childTnLst>
                                    <p:anim calcmode="lin" valueType="num">
                                      <p:cBhvr additive="base">
                                        <p:cTn id="72" dur="500"/>
                                        <p:tgtEl>
                                          <p:spTgt spid="16"/>
                                        </p:tgtEl>
                                        <p:attrNameLst>
                                          <p:attrName>ppt_y</p:attrName>
                                        </p:attrNameLst>
                                      </p:cBhvr>
                                      <p:tavLst>
                                        <p:tav tm="0">
                                          <p:val>
                                            <p:strVal val="#ppt_y"/>
                                          </p:val>
                                        </p:tav>
                                        <p:tav tm="100000">
                                          <p:val>
                                            <p:strVal val="#ppt_y+#ppt_h*1.125000"/>
                                          </p:val>
                                        </p:tav>
                                      </p:tavLst>
                                    </p:anim>
                                    <p:animEffect transition="out" filter="wipe(down)">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2" presetClass="exit" presetSubtype="4" fill="hold" grpId="0" nodeType="clickEffect">
                                  <p:stCondLst>
                                    <p:cond delay="0"/>
                                  </p:stCondLst>
                                  <p:childTnLst>
                                    <p:anim calcmode="lin" valueType="num">
                                      <p:cBhvr additive="base">
                                        <p:cTn id="78" dur="500"/>
                                        <p:tgtEl>
                                          <p:spTgt spid="17"/>
                                        </p:tgtEl>
                                        <p:attrNameLst>
                                          <p:attrName>ppt_y</p:attrName>
                                        </p:attrNameLst>
                                      </p:cBhvr>
                                      <p:tavLst>
                                        <p:tav tm="0">
                                          <p:val>
                                            <p:strVal val="#ppt_y"/>
                                          </p:val>
                                        </p:tav>
                                        <p:tav tm="100000">
                                          <p:val>
                                            <p:strVal val="#ppt_y+#ppt_h*1.125000"/>
                                          </p:val>
                                        </p:tav>
                                      </p:tavLst>
                                    </p:anim>
                                    <p:animEffect transition="out" filter="wipe(down)">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0" nodeType="clickEffect">
                                  <p:stCondLst>
                                    <p:cond delay="0"/>
                                  </p:stCondLst>
                                  <p:childTnLst>
                                    <p:anim calcmode="lin" valueType="num">
                                      <p:cBhvr additive="base">
                                        <p:cTn id="84" dur="500"/>
                                        <p:tgtEl>
                                          <p:spTgt spid="18"/>
                                        </p:tgtEl>
                                        <p:attrNameLst>
                                          <p:attrName>ppt_y</p:attrName>
                                        </p:attrNameLst>
                                      </p:cBhvr>
                                      <p:tavLst>
                                        <p:tav tm="0">
                                          <p:val>
                                            <p:strVal val="#ppt_y"/>
                                          </p:val>
                                        </p:tav>
                                        <p:tav tm="100000">
                                          <p:val>
                                            <p:strVal val="#ppt_y+#ppt_h*1.125000"/>
                                          </p:val>
                                        </p:tav>
                                      </p:tavLst>
                                    </p:anim>
                                    <p:animEffect transition="out" filter="wipe(down)">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2" presetClass="exit" presetSubtype="4" fill="hold" grpId="0" nodeType="clickEffect">
                                  <p:stCondLst>
                                    <p:cond delay="0"/>
                                  </p:stCondLst>
                                  <p:childTnLst>
                                    <p:anim calcmode="lin" valueType="num">
                                      <p:cBhvr additive="base">
                                        <p:cTn id="90" dur="500"/>
                                        <p:tgtEl>
                                          <p:spTgt spid="19"/>
                                        </p:tgtEl>
                                        <p:attrNameLst>
                                          <p:attrName>ppt_y</p:attrName>
                                        </p:attrNameLst>
                                      </p:cBhvr>
                                      <p:tavLst>
                                        <p:tav tm="0">
                                          <p:val>
                                            <p:strVal val="#ppt_y"/>
                                          </p:val>
                                        </p:tav>
                                        <p:tav tm="100000">
                                          <p:val>
                                            <p:strVal val="#ppt_y+#ppt_h*1.125000"/>
                                          </p:val>
                                        </p:tav>
                                      </p:tavLst>
                                    </p:anim>
                                    <p:animEffect transition="out" filter="wipe(down)">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2" presetClass="exit" presetSubtype="4" fill="hold" grpId="0" nodeType="clickEffect">
                                  <p:stCondLst>
                                    <p:cond delay="0"/>
                                  </p:stCondLst>
                                  <p:childTnLst>
                                    <p:anim calcmode="lin" valueType="num">
                                      <p:cBhvr additive="base">
                                        <p:cTn id="96" dur="500"/>
                                        <p:tgtEl>
                                          <p:spTgt spid="20"/>
                                        </p:tgtEl>
                                        <p:attrNameLst>
                                          <p:attrName>ppt_y</p:attrName>
                                        </p:attrNameLst>
                                      </p:cBhvr>
                                      <p:tavLst>
                                        <p:tav tm="0">
                                          <p:val>
                                            <p:strVal val="#ppt_y"/>
                                          </p:val>
                                        </p:tav>
                                        <p:tav tm="100000">
                                          <p:val>
                                            <p:strVal val="#ppt_y+#ppt_h*1.125000"/>
                                          </p:val>
                                        </p:tav>
                                      </p:tavLst>
                                    </p:anim>
                                    <p:animEffect transition="out" filter="wipe(down)">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2" presetClass="exit" presetSubtype="4" fill="hold" grpId="0" nodeType="clickEffect">
                                  <p:stCondLst>
                                    <p:cond delay="0"/>
                                  </p:stCondLst>
                                  <p:childTnLst>
                                    <p:anim calcmode="lin" valueType="num">
                                      <p:cBhvr additive="base">
                                        <p:cTn id="102" dur="500"/>
                                        <p:tgtEl>
                                          <p:spTgt spid="21"/>
                                        </p:tgtEl>
                                        <p:attrNameLst>
                                          <p:attrName>ppt_y</p:attrName>
                                        </p:attrNameLst>
                                      </p:cBhvr>
                                      <p:tavLst>
                                        <p:tav tm="0">
                                          <p:val>
                                            <p:strVal val="#ppt_y"/>
                                          </p:val>
                                        </p:tav>
                                        <p:tav tm="100000">
                                          <p:val>
                                            <p:strVal val="#ppt_y+#ppt_h*1.125000"/>
                                          </p:val>
                                        </p:tav>
                                      </p:tavLst>
                                    </p:anim>
                                    <p:animEffect transition="out" filter="wipe(down)">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2" presetClass="exit" presetSubtype="4" fill="hold" grpId="0" nodeType="clickEffect">
                                  <p:stCondLst>
                                    <p:cond delay="0"/>
                                  </p:stCondLst>
                                  <p:childTnLst>
                                    <p:anim calcmode="lin" valueType="num">
                                      <p:cBhvr additive="base">
                                        <p:cTn id="108" dur="500"/>
                                        <p:tgtEl>
                                          <p:spTgt spid="22"/>
                                        </p:tgtEl>
                                        <p:attrNameLst>
                                          <p:attrName>ppt_y</p:attrName>
                                        </p:attrNameLst>
                                      </p:cBhvr>
                                      <p:tavLst>
                                        <p:tav tm="0">
                                          <p:val>
                                            <p:strVal val="#ppt_y"/>
                                          </p:val>
                                        </p:tav>
                                        <p:tav tm="100000">
                                          <p:val>
                                            <p:strVal val="#ppt_y+#ppt_h*1.125000"/>
                                          </p:val>
                                        </p:tav>
                                      </p:tavLst>
                                    </p:anim>
                                    <p:animEffect transition="out" filter="wipe(down)">
                                      <p:cBhvr>
                                        <p:cTn id="109" dur="500"/>
                                        <p:tgtEl>
                                          <p:spTgt spid="22"/>
                                        </p:tgtEl>
                                      </p:cBhvr>
                                    </p:animEffect>
                                    <p:set>
                                      <p:cBhvr>
                                        <p:cTn id="11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74830"/>
            <a:ext cx="8072438" cy="6740307"/>
          </a:xfrm>
          <a:prstGeom prst="rect">
            <a:avLst/>
          </a:prstGeom>
          <a:noFill/>
        </p:spPr>
        <p:txBody>
          <a:bodyPr wrap="square">
            <a:spAutoFit/>
          </a:bodyPr>
          <a:lstStyle/>
          <a:p>
            <a:pPr indent="266700" algn="just">
              <a:buNone/>
            </a:pPr>
            <a:r>
              <a:rPr lang="en-US" altLang="zh-CN" sz="1800" kern="100" dirty="0">
                <a:effectLst/>
                <a:latin typeface="Times New Roman Regular"/>
                <a:ea typeface="宋体" panose="02010600030101010101" pitchFamily="2" charset="-122"/>
                <a:cs typeface="Times New Roman" panose="02020603050405020304" pitchFamily="18" charset="0"/>
              </a:rPr>
              <a:t>1.</a:t>
            </a:r>
            <a:r>
              <a:rPr lang="zh-CN" altLang="en-US" sz="1800" kern="100" dirty="0">
                <a:effectLst/>
                <a:latin typeface="Times New Roman Regular"/>
                <a:ea typeface="宋体" panose="02010600030101010101" pitchFamily="2" charset="-122"/>
                <a:cs typeface="Times New Roman" panose="02020603050405020304" pitchFamily="18" charset="0"/>
              </a:rPr>
              <a:t> </a:t>
            </a:r>
            <a:r>
              <a:rPr lang="en-US" altLang="zh-CN" sz="1800" kern="100" dirty="0">
                <a:effectLst/>
                <a:latin typeface="Times New Roman Regular"/>
                <a:ea typeface="宋体" panose="02010600030101010101" pitchFamily="2" charset="-122"/>
                <a:cs typeface="Times New Roman" panose="02020603050405020304" pitchFamily="18" charset="0"/>
              </a:rPr>
              <a:t>When Clara took over her grandfather’s Brooklyn bookshop in 2018, the first thing she removed wasn’t the outdated stocks, but the </a:t>
            </a:r>
            <a:r>
              <a:rPr lang="en-US" altLang="zh-CN" sz="1800" kern="100" dirty="0" err="1">
                <a:effectLst/>
                <a:latin typeface="Times New Roman Regular"/>
                <a:ea typeface="宋体" panose="02010600030101010101" pitchFamily="2" charset="-122"/>
                <a:cs typeface="Times New Roman" panose="02020603050405020304" pitchFamily="18" charset="0"/>
              </a:rPr>
              <a:t>WiFi</a:t>
            </a:r>
            <a:r>
              <a:rPr lang="en-US" altLang="zh-CN" sz="1800" kern="100" dirty="0">
                <a:effectLst/>
                <a:latin typeface="Times New Roman Regular"/>
                <a:ea typeface="宋体" panose="02010600030101010101" pitchFamily="2" charset="-122"/>
                <a:cs typeface="Times New Roman" panose="02020603050405020304" pitchFamily="18" charset="0"/>
              </a:rPr>
              <a:t> router. Regulars protested. A lawyer threatened to transfer his $500 monthly coffee budget elsewhere. “Books deserve the same undivided attention we demand from lovers,” she told me, polishing the brass counter her grandfather installed in 1967.</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1800" kern="100" dirty="0">
                <a:effectLst/>
                <a:latin typeface="Times New Roman Regular"/>
                <a:ea typeface="宋体" panose="02010600030101010101" pitchFamily="2" charset="-122"/>
                <a:cs typeface="Times New Roman" panose="02020603050405020304" pitchFamily="18" charset="0"/>
              </a:rPr>
              <a:t>2.</a:t>
            </a:r>
            <a:r>
              <a:rPr lang="zh-CN" altLang="en-US" sz="1800" kern="100" dirty="0">
                <a:effectLst/>
                <a:latin typeface="Times New Roman Regular"/>
                <a:ea typeface="宋体" panose="02010600030101010101" pitchFamily="2" charset="-122"/>
                <a:cs typeface="Times New Roman" panose="02020603050405020304" pitchFamily="18" charset="0"/>
              </a:rPr>
              <a:t> </a:t>
            </a:r>
            <a:r>
              <a:rPr lang="en-US" altLang="zh-CN" sz="1800" kern="100" dirty="0">
                <a:effectLst/>
                <a:latin typeface="Times New Roman Regular"/>
                <a:ea typeface="宋体" panose="02010600030101010101" pitchFamily="2" charset="-122"/>
                <a:cs typeface="Times New Roman" panose="02020603050405020304" pitchFamily="18" charset="0"/>
              </a:rPr>
              <a:t>Her stubbornness seemed self-destructive as stores around them closed down. Yet something unusual happened. By 2020, the shop had become an unofficial sanctuary(</a:t>
            </a:r>
            <a:r>
              <a:rPr lang="zh-CN" altLang="zh-CN" sz="1800" kern="100" dirty="0">
                <a:effectLst/>
                <a:latin typeface="Times New Roman Regular"/>
                <a:ea typeface="宋体" panose="02010600030101010101" pitchFamily="2" charset="-122"/>
                <a:cs typeface="Times New Roman Regular"/>
              </a:rPr>
              <a:t>庇护所</a:t>
            </a:r>
            <a:r>
              <a:rPr lang="en-US" altLang="zh-CN" sz="1800" kern="100" dirty="0">
                <a:effectLst/>
                <a:latin typeface="Times New Roman Regular"/>
                <a:ea typeface="宋体" panose="02010600030101010101" pitchFamily="2" charset="-122"/>
                <a:cs typeface="Times New Roman" panose="02020603050405020304" pitchFamily="18" charset="0"/>
              </a:rPr>
              <a:t>). Teenagers sprawled on Persian carpets with Dostoevsky, their phones forgotten in backpacks. A retired judge started hosting Saturday poetry circles where participants recited verses from memory </a:t>
            </a:r>
            <a:r>
              <a:rPr lang="zh-CN" altLang="zh-CN" sz="1800" kern="100" dirty="0">
                <a:effectLst/>
                <a:latin typeface="Times New Roman Regular"/>
                <a:ea typeface="宋体" panose="02010600030101010101" pitchFamily="2" charset="-122"/>
                <a:cs typeface="Times New Roman Regular"/>
              </a:rPr>
              <a:t>—</a:t>
            </a:r>
            <a:r>
              <a:rPr lang="zh-CN" altLang="zh-CN" sz="1800" kern="100" dirty="0">
                <a:effectLst/>
                <a:latin typeface="Calibri" panose="020F0502020204030204" pitchFamily="34" charset="0"/>
                <a:ea typeface="Times New Roman Regular"/>
                <a:cs typeface="Times New Roman" panose="02020603050405020304" pitchFamily="18" charset="0"/>
              </a:rPr>
              <a:t> </a:t>
            </a:r>
            <a:r>
              <a:rPr lang="en-US" altLang="zh-CN" sz="1800" kern="100" dirty="0">
                <a:effectLst/>
                <a:latin typeface="Calibri" panose="020F0502020204030204" pitchFamily="34" charset="0"/>
                <a:ea typeface="Times New Roman Regular"/>
                <a:cs typeface="Times New Roman" panose="02020603050405020304" pitchFamily="18" charset="0"/>
              </a:rPr>
              <a:t>a practice Clara called “brain tattooing”.</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1800" kern="100" dirty="0">
                <a:effectLst/>
                <a:latin typeface="Times New Roman Regular"/>
                <a:ea typeface="宋体" panose="02010600030101010101" pitchFamily="2" charset="-122"/>
                <a:cs typeface="Times New Roman" panose="02020603050405020304" pitchFamily="18" charset="0"/>
              </a:rPr>
              <a:t>3.</a:t>
            </a:r>
            <a:r>
              <a:rPr lang="zh-CN" altLang="en-US" sz="1800" kern="100" dirty="0">
                <a:effectLst/>
                <a:latin typeface="Times New Roman Regular"/>
                <a:ea typeface="宋体" panose="02010600030101010101" pitchFamily="2" charset="-122"/>
                <a:cs typeface="Times New Roman" panose="02020603050405020304" pitchFamily="18" charset="0"/>
              </a:rPr>
              <a:t> </a:t>
            </a:r>
            <a:r>
              <a:rPr lang="en-US" altLang="zh-CN" sz="1800" kern="100" dirty="0">
                <a:effectLst/>
                <a:latin typeface="Times New Roman Regular"/>
                <a:ea typeface="宋体" panose="02010600030101010101" pitchFamily="2" charset="-122"/>
                <a:cs typeface="Times New Roman" panose="02020603050405020304" pitchFamily="18" charset="0"/>
              </a:rPr>
              <a:t>The pandemic should have been their </a:t>
            </a:r>
            <a:r>
              <a:rPr lang="en-US" altLang="zh-CN" sz="1800" b="1" u="sng" kern="100" dirty="0">
                <a:effectLst/>
                <a:latin typeface="Times New Roman Regular"/>
                <a:ea typeface="宋体" panose="02010600030101010101" pitchFamily="2" charset="-122"/>
                <a:cs typeface="Times New Roman" panose="02020603050405020304" pitchFamily="18" charset="0"/>
              </a:rPr>
              <a:t>death knell</a:t>
            </a:r>
            <a:r>
              <a:rPr lang="en-US" altLang="zh-CN" sz="1800" kern="100" dirty="0">
                <a:effectLst/>
                <a:latin typeface="Times New Roman Regular"/>
                <a:ea typeface="宋体" panose="02010600030101010101" pitchFamily="2" charset="-122"/>
                <a:cs typeface="Times New Roman" panose="02020603050405020304" pitchFamily="18" charset="0"/>
              </a:rPr>
              <a:t>. Instead, when Clara launched “Survival Bundles” (handpicked books with handwritten notes), orders poured in from tech executives exhausted by Zoom. A </a:t>
            </a:r>
            <a:r>
              <a:rPr lang="en-US" altLang="zh-CN" sz="1800" kern="100" dirty="0" err="1">
                <a:effectLst/>
                <a:latin typeface="Times New Roman Regular"/>
                <a:ea typeface="宋体" panose="02010600030101010101" pitchFamily="2" charset="-122"/>
                <a:cs typeface="Times New Roman" panose="02020603050405020304" pitchFamily="18" charset="0"/>
              </a:rPr>
              <a:t>SiliconValley</a:t>
            </a:r>
            <a:r>
              <a:rPr lang="en-US" altLang="zh-CN" sz="1800" kern="100" dirty="0">
                <a:effectLst/>
                <a:latin typeface="Times New Roman Regular"/>
                <a:ea typeface="宋体" panose="02010600030101010101" pitchFamily="2" charset="-122"/>
                <a:cs typeface="Times New Roman" panose="02020603050405020304" pitchFamily="18" charset="0"/>
              </a:rPr>
              <a:t> CEO admitted these were the first physical books he'd touched since graduate school. “We’re starving for texture,” Clara noted, wrapping parcels in recycled paper.</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1800" kern="100" dirty="0">
                <a:effectLst/>
                <a:latin typeface="Times New Roman Regular"/>
                <a:ea typeface="宋体" panose="02010600030101010101" pitchFamily="2" charset="-122"/>
                <a:cs typeface="Times New Roman" panose="02020603050405020304" pitchFamily="18" charset="0"/>
              </a:rPr>
              <a:t>4.</a:t>
            </a:r>
            <a:r>
              <a:rPr lang="zh-CN" altLang="en-US" sz="1800" kern="100" dirty="0">
                <a:effectLst/>
                <a:latin typeface="Times New Roman Regular"/>
                <a:ea typeface="宋体" panose="02010600030101010101" pitchFamily="2" charset="-122"/>
                <a:cs typeface="Times New Roman" panose="02020603050405020304" pitchFamily="18" charset="0"/>
              </a:rPr>
              <a:t> </a:t>
            </a:r>
            <a:r>
              <a:rPr lang="en-US" altLang="zh-CN" sz="1800" kern="100" dirty="0">
                <a:effectLst/>
                <a:latin typeface="Times New Roman Regular"/>
                <a:ea typeface="宋体" panose="02010600030101010101" pitchFamily="2" charset="-122"/>
                <a:cs typeface="Times New Roman" panose="02020603050405020304" pitchFamily="18" charset="0"/>
              </a:rPr>
              <a:t>Last winter, I found her battling a new threat. A property developer had purchased their building, tripling the rent overnight. What unfolded next could fill a novel: customers organized protests on the sidewalk; the judge represented them for free; even the lawyer who once threatened to leave funded their legal defense.</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1800" kern="100" dirty="0">
                <a:effectLst/>
                <a:latin typeface="Times New Roman Regular"/>
                <a:ea typeface="宋体" panose="02010600030101010101" pitchFamily="2" charset="-122"/>
                <a:cs typeface="Times New Roman" panose="02020603050405020304" pitchFamily="18" charset="0"/>
              </a:rPr>
              <a:t>5.</a:t>
            </a:r>
            <a:r>
              <a:rPr lang="zh-CN" altLang="en-US" sz="1800" kern="100" dirty="0">
                <a:effectLst/>
                <a:latin typeface="Times New Roman Regular"/>
                <a:ea typeface="宋体" panose="02010600030101010101" pitchFamily="2" charset="-122"/>
                <a:cs typeface="Times New Roman" panose="02020603050405020304" pitchFamily="18" charset="0"/>
              </a:rPr>
              <a:t> </a:t>
            </a:r>
            <a:r>
              <a:rPr lang="en-US" altLang="zh-CN" sz="1800" kern="100" dirty="0">
                <a:effectLst/>
                <a:latin typeface="Times New Roman Regular"/>
                <a:ea typeface="宋体" panose="02010600030101010101" pitchFamily="2" charset="-122"/>
                <a:cs typeface="Times New Roman" panose="02020603050405020304" pitchFamily="18" charset="0"/>
              </a:rPr>
              <a:t>In the court, Clara quoted Melville: “We cannot live only for ourselves. A thousand fibers connect us.” The judge </a:t>
            </a:r>
            <a:r>
              <a:rPr lang="zh-CN" altLang="zh-CN" sz="1800" kern="100" dirty="0">
                <a:effectLst/>
                <a:latin typeface="Times New Roman Regular"/>
                <a:ea typeface="宋体" panose="02010600030101010101" pitchFamily="2" charset="-122"/>
                <a:cs typeface="Times New Roman Regular"/>
              </a:rPr>
              <a:t>—</a:t>
            </a:r>
            <a:r>
              <a:rPr lang="en-US" altLang="zh-CN" sz="1800" kern="100" dirty="0">
                <a:effectLst/>
                <a:latin typeface="Times New Roman Regular"/>
                <a:ea typeface="宋体" panose="02010600030101010101" pitchFamily="2" charset="-122"/>
                <a:cs typeface="Times New Roman" panose="02020603050405020304" pitchFamily="18" charset="0"/>
              </a:rPr>
              <a:t> her poetry circle regular </a:t>
            </a:r>
            <a:r>
              <a:rPr lang="zh-CN" altLang="zh-CN" sz="1800" kern="100" dirty="0">
                <a:effectLst/>
                <a:latin typeface="Times New Roman Regular"/>
                <a:ea typeface="宋体" panose="02010600030101010101" pitchFamily="2" charset="-122"/>
                <a:cs typeface="Times New Roman Regular"/>
              </a:rPr>
              <a:t>—</a:t>
            </a:r>
            <a:r>
              <a:rPr lang="en-US" altLang="zh-CN" sz="1800" kern="100" dirty="0">
                <a:effectLst/>
                <a:latin typeface="Times New Roman Regular"/>
                <a:ea typeface="宋体" panose="02010600030101010101" pitchFamily="2" charset="-122"/>
                <a:cs typeface="Times New Roman" panose="02020603050405020304" pitchFamily="18" charset="0"/>
              </a:rPr>
              <a:t> pronounced the rent increase unreasonable. Now their shop displays this judgment alongside signed first editions, proof that some bonds still resist digital disruption.</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 name="文本框 5"/>
          <p:cNvSpPr txBox="1"/>
          <p:nvPr/>
        </p:nvSpPr>
        <p:spPr>
          <a:xfrm>
            <a:off x="8072438" y="351829"/>
            <a:ext cx="3586162" cy="6463308"/>
          </a:xfrm>
          <a:prstGeom prst="rect">
            <a:avLst/>
          </a:prstGeom>
          <a:noFill/>
        </p:spPr>
        <p:txBody>
          <a:bodyPr wrap="square">
            <a:spAutoFit/>
          </a:bodyPr>
          <a:lstStyle/>
          <a:p>
            <a:r>
              <a:rPr lang="en-US" altLang="zh-CN" dirty="0"/>
              <a:t>1.</a:t>
            </a:r>
            <a:r>
              <a:rPr lang="zh-CN" altLang="en-US" dirty="0"/>
              <a:t> 介绍</a:t>
            </a:r>
            <a:r>
              <a:rPr lang="en-GB" altLang="zh-CN" dirty="0"/>
              <a:t>Clara</a:t>
            </a:r>
            <a:r>
              <a:rPr lang="zh-CN" altLang="en-US" dirty="0"/>
              <a:t>的经营理念和顾客反应。</a:t>
            </a:r>
            <a:endParaRPr lang="en-US" altLang="zh-CN" dirty="0"/>
          </a:p>
          <a:p>
            <a:endParaRPr lang="en-US" altLang="zh-CN" dirty="0"/>
          </a:p>
          <a:p>
            <a:endParaRPr lang="en-US" altLang="zh-CN" dirty="0"/>
          </a:p>
          <a:p>
            <a:endParaRPr lang="en-US" altLang="zh-CN" dirty="0"/>
          </a:p>
          <a:p>
            <a:r>
              <a:rPr lang="en-US" altLang="zh-CN" dirty="0"/>
              <a:t>2.</a:t>
            </a:r>
            <a:r>
              <a:rPr lang="zh-CN" altLang="en-US" dirty="0"/>
              <a:t> 描述书店的转变，成为一个文化聚集地。</a:t>
            </a:r>
            <a:endParaRPr lang="en-US" altLang="zh-CN" dirty="0"/>
          </a:p>
          <a:p>
            <a:endParaRPr lang="en-US" altLang="zh-CN" dirty="0"/>
          </a:p>
          <a:p>
            <a:endParaRPr lang="en-US" altLang="zh-CN" dirty="0"/>
          </a:p>
          <a:p>
            <a:endParaRPr lang="en-US" altLang="zh-CN" dirty="0"/>
          </a:p>
          <a:p>
            <a:endParaRPr lang="en-US" altLang="zh-CN" dirty="0"/>
          </a:p>
          <a:p>
            <a:r>
              <a:rPr lang="en-US" altLang="zh-CN" dirty="0"/>
              <a:t>3.</a:t>
            </a:r>
            <a:r>
              <a:rPr lang="zh-CN" altLang="en-US" dirty="0"/>
              <a:t> 说明书店如何通过创新应对疫情挑战，获得成功。</a:t>
            </a:r>
            <a:endParaRPr lang="en-US" altLang="zh-CN" dirty="0"/>
          </a:p>
          <a:p>
            <a:endParaRPr lang="en-US" altLang="zh-CN" dirty="0"/>
          </a:p>
          <a:p>
            <a:endParaRPr lang="en-US" altLang="zh-CN" dirty="0"/>
          </a:p>
          <a:p>
            <a:r>
              <a:rPr lang="en-US" altLang="zh-CN" dirty="0"/>
              <a:t>4.</a:t>
            </a:r>
            <a:r>
              <a:rPr lang="zh-CN" altLang="en-US" dirty="0"/>
              <a:t> 描述书店如何通过社区支持和法律手段抗议租金上涨。</a:t>
            </a:r>
            <a:endParaRPr lang="en-US" altLang="zh-CN" dirty="0"/>
          </a:p>
          <a:p>
            <a:endParaRPr lang="en-US" altLang="zh-CN" dirty="0"/>
          </a:p>
          <a:p>
            <a:endParaRPr lang="en-US" altLang="zh-CN" dirty="0"/>
          </a:p>
          <a:p>
            <a:r>
              <a:rPr lang="en-US" altLang="zh-CN" dirty="0"/>
              <a:t>5.</a:t>
            </a:r>
            <a:r>
              <a:rPr lang="zh-CN" altLang="en-US" dirty="0"/>
              <a:t> </a:t>
            </a:r>
            <a:r>
              <a:rPr lang="en-GB" altLang="zh-CN" dirty="0"/>
              <a:t>Clara</a:t>
            </a:r>
            <a:r>
              <a:rPr lang="zh-CN" altLang="en-US" dirty="0"/>
              <a:t>引用</a:t>
            </a:r>
            <a:r>
              <a:rPr lang="en-GB" altLang="zh-CN" dirty="0"/>
              <a:t>Melville</a:t>
            </a:r>
            <a:r>
              <a:rPr lang="zh-CN" altLang="en-US" dirty="0"/>
              <a:t>名言，强调集体支持，最终法院判决租金上涨不合理，书店得以保留。</a:t>
            </a:r>
            <a:endParaRPr lang="en-US" altLang="zh-CN" dirty="0"/>
          </a:p>
          <a:p>
            <a:endParaRPr lang="en-US" altLang="zh-CN" dirty="0"/>
          </a:p>
        </p:txBody>
      </p:sp>
      <p:sp>
        <p:nvSpPr>
          <p:cNvPr id="7" name="圆角矩形 6"/>
          <p:cNvSpPr/>
          <p:nvPr/>
        </p:nvSpPr>
        <p:spPr>
          <a:xfrm>
            <a:off x="8658227" y="685800"/>
            <a:ext cx="1014412" cy="38576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latin typeface="仿宋" panose="02010609060101010101" pitchFamily="49" charset="-122"/>
                <a:ea typeface="仿宋" panose="02010609060101010101" pitchFamily="49" charset="-122"/>
              </a:rPr>
              <a:t>背景</a:t>
            </a:r>
            <a:endParaRPr kumimoji="1" lang="zh-CN" altLang="en-US" sz="2400" b="1" dirty="0">
              <a:latin typeface="仿宋" panose="02010609060101010101" pitchFamily="49" charset="-122"/>
              <a:ea typeface="仿宋" panose="02010609060101010101" pitchFamily="49" charset="-122"/>
            </a:endParaRPr>
          </a:p>
        </p:txBody>
      </p:sp>
      <p:sp>
        <p:nvSpPr>
          <p:cNvPr id="8" name="圆角矩形 7"/>
          <p:cNvSpPr/>
          <p:nvPr/>
        </p:nvSpPr>
        <p:spPr>
          <a:xfrm>
            <a:off x="11658600" y="3123901"/>
            <a:ext cx="533400" cy="91916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latin typeface="仿宋" panose="02010609060101010101" pitchFamily="49" charset="-122"/>
                <a:ea typeface="仿宋" panose="02010609060101010101" pitchFamily="49" charset="-122"/>
              </a:rPr>
              <a:t>过</a:t>
            </a:r>
            <a:endParaRPr kumimoji="1" lang="en-US" altLang="zh-CN" sz="2400" b="1" dirty="0">
              <a:latin typeface="仿宋" panose="02010609060101010101" pitchFamily="49" charset="-122"/>
              <a:ea typeface="仿宋" panose="02010609060101010101" pitchFamily="49" charset="-122"/>
            </a:endParaRPr>
          </a:p>
          <a:p>
            <a:pPr algn="ctr"/>
            <a:r>
              <a:rPr kumimoji="1" lang="zh-CN" altLang="en-US" sz="2400" b="1" dirty="0">
                <a:latin typeface="仿宋" panose="02010609060101010101" pitchFamily="49" charset="-122"/>
                <a:ea typeface="仿宋" panose="02010609060101010101" pitchFamily="49" charset="-122"/>
              </a:rPr>
              <a:t>程</a:t>
            </a:r>
            <a:endParaRPr kumimoji="1" lang="zh-CN" altLang="en-US" sz="2400" b="1" dirty="0">
              <a:latin typeface="仿宋" panose="02010609060101010101" pitchFamily="49" charset="-122"/>
              <a:ea typeface="仿宋" panose="02010609060101010101" pitchFamily="49" charset="-122"/>
            </a:endParaRPr>
          </a:p>
        </p:txBody>
      </p:sp>
      <p:sp>
        <p:nvSpPr>
          <p:cNvPr id="9" name="圆角矩形 8"/>
          <p:cNvSpPr/>
          <p:nvPr/>
        </p:nvSpPr>
        <p:spPr>
          <a:xfrm>
            <a:off x="10734676" y="6159698"/>
            <a:ext cx="1190624" cy="698302"/>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latin typeface="仿宋" panose="02010609060101010101" pitchFamily="49" charset="-122"/>
                <a:ea typeface="仿宋" panose="02010609060101010101" pitchFamily="49" charset="-122"/>
              </a:rPr>
              <a:t>结局</a:t>
            </a:r>
            <a:r>
              <a:rPr kumimoji="1" lang="en-US" altLang="zh-CN" sz="2400" b="1" dirty="0">
                <a:latin typeface="仿宋" panose="02010609060101010101" pitchFamily="49" charset="-122"/>
                <a:ea typeface="仿宋" panose="02010609060101010101" pitchFamily="49" charset="-122"/>
              </a:rPr>
              <a:t>/</a:t>
            </a:r>
            <a:r>
              <a:rPr kumimoji="1" lang="zh-CN" altLang="en-US" sz="2400" b="1" dirty="0">
                <a:latin typeface="仿宋" panose="02010609060101010101" pitchFamily="49" charset="-122"/>
                <a:ea typeface="仿宋" panose="02010609060101010101" pitchFamily="49" charset="-122"/>
              </a:rPr>
              <a:t>评价</a:t>
            </a:r>
            <a:endParaRPr kumimoji="1" lang="zh-CN" altLang="en-US" sz="2400" b="1" dirty="0">
              <a:latin typeface="仿宋" panose="02010609060101010101" pitchFamily="49" charset="-122"/>
              <a:ea typeface="仿宋" panose="02010609060101010101" pitchFamily="49" charset="-122"/>
            </a:endParaRPr>
          </a:p>
        </p:txBody>
      </p:sp>
      <p:cxnSp>
        <p:nvCxnSpPr>
          <p:cNvPr id="11" name="直线连接符 10"/>
          <p:cNvCxnSpPr>
            <a:stCxn id="8" idx="0"/>
          </p:cNvCxnSpPr>
          <p:nvPr/>
        </p:nvCxnSpPr>
        <p:spPr>
          <a:xfrm flipH="1" flipV="1">
            <a:off x="11101388" y="2028825"/>
            <a:ext cx="823912" cy="109507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p:nvCxnSpPr>
        <p:spPr>
          <a:xfrm flipH="1">
            <a:off x="11101388" y="4094261"/>
            <a:ext cx="823912" cy="92065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线连接符 13"/>
          <p:cNvCxnSpPr/>
          <p:nvPr/>
        </p:nvCxnSpPr>
        <p:spPr>
          <a:xfrm flipH="1">
            <a:off x="11379994" y="3583482"/>
            <a:ext cx="278606"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34"/>
          <p:cNvSpPr/>
          <p:nvPr/>
        </p:nvSpPr>
        <p:spPr>
          <a:xfrm rot="16200000" flipH="1" flipV="1">
            <a:off x="10478581" y="5138794"/>
            <a:ext cx="2575938" cy="850900"/>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 name="connsiteX0-81" fmla="*/ 0 w 3479810"/>
              <a:gd name="connsiteY0-82" fmla="*/ 0 h 1207779"/>
              <a:gd name="connsiteX1-83" fmla="*/ 3479810 w 3479810"/>
              <a:gd name="connsiteY1-84" fmla="*/ 4553 h 1207779"/>
              <a:gd name="connsiteX2-85" fmla="*/ 3479810 w 3479810"/>
              <a:gd name="connsiteY2-86" fmla="*/ 1130405 h 1207779"/>
              <a:gd name="connsiteX3-87" fmla="*/ 2185493 w 3479810"/>
              <a:gd name="connsiteY3-88" fmla="*/ 775263 h 1207779"/>
              <a:gd name="connsiteX4-89" fmla="*/ 0 w 3479810"/>
              <a:gd name="connsiteY4-9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9810" h="1207779">
                <a:moveTo>
                  <a:pt x="0" y="0"/>
                </a:moveTo>
                <a:lnTo>
                  <a:pt x="3479810" y="4553"/>
                </a:lnTo>
                <a:lnTo>
                  <a:pt x="3479810" y="1130405"/>
                </a:lnTo>
                <a:cubicBezTo>
                  <a:pt x="3479511" y="1433772"/>
                  <a:pt x="3448427" y="745115"/>
                  <a:pt x="2185493" y="775263"/>
                </a:cubicBezTo>
                <a:cubicBezTo>
                  <a:pt x="922559" y="805411"/>
                  <a:pt x="605342" y="525332"/>
                  <a:pt x="0" y="0"/>
                </a:cubicBezTo>
                <a:close/>
              </a:path>
            </a:pathLst>
          </a:custGeom>
          <a:solidFill>
            <a:srgbClr val="59A041"/>
          </a:solidFill>
          <a:ln>
            <a:no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26" name="Rectangle 34"/>
          <p:cNvSpPr/>
          <p:nvPr/>
        </p:nvSpPr>
        <p:spPr>
          <a:xfrm rot="5400000" flipH="1" flipV="1">
            <a:off x="-862519" y="862519"/>
            <a:ext cx="2575938" cy="850900"/>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 name="connsiteX0-81" fmla="*/ 0 w 3479810"/>
              <a:gd name="connsiteY0-82" fmla="*/ 0 h 1207779"/>
              <a:gd name="connsiteX1-83" fmla="*/ 3479810 w 3479810"/>
              <a:gd name="connsiteY1-84" fmla="*/ 4553 h 1207779"/>
              <a:gd name="connsiteX2-85" fmla="*/ 3479810 w 3479810"/>
              <a:gd name="connsiteY2-86" fmla="*/ 1130405 h 1207779"/>
              <a:gd name="connsiteX3-87" fmla="*/ 2185493 w 3479810"/>
              <a:gd name="connsiteY3-88" fmla="*/ 775263 h 1207779"/>
              <a:gd name="connsiteX4-89" fmla="*/ 0 w 3479810"/>
              <a:gd name="connsiteY4-9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9810" h="1207779">
                <a:moveTo>
                  <a:pt x="0" y="0"/>
                </a:moveTo>
                <a:lnTo>
                  <a:pt x="3479810" y="4553"/>
                </a:lnTo>
                <a:lnTo>
                  <a:pt x="3479810" y="1130405"/>
                </a:lnTo>
                <a:cubicBezTo>
                  <a:pt x="3479511" y="1433772"/>
                  <a:pt x="3448427" y="745115"/>
                  <a:pt x="2185493" y="775263"/>
                </a:cubicBezTo>
                <a:cubicBezTo>
                  <a:pt x="922559" y="805411"/>
                  <a:pt x="605342" y="525332"/>
                  <a:pt x="0" y="0"/>
                </a:cubicBezTo>
                <a:close/>
              </a:path>
            </a:pathLst>
          </a:custGeom>
          <a:solidFill>
            <a:srgbClr val="59A041"/>
          </a:solidFill>
          <a:ln>
            <a:no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28" name="Google Shape;360;p24"/>
          <p:cNvSpPr/>
          <p:nvPr/>
        </p:nvSpPr>
        <p:spPr>
          <a:xfrm>
            <a:off x="10611198" y="884493"/>
            <a:ext cx="466581" cy="403476"/>
          </a:xfrm>
          <a:prstGeom prst="triangle">
            <a:avLst>
              <a:gd name="adj" fmla="val 50000"/>
            </a:avLst>
          </a:prstGeom>
          <a:solidFill>
            <a:srgbClr val="59A041"/>
          </a:solidFill>
          <a:ln>
            <a:solidFill>
              <a:srgbClr val="59A041"/>
            </a:solid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0" name="Google Shape;361;p24"/>
          <p:cNvSpPr/>
          <p:nvPr/>
        </p:nvSpPr>
        <p:spPr>
          <a:xfrm>
            <a:off x="10611198" y="906282"/>
            <a:ext cx="426746" cy="428718"/>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 name="文本框 2"/>
          <p:cNvSpPr txBox="1"/>
          <p:nvPr/>
        </p:nvSpPr>
        <p:spPr>
          <a:xfrm>
            <a:off x="321468" y="3840765"/>
            <a:ext cx="11351420" cy="2739211"/>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24. What made Clara’s approach to running the bookshop special?</a:t>
            </a:r>
            <a:endParaRPr lang="zh-CN"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 Catering to the needs of customers.				B. Introducing modern technology.</a:t>
            </a:r>
            <a:endParaRPr lang="zh-CN"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 Focusing on rare book collections.					D. Prioritizing full concentration.</a:t>
            </a:r>
            <a:endParaRPr lang="en-US" altLang="zh-CN" sz="2400" dirty="0">
              <a:latin typeface="Times New Roman" panose="02020603050405020304" pitchFamily="18" charset="0"/>
              <a:cs typeface="Times New Roman" panose="02020603050405020304" pitchFamily="18" charset="0"/>
            </a:endParaRPr>
          </a:p>
          <a:p>
            <a:pPr marL="457200" indent="-457200">
              <a:buAutoNum type="alphaUcPeriod"/>
            </a:pPr>
            <a:r>
              <a:rPr lang="zh-CN" altLang="en-US" sz="2000" dirty="0">
                <a:latin typeface="Times New Roman" panose="02020603050405020304" pitchFamily="18" charset="0"/>
                <a:cs typeface="Times New Roman" panose="02020603050405020304" pitchFamily="18" charset="0"/>
              </a:rPr>
              <a:t>无中生有，</a:t>
            </a:r>
            <a:r>
              <a:rPr lang="zh-CN" altLang="en-US" sz="2000" dirty="0"/>
              <a:t>她移除</a:t>
            </a:r>
            <a:r>
              <a:rPr lang="en-GB" altLang="zh-CN" sz="2000" dirty="0" err="1"/>
              <a:t>WiFi</a:t>
            </a:r>
            <a:r>
              <a:rPr lang="zh-CN" altLang="en-US" sz="2000" dirty="0"/>
              <a:t>路由器并不是为了满足顾客对网络的需求，反而是为了让顾客专心阅读。</a:t>
            </a:r>
            <a:endParaRPr lang="en-US" altLang="zh-CN" sz="2000" dirty="0"/>
          </a:p>
          <a:p>
            <a:pPr marL="457200" indent="-457200">
              <a:buAutoNum type="alphaUcPeriod"/>
            </a:pPr>
            <a:r>
              <a:rPr lang="zh-CN" altLang="en-US" sz="2000" dirty="0">
                <a:latin typeface="Times New Roman" panose="02020603050405020304" pitchFamily="18" charset="0"/>
                <a:cs typeface="Times New Roman" panose="02020603050405020304" pitchFamily="18" charset="0"/>
              </a:rPr>
              <a:t> 过度推断，</a:t>
            </a:r>
            <a:r>
              <a:rPr lang="zh-CN" altLang="en-US" sz="2000" dirty="0"/>
              <a:t>她移除</a:t>
            </a:r>
            <a:r>
              <a:rPr lang="en-GB" altLang="zh-CN" sz="2000" dirty="0" err="1"/>
              <a:t>WiFi</a:t>
            </a:r>
            <a:r>
              <a:rPr lang="zh-CN" altLang="en-US" sz="2000" dirty="0"/>
              <a:t>路由器，而不是引入任何技术来提升顾客体验。</a:t>
            </a:r>
            <a:endParaRPr lang="en-US" altLang="zh-CN" sz="2000" dirty="0"/>
          </a:p>
          <a:p>
            <a:pPr marL="457200" indent="-457200">
              <a:buAutoNum type="alphaUcPeriod"/>
            </a:pPr>
            <a:r>
              <a:rPr lang="zh-CN" altLang="en-US" sz="2000" dirty="0">
                <a:latin typeface="Times New Roman" panose="02020603050405020304" pitchFamily="18" charset="0"/>
                <a:cs typeface="Times New Roman" panose="02020603050405020304" pitchFamily="18" charset="0"/>
              </a:rPr>
              <a:t> 无中生有，</a:t>
            </a:r>
            <a:r>
              <a:rPr lang="zh-CN" altLang="en-US" sz="2000" dirty="0"/>
              <a:t>文章并没有提到</a:t>
            </a:r>
            <a:r>
              <a:rPr lang="en-GB" altLang="zh-CN" sz="2000" dirty="0"/>
              <a:t>Clara</a:t>
            </a:r>
            <a:r>
              <a:rPr lang="zh-CN" altLang="en-US" sz="2000" dirty="0"/>
              <a:t>专注于稀有书籍的收藏。她的书店注重的是提供一个没有干扰的阅读环境，而不是仅仅收藏稀有书籍。文章的重点在于</a:t>
            </a:r>
            <a:r>
              <a:rPr lang="en-GB" altLang="zh-CN" sz="2000" dirty="0"/>
              <a:t>Clara</a:t>
            </a:r>
            <a:r>
              <a:rPr lang="zh-CN" altLang="en-US" sz="2000" dirty="0"/>
              <a:t>如何让顾客专注于书籍本身，而不是书籍的稀有性。</a:t>
            </a:r>
            <a:endParaRPr lang="zh-CN" altLang="zh-CN" sz="2000" dirty="0">
              <a:latin typeface="Times New Roman" panose="02020603050405020304" pitchFamily="18" charset="0"/>
              <a:cs typeface="Times New Roman" panose="02020603050405020304" pitchFamily="18" charset="0"/>
            </a:endParaRPr>
          </a:p>
        </p:txBody>
      </p:sp>
      <p:sp>
        <p:nvSpPr>
          <p:cNvPr id="12" name="矩形 11"/>
          <p:cNvSpPr/>
          <p:nvPr/>
        </p:nvSpPr>
        <p:spPr>
          <a:xfrm>
            <a:off x="7409096" y="3908987"/>
            <a:ext cx="991954" cy="371475"/>
          </a:xfrm>
          <a:custGeom>
            <a:avLst/>
            <a:gdLst>
              <a:gd name="connsiteX0" fmla="*/ 0 w 991954"/>
              <a:gd name="connsiteY0" fmla="*/ 0 h 371475"/>
              <a:gd name="connsiteX1" fmla="*/ 515816 w 991954"/>
              <a:gd name="connsiteY1" fmla="*/ 0 h 371475"/>
              <a:gd name="connsiteX2" fmla="*/ 991954 w 991954"/>
              <a:gd name="connsiteY2" fmla="*/ 0 h 371475"/>
              <a:gd name="connsiteX3" fmla="*/ 991954 w 991954"/>
              <a:gd name="connsiteY3" fmla="*/ 371475 h 371475"/>
              <a:gd name="connsiteX4" fmla="*/ 505897 w 991954"/>
              <a:gd name="connsiteY4" fmla="*/ 371475 h 371475"/>
              <a:gd name="connsiteX5" fmla="*/ 0 w 991954"/>
              <a:gd name="connsiteY5" fmla="*/ 371475 h 371475"/>
              <a:gd name="connsiteX6" fmla="*/ 0 w 991954"/>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954" h="371475" fill="none" extrusionOk="0">
                <a:moveTo>
                  <a:pt x="0" y="0"/>
                </a:moveTo>
                <a:cubicBezTo>
                  <a:pt x="154662" y="-47919"/>
                  <a:pt x="277189" y="50132"/>
                  <a:pt x="515816" y="0"/>
                </a:cubicBezTo>
                <a:cubicBezTo>
                  <a:pt x="754443" y="-50132"/>
                  <a:pt x="763777" y="22294"/>
                  <a:pt x="991954" y="0"/>
                </a:cubicBezTo>
                <a:cubicBezTo>
                  <a:pt x="1012246" y="144321"/>
                  <a:pt x="968765" y="296912"/>
                  <a:pt x="991954" y="371475"/>
                </a:cubicBezTo>
                <a:cubicBezTo>
                  <a:pt x="838540" y="388842"/>
                  <a:pt x="660438" y="346464"/>
                  <a:pt x="505897" y="371475"/>
                </a:cubicBezTo>
                <a:cubicBezTo>
                  <a:pt x="351356" y="396486"/>
                  <a:pt x="247805" y="336926"/>
                  <a:pt x="0" y="371475"/>
                </a:cubicBezTo>
                <a:cubicBezTo>
                  <a:pt x="-9498" y="268051"/>
                  <a:pt x="38937" y="110001"/>
                  <a:pt x="0" y="0"/>
                </a:cubicBezTo>
                <a:close/>
              </a:path>
              <a:path w="991954" h="371475" stroke="0" extrusionOk="0">
                <a:moveTo>
                  <a:pt x="0" y="0"/>
                </a:moveTo>
                <a:cubicBezTo>
                  <a:pt x="226193" y="-7841"/>
                  <a:pt x="299767" y="53729"/>
                  <a:pt x="486057" y="0"/>
                </a:cubicBezTo>
                <a:cubicBezTo>
                  <a:pt x="672347" y="-53729"/>
                  <a:pt x="771140" y="51030"/>
                  <a:pt x="991954" y="0"/>
                </a:cubicBezTo>
                <a:cubicBezTo>
                  <a:pt x="1015853" y="113223"/>
                  <a:pt x="955815" y="205888"/>
                  <a:pt x="991954" y="371475"/>
                </a:cubicBezTo>
                <a:cubicBezTo>
                  <a:pt x="782774" y="428828"/>
                  <a:pt x="698688" y="356155"/>
                  <a:pt x="495977" y="371475"/>
                </a:cubicBezTo>
                <a:cubicBezTo>
                  <a:pt x="293266" y="386795"/>
                  <a:pt x="216715" y="332195"/>
                  <a:pt x="0" y="371475"/>
                </a:cubicBezTo>
                <a:cubicBezTo>
                  <a:pt x="-27649" y="210829"/>
                  <a:pt x="11859" y="152704"/>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文本框 17"/>
          <p:cNvSpPr txBox="1"/>
          <p:nvPr/>
        </p:nvSpPr>
        <p:spPr>
          <a:xfrm>
            <a:off x="158948" y="89224"/>
            <a:ext cx="11874103" cy="3785652"/>
          </a:xfrm>
          <a:prstGeom prst="rect">
            <a:avLst/>
          </a:prstGeom>
          <a:solidFill>
            <a:schemeClr val="bg1"/>
          </a:solidFill>
        </p:spPr>
        <p:txBody>
          <a:bodyPr wrap="square">
            <a:spAutoFit/>
          </a:bodyPr>
          <a:lstStyle/>
          <a:p>
            <a:pPr indent="266700" algn="just">
              <a:buNone/>
            </a:pPr>
            <a:r>
              <a:rPr lang="en-US" altLang="zh-CN" sz="2400" kern="100" dirty="0">
                <a:effectLst/>
                <a:latin typeface="Times New Roman Regular"/>
                <a:ea typeface="宋体" panose="02010600030101010101" pitchFamily="2" charset="-122"/>
                <a:cs typeface="Times New Roman" panose="02020603050405020304" pitchFamily="18" charset="0"/>
              </a:rPr>
              <a:t>1.</a:t>
            </a:r>
            <a:r>
              <a:rPr lang="zh-CN" altLang="en-US" sz="2400" kern="100" dirty="0">
                <a:effectLst/>
                <a:latin typeface="Times New Roman Regular"/>
                <a:ea typeface="宋体" panose="02010600030101010101" pitchFamily="2" charset="-122"/>
                <a:cs typeface="Times New Roman" panose="02020603050405020304" pitchFamily="18" charset="0"/>
              </a:rPr>
              <a:t> </a:t>
            </a:r>
            <a:r>
              <a:rPr lang="en-US" altLang="zh-CN" sz="2400" kern="100" dirty="0">
                <a:effectLst/>
                <a:latin typeface="Times New Roman Regular"/>
                <a:ea typeface="宋体" panose="02010600030101010101" pitchFamily="2" charset="-122"/>
                <a:cs typeface="Times New Roman" panose="02020603050405020304" pitchFamily="18" charset="0"/>
              </a:rPr>
              <a:t>When Clara took over her grandfather’s Brooklyn bookshop in 2018, the first thing she removed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wasn’t</a:t>
            </a:r>
            <a:r>
              <a:rPr lang="en-US" altLang="zh-CN" sz="2400" kern="100" dirty="0">
                <a:effectLst/>
                <a:latin typeface="Times New Roman Regular"/>
                <a:ea typeface="宋体" panose="02010600030101010101" pitchFamily="2" charset="-122"/>
                <a:cs typeface="Times New Roman" panose="02020603050405020304" pitchFamily="18" charset="0"/>
              </a:rPr>
              <a:t> the outdated stocks,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but</a:t>
            </a:r>
            <a:r>
              <a:rPr lang="en-US" altLang="zh-CN" sz="2400" kern="100" dirty="0">
                <a:effectLst/>
                <a:latin typeface="Times New Roman Regular"/>
                <a:ea typeface="宋体" panose="02010600030101010101" pitchFamily="2" charset="-122"/>
                <a:cs typeface="Times New Roman" panose="02020603050405020304" pitchFamily="18" charset="0"/>
              </a:rPr>
              <a:t> the </a:t>
            </a:r>
            <a:r>
              <a:rPr lang="en-US" altLang="zh-CN" sz="2400" kern="100" dirty="0" err="1">
                <a:effectLst/>
                <a:latin typeface="Times New Roman Regular"/>
                <a:ea typeface="宋体" panose="02010600030101010101" pitchFamily="2" charset="-122"/>
                <a:cs typeface="Times New Roman" panose="02020603050405020304" pitchFamily="18" charset="0"/>
              </a:rPr>
              <a:t>WiFi</a:t>
            </a:r>
            <a:r>
              <a:rPr lang="en-US" altLang="zh-CN" sz="2400" kern="100" dirty="0">
                <a:effectLst/>
                <a:latin typeface="Times New Roman Regular"/>
                <a:ea typeface="宋体" panose="02010600030101010101" pitchFamily="2" charset="-122"/>
                <a:cs typeface="Times New Roman" panose="02020603050405020304" pitchFamily="18" charset="0"/>
              </a:rPr>
              <a:t> router. Regulars protested. A lawyer threatened to transfer his $500 monthly coffee budget elsewhere. “Books deserve the same undivided attention we demand from lovers,” she told me, polishing the brass counter her grandfather installed in 1967.</a:t>
            </a:r>
            <a:r>
              <a:rPr lang="zh-CN" altLang="en-US" sz="2400" kern="100" dirty="0">
                <a:effectLst/>
                <a:latin typeface="Times New Roman Regular"/>
                <a:ea typeface="宋体" panose="02010600030101010101" pitchFamily="2" charset="-122"/>
                <a:cs typeface="Times New Roman" panose="02020603050405020304" pitchFamily="18" charset="0"/>
              </a:rPr>
              <a:t> </a:t>
            </a:r>
            <a:r>
              <a:rPr lang="zh-CN" altLang="en-US" sz="2400" b="1" kern="100" dirty="0">
                <a:solidFill>
                  <a:srgbClr val="FF0000"/>
                </a:solidFill>
                <a:effectLst/>
                <a:latin typeface="Times New Roman Regular"/>
                <a:ea typeface="宋体" panose="02010600030101010101" pitchFamily="2" charset="-122"/>
                <a:cs typeface="Times New Roman" panose="02020603050405020304" pitchFamily="18" charset="0"/>
              </a:rPr>
              <a:t>（关注答案标记词汇</a:t>
            </a:r>
            <a:r>
              <a:rPr lang="en-US" altLang="zh-CN" sz="2400" b="1" kern="100" dirty="0">
                <a:solidFill>
                  <a:srgbClr val="FF0000"/>
                </a:solidFill>
                <a:latin typeface="Times New Roman Regular"/>
                <a:ea typeface="宋体" panose="02010600030101010101" pitchFamily="2" charset="-122"/>
                <a:cs typeface="Times New Roman" panose="02020603050405020304" pitchFamily="18" charset="0"/>
              </a:rPr>
              <a:t>-</a:t>
            </a:r>
            <a:r>
              <a:rPr lang="zh-CN" altLang="en-US" sz="2400" b="1" kern="100" dirty="0">
                <a:solidFill>
                  <a:srgbClr val="FF0000"/>
                </a:solidFill>
                <a:latin typeface="Times New Roman Regular"/>
                <a:ea typeface="宋体" panose="02010600030101010101" pitchFamily="2" charset="-122"/>
                <a:cs typeface="Times New Roman" panose="02020603050405020304" pitchFamily="18" charset="0"/>
              </a:rPr>
              <a:t>转折（</a:t>
            </a:r>
            <a:r>
              <a:rPr lang="en-US" altLang="zh-CN" sz="2400" b="1" kern="100" dirty="0">
                <a:solidFill>
                  <a:srgbClr val="FF0000"/>
                </a:solidFill>
                <a:latin typeface="Times New Roman Regular"/>
                <a:ea typeface="宋体" panose="02010600030101010101" pitchFamily="2" charset="-122"/>
                <a:cs typeface="Times New Roman" panose="02020603050405020304" pitchFamily="18" charset="0"/>
              </a:rPr>
              <a:t>not…but…</a:t>
            </a:r>
            <a:r>
              <a:rPr lang="zh-CN" altLang="en-US" sz="2400" b="1" kern="100" dirty="0">
                <a:solidFill>
                  <a:srgbClr val="FF0000"/>
                </a:solidFill>
                <a:latin typeface="Times New Roman Regular"/>
                <a:ea typeface="宋体" panose="02010600030101010101" pitchFamily="2" charset="-122"/>
                <a:cs typeface="Times New Roman" panose="02020603050405020304" pitchFamily="18" charset="0"/>
              </a:rPr>
              <a:t>不是</a:t>
            </a:r>
            <a:r>
              <a:rPr lang="en-US" altLang="zh-CN" sz="2400" b="1" kern="100" dirty="0">
                <a:solidFill>
                  <a:srgbClr val="FF0000"/>
                </a:solidFill>
                <a:latin typeface="Times New Roman Regular"/>
                <a:ea typeface="宋体" panose="02010600030101010101" pitchFamily="2" charset="-122"/>
                <a:cs typeface="Times New Roman" panose="02020603050405020304" pitchFamily="18" charset="0"/>
              </a:rPr>
              <a:t>…</a:t>
            </a:r>
            <a:r>
              <a:rPr lang="zh-CN" altLang="en-US" sz="2400" b="1" kern="100" dirty="0">
                <a:solidFill>
                  <a:srgbClr val="FF0000"/>
                </a:solidFill>
                <a:latin typeface="Times New Roman Regular"/>
                <a:ea typeface="宋体" panose="02010600030101010101" pitchFamily="2" charset="-122"/>
                <a:cs typeface="Times New Roman" panose="02020603050405020304" pitchFamily="18" charset="0"/>
              </a:rPr>
              <a:t>而是</a:t>
            </a:r>
            <a:r>
              <a:rPr lang="en-US" altLang="zh-CN" sz="2400" b="1" kern="100" dirty="0">
                <a:solidFill>
                  <a:srgbClr val="FF0000"/>
                </a:solidFill>
                <a:latin typeface="Times New Roman Regular"/>
                <a:ea typeface="宋体" panose="02010600030101010101" pitchFamily="2" charset="-122"/>
                <a:cs typeface="Times New Roman" panose="02020603050405020304" pitchFamily="18" charset="0"/>
              </a:rPr>
              <a:t>…</a:t>
            </a:r>
            <a:r>
              <a:rPr lang="zh-CN" altLang="en-US" sz="2400" b="1" kern="100" dirty="0">
                <a:solidFill>
                  <a:srgbClr val="FF0000"/>
                </a:solidFill>
                <a:latin typeface="Times New Roman Regular"/>
                <a:ea typeface="宋体" panose="02010600030101010101" pitchFamily="2" charset="-122"/>
                <a:cs typeface="Times New Roman" panose="02020603050405020304" pitchFamily="18" charset="0"/>
              </a:rPr>
              <a:t>）</a:t>
            </a:r>
            <a:endParaRPr lang="zh-CN" altLang="zh-CN"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Her stubbornness seemed self-destructive as stores around them closed down. Yet something unusual happened. By 2020, the shop had become an unofficial sanctuary(</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庇护所</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Teenagers sprawled on Persian carpets with Dostoevsky, their phones forgotten in backpacks. A retired judge started hosting Saturday poetry circles where participants recited verses from memory </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a:effectLst/>
                <a:latin typeface="Times New Roman" panose="02020603050405020304" pitchFamily="18" charset="0"/>
                <a:ea typeface="Times New Roman Regular"/>
                <a:cs typeface="Times New Roman" panose="02020603050405020304" pitchFamily="18" charset="0"/>
              </a:rPr>
              <a:t> </a:t>
            </a:r>
            <a:r>
              <a:rPr lang="en-US" altLang="zh-CN" sz="2400" kern="100" dirty="0">
                <a:effectLst/>
                <a:latin typeface="Times New Roman" panose="02020603050405020304" pitchFamily="18" charset="0"/>
                <a:ea typeface="Times New Roman Regular"/>
                <a:cs typeface="Times New Roman" panose="02020603050405020304" pitchFamily="18" charset="0"/>
              </a:rPr>
              <a:t>a practice Clara called “brain tattooing”.</a:t>
            </a:r>
            <a:endPar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矩形 23"/>
          <p:cNvSpPr/>
          <p:nvPr/>
        </p:nvSpPr>
        <p:spPr>
          <a:xfrm>
            <a:off x="9619244" y="115383"/>
            <a:ext cx="1853620" cy="371475"/>
          </a:xfrm>
          <a:custGeom>
            <a:avLst/>
            <a:gdLst>
              <a:gd name="connsiteX0" fmla="*/ 0 w 1853620"/>
              <a:gd name="connsiteY0" fmla="*/ 0 h 371475"/>
              <a:gd name="connsiteX1" fmla="*/ 444869 w 1853620"/>
              <a:gd name="connsiteY1" fmla="*/ 0 h 371475"/>
              <a:gd name="connsiteX2" fmla="*/ 908274 w 1853620"/>
              <a:gd name="connsiteY2" fmla="*/ 0 h 371475"/>
              <a:gd name="connsiteX3" fmla="*/ 1371679 w 1853620"/>
              <a:gd name="connsiteY3" fmla="*/ 0 h 371475"/>
              <a:gd name="connsiteX4" fmla="*/ 1853620 w 1853620"/>
              <a:gd name="connsiteY4" fmla="*/ 0 h 371475"/>
              <a:gd name="connsiteX5" fmla="*/ 1853620 w 1853620"/>
              <a:gd name="connsiteY5" fmla="*/ 371475 h 371475"/>
              <a:gd name="connsiteX6" fmla="*/ 1390215 w 1853620"/>
              <a:gd name="connsiteY6" fmla="*/ 371475 h 371475"/>
              <a:gd name="connsiteX7" fmla="*/ 963882 w 1853620"/>
              <a:gd name="connsiteY7" fmla="*/ 371475 h 371475"/>
              <a:gd name="connsiteX8" fmla="*/ 537550 w 1853620"/>
              <a:gd name="connsiteY8" fmla="*/ 371475 h 371475"/>
              <a:gd name="connsiteX9" fmla="*/ 0 w 1853620"/>
              <a:gd name="connsiteY9" fmla="*/ 371475 h 371475"/>
              <a:gd name="connsiteX10" fmla="*/ 0 w 1853620"/>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3620" h="371475" fill="none" extrusionOk="0">
                <a:moveTo>
                  <a:pt x="0" y="0"/>
                </a:moveTo>
                <a:cubicBezTo>
                  <a:pt x="104042" y="-44967"/>
                  <a:pt x="295075" y="46638"/>
                  <a:pt x="444869" y="0"/>
                </a:cubicBezTo>
                <a:cubicBezTo>
                  <a:pt x="594663" y="-46638"/>
                  <a:pt x="731146" y="14492"/>
                  <a:pt x="908274" y="0"/>
                </a:cubicBezTo>
                <a:cubicBezTo>
                  <a:pt x="1085403" y="-14492"/>
                  <a:pt x="1200273" y="20961"/>
                  <a:pt x="1371679" y="0"/>
                </a:cubicBezTo>
                <a:cubicBezTo>
                  <a:pt x="1543086" y="-20961"/>
                  <a:pt x="1663396" y="52172"/>
                  <a:pt x="1853620" y="0"/>
                </a:cubicBezTo>
                <a:cubicBezTo>
                  <a:pt x="1865582" y="178773"/>
                  <a:pt x="1843592" y="217810"/>
                  <a:pt x="1853620" y="371475"/>
                </a:cubicBezTo>
                <a:cubicBezTo>
                  <a:pt x="1712767" y="419549"/>
                  <a:pt x="1618906" y="320375"/>
                  <a:pt x="1390215" y="371475"/>
                </a:cubicBezTo>
                <a:cubicBezTo>
                  <a:pt x="1161524" y="422575"/>
                  <a:pt x="1077295" y="353319"/>
                  <a:pt x="963882" y="371475"/>
                </a:cubicBezTo>
                <a:cubicBezTo>
                  <a:pt x="850469" y="389631"/>
                  <a:pt x="640946" y="325342"/>
                  <a:pt x="537550" y="371475"/>
                </a:cubicBezTo>
                <a:cubicBezTo>
                  <a:pt x="434154" y="417608"/>
                  <a:pt x="261884" y="368515"/>
                  <a:pt x="0" y="371475"/>
                </a:cubicBezTo>
                <a:cubicBezTo>
                  <a:pt x="-14861" y="247398"/>
                  <a:pt x="19392" y="147698"/>
                  <a:pt x="0" y="0"/>
                </a:cubicBezTo>
                <a:close/>
              </a:path>
              <a:path w="1853620" h="371475" stroke="0" extrusionOk="0">
                <a:moveTo>
                  <a:pt x="0" y="0"/>
                </a:moveTo>
                <a:cubicBezTo>
                  <a:pt x="104185" y="-35522"/>
                  <a:pt x="345334" y="8415"/>
                  <a:pt x="444869" y="0"/>
                </a:cubicBezTo>
                <a:cubicBezTo>
                  <a:pt x="544404" y="-8415"/>
                  <a:pt x="736123" y="29194"/>
                  <a:pt x="852665" y="0"/>
                </a:cubicBezTo>
                <a:cubicBezTo>
                  <a:pt x="969207" y="-29194"/>
                  <a:pt x="1246290" y="37975"/>
                  <a:pt x="1353143" y="0"/>
                </a:cubicBezTo>
                <a:cubicBezTo>
                  <a:pt x="1459996" y="-37975"/>
                  <a:pt x="1608498" y="59682"/>
                  <a:pt x="1853620" y="0"/>
                </a:cubicBezTo>
                <a:cubicBezTo>
                  <a:pt x="1873008" y="183581"/>
                  <a:pt x="1836476" y="202165"/>
                  <a:pt x="1853620" y="371475"/>
                </a:cubicBezTo>
                <a:cubicBezTo>
                  <a:pt x="1696704" y="413271"/>
                  <a:pt x="1595996" y="371407"/>
                  <a:pt x="1427287" y="371475"/>
                </a:cubicBezTo>
                <a:cubicBezTo>
                  <a:pt x="1258578" y="371543"/>
                  <a:pt x="1154965" y="370017"/>
                  <a:pt x="1000955" y="371475"/>
                </a:cubicBezTo>
                <a:cubicBezTo>
                  <a:pt x="846945" y="372933"/>
                  <a:pt x="674248" y="346053"/>
                  <a:pt x="500477" y="371475"/>
                </a:cubicBezTo>
                <a:cubicBezTo>
                  <a:pt x="326706" y="396897"/>
                  <a:pt x="246007" y="361470"/>
                  <a:pt x="0" y="371475"/>
                </a:cubicBezTo>
                <a:cubicBezTo>
                  <a:pt x="-37153" y="194489"/>
                  <a:pt x="4789" y="150843"/>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9" name="矩形 28"/>
          <p:cNvSpPr/>
          <p:nvPr/>
        </p:nvSpPr>
        <p:spPr>
          <a:xfrm>
            <a:off x="5729288" y="512754"/>
            <a:ext cx="2243137" cy="371475"/>
          </a:xfrm>
          <a:custGeom>
            <a:avLst/>
            <a:gdLst>
              <a:gd name="connsiteX0" fmla="*/ 0 w 2243137"/>
              <a:gd name="connsiteY0" fmla="*/ 0 h 371475"/>
              <a:gd name="connsiteX1" fmla="*/ 538353 w 2243137"/>
              <a:gd name="connsiteY1" fmla="*/ 0 h 371475"/>
              <a:gd name="connsiteX2" fmla="*/ 1099137 w 2243137"/>
              <a:gd name="connsiteY2" fmla="*/ 0 h 371475"/>
              <a:gd name="connsiteX3" fmla="*/ 1659921 w 2243137"/>
              <a:gd name="connsiteY3" fmla="*/ 0 h 371475"/>
              <a:gd name="connsiteX4" fmla="*/ 2243137 w 2243137"/>
              <a:gd name="connsiteY4" fmla="*/ 0 h 371475"/>
              <a:gd name="connsiteX5" fmla="*/ 2243137 w 2243137"/>
              <a:gd name="connsiteY5" fmla="*/ 371475 h 371475"/>
              <a:gd name="connsiteX6" fmla="*/ 1682353 w 2243137"/>
              <a:gd name="connsiteY6" fmla="*/ 371475 h 371475"/>
              <a:gd name="connsiteX7" fmla="*/ 1166431 w 2243137"/>
              <a:gd name="connsiteY7" fmla="*/ 371475 h 371475"/>
              <a:gd name="connsiteX8" fmla="*/ 650510 w 2243137"/>
              <a:gd name="connsiteY8" fmla="*/ 371475 h 371475"/>
              <a:gd name="connsiteX9" fmla="*/ 0 w 2243137"/>
              <a:gd name="connsiteY9" fmla="*/ 371475 h 371475"/>
              <a:gd name="connsiteX10" fmla="*/ 0 w 2243137"/>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3137" h="371475" fill="none" extrusionOk="0">
                <a:moveTo>
                  <a:pt x="0" y="0"/>
                </a:moveTo>
                <a:cubicBezTo>
                  <a:pt x="209414" y="-20685"/>
                  <a:pt x="292681" y="48435"/>
                  <a:pt x="538353" y="0"/>
                </a:cubicBezTo>
                <a:cubicBezTo>
                  <a:pt x="784025" y="-48435"/>
                  <a:pt x="899949" y="47240"/>
                  <a:pt x="1099137" y="0"/>
                </a:cubicBezTo>
                <a:cubicBezTo>
                  <a:pt x="1298325" y="-47240"/>
                  <a:pt x="1421705" y="11473"/>
                  <a:pt x="1659921" y="0"/>
                </a:cubicBezTo>
                <a:cubicBezTo>
                  <a:pt x="1898137" y="-11473"/>
                  <a:pt x="1978247" y="53353"/>
                  <a:pt x="2243137" y="0"/>
                </a:cubicBezTo>
                <a:cubicBezTo>
                  <a:pt x="2255099" y="178773"/>
                  <a:pt x="2233109" y="217810"/>
                  <a:pt x="2243137" y="371475"/>
                </a:cubicBezTo>
                <a:cubicBezTo>
                  <a:pt x="2112806" y="435059"/>
                  <a:pt x="1948057" y="319474"/>
                  <a:pt x="1682353" y="371475"/>
                </a:cubicBezTo>
                <a:cubicBezTo>
                  <a:pt x="1416649" y="423476"/>
                  <a:pt x="1272026" y="335852"/>
                  <a:pt x="1166431" y="371475"/>
                </a:cubicBezTo>
                <a:cubicBezTo>
                  <a:pt x="1060836" y="407098"/>
                  <a:pt x="754843" y="326914"/>
                  <a:pt x="650510" y="371475"/>
                </a:cubicBezTo>
                <a:cubicBezTo>
                  <a:pt x="546177" y="416036"/>
                  <a:pt x="169232" y="303243"/>
                  <a:pt x="0" y="371475"/>
                </a:cubicBezTo>
                <a:cubicBezTo>
                  <a:pt x="-14861" y="247398"/>
                  <a:pt x="19392" y="147698"/>
                  <a:pt x="0" y="0"/>
                </a:cubicBezTo>
                <a:close/>
              </a:path>
              <a:path w="2243137" h="371475" stroke="0" extrusionOk="0">
                <a:moveTo>
                  <a:pt x="0" y="0"/>
                </a:moveTo>
                <a:cubicBezTo>
                  <a:pt x="215513" y="-8038"/>
                  <a:pt x="316051" y="23484"/>
                  <a:pt x="538353" y="0"/>
                </a:cubicBezTo>
                <a:cubicBezTo>
                  <a:pt x="760655" y="-23484"/>
                  <a:pt x="850881" y="20877"/>
                  <a:pt x="1031843" y="0"/>
                </a:cubicBezTo>
                <a:cubicBezTo>
                  <a:pt x="1212805" y="-20877"/>
                  <a:pt x="1450544" y="42501"/>
                  <a:pt x="1637490" y="0"/>
                </a:cubicBezTo>
                <a:cubicBezTo>
                  <a:pt x="1824436" y="-42501"/>
                  <a:pt x="2050329" y="6200"/>
                  <a:pt x="2243137" y="0"/>
                </a:cubicBezTo>
                <a:cubicBezTo>
                  <a:pt x="2262525" y="183581"/>
                  <a:pt x="2225993" y="202165"/>
                  <a:pt x="2243137" y="371475"/>
                </a:cubicBezTo>
                <a:cubicBezTo>
                  <a:pt x="2054826" y="375243"/>
                  <a:pt x="1928205" y="367341"/>
                  <a:pt x="1727215" y="371475"/>
                </a:cubicBezTo>
                <a:cubicBezTo>
                  <a:pt x="1526225" y="375609"/>
                  <a:pt x="1337575" y="310235"/>
                  <a:pt x="1211294" y="371475"/>
                </a:cubicBezTo>
                <a:cubicBezTo>
                  <a:pt x="1085013" y="432715"/>
                  <a:pt x="850756" y="321734"/>
                  <a:pt x="605647" y="371475"/>
                </a:cubicBezTo>
                <a:cubicBezTo>
                  <a:pt x="360538" y="421216"/>
                  <a:pt x="189206" y="335329"/>
                  <a:pt x="0" y="371475"/>
                </a:cubicBezTo>
                <a:cubicBezTo>
                  <a:pt x="-37153" y="194489"/>
                  <a:pt x="4789" y="150843"/>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1" name="矩形 30"/>
          <p:cNvSpPr/>
          <p:nvPr/>
        </p:nvSpPr>
        <p:spPr>
          <a:xfrm>
            <a:off x="8795834" y="884229"/>
            <a:ext cx="3237216" cy="371475"/>
          </a:xfrm>
          <a:custGeom>
            <a:avLst/>
            <a:gdLst>
              <a:gd name="connsiteX0" fmla="*/ 0 w 3237216"/>
              <a:gd name="connsiteY0" fmla="*/ 0 h 371475"/>
              <a:gd name="connsiteX1" fmla="*/ 604280 w 3237216"/>
              <a:gd name="connsiteY1" fmla="*/ 0 h 371475"/>
              <a:gd name="connsiteX2" fmla="*/ 1176188 w 3237216"/>
              <a:gd name="connsiteY2" fmla="*/ 0 h 371475"/>
              <a:gd name="connsiteX3" fmla="*/ 1748097 w 3237216"/>
              <a:gd name="connsiteY3" fmla="*/ 0 h 371475"/>
              <a:gd name="connsiteX4" fmla="*/ 2190516 w 3237216"/>
              <a:gd name="connsiteY4" fmla="*/ 0 h 371475"/>
              <a:gd name="connsiteX5" fmla="*/ 2665308 w 3237216"/>
              <a:gd name="connsiteY5" fmla="*/ 0 h 371475"/>
              <a:gd name="connsiteX6" fmla="*/ 3237216 w 3237216"/>
              <a:gd name="connsiteY6" fmla="*/ 0 h 371475"/>
              <a:gd name="connsiteX7" fmla="*/ 3237216 w 3237216"/>
              <a:gd name="connsiteY7" fmla="*/ 371475 h 371475"/>
              <a:gd name="connsiteX8" fmla="*/ 2697680 w 3237216"/>
              <a:gd name="connsiteY8" fmla="*/ 371475 h 371475"/>
              <a:gd name="connsiteX9" fmla="*/ 2255260 w 3237216"/>
              <a:gd name="connsiteY9" fmla="*/ 371475 h 371475"/>
              <a:gd name="connsiteX10" fmla="*/ 1812841 w 3237216"/>
              <a:gd name="connsiteY10" fmla="*/ 371475 h 371475"/>
              <a:gd name="connsiteX11" fmla="*/ 1240933 w 3237216"/>
              <a:gd name="connsiteY11" fmla="*/ 371475 h 371475"/>
              <a:gd name="connsiteX12" fmla="*/ 766141 w 3237216"/>
              <a:gd name="connsiteY12" fmla="*/ 371475 h 371475"/>
              <a:gd name="connsiteX13" fmla="*/ 0 w 3237216"/>
              <a:gd name="connsiteY13" fmla="*/ 371475 h 371475"/>
              <a:gd name="connsiteX14" fmla="*/ 0 w 3237216"/>
              <a:gd name="connsiteY14"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7216" h="371475" fill="none" extrusionOk="0">
                <a:moveTo>
                  <a:pt x="0" y="0"/>
                </a:moveTo>
                <a:cubicBezTo>
                  <a:pt x="270605" y="-9718"/>
                  <a:pt x="448718" y="21142"/>
                  <a:pt x="604280" y="0"/>
                </a:cubicBezTo>
                <a:cubicBezTo>
                  <a:pt x="759842" y="-21142"/>
                  <a:pt x="941197" y="24569"/>
                  <a:pt x="1176188" y="0"/>
                </a:cubicBezTo>
                <a:cubicBezTo>
                  <a:pt x="1411179" y="-24569"/>
                  <a:pt x="1625833" y="26672"/>
                  <a:pt x="1748097" y="0"/>
                </a:cubicBezTo>
                <a:cubicBezTo>
                  <a:pt x="1870361" y="-26672"/>
                  <a:pt x="2092353" y="37669"/>
                  <a:pt x="2190516" y="0"/>
                </a:cubicBezTo>
                <a:cubicBezTo>
                  <a:pt x="2288679" y="-37669"/>
                  <a:pt x="2474630" y="14500"/>
                  <a:pt x="2665308" y="0"/>
                </a:cubicBezTo>
                <a:cubicBezTo>
                  <a:pt x="2855986" y="-14500"/>
                  <a:pt x="3089403" y="23403"/>
                  <a:pt x="3237216" y="0"/>
                </a:cubicBezTo>
                <a:cubicBezTo>
                  <a:pt x="3252032" y="82742"/>
                  <a:pt x="3231381" y="258260"/>
                  <a:pt x="3237216" y="371475"/>
                </a:cubicBezTo>
                <a:cubicBezTo>
                  <a:pt x="3112504" y="421423"/>
                  <a:pt x="2949612" y="325215"/>
                  <a:pt x="2697680" y="371475"/>
                </a:cubicBezTo>
                <a:cubicBezTo>
                  <a:pt x="2445748" y="417735"/>
                  <a:pt x="2401188" y="340105"/>
                  <a:pt x="2255260" y="371475"/>
                </a:cubicBezTo>
                <a:cubicBezTo>
                  <a:pt x="2109332" y="402845"/>
                  <a:pt x="1985622" y="336167"/>
                  <a:pt x="1812841" y="371475"/>
                </a:cubicBezTo>
                <a:cubicBezTo>
                  <a:pt x="1640060" y="406783"/>
                  <a:pt x="1475473" y="305007"/>
                  <a:pt x="1240933" y="371475"/>
                </a:cubicBezTo>
                <a:cubicBezTo>
                  <a:pt x="1006393" y="437943"/>
                  <a:pt x="888227" y="369262"/>
                  <a:pt x="766141" y="371475"/>
                </a:cubicBezTo>
                <a:cubicBezTo>
                  <a:pt x="644055" y="373688"/>
                  <a:pt x="210886" y="323762"/>
                  <a:pt x="0" y="371475"/>
                </a:cubicBezTo>
                <a:cubicBezTo>
                  <a:pt x="-10747" y="238954"/>
                  <a:pt x="9639" y="110457"/>
                  <a:pt x="0" y="0"/>
                </a:cubicBezTo>
                <a:close/>
              </a:path>
              <a:path w="3237216" h="371475" stroke="0" extrusionOk="0">
                <a:moveTo>
                  <a:pt x="0" y="0"/>
                </a:moveTo>
                <a:cubicBezTo>
                  <a:pt x="218438" y="-21037"/>
                  <a:pt x="330067" y="2329"/>
                  <a:pt x="507164" y="0"/>
                </a:cubicBezTo>
                <a:cubicBezTo>
                  <a:pt x="684261" y="-2329"/>
                  <a:pt x="754819" y="9302"/>
                  <a:pt x="949583" y="0"/>
                </a:cubicBezTo>
                <a:cubicBezTo>
                  <a:pt x="1144347" y="-9302"/>
                  <a:pt x="1375336" y="13078"/>
                  <a:pt x="1553864" y="0"/>
                </a:cubicBezTo>
                <a:cubicBezTo>
                  <a:pt x="1732392" y="-13078"/>
                  <a:pt x="1953310" y="39369"/>
                  <a:pt x="2061028" y="0"/>
                </a:cubicBezTo>
                <a:cubicBezTo>
                  <a:pt x="2168746" y="-39369"/>
                  <a:pt x="2462001" y="26593"/>
                  <a:pt x="2568191" y="0"/>
                </a:cubicBezTo>
                <a:cubicBezTo>
                  <a:pt x="2674381" y="-26593"/>
                  <a:pt x="3056084" y="35596"/>
                  <a:pt x="3237216" y="0"/>
                </a:cubicBezTo>
                <a:cubicBezTo>
                  <a:pt x="3251634" y="132346"/>
                  <a:pt x="3201038" y="198449"/>
                  <a:pt x="3237216" y="371475"/>
                </a:cubicBezTo>
                <a:cubicBezTo>
                  <a:pt x="3010340" y="430512"/>
                  <a:pt x="2878350" y="319804"/>
                  <a:pt x="2697680" y="371475"/>
                </a:cubicBezTo>
                <a:cubicBezTo>
                  <a:pt x="2517010" y="423146"/>
                  <a:pt x="2350697" y="353445"/>
                  <a:pt x="2255260" y="371475"/>
                </a:cubicBezTo>
                <a:cubicBezTo>
                  <a:pt x="2159823" y="389505"/>
                  <a:pt x="1850714" y="328038"/>
                  <a:pt x="1715724" y="371475"/>
                </a:cubicBezTo>
                <a:cubicBezTo>
                  <a:pt x="1580734" y="414912"/>
                  <a:pt x="1367790" y="314443"/>
                  <a:pt x="1176188" y="371475"/>
                </a:cubicBezTo>
                <a:cubicBezTo>
                  <a:pt x="984586" y="428507"/>
                  <a:pt x="821671" y="320200"/>
                  <a:pt x="669025" y="371475"/>
                </a:cubicBezTo>
                <a:cubicBezTo>
                  <a:pt x="516379" y="422750"/>
                  <a:pt x="144161" y="298519"/>
                  <a:pt x="0" y="371475"/>
                </a:cubicBezTo>
                <a:cubicBezTo>
                  <a:pt x="-28918" y="295346"/>
                  <a:pt x="35079" y="156609"/>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158951" y="1225163"/>
            <a:ext cx="2527100" cy="371475"/>
          </a:xfrm>
          <a:custGeom>
            <a:avLst/>
            <a:gdLst>
              <a:gd name="connsiteX0" fmla="*/ 0 w 2527100"/>
              <a:gd name="connsiteY0" fmla="*/ 0 h 371475"/>
              <a:gd name="connsiteX1" fmla="*/ 480149 w 2527100"/>
              <a:gd name="connsiteY1" fmla="*/ 0 h 371475"/>
              <a:gd name="connsiteX2" fmla="*/ 985569 w 2527100"/>
              <a:gd name="connsiteY2" fmla="*/ 0 h 371475"/>
              <a:gd name="connsiteX3" fmla="*/ 1516260 w 2527100"/>
              <a:gd name="connsiteY3" fmla="*/ 0 h 371475"/>
              <a:gd name="connsiteX4" fmla="*/ 2046951 w 2527100"/>
              <a:gd name="connsiteY4" fmla="*/ 0 h 371475"/>
              <a:gd name="connsiteX5" fmla="*/ 2527100 w 2527100"/>
              <a:gd name="connsiteY5" fmla="*/ 0 h 371475"/>
              <a:gd name="connsiteX6" fmla="*/ 2527100 w 2527100"/>
              <a:gd name="connsiteY6" fmla="*/ 371475 h 371475"/>
              <a:gd name="connsiteX7" fmla="*/ 1971138 w 2527100"/>
              <a:gd name="connsiteY7" fmla="*/ 371475 h 371475"/>
              <a:gd name="connsiteX8" fmla="*/ 1415176 w 2527100"/>
              <a:gd name="connsiteY8" fmla="*/ 371475 h 371475"/>
              <a:gd name="connsiteX9" fmla="*/ 909756 w 2527100"/>
              <a:gd name="connsiteY9" fmla="*/ 371475 h 371475"/>
              <a:gd name="connsiteX10" fmla="*/ 0 w 2527100"/>
              <a:gd name="connsiteY10" fmla="*/ 371475 h 371475"/>
              <a:gd name="connsiteX11" fmla="*/ 0 w 2527100"/>
              <a:gd name="connsiteY11"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7100" h="371475" fill="none" extrusionOk="0">
                <a:moveTo>
                  <a:pt x="0" y="0"/>
                </a:moveTo>
                <a:cubicBezTo>
                  <a:pt x="128829" y="-41118"/>
                  <a:pt x="240253" y="48694"/>
                  <a:pt x="480149" y="0"/>
                </a:cubicBezTo>
                <a:cubicBezTo>
                  <a:pt x="720045" y="-48694"/>
                  <a:pt x="867658" y="47506"/>
                  <a:pt x="985569" y="0"/>
                </a:cubicBezTo>
                <a:cubicBezTo>
                  <a:pt x="1103480" y="-47506"/>
                  <a:pt x="1274658" y="42885"/>
                  <a:pt x="1516260" y="0"/>
                </a:cubicBezTo>
                <a:cubicBezTo>
                  <a:pt x="1757862" y="-42885"/>
                  <a:pt x="1891228" y="43285"/>
                  <a:pt x="2046951" y="0"/>
                </a:cubicBezTo>
                <a:cubicBezTo>
                  <a:pt x="2202674" y="-43285"/>
                  <a:pt x="2424281" y="9014"/>
                  <a:pt x="2527100" y="0"/>
                </a:cubicBezTo>
                <a:cubicBezTo>
                  <a:pt x="2552680" y="174638"/>
                  <a:pt x="2508628" y="274765"/>
                  <a:pt x="2527100" y="371475"/>
                </a:cubicBezTo>
                <a:cubicBezTo>
                  <a:pt x="2266061" y="374083"/>
                  <a:pt x="2214834" y="364822"/>
                  <a:pt x="1971138" y="371475"/>
                </a:cubicBezTo>
                <a:cubicBezTo>
                  <a:pt x="1727442" y="378128"/>
                  <a:pt x="1687204" y="306604"/>
                  <a:pt x="1415176" y="371475"/>
                </a:cubicBezTo>
                <a:cubicBezTo>
                  <a:pt x="1143148" y="436346"/>
                  <a:pt x="1019735" y="345450"/>
                  <a:pt x="909756" y="371475"/>
                </a:cubicBezTo>
                <a:cubicBezTo>
                  <a:pt x="799777" y="397500"/>
                  <a:pt x="208459" y="300832"/>
                  <a:pt x="0" y="371475"/>
                </a:cubicBezTo>
                <a:cubicBezTo>
                  <a:pt x="-29307" y="246671"/>
                  <a:pt x="25857" y="171628"/>
                  <a:pt x="0" y="0"/>
                </a:cubicBezTo>
                <a:close/>
              </a:path>
              <a:path w="2527100" h="371475" stroke="0" extrusionOk="0">
                <a:moveTo>
                  <a:pt x="0" y="0"/>
                </a:moveTo>
                <a:cubicBezTo>
                  <a:pt x="120821" y="-8939"/>
                  <a:pt x="376693" y="29931"/>
                  <a:pt x="480149" y="0"/>
                </a:cubicBezTo>
                <a:cubicBezTo>
                  <a:pt x="583605" y="-29931"/>
                  <a:pt x="746707" y="31458"/>
                  <a:pt x="909756" y="0"/>
                </a:cubicBezTo>
                <a:cubicBezTo>
                  <a:pt x="1072805" y="-31458"/>
                  <a:pt x="1274978" y="11826"/>
                  <a:pt x="1465718" y="0"/>
                </a:cubicBezTo>
                <a:cubicBezTo>
                  <a:pt x="1656458" y="-11826"/>
                  <a:pt x="1829347" y="30505"/>
                  <a:pt x="1945867" y="0"/>
                </a:cubicBezTo>
                <a:cubicBezTo>
                  <a:pt x="2062387" y="-30505"/>
                  <a:pt x="2323642" y="3757"/>
                  <a:pt x="2527100" y="0"/>
                </a:cubicBezTo>
                <a:cubicBezTo>
                  <a:pt x="2566384" y="150885"/>
                  <a:pt x="2499366" y="273091"/>
                  <a:pt x="2527100" y="371475"/>
                </a:cubicBezTo>
                <a:cubicBezTo>
                  <a:pt x="2297297" y="431700"/>
                  <a:pt x="2144774" y="346050"/>
                  <a:pt x="2021680" y="371475"/>
                </a:cubicBezTo>
                <a:cubicBezTo>
                  <a:pt x="1898586" y="396900"/>
                  <a:pt x="1698952" y="311300"/>
                  <a:pt x="1465718" y="371475"/>
                </a:cubicBezTo>
                <a:cubicBezTo>
                  <a:pt x="1232484" y="431650"/>
                  <a:pt x="1249492" y="326500"/>
                  <a:pt x="1036111" y="371475"/>
                </a:cubicBezTo>
                <a:cubicBezTo>
                  <a:pt x="822730" y="416450"/>
                  <a:pt x="702193" y="326003"/>
                  <a:pt x="530691" y="371475"/>
                </a:cubicBezTo>
                <a:cubicBezTo>
                  <a:pt x="359189" y="416947"/>
                  <a:pt x="181773" y="354326"/>
                  <a:pt x="0" y="371475"/>
                </a:cubicBezTo>
                <a:cubicBezTo>
                  <a:pt x="-36419" y="209820"/>
                  <a:pt x="600" y="122586"/>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35" name="直线箭头连接符 34"/>
          <p:cNvCxnSpPr/>
          <p:nvPr/>
        </p:nvCxnSpPr>
        <p:spPr>
          <a:xfrm>
            <a:off x="1628775" y="1596638"/>
            <a:ext cx="7629525" cy="3016687"/>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7" name="矩形 36"/>
          <p:cNvSpPr/>
          <p:nvPr/>
        </p:nvSpPr>
        <p:spPr>
          <a:xfrm>
            <a:off x="8618042" y="4641472"/>
            <a:ext cx="2362895" cy="371475"/>
          </a:xfrm>
          <a:custGeom>
            <a:avLst/>
            <a:gdLst>
              <a:gd name="connsiteX0" fmla="*/ 0 w 2362895"/>
              <a:gd name="connsiteY0" fmla="*/ 0 h 371475"/>
              <a:gd name="connsiteX1" fmla="*/ 567095 w 2362895"/>
              <a:gd name="connsiteY1" fmla="*/ 0 h 371475"/>
              <a:gd name="connsiteX2" fmla="*/ 1157819 w 2362895"/>
              <a:gd name="connsiteY2" fmla="*/ 0 h 371475"/>
              <a:gd name="connsiteX3" fmla="*/ 1748542 w 2362895"/>
              <a:gd name="connsiteY3" fmla="*/ 0 h 371475"/>
              <a:gd name="connsiteX4" fmla="*/ 2362895 w 2362895"/>
              <a:gd name="connsiteY4" fmla="*/ 0 h 371475"/>
              <a:gd name="connsiteX5" fmla="*/ 2362895 w 2362895"/>
              <a:gd name="connsiteY5" fmla="*/ 371475 h 371475"/>
              <a:gd name="connsiteX6" fmla="*/ 1772171 w 2362895"/>
              <a:gd name="connsiteY6" fmla="*/ 371475 h 371475"/>
              <a:gd name="connsiteX7" fmla="*/ 1228705 w 2362895"/>
              <a:gd name="connsiteY7" fmla="*/ 371475 h 371475"/>
              <a:gd name="connsiteX8" fmla="*/ 685240 w 2362895"/>
              <a:gd name="connsiteY8" fmla="*/ 371475 h 371475"/>
              <a:gd name="connsiteX9" fmla="*/ 0 w 2362895"/>
              <a:gd name="connsiteY9" fmla="*/ 371475 h 371475"/>
              <a:gd name="connsiteX10" fmla="*/ 0 w 2362895"/>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2895" h="371475" fill="none" extrusionOk="0">
                <a:moveTo>
                  <a:pt x="0" y="0"/>
                </a:moveTo>
                <a:cubicBezTo>
                  <a:pt x="260220" y="-55178"/>
                  <a:pt x="336681" y="6652"/>
                  <a:pt x="567095" y="0"/>
                </a:cubicBezTo>
                <a:cubicBezTo>
                  <a:pt x="797510" y="-6652"/>
                  <a:pt x="935096" y="60128"/>
                  <a:pt x="1157819" y="0"/>
                </a:cubicBezTo>
                <a:cubicBezTo>
                  <a:pt x="1380542" y="-60128"/>
                  <a:pt x="1557551" y="40638"/>
                  <a:pt x="1748542" y="0"/>
                </a:cubicBezTo>
                <a:cubicBezTo>
                  <a:pt x="1939533" y="-40638"/>
                  <a:pt x="2117623" y="35442"/>
                  <a:pt x="2362895" y="0"/>
                </a:cubicBezTo>
                <a:cubicBezTo>
                  <a:pt x="2374857" y="178773"/>
                  <a:pt x="2352867" y="217810"/>
                  <a:pt x="2362895" y="371475"/>
                </a:cubicBezTo>
                <a:cubicBezTo>
                  <a:pt x="2242879" y="384744"/>
                  <a:pt x="1980925" y="305985"/>
                  <a:pt x="1772171" y="371475"/>
                </a:cubicBezTo>
                <a:cubicBezTo>
                  <a:pt x="1563417" y="436965"/>
                  <a:pt x="1338098" y="345372"/>
                  <a:pt x="1228705" y="371475"/>
                </a:cubicBezTo>
                <a:cubicBezTo>
                  <a:pt x="1119312" y="397578"/>
                  <a:pt x="848021" y="361545"/>
                  <a:pt x="685240" y="371475"/>
                </a:cubicBezTo>
                <a:cubicBezTo>
                  <a:pt x="522460" y="381405"/>
                  <a:pt x="248264" y="295886"/>
                  <a:pt x="0" y="371475"/>
                </a:cubicBezTo>
                <a:cubicBezTo>
                  <a:pt x="-14861" y="247398"/>
                  <a:pt x="19392" y="147698"/>
                  <a:pt x="0" y="0"/>
                </a:cubicBezTo>
                <a:close/>
              </a:path>
              <a:path w="2362895" h="371475" stroke="0" extrusionOk="0">
                <a:moveTo>
                  <a:pt x="0" y="0"/>
                </a:moveTo>
                <a:cubicBezTo>
                  <a:pt x="132311" y="-23838"/>
                  <a:pt x="357756" y="7192"/>
                  <a:pt x="567095" y="0"/>
                </a:cubicBezTo>
                <a:cubicBezTo>
                  <a:pt x="776435" y="-7192"/>
                  <a:pt x="929656" y="9871"/>
                  <a:pt x="1086932" y="0"/>
                </a:cubicBezTo>
                <a:cubicBezTo>
                  <a:pt x="1244208" y="-9871"/>
                  <a:pt x="1533108" y="8328"/>
                  <a:pt x="1724913" y="0"/>
                </a:cubicBezTo>
                <a:cubicBezTo>
                  <a:pt x="1916718" y="-8328"/>
                  <a:pt x="2068509" y="48273"/>
                  <a:pt x="2362895" y="0"/>
                </a:cubicBezTo>
                <a:cubicBezTo>
                  <a:pt x="2382283" y="183581"/>
                  <a:pt x="2345751" y="202165"/>
                  <a:pt x="2362895" y="371475"/>
                </a:cubicBezTo>
                <a:cubicBezTo>
                  <a:pt x="2238668" y="375868"/>
                  <a:pt x="1950971" y="308245"/>
                  <a:pt x="1819429" y="371475"/>
                </a:cubicBezTo>
                <a:cubicBezTo>
                  <a:pt x="1687887" y="434705"/>
                  <a:pt x="1442767" y="308467"/>
                  <a:pt x="1275963" y="371475"/>
                </a:cubicBezTo>
                <a:cubicBezTo>
                  <a:pt x="1109159" y="434483"/>
                  <a:pt x="829945" y="315313"/>
                  <a:pt x="637982" y="371475"/>
                </a:cubicBezTo>
                <a:cubicBezTo>
                  <a:pt x="446019" y="427637"/>
                  <a:pt x="246385" y="306950"/>
                  <a:pt x="0" y="371475"/>
                </a:cubicBezTo>
                <a:cubicBezTo>
                  <a:pt x="-37153" y="194489"/>
                  <a:pt x="4789" y="150843"/>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39" name="直线箭头连接符 38"/>
          <p:cNvCxnSpPr/>
          <p:nvPr/>
        </p:nvCxnSpPr>
        <p:spPr>
          <a:xfrm>
            <a:off x="6603531" y="858333"/>
            <a:ext cx="1140294" cy="3823527"/>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2" name="直线箭头连接符 41"/>
          <p:cNvCxnSpPr>
            <a:stCxn id="24" idx="2"/>
          </p:cNvCxnSpPr>
          <p:nvPr/>
        </p:nvCxnSpPr>
        <p:spPr>
          <a:xfrm flipH="1">
            <a:off x="7902773" y="486858"/>
            <a:ext cx="2643281" cy="4195002"/>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dissolve">
                                      <p:cBhvr>
                                        <p:cTn id="32" dur="500"/>
                                        <p:tgtEl>
                                          <p:spTgt spid="42"/>
                                        </p:tgtEl>
                                      </p:cBhvr>
                                    </p:animEffect>
                                  </p:childTnLst>
                                </p:cTn>
                              </p:par>
                              <p:par>
                                <p:cTn id="33" presetID="9"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dissolv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dissolv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blinds(horizontal)">
                                      <p:cBhvr>
                                        <p:cTn id="45" dur="5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blinds(horizontal)">
                                      <p:cBhvr>
                                        <p:cTn id="50" dur="500"/>
                                        <p:tgtEl>
                                          <p:spTgt spid="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blinds(horizontal)">
                                      <p:cBhvr>
                                        <p:cTn id="5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29" grpId="0" animBg="1"/>
      <p:bldP spid="31"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4"/>
          <p:cNvSpPr/>
          <p:nvPr/>
        </p:nvSpPr>
        <p:spPr>
          <a:xfrm rot="16200000" flipH="1" flipV="1">
            <a:off x="10478581" y="5053066"/>
            <a:ext cx="2575938" cy="850900"/>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 name="connsiteX0-81" fmla="*/ 0 w 3479810"/>
              <a:gd name="connsiteY0-82" fmla="*/ 0 h 1207779"/>
              <a:gd name="connsiteX1-83" fmla="*/ 3479810 w 3479810"/>
              <a:gd name="connsiteY1-84" fmla="*/ 4553 h 1207779"/>
              <a:gd name="connsiteX2-85" fmla="*/ 3479810 w 3479810"/>
              <a:gd name="connsiteY2-86" fmla="*/ 1130405 h 1207779"/>
              <a:gd name="connsiteX3-87" fmla="*/ 2185493 w 3479810"/>
              <a:gd name="connsiteY3-88" fmla="*/ 775263 h 1207779"/>
              <a:gd name="connsiteX4-89" fmla="*/ 0 w 3479810"/>
              <a:gd name="connsiteY4-9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9810" h="1207779">
                <a:moveTo>
                  <a:pt x="0" y="0"/>
                </a:moveTo>
                <a:lnTo>
                  <a:pt x="3479810" y="4553"/>
                </a:lnTo>
                <a:lnTo>
                  <a:pt x="3479810" y="1130405"/>
                </a:lnTo>
                <a:cubicBezTo>
                  <a:pt x="3479511" y="1433772"/>
                  <a:pt x="3448427" y="745115"/>
                  <a:pt x="2185493" y="775263"/>
                </a:cubicBezTo>
                <a:cubicBezTo>
                  <a:pt x="922559" y="805411"/>
                  <a:pt x="605342" y="525332"/>
                  <a:pt x="0" y="0"/>
                </a:cubicBezTo>
                <a:close/>
              </a:path>
            </a:pathLst>
          </a:custGeom>
          <a:solidFill>
            <a:srgbClr val="59A041"/>
          </a:solidFill>
          <a:ln>
            <a:no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26" name="Rectangle 34"/>
          <p:cNvSpPr/>
          <p:nvPr/>
        </p:nvSpPr>
        <p:spPr>
          <a:xfrm rot="5400000" flipH="1" flipV="1">
            <a:off x="-862519" y="776791"/>
            <a:ext cx="2575938" cy="850900"/>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 name="connsiteX0-81" fmla="*/ 0 w 3479810"/>
              <a:gd name="connsiteY0-82" fmla="*/ 0 h 1207779"/>
              <a:gd name="connsiteX1-83" fmla="*/ 3479810 w 3479810"/>
              <a:gd name="connsiteY1-84" fmla="*/ 4553 h 1207779"/>
              <a:gd name="connsiteX2-85" fmla="*/ 3479810 w 3479810"/>
              <a:gd name="connsiteY2-86" fmla="*/ 1130405 h 1207779"/>
              <a:gd name="connsiteX3-87" fmla="*/ 2185493 w 3479810"/>
              <a:gd name="connsiteY3-88" fmla="*/ 775263 h 1207779"/>
              <a:gd name="connsiteX4-89" fmla="*/ 0 w 3479810"/>
              <a:gd name="connsiteY4-9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9810" h="1207779">
                <a:moveTo>
                  <a:pt x="0" y="0"/>
                </a:moveTo>
                <a:lnTo>
                  <a:pt x="3479810" y="4553"/>
                </a:lnTo>
                <a:lnTo>
                  <a:pt x="3479810" y="1130405"/>
                </a:lnTo>
                <a:cubicBezTo>
                  <a:pt x="3479511" y="1433772"/>
                  <a:pt x="3448427" y="745115"/>
                  <a:pt x="2185493" y="775263"/>
                </a:cubicBezTo>
                <a:cubicBezTo>
                  <a:pt x="922559" y="805411"/>
                  <a:pt x="605342" y="525332"/>
                  <a:pt x="0" y="0"/>
                </a:cubicBezTo>
                <a:close/>
              </a:path>
            </a:pathLst>
          </a:custGeom>
          <a:solidFill>
            <a:srgbClr val="59A041"/>
          </a:solidFill>
          <a:ln>
            <a:no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28" name="Google Shape;360;p24"/>
          <p:cNvSpPr/>
          <p:nvPr/>
        </p:nvSpPr>
        <p:spPr>
          <a:xfrm>
            <a:off x="10611198" y="798765"/>
            <a:ext cx="466581" cy="403476"/>
          </a:xfrm>
          <a:prstGeom prst="triangle">
            <a:avLst>
              <a:gd name="adj" fmla="val 50000"/>
            </a:avLst>
          </a:prstGeom>
          <a:solidFill>
            <a:srgbClr val="59A041"/>
          </a:solidFill>
          <a:ln>
            <a:solidFill>
              <a:srgbClr val="59A041"/>
            </a:solid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0" name="Google Shape;361;p24"/>
          <p:cNvSpPr/>
          <p:nvPr/>
        </p:nvSpPr>
        <p:spPr>
          <a:xfrm>
            <a:off x="10611198" y="820554"/>
            <a:ext cx="426746" cy="428718"/>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 name="文本框 2"/>
          <p:cNvSpPr txBox="1"/>
          <p:nvPr/>
        </p:nvSpPr>
        <p:spPr>
          <a:xfrm>
            <a:off x="158946" y="1851300"/>
            <a:ext cx="11874102" cy="1200329"/>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25. What does the underlined phrase “</a:t>
            </a:r>
            <a:r>
              <a:rPr lang="en-US" altLang="zh-CN" sz="2400" b="1" u="sng" dirty="0">
                <a:latin typeface="Times New Roman" panose="02020603050405020304" pitchFamily="18" charset="0"/>
                <a:cs typeface="Times New Roman" panose="02020603050405020304" pitchFamily="18" charset="0"/>
              </a:rPr>
              <a:t>death knell</a:t>
            </a:r>
            <a:r>
              <a:rPr lang="en-US" altLang="zh-CN" sz="2400" dirty="0">
                <a:latin typeface="Times New Roman" panose="02020603050405020304" pitchFamily="18" charset="0"/>
                <a:cs typeface="Times New Roman" panose="02020603050405020304" pitchFamily="18" charset="0"/>
              </a:rPr>
              <a:t>” in paragraph 3 mean?</a:t>
            </a:r>
            <a:endParaRPr lang="zh-CN"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 A moment of celebration.						B. A desperate cry for survival.</a:t>
            </a:r>
            <a:endParaRPr lang="zh-CN"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 An event marking the end.						D. A sudden opportunity for growth.</a:t>
            </a:r>
            <a:endParaRPr lang="zh-CN" altLang="zh-CN" sz="24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158948" y="3496"/>
            <a:ext cx="11874103" cy="1938992"/>
          </a:xfrm>
          <a:prstGeom prst="rect">
            <a:avLst/>
          </a:prstGeom>
          <a:solidFill>
            <a:schemeClr val="bg1"/>
          </a:solidFill>
        </p:spPr>
        <p:txBody>
          <a:bodyPr wrap="square">
            <a:spAutoFit/>
          </a:bodyPr>
          <a:lstStyle/>
          <a:p>
            <a:pPr indent="266700" algn="just">
              <a:buNone/>
            </a:pPr>
            <a:r>
              <a:rPr lang="en-US" altLang="zh-CN" sz="2400" kern="100" dirty="0">
                <a:latin typeface="Times New Roman Regular"/>
                <a:ea typeface="宋体" panose="02010600030101010101" pitchFamily="2" charset="-122"/>
                <a:cs typeface="Times New Roman" panose="02020603050405020304" pitchFamily="18" charset="0"/>
              </a:rPr>
              <a:t>3.</a:t>
            </a:r>
            <a:r>
              <a:rPr lang="zh-CN" altLang="en-US" sz="2400" kern="100" dirty="0">
                <a:latin typeface="Times New Roman Regular"/>
                <a:ea typeface="宋体" panose="02010600030101010101" pitchFamily="2" charset="-122"/>
                <a:cs typeface="Times New Roman" panose="02020603050405020304" pitchFamily="18" charset="0"/>
              </a:rPr>
              <a:t> </a:t>
            </a:r>
            <a:r>
              <a:rPr lang="en-US" altLang="zh-CN" sz="2400" kern="100" dirty="0">
                <a:latin typeface="Times New Roman Regular"/>
                <a:ea typeface="宋体" panose="02010600030101010101" pitchFamily="2" charset="-122"/>
                <a:cs typeface="Times New Roman" panose="02020603050405020304" pitchFamily="18" charset="0"/>
              </a:rPr>
              <a:t>The pandemic should have been their </a:t>
            </a:r>
            <a:r>
              <a:rPr lang="en-US" altLang="zh-CN" sz="2400" b="1" u="sng" kern="100" dirty="0">
                <a:latin typeface="Times New Roman Regular"/>
                <a:ea typeface="宋体" panose="02010600030101010101" pitchFamily="2" charset="-122"/>
                <a:cs typeface="Times New Roman" panose="02020603050405020304" pitchFamily="18" charset="0"/>
              </a:rPr>
              <a:t>death knell</a:t>
            </a:r>
            <a:r>
              <a:rPr lang="en-US" altLang="zh-CN" sz="2400" kern="100" dirty="0">
                <a:latin typeface="Times New Roman Regular"/>
                <a:ea typeface="宋体" panose="02010600030101010101" pitchFamily="2" charset="-122"/>
                <a:cs typeface="Times New Roman" panose="02020603050405020304" pitchFamily="18" charset="0"/>
              </a:rPr>
              <a:t>. Instead, when Clara launched “Survival Bundles” (handpicked books with handwritten notes), orders poured in from tech executives exhausted by Zoom. A </a:t>
            </a:r>
            <a:r>
              <a:rPr lang="en-US" altLang="zh-CN" sz="2400" kern="100" dirty="0" err="1">
                <a:latin typeface="Times New Roman Regular"/>
                <a:ea typeface="宋体" panose="02010600030101010101" pitchFamily="2" charset="-122"/>
                <a:cs typeface="Times New Roman" panose="02020603050405020304" pitchFamily="18" charset="0"/>
              </a:rPr>
              <a:t>SiliconValley</a:t>
            </a:r>
            <a:r>
              <a:rPr lang="en-US" altLang="zh-CN" sz="2400" kern="100" dirty="0">
                <a:latin typeface="Times New Roman Regular"/>
                <a:ea typeface="宋体" panose="02010600030101010101" pitchFamily="2" charset="-122"/>
                <a:cs typeface="Times New Roman" panose="02020603050405020304" pitchFamily="18" charset="0"/>
              </a:rPr>
              <a:t> CEO admitted these were the first physical books he'd touched since graduate school. “We’re starving for texture,” Clara noted, wrapping parcels in recycled paper.</a:t>
            </a:r>
            <a:endParaRPr lang="zh-CN" altLang="zh-CN"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5" name="左大括号 4"/>
          <p:cNvSpPr/>
          <p:nvPr/>
        </p:nvSpPr>
        <p:spPr>
          <a:xfrm>
            <a:off x="714375" y="3496"/>
            <a:ext cx="136526" cy="396551"/>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6" name="右大括号 5"/>
          <p:cNvSpPr/>
          <p:nvPr/>
        </p:nvSpPr>
        <p:spPr>
          <a:xfrm>
            <a:off x="2686050" y="786144"/>
            <a:ext cx="285750" cy="42871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9" name="矩形 8"/>
          <p:cNvSpPr/>
          <p:nvPr/>
        </p:nvSpPr>
        <p:spPr>
          <a:xfrm>
            <a:off x="2575507" y="58518"/>
            <a:ext cx="2210806" cy="371475"/>
          </a:xfrm>
          <a:custGeom>
            <a:avLst/>
            <a:gdLst>
              <a:gd name="connsiteX0" fmla="*/ 0 w 2210806"/>
              <a:gd name="connsiteY0" fmla="*/ 0 h 371475"/>
              <a:gd name="connsiteX1" fmla="*/ 530593 w 2210806"/>
              <a:gd name="connsiteY1" fmla="*/ 0 h 371475"/>
              <a:gd name="connsiteX2" fmla="*/ 1083295 w 2210806"/>
              <a:gd name="connsiteY2" fmla="*/ 0 h 371475"/>
              <a:gd name="connsiteX3" fmla="*/ 1635996 w 2210806"/>
              <a:gd name="connsiteY3" fmla="*/ 0 h 371475"/>
              <a:gd name="connsiteX4" fmla="*/ 2210806 w 2210806"/>
              <a:gd name="connsiteY4" fmla="*/ 0 h 371475"/>
              <a:gd name="connsiteX5" fmla="*/ 2210806 w 2210806"/>
              <a:gd name="connsiteY5" fmla="*/ 371475 h 371475"/>
              <a:gd name="connsiteX6" fmla="*/ 1658105 w 2210806"/>
              <a:gd name="connsiteY6" fmla="*/ 371475 h 371475"/>
              <a:gd name="connsiteX7" fmla="*/ 1149619 w 2210806"/>
              <a:gd name="connsiteY7" fmla="*/ 371475 h 371475"/>
              <a:gd name="connsiteX8" fmla="*/ 641134 w 2210806"/>
              <a:gd name="connsiteY8" fmla="*/ 371475 h 371475"/>
              <a:gd name="connsiteX9" fmla="*/ 0 w 2210806"/>
              <a:gd name="connsiteY9" fmla="*/ 371475 h 371475"/>
              <a:gd name="connsiteX10" fmla="*/ 0 w 2210806"/>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0806" h="371475" fill="none" extrusionOk="0">
                <a:moveTo>
                  <a:pt x="0" y="0"/>
                </a:moveTo>
                <a:cubicBezTo>
                  <a:pt x="220986" y="-10345"/>
                  <a:pt x="282221" y="59474"/>
                  <a:pt x="530593" y="0"/>
                </a:cubicBezTo>
                <a:cubicBezTo>
                  <a:pt x="778965" y="-59474"/>
                  <a:pt x="871071" y="11487"/>
                  <a:pt x="1083295" y="0"/>
                </a:cubicBezTo>
                <a:cubicBezTo>
                  <a:pt x="1295519" y="-11487"/>
                  <a:pt x="1467462" y="24165"/>
                  <a:pt x="1635996" y="0"/>
                </a:cubicBezTo>
                <a:cubicBezTo>
                  <a:pt x="1804530" y="-24165"/>
                  <a:pt x="2021780" y="5386"/>
                  <a:pt x="2210806" y="0"/>
                </a:cubicBezTo>
                <a:cubicBezTo>
                  <a:pt x="2222768" y="178773"/>
                  <a:pt x="2200778" y="217810"/>
                  <a:pt x="2210806" y="371475"/>
                </a:cubicBezTo>
                <a:cubicBezTo>
                  <a:pt x="1942233" y="417244"/>
                  <a:pt x="1917680" y="360379"/>
                  <a:pt x="1658105" y="371475"/>
                </a:cubicBezTo>
                <a:cubicBezTo>
                  <a:pt x="1398530" y="382571"/>
                  <a:pt x="1350032" y="369845"/>
                  <a:pt x="1149619" y="371475"/>
                </a:cubicBezTo>
                <a:cubicBezTo>
                  <a:pt x="949206" y="373105"/>
                  <a:pt x="789946" y="362325"/>
                  <a:pt x="641134" y="371475"/>
                </a:cubicBezTo>
                <a:cubicBezTo>
                  <a:pt x="492323" y="380625"/>
                  <a:pt x="187627" y="370880"/>
                  <a:pt x="0" y="371475"/>
                </a:cubicBezTo>
                <a:cubicBezTo>
                  <a:pt x="-14861" y="247398"/>
                  <a:pt x="19392" y="147698"/>
                  <a:pt x="0" y="0"/>
                </a:cubicBezTo>
                <a:close/>
              </a:path>
              <a:path w="2210806" h="371475" stroke="0" extrusionOk="0">
                <a:moveTo>
                  <a:pt x="0" y="0"/>
                </a:moveTo>
                <a:cubicBezTo>
                  <a:pt x="210545" y="-20846"/>
                  <a:pt x="398611" y="6970"/>
                  <a:pt x="530593" y="0"/>
                </a:cubicBezTo>
                <a:cubicBezTo>
                  <a:pt x="662575" y="-6970"/>
                  <a:pt x="859047" y="53775"/>
                  <a:pt x="1016971" y="0"/>
                </a:cubicBezTo>
                <a:cubicBezTo>
                  <a:pt x="1174895" y="-53775"/>
                  <a:pt x="1467403" y="54675"/>
                  <a:pt x="1613888" y="0"/>
                </a:cubicBezTo>
                <a:cubicBezTo>
                  <a:pt x="1760373" y="-54675"/>
                  <a:pt x="1939849" y="16919"/>
                  <a:pt x="2210806" y="0"/>
                </a:cubicBezTo>
                <a:cubicBezTo>
                  <a:pt x="2230194" y="183581"/>
                  <a:pt x="2193662" y="202165"/>
                  <a:pt x="2210806" y="371475"/>
                </a:cubicBezTo>
                <a:cubicBezTo>
                  <a:pt x="2004639" y="409151"/>
                  <a:pt x="1838797" y="317822"/>
                  <a:pt x="1702321" y="371475"/>
                </a:cubicBezTo>
                <a:cubicBezTo>
                  <a:pt x="1565845" y="425128"/>
                  <a:pt x="1391266" y="318634"/>
                  <a:pt x="1193835" y="371475"/>
                </a:cubicBezTo>
                <a:cubicBezTo>
                  <a:pt x="996404" y="424316"/>
                  <a:pt x="789995" y="335311"/>
                  <a:pt x="596918" y="371475"/>
                </a:cubicBezTo>
                <a:cubicBezTo>
                  <a:pt x="403841" y="407639"/>
                  <a:pt x="131815" y="368741"/>
                  <a:pt x="0" y="371475"/>
                </a:cubicBezTo>
                <a:cubicBezTo>
                  <a:pt x="-37153" y="194489"/>
                  <a:pt x="4789" y="150843"/>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矩形 9"/>
          <p:cNvSpPr/>
          <p:nvPr/>
        </p:nvSpPr>
        <p:spPr>
          <a:xfrm>
            <a:off x="7071307" y="71434"/>
            <a:ext cx="958268" cy="371475"/>
          </a:xfrm>
          <a:custGeom>
            <a:avLst/>
            <a:gdLst>
              <a:gd name="connsiteX0" fmla="*/ 0 w 958268"/>
              <a:gd name="connsiteY0" fmla="*/ 0 h 371475"/>
              <a:gd name="connsiteX1" fmla="*/ 498299 w 958268"/>
              <a:gd name="connsiteY1" fmla="*/ 0 h 371475"/>
              <a:gd name="connsiteX2" fmla="*/ 958268 w 958268"/>
              <a:gd name="connsiteY2" fmla="*/ 0 h 371475"/>
              <a:gd name="connsiteX3" fmla="*/ 958268 w 958268"/>
              <a:gd name="connsiteY3" fmla="*/ 371475 h 371475"/>
              <a:gd name="connsiteX4" fmla="*/ 488717 w 958268"/>
              <a:gd name="connsiteY4" fmla="*/ 371475 h 371475"/>
              <a:gd name="connsiteX5" fmla="*/ 0 w 958268"/>
              <a:gd name="connsiteY5" fmla="*/ 371475 h 371475"/>
              <a:gd name="connsiteX6" fmla="*/ 0 w 958268"/>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68" h="371475" fill="none" extrusionOk="0">
                <a:moveTo>
                  <a:pt x="0" y="0"/>
                </a:moveTo>
                <a:cubicBezTo>
                  <a:pt x="127045" y="-11259"/>
                  <a:pt x="314304" y="25010"/>
                  <a:pt x="498299" y="0"/>
                </a:cubicBezTo>
                <a:cubicBezTo>
                  <a:pt x="682294" y="-25010"/>
                  <a:pt x="821037" y="29698"/>
                  <a:pt x="958268" y="0"/>
                </a:cubicBezTo>
                <a:cubicBezTo>
                  <a:pt x="978560" y="144321"/>
                  <a:pt x="935079" y="296912"/>
                  <a:pt x="958268" y="371475"/>
                </a:cubicBezTo>
                <a:cubicBezTo>
                  <a:pt x="854405" y="407357"/>
                  <a:pt x="696630" y="367013"/>
                  <a:pt x="488717" y="371475"/>
                </a:cubicBezTo>
                <a:cubicBezTo>
                  <a:pt x="280804" y="375937"/>
                  <a:pt x="234341" y="352557"/>
                  <a:pt x="0" y="371475"/>
                </a:cubicBezTo>
                <a:cubicBezTo>
                  <a:pt x="-9498" y="268051"/>
                  <a:pt x="38937" y="110001"/>
                  <a:pt x="0" y="0"/>
                </a:cubicBezTo>
                <a:close/>
              </a:path>
              <a:path w="958268" h="371475" stroke="0" extrusionOk="0">
                <a:moveTo>
                  <a:pt x="0" y="0"/>
                </a:moveTo>
                <a:cubicBezTo>
                  <a:pt x="189736" y="-47425"/>
                  <a:pt x="308733" y="11647"/>
                  <a:pt x="469551" y="0"/>
                </a:cubicBezTo>
                <a:cubicBezTo>
                  <a:pt x="630369" y="-11647"/>
                  <a:pt x="801373" y="36475"/>
                  <a:pt x="958268" y="0"/>
                </a:cubicBezTo>
                <a:cubicBezTo>
                  <a:pt x="982167" y="113223"/>
                  <a:pt x="922129" y="205888"/>
                  <a:pt x="958268" y="371475"/>
                </a:cubicBezTo>
                <a:cubicBezTo>
                  <a:pt x="758453" y="411816"/>
                  <a:pt x="658212" y="316246"/>
                  <a:pt x="479134" y="371475"/>
                </a:cubicBezTo>
                <a:cubicBezTo>
                  <a:pt x="300056" y="426704"/>
                  <a:pt x="117655" y="321909"/>
                  <a:pt x="0" y="371475"/>
                </a:cubicBezTo>
                <a:cubicBezTo>
                  <a:pt x="-27649" y="210829"/>
                  <a:pt x="11859" y="152704"/>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7071307" y="448175"/>
            <a:ext cx="2215568" cy="371475"/>
          </a:xfrm>
          <a:custGeom>
            <a:avLst/>
            <a:gdLst>
              <a:gd name="connsiteX0" fmla="*/ 0 w 2215568"/>
              <a:gd name="connsiteY0" fmla="*/ 0 h 371475"/>
              <a:gd name="connsiteX1" fmla="*/ 531736 w 2215568"/>
              <a:gd name="connsiteY1" fmla="*/ 0 h 371475"/>
              <a:gd name="connsiteX2" fmla="*/ 1085628 w 2215568"/>
              <a:gd name="connsiteY2" fmla="*/ 0 h 371475"/>
              <a:gd name="connsiteX3" fmla="*/ 1639520 w 2215568"/>
              <a:gd name="connsiteY3" fmla="*/ 0 h 371475"/>
              <a:gd name="connsiteX4" fmla="*/ 2215568 w 2215568"/>
              <a:gd name="connsiteY4" fmla="*/ 0 h 371475"/>
              <a:gd name="connsiteX5" fmla="*/ 2215568 w 2215568"/>
              <a:gd name="connsiteY5" fmla="*/ 371475 h 371475"/>
              <a:gd name="connsiteX6" fmla="*/ 1661676 w 2215568"/>
              <a:gd name="connsiteY6" fmla="*/ 371475 h 371475"/>
              <a:gd name="connsiteX7" fmla="*/ 1152095 w 2215568"/>
              <a:gd name="connsiteY7" fmla="*/ 371475 h 371475"/>
              <a:gd name="connsiteX8" fmla="*/ 642515 w 2215568"/>
              <a:gd name="connsiteY8" fmla="*/ 371475 h 371475"/>
              <a:gd name="connsiteX9" fmla="*/ 0 w 2215568"/>
              <a:gd name="connsiteY9" fmla="*/ 371475 h 371475"/>
              <a:gd name="connsiteX10" fmla="*/ 0 w 2215568"/>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5568" h="371475" fill="none" extrusionOk="0">
                <a:moveTo>
                  <a:pt x="0" y="0"/>
                </a:moveTo>
                <a:cubicBezTo>
                  <a:pt x="156129" y="-35471"/>
                  <a:pt x="310193" y="53276"/>
                  <a:pt x="531736" y="0"/>
                </a:cubicBezTo>
                <a:cubicBezTo>
                  <a:pt x="753279" y="-53276"/>
                  <a:pt x="908271" y="50028"/>
                  <a:pt x="1085628" y="0"/>
                </a:cubicBezTo>
                <a:cubicBezTo>
                  <a:pt x="1262985" y="-50028"/>
                  <a:pt x="1384450" y="38551"/>
                  <a:pt x="1639520" y="0"/>
                </a:cubicBezTo>
                <a:cubicBezTo>
                  <a:pt x="1894590" y="-38551"/>
                  <a:pt x="2029095" y="58506"/>
                  <a:pt x="2215568" y="0"/>
                </a:cubicBezTo>
                <a:cubicBezTo>
                  <a:pt x="2227530" y="178773"/>
                  <a:pt x="2205540" y="217810"/>
                  <a:pt x="2215568" y="371475"/>
                </a:cubicBezTo>
                <a:cubicBezTo>
                  <a:pt x="1969519" y="377037"/>
                  <a:pt x="1872005" y="364039"/>
                  <a:pt x="1661676" y="371475"/>
                </a:cubicBezTo>
                <a:cubicBezTo>
                  <a:pt x="1451347" y="378911"/>
                  <a:pt x="1274053" y="310781"/>
                  <a:pt x="1152095" y="371475"/>
                </a:cubicBezTo>
                <a:cubicBezTo>
                  <a:pt x="1030137" y="432169"/>
                  <a:pt x="772537" y="370147"/>
                  <a:pt x="642515" y="371475"/>
                </a:cubicBezTo>
                <a:cubicBezTo>
                  <a:pt x="512493" y="372803"/>
                  <a:pt x="134246" y="338602"/>
                  <a:pt x="0" y="371475"/>
                </a:cubicBezTo>
                <a:cubicBezTo>
                  <a:pt x="-14861" y="247398"/>
                  <a:pt x="19392" y="147698"/>
                  <a:pt x="0" y="0"/>
                </a:cubicBezTo>
                <a:close/>
              </a:path>
              <a:path w="2215568" h="371475" stroke="0" extrusionOk="0">
                <a:moveTo>
                  <a:pt x="0" y="0"/>
                </a:moveTo>
                <a:cubicBezTo>
                  <a:pt x="234994" y="-16246"/>
                  <a:pt x="422741" y="4773"/>
                  <a:pt x="531736" y="0"/>
                </a:cubicBezTo>
                <a:cubicBezTo>
                  <a:pt x="640731" y="-4773"/>
                  <a:pt x="843355" y="56696"/>
                  <a:pt x="1019161" y="0"/>
                </a:cubicBezTo>
                <a:cubicBezTo>
                  <a:pt x="1194967" y="-56696"/>
                  <a:pt x="1400559" y="57008"/>
                  <a:pt x="1617365" y="0"/>
                </a:cubicBezTo>
                <a:cubicBezTo>
                  <a:pt x="1834171" y="-57008"/>
                  <a:pt x="2083729" y="65728"/>
                  <a:pt x="2215568" y="0"/>
                </a:cubicBezTo>
                <a:cubicBezTo>
                  <a:pt x="2234956" y="183581"/>
                  <a:pt x="2198424" y="202165"/>
                  <a:pt x="2215568" y="371475"/>
                </a:cubicBezTo>
                <a:cubicBezTo>
                  <a:pt x="2096914" y="410337"/>
                  <a:pt x="1960660" y="324871"/>
                  <a:pt x="1705987" y="371475"/>
                </a:cubicBezTo>
                <a:cubicBezTo>
                  <a:pt x="1451314" y="418079"/>
                  <a:pt x="1321591" y="354364"/>
                  <a:pt x="1196407" y="371475"/>
                </a:cubicBezTo>
                <a:cubicBezTo>
                  <a:pt x="1071223" y="388586"/>
                  <a:pt x="772203" y="346219"/>
                  <a:pt x="598203" y="371475"/>
                </a:cubicBezTo>
                <a:cubicBezTo>
                  <a:pt x="424203" y="396731"/>
                  <a:pt x="263832" y="328675"/>
                  <a:pt x="0" y="371475"/>
                </a:cubicBezTo>
                <a:cubicBezTo>
                  <a:pt x="-37153" y="194489"/>
                  <a:pt x="4789" y="150843"/>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 name="文本框 13"/>
          <p:cNvSpPr txBox="1"/>
          <p:nvPr/>
        </p:nvSpPr>
        <p:spPr>
          <a:xfrm>
            <a:off x="79469" y="3806372"/>
            <a:ext cx="12033051" cy="3046988"/>
          </a:xfrm>
          <a:prstGeom prst="rect">
            <a:avLst/>
          </a:prstGeom>
          <a:noFill/>
        </p:spPr>
        <p:txBody>
          <a:bodyPr wrap="square">
            <a:spAutoFit/>
          </a:bodyPr>
          <a:lstStyle/>
          <a:p>
            <a:r>
              <a:rPr lang="zh-CN" altLang="en-US" sz="2400" dirty="0"/>
              <a:t>情态动词</a:t>
            </a:r>
            <a:r>
              <a:rPr lang="en-US" altLang="zh-CN" sz="2400" dirty="0"/>
              <a:t>+</a:t>
            </a:r>
            <a:r>
              <a:rPr lang="zh-CN" altLang="en-US" sz="2400" dirty="0"/>
              <a:t> </a:t>
            </a:r>
            <a:r>
              <a:rPr lang="en-US" altLang="zh-CN" sz="2400" dirty="0"/>
              <a:t>have</a:t>
            </a:r>
            <a:r>
              <a:rPr lang="zh-CN" altLang="en-US" sz="2400" dirty="0"/>
              <a:t> </a:t>
            </a:r>
            <a:r>
              <a:rPr lang="en-US" altLang="zh-CN" sz="2400" dirty="0"/>
              <a:t>done</a:t>
            </a:r>
            <a:r>
              <a:rPr lang="zh-CN" altLang="en-US" sz="2400" dirty="0"/>
              <a:t>       表示对过去事实的猜测</a:t>
            </a:r>
            <a:endParaRPr lang="en-US" altLang="zh-CN" sz="2400" dirty="0"/>
          </a:p>
          <a:p>
            <a:r>
              <a:rPr lang="en-GB" altLang="zh-CN" sz="2400" b="1" dirty="0">
                <a:latin typeface="Calibri" panose="020F0502020204030204" pitchFamily="34" charset="0"/>
                <a:cs typeface="Calibri" panose="020F0502020204030204" pitchFamily="34" charset="0"/>
              </a:rPr>
              <a:t>should</a:t>
            </a:r>
            <a:r>
              <a:rPr lang="zh-CN" altLang="en-US" sz="2400" b="1" dirty="0">
                <a:latin typeface="Calibri" panose="020F0502020204030204" pitchFamily="34" charset="0"/>
                <a:cs typeface="Calibri" panose="020F0502020204030204" pitchFamily="34" charset="0"/>
              </a:rPr>
              <a:t>（</a:t>
            </a:r>
            <a:r>
              <a:rPr lang="en-US" altLang="zh-CN" sz="2400" b="1" dirty="0">
                <a:latin typeface="Calibri" panose="020F0502020204030204" pitchFamily="34" charset="0"/>
                <a:cs typeface="Calibri" panose="020F0502020204030204" pitchFamily="34" charset="0"/>
              </a:rPr>
              <a:t>ought</a:t>
            </a:r>
            <a:r>
              <a:rPr lang="zh-CN" altLang="en-US" sz="2400" b="1" dirty="0">
                <a:latin typeface="Calibri" panose="020F0502020204030204" pitchFamily="34" charset="0"/>
                <a:cs typeface="Calibri" panose="020F0502020204030204" pitchFamily="34" charset="0"/>
              </a:rPr>
              <a:t> </a:t>
            </a:r>
            <a:r>
              <a:rPr lang="en-US" altLang="zh-CN" sz="2400" b="1" dirty="0">
                <a:latin typeface="Calibri" panose="020F0502020204030204" pitchFamily="34" charset="0"/>
                <a:cs typeface="Calibri" panose="020F0502020204030204" pitchFamily="34" charset="0"/>
              </a:rPr>
              <a:t>to</a:t>
            </a:r>
            <a:r>
              <a:rPr lang="zh-CN" altLang="en-US" sz="2400" b="1" dirty="0">
                <a:latin typeface="Calibri" panose="020F0502020204030204" pitchFamily="34" charset="0"/>
                <a:cs typeface="Calibri" panose="020F0502020204030204" pitchFamily="34" charset="0"/>
              </a:rPr>
              <a:t>）</a:t>
            </a:r>
            <a:r>
              <a:rPr lang="en-GB" altLang="zh-CN" sz="2400" b="1" dirty="0">
                <a:latin typeface="Calibri" panose="020F0502020204030204" pitchFamily="34" charset="0"/>
                <a:cs typeface="Calibri" panose="020F0502020204030204" pitchFamily="34" charset="0"/>
              </a:rPr>
              <a:t> have done</a:t>
            </a:r>
            <a:r>
              <a:rPr lang="zh-CN" altLang="en-US" sz="2400" b="1" dirty="0">
                <a:latin typeface="Calibri" panose="020F0502020204030204" pitchFamily="34" charset="0"/>
                <a:cs typeface="Calibri" panose="020F0502020204030204" pitchFamily="34" charset="0"/>
              </a:rPr>
              <a:t>    </a:t>
            </a:r>
            <a:r>
              <a:rPr lang="zh-CN" altLang="en-US" sz="2400" b="1" dirty="0"/>
              <a:t>本该做某事，但实际上没有做。</a:t>
            </a:r>
            <a:endParaRPr lang="en-US" altLang="zh-CN" sz="2400" dirty="0"/>
          </a:p>
          <a:p>
            <a:r>
              <a:rPr lang="en-US" altLang="zh-CN" sz="2400" dirty="0"/>
              <a:t>must</a:t>
            </a:r>
            <a:r>
              <a:rPr lang="zh-CN" altLang="en-US" sz="2400" dirty="0"/>
              <a:t> </a:t>
            </a:r>
            <a:r>
              <a:rPr lang="en-US" altLang="zh-CN" sz="2400" dirty="0"/>
              <a:t>have</a:t>
            </a:r>
            <a:r>
              <a:rPr lang="zh-CN" altLang="en-US" sz="2400" dirty="0"/>
              <a:t> </a:t>
            </a:r>
            <a:r>
              <a:rPr lang="en-US" altLang="zh-CN" sz="2400" dirty="0"/>
              <a:t>done</a:t>
            </a:r>
            <a:r>
              <a:rPr lang="zh-CN" altLang="en-US" sz="2400" dirty="0"/>
              <a:t> </a:t>
            </a:r>
            <a:r>
              <a:rPr lang="en-US" altLang="zh-CN" sz="2400" dirty="0"/>
              <a:t>			</a:t>
            </a:r>
            <a:r>
              <a:rPr lang="zh-CN" altLang="en-US" sz="2400" dirty="0"/>
              <a:t>对过去的确定推测，认为某事肯定发生。</a:t>
            </a:r>
            <a:endParaRPr lang="en-US" altLang="zh-CN" sz="2400" dirty="0"/>
          </a:p>
          <a:p>
            <a:r>
              <a:rPr lang="en-US" altLang="zh-CN" sz="2400" dirty="0"/>
              <a:t>might</a:t>
            </a:r>
            <a:r>
              <a:rPr lang="zh-CN" altLang="en-US" sz="2400" dirty="0"/>
              <a:t> </a:t>
            </a:r>
            <a:r>
              <a:rPr lang="en-US" altLang="zh-CN" sz="2400" dirty="0"/>
              <a:t>have</a:t>
            </a:r>
            <a:r>
              <a:rPr lang="zh-CN" altLang="en-US" sz="2400" dirty="0"/>
              <a:t> </a:t>
            </a:r>
            <a:r>
              <a:rPr lang="en-US" altLang="zh-CN" sz="2400" dirty="0"/>
              <a:t>done		</a:t>
            </a:r>
            <a:r>
              <a:rPr lang="zh-CN" altLang="en-US" sz="2400" dirty="0"/>
              <a:t>       过去某事的可能性推测，但不确定。</a:t>
            </a:r>
            <a:endParaRPr lang="en-US" altLang="zh-CN" sz="2400" dirty="0"/>
          </a:p>
          <a:p>
            <a:r>
              <a:rPr lang="en-US" altLang="zh-CN" sz="2400" dirty="0"/>
              <a:t>need</a:t>
            </a:r>
            <a:r>
              <a:rPr lang="zh-CN" altLang="en-US" sz="2400" dirty="0"/>
              <a:t> </a:t>
            </a:r>
            <a:r>
              <a:rPr lang="en-US" altLang="zh-CN" sz="2400" dirty="0"/>
              <a:t>have</a:t>
            </a:r>
            <a:r>
              <a:rPr lang="zh-CN" altLang="en-US" sz="2400" dirty="0"/>
              <a:t> </a:t>
            </a:r>
            <a:r>
              <a:rPr lang="en-US" altLang="zh-CN" sz="2400" dirty="0"/>
              <a:t>done			</a:t>
            </a:r>
            <a:r>
              <a:rPr lang="zh-CN" altLang="en-US" sz="2400" dirty="0"/>
              <a:t>本该做某事，实际没做</a:t>
            </a:r>
            <a:endParaRPr lang="en-US" altLang="zh-CN" sz="2400" dirty="0"/>
          </a:p>
          <a:p>
            <a:r>
              <a:rPr lang="en-US" altLang="zh-CN" sz="2400" dirty="0"/>
              <a:t>needn’t</a:t>
            </a:r>
            <a:r>
              <a:rPr lang="zh-CN" altLang="en-US" sz="2400" dirty="0"/>
              <a:t> </a:t>
            </a:r>
            <a:r>
              <a:rPr lang="en-US" altLang="zh-CN" sz="2400" dirty="0"/>
              <a:t>have</a:t>
            </a:r>
            <a:r>
              <a:rPr lang="zh-CN" altLang="en-US" sz="2400" dirty="0"/>
              <a:t> </a:t>
            </a:r>
            <a:r>
              <a:rPr lang="en-US" altLang="zh-CN" sz="2400" dirty="0"/>
              <a:t>done		</a:t>
            </a:r>
            <a:r>
              <a:rPr lang="zh-CN" altLang="en-US" sz="2400" dirty="0"/>
              <a:t>本不该做某事，但做了（带有轻微的遗憾或批评）</a:t>
            </a:r>
            <a:endParaRPr lang="en-US" altLang="zh-CN" sz="2400" dirty="0"/>
          </a:p>
          <a:p>
            <a:r>
              <a:rPr lang="en-US" altLang="zh-CN" sz="2400" dirty="0"/>
              <a:t>could</a:t>
            </a:r>
            <a:r>
              <a:rPr lang="zh-CN" altLang="en-US" sz="2400" dirty="0"/>
              <a:t> </a:t>
            </a:r>
            <a:r>
              <a:rPr lang="en-US" altLang="zh-CN" sz="2400" dirty="0"/>
              <a:t>have</a:t>
            </a:r>
            <a:r>
              <a:rPr lang="zh-CN" altLang="en-US" sz="2400" dirty="0"/>
              <a:t> </a:t>
            </a:r>
            <a:r>
              <a:rPr lang="en-US" altLang="zh-CN" sz="2400" dirty="0"/>
              <a:t>done</a:t>
            </a:r>
            <a:r>
              <a:rPr lang="zh-CN" altLang="en-US" sz="2400" dirty="0"/>
              <a:t>                 过去本可以做某事，但没有做，通常带有后悔或遗憾的情感</a:t>
            </a:r>
            <a:endParaRPr lang="en-US" altLang="zh-CN" sz="2400" dirty="0"/>
          </a:p>
          <a:p>
            <a:r>
              <a:rPr lang="en-GB" altLang="zh-CN" sz="2400" dirty="0"/>
              <a:t>would rather have done</a:t>
            </a:r>
            <a:r>
              <a:rPr lang="zh-CN" altLang="en-US" sz="2400" dirty="0"/>
              <a:t>   宁愿做了某事</a:t>
            </a:r>
            <a:endParaRPr lang="en-US" altLang="zh-CN" sz="2400" dirty="0"/>
          </a:p>
        </p:txBody>
      </p:sp>
      <p:sp>
        <p:nvSpPr>
          <p:cNvPr id="16" name="文本框 15"/>
          <p:cNvSpPr txBox="1"/>
          <p:nvPr/>
        </p:nvSpPr>
        <p:spPr>
          <a:xfrm>
            <a:off x="-11" y="3006653"/>
            <a:ext cx="12033048" cy="830997"/>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文章中提到“</a:t>
            </a:r>
            <a:r>
              <a:rPr lang="en-GB" altLang="zh-CN" sz="2400" dirty="0">
                <a:latin typeface="Times New Roman" panose="02020603050405020304" pitchFamily="18" charset="0"/>
                <a:cs typeface="Times New Roman" panose="02020603050405020304" pitchFamily="18" charset="0"/>
              </a:rPr>
              <a:t>pandemic should have been their </a:t>
            </a:r>
            <a:r>
              <a:rPr lang="en-GB" altLang="zh-CN" sz="2400" i="1" u="sng" dirty="0">
                <a:solidFill>
                  <a:srgbClr val="FF0000"/>
                </a:solidFill>
                <a:latin typeface="Times New Roman" panose="02020603050405020304" pitchFamily="18" charset="0"/>
                <a:cs typeface="Times New Roman" panose="02020603050405020304" pitchFamily="18" charset="0"/>
              </a:rPr>
              <a:t>death knell</a:t>
            </a:r>
            <a:r>
              <a:rPr lang="en-GB" altLang="zh-CN" sz="2400" dirty="0">
                <a:latin typeface="Times New Roman" panose="02020603050405020304" pitchFamily="18" charset="0"/>
                <a:cs typeface="Times New Roman" panose="02020603050405020304" pitchFamily="18" charset="0"/>
              </a:rPr>
              <a: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但实际上书店并没有关闭，反而通过创新和适应度过了困难。</a:t>
            </a:r>
            <a:endParaRPr lang="zh-CN" altLang="en-US" sz="24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10007796" y="2251409"/>
            <a:ext cx="2025253" cy="400110"/>
          </a:xfrm>
          <a:prstGeom prst="rect">
            <a:avLst/>
          </a:prstGeom>
          <a:noFill/>
        </p:spPr>
        <p:txBody>
          <a:bodyPr wrap="square">
            <a:spAutoFit/>
          </a:bodyPr>
          <a:lstStyle/>
          <a:p>
            <a:r>
              <a:rPr lang="zh-CN" altLang="en-US" sz="2000" dirty="0">
                <a:solidFill>
                  <a:srgbClr val="FF0000"/>
                </a:solidFill>
              </a:rPr>
              <a:t>重于生存的渴望</a:t>
            </a:r>
            <a:endParaRPr lang="zh-CN" altLang="en-US" sz="2000" dirty="0">
              <a:solidFill>
                <a:srgbClr val="FF0000"/>
              </a:solidFill>
            </a:endParaRPr>
          </a:p>
        </p:txBody>
      </p:sp>
      <p:pic>
        <p:nvPicPr>
          <p:cNvPr id="21" name="图片 20" descr="文本&#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34738" y="3486568"/>
            <a:ext cx="3014449" cy="2140418"/>
          </a:xfrm>
          <a:prstGeom prst="rect">
            <a:avLst/>
          </a:prstGeom>
        </p:spPr>
      </p:pic>
      <p:sp>
        <p:nvSpPr>
          <p:cNvPr id="23" name="文本框 22"/>
          <p:cNvSpPr txBox="1"/>
          <p:nvPr/>
        </p:nvSpPr>
        <p:spPr>
          <a:xfrm>
            <a:off x="5013716" y="1480823"/>
            <a:ext cx="1082278" cy="461665"/>
          </a:xfrm>
          <a:prstGeom prst="rect">
            <a:avLst/>
          </a:prstGeom>
          <a:noFill/>
        </p:spPr>
        <p:txBody>
          <a:bodyPr wrap="square">
            <a:spAutoFit/>
          </a:bodyPr>
          <a:lstStyle/>
          <a:p>
            <a:pPr algn="ctr"/>
            <a:r>
              <a:rPr lang="zh-CN" altLang="en-US" sz="2400" b="1" dirty="0">
                <a:solidFill>
                  <a:srgbClr val="FF0000"/>
                </a:solidFill>
                <a:latin typeface="仿宋" panose="02010609060101010101" pitchFamily="49" charset="-122"/>
                <a:ea typeface="仿宋" panose="02010609060101010101" pitchFamily="49" charset="-122"/>
              </a:rPr>
              <a:t>丧钟</a:t>
            </a:r>
            <a:endParaRPr lang="zh-CN" altLang="en-US" sz="2400" b="1" dirty="0">
              <a:solidFill>
                <a:srgbClr val="FF0000"/>
              </a:solidFill>
              <a:latin typeface="仿宋" panose="02010609060101010101" pitchFamily="49" charset="-122"/>
              <a:ea typeface="仿宋" panose="02010609060101010101" pitchFamily="49" charset="-122"/>
            </a:endParaRPr>
          </a:p>
        </p:txBody>
      </p:sp>
      <p:sp>
        <p:nvSpPr>
          <p:cNvPr id="2" name="矩形 1"/>
          <p:cNvSpPr/>
          <p:nvPr/>
        </p:nvSpPr>
        <p:spPr>
          <a:xfrm>
            <a:off x="4346713" y="4216320"/>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3241869" y="4563632"/>
            <a:ext cx="5484688" cy="3485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3274169" y="4796395"/>
            <a:ext cx="5484688" cy="486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3274169" y="5189476"/>
            <a:ext cx="5484688" cy="486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3353650" y="5638181"/>
            <a:ext cx="6654146" cy="391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3274169" y="5874468"/>
            <a:ext cx="8066931" cy="556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3208727" y="6413007"/>
            <a:ext cx="7945267" cy="339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158943" y="2651418"/>
            <a:ext cx="3656312" cy="411248"/>
          </a:xfrm>
          <a:custGeom>
            <a:avLst/>
            <a:gdLst>
              <a:gd name="connsiteX0" fmla="*/ 0 w 3656312"/>
              <a:gd name="connsiteY0" fmla="*/ 0 h 411248"/>
              <a:gd name="connsiteX1" fmla="*/ 485767 w 3656312"/>
              <a:gd name="connsiteY1" fmla="*/ 0 h 411248"/>
              <a:gd name="connsiteX2" fmla="*/ 898408 w 3656312"/>
              <a:gd name="connsiteY2" fmla="*/ 0 h 411248"/>
              <a:gd name="connsiteX3" fmla="*/ 1347612 w 3656312"/>
              <a:gd name="connsiteY3" fmla="*/ 0 h 411248"/>
              <a:gd name="connsiteX4" fmla="*/ 1906506 w 3656312"/>
              <a:gd name="connsiteY4" fmla="*/ 0 h 411248"/>
              <a:gd name="connsiteX5" fmla="*/ 2392273 w 3656312"/>
              <a:gd name="connsiteY5" fmla="*/ 0 h 411248"/>
              <a:gd name="connsiteX6" fmla="*/ 2841477 w 3656312"/>
              <a:gd name="connsiteY6" fmla="*/ 0 h 411248"/>
              <a:gd name="connsiteX7" fmla="*/ 3656312 w 3656312"/>
              <a:gd name="connsiteY7" fmla="*/ 0 h 411248"/>
              <a:gd name="connsiteX8" fmla="*/ 3656312 w 3656312"/>
              <a:gd name="connsiteY8" fmla="*/ 411248 h 411248"/>
              <a:gd name="connsiteX9" fmla="*/ 3133982 w 3656312"/>
              <a:gd name="connsiteY9" fmla="*/ 411248 h 411248"/>
              <a:gd name="connsiteX10" fmla="*/ 2684778 w 3656312"/>
              <a:gd name="connsiteY10" fmla="*/ 411248 h 411248"/>
              <a:gd name="connsiteX11" fmla="*/ 2089321 w 3656312"/>
              <a:gd name="connsiteY11" fmla="*/ 411248 h 411248"/>
              <a:gd name="connsiteX12" fmla="*/ 1603554 w 3656312"/>
              <a:gd name="connsiteY12" fmla="*/ 411248 h 411248"/>
              <a:gd name="connsiteX13" fmla="*/ 1190913 w 3656312"/>
              <a:gd name="connsiteY13" fmla="*/ 411248 h 411248"/>
              <a:gd name="connsiteX14" fmla="*/ 632020 w 3656312"/>
              <a:gd name="connsiteY14" fmla="*/ 411248 h 411248"/>
              <a:gd name="connsiteX15" fmla="*/ 0 w 3656312"/>
              <a:gd name="connsiteY15" fmla="*/ 411248 h 411248"/>
              <a:gd name="connsiteX16" fmla="*/ 0 w 3656312"/>
              <a:gd name="connsiteY16" fmla="*/ 0 h 41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6312" h="411248" fill="none" extrusionOk="0">
                <a:moveTo>
                  <a:pt x="0" y="0"/>
                </a:moveTo>
                <a:cubicBezTo>
                  <a:pt x="167970" y="-6878"/>
                  <a:pt x="286783" y="5502"/>
                  <a:pt x="485767" y="0"/>
                </a:cubicBezTo>
                <a:cubicBezTo>
                  <a:pt x="684751" y="-5502"/>
                  <a:pt x="760520" y="44695"/>
                  <a:pt x="898408" y="0"/>
                </a:cubicBezTo>
                <a:cubicBezTo>
                  <a:pt x="1036296" y="-44695"/>
                  <a:pt x="1145418" y="14131"/>
                  <a:pt x="1347612" y="0"/>
                </a:cubicBezTo>
                <a:cubicBezTo>
                  <a:pt x="1549806" y="-14131"/>
                  <a:pt x="1779872" y="12282"/>
                  <a:pt x="1906506" y="0"/>
                </a:cubicBezTo>
                <a:cubicBezTo>
                  <a:pt x="2033140" y="-12282"/>
                  <a:pt x="2268408" y="54496"/>
                  <a:pt x="2392273" y="0"/>
                </a:cubicBezTo>
                <a:cubicBezTo>
                  <a:pt x="2516138" y="-54496"/>
                  <a:pt x="2709129" y="38794"/>
                  <a:pt x="2841477" y="0"/>
                </a:cubicBezTo>
                <a:cubicBezTo>
                  <a:pt x="2973825" y="-38794"/>
                  <a:pt x="3355417" y="8278"/>
                  <a:pt x="3656312" y="0"/>
                </a:cubicBezTo>
                <a:cubicBezTo>
                  <a:pt x="3702804" y="156913"/>
                  <a:pt x="3629417" y="228794"/>
                  <a:pt x="3656312" y="411248"/>
                </a:cubicBezTo>
                <a:cubicBezTo>
                  <a:pt x="3415259" y="460286"/>
                  <a:pt x="3377710" y="369760"/>
                  <a:pt x="3133982" y="411248"/>
                </a:cubicBezTo>
                <a:cubicBezTo>
                  <a:pt x="2890254" y="452736"/>
                  <a:pt x="2803819" y="391189"/>
                  <a:pt x="2684778" y="411248"/>
                </a:cubicBezTo>
                <a:cubicBezTo>
                  <a:pt x="2565737" y="431307"/>
                  <a:pt x="2305463" y="366107"/>
                  <a:pt x="2089321" y="411248"/>
                </a:cubicBezTo>
                <a:cubicBezTo>
                  <a:pt x="1873179" y="456389"/>
                  <a:pt x="1780021" y="378778"/>
                  <a:pt x="1603554" y="411248"/>
                </a:cubicBezTo>
                <a:cubicBezTo>
                  <a:pt x="1427087" y="443718"/>
                  <a:pt x="1395545" y="366237"/>
                  <a:pt x="1190913" y="411248"/>
                </a:cubicBezTo>
                <a:cubicBezTo>
                  <a:pt x="986281" y="456259"/>
                  <a:pt x="784259" y="405174"/>
                  <a:pt x="632020" y="411248"/>
                </a:cubicBezTo>
                <a:cubicBezTo>
                  <a:pt x="479781" y="417322"/>
                  <a:pt x="167706" y="376646"/>
                  <a:pt x="0" y="411248"/>
                </a:cubicBezTo>
                <a:cubicBezTo>
                  <a:pt x="-39069" y="262516"/>
                  <a:pt x="12445" y="154481"/>
                  <a:pt x="0" y="0"/>
                </a:cubicBezTo>
                <a:close/>
              </a:path>
              <a:path w="3656312" h="411248" stroke="0" extrusionOk="0">
                <a:moveTo>
                  <a:pt x="0" y="0"/>
                </a:moveTo>
                <a:cubicBezTo>
                  <a:pt x="241851" y="-58160"/>
                  <a:pt x="245030" y="12677"/>
                  <a:pt x="485767" y="0"/>
                </a:cubicBezTo>
                <a:cubicBezTo>
                  <a:pt x="726504" y="-12677"/>
                  <a:pt x="756066" y="16048"/>
                  <a:pt x="898408" y="0"/>
                </a:cubicBezTo>
                <a:cubicBezTo>
                  <a:pt x="1040750" y="-16048"/>
                  <a:pt x="1340296" y="69518"/>
                  <a:pt x="1493865" y="0"/>
                </a:cubicBezTo>
                <a:cubicBezTo>
                  <a:pt x="1647434" y="-69518"/>
                  <a:pt x="1822683" y="22370"/>
                  <a:pt x="1979632" y="0"/>
                </a:cubicBezTo>
                <a:cubicBezTo>
                  <a:pt x="2136581" y="-22370"/>
                  <a:pt x="2316487" y="27686"/>
                  <a:pt x="2465399" y="0"/>
                </a:cubicBezTo>
                <a:cubicBezTo>
                  <a:pt x="2614311" y="-27686"/>
                  <a:pt x="2908868" y="55313"/>
                  <a:pt x="3060855" y="0"/>
                </a:cubicBezTo>
                <a:cubicBezTo>
                  <a:pt x="3212842" y="-55313"/>
                  <a:pt x="3436407" y="14106"/>
                  <a:pt x="3656312" y="0"/>
                </a:cubicBezTo>
                <a:cubicBezTo>
                  <a:pt x="3686500" y="154754"/>
                  <a:pt x="3627319" y="328965"/>
                  <a:pt x="3656312" y="411248"/>
                </a:cubicBezTo>
                <a:cubicBezTo>
                  <a:pt x="3463734" y="462981"/>
                  <a:pt x="3356285" y="407835"/>
                  <a:pt x="3207108" y="411248"/>
                </a:cubicBezTo>
                <a:cubicBezTo>
                  <a:pt x="3057931" y="414661"/>
                  <a:pt x="2898994" y="397326"/>
                  <a:pt x="2684778" y="411248"/>
                </a:cubicBezTo>
                <a:cubicBezTo>
                  <a:pt x="2470562" y="425170"/>
                  <a:pt x="2393638" y="361789"/>
                  <a:pt x="2162447" y="411248"/>
                </a:cubicBezTo>
                <a:cubicBezTo>
                  <a:pt x="1931256" y="460707"/>
                  <a:pt x="1886894" y="375321"/>
                  <a:pt x="1676680" y="411248"/>
                </a:cubicBezTo>
                <a:cubicBezTo>
                  <a:pt x="1466466" y="447175"/>
                  <a:pt x="1214343" y="409369"/>
                  <a:pt x="1081224" y="411248"/>
                </a:cubicBezTo>
                <a:cubicBezTo>
                  <a:pt x="948105" y="413127"/>
                  <a:pt x="719534" y="340244"/>
                  <a:pt x="485767" y="411248"/>
                </a:cubicBezTo>
                <a:cubicBezTo>
                  <a:pt x="252000" y="482252"/>
                  <a:pt x="133464" y="354487"/>
                  <a:pt x="0" y="411248"/>
                </a:cubicBezTo>
                <a:cubicBezTo>
                  <a:pt x="-23054" y="292100"/>
                  <a:pt x="34958" y="120714"/>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2"/>
                                        </p:tgtEl>
                                        <p:attrNameLst>
                                          <p:attrName>ppt_y</p:attrName>
                                        </p:attrNameLst>
                                      </p:cBhvr>
                                      <p:tavLst>
                                        <p:tav tm="0">
                                          <p:val>
                                            <p:strVal val="#ppt_y"/>
                                          </p:val>
                                        </p:tav>
                                        <p:tav tm="100000">
                                          <p:val>
                                            <p:strVal val="#ppt_y+#ppt_h*1.125000"/>
                                          </p:val>
                                        </p:tav>
                                      </p:tavLst>
                                    </p:anim>
                                    <p:animEffect transition="out" filter="wipe(down)">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4"/>
                                        </p:tgtEl>
                                        <p:attrNameLst>
                                          <p:attrName>ppt_y</p:attrName>
                                        </p:attrNameLst>
                                      </p:cBhvr>
                                      <p:tavLst>
                                        <p:tav tm="0">
                                          <p:val>
                                            <p:strVal val="#ppt_y"/>
                                          </p:val>
                                        </p:tav>
                                        <p:tav tm="100000">
                                          <p:val>
                                            <p:strVal val="#ppt_y+#ppt_h*1.125000"/>
                                          </p:val>
                                        </p:tav>
                                      </p:tavLst>
                                    </p:anim>
                                    <p:animEffect transition="out" filter="wipe(down)">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7"/>
                                        </p:tgtEl>
                                        <p:attrNameLst>
                                          <p:attrName>ppt_y</p:attrName>
                                        </p:attrNameLst>
                                      </p:cBhvr>
                                      <p:tavLst>
                                        <p:tav tm="0">
                                          <p:val>
                                            <p:strVal val="#ppt_y"/>
                                          </p:val>
                                        </p:tav>
                                        <p:tav tm="100000">
                                          <p:val>
                                            <p:strVal val="#ppt_y+#ppt_h*1.125000"/>
                                          </p:val>
                                        </p:tav>
                                      </p:tavLst>
                                    </p:anim>
                                    <p:animEffect transition="out" filter="wipe(down)">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8"/>
                                        </p:tgtEl>
                                        <p:attrNameLst>
                                          <p:attrName>ppt_y</p:attrName>
                                        </p:attrNameLst>
                                      </p:cBhvr>
                                      <p:tavLst>
                                        <p:tav tm="0">
                                          <p:val>
                                            <p:strVal val="#ppt_y"/>
                                          </p:val>
                                        </p:tav>
                                        <p:tav tm="100000">
                                          <p:val>
                                            <p:strVal val="#ppt_y+#ppt_h*1.125000"/>
                                          </p:val>
                                        </p:tav>
                                      </p:tavLst>
                                    </p:anim>
                                    <p:animEffect transition="out" filter="wipe(down)">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xit" presetSubtype="4" fill="hold" grpId="0" nodeType="clickEffect">
                                  <p:stCondLst>
                                    <p:cond delay="0"/>
                                  </p:stCondLst>
                                  <p:childTnLst>
                                    <p:anim calcmode="lin" valueType="num">
                                      <p:cBhvr additive="base">
                                        <p:cTn id="48" dur="500"/>
                                        <p:tgtEl>
                                          <p:spTgt spid="12"/>
                                        </p:tgtEl>
                                        <p:attrNameLst>
                                          <p:attrName>ppt_y</p:attrName>
                                        </p:attrNameLst>
                                      </p:cBhvr>
                                      <p:tavLst>
                                        <p:tav tm="0">
                                          <p:val>
                                            <p:strVal val="#ppt_y"/>
                                          </p:val>
                                        </p:tav>
                                        <p:tav tm="100000">
                                          <p:val>
                                            <p:strVal val="#ppt_y+#ppt_h*1.125000"/>
                                          </p:val>
                                        </p:tav>
                                      </p:tavLst>
                                    </p:anim>
                                    <p:animEffect transition="out" filter="wipe(down)">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2" presetClass="exit" presetSubtype="4" fill="hold" grpId="0" nodeType="clickEffect">
                                  <p:stCondLst>
                                    <p:cond delay="0"/>
                                  </p:stCondLst>
                                  <p:childTnLst>
                                    <p:anim calcmode="lin" valueType="num">
                                      <p:cBhvr additive="base">
                                        <p:cTn id="54" dur="500"/>
                                        <p:tgtEl>
                                          <p:spTgt spid="13"/>
                                        </p:tgtEl>
                                        <p:attrNameLst>
                                          <p:attrName>ppt_y</p:attrName>
                                        </p:attrNameLst>
                                      </p:cBhvr>
                                      <p:tavLst>
                                        <p:tav tm="0">
                                          <p:val>
                                            <p:strVal val="#ppt_y"/>
                                          </p:val>
                                        </p:tav>
                                        <p:tav tm="100000">
                                          <p:val>
                                            <p:strVal val="#ppt_y+#ppt_h*1.125000"/>
                                          </p:val>
                                        </p:tav>
                                      </p:tavLst>
                                    </p:anim>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2" presetClass="exit" presetSubtype="4" fill="hold" grpId="0" nodeType="clickEffect">
                                  <p:stCondLst>
                                    <p:cond delay="0"/>
                                  </p:stCondLst>
                                  <p:childTnLst>
                                    <p:anim calcmode="lin" valueType="num">
                                      <p:cBhvr additive="base">
                                        <p:cTn id="60" dur="500"/>
                                        <p:tgtEl>
                                          <p:spTgt spid="15"/>
                                        </p:tgtEl>
                                        <p:attrNameLst>
                                          <p:attrName>ppt_y</p:attrName>
                                        </p:attrNameLst>
                                      </p:cBhvr>
                                      <p:tavLst>
                                        <p:tav tm="0">
                                          <p:val>
                                            <p:strVal val="#ppt_y"/>
                                          </p:val>
                                        </p:tav>
                                        <p:tav tm="100000">
                                          <p:val>
                                            <p:strVal val="#ppt_y+#ppt_h*1.125000"/>
                                          </p:val>
                                        </p:tav>
                                      </p:tavLst>
                                    </p:anim>
                                    <p:animEffect transition="out" filter="wipe(down)">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ssolv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dissolv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dissolve">
                                      <p:cBhvr>
                                        <p:cTn id="77" dur="500"/>
                                        <p:tgtEl>
                                          <p:spTgt spid="23"/>
                                        </p:tgtEl>
                                      </p:cBhvr>
                                    </p:animEffect>
                                  </p:childTnLst>
                                </p:cTn>
                              </p:par>
                              <p:par>
                                <p:cTn id="78" presetID="9" presetClass="entr" presetSubtype="0" fill="hold"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dissolve">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dissolve">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dissolve">
                                      <p:cBhvr>
                                        <p:cTn id="9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6" grpId="0"/>
      <p:bldP spid="19" grpId="0"/>
      <p:bldP spid="23" grpId="0"/>
      <p:bldP spid="2" grpId="0" animBg="1"/>
      <p:bldP spid="4" grpId="0" animBg="1"/>
      <p:bldP spid="7" grpId="0" animBg="1"/>
      <p:bldP spid="8" grpId="0" animBg="1"/>
      <p:bldP spid="12" grpId="0" animBg="1"/>
      <p:bldP spid="13" grpId="0" animBg="1"/>
      <p:bldP spid="1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10801350" cy="6853992"/>
          </a:xfrm>
          <a:prstGeom prst="rect">
            <a:avLst/>
          </a:prstGeom>
          <a:noFill/>
        </p:spPr>
        <p:txBody>
          <a:bodyPr wrap="square">
            <a:spAutoFit/>
          </a:bodyPr>
          <a:lstStyle/>
          <a:p>
            <a:pPr lvl="0">
              <a:lnSpc>
                <a:spcPct val="115000"/>
              </a:lnSpc>
              <a:spcAft>
                <a:spcPts val="800"/>
              </a:spcAft>
              <a:buSzPts val="1000"/>
              <a:tabLst>
                <a:tab pos="457200" algn="l"/>
              </a:tabLst>
            </a:pP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Losing that job was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a blessing in disguise</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It pushed me to find a much better opportunity.</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She had to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burn the midnight oil </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to prepare for the final exam.</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I've done all I can to help you. Now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the ball is in your court</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There's no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use crying over spilt milk</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What’s done is done.</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He would leave his office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at the drop of a hat </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if his children needed him.</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You really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hit the nail on the head </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when you said we need more staff to handle the workload.</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I have an important interview tomorrow,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so keep your fingers crossed </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for me!</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The argument was just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a storm in a teacup</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They quickly made up and became friends again.</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I’m feeling a bit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under</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the weather today</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so I’m going to stay home and rest.</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We only get together for a family reunion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once in a blue moon</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He accidentally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spilled the beans</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about the surprise party.</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After trying several times to fix the car, he finally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threw in the towel</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If you want to pass the exam, you need to do everything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by the book</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a:t>
            </a:r>
            <a:endParaRPr lang="zh-CN" altLang="zh-CN" sz="2400" kern="100" dirty="0">
              <a:effectLst/>
              <a:latin typeface="Times New Roman" panose="02020603050405020304" pitchFamily="18" charset="0"/>
              <a:ea typeface="等线" panose="02010600030101010101" charset="-122"/>
              <a:cs typeface="Times New Roman" panose="02020603050405020304" pitchFamily="18" charset="0"/>
            </a:endParaRPr>
          </a:p>
        </p:txBody>
      </p:sp>
      <p:sp>
        <p:nvSpPr>
          <p:cNvPr id="3" name="文本框 2"/>
          <p:cNvSpPr txBox="1"/>
          <p:nvPr/>
        </p:nvSpPr>
        <p:spPr>
          <a:xfrm>
            <a:off x="1843709" y="441499"/>
            <a:ext cx="6152320" cy="369332"/>
          </a:xfrm>
          <a:prstGeom prst="rect">
            <a:avLst/>
          </a:prstGeom>
          <a:noFill/>
        </p:spPr>
        <p:txBody>
          <a:bodyPr wrap="square">
            <a:spAutoFit/>
          </a:bodyPr>
          <a:lstStyle/>
          <a:p>
            <a:pPr>
              <a:buNone/>
            </a:pPr>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塞翁失马，焉知非福；坏事可能会变成好事</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endParaRPr>
          </a:p>
        </p:txBody>
      </p:sp>
      <p:sp>
        <p:nvSpPr>
          <p:cNvPr id="6" name="文本框 5"/>
          <p:cNvSpPr txBox="1"/>
          <p:nvPr/>
        </p:nvSpPr>
        <p:spPr>
          <a:xfrm>
            <a:off x="7996029" y="882998"/>
            <a:ext cx="2927073" cy="369332"/>
          </a:xfrm>
          <a:prstGeom prst="rect">
            <a:avLst/>
          </a:prstGeom>
          <a:noFill/>
        </p:spPr>
        <p:txBody>
          <a:bodyPr wrap="square">
            <a:spAutoFit/>
          </a:bodyPr>
          <a:lstStyle/>
          <a:p>
            <a:pPr>
              <a:buNone/>
            </a:pPr>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开夜车；熬夜工作或学习</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endParaRPr>
          </a:p>
        </p:txBody>
      </p:sp>
      <p:sp>
        <p:nvSpPr>
          <p:cNvPr id="8" name="文本框 7"/>
          <p:cNvSpPr txBox="1"/>
          <p:nvPr/>
        </p:nvSpPr>
        <p:spPr>
          <a:xfrm>
            <a:off x="7707796" y="1324497"/>
            <a:ext cx="2946952"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轮到你行动了，责任在你</a:t>
            </a:r>
            <a:endParaRPr lang="zh-CN" altLang="en-US" b="1" dirty="0">
              <a:solidFill>
                <a:srgbClr val="0070C0"/>
              </a:solidFill>
            </a:endParaRPr>
          </a:p>
        </p:txBody>
      </p:sp>
      <p:sp>
        <p:nvSpPr>
          <p:cNvPr id="10" name="文本框 9"/>
          <p:cNvSpPr txBox="1"/>
          <p:nvPr/>
        </p:nvSpPr>
        <p:spPr>
          <a:xfrm>
            <a:off x="7707796" y="1765996"/>
            <a:ext cx="4089951" cy="369332"/>
          </a:xfrm>
          <a:prstGeom prst="rect">
            <a:avLst/>
          </a:prstGeom>
          <a:noFill/>
        </p:spPr>
        <p:txBody>
          <a:bodyPr wrap="square">
            <a:spAutoFit/>
          </a:bodyPr>
          <a:lstStyle/>
          <a:p>
            <a:pPr>
              <a:buNone/>
            </a:pPr>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为已经发生的事情后悔，无法挽回</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2" name="文本框 11"/>
          <p:cNvSpPr txBox="1"/>
          <p:nvPr/>
        </p:nvSpPr>
        <p:spPr>
          <a:xfrm>
            <a:off x="9181272" y="2207495"/>
            <a:ext cx="1992795"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立刻；毫不犹豫</a:t>
            </a:r>
            <a:endParaRPr lang="zh-CN" altLang="en-US" b="1" dirty="0">
              <a:solidFill>
                <a:srgbClr val="0070C0"/>
              </a:solidFill>
            </a:endParaRPr>
          </a:p>
        </p:txBody>
      </p:sp>
      <p:sp>
        <p:nvSpPr>
          <p:cNvPr id="14" name="文本框 13"/>
          <p:cNvSpPr txBox="1"/>
          <p:nvPr/>
        </p:nvSpPr>
        <p:spPr>
          <a:xfrm>
            <a:off x="1390650" y="2886525"/>
            <a:ext cx="6152320"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一针见血，准确地说出问题的核心</a:t>
            </a:r>
            <a:endParaRPr lang="zh-CN" altLang="en-US" b="1" dirty="0">
              <a:solidFill>
                <a:srgbClr val="0070C0"/>
              </a:solidFill>
            </a:endParaRPr>
          </a:p>
        </p:txBody>
      </p:sp>
      <p:sp>
        <p:nvSpPr>
          <p:cNvPr id="16" name="文本框 15"/>
          <p:cNvSpPr txBox="1"/>
          <p:nvPr/>
        </p:nvSpPr>
        <p:spPr>
          <a:xfrm>
            <a:off x="9807435" y="3402940"/>
            <a:ext cx="2231334"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祈祷好运，祝好运</a:t>
            </a:r>
            <a:endParaRPr lang="zh-CN" altLang="en-US" b="1" dirty="0">
              <a:solidFill>
                <a:srgbClr val="0070C0"/>
              </a:solidFill>
            </a:endParaRPr>
          </a:p>
        </p:txBody>
      </p:sp>
      <p:sp>
        <p:nvSpPr>
          <p:cNvPr id="18" name="文本框 17"/>
          <p:cNvSpPr txBox="1"/>
          <p:nvPr/>
        </p:nvSpPr>
        <p:spPr>
          <a:xfrm>
            <a:off x="2777987" y="4211022"/>
            <a:ext cx="6152320"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小题大做，过分反应</a:t>
            </a:r>
            <a:endParaRPr lang="zh-CN" altLang="en-US" b="1" dirty="0">
              <a:solidFill>
                <a:srgbClr val="0070C0"/>
              </a:solidFill>
            </a:endParaRPr>
          </a:p>
        </p:txBody>
      </p:sp>
      <p:sp>
        <p:nvSpPr>
          <p:cNvPr id="20" name="文本框 19"/>
          <p:cNvSpPr txBox="1"/>
          <p:nvPr/>
        </p:nvSpPr>
        <p:spPr>
          <a:xfrm>
            <a:off x="9653379" y="4759134"/>
            <a:ext cx="6152320"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生病，不舒服</a:t>
            </a:r>
            <a:endParaRPr lang="zh-CN" altLang="en-US" b="1" dirty="0">
              <a:solidFill>
                <a:srgbClr val="0070C0"/>
              </a:solidFill>
            </a:endParaRPr>
          </a:p>
        </p:txBody>
      </p:sp>
      <p:sp>
        <p:nvSpPr>
          <p:cNvPr id="22" name="文本框 21"/>
          <p:cNvSpPr txBox="1"/>
          <p:nvPr/>
        </p:nvSpPr>
        <p:spPr>
          <a:xfrm>
            <a:off x="7854395" y="5169355"/>
            <a:ext cx="7951304"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千载难逢，非常罕见</a:t>
            </a:r>
            <a:endParaRPr lang="zh-CN" altLang="en-US" b="1" dirty="0">
              <a:solidFill>
                <a:srgbClr val="0070C0"/>
              </a:solidFill>
            </a:endParaRPr>
          </a:p>
        </p:txBody>
      </p:sp>
      <p:sp>
        <p:nvSpPr>
          <p:cNvPr id="24" name="文本框 23"/>
          <p:cNvSpPr txBox="1"/>
          <p:nvPr/>
        </p:nvSpPr>
        <p:spPr>
          <a:xfrm>
            <a:off x="7198415" y="5567216"/>
            <a:ext cx="7951304" cy="369332"/>
          </a:xfrm>
          <a:prstGeom prst="rect">
            <a:avLst/>
          </a:prstGeom>
          <a:noFill/>
        </p:spPr>
        <p:txBody>
          <a:bodyPr wrap="square">
            <a:spAutoFit/>
          </a:bodyPr>
          <a:lstStyle/>
          <a:p>
            <a:pPr>
              <a:buNone/>
            </a:pPr>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泄露秘密，揭露真相</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endParaRPr>
          </a:p>
        </p:txBody>
      </p:sp>
      <p:sp>
        <p:nvSpPr>
          <p:cNvPr id="26" name="文本框 25"/>
          <p:cNvSpPr txBox="1"/>
          <p:nvPr/>
        </p:nvSpPr>
        <p:spPr>
          <a:xfrm>
            <a:off x="8753887" y="5965077"/>
            <a:ext cx="7951304"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放弃，认输</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en-US" b="1" dirty="0">
              <a:solidFill>
                <a:srgbClr val="0070C0"/>
              </a:solidFill>
            </a:endParaRPr>
          </a:p>
        </p:txBody>
      </p:sp>
      <p:sp>
        <p:nvSpPr>
          <p:cNvPr id="28" name="文本框 27"/>
          <p:cNvSpPr txBox="1"/>
          <p:nvPr/>
        </p:nvSpPr>
        <p:spPr>
          <a:xfrm>
            <a:off x="8753887" y="6464612"/>
            <a:ext cx="8408504"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按照规则，按常规操作</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en-US" b="1" dirty="0">
              <a:solidFill>
                <a:srgbClr val="0070C0"/>
              </a:solidFill>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2" grpId="0"/>
      <p:bldP spid="14" grpId="0"/>
      <p:bldP spid="16" grpId="0"/>
      <p:bldP spid="18" grpId="0"/>
      <p:bldP spid="20" grpId="0"/>
      <p:bldP spid="22" grpId="0"/>
      <p:bldP spid="24" grpId="0"/>
      <p:bldP spid="26"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10801350" cy="6853992"/>
          </a:xfrm>
          <a:prstGeom prst="rect">
            <a:avLst/>
          </a:prstGeom>
          <a:noFill/>
        </p:spPr>
        <p:txBody>
          <a:bodyPr wrap="square">
            <a:spAutoFit/>
          </a:bodyPr>
          <a:lstStyle/>
          <a:p>
            <a:pPr lvl="0">
              <a:lnSpc>
                <a:spcPct val="115000"/>
              </a:lnSpc>
              <a:spcAft>
                <a:spcPts val="800"/>
              </a:spcAft>
              <a:buSzPts val="1000"/>
              <a:tabLst>
                <a:tab pos="457200" algn="l"/>
              </a:tabLst>
            </a:pP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Losing that job was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a blessing in disguise</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It pushed me to find a much better opportunity.</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She had to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burn the midnight oil </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to prepare for the final exam.</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I've done all I can to help you. Now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the ball is in your court</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There's no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use crying over spilt milk</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What’s done is done.</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He would leave his office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at the drop of a hat </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if his children needed him.</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You really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hit the nail on the head </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when you said we need more staff to handle the workload.</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I have an important interview tomorrow, </a:t>
            </a:r>
            <a:r>
              <a:rPr lang="en-US" altLang="zh-CN" sz="2400" b="1"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so keep your fingers crossed </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for me!</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The argument was just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a storm in a teacup</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They quickly made up and became friends again.</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I’m feeling a bit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under</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the weather today</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so I’m going to stay home and rest.</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We only get together for a family reunion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once in a blue moon</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He accidentally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spilled the beans</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 about the surprise party.</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After trying several times to fix the car, he finally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threw in the towel</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a:t>
            </a:r>
            <a:b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b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If you want to pass the exam, you need to do everything </a:t>
            </a:r>
            <a:r>
              <a:rPr lang="en-US" altLang="zh-CN" sz="2400" kern="0" dirty="0">
                <a:solidFill>
                  <a:srgbClr val="FF0000"/>
                </a:solidFill>
                <a:effectLst/>
                <a:latin typeface="Times New Roman" panose="02020603050405020304" pitchFamily="18" charset="0"/>
                <a:ea typeface="等线" panose="02010600030101010101" charset="-122"/>
                <a:cs typeface="Times New Roman" panose="02020603050405020304" pitchFamily="18" charset="0"/>
              </a:rPr>
              <a:t>by the book</a:t>
            </a:r>
            <a:r>
              <a:rPr lang="en-US" altLang="zh-CN" sz="2400" kern="0" dirty="0">
                <a:effectLst/>
                <a:latin typeface="Times New Roman" panose="02020603050405020304" pitchFamily="18" charset="0"/>
                <a:ea typeface="等线" panose="02010600030101010101" charset="-122"/>
                <a:cs typeface="Times New Roman" panose="02020603050405020304" pitchFamily="18" charset="0"/>
              </a:rPr>
              <a:t>.</a:t>
            </a:r>
            <a:endParaRPr lang="zh-CN" altLang="zh-CN" sz="2400" kern="100" dirty="0">
              <a:effectLst/>
              <a:latin typeface="Times New Roman" panose="02020603050405020304" pitchFamily="18" charset="0"/>
              <a:ea typeface="等线" panose="02010600030101010101" charset="-122"/>
              <a:cs typeface="Times New Roman" panose="02020603050405020304" pitchFamily="18" charset="0"/>
            </a:endParaRPr>
          </a:p>
        </p:txBody>
      </p:sp>
      <p:sp>
        <p:nvSpPr>
          <p:cNvPr id="3" name="文本框 2"/>
          <p:cNvSpPr txBox="1"/>
          <p:nvPr/>
        </p:nvSpPr>
        <p:spPr>
          <a:xfrm>
            <a:off x="1843709" y="441499"/>
            <a:ext cx="6152320" cy="369332"/>
          </a:xfrm>
          <a:prstGeom prst="rect">
            <a:avLst/>
          </a:prstGeom>
          <a:noFill/>
        </p:spPr>
        <p:txBody>
          <a:bodyPr wrap="square">
            <a:spAutoFit/>
          </a:bodyPr>
          <a:lstStyle/>
          <a:p>
            <a:pPr>
              <a:buNone/>
            </a:pPr>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塞翁失马，焉知非福；坏事可能会变成好事</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endParaRPr>
          </a:p>
        </p:txBody>
      </p:sp>
      <p:sp>
        <p:nvSpPr>
          <p:cNvPr id="6" name="文本框 5"/>
          <p:cNvSpPr txBox="1"/>
          <p:nvPr/>
        </p:nvSpPr>
        <p:spPr>
          <a:xfrm>
            <a:off x="7996029" y="882998"/>
            <a:ext cx="2927073" cy="369332"/>
          </a:xfrm>
          <a:prstGeom prst="rect">
            <a:avLst/>
          </a:prstGeom>
          <a:noFill/>
        </p:spPr>
        <p:txBody>
          <a:bodyPr wrap="square">
            <a:spAutoFit/>
          </a:bodyPr>
          <a:lstStyle/>
          <a:p>
            <a:pPr>
              <a:buNone/>
            </a:pPr>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开夜车；熬夜工作或学习</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endParaRPr>
          </a:p>
        </p:txBody>
      </p:sp>
      <p:sp>
        <p:nvSpPr>
          <p:cNvPr id="8" name="文本框 7"/>
          <p:cNvSpPr txBox="1"/>
          <p:nvPr/>
        </p:nvSpPr>
        <p:spPr>
          <a:xfrm>
            <a:off x="7707796" y="1324497"/>
            <a:ext cx="2946952"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轮到你行动了，责任在你</a:t>
            </a:r>
            <a:endParaRPr lang="zh-CN" altLang="en-US" b="1" dirty="0">
              <a:solidFill>
                <a:srgbClr val="0070C0"/>
              </a:solidFill>
            </a:endParaRPr>
          </a:p>
        </p:txBody>
      </p:sp>
      <p:sp>
        <p:nvSpPr>
          <p:cNvPr id="10" name="文本框 9"/>
          <p:cNvSpPr txBox="1"/>
          <p:nvPr/>
        </p:nvSpPr>
        <p:spPr>
          <a:xfrm>
            <a:off x="7707796" y="1765996"/>
            <a:ext cx="4089951" cy="369332"/>
          </a:xfrm>
          <a:prstGeom prst="rect">
            <a:avLst/>
          </a:prstGeom>
          <a:noFill/>
        </p:spPr>
        <p:txBody>
          <a:bodyPr wrap="square">
            <a:spAutoFit/>
          </a:bodyPr>
          <a:lstStyle/>
          <a:p>
            <a:pPr>
              <a:buNone/>
            </a:pPr>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为已经发生的事情后悔，无法挽回</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2" name="文本框 11"/>
          <p:cNvSpPr txBox="1"/>
          <p:nvPr/>
        </p:nvSpPr>
        <p:spPr>
          <a:xfrm>
            <a:off x="9181272" y="2207495"/>
            <a:ext cx="1992795"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立刻；毫不犹豫</a:t>
            </a:r>
            <a:endParaRPr lang="zh-CN" altLang="en-US" b="1" dirty="0">
              <a:solidFill>
                <a:srgbClr val="0070C0"/>
              </a:solidFill>
            </a:endParaRPr>
          </a:p>
        </p:txBody>
      </p:sp>
      <p:sp>
        <p:nvSpPr>
          <p:cNvPr id="14" name="文本框 13"/>
          <p:cNvSpPr txBox="1"/>
          <p:nvPr/>
        </p:nvSpPr>
        <p:spPr>
          <a:xfrm>
            <a:off x="1390650" y="2886525"/>
            <a:ext cx="6152320"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一针见血，准确地说出问题的核心</a:t>
            </a:r>
            <a:endParaRPr lang="zh-CN" altLang="en-US" b="1" dirty="0">
              <a:solidFill>
                <a:srgbClr val="0070C0"/>
              </a:solidFill>
            </a:endParaRPr>
          </a:p>
        </p:txBody>
      </p:sp>
      <p:sp>
        <p:nvSpPr>
          <p:cNvPr id="16" name="文本框 15"/>
          <p:cNvSpPr txBox="1"/>
          <p:nvPr/>
        </p:nvSpPr>
        <p:spPr>
          <a:xfrm>
            <a:off x="9807435" y="3402940"/>
            <a:ext cx="2231334"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祈祷好运，祝好运</a:t>
            </a:r>
            <a:endParaRPr lang="zh-CN" altLang="en-US" b="1" dirty="0">
              <a:solidFill>
                <a:srgbClr val="0070C0"/>
              </a:solidFill>
            </a:endParaRPr>
          </a:p>
        </p:txBody>
      </p:sp>
      <p:sp>
        <p:nvSpPr>
          <p:cNvPr id="18" name="文本框 17"/>
          <p:cNvSpPr txBox="1"/>
          <p:nvPr/>
        </p:nvSpPr>
        <p:spPr>
          <a:xfrm>
            <a:off x="2777987" y="4211022"/>
            <a:ext cx="6152320"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小题大做，过分反应</a:t>
            </a:r>
            <a:endParaRPr lang="zh-CN" altLang="en-US" b="1" dirty="0">
              <a:solidFill>
                <a:srgbClr val="0070C0"/>
              </a:solidFill>
            </a:endParaRPr>
          </a:p>
        </p:txBody>
      </p:sp>
      <p:sp>
        <p:nvSpPr>
          <p:cNvPr id="20" name="文本框 19"/>
          <p:cNvSpPr txBox="1"/>
          <p:nvPr/>
        </p:nvSpPr>
        <p:spPr>
          <a:xfrm>
            <a:off x="9653379" y="4759134"/>
            <a:ext cx="6152320"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生病，不舒服</a:t>
            </a:r>
            <a:endParaRPr lang="zh-CN" altLang="en-US" b="1" dirty="0">
              <a:solidFill>
                <a:srgbClr val="0070C0"/>
              </a:solidFill>
            </a:endParaRPr>
          </a:p>
        </p:txBody>
      </p:sp>
      <p:sp>
        <p:nvSpPr>
          <p:cNvPr id="22" name="文本框 21"/>
          <p:cNvSpPr txBox="1"/>
          <p:nvPr/>
        </p:nvSpPr>
        <p:spPr>
          <a:xfrm>
            <a:off x="7854395" y="5169355"/>
            <a:ext cx="7951304"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千载难逢，非常罕见</a:t>
            </a:r>
            <a:endParaRPr lang="zh-CN" altLang="en-US" b="1" dirty="0">
              <a:solidFill>
                <a:srgbClr val="0070C0"/>
              </a:solidFill>
            </a:endParaRPr>
          </a:p>
        </p:txBody>
      </p:sp>
      <p:sp>
        <p:nvSpPr>
          <p:cNvPr id="24" name="文本框 23"/>
          <p:cNvSpPr txBox="1"/>
          <p:nvPr/>
        </p:nvSpPr>
        <p:spPr>
          <a:xfrm>
            <a:off x="7198415" y="5567216"/>
            <a:ext cx="7951304" cy="369332"/>
          </a:xfrm>
          <a:prstGeom prst="rect">
            <a:avLst/>
          </a:prstGeom>
          <a:noFill/>
        </p:spPr>
        <p:txBody>
          <a:bodyPr wrap="square">
            <a:spAutoFit/>
          </a:bodyPr>
          <a:lstStyle/>
          <a:p>
            <a:pPr>
              <a:buNone/>
            </a:pPr>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泄露秘密，揭露真相</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endParaRPr>
          </a:p>
        </p:txBody>
      </p:sp>
      <p:sp>
        <p:nvSpPr>
          <p:cNvPr id="26" name="文本框 25"/>
          <p:cNvSpPr txBox="1"/>
          <p:nvPr/>
        </p:nvSpPr>
        <p:spPr>
          <a:xfrm>
            <a:off x="8753887" y="5965077"/>
            <a:ext cx="7951304"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放弃，认输</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en-US" b="1" dirty="0">
              <a:solidFill>
                <a:srgbClr val="0070C0"/>
              </a:solidFill>
            </a:endParaRPr>
          </a:p>
        </p:txBody>
      </p:sp>
      <p:sp>
        <p:nvSpPr>
          <p:cNvPr id="28" name="文本框 27"/>
          <p:cNvSpPr txBox="1"/>
          <p:nvPr/>
        </p:nvSpPr>
        <p:spPr>
          <a:xfrm>
            <a:off x="8753887" y="6464612"/>
            <a:ext cx="8408504" cy="369332"/>
          </a:xfrm>
          <a:prstGeom prst="rect">
            <a:avLst/>
          </a:prstGeom>
          <a:noFill/>
        </p:spPr>
        <p:txBody>
          <a:bodyPr wrap="square">
            <a:spAutoFit/>
          </a:bodyPr>
          <a:lstStyle/>
          <a:p>
            <a:r>
              <a:rPr lang="en-US" altLang="zh-CN" sz="1800" b="1" dirty="0" err="1">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按照规则，按常规操作</a:t>
            </a:r>
            <a:r>
              <a:rPr lang="en-US" altLang="zh-CN" sz="1800" b="1" dirty="0">
                <a:solidFill>
                  <a:srgbClr val="0070C0"/>
                </a:solidFill>
                <a:effectLst/>
                <a:latin typeface="Times New Roman" panose="02020603050405020304" pitchFamily="18" charset="0"/>
                <a:ea typeface="仿宋" panose="02010609060101010101" pitchFamily="49" charset="-122"/>
                <a:cs typeface="Times New Roman" panose="02020603050405020304" pitchFamily="18" charset="0"/>
              </a:rPr>
              <a:t>。</a:t>
            </a:r>
            <a:endParaRPr lang="zh-CN" altLang="en-US" b="1" dirty="0">
              <a:solidFill>
                <a:srgbClr val="0070C0"/>
              </a:solidFill>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2" grpId="0"/>
      <p:bldP spid="14" grpId="0"/>
      <p:bldP spid="16" grpId="0"/>
      <p:bldP spid="18" grpId="0"/>
      <p:bldP spid="20" grpId="0"/>
      <p:bldP spid="22" grpId="0"/>
      <p:bldP spid="24"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Rectangle 34"/>
          <p:cNvSpPr/>
          <p:nvPr/>
        </p:nvSpPr>
        <p:spPr>
          <a:xfrm flipH="1" flipV="1">
            <a:off x="-1" y="5787342"/>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4" name="Rectangle 34"/>
          <p:cNvSpPr/>
          <p:nvPr/>
        </p:nvSpPr>
        <p:spPr>
          <a:xfrm rot="10800000" flipH="1" flipV="1">
            <a:off x="9089461" y="-84408"/>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 name="文本框 2"/>
          <p:cNvSpPr txBox="1"/>
          <p:nvPr/>
        </p:nvSpPr>
        <p:spPr>
          <a:xfrm>
            <a:off x="-5724" y="3827571"/>
            <a:ext cx="12192001" cy="1200329"/>
          </a:xfrm>
          <a:prstGeom prst="rect">
            <a:avLst/>
          </a:prstGeom>
          <a:noFill/>
        </p:spPr>
        <p:txBody>
          <a:bodyPr wrap="square">
            <a:spAutoFit/>
          </a:bodyPr>
          <a:lstStyle/>
          <a:p>
            <a:pPr algn="just">
              <a:buNone/>
            </a:pPr>
            <a:r>
              <a:rPr lang="en-US" altLang="zh-CN" sz="2400" kern="100" dirty="0">
                <a:effectLst/>
                <a:latin typeface="Times New Roman Regular"/>
                <a:ea typeface="宋体" panose="02010600030101010101" pitchFamily="2" charset="-122"/>
                <a:cs typeface="Times New Roman" panose="02020603050405020304" pitchFamily="18" charset="0"/>
              </a:rPr>
              <a:t>26. Why is the lawyer mentioned again in paragraph 4?</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A. To show his contradictory behavior.			</a:t>
            </a:r>
            <a:r>
              <a:rPr lang="zh-CN" altLang="en-US" sz="2400" kern="100" dirty="0">
                <a:effectLst/>
                <a:latin typeface="Times New Roman Regular"/>
                <a:ea typeface="宋体" panose="02010600030101010101" pitchFamily="2" charset="-122"/>
                <a:cs typeface="Times New Roman" panose="02020603050405020304" pitchFamily="18" charset="0"/>
              </a:rPr>
              <a:t>     </a:t>
            </a:r>
            <a:r>
              <a:rPr lang="en-US" altLang="zh-CN" sz="2400" kern="100" dirty="0">
                <a:effectLst/>
                <a:latin typeface="Times New Roman Regular"/>
                <a:ea typeface="宋体" panose="02010600030101010101" pitchFamily="2" charset="-122"/>
                <a:cs typeface="Times New Roman" panose="02020603050405020304" pitchFamily="18" charset="0"/>
              </a:rPr>
              <a:t>B. To illustrate the content of a novel.</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C. To stress the mass support Clara received.		D. To explain the difficulty Clara came across.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0" name="文本框 9"/>
          <p:cNvSpPr txBox="1"/>
          <p:nvPr/>
        </p:nvSpPr>
        <p:spPr>
          <a:xfrm>
            <a:off x="5723" y="54091"/>
            <a:ext cx="12180554" cy="2677656"/>
          </a:xfrm>
          <a:prstGeom prst="rect">
            <a:avLst/>
          </a:prstGeom>
          <a:solidFill>
            <a:schemeClr val="bg1"/>
          </a:solidFill>
        </p:spPr>
        <p:txBody>
          <a:bodyPr wrap="square">
            <a:spAutoFit/>
          </a:bodyPr>
          <a:lstStyle/>
          <a:p>
            <a:pPr algn="just"/>
            <a:r>
              <a:rPr lang="zh-CN" altLang="en-US" sz="2400" kern="100" dirty="0">
                <a:latin typeface="Times New Roman Regular"/>
                <a:ea typeface="宋体" panose="02010600030101010101" pitchFamily="2" charset="-122"/>
                <a:cs typeface="Times New Roman" panose="02020603050405020304" pitchFamily="18" charset="0"/>
              </a:rPr>
              <a:t>    </a:t>
            </a:r>
            <a:r>
              <a:rPr lang="en-US" altLang="zh-CN" sz="2400" kern="100" dirty="0">
                <a:latin typeface="Times New Roman Regular"/>
                <a:ea typeface="宋体" panose="02010600030101010101" pitchFamily="2" charset="-122"/>
                <a:cs typeface="Times New Roman" panose="02020603050405020304" pitchFamily="18" charset="0"/>
              </a:rPr>
              <a:t>1.</a:t>
            </a:r>
            <a:r>
              <a:rPr lang="zh-CN" altLang="en-US" sz="2400" kern="100" dirty="0">
                <a:latin typeface="Times New Roman Regular"/>
                <a:ea typeface="宋体" panose="02010600030101010101" pitchFamily="2" charset="-122"/>
                <a:cs typeface="Times New Roman" panose="02020603050405020304" pitchFamily="18" charset="0"/>
              </a:rPr>
              <a:t> </a:t>
            </a:r>
            <a:r>
              <a:rPr lang="en-US" altLang="zh-CN" sz="2400" kern="100" dirty="0">
                <a:latin typeface="Times New Roman Regular"/>
                <a:ea typeface="宋体" panose="02010600030101010101" pitchFamily="2" charset="-122"/>
                <a:cs typeface="Times New Roman" panose="02020603050405020304" pitchFamily="18" charset="0"/>
              </a:rPr>
              <a:t>When Clara took over her grandfather’s Brooklyn bookshop in 2018, the first thing she removed wasn’t the outdated stocks, but the </a:t>
            </a:r>
            <a:r>
              <a:rPr lang="en-US" altLang="zh-CN" sz="2400" kern="100" dirty="0" err="1">
                <a:latin typeface="Times New Roman Regular"/>
                <a:ea typeface="宋体" panose="02010600030101010101" pitchFamily="2" charset="-122"/>
                <a:cs typeface="Times New Roman" panose="02020603050405020304" pitchFamily="18" charset="0"/>
              </a:rPr>
              <a:t>WiFi</a:t>
            </a:r>
            <a:r>
              <a:rPr lang="en-US" altLang="zh-CN" sz="2400" kern="100" dirty="0">
                <a:latin typeface="Times New Roman Regular"/>
                <a:ea typeface="宋体" panose="02010600030101010101" pitchFamily="2" charset="-122"/>
                <a:cs typeface="Times New Roman" panose="02020603050405020304" pitchFamily="18" charset="0"/>
              </a:rPr>
              <a:t> router. Regulars protested. </a:t>
            </a:r>
            <a:r>
              <a:rPr lang="en-US" altLang="zh-CN" sz="2400" b="1" kern="100" dirty="0">
                <a:solidFill>
                  <a:srgbClr val="FF0000"/>
                </a:solidFill>
                <a:latin typeface="Times New Roman Regular"/>
                <a:ea typeface="宋体" panose="02010600030101010101" pitchFamily="2" charset="-122"/>
                <a:cs typeface="Times New Roman" panose="02020603050405020304" pitchFamily="18" charset="0"/>
              </a:rPr>
              <a:t>A lawyer threatened to transfer his $500 monthly coffee budget elsewhere. ..</a:t>
            </a:r>
            <a:endParaRPr lang="en-US" altLang="zh-CN" sz="2400" b="1" kern="100" dirty="0">
              <a:solidFill>
                <a:srgbClr val="FF0000"/>
              </a:solidFill>
              <a:latin typeface="Times New Roman Regular"/>
              <a:ea typeface="宋体" panose="02010600030101010101" pitchFamily="2" charset="-122"/>
              <a:cs typeface="Times New Roman" panose="02020603050405020304" pitchFamily="18" charset="0"/>
            </a:endParaRPr>
          </a:p>
          <a:p>
            <a:pPr algn="just"/>
            <a:r>
              <a:rPr lang="zh-CN" altLang="en-US" sz="2400" b="1" kern="100" dirty="0">
                <a:solidFill>
                  <a:srgbClr val="FF0000"/>
                </a:solidFill>
                <a:effectLst/>
                <a:latin typeface="Times New Roman Regular"/>
                <a:ea typeface="宋体" panose="02010600030101010101" pitchFamily="2" charset="-122"/>
                <a:cs typeface="Times New Roman" panose="02020603050405020304" pitchFamily="18" charset="0"/>
              </a:rPr>
              <a:t>     </a:t>
            </a:r>
            <a:r>
              <a:rPr lang="en-US" altLang="zh-CN" sz="2400" kern="100" dirty="0">
                <a:effectLst/>
                <a:latin typeface="Times New Roman Regular"/>
                <a:ea typeface="宋体" panose="02010600030101010101" pitchFamily="2" charset="-122"/>
                <a:cs typeface="Times New Roman" panose="02020603050405020304" pitchFamily="18" charset="0"/>
              </a:rPr>
              <a:t>4.</a:t>
            </a:r>
            <a:r>
              <a:rPr lang="zh-CN" altLang="en-US" sz="2400" kern="100" dirty="0">
                <a:effectLst/>
                <a:latin typeface="Times New Roman Regular"/>
                <a:ea typeface="宋体" panose="02010600030101010101" pitchFamily="2" charset="-122"/>
                <a:cs typeface="Times New Roman" panose="02020603050405020304" pitchFamily="18" charset="0"/>
              </a:rPr>
              <a:t> </a:t>
            </a:r>
            <a:r>
              <a:rPr lang="en-US" altLang="zh-CN" sz="2400" kern="100" dirty="0">
                <a:effectLst/>
                <a:latin typeface="Times New Roman Regular"/>
                <a:ea typeface="宋体" panose="02010600030101010101" pitchFamily="2" charset="-122"/>
                <a:cs typeface="Times New Roman" panose="02020603050405020304" pitchFamily="18" charset="0"/>
              </a:rPr>
              <a:t>Last winter, I found her battling a new threat. A property developer had purchased their building, tripling the rent overnight. What unfolded next could fill a novel: </a:t>
            </a:r>
            <a:r>
              <a:rPr lang="en-US" altLang="zh-CN" sz="2400" kern="100" dirty="0">
                <a:solidFill>
                  <a:srgbClr val="FF0000"/>
                </a:solidFill>
                <a:effectLst/>
                <a:latin typeface="Times New Roman Regular"/>
                <a:ea typeface="宋体" panose="02010600030101010101" pitchFamily="2" charset="-122"/>
                <a:cs typeface="Times New Roman" panose="02020603050405020304" pitchFamily="18" charset="0"/>
              </a:rPr>
              <a:t>customers</a:t>
            </a:r>
            <a:r>
              <a:rPr lang="en-US" altLang="zh-CN" sz="2400" kern="100" dirty="0">
                <a:effectLst/>
                <a:latin typeface="Times New Roman Regular"/>
                <a:ea typeface="宋体" panose="02010600030101010101" pitchFamily="2" charset="-122"/>
                <a:cs typeface="Times New Roman" panose="02020603050405020304" pitchFamily="18" charset="0"/>
              </a:rPr>
              <a:t> </a:t>
            </a:r>
            <a:r>
              <a:rPr lang="en-US" altLang="zh-CN" sz="2400" kern="100" dirty="0">
                <a:solidFill>
                  <a:srgbClr val="FF0000"/>
                </a:solidFill>
                <a:effectLst/>
                <a:latin typeface="Times New Roman Regular"/>
                <a:ea typeface="宋体" panose="02010600030101010101" pitchFamily="2" charset="-122"/>
                <a:cs typeface="Times New Roman" panose="02020603050405020304" pitchFamily="18" charset="0"/>
              </a:rPr>
              <a:t>organized protests</a:t>
            </a:r>
            <a:r>
              <a:rPr lang="en-US" altLang="zh-CN" sz="2400" kern="100" dirty="0">
                <a:effectLst/>
                <a:latin typeface="Times New Roman Regular"/>
                <a:ea typeface="宋体" panose="02010600030101010101" pitchFamily="2" charset="-122"/>
                <a:cs typeface="Times New Roman" panose="02020603050405020304" pitchFamily="18" charset="0"/>
              </a:rPr>
              <a:t> on the sidewalk; </a:t>
            </a:r>
            <a:r>
              <a:rPr lang="en-US" altLang="zh-CN" sz="2400" kern="100" dirty="0">
                <a:solidFill>
                  <a:srgbClr val="FF0000"/>
                </a:solidFill>
                <a:effectLst/>
                <a:latin typeface="Times New Roman Regular"/>
                <a:ea typeface="宋体" panose="02010600030101010101" pitchFamily="2" charset="-122"/>
                <a:cs typeface="Times New Roman" panose="02020603050405020304" pitchFamily="18" charset="0"/>
              </a:rPr>
              <a:t>the judge represented </a:t>
            </a:r>
            <a:r>
              <a:rPr lang="en-US" altLang="zh-CN" sz="2400" kern="100" dirty="0">
                <a:effectLst/>
                <a:latin typeface="Times New Roman Regular"/>
                <a:ea typeface="宋体" panose="02010600030101010101" pitchFamily="2" charset="-122"/>
                <a:cs typeface="Times New Roman" panose="02020603050405020304" pitchFamily="18" charset="0"/>
              </a:rPr>
              <a:t>them </a:t>
            </a:r>
            <a:r>
              <a:rPr lang="en-US" altLang="zh-CN" sz="2400" kern="100" dirty="0">
                <a:solidFill>
                  <a:srgbClr val="FF0000"/>
                </a:solidFill>
                <a:effectLst/>
                <a:latin typeface="Times New Roman Regular"/>
                <a:ea typeface="宋体" panose="02010600030101010101" pitchFamily="2" charset="-122"/>
                <a:cs typeface="Times New Roman" panose="02020603050405020304" pitchFamily="18" charset="0"/>
              </a:rPr>
              <a:t>for free</a:t>
            </a:r>
            <a:r>
              <a:rPr lang="en-US" altLang="zh-CN" sz="2400" kern="100" dirty="0">
                <a:effectLst/>
                <a:latin typeface="Times New Roman Regular"/>
                <a:ea typeface="宋体" panose="02010600030101010101" pitchFamily="2" charset="-122"/>
                <a:cs typeface="Times New Roman" panose="02020603050405020304" pitchFamily="18" charset="0"/>
              </a:rPr>
              <a:t>;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even the lawyer </a:t>
            </a:r>
            <a:r>
              <a:rPr lang="en-US" altLang="zh-CN" sz="2400" kern="100" dirty="0">
                <a:effectLst/>
                <a:latin typeface="Times New Roman Regular"/>
                <a:ea typeface="宋体" panose="02010600030101010101" pitchFamily="2" charset="-122"/>
                <a:cs typeface="Times New Roman" panose="02020603050405020304" pitchFamily="18" charset="0"/>
              </a:rPr>
              <a:t>who once threatened to leave</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 funded their legal defense.  (</a:t>
            </a:r>
            <a:r>
              <a:rPr lang="zh-CN" altLang="en-US" sz="2400" b="1" kern="100" dirty="0">
                <a:solidFill>
                  <a:srgbClr val="FF0000"/>
                </a:solidFill>
                <a:effectLst/>
                <a:latin typeface="Times New Roman Regular"/>
                <a:ea typeface="宋体" panose="02010600030101010101" pitchFamily="2" charset="-122"/>
                <a:cs typeface="Times New Roman" panose="02020603050405020304" pitchFamily="18" charset="0"/>
              </a:rPr>
              <a:t>找主干</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a:t>
            </a:r>
            <a:endParaRPr lang="zh-CN" altLang="zh-CN"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7" name="矩形 16"/>
          <p:cNvSpPr/>
          <p:nvPr/>
        </p:nvSpPr>
        <p:spPr>
          <a:xfrm>
            <a:off x="1884944" y="3884723"/>
            <a:ext cx="2987094" cy="371475"/>
          </a:xfrm>
          <a:custGeom>
            <a:avLst/>
            <a:gdLst>
              <a:gd name="connsiteX0" fmla="*/ 0 w 2987094"/>
              <a:gd name="connsiteY0" fmla="*/ 0 h 371475"/>
              <a:gd name="connsiteX1" fmla="*/ 567548 w 2987094"/>
              <a:gd name="connsiteY1" fmla="*/ 0 h 371475"/>
              <a:gd name="connsiteX2" fmla="*/ 1164967 w 2987094"/>
              <a:gd name="connsiteY2" fmla="*/ 0 h 371475"/>
              <a:gd name="connsiteX3" fmla="*/ 1792256 w 2987094"/>
              <a:gd name="connsiteY3" fmla="*/ 0 h 371475"/>
              <a:gd name="connsiteX4" fmla="*/ 2419546 w 2987094"/>
              <a:gd name="connsiteY4" fmla="*/ 0 h 371475"/>
              <a:gd name="connsiteX5" fmla="*/ 2987094 w 2987094"/>
              <a:gd name="connsiteY5" fmla="*/ 0 h 371475"/>
              <a:gd name="connsiteX6" fmla="*/ 2987094 w 2987094"/>
              <a:gd name="connsiteY6" fmla="*/ 371475 h 371475"/>
              <a:gd name="connsiteX7" fmla="*/ 2329933 w 2987094"/>
              <a:gd name="connsiteY7" fmla="*/ 371475 h 371475"/>
              <a:gd name="connsiteX8" fmla="*/ 1672773 w 2987094"/>
              <a:gd name="connsiteY8" fmla="*/ 371475 h 371475"/>
              <a:gd name="connsiteX9" fmla="*/ 1075354 w 2987094"/>
              <a:gd name="connsiteY9" fmla="*/ 371475 h 371475"/>
              <a:gd name="connsiteX10" fmla="*/ 0 w 2987094"/>
              <a:gd name="connsiteY10" fmla="*/ 371475 h 371475"/>
              <a:gd name="connsiteX11" fmla="*/ 0 w 2987094"/>
              <a:gd name="connsiteY11"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7094" h="371475" fill="none" extrusionOk="0">
                <a:moveTo>
                  <a:pt x="0" y="0"/>
                </a:moveTo>
                <a:cubicBezTo>
                  <a:pt x="134151" y="-19956"/>
                  <a:pt x="314208" y="2224"/>
                  <a:pt x="567548" y="0"/>
                </a:cubicBezTo>
                <a:cubicBezTo>
                  <a:pt x="820888" y="-2224"/>
                  <a:pt x="1014287" y="43300"/>
                  <a:pt x="1164967" y="0"/>
                </a:cubicBezTo>
                <a:cubicBezTo>
                  <a:pt x="1315647" y="-43300"/>
                  <a:pt x="1612588" y="69323"/>
                  <a:pt x="1792256" y="0"/>
                </a:cubicBezTo>
                <a:cubicBezTo>
                  <a:pt x="1971924" y="-69323"/>
                  <a:pt x="2195385" y="56830"/>
                  <a:pt x="2419546" y="0"/>
                </a:cubicBezTo>
                <a:cubicBezTo>
                  <a:pt x="2643707" y="-56830"/>
                  <a:pt x="2847411" y="17293"/>
                  <a:pt x="2987094" y="0"/>
                </a:cubicBezTo>
                <a:cubicBezTo>
                  <a:pt x="3012674" y="174638"/>
                  <a:pt x="2968622" y="274765"/>
                  <a:pt x="2987094" y="371475"/>
                </a:cubicBezTo>
                <a:cubicBezTo>
                  <a:pt x="2674628" y="446870"/>
                  <a:pt x="2608207" y="345392"/>
                  <a:pt x="2329933" y="371475"/>
                </a:cubicBezTo>
                <a:cubicBezTo>
                  <a:pt x="2051659" y="397558"/>
                  <a:pt x="1857025" y="371445"/>
                  <a:pt x="1672773" y="371475"/>
                </a:cubicBezTo>
                <a:cubicBezTo>
                  <a:pt x="1488521" y="371505"/>
                  <a:pt x="1337729" y="360926"/>
                  <a:pt x="1075354" y="371475"/>
                </a:cubicBezTo>
                <a:cubicBezTo>
                  <a:pt x="812979" y="382024"/>
                  <a:pt x="342527" y="312741"/>
                  <a:pt x="0" y="371475"/>
                </a:cubicBezTo>
                <a:cubicBezTo>
                  <a:pt x="-29307" y="246671"/>
                  <a:pt x="25857" y="171628"/>
                  <a:pt x="0" y="0"/>
                </a:cubicBezTo>
                <a:close/>
              </a:path>
              <a:path w="2987094" h="371475" stroke="0" extrusionOk="0">
                <a:moveTo>
                  <a:pt x="0" y="0"/>
                </a:moveTo>
                <a:cubicBezTo>
                  <a:pt x="157303" y="-47391"/>
                  <a:pt x="427424" y="56263"/>
                  <a:pt x="567548" y="0"/>
                </a:cubicBezTo>
                <a:cubicBezTo>
                  <a:pt x="707672" y="-56263"/>
                  <a:pt x="962766" y="53809"/>
                  <a:pt x="1075354" y="0"/>
                </a:cubicBezTo>
                <a:cubicBezTo>
                  <a:pt x="1187942" y="-53809"/>
                  <a:pt x="1452169" y="66695"/>
                  <a:pt x="1732515" y="0"/>
                </a:cubicBezTo>
                <a:cubicBezTo>
                  <a:pt x="2012861" y="-66695"/>
                  <a:pt x="2023966" y="65333"/>
                  <a:pt x="2300062" y="0"/>
                </a:cubicBezTo>
                <a:cubicBezTo>
                  <a:pt x="2576158" y="-65333"/>
                  <a:pt x="2743075" y="59756"/>
                  <a:pt x="2987094" y="0"/>
                </a:cubicBezTo>
                <a:cubicBezTo>
                  <a:pt x="3026378" y="150885"/>
                  <a:pt x="2959360" y="273091"/>
                  <a:pt x="2987094" y="371475"/>
                </a:cubicBezTo>
                <a:cubicBezTo>
                  <a:pt x="2700947" y="414506"/>
                  <a:pt x="2510080" y="346450"/>
                  <a:pt x="2389675" y="371475"/>
                </a:cubicBezTo>
                <a:cubicBezTo>
                  <a:pt x="2269270" y="396500"/>
                  <a:pt x="2037106" y="350861"/>
                  <a:pt x="1732515" y="371475"/>
                </a:cubicBezTo>
                <a:cubicBezTo>
                  <a:pt x="1427924" y="392089"/>
                  <a:pt x="1386283" y="357264"/>
                  <a:pt x="1224709" y="371475"/>
                </a:cubicBezTo>
                <a:cubicBezTo>
                  <a:pt x="1063135" y="385686"/>
                  <a:pt x="762867" y="341634"/>
                  <a:pt x="627290" y="371475"/>
                </a:cubicBezTo>
                <a:cubicBezTo>
                  <a:pt x="491713" y="401316"/>
                  <a:pt x="255751" y="301469"/>
                  <a:pt x="0" y="371475"/>
                </a:cubicBezTo>
                <a:cubicBezTo>
                  <a:pt x="-36419" y="209820"/>
                  <a:pt x="600" y="122586"/>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0" name="文本框 19"/>
          <p:cNvSpPr txBox="1"/>
          <p:nvPr/>
        </p:nvSpPr>
        <p:spPr>
          <a:xfrm>
            <a:off x="6796317" y="3683689"/>
            <a:ext cx="5395683" cy="646331"/>
          </a:xfrm>
          <a:prstGeom prst="rect">
            <a:avLst/>
          </a:prstGeom>
          <a:noFill/>
        </p:spPr>
        <p:txBody>
          <a:bodyPr wrap="square">
            <a:spAutoFit/>
          </a:bodyPr>
          <a:lstStyle/>
          <a:p>
            <a:r>
              <a:rPr lang="zh-CN" altLang="en-US" dirty="0"/>
              <a:t>我们需要仔细分析第四段中</a:t>
            </a:r>
            <a:r>
              <a:rPr lang="zh-CN" altLang="en-US" b="1" i="1" u="sng" dirty="0">
                <a:solidFill>
                  <a:srgbClr val="FF0000"/>
                </a:solidFill>
              </a:rPr>
              <a:t>律师的作用，尤其是他与其他人物的互动。</a:t>
            </a:r>
            <a:endParaRPr lang="zh-CN" altLang="en-US" b="1" i="1" u="sng" dirty="0">
              <a:solidFill>
                <a:srgbClr val="FF0000"/>
              </a:solidFill>
            </a:endParaRPr>
          </a:p>
        </p:txBody>
      </p:sp>
      <p:sp>
        <p:nvSpPr>
          <p:cNvPr id="31" name="文本框 30"/>
          <p:cNvSpPr txBox="1"/>
          <p:nvPr/>
        </p:nvSpPr>
        <p:spPr>
          <a:xfrm>
            <a:off x="5329236" y="1498953"/>
            <a:ext cx="1467079" cy="461665"/>
          </a:xfrm>
          <a:prstGeom prst="rect">
            <a:avLst/>
          </a:prstGeom>
          <a:noFill/>
        </p:spPr>
        <p:txBody>
          <a:bodyPr wrap="square">
            <a:spAutoFit/>
          </a:bodyPr>
          <a:lstStyle/>
          <a:p>
            <a:r>
              <a:rPr lang="en-US" altLang="zh-CN" sz="2400" kern="100" dirty="0">
                <a:solidFill>
                  <a:srgbClr val="0070C0"/>
                </a:solidFill>
                <a:effectLst/>
                <a:latin typeface="Times New Roman Regular"/>
                <a:ea typeface="宋体" panose="02010600030101010101" pitchFamily="2" charset="-122"/>
                <a:cs typeface="Times New Roman" panose="02020603050405020304" pitchFamily="18" charset="0"/>
              </a:rPr>
              <a:t>unfolded</a:t>
            </a:r>
            <a:endParaRPr lang="zh-CN" altLang="en-US" dirty="0">
              <a:solidFill>
                <a:srgbClr val="0070C0"/>
              </a:solidFill>
            </a:endParaRPr>
          </a:p>
        </p:txBody>
      </p:sp>
      <p:sp>
        <p:nvSpPr>
          <p:cNvPr id="35" name="文本框 34"/>
          <p:cNvSpPr txBox="1"/>
          <p:nvPr/>
        </p:nvSpPr>
        <p:spPr>
          <a:xfrm>
            <a:off x="7170286" y="1527089"/>
            <a:ext cx="2409596" cy="461665"/>
          </a:xfrm>
          <a:prstGeom prst="rect">
            <a:avLst/>
          </a:prstGeom>
          <a:noFill/>
        </p:spPr>
        <p:txBody>
          <a:bodyPr wrap="square">
            <a:spAutoFit/>
          </a:bodyPr>
          <a:lstStyle/>
          <a:p>
            <a:r>
              <a:rPr lang="en-US" altLang="zh-CN" sz="2400" kern="100" dirty="0">
                <a:solidFill>
                  <a:srgbClr val="0070C0"/>
                </a:solidFill>
                <a:effectLst/>
                <a:latin typeface="Times New Roman Regular"/>
                <a:ea typeface="宋体" panose="02010600030101010101" pitchFamily="2" charset="-122"/>
                <a:cs typeface="Times New Roman" panose="02020603050405020304" pitchFamily="18" charset="0"/>
              </a:rPr>
              <a:t>could fill a </a:t>
            </a:r>
            <a:r>
              <a:rPr lang="zh-CN" altLang="en-US" sz="2400" kern="100" dirty="0">
                <a:solidFill>
                  <a:srgbClr val="0070C0"/>
                </a:solidFill>
                <a:effectLst/>
                <a:latin typeface="Times New Roman Regular"/>
                <a:ea typeface="宋体" panose="02010600030101010101" pitchFamily="2" charset="-122"/>
                <a:cs typeface="Times New Roman" panose="02020603050405020304" pitchFamily="18" charset="0"/>
              </a:rPr>
              <a:t> </a:t>
            </a:r>
            <a:r>
              <a:rPr lang="en-US" altLang="zh-CN" sz="2400" kern="100" dirty="0">
                <a:solidFill>
                  <a:srgbClr val="0070C0"/>
                </a:solidFill>
                <a:effectLst/>
                <a:latin typeface="Times New Roman Regular"/>
                <a:ea typeface="宋体" panose="02010600030101010101" pitchFamily="2" charset="-122"/>
                <a:cs typeface="Times New Roman" panose="02020603050405020304" pitchFamily="18" charset="0"/>
              </a:rPr>
              <a:t>novel</a:t>
            </a:r>
            <a:endParaRPr lang="zh-CN" altLang="en-US" sz="2400" dirty="0">
              <a:solidFill>
                <a:srgbClr val="0070C0"/>
              </a:solidFill>
            </a:endParaRPr>
          </a:p>
        </p:txBody>
      </p:sp>
      <p:sp>
        <p:nvSpPr>
          <p:cNvPr id="39" name="文本框 38"/>
          <p:cNvSpPr txBox="1"/>
          <p:nvPr/>
        </p:nvSpPr>
        <p:spPr>
          <a:xfrm>
            <a:off x="7645" y="2681186"/>
            <a:ext cx="11758613" cy="1200329"/>
          </a:xfrm>
          <a:prstGeom prst="rect">
            <a:avLst/>
          </a:prstGeom>
          <a:noFill/>
        </p:spPr>
        <p:txBody>
          <a:bodyPr wrap="square">
            <a:spAutoFit/>
          </a:bodyPr>
          <a:lstStyle/>
          <a:p>
            <a:r>
              <a:rPr lang="en-US" altLang="zh-CN" sz="2400" b="1" dirty="0">
                <a:latin typeface="Calibri" panose="020F0502020204030204" pitchFamily="34" charset="0"/>
                <a:cs typeface="Calibri" panose="020F0502020204030204" pitchFamily="34" charset="0"/>
              </a:rPr>
              <a:t>unfold</a:t>
            </a:r>
            <a:r>
              <a:rPr lang="zh-CN" altLang="en-US" sz="2400" b="1" dirty="0">
                <a:latin typeface="Calibri" panose="020F0502020204030204" pitchFamily="34" charset="0"/>
                <a:cs typeface="Calibri" panose="020F0502020204030204" pitchFamily="34" charset="0"/>
              </a:rPr>
              <a:t>    </a:t>
            </a:r>
            <a:r>
              <a:rPr lang="en-US" altLang="zh-CN" sz="2400" b="1" dirty="0">
                <a:latin typeface="Calibri" panose="020F0502020204030204" pitchFamily="34" charset="0"/>
                <a:cs typeface="Calibri" panose="020F0502020204030204" pitchFamily="34" charset="0"/>
              </a:rPr>
              <a:t>v</a:t>
            </a:r>
            <a:r>
              <a:rPr lang="zh-CN" altLang="en-US" sz="2400" b="1" dirty="0">
                <a:latin typeface="Calibri" panose="020F0502020204030204" pitchFamily="34" charset="0"/>
                <a:cs typeface="Calibri" panose="020F0502020204030204" pitchFamily="34" charset="0"/>
              </a:rPr>
              <a:t>打开，展开；呈现，逐渐明朗；发生，发展</a:t>
            </a:r>
            <a:endParaRPr lang="en-GB" altLang="zh-CN" sz="2400" b="1" dirty="0">
              <a:latin typeface="Calibri" panose="020F0502020204030204" pitchFamily="34" charset="0"/>
              <a:cs typeface="Calibri" panose="020F0502020204030204" pitchFamily="34" charset="0"/>
            </a:endParaRPr>
          </a:p>
          <a:p>
            <a:r>
              <a:rPr lang="en-GB" altLang="zh-CN" sz="2400" b="1" dirty="0">
                <a:latin typeface="Calibri" panose="020F0502020204030204" pitchFamily="34" charset="0"/>
                <a:cs typeface="Calibri" panose="020F0502020204030204" pitchFamily="34" charset="0"/>
              </a:rPr>
              <a:t>"Could fill a novel"</a:t>
            </a:r>
            <a:r>
              <a:rPr lang="en-GB" altLang="zh-CN" sz="2400" dirty="0">
                <a:latin typeface="Calibri" panose="020F0502020204030204" pitchFamily="34" charset="0"/>
                <a:cs typeface="Calibri" panose="020F0502020204030204" pitchFamily="34" charset="0"/>
              </a:rPr>
              <a:t> is an </a:t>
            </a:r>
            <a:r>
              <a:rPr lang="en-GB" altLang="zh-CN" sz="2400" b="1" dirty="0">
                <a:solidFill>
                  <a:srgbClr val="0070C0"/>
                </a:solidFill>
                <a:latin typeface="Calibri" panose="020F0502020204030204" pitchFamily="34" charset="0"/>
                <a:cs typeface="Calibri" panose="020F0502020204030204" pitchFamily="34" charset="0"/>
              </a:rPr>
              <a:t>exaggerated</a:t>
            </a:r>
            <a:r>
              <a:rPr lang="en-GB" altLang="zh-CN" sz="2400" dirty="0">
                <a:latin typeface="Calibri" panose="020F0502020204030204" pitchFamily="34" charset="0"/>
                <a:cs typeface="Calibri" panose="020F0502020204030204" pitchFamily="34" charset="0"/>
              </a:rPr>
              <a:t> expression used to emphasize that something is so interesting, dramatic, or complex that </a:t>
            </a:r>
            <a:r>
              <a:rPr lang="en-GB" altLang="zh-CN" sz="2400" b="1" dirty="0">
                <a:solidFill>
                  <a:srgbClr val="0070C0"/>
                </a:solidFill>
                <a:latin typeface="Calibri" panose="020F0502020204030204" pitchFamily="34" charset="0"/>
                <a:cs typeface="Calibri" panose="020F0502020204030204" pitchFamily="34" charset="0"/>
              </a:rPr>
              <a:t>it could be written as a novel</a:t>
            </a:r>
            <a:r>
              <a:rPr lang="en-GB" altLang="zh-CN" sz="2400" dirty="0">
                <a:latin typeface="Calibri" panose="020F0502020204030204" pitchFamily="34" charset="0"/>
                <a:cs typeface="Calibri" panose="020F0502020204030204" pitchFamily="34" charset="0"/>
              </a:rPr>
              <a:t>.</a:t>
            </a:r>
            <a:endParaRPr lang="en-GB" altLang="zh-CN" sz="2400" dirty="0">
              <a:latin typeface="Calibri" panose="020F0502020204030204" pitchFamily="34" charset="0"/>
              <a:cs typeface="Calibri" panose="020F0502020204030204" pitchFamily="34" charset="0"/>
            </a:endParaRPr>
          </a:p>
        </p:txBody>
      </p:sp>
      <p:sp>
        <p:nvSpPr>
          <p:cNvPr id="41" name="文本框 40"/>
          <p:cNvSpPr txBox="1"/>
          <p:nvPr/>
        </p:nvSpPr>
        <p:spPr>
          <a:xfrm>
            <a:off x="7645" y="5027900"/>
            <a:ext cx="12192001" cy="1015663"/>
          </a:xfrm>
          <a:prstGeom prst="rect">
            <a:avLst/>
          </a:prstGeom>
          <a:noFill/>
        </p:spPr>
        <p:txBody>
          <a:bodyPr wrap="square">
            <a:spAutoFit/>
          </a:bodyPr>
          <a:lstStyle/>
          <a:p>
            <a:r>
              <a:rPr lang="zh-CN" altLang="en-US" sz="2000" dirty="0"/>
              <a:t>    接下来发生的事情情节丰富，足以写成一本小说：顾客在街道上组织抗议；法官为他们免费提供法律援助；甚至曾威胁要离开的律师也为他们的法律辩护提供了资金。律师的角色展现了</a:t>
            </a:r>
            <a:r>
              <a:rPr lang="zh-CN" altLang="en-US" sz="2000" b="1" dirty="0"/>
              <a:t>行为的转变</a:t>
            </a:r>
            <a:r>
              <a:rPr lang="zh-CN" altLang="en-US" sz="2000" dirty="0"/>
              <a:t>，并且他通过资助法律辩护表达了对</a:t>
            </a:r>
            <a:r>
              <a:rPr lang="en-GB" altLang="zh-CN" sz="2000" dirty="0"/>
              <a:t>Clara</a:t>
            </a:r>
            <a:r>
              <a:rPr lang="zh-CN" altLang="en-US" sz="2000" dirty="0"/>
              <a:t>的支持。</a:t>
            </a:r>
            <a:endParaRPr lang="zh-CN" altLang="en-US" sz="2000" dirty="0"/>
          </a:p>
        </p:txBody>
      </p:sp>
      <p:sp>
        <p:nvSpPr>
          <p:cNvPr id="2" name="矩形 1"/>
          <p:cNvSpPr/>
          <p:nvPr/>
        </p:nvSpPr>
        <p:spPr>
          <a:xfrm>
            <a:off x="115444" y="4640957"/>
            <a:ext cx="5575908" cy="313121"/>
          </a:xfrm>
          <a:custGeom>
            <a:avLst/>
            <a:gdLst>
              <a:gd name="connsiteX0" fmla="*/ 0 w 5575908"/>
              <a:gd name="connsiteY0" fmla="*/ 0 h 313121"/>
              <a:gd name="connsiteX1" fmla="*/ 557591 w 5575908"/>
              <a:gd name="connsiteY1" fmla="*/ 0 h 313121"/>
              <a:gd name="connsiteX2" fmla="*/ 1115182 w 5575908"/>
              <a:gd name="connsiteY2" fmla="*/ 0 h 313121"/>
              <a:gd name="connsiteX3" fmla="*/ 1672772 w 5575908"/>
              <a:gd name="connsiteY3" fmla="*/ 0 h 313121"/>
              <a:gd name="connsiteX4" fmla="*/ 2341881 w 5575908"/>
              <a:gd name="connsiteY4" fmla="*/ 0 h 313121"/>
              <a:gd name="connsiteX5" fmla="*/ 2955231 w 5575908"/>
              <a:gd name="connsiteY5" fmla="*/ 0 h 313121"/>
              <a:gd name="connsiteX6" fmla="*/ 3345545 w 5575908"/>
              <a:gd name="connsiteY6" fmla="*/ 0 h 313121"/>
              <a:gd name="connsiteX7" fmla="*/ 3847377 w 5575908"/>
              <a:gd name="connsiteY7" fmla="*/ 0 h 313121"/>
              <a:gd name="connsiteX8" fmla="*/ 4516485 w 5575908"/>
              <a:gd name="connsiteY8" fmla="*/ 0 h 313121"/>
              <a:gd name="connsiteX9" fmla="*/ 5074076 w 5575908"/>
              <a:gd name="connsiteY9" fmla="*/ 0 h 313121"/>
              <a:gd name="connsiteX10" fmla="*/ 5575908 w 5575908"/>
              <a:gd name="connsiteY10" fmla="*/ 0 h 313121"/>
              <a:gd name="connsiteX11" fmla="*/ 5575908 w 5575908"/>
              <a:gd name="connsiteY11" fmla="*/ 313121 h 313121"/>
              <a:gd name="connsiteX12" fmla="*/ 5129835 w 5575908"/>
              <a:gd name="connsiteY12" fmla="*/ 313121 h 313121"/>
              <a:gd name="connsiteX13" fmla="*/ 4460726 w 5575908"/>
              <a:gd name="connsiteY13" fmla="*/ 313121 h 313121"/>
              <a:gd name="connsiteX14" fmla="*/ 4014654 w 5575908"/>
              <a:gd name="connsiteY14" fmla="*/ 313121 h 313121"/>
              <a:gd name="connsiteX15" fmla="*/ 3624340 w 5575908"/>
              <a:gd name="connsiteY15" fmla="*/ 313121 h 313121"/>
              <a:gd name="connsiteX16" fmla="*/ 3234027 w 5575908"/>
              <a:gd name="connsiteY16" fmla="*/ 313121 h 313121"/>
              <a:gd name="connsiteX17" fmla="*/ 2620677 w 5575908"/>
              <a:gd name="connsiteY17" fmla="*/ 313121 h 313121"/>
              <a:gd name="connsiteX18" fmla="*/ 2230363 w 5575908"/>
              <a:gd name="connsiteY18" fmla="*/ 313121 h 313121"/>
              <a:gd name="connsiteX19" fmla="*/ 1672772 w 5575908"/>
              <a:gd name="connsiteY19" fmla="*/ 313121 h 313121"/>
              <a:gd name="connsiteX20" fmla="*/ 1226700 w 5575908"/>
              <a:gd name="connsiteY20" fmla="*/ 313121 h 313121"/>
              <a:gd name="connsiteX21" fmla="*/ 669109 w 5575908"/>
              <a:gd name="connsiteY21" fmla="*/ 313121 h 313121"/>
              <a:gd name="connsiteX22" fmla="*/ 0 w 5575908"/>
              <a:gd name="connsiteY22" fmla="*/ 313121 h 313121"/>
              <a:gd name="connsiteX23" fmla="*/ 0 w 5575908"/>
              <a:gd name="connsiteY23" fmla="*/ 0 h 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75908" h="313121" fill="none" extrusionOk="0">
                <a:moveTo>
                  <a:pt x="0" y="0"/>
                </a:moveTo>
                <a:cubicBezTo>
                  <a:pt x="171535" y="-27593"/>
                  <a:pt x="373704" y="62402"/>
                  <a:pt x="557591" y="0"/>
                </a:cubicBezTo>
                <a:cubicBezTo>
                  <a:pt x="741478" y="-62402"/>
                  <a:pt x="990611" y="4111"/>
                  <a:pt x="1115182" y="0"/>
                </a:cubicBezTo>
                <a:cubicBezTo>
                  <a:pt x="1239753" y="-4111"/>
                  <a:pt x="1460191" y="49873"/>
                  <a:pt x="1672772" y="0"/>
                </a:cubicBezTo>
                <a:cubicBezTo>
                  <a:pt x="1885353" y="-49873"/>
                  <a:pt x="2022476" y="43010"/>
                  <a:pt x="2341881" y="0"/>
                </a:cubicBezTo>
                <a:cubicBezTo>
                  <a:pt x="2661286" y="-43010"/>
                  <a:pt x="2764599" y="13384"/>
                  <a:pt x="2955231" y="0"/>
                </a:cubicBezTo>
                <a:cubicBezTo>
                  <a:pt x="3145863" y="-13384"/>
                  <a:pt x="3201164" y="15090"/>
                  <a:pt x="3345545" y="0"/>
                </a:cubicBezTo>
                <a:cubicBezTo>
                  <a:pt x="3489926" y="-15090"/>
                  <a:pt x="3610225" y="34511"/>
                  <a:pt x="3847377" y="0"/>
                </a:cubicBezTo>
                <a:cubicBezTo>
                  <a:pt x="4084529" y="-34511"/>
                  <a:pt x="4216885" y="74387"/>
                  <a:pt x="4516485" y="0"/>
                </a:cubicBezTo>
                <a:cubicBezTo>
                  <a:pt x="4816085" y="-74387"/>
                  <a:pt x="4835199" y="19227"/>
                  <a:pt x="5074076" y="0"/>
                </a:cubicBezTo>
                <a:cubicBezTo>
                  <a:pt x="5312953" y="-19227"/>
                  <a:pt x="5413469" y="52156"/>
                  <a:pt x="5575908" y="0"/>
                </a:cubicBezTo>
                <a:cubicBezTo>
                  <a:pt x="5609520" y="80948"/>
                  <a:pt x="5547893" y="157331"/>
                  <a:pt x="5575908" y="313121"/>
                </a:cubicBezTo>
                <a:cubicBezTo>
                  <a:pt x="5440059" y="360363"/>
                  <a:pt x="5346583" y="286167"/>
                  <a:pt x="5129835" y="313121"/>
                </a:cubicBezTo>
                <a:cubicBezTo>
                  <a:pt x="4913087" y="340075"/>
                  <a:pt x="4791413" y="282339"/>
                  <a:pt x="4460726" y="313121"/>
                </a:cubicBezTo>
                <a:cubicBezTo>
                  <a:pt x="4130039" y="343903"/>
                  <a:pt x="4211524" y="298128"/>
                  <a:pt x="4014654" y="313121"/>
                </a:cubicBezTo>
                <a:cubicBezTo>
                  <a:pt x="3817784" y="328114"/>
                  <a:pt x="3737744" y="297197"/>
                  <a:pt x="3624340" y="313121"/>
                </a:cubicBezTo>
                <a:cubicBezTo>
                  <a:pt x="3510936" y="329045"/>
                  <a:pt x="3344145" y="303046"/>
                  <a:pt x="3234027" y="313121"/>
                </a:cubicBezTo>
                <a:cubicBezTo>
                  <a:pt x="3123909" y="323196"/>
                  <a:pt x="2764735" y="305513"/>
                  <a:pt x="2620677" y="313121"/>
                </a:cubicBezTo>
                <a:cubicBezTo>
                  <a:pt x="2476619" y="320729"/>
                  <a:pt x="2319105" y="267860"/>
                  <a:pt x="2230363" y="313121"/>
                </a:cubicBezTo>
                <a:cubicBezTo>
                  <a:pt x="2141621" y="358382"/>
                  <a:pt x="1889040" y="268940"/>
                  <a:pt x="1672772" y="313121"/>
                </a:cubicBezTo>
                <a:cubicBezTo>
                  <a:pt x="1456504" y="357302"/>
                  <a:pt x="1334076" y="273150"/>
                  <a:pt x="1226700" y="313121"/>
                </a:cubicBezTo>
                <a:cubicBezTo>
                  <a:pt x="1119324" y="353092"/>
                  <a:pt x="849945" y="293046"/>
                  <a:pt x="669109" y="313121"/>
                </a:cubicBezTo>
                <a:cubicBezTo>
                  <a:pt x="488273" y="333196"/>
                  <a:pt x="257572" y="294493"/>
                  <a:pt x="0" y="313121"/>
                </a:cubicBezTo>
                <a:cubicBezTo>
                  <a:pt x="-14993" y="228332"/>
                  <a:pt x="5883" y="71015"/>
                  <a:pt x="0" y="0"/>
                </a:cubicBezTo>
                <a:close/>
              </a:path>
              <a:path w="5575908" h="313121" stroke="0" extrusionOk="0">
                <a:moveTo>
                  <a:pt x="0" y="0"/>
                </a:moveTo>
                <a:cubicBezTo>
                  <a:pt x="236189" y="-9644"/>
                  <a:pt x="328529" y="37893"/>
                  <a:pt x="501832" y="0"/>
                </a:cubicBezTo>
                <a:cubicBezTo>
                  <a:pt x="675135" y="-37893"/>
                  <a:pt x="771440" y="28639"/>
                  <a:pt x="892145" y="0"/>
                </a:cubicBezTo>
                <a:cubicBezTo>
                  <a:pt x="1012850" y="-28639"/>
                  <a:pt x="1347637" y="8412"/>
                  <a:pt x="1561254" y="0"/>
                </a:cubicBezTo>
                <a:cubicBezTo>
                  <a:pt x="1774871" y="-8412"/>
                  <a:pt x="1844649" y="30901"/>
                  <a:pt x="2063086" y="0"/>
                </a:cubicBezTo>
                <a:cubicBezTo>
                  <a:pt x="2281523" y="-30901"/>
                  <a:pt x="2356252" y="2054"/>
                  <a:pt x="2564918" y="0"/>
                </a:cubicBezTo>
                <a:cubicBezTo>
                  <a:pt x="2773584" y="-2054"/>
                  <a:pt x="3038646" y="69494"/>
                  <a:pt x="3234027" y="0"/>
                </a:cubicBezTo>
                <a:cubicBezTo>
                  <a:pt x="3429408" y="-69494"/>
                  <a:pt x="3556049" y="9389"/>
                  <a:pt x="3680099" y="0"/>
                </a:cubicBezTo>
                <a:cubicBezTo>
                  <a:pt x="3804149" y="-9389"/>
                  <a:pt x="4030379" y="22242"/>
                  <a:pt x="4349208" y="0"/>
                </a:cubicBezTo>
                <a:cubicBezTo>
                  <a:pt x="4668037" y="-22242"/>
                  <a:pt x="4821371" y="73264"/>
                  <a:pt x="5018317" y="0"/>
                </a:cubicBezTo>
                <a:cubicBezTo>
                  <a:pt x="5215263" y="-73264"/>
                  <a:pt x="5300087" y="17240"/>
                  <a:pt x="5575908" y="0"/>
                </a:cubicBezTo>
                <a:cubicBezTo>
                  <a:pt x="5587481" y="90708"/>
                  <a:pt x="5573750" y="249449"/>
                  <a:pt x="5575908" y="313121"/>
                </a:cubicBezTo>
                <a:cubicBezTo>
                  <a:pt x="5366344" y="380499"/>
                  <a:pt x="5089157" y="259009"/>
                  <a:pt x="4962558" y="313121"/>
                </a:cubicBezTo>
                <a:cubicBezTo>
                  <a:pt x="4835959" y="367233"/>
                  <a:pt x="4434939" y="312846"/>
                  <a:pt x="4293449" y="313121"/>
                </a:cubicBezTo>
                <a:cubicBezTo>
                  <a:pt x="4151959" y="313396"/>
                  <a:pt x="3897439" y="245038"/>
                  <a:pt x="3624340" y="313121"/>
                </a:cubicBezTo>
                <a:cubicBezTo>
                  <a:pt x="3351241" y="381204"/>
                  <a:pt x="3294461" y="294962"/>
                  <a:pt x="3178268" y="313121"/>
                </a:cubicBezTo>
                <a:cubicBezTo>
                  <a:pt x="3062075" y="331280"/>
                  <a:pt x="2779101" y="276793"/>
                  <a:pt x="2620677" y="313121"/>
                </a:cubicBezTo>
                <a:cubicBezTo>
                  <a:pt x="2462253" y="349449"/>
                  <a:pt x="2223760" y="283458"/>
                  <a:pt x="1951568" y="313121"/>
                </a:cubicBezTo>
                <a:cubicBezTo>
                  <a:pt x="1679376" y="342784"/>
                  <a:pt x="1553148" y="249211"/>
                  <a:pt x="1393977" y="313121"/>
                </a:cubicBezTo>
                <a:cubicBezTo>
                  <a:pt x="1234806" y="377031"/>
                  <a:pt x="1190411" y="278775"/>
                  <a:pt x="1003663" y="313121"/>
                </a:cubicBezTo>
                <a:cubicBezTo>
                  <a:pt x="816915" y="347467"/>
                  <a:pt x="777368" y="297868"/>
                  <a:pt x="557591" y="313121"/>
                </a:cubicBezTo>
                <a:cubicBezTo>
                  <a:pt x="337814" y="328374"/>
                  <a:pt x="260940" y="285732"/>
                  <a:pt x="0" y="313121"/>
                </a:cubicBezTo>
                <a:cubicBezTo>
                  <a:pt x="-18987" y="172436"/>
                  <a:pt x="11516" y="155700"/>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1"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p:tgtEl>
                                          <p:spTgt spid="31"/>
                                        </p:tgtEl>
                                        <p:attrNameLst>
                                          <p:attrName>ppt_y</p:attrName>
                                        </p:attrNameLst>
                                      </p:cBhvr>
                                      <p:tavLst>
                                        <p:tav tm="0">
                                          <p:val>
                                            <p:strVal val="#ppt_y+#ppt_h*1.125000"/>
                                          </p:val>
                                        </p:tav>
                                        <p:tav tm="100000">
                                          <p:val>
                                            <p:strVal val="#ppt_y"/>
                                          </p:val>
                                        </p:tav>
                                      </p:tavLst>
                                    </p:anim>
                                    <p:animEffect transition="in" filter="wipe(up)">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 calcmode="lin" valueType="num">
                                      <p:cBhvr additive="base">
                                        <p:cTn id="24" dur="500"/>
                                        <p:tgtEl>
                                          <p:spTgt spid="39">
                                            <p:txEl>
                                              <p:pRg st="0" end="0"/>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p:tgtEl>
                                          <p:spTgt spid="35"/>
                                        </p:tgtEl>
                                        <p:attrNameLst>
                                          <p:attrName>ppt_y</p:attrName>
                                        </p:attrNameLst>
                                      </p:cBhvr>
                                      <p:tavLst>
                                        <p:tav tm="0">
                                          <p:val>
                                            <p:strVal val="#ppt_y+#ppt_h*1.125000"/>
                                          </p:val>
                                        </p:tav>
                                        <p:tav tm="100000">
                                          <p:val>
                                            <p:strVal val="#ppt_y"/>
                                          </p:val>
                                        </p:tav>
                                      </p:tavLst>
                                    </p:anim>
                                    <p:animEffect transition="in" filter="wipe(up)">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9">
                                            <p:txEl>
                                              <p:pRg st="1" end="1"/>
                                            </p:txEl>
                                          </p:spTgt>
                                        </p:tgtEl>
                                        <p:attrNameLst>
                                          <p:attrName>style.visibility</p:attrName>
                                        </p:attrNameLst>
                                      </p:cBhvr>
                                      <p:to>
                                        <p:strVal val="visible"/>
                                      </p:to>
                                    </p:set>
                                    <p:animEffect transition="in" filter="randombar(horizontal)">
                                      <p:cBhvr>
                                        <p:cTn id="36" dur="500"/>
                                        <p:tgtEl>
                                          <p:spTgt spid="3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dissolve">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dissolv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1"/>
      <p:bldP spid="31" grpId="0"/>
      <p:bldP spid="35" grpId="0"/>
      <p:bldP spid="41"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Rectangle 34"/>
          <p:cNvSpPr/>
          <p:nvPr/>
        </p:nvSpPr>
        <p:spPr>
          <a:xfrm flipH="1" flipV="1">
            <a:off x="-1" y="5787342"/>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43" name="Rectangle 34"/>
          <p:cNvSpPr/>
          <p:nvPr/>
        </p:nvSpPr>
        <p:spPr>
          <a:xfrm rot="10800000" flipH="1" flipV="1">
            <a:off x="9089461" y="-140680"/>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 name="文本框 2"/>
          <p:cNvSpPr txBox="1"/>
          <p:nvPr/>
        </p:nvSpPr>
        <p:spPr>
          <a:xfrm>
            <a:off x="0" y="3102471"/>
            <a:ext cx="12298068" cy="1938992"/>
          </a:xfrm>
          <a:prstGeom prst="rect">
            <a:avLst/>
          </a:prstGeom>
          <a:noFill/>
        </p:spPr>
        <p:txBody>
          <a:bodyPr wrap="square">
            <a:spAutoFit/>
          </a:bodyPr>
          <a:lstStyle/>
          <a:p>
            <a:pPr algn="just">
              <a:buNone/>
            </a:pPr>
            <a:r>
              <a:rPr lang="en-US" altLang="zh-CN" sz="2400" kern="100" dirty="0">
                <a:effectLst/>
                <a:latin typeface="Times New Roman Regular"/>
                <a:ea typeface="宋体" panose="02010600030101010101" pitchFamily="2" charset="-122"/>
                <a:cs typeface="Times New Roman" panose="02020603050405020304" pitchFamily="18" charset="0"/>
              </a:rPr>
              <a:t>27. What can we learn from the story?</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A. Profit-driven decisions may lead to unexpected outcomes.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B. Community and human connection can navigate modern challenges.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C. Technology is harmful to traditional businesses and should be avoided.</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D. Small bookshops are bound to encounter many threats in the digital age.</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4939383" y="1699790"/>
            <a:ext cx="3290218" cy="369332"/>
          </a:xfrm>
          <a:prstGeom prst="rect">
            <a:avLst/>
          </a:prstGeom>
          <a:noFill/>
        </p:spPr>
        <p:txBody>
          <a:bodyPr wrap="square">
            <a:spAutoFit/>
          </a:bodyPr>
          <a:lstStyle/>
          <a:p>
            <a:r>
              <a:rPr lang="zh-CN" altLang="en-US" b="1" i="1" u="sng" dirty="0">
                <a:solidFill>
                  <a:srgbClr val="FF0000"/>
                </a:solidFill>
              </a:rPr>
              <a:t>主旨类问题：关注首尾段落</a:t>
            </a:r>
            <a:endParaRPr lang="zh-CN" altLang="en-US" b="1" i="1" u="sng" dirty="0">
              <a:solidFill>
                <a:srgbClr val="FF0000"/>
              </a:solidFill>
            </a:endParaRPr>
          </a:p>
        </p:txBody>
      </p:sp>
      <p:sp>
        <p:nvSpPr>
          <p:cNvPr id="6" name="文本框 5"/>
          <p:cNvSpPr txBox="1"/>
          <p:nvPr/>
        </p:nvSpPr>
        <p:spPr>
          <a:xfrm>
            <a:off x="61406" y="61242"/>
            <a:ext cx="12069188" cy="3046988"/>
          </a:xfrm>
          <a:prstGeom prst="rect">
            <a:avLst/>
          </a:prstGeom>
          <a:solidFill>
            <a:schemeClr val="bg1"/>
          </a:solidFill>
        </p:spPr>
        <p:txBody>
          <a:bodyPr wrap="square">
            <a:spAutoFit/>
          </a:bodyPr>
          <a:lstStyle/>
          <a:p>
            <a:pPr indent="266700" algn="just">
              <a:buNone/>
            </a:pPr>
            <a:r>
              <a:rPr lang="en-US" altLang="zh-CN" sz="2400" kern="100" dirty="0">
                <a:latin typeface="Times New Roman Regular"/>
                <a:ea typeface="宋体" panose="02010600030101010101" pitchFamily="2" charset="-122"/>
                <a:cs typeface="Times New Roman" panose="02020603050405020304" pitchFamily="18" charset="0"/>
              </a:rPr>
              <a:t>4.</a:t>
            </a:r>
            <a:r>
              <a:rPr lang="zh-CN" altLang="en-US" sz="2400" kern="100" dirty="0">
                <a:latin typeface="Times New Roman Regular"/>
                <a:ea typeface="宋体" panose="02010600030101010101" pitchFamily="2" charset="-122"/>
                <a:cs typeface="Times New Roman" panose="02020603050405020304" pitchFamily="18" charset="0"/>
              </a:rPr>
              <a:t> </a:t>
            </a:r>
            <a:r>
              <a:rPr lang="en-US" altLang="zh-CN" sz="2400" kern="100" dirty="0">
                <a:latin typeface="Times New Roman Regular"/>
                <a:ea typeface="宋体" panose="02010600030101010101" pitchFamily="2" charset="-122"/>
                <a:cs typeface="Times New Roman" panose="02020603050405020304" pitchFamily="18" charset="0"/>
              </a:rPr>
              <a:t>Last winter, </a:t>
            </a:r>
            <a:r>
              <a:rPr lang="en-US" altLang="zh-CN" sz="2400" kern="100" dirty="0">
                <a:solidFill>
                  <a:srgbClr val="FF0000"/>
                </a:solidFill>
                <a:latin typeface="Times New Roman Regular"/>
                <a:ea typeface="宋体" panose="02010600030101010101" pitchFamily="2" charset="-122"/>
                <a:cs typeface="Times New Roman" panose="02020603050405020304" pitchFamily="18" charset="0"/>
              </a:rPr>
              <a:t>I found her battling a new threat</a:t>
            </a:r>
            <a:r>
              <a:rPr lang="en-US" altLang="zh-CN" sz="2400" kern="100" dirty="0">
                <a:latin typeface="Times New Roman Regular"/>
                <a:ea typeface="宋体" panose="02010600030101010101" pitchFamily="2" charset="-122"/>
                <a:cs typeface="Times New Roman" panose="02020603050405020304" pitchFamily="18" charset="0"/>
              </a:rPr>
              <a:t>. A property developer had purchased their building, tripling the rent overnight. What unfolded next could fill a novel: </a:t>
            </a:r>
            <a:r>
              <a:rPr lang="en-US" altLang="zh-CN" sz="2400" kern="100" dirty="0">
                <a:solidFill>
                  <a:srgbClr val="FF0000"/>
                </a:solidFill>
                <a:latin typeface="Times New Roman Regular"/>
                <a:ea typeface="宋体" panose="02010600030101010101" pitchFamily="2" charset="-122"/>
                <a:cs typeface="Times New Roman" panose="02020603050405020304" pitchFamily="18" charset="0"/>
              </a:rPr>
              <a:t>customers</a:t>
            </a:r>
            <a:r>
              <a:rPr lang="en-US" altLang="zh-CN" sz="2400" kern="100" dirty="0">
                <a:latin typeface="Times New Roman Regular"/>
                <a:ea typeface="宋体" panose="02010600030101010101" pitchFamily="2" charset="-122"/>
                <a:cs typeface="Times New Roman" panose="02020603050405020304" pitchFamily="18" charset="0"/>
              </a:rPr>
              <a:t> </a:t>
            </a:r>
            <a:r>
              <a:rPr lang="en-US" altLang="zh-CN" sz="2400" kern="100" dirty="0">
                <a:solidFill>
                  <a:srgbClr val="FF0000"/>
                </a:solidFill>
                <a:latin typeface="Times New Roman Regular"/>
                <a:ea typeface="宋体" panose="02010600030101010101" pitchFamily="2" charset="-122"/>
                <a:cs typeface="Times New Roman" panose="02020603050405020304" pitchFamily="18" charset="0"/>
              </a:rPr>
              <a:t>organized protests</a:t>
            </a:r>
            <a:r>
              <a:rPr lang="en-US" altLang="zh-CN" sz="2400" kern="100" dirty="0">
                <a:latin typeface="Times New Roman Regular"/>
                <a:ea typeface="宋体" panose="02010600030101010101" pitchFamily="2" charset="-122"/>
                <a:cs typeface="Times New Roman" panose="02020603050405020304" pitchFamily="18" charset="0"/>
              </a:rPr>
              <a:t> on the sidewalk; </a:t>
            </a:r>
            <a:r>
              <a:rPr lang="en-US" altLang="zh-CN" sz="2400" kern="100" dirty="0">
                <a:solidFill>
                  <a:srgbClr val="FF0000"/>
                </a:solidFill>
                <a:latin typeface="Times New Roman Regular"/>
                <a:ea typeface="宋体" panose="02010600030101010101" pitchFamily="2" charset="-122"/>
                <a:cs typeface="Times New Roman" panose="02020603050405020304" pitchFamily="18" charset="0"/>
              </a:rPr>
              <a:t>the judge represented </a:t>
            </a:r>
            <a:r>
              <a:rPr lang="en-US" altLang="zh-CN" sz="2400" kern="100" dirty="0">
                <a:latin typeface="Times New Roman Regular"/>
                <a:ea typeface="宋体" panose="02010600030101010101" pitchFamily="2" charset="-122"/>
                <a:cs typeface="Times New Roman" panose="02020603050405020304" pitchFamily="18" charset="0"/>
              </a:rPr>
              <a:t>them </a:t>
            </a:r>
            <a:r>
              <a:rPr lang="en-US" altLang="zh-CN" sz="2400" kern="100" dirty="0">
                <a:solidFill>
                  <a:srgbClr val="FF0000"/>
                </a:solidFill>
                <a:latin typeface="Times New Roman Regular"/>
                <a:ea typeface="宋体" panose="02010600030101010101" pitchFamily="2" charset="-122"/>
                <a:cs typeface="Times New Roman" panose="02020603050405020304" pitchFamily="18" charset="0"/>
              </a:rPr>
              <a:t>for free</a:t>
            </a:r>
            <a:r>
              <a:rPr lang="en-US" altLang="zh-CN" sz="2400" kern="100" dirty="0">
                <a:latin typeface="Times New Roman Regular"/>
                <a:ea typeface="宋体" panose="02010600030101010101" pitchFamily="2" charset="-122"/>
                <a:cs typeface="Times New Roman" panose="02020603050405020304" pitchFamily="18" charset="0"/>
              </a:rPr>
              <a:t>; </a:t>
            </a:r>
            <a:r>
              <a:rPr lang="en-US" altLang="zh-CN" sz="2400" b="1" kern="100" dirty="0">
                <a:solidFill>
                  <a:srgbClr val="FF0000"/>
                </a:solidFill>
                <a:latin typeface="Times New Roman Regular"/>
                <a:ea typeface="宋体" panose="02010600030101010101" pitchFamily="2" charset="-122"/>
                <a:cs typeface="Times New Roman" panose="02020603050405020304" pitchFamily="18" charset="0"/>
              </a:rPr>
              <a:t>even the lawyer </a:t>
            </a:r>
            <a:r>
              <a:rPr lang="en-US" altLang="zh-CN" sz="2400" kern="100" dirty="0">
                <a:latin typeface="Times New Roman Regular"/>
                <a:ea typeface="宋体" panose="02010600030101010101" pitchFamily="2" charset="-122"/>
                <a:cs typeface="Times New Roman" panose="02020603050405020304" pitchFamily="18" charset="0"/>
              </a:rPr>
              <a:t>who once threatened to leave</a:t>
            </a:r>
            <a:r>
              <a:rPr lang="en-US" altLang="zh-CN" sz="2400" b="1" kern="100" dirty="0">
                <a:solidFill>
                  <a:srgbClr val="FF0000"/>
                </a:solidFill>
                <a:latin typeface="Times New Roman Regular"/>
                <a:ea typeface="宋体" panose="02010600030101010101" pitchFamily="2" charset="-122"/>
                <a:cs typeface="Times New Roman" panose="02020603050405020304" pitchFamily="18" charset="0"/>
              </a:rPr>
              <a:t> funded their legal defense.  (</a:t>
            </a:r>
            <a:r>
              <a:rPr lang="zh-CN" altLang="en-US" sz="2400" b="1" dirty="0"/>
              <a:t>社区的集体支持</a:t>
            </a:r>
            <a:r>
              <a:rPr lang="zh-CN" altLang="en-US" sz="2400" dirty="0"/>
              <a:t>在克服挑战中的重要性。</a:t>
            </a:r>
            <a:r>
              <a:rPr lang="en-US" altLang="zh-CN" sz="2400" b="1" kern="100" dirty="0">
                <a:solidFill>
                  <a:srgbClr val="FF0000"/>
                </a:solidFill>
                <a:latin typeface="Times New Roman Regular"/>
                <a:ea typeface="宋体" panose="02010600030101010101" pitchFamily="2" charset="-122"/>
                <a:cs typeface="Times New Roman" panose="02020603050405020304" pitchFamily="18" charset="0"/>
              </a:rPr>
              <a:t>)</a:t>
            </a:r>
            <a:endParaRPr lang="en-US" altLang="zh-CN" sz="2400" b="1" kern="100" dirty="0">
              <a:solidFill>
                <a:srgbClr val="FF0000"/>
              </a:solidFill>
              <a:latin typeface="Times New Roman Regular"/>
              <a:ea typeface="宋体" panose="02010600030101010101" pitchFamily="2" charset="-122"/>
              <a:cs typeface="Times New Roman" panose="02020603050405020304" pitchFamily="18" charset="0"/>
            </a:endParaRPr>
          </a:p>
          <a:p>
            <a:pPr indent="266700" algn="just">
              <a:buNone/>
            </a:pPr>
            <a:r>
              <a:rPr lang="en-US" altLang="zh-CN" sz="2400" kern="100" dirty="0">
                <a:effectLst/>
                <a:latin typeface="Times New Roman Regular"/>
                <a:ea typeface="宋体" panose="02010600030101010101" pitchFamily="2" charset="-122"/>
                <a:cs typeface="Times New Roman" panose="02020603050405020304" pitchFamily="18" charset="0"/>
              </a:rPr>
              <a:t>5.</a:t>
            </a:r>
            <a:r>
              <a:rPr lang="zh-CN" altLang="en-US" sz="2400" kern="100" dirty="0">
                <a:effectLst/>
                <a:latin typeface="Times New Roman Regular"/>
                <a:ea typeface="宋体" panose="02010600030101010101" pitchFamily="2" charset="-122"/>
                <a:cs typeface="Times New Roman" panose="02020603050405020304" pitchFamily="18" charset="0"/>
              </a:rPr>
              <a:t> </a:t>
            </a:r>
            <a:r>
              <a:rPr lang="en-US" altLang="zh-CN" sz="2400" kern="100" dirty="0">
                <a:effectLst/>
                <a:latin typeface="Times New Roman Regular"/>
                <a:ea typeface="宋体" panose="02010600030101010101" pitchFamily="2" charset="-122"/>
                <a:cs typeface="Times New Roman" panose="02020603050405020304" pitchFamily="18" charset="0"/>
              </a:rPr>
              <a:t>In the court, Clara quoted Melville: “We cannot live only for ourselves. A thousand fibers connect us.” The judge </a:t>
            </a:r>
            <a:r>
              <a:rPr lang="zh-CN" altLang="zh-CN" sz="2400" kern="100" dirty="0">
                <a:effectLst/>
                <a:latin typeface="Times New Roman Regular"/>
                <a:ea typeface="宋体" panose="02010600030101010101" pitchFamily="2" charset="-122"/>
                <a:cs typeface="Times New Roman Regular"/>
              </a:rPr>
              <a:t>—</a:t>
            </a:r>
            <a:r>
              <a:rPr lang="en-US" altLang="zh-CN" sz="2400" kern="100" dirty="0">
                <a:effectLst/>
                <a:latin typeface="Times New Roman Regular"/>
                <a:ea typeface="宋体" panose="02010600030101010101" pitchFamily="2" charset="-122"/>
                <a:cs typeface="Times New Roman" panose="02020603050405020304" pitchFamily="18" charset="0"/>
              </a:rPr>
              <a:t> her poetry circle regular </a:t>
            </a:r>
            <a:r>
              <a:rPr lang="zh-CN" altLang="zh-CN" sz="2400" kern="100" dirty="0">
                <a:effectLst/>
                <a:latin typeface="Times New Roman Regular"/>
                <a:ea typeface="宋体" panose="02010600030101010101" pitchFamily="2" charset="-122"/>
                <a:cs typeface="Times New Roman Regular"/>
              </a:rPr>
              <a:t>—</a:t>
            </a:r>
            <a:r>
              <a:rPr lang="en-US" altLang="zh-CN" sz="2400" kern="100" dirty="0">
                <a:effectLst/>
                <a:latin typeface="Times New Roman Regular"/>
                <a:ea typeface="宋体" panose="02010600030101010101" pitchFamily="2" charset="-122"/>
                <a:cs typeface="Times New Roman" panose="02020603050405020304" pitchFamily="18" charset="0"/>
              </a:rPr>
              <a:t> pronounced the rent increase unreasonable. Now their shop displays this judgment alongside signed first editions, proof that some bonds still resist digital disruption.</a:t>
            </a:r>
            <a:r>
              <a:rPr lang="zh-CN" altLang="en-US" sz="2400" kern="100" dirty="0">
                <a:effectLst/>
                <a:latin typeface="Times New Roman Regular"/>
                <a:ea typeface="宋体" panose="02010600030101010101" pitchFamily="2" charset="-122"/>
                <a:cs typeface="Times New Roman" panose="02020603050405020304" pitchFamily="18" charset="0"/>
              </a:rPr>
              <a:t>  （记叙文最后一段：结局</a:t>
            </a:r>
            <a:r>
              <a:rPr lang="en-US" altLang="zh-CN" sz="2400" kern="100" dirty="0">
                <a:effectLst/>
                <a:latin typeface="Times New Roman Regular"/>
                <a:ea typeface="宋体" panose="02010600030101010101" pitchFamily="2" charset="-122"/>
                <a:cs typeface="Times New Roman" panose="02020603050405020304" pitchFamily="18" charset="0"/>
              </a:rPr>
              <a:t>/</a:t>
            </a:r>
            <a:r>
              <a:rPr lang="zh-CN" altLang="en-US" sz="2400" kern="100" dirty="0">
                <a:effectLst/>
                <a:latin typeface="Times New Roman Regular"/>
                <a:ea typeface="宋体" panose="02010600030101010101" pitchFamily="2" charset="-122"/>
                <a:cs typeface="Times New Roman" panose="02020603050405020304" pitchFamily="18" charset="0"/>
              </a:rPr>
              <a:t>评价，往往体现主旨）</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9" name="矩形 8"/>
          <p:cNvSpPr/>
          <p:nvPr/>
        </p:nvSpPr>
        <p:spPr>
          <a:xfrm>
            <a:off x="5415935" y="1596733"/>
            <a:ext cx="6714659" cy="371475"/>
          </a:xfrm>
          <a:custGeom>
            <a:avLst/>
            <a:gdLst>
              <a:gd name="connsiteX0" fmla="*/ 0 w 6714659"/>
              <a:gd name="connsiteY0" fmla="*/ 0 h 371475"/>
              <a:gd name="connsiteX1" fmla="*/ 358115 w 6714659"/>
              <a:gd name="connsiteY1" fmla="*/ 0 h 371475"/>
              <a:gd name="connsiteX2" fmla="*/ 984817 w 6714659"/>
              <a:gd name="connsiteY2" fmla="*/ 0 h 371475"/>
              <a:gd name="connsiteX3" fmla="*/ 1342932 w 6714659"/>
              <a:gd name="connsiteY3" fmla="*/ 0 h 371475"/>
              <a:gd name="connsiteX4" fmla="*/ 1835340 w 6714659"/>
              <a:gd name="connsiteY4" fmla="*/ 0 h 371475"/>
              <a:gd name="connsiteX5" fmla="*/ 2529188 w 6714659"/>
              <a:gd name="connsiteY5" fmla="*/ 0 h 371475"/>
              <a:gd name="connsiteX6" fmla="*/ 3088743 w 6714659"/>
              <a:gd name="connsiteY6" fmla="*/ 0 h 371475"/>
              <a:gd name="connsiteX7" fmla="*/ 3715445 w 6714659"/>
              <a:gd name="connsiteY7" fmla="*/ 0 h 371475"/>
              <a:gd name="connsiteX8" fmla="*/ 4207853 w 6714659"/>
              <a:gd name="connsiteY8" fmla="*/ 0 h 371475"/>
              <a:gd name="connsiteX9" fmla="*/ 4767408 w 6714659"/>
              <a:gd name="connsiteY9" fmla="*/ 0 h 371475"/>
              <a:gd name="connsiteX10" fmla="*/ 5461256 w 6714659"/>
              <a:gd name="connsiteY10" fmla="*/ 0 h 371475"/>
              <a:gd name="connsiteX11" fmla="*/ 5886518 w 6714659"/>
              <a:gd name="connsiteY11" fmla="*/ 0 h 371475"/>
              <a:gd name="connsiteX12" fmla="*/ 6714659 w 6714659"/>
              <a:gd name="connsiteY12" fmla="*/ 0 h 371475"/>
              <a:gd name="connsiteX13" fmla="*/ 6714659 w 6714659"/>
              <a:gd name="connsiteY13" fmla="*/ 371475 h 371475"/>
              <a:gd name="connsiteX14" fmla="*/ 6222251 w 6714659"/>
              <a:gd name="connsiteY14" fmla="*/ 371475 h 371475"/>
              <a:gd name="connsiteX15" fmla="*/ 5864136 w 6714659"/>
              <a:gd name="connsiteY15" fmla="*/ 371475 h 371475"/>
              <a:gd name="connsiteX16" fmla="*/ 5304581 w 6714659"/>
              <a:gd name="connsiteY16" fmla="*/ 371475 h 371475"/>
              <a:gd name="connsiteX17" fmla="*/ 4879319 w 6714659"/>
              <a:gd name="connsiteY17" fmla="*/ 371475 h 371475"/>
              <a:gd name="connsiteX18" fmla="*/ 4319764 w 6714659"/>
              <a:gd name="connsiteY18" fmla="*/ 371475 h 371475"/>
              <a:gd name="connsiteX19" fmla="*/ 3760209 w 6714659"/>
              <a:gd name="connsiteY19" fmla="*/ 371475 h 371475"/>
              <a:gd name="connsiteX20" fmla="*/ 3200654 w 6714659"/>
              <a:gd name="connsiteY20" fmla="*/ 371475 h 371475"/>
              <a:gd name="connsiteX21" fmla="*/ 2641099 w 6714659"/>
              <a:gd name="connsiteY21" fmla="*/ 371475 h 371475"/>
              <a:gd name="connsiteX22" fmla="*/ 2148691 w 6714659"/>
              <a:gd name="connsiteY22" fmla="*/ 371475 h 371475"/>
              <a:gd name="connsiteX23" fmla="*/ 1521989 w 6714659"/>
              <a:gd name="connsiteY23" fmla="*/ 371475 h 371475"/>
              <a:gd name="connsiteX24" fmla="*/ 962434 w 6714659"/>
              <a:gd name="connsiteY24" fmla="*/ 371475 h 371475"/>
              <a:gd name="connsiteX25" fmla="*/ 0 w 6714659"/>
              <a:gd name="connsiteY25" fmla="*/ 371475 h 371475"/>
              <a:gd name="connsiteX26" fmla="*/ 0 w 6714659"/>
              <a:gd name="connsiteY2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14659" h="371475" fill="none" extrusionOk="0">
                <a:moveTo>
                  <a:pt x="0" y="0"/>
                </a:moveTo>
                <a:cubicBezTo>
                  <a:pt x="148140" y="-42964"/>
                  <a:pt x="275995" y="24408"/>
                  <a:pt x="358115" y="0"/>
                </a:cubicBezTo>
                <a:cubicBezTo>
                  <a:pt x="440235" y="-24408"/>
                  <a:pt x="690811" y="18942"/>
                  <a:pt x="984817" y="0"/>
                </a:cubicBezTo>
                <a:cubicBezTo>
                  <a:pt x="1278823" y="-18942"/>
                  <a:pt x="1211599" y="32159"/>
                  <a:pt x="1342932" y="0"/>
                </a:cubicBezTo>
                <a:cubicBezTo>
                  <a:pt x="1474266" y="-32159"/>
                  <a:pt x="1732948" y="35363"/>
                  <a:pt x="1835340" y="0"/>
                </a:cubicBezTo>
                <a:cubicBezTo>
                  <a:pt x="1937732" y="-35363"/>
                  <a:pt x="2387123" y="38874"/>
                  <a:pt x="2529188" y="0"/>
                </a:cubicBezTo>
                <a:cubicBezTo>
                  <a:pt x="2671253" y="-38874"/>
                  <a:pt x="2908594" y="60299"/>
                  <a:pt x="3088743" y="0"/>
                </a:cubicBezTo>
                <a:cubicBezTo>
                  <a:pt x="3268893" y="-60299"/>
                  <a:pt x="3449544" y="10584"/>
                  <a:pt x="3715445" y="0"/>
                </a:cubicBezTo>
                <a:cubicBezTo>
                  <a:pt x="3981346" y="-10584"/>
                  <a:pt x="4084703" y="45050"/>
                  <a:pt x="4207853" y="0"/>
                </a:cubicBezTo>
                <a:cubicBezTo>
                  <a:pt x="4331003" y="-45050"/>
                  <a:pt x="4493878" y="34725"/>
                  <a:pt x="4767408" y="0"/>
                </a:cubicBezTo>
                <a:cubicBezTo>
                  <a:pt x="5040938" y="-34725"/>
                  <a:pt x="5149042" y="73499"/>
                  <a:pt x="5461256" y="0"/>
                </a:cubicBezTo>
                <a:cubicBezTo>
                  <a:pt x="5773470" y="-73499"/>
                  <a:pt x="5693208" y="44161"/>
                  <a:pt x="5886518" y="0"/>
                </a:cubicBezTo>
                <a:cubicBezTo>
                  <a:pt x="6079828" y="-44161"/>
                  <a:pt x="6505203" y="39524"/>
                  <a:pt x="6714659" y="0"/>
                </a:cubicBezTo>
                <a:cubicBezTo>
                  <a:pt x="6717499" y="96619"/>
                  <a:pt x="6698216" y="254390"/>
                  <a:pt x="6714659" y="371475"/>
                </a:cubicBezTo>
                <a:cubicBezTo>
                  <a:pt x="6585749" y="405536"/>
                  <a:pt x="6357336" y="353581"/>
                  <a:pt x="6222251" y="371475"/>
                </a:cubicBezTo>
                <a:cubicBezTo>
                  <a:pt x="6087166" y="389369"/>
                  <a:pt x="6013702" y="369910"/>
                  <a:pt x="5864136" y="371475"/>
                </a:cubicBezTo>
                <a:cubicBezTo>
                  <a:pt x="5714571" y="373040"/>
                  <a:pt x="5544981" y="324894"/>
                  <a:pt x="5304581" y="371475"/>
                </a:cubicBezTo>
                <a:cubicBezTo>
                  <a:pt x="5064181" y="418056"/>
                  <a:pt x="5023874" y="360521"/>
                  <a:pt x="4879319" y="371475"/>
                </a:cubicBezTo>
                <a:cubicBezTo>
                  <a:pt x="4734764" y="382429"/>
                  <a:pt x="4528761" y="369395"/>
                  <a:pt x="4319764" y="371475"/>
                </a:cubicBezTo>
                <a:cubicBezTo>
                  <a:pt x="4110768" y="373555"/>
                  <a:pt x="3993149" y="310653"/>
                  <a:pt x="3760209" y="371475"/>
                </a:cubicBezTo>
                <a:cubicBezTo>
                  <a:pt x="3527269" y="432297"/>
                  <a:pt x="3457211" y="329700"/>
                  <a:pt x="3200654" y="371475"/>
                </a:cubicBezTo>
                <a:cubicBezTo>
                  <a:pt x="2944097" y="413250"/>
                  <a:pt x="2801890" y="366011"/>
                  <a:pt x="2641099" y="371475"/>
                </a:cubicBezTo>
                <a:cubicBezTo>
                  <a:pt x="2480309" y="376939"/>
                  <a:pt x="2354165" y="335311"/>
                  <a:pt x="2148691" y="371475"/>
                </a:cubicBezTo>
                <a:cubicBezTo>
                  <a:pt x="1943217" y="407639"/>
                  <a:pt x="1795387" y="333387"/>
                  <a:pt x="1521989" y="371475"/>
                </a:cubicBezTo>
                <a:cubicBezTo>
                  <a:pt x="1248591" y="409563"/>
                  <a:pt x="1230292" y="316893"/>
                  <a:pt x="962434" y="371475"/>
                </a:cubicBezTo>
                <a:cubicBezTo>
                  <a:pt x="694576" y="426057"/>
                  <a:pt x="363722" y="274401"/>
                  <a:pt x="0" y="371475"/>
                </a:cubicBezTo>
                <a:cubicBezTo>
                  <a:pt x="-33704" y="225861"/>
                  <a:pt x="43673" y="173313"/>
                  <a:pt x="0" y="0"/>
                </a:cubicBezTo>
                <a:close/>
              </a:path>
              <a:path w="6714659" h="371475" stroke="0" extrusionOk="0">
                <a:moveTo>
                  <a:pt x="0" y="0"/>
                </a:moveTo>
                <a:cubicBezTo>
                  <a:pt x="175290" y="-9304"/>
                  <a:pt x="282369" y="11475"/>
                  <a:pt x="492408" y="0"/>
                </a:cubicBezTo>
                <a:cubicBezTo>
                  <a:pt x="702447" y="-11475"/>
                  <a:pt x="709157" y="4798"/>
                  <a:pt x="850523" y="0"/>
                </a:cubicBezTo>
                <a:cubicBezTo>
                  <a:pt x="991889" y="-4798"/>
                  <a:pt x="1343985" y="40526"/>
                  <a:pt x="1544372" y="0"/>
                </a:cubicBezTo>
                <a:cubicBezTo>
                  <a:pt x="1744759" y="-40526"/>
                  <a:pt x="1897576" y="53800"/>
                  <a:pt x="2036780" y="0"/>
                </a:cubicBezTo>
                <a:cubicBezTo>
                  <a:pt x="2175984" y="-53800"/>
                  <a:pt x="2300916" y="18048"/>
                  <a:pt x="2529188" y="0"/>
                </a:cubicBezTo>
                <a:cubicBezTo>
                  <a:pt x="2757460" y="-18048"/>
                  <a:pt x="3004563" y="71709"/>
                  <a:pt x="3223036" y="0"/>
                </a:cubicBezTo>
                <a:cubicBezTo>
                  <a:pt x="3441509" y="-71709"/>
                  <a:pt x="3546530" y="30992"/>
                  <a:pt x="3648298" y="0"/>
                </a:cubicBezTo>
                <a:cubicBezTo>
                  <a:pt x="3750066" y="-30992"/>
                  <a:pt x="4126865" y="60224"/>
                  <a:pt x="4342146" y="0"/>
                </a:cubicBezTo>
                <a:cubicBezTo>
                  <a:pt x="4557427" y="-60224"/>
                  <a:pt x="4692487" y="25930"/>
                  <a:pt x="5035994" y="0"/>
                </a:cubicBezTo>
                <a:cubicBezTo>
                  <a:pt x="5379501" y="-25930"/>
                  <a:pt x="5386562" y="8339"/>
                  <a:pt x="5595549" y="0"/>
                </a:cubicBezTo>
                <a:cubicBezTo>
                  <a:pt x="5804537" y="-8339"/>
                  <a:pt x="6157807" y="5553"/>
                  <a:pt x="6714659" y="0"/>
                </a:cubicBezTo>
                <a:cubicBezTo>
                  <a:pt x="6754447" y="109190"/>
                  <a:pt x="6677709" y="194413"/>
                  <a:pt x="6714659" y="371475"/>
                </a:cubicBezTo>
                <a:cubicBezTo>
                  <a:pt x="6556750" y="396636"/>
                  <a:pt x="6438432" y="359862"/>
                  <a:pt x="6356544" y="371475"/>
                </a:cubicBezTo>
                <a:cubicBezTo>
                  <a:pt x="6274656" y="383088"/>
                  <a:pt x="5911587" y="338989"/>
                  <a:pt x="5662696" y="371475"/>
                </a:cubicBezTo>
                <a:cubicBezTo>
                  <a:pt x="5413805" y="403961"/>
                  <a:pt x="5333743" y="328205"/>
                  <a:pt x="5237434" y="371475"/>
                </a:cubicBezTo>
                <a:cubicBezTo>
                  <a:pt x="5141125" y="414745"/>
                  <a:pt x="4793222" y="356645"/>
                  <a:pt x="4677879" y="371475"/>
                </a:cubicBezTo>
                <a:cubicBezTo>
                  <a:pt x="4562537" y="386305"/>
                  <a:pt x="4307228" y="311184"/>
                  <a:pt x="3984031" y="371475"/>
                </a:cubicBezTo>
                <a:cubicBezTo>
                  <a:pt x="3660834" y="431766"/>
                  <a:pt x="3624157" y="325328"/>
                  <a:pt x="3424476" y="371475"/>
                </a:cubicBezTo>
                <a:cubicBezTo>
                  <a:pt x="3224796" y="417622"/>
                  <a:pt x="3169612" y="331585"/>
                  <a:pt x="3066361" y="371475"/>
                </a:cubicBezTo>
                <a:cubicBezTo>
                  <a:pt x="2963111" y="411365"/>
                  <a:pt x="2741087" y="326062"/>
                  <a:pt x="2641099" y="371475"/>
                </a:cubicBezTo>
                <a:cubicBezTo>
                  <a:pt x="2541111" y="416888"/>
                  <a:pt x="2104391" y="342103"/>
                  <a:pt x="1947251" y="371475"/>
                </a:cubicBezTo>
                <a:cubicBezTo>
                  <a:pt x="1790111" y="400847"/>
                  <a:pt x="1606704" y="356316"/>
                  <a:pt x="1387696" y="371475"/>
                </a:cubicBezTo>
                <a:cubicBezTo>
                  <a:pt x="1168688" y="386634"/>
                  <a:pt x="1096250" y="364101"/>
                  <a:pt x="962434" y="371475"/>
                </a:cubicBezTo>
                <a:cubicBezTo>
                  <a:pt x="828618" y="378849"/>
                  <a:pt x="359154" y="319351"/>
                  <a:pt x="0" y="371475"/>
                </a:cubicBezTo>
                <a:cubicBezTo>
                  <a:pt x="-40845" y="272763"/>
                  <a:pt x="15270" y="135229"/>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矩形 9"/>
          <p:cNvSpPr/>
          <p:nvPr/>
        </p:nvSpPr>
        <p:spPr>
          <a:xfrm>
            <a:off x="61406" y="1911488"/>
            <a:ext cx="1500108" cy="371475"/>
          </a:xfrm>
          <a:custGeom>
            <a:avLst/>
            <a:gdLst>
              <a:gd name="connsiteX0" fmla="*/ 0 w 1500108"/>
              <a:gd name="connsiteY0" fmla="*/ 0 h 371475"/>
              <a:gd name="connsiteX1" fmla="*/ 530038 w 1500108"/>
              <a:gd name="connsiteY1" fmla="*/ 0 h 371475"/>
              <a:gd name="connsiteX2" fmla="*/ 1045075 w 1500108"/>
              <a:gd name="connsiteY2" fmla="*/ 0 h 371475"/>
              <a:gd name="connsiteX3" fmla="*/ 1500108 w 1500108"/>
              <a:gd name="connsiteY3" fmla="*/ 0 h 371475"/>
              <a:gd name="connsiteX4" fmla="*/ 1500108 w 1500108"/>
              <a:gd name="connsiteY4" fmla="*/ 371475 h 371475"/>
              <a:gd name="connsiteX5" fmla="*/ 1030074 w 1500108"/>
              <a:gd name="connsiteY5" fmla="*/ 371475 h 371475"/>
              <a:gd name="connsiteX6" fmla="*/ 530038 w 1500108"/>
              <a:gd name="connsiteY6" fmla="*/ 371475 h 371475"/>
              <a:gd name="connsiteX7" fmla="*/ 0 w 1500108"/>
              <a:gd name="connsiteY7" fmla="*/ 371475 h 371475"/>
              <a:gd name="connsiteX8" fmla="*/ 0 w 1500108"/>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0108" h="371475" fill="none" extrusionOk="0">
                <a:moveTo>
                  <a:pt x="0" y="0"/>
                </a:moveTo>
                <a:cubicBezTo>
                  <a:pt x="264538" y="-39524"/>
                  <a:pt x="321105" y="43420"/>
                  <a:pt x="530038" y="0"/>
                </a:cubicBezTo>
                <a:cubicBezTo>
                  <a:pt x="738971" y="-43420"/>
                  <a:pt x="854528" y="1041"/>
                  <a:pt x="1045075" y="0"/>
                </a:cubicBezTo>
                <a:cubicBezTo>
                  <a:pt x="1235622" y="-1041"/>
                  <a:pt x="1286849" y="32630"/>
                  <a:pt x="1500108" y="0"/>
                </a:cubicBezTo>
                <a:cubicBezTo>
                  <a:pt x="1511107" y="110274"/>
                  <a:pt x="1484449" y="187572"/>
                  <a:pt x="1500108" y="371475"/>
                </a:cubicBezTo>
                <a:cubicBezTo>
                  <a:pt x="1345071" y="396427"/>
                  <a:pt x="1245354" y="329714"/>
                  <a:pt x="1030074" y="371475"/>
                </a:cubicBezTo>
                <a:cubicBezTo>
                  <a:pt x="814794" y="413236"/>
                  <a:pt x="718226" y="369288"/>
                  <a:pt x="530038" y="371475"/>
                </a:cubicBezTo>
                <a:cubicBezTo>
                  <a:pt x="341850" y="373662"/>
                  <a:pt x="149522" y="322377"/>
                  <a:pt x="0" y="371475"/>
                </a:cubicBezTo>
                <a:cubicBezTo>
                  <a:pt x="-24201" y="209375"/>
                  <a:pt x="18997" y="85395"/>
                  <a:pt x="0" y="0"/>
                </a:cubicBezTo>
                <a:close/>
              </a:path>
              <a:path w="1500108" h="371475" stroke="0" extrusionOk="0">
                <a:moveTo>
                  <a:pt x="0" y="0"/>
                </a:moveTo>
                <a:cubicBezTo>
                  <a:pt x="230051" y="-41331"/>
                  <a:pt x="355138" y="15267"/>
                  <a:pt x="485035" y="0"/>
                </a:cubicBezTo>
                <a:cubicBezTo>
                  <a:pt x="614932" y="-15267"/>
                  <a:pt x="805022" y="42298"/>
                  <a:pt x="940068" y="0"/>
                </a:cubicBezTo>
                <a:cubicBezTo>
                  <a:pt x="1075114" y="-42298"/>
                  <a:pt x="1337058" y="42744"/>
                  <a:pt x="1500108" y="0"/>
                </a:cubicBezTo>
                <a:cubicBezTo>
                  <a:pt x="1508775" y="142129"/>
                  <a:pt x="1470812" y="201966"/>
                  <a:pt x="1500108" y="371475"/>
                </a:cubicBezTo>
                <a:cubicBezTo>
                  <a:pt x="1288725" y="394479"/>
                  <a:pt x="1243423" y="350219"/>
                  <a:pt x="1030074" y="371475"/>
                </a:cubicBezTo>
                <a:cubicBezTo>
                  <a:pt x="816725" y="392731"/>
                  <a:pt x="654980" y="344562"/>
                  <a:pt x="500036" y="371475"/>
                </a:cubicBezTo>
                <a:cubicBezTo>
                  <a:pt x="345092" y="398388"/>
                  <a:pt x="174713" y="312794"/>
                  <a:pt x="0" y="371475"/>
                </a:cubicBezTo>
                <a:cubicBezTo>
                  <a:pt x="-23274" y="212102"/>
                  <a:pt x="26635" y="104640"/>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10775852" y="2314055"/>
            <a:ext cx="773724" cy="371475"/>
          </a:xfrm>
          <a:custGeom>
            <a:avLst/>
            <a:gdLst>
              <a:gd name="connsiteX0" fmla="*/ 0 w 773724"/>
              <a:gd name="connsiteY0" fmla="*/ 0 h 371475"/>
              <a:gd name="connsiteX1" fmla="*/ 402336 w 773724"/>
              <a:gd name="connsiteY1" fmla="*/ 0 h 371475"/>
              <a:gd name="connsiteX2" fmla="*/ 773724 w 773724"/>
              <a:gd name="connsiteY2" fmla="*/ 0 h 371475"/>
              <a:gd name="connsiteX3" fmla="*/ 773724 w 773724"/>
              <a:gd name="connsiteY3" fmla="*/ 371475 h 371475"/>
              <a:gd name="connsiteX4" fmla="*/ 394599 w 773724"/>
              <a:gd name="connsiteY4" fmla="*/ 371475 h 371475"/>
              <a:gd name="connsiteX5" fmla="*/ 0 w 773724"/>
              <a:gd name="connsiteY5" fmla="*/ 371475 h 371475"/>
              <a:gd name="connsiteX6" fmla="*/ 0 w 773724"/>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724" h="371475" fill="none" extrusionOk="0">
                <a:moveTo>
                  <a:pt x="0" y="0"/>
                </a:moveTo>
                <a:cubicBezTo>
                  <a:pt x="97094" y="-6084"/>
                  <a:pt x="281631" y="2366"/>
                  <a:pt x="402336" y="0"/>
                </a:cubicBezTo>
                <a:cubicBezTo>
                  <a:pt x="523041" y="-2366"/>
                  <a:pt x="655026" y="41517"/>
                  <a:pt x="773724" y="0"/>
                </a:cubicBezTo>
                <a:cubicBezTo>
                  <a:pt x="794016" y="144321"/>
                  <a:pt x="750535" y="296912"/>
                  <a:pt x="773724" y="371475"/>
                </a:cubicBezTo>
                <a:cubicBezTo>
                  <a:pt x="658972" y="385727"/>
                  <a:pt x="504171" y="370875"/>
                  <a:pt x="394599" y="371475"/>
                </a:cubicBezTo>
                <a:cubicBezTo>
                  <a:pt x="285027" y="372075"/>
                  <a:pt x="98520" y="365321"/>
                  <a:pt x="0" y="371475"/>
                </a:cubicBezTo>
                <a:cubicBezTo>
                  <a:pt x="-9498" y="268051"/>
                  <a:pt x="38937" y="110001"/>
                  <a:pt x="0" y="0"/>
                </a:cubicBezTo>
                <a:close/>
              </a:path>
              <a:path w="773724" h="371475" stroke="0" extrusionOk="0">
                <a:moveTo>
                  <a:pt x="0" y="0"/>
                </a:moveTo>
                <a:cubicBezTo>
                  <a:pt x="113125" y="-36778"/>
                  <a:pt x="264197" y="2102"/>
                  <a:pt x="379125" y="0"/>
                </a:cubicBezTo>
                <a:cubicBezTo>
                  <a:pt x="494054" y="-2102"/>
                  <a:pt x="662601" y="32822"/>
                  <a:pt x="773724" y="0"/>
                </a:cubicBezTo>
                <a:cubicBezTo>
                  <a:pt x="797623" y="113223"/>
                  <a:pt x="737585" y="205888"/>
                  <a:pt x="773724" y="371475"/>
                </a:cubicBezTo>
                <a:cubicBezTo>
                  <a:pt x="655512" y="402482"/>
                  <a:pt x="468206" y="365508"/>
                  <a:pt x="386862" y="371475"/>
                </a:cubicBezTo>
                <a:cubicBezTo>
                  <a:pt x="305518" y="377442"/>
                  <a:pt x="125590" y="355599"/>
                  <a:pt x="0" y="371475"/>
                </a:cubicBezTo>
                <a:cubicBezTo>
                  <a:pt x="-27649" y="210829"/>
                  <a:pt x="11859" y="152704"/>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文本框 18"/>
          <p:cNvSpPr txBox="1"/>
          <p:nvPr/>
        </p:nvSpPr>
        <p:spPr>
          <a:xfrm>
            <a:off x="4789227" y="3095016"/>
            <a:ext cx="3590529" cy="369332"/>
          </a:xfrm>
          <a:prstGeom prst="rect">
            <a:avLst/>
          </a:prstGeom>
          <a:noFill/>
        </p:spPr>
        <p:txBody>
          <a:bodyPr wrap="square">
            <a:spAutoFit/>
          </a:bodyPr>
          <a:lstStyle/>
          <a:p>
            <a:r>
              <a:rPr lang="zh-CN" altLang="en-US" b="1" i="1" u="sng" dirty="0">
                <a:solidFill>
                  <a:srgbClr val="FF0000"/>
                </a:solidFill>
              </a:rPr>
              <a:t>主旨类题目：关注首尾段落</a:t>
            </a:r>
            <a:endParaRPr lang="zh-CN" altLang="en-US" b="1" i="1" u="sng" dirty="0">
              <a:solidFill>
                <a:srgbClr val="FF0000"/>
              </a:solidFill>
            </a:endParaRPr>
          </a:p>
        </p:txBody>
      </p:sp>
      <p:pic>
        <p:nvPicPr>
          <p:cNvPr id="4098" name="Picture 2" descr="Herman Melville Quotes. QuotesGr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406" y="4958477"/>
            <a:ext cx="3387357" cy="1838282"/>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2"/>
          <p:cNvSpPr txBox="1"/>
          <p:nvPr/>
        </p:nvSpPr>
        <p:spPr>
          <a:xfrm>
            <a:off x="3622456" y="5158188"/>
            <a:ext cx="3136153" cy="1200329"/>
          </a:xfrm>
          <a:prstGeom prst="rect">
            <a:avLst/>
          </a:prstGeom>
          <a:noFill/>
        </p:spPr>
        <p:txBody>
          <a:bodyPr wrap="square">
            <a:spAutoFit/>
          </a:bodyPr>
          <a:lstStyle/>
          <a:p>
            <a:r>
              <a:rPr lang="zh-CN" altLang="en-US" sz="2400" dirty="0"/>
              <a:t>我们不能仅为自己而活，千丝万缕的联系把我们联结在一起。</a:t>
            </a:r>
            <a:endParaRPr lang="zh-CN" altLang="en-US" sz="2400" dirty="0"/>
          </a:p>
        </p:txBody>
      </p:sp>
      <p:sp>
        <p:nvSpPr>
          <p:cNvPr id="27" name="文本框 26"/>
          <p:cNvSpPr txBox="1"/>
          <p:nvPr/>
        </p:nvSpPr>
        <p:spPr>
          <a:xfrm>
            <a:off x="7644834" y="3383280"/>
            <a:ext cx="4485759" cy="646331"/>
          </a:xfrm>
          <a:prstGeom prst="rect">
            <a:avLst/>
          </a:prstGeom>
          <a:noFill/>
        </p:spPr>
        <p:txBody>
          <a:bodyPr wrap="square">
            <a:spAutoFit/>
          </a:bodyPr>
          <a:lstStyle/>
          <a:p>
            <a:r>
              <a:rPr lang="zh-CN" altLang="en-US" b="1" dirty="0">
                <a:solidFill>
                  <a:srgbClr val="0070C0"/>
                </a:solidFill>
              </a:rPr>
              <a:t>以利润为驱动的决策可能导致意想不到的结果。</a:t>
            </a:r>
            <a:endParaRPr lang="zh-CN" altLang="en-US" b="1" dirty="0">
              <a:solidFill>
                <a:srgbClr val="0070C0"/>
              </a:solidFill>
            </a:endParaRPr>
          </a:p>
        </p:txBody>
      </p:sp>
      <p:sp>
        <p:nvSpPr>
          <p:cNvPr id="31" name="文本框 30"/>
          <p:cNvSpPr txBox="1"/>
          <p:nvPr/>
        </p:nvSpPr>
        <p:spPr>
          <a:xfrm>
            <a:off x="9255713" y="4133209"/>
            <a:ext cx="2454812" cy="646331"/>
          </a:xfrm>
          <a:prstGeom prst="rect">
            <a:avLst/>
          </a:prstGeom>
          <a:noFill/>
        </p:spPr>
        <p:txBody>
          <a:bodyPr wrap="square">
            <a:spAutoFit/>
          </a:bodyPr>
          <a:lstStyle/>
          <a:p>
            <a:r>
              <a:rPr lang="zh-CN" altLang="en-US" b="1" dirty="0">
                <a:solidFill>
                  <a:srgbClr val="0070C0"/>
                </a:solidFill>
              </a:rPr>
              <a:t>技术对传统企业有害，应该避免。</a:t>
            </a:r>
            <a:endParaRPr lang="zh-CN" altLang="en-US" b="1" dirty="0">
              <a:solidFill>
                <a:srgbClr val="0070C0"/>
              </a:solidFill>
            </a:endParaRPr>
          </a:p>
        </p:txBody>
      </p:sp>
      <p:sp>
        <p:nvSpPr>
          <p:cNvPr id="42" name="文本框 41"/>
          <p:cNvSpPr txBox="1"/>
          <p:nvPr/>
        </p:nvSpPr>
        <p:spPr>
          <a:xfrm>
            <a:off x="9435418" y="4740055"/>
            <a:ext cx="2695176" cy="646331"/>
          </a:xfrm>
          <a:prstGeom prst="rect">
            <a:avLst/>
          </a:prstGeom>
          <a:noFill/>
        </p:spPr>
        <p:txBody>
          <a:bodyPr wrap="square">
            <a:spAutoFit/>
          </a:bodyPr>
          <a:lstStyle/>
          <a:p>
            <a:r>
              <a:rPr lang="zh-CN" altLang="en-US" b="1" dirty="0">
                <a:solidFill>
                  <a:srgbClr val="0070C0"/>
                </a:solidFill>
              </a:rPr>
              <a:t>小书店注定会在数字时代面临许多威胁。</a:t>
            </a:r>
            <a:endParaRPr lang="zh-CN" altLang="en-US" b="1" dirty="0">
              <a:solidFill>
                <a:srgbClr val="0070C0"/>
              </a:solidFill>
            </a:endParaRPr>
          </a:p>
        </p:txBody>
      </p:sp>
      <p:sp>
        <p:nvSpPr>
          <p:cNvPr id="2" name="矩形 1"/>
          <p:cNvSpPr/>
          <p:nvPr/>
        </p:nvSpPr>
        <p:spPr>
          <a:xfrm>
            <a:off x="61406" y="3860165"/>
            <a:ext cx="8774238" cy="381449"/>
          </a:xfrm>
          <a:custGeom>
            <a:avLst/>
            <a:gdLst>
              <a:gd name="connsiteX0" fmla="*/ 0 w 8774238"/>
              <a:gd name="connsiteY0" fmla="*/ 0 h 381449"/>
              <a:gd name="connsiteX1" fmla="*/ 760434 w 8774238"/>
              <a:gd name="connsiteY1" fmla="*/ 0 h 381449"/>
              <a:gd name="connsiteX2" fmla="*/ 1169898 w 8774238"/>
              <a:gd name="connsiteY2" fmla="*/ 0 h 381449"/>
              <a:gd name="connsiteX3" fmla="*/ 1842590 w 8774238"/>
              <a:gd name="connsiteY3" fmla="*/ 0 h 381449"/>
              <a:gd name="connsiteX4" fmla="*/ 2252054 w 8774238"/>
              <a:gd name="connsiteY4" fmla="*/ 0 h 381449"/>
              <a:gd name="connsiteX5" fmla="*/ 2837004 w 8774238"/>
              <a:gd name="connsiteY5" fmla="*/ 0 h 381449"/>
              <a:gd name="connsiteX6" fmla="*/ 3509695 w 8774238"/>
              <a:gd name="connsiteY6" fmla="*/ 0 h 381449"/>
              <a:gd name="connsiteX7" fmla="*/ 3831417 w 8774238"/>
              <a:gd name="connsiteY7" fmla="*/ 0 h 381449"/>
              <a:gd name="connsiteX8" fmla="*/ 4153139 w 8774238"/>
              <a:gd name="connsiteY8" fmla="*/ 0 h 381449"/>
              <a:gd name="connsiteX9" fmla="*/ 4913573 w 8774238"/>
              <a:gd name="connsiteY9" fmla="*/ 0 h 381449"/>
              <a:gd name="connsiteX10" fmla="*/ 5498522 w 8774238"/>
              <a:gd name="connsiteY10" fmla="*/ 0 h 381449"/>
              <a:gd name="connsiteX11" fmla="*/ 5820245 w 8774238"/>
              <a:gd name="connsiteY11" fmla="*/ 0 h 381449"/>
              <a:gd name="connsiteX12" fmla="*/ 6405194 w 8774238"/>
              <a:gd name="connsiteY12" fmla="*/ 0 h 381449"/>
              <a:gd name="connsiteX13" fmla="*/ 7165628 w 8774238"/>
              <a:gd name="connsiteY13" fmla="*/ 0 h 381449"/>
              <a:gd name="connsiteX14" fmla="*/ 7662835 w 8774238"/>
              <a:gd name="connsiteY14" fmla="*/ 0 h 381449"/>
              <a:gd name="connsiteX15" fmla="*/ 8160041 w 8774238"/>
              <a:gd name="connsiteY15" fmla="*/ 0 h 381449"/>
              <a:gd name="connsiteX16" fmla="*/ 8774238 w 8774238"/>
              <a:gd name="connsiteY16" fmla="*/ 0 h 381449"/>
              <a:gd name="connsiteX17" fmla="*/ 8774238 w 8774238"/>
              <a:gd name="connsiteY17" fmla="*/ 381449 h 381449"/>
              <a:gd name="connsiteX18" fmla="*/ 8189289 w 8774238"/>
              <a:gd name="connsiteY18" fmla="*/ 381449 h 381449"/>
              <a:gd name="connsiteX19" fmla="*/ 7516597 w 8774238"/>
              <a:gd name="connsiteY19" fmla="*/ 381449 h 381449"/>
              <a:gd name="connsiteX20" fmla="*/ 6843906 w 8774238"/>
              <a:gd name="connsiteY20" fmla="*/ 381449 h 381449"/>
              <a:gd name="connsiteX21" fmla="*/ 6434441 w 8774238"/>
              <a:gd name="connsiteY21" fmla="*/ 381449 h 381449"/>
              <a:gd name="connsiteX22" fmla="*/ 5674007 w 8774238"/>
              <a:gd name="connsiteY22" fmla="*/ 381449 h 381449"/>
              <a:gd name="connsiteX23" fmla="*/ 5089058 w 8774238"/>
              <a:gd name="connsiteY23" fmla="*/ 381449 h 381449"/>
              <a:gd name="connsiteX24" fmla="*/ 4767336 w 8774238"/>
              <a:gd name="connsiteY24" fmla="*/ 381449 h 381449"/>
              <a:gd name="connsiteX25" fmla="*/ 4182387 w 8774238"/>
              <a:gd name="connsiteY25" fmla="*/ 381449 h 381449"/>
              <a:gd name="connsiteX26" fmla="*/ 3685180 w 8774238"/>
              <a:gd name="connsiteY26" fmla="*/ 381449 h 381449"/>
              <a:gd name="connsiteX27" fmla="*/ 3187973 w 8774238"/>
              <a:gd name="connsiteY27" fmla="*/ 381449 h 381449"/>
              <a:gd name="connsiteX28" fmla="*/ 2690766 w 8774238"/>
              <a:gd name="connsiteY28" fmla="*/ 381449 h 381449"/>
              <a:gd name="connsiteX29" fmla="*/ 2193560 w 8774238"/>
              <a:gd name="connsiteY29" fmla="*/ 381449 h 381449"/>
              <a:gd name="connsiteX30" fmla="*/ 1520868 w 8774238"/>
              <a:gd name="connsiteY30" fmla="*/ 381449 h 381449"/>
              <a:gd name="connsiteX31" fmla="*/ 935919 w 8774238"/>
              <a:gd name="connsiteY31" fmla="*/ 381449 h 381449"/>
              <a:gd name="connsiteX32" fmla="*/ 614197 w 8774238"/>
              <a:gd name="connsiteY32" fmla="*/ 381449 h 381449"/>
              <a:gd name="connsiteX33" fmla="*/ 0 w 8774238"/>
              <a:gd name="connsiteY33" fmla="*/ 381449 h 381449"/>
              <a:gd name="connsiteX34" fmla="*/ 0 w 8774238"/>
              <a:gd name="connsiteY34" fmla="*/ 0 h 38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74238" h="381449" fill="none" extrusionOk="0">
                <a:moveTo>
                  <a:pt x="0" y="0"/>
                </a:moveTo>
                <a:cubicBezTo>
                  <a:pt x="199060" y="-57261"/>
                  <a:pt x="462943" y="27285"/>
                  <a:pt x="760434" y="0"/>
                </a:cubicBezTo>
                <a:cubicBezTo>
                  <a:pt x="1057925" y="-27285"/>
                  <a:pt x="1001987" y="47212"/>
                  <a:pt x="1169898" y="0"/>
                </a:cubicBezTo>
                <a:cubicBezTo>
                  <a:pt x="1337809" y="-47212"/>
                  <a:pt x="1517278" y="79229"/>
                  <a:pt x="1842590" y="0"/>
                </a:cubicBezTo>
                <a:cubicBezTo>
                  <a:pt x="2167902" y="-79229"/>
                  <a:pt x="2145100" y="9551"/>
                  <a:pt x="2252054" y="0"/>
                </a:cubicBezTo>
                <a:cubicBezTo>
                  <a:pt x="2359008" y="-9551"/>
                  <a:pt x="2547743" y="59354"/>
                  <a:pt x="2837004" y="0"/>
                </a:cubicBezTo>
                <a:cubicBezTo>
                  <a:pt x="3126265" y="-59354"/>
                  <a:pt x="3186763" y="18021"/>
                  <a:pt x="3509695" y="0"/>
                </a:cubicBezTo>
                <a:cubicBezTo>
                  <a:pt x="3832627" y="-18021"/>
                  <a:pt x="3677199" y="25664"/>
                  <a:pt x="3831417" y="0"/>
                </a:cubicBezTo>
                <a:cubicBezTo>
                  <a:pt x="3985635" y="-25664"/>
                  <a:pt x="4088324" y="35"/>
                  <a:pt x="4153139" y="0"/>
                </a:cubicBezTo>
                <a:cubicBezTo>
                  <a:pt x="4217954" y="-35"/>
                  <a:pt x="4594281" y="12468"/>
                  <a:pt x="4913573" y="0"/>
                </a:cubicBezTo>
                <a:cubicBezTo>
                  <a:pt x="5232865" y="-12468"/>
                  <a:pt x="5376019" y="28310"/>
                  <a:pt x="5498522" y="0"/>
                </a:cubicBezTo>
                <a:cubicBezTo>
                  <a:pt x="5621025" y="-28310"/>
                  <a:pt x="5741518" y="33033"/>
                  <a:pt x="5820245" y="0"/>
                </a:cubicBezTo>
                <a:cubicBezTo>
                  <a:pt x="5898972" y="-33033"/>
                  <a:pt x="6246182" y="52484"/>
                  <a:pt x="6405194" y="0"/>
                </a:cubicBezTo>
                <a:cubicBezTo>
                  <a:pt x="6564206" y="-52484"/>
                  <a:pt x="6982698" y="73852"/>
                  <a:pt x="7165628" y="0"/>
                </a:cubicBezTo>
                <a:cubicBezTo>
                  <a:pt x="7348558" y="-73852"/>
                  <a:pt x="7531576" y="3407"/>
                  <a:pt x="7662835" y="0"/>
                </a:cubicBezTo>
                <a:cubicBezTo>
                  <a:pt x="7794094" y="-3407"/>
                  <a:pt x="8049144" y="7545"/>
                  <a:pt x="8160041" y="0"/>
                </a:cubicBezTo>
                <a:cubicBezTo>
                  <a:pt x="8270938" y="-7545"/>
                  <a:pt x="8467226" y="12102"/>
                  <a:pt x="8774238" y="0"/>
                </a:cubicBezTo>
                <a:cubicBezTo>
                  <a:pt x="8810948" y="131537"/>
                  <a:pt x="8734301" y="268369"/>
                  <a:pt x="8774238" y="381449"/>
                </a:cubicBezTo>
                <a:cubicBezTo>
                  <a:pt x="8643155" y="398038"/>
                  <a:pt x="8436844" y="369279"/>
                  <a:pt x="8189289" y="381449"/>
                </a:cubicBezTo>
                <a:cubicBezTo>
                  <a:pt x="7941734" y="393619"/>
                  <a:pt x="7777832" y="329241"/>
                  <a:pt x="7516597" y="381449"/>
                </a:cubicBezTo>
                <a:cubicBezTo>
                  <a:pt x="7255362" y="433657"/>
                  <a:pt x="6998588" y="315323"/>
                  <a:pt x="6843906" y="381449"/>
                </a:cubicBezTo>
                <a:cubicBezTo>
                  <a:pt x="6689224" y="447575"/>
                  <a:pt x="6637510" y="361044"/>
                  <a:pt x="6434441" y="381449"/>
                </a:cubicBezTo>
                <a:cubicBezTo>
                  <a:pt x="6231373" y="401854"/>
                  <a:pt x="5975780" y="330298"/>
                  <a:pt x="5674007" y="381449"/>
                </a:cubicBezTo>
                <a:cubicBezTo>
                  <a:pt x="5372234" y="432600"/>
                  <a:pt x="5308320" y="357811"/>
                  <a:pt x="5089058" y="381449"/>
                </a:cubicBezTo>
                <a:cubicBezTo>
                  <a:pt x="4869796" y="405087"/>
                  <a:pt x="4913566" y="370999"/>
                  <a:pt x="4767336" y="381449"/>
                </a:cubicBezTo>
                <a:cubicBezTo>
                  <a:pt x="4621106" y="391899"/>
                  <a:pt x="4457996" y="321636"/>
                  <a:pt x="4182387" y="381449"/>
                </a:cubicBezTo>
                <a:cubicBezTo>
                  <a:pt x="3906778" y="441262"/>
                  <a:pt x="3919263" y="331359"/>
                  <a:pt x="3685180" y="381449"/>
                </a:cubicBezTo>
                <a:cubicBezTo>
                  <a:pt x="3451097" y="431539"/>
                  <a:pt x="3392475" y="350391"/>
                  <a:pt x="3187973" y="381449"/>
                </a:cubicBezTo>
                <a:cubicBezTo>
                  <a:pt x="2983471" y="412507"/>
                  <a:pt x="2839158" y="368923"/>
                  <a:pt x="2690766" y="381449"/>
                </a:cubicBezTo>
                <a:cubicBezTo>
                  <a:pt x="2542374" y="393975"/>
                  <a:pt x="2310483" y="344160"/>
                  <a:pt x="2193560" y="381449"/>
                </a:cubicBezTo>
                <a:cubicBezTo>
                  <a:pt x="2076637" y="418738"/>
                  <a:pt x="1801201" y="303013"/>
                  <a:pt x="1520868" y="381449"/>
                </a:cubicBezTo>
                <a:cubicBezTo>
                  <a:pt x="1240535" y="459885"/>
                  <a:pt x="1077156" y="326411"/>
                  <a:pt x="935919" y="381449"/>
                </a:cubicBezTo>
                <a:cubicBezTo>
                  <a:pt x="794682" y="436487"/>
                  <a:pt x="731297" y="366566"/>
                  <a:pt x="614197" y="381449"/>
                </a:cubicBezTo>
                <a:cubicBezTo>
                  <a:pt x="497097" y="396332"/>
                  <a:pt x="283840" y="328408"/>
                  <a:pt x="0" y="381449"/>
                </a:cubicBezTo>
                <a:cubicBezTo>
                  <a:pt x="-34132" y="253711"/>
                  <a:pt x="39822" y="104422"/>
                  <a:pt x="0" y="0"/>
                </a:cubicBezTo>
                <a:close/>
              </a:path>
              <a:path w="8774238" h="381449" stroke="0" extrusionOk="0">
                <a:moveTo>
                  <a:pt x="0" y="0"/>
                </a:moveTo>
                <a:cubicBezTo>
                  <a:pt x="247918" y="-43202"/>
                  <a:pt x="324144" y="34154"/>
                  <a:pt x="497207" y="0"/>
                </a:cubicBezTo>
                <a:cubicBezTo>
                  <a:pt x="670270" y="-34154"/>
                  <a:pt x="708442" y="27436"/>
                  <a:pt x="818929" y="0"/>
                </a:cubicBezTo>
                <a:cubicBezTo>
                  <a:pt x="929416" y="-27436"/>
                  <a:pt x="1382325" y="18037"/>
                  <a:pt x="1579363" y="0"/>
                </a:cubicBezTo>
                <a:cubicBezTo>
                  <a:pt x="1776401" y="-18037"/>
                  <a:pt x="1965293" y="9807"/>
                  <a:pt x="2076570" y="0"/>
                </a:cubicBezTo>
                <a:cubicBezTo>
                  <a:pt x="2187847" y="-9807"/>
                  <a:pt x="2385001" y="29460"/>
                  <a:pt x="2573776" y="0"/>
                </a:cubicBezTo>
                <a:cubicBezTo>
                  <a:pt x="2762551" y="-29460"/>
                  <a:pt x="3154107" y="5960"/>
                  <a:pt x="3334210" y="0"/>
                </a:cubicBezTo>
                <a:cubicBezTo>
                  <a:pt x="3514313" y="-5960"/>
                  <a:pt x="3593755" y="43381"/>
                  <a:pt x="3743675" y="0"/>
                </a:cubicBezTo>
                <a:cubicBezTo>
                  <a:pt x="3893595" y="-43381"/>
                  <a:pt x="4197432" y="47382"/>
                  <a:pt x="4504109" y="0"/>
                </a:cubicBezTo>
                <a:cubicBezTo>
                  <a:pt x="4810786" y="-47382"/>
                  <a:pt x="5025372" y="41947"/>
                  <a:pt x="5264543" y="0"/>
                </a:cubicBezTo>
                <a:cubicBezTo>
                  <a:pt x="5503714" y="-41947"/>
                  <a:pt x="5587579" y="44008"/>
                  <a:pt x="5849492" y="0"/>
                </a:cubicBezTo>
                <a:cubicBezTo>
                  <a:pt x="6111405" y="-44008"/>
                  <a:pt x="6296462" y="7660"/>
                  <a:pt x="6609926" y="0"/>
                </a:cubicBezTo>
                <a:cubicBezTo>
                  <a:pt x="6923390" y="-7660"/>
                  <a:pt x="6994013" y="27211"/>
                  <a:pt x="7107133" y="0"/>
                </a:cubicBezTo>
                <a:cubicBezTo>
                  <a:pt x="7220253" y="-27211"/>
                  <a:pt x="7464506" y="25677"/>
                  <a:pt x="7604340" y="0"/>
                </a:cubicBezTo>
                <a:cubicBezTo>
                  <a:pt x="7744174" y="-25677"/>
                  <a:pt x="8138689" y="31888"/>
                  <a:pt x="8277031" y="0"/>
                </a:cubicBezTo>
                <a:cubicBezTo>
                  <a:pt x="8415373" y="-31888"/>
                  <a:pt x="8664600" y="47727"/>
                  <a:pt x="8774238" y="0"/>
                </a:cubicBezTo>
                <a:cubicBezTo>
                  <a:pt x="8810236" y="162953"/>
                  <a:pt x="8753785" y="290395"/>
                  <a:pt x="8774238" y="381449"/>
                </a:cubicBezTo>
                <a:cubicBezTo>
                  <a:pt x="8490877" y="393248"/>
                  <a:pt x="8425902" y="309290"/>
                  <a:pt x="8101546" y="381449"/>
                </a:cubicBezTo>
                <a:cubicBezTo>
                  <a:pt x="7777190" y="453608"/>
                  <a:pt x="7691825" y="321101"/>
                  <a:pt x="7516597" y="381449"/>
                </a:cubicBezTo>
                <a:cubicBezTo>
                  <a:pt x="7341369" y="441797"/>
                  <a:pt x="7342499" y="380789"/>
                  <a:pt x="7194875" y="381449"/>
                </a:cubicBezTo>
                <a:cubicBezTo>
                  <a:pt x="7047251" y="382109"/>
                  <a:pt x="6892122" y="357917"/>
                  <a:pt x="6785411" y="381449"/>
                </a:cubicBezTo>
                <a:cubicBezTo>
                  <a:pt x="6678700" y="404981"/>
                  <a:pt x="6384591" y="377520"/>
                  <a:pt x="6024977" y="381449"/>
                </a:cubicBezTo>
                <a:cubicBezTo>
                  <a:pt x="5665363" y="385378"/>
                  <a:pt x="5655440" y="368237"/>
                  <a:pt x="5440028" y="381449"/>
                </a:cubicBezTo>
                <a:cubicBezTo>
                  <a:pt x="5224616" y="394661"/>
                  <a:pt x="5183200" y="362037"/>
                  <a:pt x="5030563" y="381449"/>
                </a:cubicBezTo>
                <a:cubicBezTo>
                  <a:pt x="4877926" y="400861"/>
                  <a:pt x="4582969" y="326584"/>
                  <a:pt x="4445614" y="381449"/>
                </a:cubicBezTo>
                <a:cubicBezTo>
                  <a:pt x="4308259" y="436314"/>
                  <a:pt x="4264526" y="380663"/>
                  <a:pt x="4123892" y="381449"/>
                </a:cubicBezTo>
                <a:cubicBezTo>
                  <a:pt x="3983258" y="382235"/>
                  <a:pt x="3919325" y="376604"/>
                  <a:pt x="3802170" y="381449"/>
                </a:cubicBezTo>
                <a:cubicBezTo>
                  <a:pt x="3685015" y="386294"/>
                  <a:pt x="3382895" y="313669"/>
                  <a:pt x="3217221" y="381449"/>
                </a:cubicBezTo>
                <a:cubicBezTo>
                  <a:pt x="3051547" y="449229"/>
                  <a:pt x="2987086" y="362220"/>
                  <a:pt x="2807756" y="381449"/>
                </a:cubicBezTo>
                <a:cubicBezTo>
                  <a:pt x="2628427" y="400678"/>
                  <a:pt x="2446178" y="335169"/>
                  <a:pt x="2135065" y="381449"/>
                </a:cubicBezTo>
                <a:cubicBezTo>
                  <a:pt x="1823952" y="427729"/>
                  <a:pt x="1909250" y="340247"/>
                  <a:pt x="1725600" y="381449"/>
                </a:cubicBezTo>
                <a:cubicBezTo>
                  <a:pt x="1541950" y="422651"/>
                  <a:pt x="1309200" y="305901"/>
                  <a:pt x="1052909" y="381449"/>
                </a:cubicBezTo>
                <a:cubicBezTo>
                  <a:pt x="796618" y="456997"/>
                  <a:pt x="850362" y="343933"/>
                  <a:pt x="731187" y="381449"/>
                </a:cubicBezTo>
                <a:cubicBezTo>
                  <a:pt x="612012" y="418965"/>
                  <a:pt x="268689" y="344862"/>
                  <a:pt x="0" y="381449"/>
                </a:cubicBezTo>
                <a:cubicBezTo>
                  <a:pt x="-38675" y="203411"/>
                  <a:pt x="29605" y="147076"/>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heckerboard(across)">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heckerboard(across)">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checkerboard(across)">
                                      <p:cBhvr>
                                        <p:cTn id="42" dur="5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dissolv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 grpId="0" animBg="1"/>
      <p:bldP spid="19" grpId="0"/>
      <p:bldP spid="23" grpId="0"/>
      <p:bldP spid="27" grpId="0"/>
      <p:bldP spid="31" grpId="0"/>
      <p:bldP spid="42"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oogle Shape;158;p13"/>
          <p:cNvCxnSpPr/>
          <p:nvPr/>
        </p:nvCxnSpPr>
        <p:spPr>
          <a:xfrm>
            <a:off x="1042623" y="0"/>
            <a:ext cx="0" cy="2016291"/>
          </a:xfrm>
          <a:prstGeom prst="straightConnector1">
            <a:avLst/>
          </a:prstGeom>
          <a:noFill/>
          <a:ln w="9525" cap="flat" cmpd="sng">
            <a:solidFill>
              <a:srgbClr val="273533"/>
            </a:solidFill>
            <a:prstDash val="dash"/>
            <a:round/>
            <a:headEnd type="none" w="med" len="med"/>
            <a:tailEnd type="none" w="med" len="med"/>
          </a:ln>
        </p:spPr>
      </p:cxnSp>
      <p:cxnSp>
        <p:nvCxnSpPr>
          <p:cNvPr id="10" name="Google Shape;159;p13"/>
          <p:cNvCxnSpPr/>
          <p:nvPr/>
        </p:nvCxnSpPr>
        <p:spPr>
          <a:xfrm>
            <a:off x="1042623" y="4477153"/>
            <a:ext cx="0" cy="2487631"/>
          </a:xfrm>
          <a:prstGeom prst="straightConnector1">
            <a:avLst/>
          </a:prstGeom>
          <a:noFill/>
          <a:ln w="9525" cap="flat" cmpd="sng">
            <a:solidFill>
              <a:srgbClr val="273533"/>
            </a:solidFill>
            <a:prstDash val="dash"/>
            <a:round/>
            <a:headEnd type="none" w="med" len="med"/>
            <a:tailEnd type="none" w="med" len="med"/>
          </a:ln>
        </p:spPr>
      </p:cxnSp>
      <p:sp>
        <p:nvSpPr>
          <p:cNvPr id="13" name="Google Shape;162;p13"/>
          <p:cNvSpPr/>
          <p:nvPr/>
        </p:nvSpPr>
        <p:spPr>
          <a:xfrm>
            <a:off x="229948" y="5064361"/>
            <a:ext cx="528506" cy="528506"/>
          </a:xfrm>
          <a:prstGeom prst="mathPlus">
            <a:avLst>
              <a:gd name="adj1" fmla="val 2352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2" name="Google Shape;146;p13"/>
          <p:cNvSpPr/>
          <p:nvPr/>
        </p:nvSpPr>
        <p:spPr>
          <a:xfrm>
            <a:off x="5839098" y="4050196"/>
            <a:ext cx="766113" cy="766113"/>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 name="Google Shape;147;p13"/>
          <p:cNvSpPr/>
          <p:nvPr/>
        </p:nvSpPr>
        <p:spPr>
          <a:xfrm>
            <a:off x="6100527" y="1041909"/>
            <a:ext cx="4723799" cy="4659621"/>
          </a:xfrm>
          <a:prstGeom prst="round2DiagRect">
            <a:avLst>
              <a:gd name="adj1" fmla="val 16667"/>
              <a:gd name="adj2" fmla="val 0"/>
            </a:avLst>
          </a:prstGeom>
          <a:noFill/>
          <a:ln w="9525" cap="flat" cmpd="sng">
            <a:solidFill>
              <a:srgbClr val="273533"/>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60;p13"/>
          <p:cNvSpPr/>
          <p:nvPr/>
        </p:nvSpPr>
        <p:spPr>
          <a:xfrm>
            <a:off x="5592461" y="5454868"/>
            <a:ext cx="422277" cy="422277"/>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2" name="Google Shape;161;p13"/>
          <p:cNvSpPr/>
          <p:nvPr/>
        </p:nvSpPr>
        <p:spPr>
          <a:xfrm>
            <a:off x="11062818" y="4863084"/>
            <a:ext cx="549394" cy="552495"/>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6" name="文本框 15"/>
          <p:cNvSpPr txBox="1"/>
          <p:nvPr/>
        </p:nvSpPr>
        <p:spPr>
          <a:xfrm>
            <a:off x="6469879" y="2092456"/>
            <a:ext cx="4113234" cy="1015663"/>
          </a:xfrm>
          <a:prstGeom prst="rect">
            <a:avLst/>
          </a:prstGeom>
          <a:noFill/>
        </p:spPr>
        <p:txBody>
          <a:bodyPr wrap="square" rtlCol="0">
            <a:spAutoFit/>
          </a:bodyPr>
          <a:lstStyle/>
          <a:p>
            <a:pPr algn="ctr"/>
            <a:r>
              <a:rPr lang="en-US" altLang="zh-CN" sz="6000" dirty="0">
                <a:latin typeface="思源黑体 CN Heavy" panose="020B0A00000000000000" pitchFamily="34" charset="-122"/>
                <a:ea typeface="思源黑体 CN Heavy" panose="020B0A00000000000000" pitchFamily="34" charset="-122"/>
              </a:rPr>
              <a:t>C</a:t>
            </a:r>
            <a:endParaRPr lang="en-US" altLang="zh-CN" sz="3600" dirty="0">
              <a:latin typeface="思源黑体 CN Heavy" panose="020B0A00000000000000" pitchFamily="34" charset="-122"/>
              <a:ea typeface="思源黑体 CN Heavy" panose="020B0A00000000000000" pitchFamily="34" charset="-122"/>
            </a:endParaRPr>
          </a:p>
        </p:txBody>
      </p:sp>
      <p:sp>
        <p:nvSpPr>
          <p:cNvPr id="17" name="Oval 162"/>
          <p:cNvSpPr/>
          <p:nvPr/>
        </p:nvSpPr>
        <p:spPr>
          <a:xfrm>
            <a:off x="8489984"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8" name="Oval 163"/>
          <p:cNvSpPr/>
          <p:nvPr/>
        </p:nvSpPr>
        <p:spPr>
          <a:xfrm>
            <a:off x="8634607"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9" name="Oval 164"/>
          <p:cNvSpPr/>
          <p:nvPr/>
        </p:nvSpPr>
        <p:spPr>
          <a:xfrm>
            <a:off x="8779231"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cxnSp>
        <p:nvCxnSpPr>
          <p:cNvPr id="8" name="直接连接符 7"/>
          <p:cNvCxnSpPr/>
          <p:nvPr/>
        </p:nvCxnSpPr>
        <p:spPr>
          <a:xfrm>
            <a:off x="8221573" y="3209851"/>
            <a:ext cx="6306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rot="16200000">
            <a:off x="102975" y="2954334"/>
            <a:ext cx="1879295" cy="584775"/>
          </a:xfrm>
          <a:prstGeom prst="rect">
            <a:avLst/>
          </a:prstGeom>
          <a:noFill/>
        </p:spPr>
        <p:txBody>
          <a:bodyPr wrap="square" rtlCol="0">
            <a:spAutoFit/>
          </a:bodyPr>
          <a:lstStyle/>
          <a:p>
            <a:r>
              <a:rPr lang="en-US" altLang="zh-CN"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Z202026</a:t>
            </a:r>
            <a:r>
              <a:rPr lang="zh-CN" altLang="en-US"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届第一次联考</a:t>
            </a:r>
            <a:endParaRPr lang="en-US" altLang="zh-CN" sz="10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sp>
        <p:nvSpPr>
          <p:cNvPr id="7" name="文本框 6"/>
          <p:cNvSpPr txBox="1"/>
          <p:nvPr/>
        </p:nvSpPr>
        <p:spPr>
          <a:xfrm>
            <a:off x="6222154" y="3346319"/>
            <a:ext cx="4483946" cy="923330"/>
          </a:xfrm>
          <a:prstGeom prst="rect">
            <a:avLst/>
          </a:prstGeom>
          <a:noFill/>
        </p:spPr>
        <p:txBody>
          <a:bodyPr wrap="square">
            <a:spAutoFit/>
          </a:bodyPr>
          <a:lstStyle/>
          <a:p>
            <a:r>
              <a:rPr lang="en-US" altLang="zh-CN" b="1" dirty="0"/>
              <a:t>   </a:t>
            </a:r>
            <a:r>
              <a:rPr lang="zh-CN" altLang="en-US" b="1" dirty="0"/>
              <a:t>这篇文章讨论了英国住房危机导致的代际分化，特别是年轻人面临的高租金和难以拥有住房的问题。</a:t>
            </a:r>
            <a:endParaRPr lang="zh-CN" altLang="en-US" b="1" dirty="0"/>
          </a:p>
        </p:txBody>
      </p:sp>
      <p:pic>
        <p:nvPicPr>
          <p:cNvPr id="1026" name="Picture 2" descr="已生成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6607" y="75121"/>
            <a:ext cx="4346701" cy="65931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Google Shape;20;p3"/>
          <p:cNvSpPr/>
          <p:nvPr/>
        </p:nvSpPr>
        <p:spPr>
          <a:xfrm>
            <a:off x="-509084" y="6515981"/>
            <a:ext cx="1266206" cy="1206663"/>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4" name="Google Shape;21;p3"/>
          <p:cNvSpPr/>
          <p:nvPr/>
        </p:nvSpPr>
        <p:spPr>
          <a:xfrm>
            <a:off x="10656026" y="-23849"/>
            <a:ext cx="1266206" cy="2279252"/>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5" name="Google Shape;22;p3"/>
          <p:cNvSpPr/>
          <p:nvPr/>
        </p:nvSpPr>
        <p:spPr>
          <a:xfrm>
            <a:off x="5497430" y="6228298"/>
            <a:ext cx="580446" cy="580446"/>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6" name="Google Shape;23;p3"/>
          <p:cNvSpPr/>
          <p:nvPr/>
        </p:nvSpPr>
        <p:spPr>
          <a:xfrm>
            <a:off x="-621352" y="-428264"/>
            <a:ext cx="1926448" cy="1926448"/>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7" name="Google Shape;24;p3"/>
          <p:cNvSpPr/>
          <p:nvPr/>
        </p:nvSpPr>
        <p:spPr>
          <a:xfrm>
            <a:off x="9414326" y="5951746"/>
            <a:ext cx="755430" cy="759481"/>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8" name="Google Shape;25;p3"/>
          <p:cNvSpPr/>
          <p:nvPr/>
        </p:nvSpPr>
        <p:spPr>
          <a:xfrm>
            <a:off x="6043851" y="5577406"/>
            <a:ext cx="479182" cy="414373"/>
          </a:xfrm>
          <a:prstGeom prst="triangle">
            <a:avLst>
              <a:gd name="adj" fmla="val 50000"/>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9" name="Google Shape;26;p3"/>
          <p:cNvSpPr/>
          <p:nvPr/>
        </p:nvSpPr>
        <p:spPr>
          <a:xfrm>
            <a:off x="9961084" y="647836"/>
            <a:ext cx="438271" cy="440296"/>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0" name="Google Shape;27;p3"/>
          <p:cNvSpPr/>
          <p:nvPr/>
        </p:nvSpPr>
        <p:spPr>
          <a:xfrm>
            <a:off x="327088" y="5494369"/>
            <a:ext cx="580446" cy="580446"/>
          </a:xfrm>
          <a:prstGeom prst="mathPlus">
            <a:avLst>
              <a:gd name="adj1" fmla="val 2352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2" name="Google Shape;29;p3"/>
          <p:cNvSpPr/>
          <p:nvPr/>
        </p:nvSpPr>
        <p:spPr>
          <a:xfrm>
            <a:off x="1146719" y="926818"/>
            <a:ext cx="4772780" cy="4772780"/>
          </a:xfrm>
          <a:prstGeom prst="ellipse">
            <a:avLst/>
          </a:prstGeom>
          <a:noFill/>
          <a:ln w="9525" cap="flat" cmpd="sng">
            <a:solidFill>
              <a:srgbClr val="273533"/>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30;p3"/>
          <p:cNvSpPr/>
          <p:nvPr/>
        </p:nvSpPr>
        <p:spPr>
          <a:xfrm>
            <a:off x="1305096" y="1121245"/>
            <a:ext cx="4772780" cy="4772780"/>
          </a:xfrm>
          <a:prstGeom prst="ellipse">
            <a:avLst/>
          </a:prstGeom>
          <a:solidFill>
            <a:srgbClr val="59A041">
              <a:alpha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9786" y="813638"/>
            <a:ext cx="5288066" cy="5705823"/>
          </a:xfrm>
          <a:prstGeom prst="rect">
            <a:avLst/>
          </a:prstGeom>
          <a:ln>
            <a:noFill/>
          </a:ln>
        </p:spPr>
      </p:pic>
      <p:sp>
        <p:nvSpPr>
          <p:cNvPr id="16" name="文本框 15"/>
          <p:cNvSpPr txBox="1"/>
          <p:nvPr/>
        </p:nvSpPr>
        <p:spPr>
          <a:xfrm>
            <a:off x="2478499" y="6358843"/>
            <a:ext cx="7701720" cy="200055"/>
          </a:xfrm>
          <a:prstGeom prst="rect">
            <a:avLst/>
          </a:prstGeom>
          <a:noFill/>
        </p:spPr>
        <p:txBody>
          <a:bodyPr wrap="square" rtlCol="0">
            <a:spAutoFit/>
          </a:bodyPr>
          <a:lstStyle/>
          <a:p>
            <a:pPr algn="dist"/>
            <a:r>
              <a:rPr lang="en-US" altLang="zh-CN" sz="700" dirty="0">
                <a:solidFill>
                  <a:srgbClr val="59A041"/>
                </a:solidFill>
                <a:latin typeface="思源黑体 CN Heavy" panose="020B0A00000000000000" pitchFamily="34" charset="-122"/>
                <a:ea typeface="思源黑体 CN Heavy" panose="020B0A00000000000000" pitchFamily="34" charset="-122"/>
              </a:rPr>
              <a:t>ibaotu.com</a:t>
            </a:r>
            <a:endParaRPr lang="zh-CN" altLang="en-US" sz="700" dirty="0">
              <a:solidFill>
                <a:srgbClr val="59A041"/>
              </a:solidFill>
              <a:latin typeface="思源黑体 CN Heavy" panose="020B0A00000000000000" pitchFamily="34" charset="-122"/>
              <a:ea typeface="思源黑体 CN Heavy" panose="020B0A00000000000000" pitchFamily="34" charset="-122"/>
            </a:endParaRPr>
          </a:p>
        </p:txBody>
      </p:sp>
      <p:sp>
        <p:nvSpPr>
          <p:cNvPr id="14" name="Google Shape;39;p4"/>
          <p:cNvSpPr/>
          <p:nvPr/>
        </p:nvSpPr>
        <p:spPr>
          <a:xfrm>
            <a:off x="9961084" y="2864270"/>
            <a:ext cx="449575" cy="388771"/>
          </a:xfrm>
          <a:prstGeom prst="triangle">
            <a:avLst>
              <a:gd name="adj" fmla="val 50000"/>
            </a:avLst>
          </a:prstGeom>
          <a:solidFill>
            <a:srgbClr val="59A041">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22" name="Google Shape;23;p3"/>
          <p:cNvSpPr/>
          <p:nvPr/>
        </p:nvSpPr>
        <p:spPr>
          <a:xfrm>
            <a:off x="6495476" y="2841497"/>
            <a:ext cx="615072" cy="615072"/>
          </a:xfrm>
          <a:prstGeom prst="ellipse">
            <a:avLst/>
          </a:prstGeom>
          <a:solidFill>
            <a:srgbClr val="59A041">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8" name="文本框 17"/>
          <p:cNvSpPr txBox="1"/>
          <p:nvPr/>
        </p:nvSpPr>
        <p:spPr>
          <a:xfrm>
            <a:off x="7168738" y="2838135"/>
            <a:ext cx="4878259" cy="646331"/>
          </a:xfrm>
          <a:prstGeom prst="rect">
            <a:avLst/>
          </a:prstGeom>
          <a:noFill/>
        </p:spPr>
        <p:txBody>
          <a:bodyPr wrap="none" rtlCol="0">
            <a:spAutoFit/>
          </a:bodyPr>
          <a:lstStyle/>
          <a:p>
            <a:pPr algn="ctr"/>
            <a:r>
              <a:rPr lang="en-US" altLang="zh-CN" sz="3600" b="1" dirty="0">
                <a:solidFill>
                  <a:schemeClr val="tx1">
                    <a:lumMod val="65000"/>
                    <a:lumOff val="35000"/>
                  </a:schemeClr>
                </a:solidFill>
                <a:latin typeface="Times New Roman" panose="02020603050405020304" pitchFamily="18" charset="0"/>
                <a:ea typeface="思源黑体 CN Heavy" panose="020B0A00000000000000" pitchFamily="34" charset="-122"/>
                <a:cs typeface="Times New Roman" panose="02020603050405020304" pitchFamily="18" charset="0"/>
              </a:rPr>
              <a:t>Z20  2026</a:t>
            </a:r>
            <a:r>
              <a:rPr lang="zh-CN" altLang="en-US" sz="3600" b="1" dirty="0">
                <a:solidFill>
                  <a:schemeClr val="tx1">
                    <a:lumMod val="65000"/>
                    <a:lumOff val="35000"/>
                  </a:schemeClr>
                </a:solidFill>
                <a:latin typeface="Times New Roman" panose="02020603050405020304" pitchFamily="18" charset="0"/>
                <a:ea typeface="思源黑体 CN Heavy" panose="020B0A00000000000000" pitchFamily="34" charset="-122"/>
                <a:cs typeface="Times New Roman" panose="02020603050405020304" pitchFamily="18" charset="0"/>
              </a:rPr>
              <a:t>届第一次联考</a:t>
            </a:r>
            <a:endParaRPr lang="en-US" altLang="zh-CN" b="1" dirty="0">
              <a:solidFill>
                <a:schemeClr val="tx1">
                  <a:lumMod val="65000"/>
                  <a:lumOff val="35000"/>
                </a:schemeClr>
              </a:solidFill>
              <a:latin typeface="Times New Roman" panose="02020603050405020304" pitchFamily="18" charset="0"/>
              <a:ea typeface="思源黑体 CN Heavy" panose="020B0A00000000000000" pitchFamily="34" charset="-122"/>
              <a:cs typeface="Times New Roman" panose="02020603050405020304" pitchFamily="18" charset="0"/>
            </a:endParaRPr>
          </a:p>
        </p:txBody>
      </p:sp>
      <p:sp>
        <p:nvSpPr>
          <p:cNvPr id="2" name="文本框 1"/>
          <p:cNvSpPr txBox="1"/>
          <p:nvPr/>
        </p:nvSpPr>
        <p:spPr>
          <a:xfrm>
            <a:off x="7551684" y="4005406"/>
            <a:ext cx="4480714" cy="646331"/>
          </a:xfrm>
          <a:prstGeom prst="rect">
            <a:avLst/>
          </a:prstGeom>
          <a:noFill/>
        </p:spPr>
        <p:txBody>
          <a:bodyPr wrap="none" rtlCol="0">
            <a:spAutoFit/>
          </a:bodyPr>
          <a:lstStyle/>
          <a:p>
            <a:pPr algn="ctr"/>
            <a:r>
              <a:rPr lang="en-US" altLang="zh-CN" sz="3600" b="1" dirty="0">
                <a:solidFill>
                  <a:schemeClr val="tx1">
                    <a:lumMod val="65000"/>
                    <a:lumOff val="35000"/>
                  </a:schemeClr>
                </a:solidFill>
                <a:latin typeface="Times New Roman" panose="02020603050405020304" pitchFamily="18" charset="0"/>
                <a:ea typeface="思源黑体 CN Heavy" panose="020B0A00000000000000" pitchFamily="34" charset="-122"/>
                <a:cs typeface="Times New Roman" panose="02020603050405020304" pitchFamily="18" charset="0"/>
              </a:rPr>
              <a:t>2025. 8.25       Shirley </a:t>
            </a:r>
            <a:endParaRPr lang="en-US" altLang="zh-CN" b="1" dirty="0">
              <a:solidFill>
                <a:schemeClr val="tx1">
                  <a:lumMod val="65000"/>
                  <a:lumOff val="35000"/>
                </a:schemeClr>
              </a:solidFill>
              <a:latin typeface="Times New Roman" panose="02020603050405020304" pitchFamily="18" charset="0"/>
              <a:ea typeface="思源黑体 CN Heavy" panose="020B0A00000000000000" pitchFamily="34" charset="-122"/>
              <a:cs typeface="Times New Roman" panose="02020603050405020304" pitchFamily="18"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103907" y="0"/>
            <a:ext cx="12088093" cy="7478970"/>
          </a:xfrm>
          <a:prstGeom prst="rect">
            <a:avLst/>
          </a:prstGeom>
          <a:noFill/>
        </p:spPr>
        <p:txBody>
          <a:bodyPr wrap="square">
            <a:spAutoFit/>
          </a:bodyPr>
          <a:lstStyle/>
          <a:p>
            <a:r>
              <a:rPr lang="en-GB" altLang="zh-CN" sz="2400" dirty="0">
                <a:latin typeface="Times New Roman" panose="02020603050405020304" pitchFamily="18" charset="0"/>
                <a:cs typeface="Times New Roman" panose="02020603050405020304" pitchFamily="18" charset="0"/>
              </a:rPr>
              <a:t>housing crisis 									</a:t>
            </a:r>
            <a:r>
              <a:rPr lang="zh-CN" altLang="en-US" sz="2400" dirty="0">
                <a:latin typeface="Times New Roman" panose="02020603050405020304" pitchFamily="18" charset="0"/>
                <a:cs typeface="Times New Roman" panose="02020603050405020304" pitchFamily="18" charset="0"/>
              </a:rPr>
              <a:t>住房危机</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create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 distinct generational divide			</a:t>
            </a:r>
            <a:r>
              <a:rPr lang="zh-CN" altLang="en-US" sz="2400" dirty="0">
                <a:latin typeface="Times New Roman" panose="02020603050405020304" pitchFamily="18" charset="0"/>
                <a:cs typeface="Times New Roman" panose="02020603050405020304" pitchFamily="18" charset="0"/>
              </a:rPr>
              <a:t>造成明显的代际差异</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u</a:t>
            </a:r>
            <a:r>
              <a:rPr lang="en-GB" altLang="zh-CN" sz="2400" dirty="0" err="1">
                <a:latin typeface="Times New Roman" panose="02020603050405020304" pitchFamily="18" charset="0"/>
                <a:cs typeface="Times New Roman" panose="02020603050405020304" pitchFamily="18" charset="0"/>
              </a:rPr>
              <a:t>nachievable</a:t>
            </a:r>
            <a:r>
              <a:rPr lang="en-GB" altLang="zh-CN" sz="2400" dirty="0">
                <a:latin typeface="Times New Roman" panose="02020603050405020304" pitchFamily="18" charset="0"/>
                <a:cs typeface="Times New Roman" panose="02020603050405020304" pitchFamily="18" charset="0"/>
              </a:rPr>
              <a:t> homeownership</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无法实现的购房梦想</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chronic shortages of affordable homes		</a:t>
            </a:r>
            <a:r>
              <a:rPr lang="zh-CN" altLang="en-US" sz="2400" dirty="0">
                <a:latin typeface="Times New Roman" panose="02020603050405020304" pitchFamily="18" charset="0"/>
                <a:cs typeface="Times New Roman" panose="02020603050405020304" pitchFamily="18" charset="0"/>
              </a:rPr>
              <a:t>长期存在的经济适用房短缺问题</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skyrocket dramatically 						</a:t>
            </a:r>
            <a:r>
              <a:rPr lang="zh-CN" altLang="en-US" sz="2400" dirty="0">
                <a:latin typeface="Times New Roman" panose="02020603050405020304" pitchFamily="18" charset="0"/>
                <a:cs typeface="Times New Roman" panose="02020603050405020304" pitchFamily="18" charset="0"/>
              </a:rPr>
              <a:t>急剧上升</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widen the gap 									</a:t>
            </a:r>
            <a:r>
              <a:rPr lang="zh-CN" altLang="en-US" sz="2400" dirty="0">
                <a:latin typeface="Times New Roman" panose="02020603050405020304" pitchFamily="18" charset="0"/>
                <a:cs typeface="Times New Roman" panose="02020603050405020304" pitchFamily="18" charset="0"/>
              </a:rPr>
              <a:t>扩大差距</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narrow/ bridge the gap 						</a:t>
            </a:r>
            <a:r>
              <a:rPr lang="zh-CN" altLang="en-US" sz="2400" dirty="0">
                <a:latin typeface="Times New Roman" panose="02020603050405020304" pitchFamily="18" charset="0"/>
                <a:cs typeface="Times New Roman" panose="02020603050405020304" pitchFamily="18" charset="0"/>
              </a:rPr>
              <a:t>缩小</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弥合差距</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inflate prices 									</a:t>
            </a:r>
            <a:r>
              <a:rPr lang="zh-CN" altLang="en-US" sz="2400" dirty="0">
                <a:latin typeface="Times New Roman" panose="02020603050405020304" pitchFamily="18" charset="0"/>
                <a:cs typeface="Times New Roman" panose="02020603050405020304" pitchFamily="18" charset="0"/>
              </a:rPr>
              <a:t>抬高物价（使充气；膨胀；（使）涨价）</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in line with inflation</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与通货膨胀率一致 （</a:t>
            </a:r>
            <a:r>
              <a:rPr lang="en-US" altLang="zh-CN" sz="2400" dirty="0">
                <a:latin typeface="Times New Roman" panose="02020603050405020304" pitchFamily="18" charset="0"/>
                <a:cs typeface="Times New Roman" panose="02020603050405020304" pitchFamily="18" charset="0"/>
              </a:rPr>
              <a:t>deflation</a:t>
            </a:r>
            <a:r>
              <a:rPr lang="zh-CN" altLang="en-US" sz="2400" dirty="0">
                <a:latin typeface="Times New Roman" panose="02020603050405020304" pitchFamily="18" charset="0"/>
                <a:cs typeface="Times New Roman" panose="02020603050405020304" pitchFamily="18" charset="0"/>
              </a:rPr>
              <a:t>通货紧缩；放气）</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carry heavy debts 								</a:t>
            </a:r>
            <a:r>
              <a:rPr lang="zh-CN" altLang="en-US" sz="2400" dirty="0">
                <a:latin typeface="Times New Roman" panose="02020603050405020304" pitchFamily="18" charset="0"/>
                <a:cs typeface="Times New Roman" panose="02020603050405020304" pitchFamily="18" charset="0"/>
              </a:rPr>
              <a:t>负重债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exceed											v</a:t>
            </a:r>
            <a:r>
              <a:rPr lang="zh-CN" altLang="en-US" sz="2400" dirty="0">
                <a:latin typeface="Times New Roman" panose="02020603050405020304" pitchFamily="18" charset="0"/>
                <a:cs typeface="Times New Roman" panose="02020603050405020304" pitchFamily="18" charset="0"/>
              </a:rPr>
              <a:t> 超过，超出；超越（限制）；优于，胜过</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weakening their savings potential				</a:t>
            </a:r>
            <a:r>
              <a:rPr lang="zh-CN" altLang="en-US" sz="2400" dirty="0">
                <a:latin typeface="Times New Roman" panose="02020603050405020304" pitchFamily="18" charset="0"/>
                <a:cs typeface="Times New Roman" panose="02020603050405020304" pitchFamily="18" charset="0"/>
              </a:rPr>
              <a:t>削弱他们的储蓄潜力</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little relief										</a:t>
            </a:r>
            <a:r>
              <a:rPr lang="zh-CN" altLang="en-US" sz="2400" dirty="0">
                <a:latin typeface="Times New Roman" panose="02020603050405020304" pitchFamily="18" charset="0"/>
                <a:cs typeface="Times New Roman" panose="02020603050405020304" pitchFamily="18" charset="0"/>
              </a:rPr>
              <a:t>几乎没有缓解</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face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instability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and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exploitation				</a:t>
            </a:r>
            <a:r>
              <a:rPr lang="zh-CN" altLang="en-US" sz="2400" dirty="0">
                <a:latin typeface="Times New Roman" panose="02020603050405020304" pitchFamily="18" charset="0"/>
                <a:cs typeface="Times New Roman" panose="02020603050405020304" pitchFamily="18" charset="0"/>
              </a:rPr>
              <a:t>面对不稳定和被剥削的情况</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no-fault driving								</a:t>
            </a:r>
            <a:r>
              <a:rPr lang="zh-CN" altLang="en-US" sz="2400" dirty="0">
                <a:latin typeface="Times New Roman" panose="02020603050405020304" pitchFamily="18" charset="0"/>
                <a:cs typeface="Times New Roman" panose="02020603050405020304" pitchFamily="18" charset="0"/>
              </a:rPr>
              <a:t>无过错驱逐</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controversial</a:t>
            </a:r>
            <a:r>
              <a:rPr lang="zh-CN" altLang="en-US"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/ˌ</a:t>
            </a:r>
            <a:r>
              <a:rPr lang="en-GB" altLang="zh-CN" sz="2400" dirty="0" err="1">
                <a:latin typeface="Times New Roman" panose="02020603050405020304" pitchFamily="18" charset="0"/>
                <a:cs typeface="Times New Roman" panose="02020603050405020304" pitchFamily="18" charset="0"/>
              </a:rPr>
              <a:t>kɒntrəˈvɜːʃl</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引起争论的；有争议的</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controversy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n</a:t>
            </a:r>
            <a:r>
              <a:rPr lang="zh-CN" altLang="en-US" sz="2400" dirty="0">
                <a:latin typeface="Times New Roman" panose="02020603050405020304" pitchFamily="18" charset="0"/>
                <a:cs typeface="Times New Roman" panose="02020603050405020304" pitchFamily="18" charset="0"/>
              </a:rPr>
              <a:t>争论，争议</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propose a landlord registry /ˈ</a:t>
            </a:r>
            <a:r>
              <a:rPr lang="en-GB" altLang="zh-CN" sz="2400" dirty="0" err="1">
                <a:latin typeface="Times New Roman" panose="02020603050405020304" pitchFamily="18" charset="0"/>
                <a:cs typeface="Times New Roman" panose="02020603050405020304" pitchFamily="18" charset="0"/>
              </a:rPr>
              <a:t>redʒɪstri</a:t>
            </a:r>
            <a:r>
              <a:rPr lang="en-GB" altLang="zh-CN" sz="2400" dirty="0">
                <a:latin typeface="Times New Roman" panose="02020603050405020304" pitchFamily="18" charset="0"/>
                <a:cs typeface="Times New Roman" panose="02020603050405020304" pitchFamily="18" charset="0"/>
              </a:rPr>
              <a:t>/ and rent control commission.</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提议设立房东登记制度和租金管制委员会</a:t>
            </a:r>
            <a:r>
              <a:rPr lang="en-US" altLang="zh-CN" sz="2400" dirty="0">
                <a:latin typeface="Times New Roman" panose="02020603050405020304" pitchFamily="18" charset="0"/>
                <a:cs typeface="Times New Roman" panose="02020603050405020304" pitchFamily="18" charset="0"/>
              </a:rPr>
              <a:t>(registry. n </a:t>
            </a:r>
            <a:r>
              <a:rPr lang="zh-CN" altLang="en-US" sz="2400" dirty="0">
                <a:latin typeface="Times New Roman" panose="02020603050405020304" pitchFamily="18" charset="0"/>
                <a:cs typeface="Times New Roman" panose="02020603050405020304" pitchFamily="18" charset="0"/>
              </a:rPr>
              <a:t>注册；登记处</a:t>
            </a:r>
            <a:r>
              <a:rPr lang="en-US" altLang="zh-CN" sz="2400" dirty="0">
                <a:latin typeface="Times New Roman" panose="02020603050405020304" pitchFamily="18" charset="0"/>
                <a:cs typeface="Times New Roman" panose="02020603050405020304" pitchFamily="18" charset="0"/>
              </a:rPr>
              <a:t> commission n </a:t>
            </a:r>
            <a:r>
              <a:rPr lang="zh-CN" altLang="en-US" sz="2400" dirty="0">
                <a:latin typeface="Times New Roman" panose="02020603050405020304" pitchFamily="18" charset="0"/>
                <a:cs typeface="Times New Roman" panose="02020603050405020304" pitchFamily="18" charset="0"/>
              </a:rPr>
              <a:t>委员会）</a:t>
            </a:r>
            <a:endParaRPr lang="en-GB" altLang="zh-CN" sz="2400" dirty="0">
              <a:latin typeface="Times New Roman" panose="02020603050405020304" pitchFamily="18" charset="0"/>
              <a:cs typeface="Times New Roman" panose="02020603050405020304" pitchFamily="18" charset="0"/>
            </a:endParaRPr>
          </a:p>
          <a:p>
            <a:endParaRPr lang="en-GB" altLang="zh-CN"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10817639" y="0"/>
            <a:ext cx="893193" cy="523220"/>
          </a:xfrm>
          <a:prstGeom prst="rect">
            <a:avLst/>
          </a:prstGeom>
          <a:noFill/>
        </p:spPr>
        <p:txBody>
          <a:bodyPr wrap="none" rtlCol="0">
            <a:spAutoFit/>
          </a:bodyPr>
          <a:lstStyle/>
          <a:p>
            <a:r>
              <a:rPr kumimoji="1" lang="en-US" altLang="zh-CN" sz="2800" b="1" dirty="0">
                <a:latin typeface="Times New Roman" panose="02020603050405020304" pitchFamily="18" charset="0"/>
                <a:cs typeface="Times New Roman" panose="02020603050405020304" pitchFamily="18" charset="0"/>
              </a:rPr>
              <a:t>C </a:t>
            </a:r>
            <a:r>
              <a:rPr kumimoji="1" lang="zh-CN" altLang="en-US" sz="2800" b="1" dirty="0">
                <a:latin typeface="Times New Roman" panose="02020603050405020304" pitchFamily="18" charset="0"/>
                <a:cs typeface="Times New Roman" panose="02020603050405020304" pitchFamily="18" charset="0"/>
              </a:rPr>
              <a:t>篇</a:t>
            </a:r>
            <a:endParaRPr kumimoji="1" lang="zh-CN" altLang="en-US" sz="2800" b="1" dirty="0">
              <a:latin typeface="Times New Roman" panose="02020603050405020304" pitchFamily="18" charset="0"/>
              <a:cs typeface="Times New Roman" panose="02020603050405020304" pitchFamily="18" charset="0"/>
            </a:endParaRPr>
          </a:p>
        </p:txBody>
      </p:sp>
      <p:sp>
        <p:nvSpPr>
          <p:cNvPr id="2" name="矩形 1"/>
          <p:cNvSpPr/>
          <p:nvPr/>
        </p:nvSpPr>
        <p:spPr>
          <a:xfrm>
            <a:off x="5459895" y="0"/>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5459895" y="376073"/>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5307495" y="752146"/>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7" name="矩形 6"/>
          <p:cNvSpPr/>
          <p:nvPr/>
        </p:nvSpPr>
        <p:spPr>
          <a:xfrm>
            <a:off x="5383695" y="1128219"/>
            <a:ext cx="4933122"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8" name="矩形 7"/>
          <p:cNvSpPr/>
          <p:nvPr/>
        </p:nvSpPr>
        <p:spPr>
          <a:xfrm>
            <a:off x="5383695" y="1477958"/>
            <a:ext cx="4933122"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9" name="矩形 8"/>
          <p:cNvSpPr/>
          <p:nvPr/>
        </p:nvSpPr>
        <p:spPr>
          <a:xfrm>
            <a:off x="5307495" y="1880365"/>
            <a:ext cx="4933122"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1" name="矩形 10"/>
          <p:cNvSpPr/>
          <p:nvPr/>
        </p:nvSpPr>
        <p:spPr>
          <a:xfrm>
            <a:off x="5307495" y="2230104"/>
            <a:ext cx="4933122"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en-US" altLang="zh-CN" dirty="0"/>
              <a:t>c</a:t>
            </a:r>
            <a:endParaRPr kumimoji="1" lang="zh-CN" altLang="en-US" dirty="0"/>
          </a:p>
        </p:txBody>
      </p:sp>
      <p:sp>
        <p:nvSpPr>
          <p:cNvPr id="12" name="矩形 11"/>
          <p:cNvSpPr/>
          <p:nvPr/>
        </p:nvSpPr>
        <p:spPr>
          <a:xfrm>
            <a:off x="5459894" y="2642707"/>
            <a:ext cx="5652053" cy="3132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3" name="矩形 12"/>
          <p:cNvSpPr/>
          <p:nvPr/>
        </p:nvSpPr>
        <p:spPr>
          <a:xfrm>
            <a:off x="5612182" y="2973080"/>
            <a:ext cx="6275018" cy="369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4" name="矩形 13"/>
          <p:cNvSpPr/>
          <p:nvPr/>
        </p:nvSpPr>
        <p:spPr>
          <a:xfrm>
            <a:off x="5612182" y="3364702"/>
            <a:ext cx="6275018" cy="369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5" name="矩形 14"/>
          <p:cNvSpPr/>
          <p:nvPr/>
        </p:nvSpPr>
        <p:spPr>
          <a:xfrm>
            <a:off x="5435814" y="3717531"/>
            <a:ext cx="6275018" cy="369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6" name="矩形 15"/>
          <p:cNvSpPr/>
          <p:nvPr/>
        </p:nvSpPr>
        <p:spPr>
          <a:xfrm>
            <a:off x="5435814" y="4108266"/>
            <a:ext cx="6275018" cy="369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7" name="矩形 16"/>
          <p:cNvSpPr/>
          <p:nvPr/>
        </p:nvSpPr>
        <p:spPr>
          <a:xfrm>
            <a:off x="5459894" y="4495422"/>
            <a:ext cx="6275018" cy="369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8" name="矩形 17"/>
          <p:cNvSpPr/>
          <p:nvPr/>
        </p:nvSpPr>
        <p:spPr>
          <a:xfrm>
            <a:off x="5459894" y="4815345"/>
            <a:ext cx="6275018" cy="369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9" name="矩形 18"/>
          <p:cNvSpPr/>
          <p:nvPr/>
        </p:nvSpPr>
        <p:spPr>
          <a:xfrm>
            <a:off x="5612182" y="5151142"/>
            <a:ext cx="6275018" cy="369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0" name="矩形 19"/>
          <p:cNvSpPr/>
          <p:nvPr/>
        </p:nvSpPr>
        <p:spPr>
          <a:xfrm>
            <a:off x="5612181" y="5486938"/>
            <a:ext cx="6475911" cy="407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1" name="矩形 20"/>
          <p:cNvSpPr/>
          <p:nvPr/>
        </p:nvSpPr>
        <p:spPr>
          <a:xfrm>
            <a:off x="190045" y="6292602"/>
            <a:ext cx="11697155" cy="369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5"/>
                                        </p:tgtEl>
                                        <p:attrNameLst>
                                          <p:attrName>ppt_y</p:attrName>
                                        </p:attrNameLst>
                                      </p:cBhvr>
                                      <p:tavLst>
                                        <p:tav tm="0">
                                          <p:val>
                                            <p:strVal val="#ppt_y"/>
                                          </p:val>
                                        </p:tav>
                                        <p:tav tm="100000">
                                          <p:val>
                                            <p:strVal val="#ppt_y+#ppt_h*1.125000"/>
                                          </p:val>
                                        </p:tav>
                                      </p:tavLst>
                                    </p:anim>
                                    <p:animEffect transition="out" filter="wipe(down)">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0" nodeType="click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grpId="0" nodeType="clickEffect">
                                  <p:stCondLst>
                                    <p:cond delay="0"/>
                                  </p:stCondLst>
                                  <p:childTnLst>
                                    <p:animEffect transition="out" filter="wipe(down)">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0" nodeType="clickEffect">
                                  <p:stCondLst>
                                    <p:cond delay="0"/>
                                  </p:stCondLst>
                                  <p:childTnLst>
                                    <p:animEffect transition="out" filter="wipe(down)">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grpId="0" nodeType="clickEffect">
                                  <p:stCondLst>
                                    <p:cond delay="0"/>
                                  </p:stCondLst>
                                  <p:childTnLst>
                                    <p:animEffect transition="out" filter="wipe(down)">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grpId="0" nodeType="clickEffect">
                                  <p:stCondLst>
                                    <p:cond delay="0"/>
                                  </p:stCondLst>
                                  <p:childTnLst>
                                    <p:animEffect transition="out" filter="wipe(down)">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grpId="0" nodeType="clickEffect">
                                  <p:stCondLst>
                                    <p:cond delay="0"/>
                                  </p:stCondLst>
                                  <p:childTnLst>
                                    <p:animEffect transition="out" filter="wipe(down)">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grpId="0" nodeType="clickEffect">
                                  <p:stCondLst>
                                    <p:cond delay="0"/>
                                  </p:stCondLst>
                                  <p:childTnLst>
                                    <p:animEffect transition="out" filter="wipe(down)">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grpId="0" nodeType="clickEffect">
                                  <p:stCondLst>
                                    <p:cond delay="0"/>
                                  </p:stCondLst>
                                  <p:childTnLst>
                                    <p:animEffect transition="out" filter="wipe(down)">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grpId="0" nodeType="clickEffect">
                                  <p:stCondLst>
                                    <p:cond delay="0"/>
                                  </p:stCondLst>
                                  <p:childTnLst>
                                    <p:animEffect transition="out" filter="wipe(down)">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xit" presetSubtype="4" fill="hold" grpId="0" nodeType="clickEffect">
                                  <p:stCondLst>
                                    <p:cond delay="0"/>
                                  </p:stCondLst>
                                  <p:childTnLst>
                                    <p:animEffect transition="out" filter="wipe(down)">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xit" presetSubtype="4" fill="hold" grpId="0" nodeType="clickEffect">
                                  <p:stCondLst>
                                    <p:cond delay="0"/>
                                  </p:stCondLst>
                                  <p:childTnLst>
                                    <p:animEffect transition="out" filter="wipe(down)">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grpId="0" nodeType="clickEffect">
                                  <p:stCondLst>
                                    <p:cond delay="0"/>
                                  </p:stCondLst>
                                  <p:childTnLst>
                                    <p:animEffect transition="out" filter="wipe(down)">
                                      <p:cBhvr>
                                        <p:cTn id="83" dur="500"/>
                                        <p:tgtEl>
                                          <p:spTgt spid="20"/>
                                        </p:tgtEl>
                                      </p:cBhvr>
                                    </p:animEffect>
                                    <p:set>
                                      <p:cBhvr>
                                        <p:cTn id="84" dur="1" fill="hold">
                                          <p:stCondLst>
                                            <p:cond delay="499"/>
                                          </p:stCondLst>
                                        </p:cTn>
                                        <p:tgtEl>
                                          <p:spTgt spid="20"/>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xit" presetSubtype="4" fill="hold" grpId="0" nodeType="clickEffect">
                                  <p:stCondLst>
                                    <p:cond delay="0"/>
                                  </p:stCondLst>
                                  <p:childTnLst>
                                    <p:animEffect transition="out" filter="wipe(down)">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0" y="12680"/>
            <a:ext cx="12192000" cy="4893647"/>
          </a:xfrm>
          <a:prstGeom prst="rect">
            <a:avLst/>
          </a:prstGeom>
          <a:noFill/>
        </p:spPr>
        <p:txBody>
          <a:bodyPr wrap="square">
            <a:spAutoFit/>
          </a:bodyPr>
          <a:lstStyle/>
          <a:p>
            <a:r>
              <a:rPr lang="en-GB" altLang="zh-CN" sz="2400" dirty="0">
                <a:latin typeface="Times New Roman" panose="02020603050405020304" pitchFamily="18" charset="0"/>
                <a:cs typeface="Times New Roman" panose="02020603050405020304" pitchFamily="18" charset="0"/>
              </a:rPr>
              <a:t>regulate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private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sector						</a:t>
            </a:r>
            <a:r>
              <a:rPr lang="zh-CN" altLang="en-US" sz="2400" dirty="0">
                <a:latin typeface="Times New Roman" panose="02020603050405020304" pitchFamily="18" charset="0"/>
                <a:cs typeface="Times New Roman" panose="02020603050405020304" pitchFamily="18" charset="0"/>
              </a:rPr>
              <a:t>规范私营部门</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secure right of habitation						</a:t>
            </a:r>
            <a:r>
              <a:rPr lang="zh-CN" altLang="en-US" sz="2400" dirty="0">
                <a:latin typeface="Times New Roman" panose="02020603050405020304" pitchFamily="18" charset="0"/>
                <a:cs typeface="Times New Roman" panose="02020603050405020304" pitchFamily="18" charset="0"/>
              </a:rPr>
              <a:t>稳定的居住权</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be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essential</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for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dignity						</a:t>
            </a:r>
            <a:r>
              <a:rPr lang="zh-CN" altLang="en-US" sz="2400" dirty="0">
                <a:latin typeface="Times New Roman" panose="02020603050405020304" pitchFamily="18" charset="0"/>
                <a:cs typeface="Times New Roman" panose="02020603050405020304" pitchFamily="18" charset="0"/>
              </a:rPr>
              <a:t>对于尊严而言是至关重要的</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intergenerational fairness						</a:t>
            </a:r>
            <a:r>
              <a:rPr lang="zh-CN" altLang="en-US" sz="2400" dirty="0">
                <a:latin typeface="Times New Roman" panose="02020603050405020304" pitchFamily="18" charset="0"/>
                <a:cs typeface="Times New Roman" panose="02020603050405020304" pitchFamily="18" charset="0"/>
              </a:rPr>
              <a:t>代际公平</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thrive=flourish</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v</a:t>
            </a:r>
            <a:r>
              <a:rPr lang="zh-CN" altLang="en-US" sz="2400" dirty="0">
                <a:latin typeface="Times New Roman" panose="02020603050405020304" pitchFamily="18" charset="0"/>
                <a:cs typeface="Times New Roman" panose="02020603050405020304" pitchFamily="18" charset="0"/>
              </a:rPr>
              <a:t>兴旺发达；繁荣；蓬勃发展；旺盛；茁壮成长</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a thriving industry								</a:t>
            </a:r>
            <a:r>
              <a:rPr lang="zh-CN" altLang="en-US" sz="2400" dirty="0">
                <a:latin typeface="Times New Roman" panose="02020603050405020304" pitchFamily="18" charset="0"/>
                <a:cs typeface="Times New Roman" panose="02020603050405020304" pitchFamily="18" charset="0"/>
              </a:rPr>
              <a:t>兴盛的行业</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bear/shoulder unreasonable burdens 			</a:t>
            </a:r>
            <a:r>
              <a:rPr lang="zh-CN" altLang="en-US" sz="2400" dirty="0">
                <a:latin typeface="Times New Roman" panose="02020603050405020304" pitchFamily="18" charset="0"/>
                <a:cs typeface="Times New Roman" panose="02020603050405020304" pitchFamily="18" charset="0"/>
              </a:rPr>
              <a:t>承担不合理的负担</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deny them housing security 					</a:t>
            </a:r>
            <a:r>
              <a:rPr lang="zh-CN" altLang="en-US" sz="2400" dirty="0">
                <a:latin typeface="Times New Roman" panose="02020603050405020304" pitchFamily="18" charset="0"/>
                <a:cs typeface="Times New Roman" panose="02020603050405020304" pitchFamily="18" charset="0"/>
              </a:rPr>
              <a:t>剥夺他们的住房保障 </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deny sb. </a:t>
            </a:r>
            <a:r>
              <a:rPr lang="en-GB" altLang="zh-CN" sz="2400" dirty="0" err="1">
                <a:latin typeface="Times New Roman" panose="02020603050405020304" pitchFamily="18" charset="0"/>
                <a:cs typeface="Times New Roman" panose="02020603050405020304" pitchFamily="18" charset="0"/>
              </a:rPr>
              <a:t>sth</a:t>
            </a:r>
            <a:r>
              <a:rPr lang="en-GB"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不给予</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sustain our future 								</a:t>
            </a:r>
            <a:r>
              <a:rPr lang="zh-CN" altLang="en-US" sz="2400" dirty="0">
                <a:latin typeface="Times New Roman" panose="02020603050405020304" pitchFamily="18" charset="0"/>
                <a:cs typeface="Times New Roman" panose="02020603050405020304" pitchFamily="18" charset="0"/>
              </a:rPr>
              <a:t>维持我们的未来</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consistent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policy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responses					</a:t>
            </a:r>
            <a:r>
              <a:rPr lang="zh-CN" altLang="en-US" sz="2400" dirty="0">
                <a:latin typeface="Times New Roman" panose="02020603050405020304" pitchFamily="18" charset="0"/>
                <a:cs typeface="Times New Roman" panose="02020603050405020304" pitchFamily="18" charset="0"/>
              </a:rPr>
              <a:t>一贯的政策应对措施</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consistent pattern								</a:t>
            </a:r>
            <a:r>
              <a:rPr lang="zh-CN" altLang="en-US" sz="2400" dirty="0">
                <a:latin typeface="Times New Roman" panose="02020603050405020304" pitchFamily="18" charset="0"/>
                <a:cs typeface="Times New Roman" panose="02020603050405020304" pitchFamily="18" charset="0"/>
              </a:rPr>
              <a:t>一致的模式</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consistent effort								</a:t>
            </a:r>
            <a:r>
              <a:rPr lang="zh-CN" altLang="en-GB" sz="2400" dirty="0">
                <a:latin typeface="Times New Roman" panose="02020603050405020304" pitchFamily="18" charset="0"/>
                <a:cs typeface="Times New Roman" panose="02020603050405020304" pitchFamily="18" charset="0"/>
              </a:rPr>
              <a:t>持续的</a:t>
            </a:r>
            <a:r>
              <a:rPr lang="zh-CN" altLang="en-US" sz="2400" dirty="0">
                <a:latin typeface="Times New Roman" panose="02020603050405020304" pitchFamily="18" charset="0"/>
                <a:cs typeface="Times New Roman" panose="02020603050405020304" pitchFamily="18" charset="0"/>
              </a:rPr>
              <a:t>努力</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price out... 									</a:t>
            </a:r>
            <a:r>
              <a:rPr lang="zh-CN" altLang="en-US" sz="2400" dirty="0">
                <a:latin typeface="Times New Roman" panose="02020603050405020304" pitchFamily="18" charset="0"/>
                <a:cs typeface="Times New Roman" panose="02020603050405020304" pitchFamily="18" charset="0"/>
              </a:rPr>
              <a:t>阻止某人因价格太高而购买</a:t>
            </a:r>
            <a:endParaRPr lang="zh-CN" altLang="en-US" sz="2400" dirty="0">
              <a:latin typeface="Times New Roman" panose="02020603050405020304" pitchFamily="18" charset="0"/>
              <a:cs typeface="Times New Roman" panose="02020603050405020304" pitchFamily="18" charset="0"/>
            </a:endParaRPr>
          </a:p>
        </p:txBody>
      </p:sp>
      <p:sp>
        <p:nvSpPr>
          <p:cNvPr id="4" name="矩形 3"/>
          <p:cNvSpPr/>
          <p:nvPr/>
        </p:nvSpPr>
        <p:spPr>
          <a:xfrm>
            <a:off x="5459895" y="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5459895" y="388753"/>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5459895" y="783090"/>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5459895" y="1159163"/>
            <a:ext cx="4121426" cy="376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5459894" y="1497509"/>
            <a:ext cx="6447183" cy="41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5459894" y="1835855"/>
            <a:ext cx="6447183" cy="41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5459893" y="2187344"/>
            <a:ext cx="6447183" cy="41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5413508" y="2643992"/>
            <a:ext cx="6447183" cy="41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3" name="矩形 12"/>
          <p:cNvSpPr/>
          <p:nvPr/>
        </p:nvSpPr>
        <p:spPr>
          <a:xfrm>
            <a:off x="5413508" y="2995481"/>
            <a:ext cx="6447183" cy="41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4" name="矩形 13"/>
          <p:cNvSpPr/>
          <p:nvPr/>
        </p:nvSpPr>
        <p:spPr>
          <a:xfrm>
            <a:off x="5413508" y="3286320"/>
            <a:ext cx="6447183" cy="41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5" name="矩形 14"/>
          <p:cNvSpPr/>
          <p:nvPr/>
        </p:nvSpPr>
        <p:spPr>
          <a:xfrm>
            <a:off x="5413507" y="3734484"/>
            <a:ext cx="6447183" cy="41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6" name="矩形 15"/>
          <p:cNvSpPr/>
          <p:nvPr/>
        </p:nvSpPr>
        <p:spPr>
          <a:xfrm>
            <a:off x="5082197" y="4037268"/>
            <a:ext cx="6447183" cy="41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7" name="矩形 16"/>
          <p:cNvSpPr/>
          <p:nvPr/>
        </p:nvSpPr>
        <p:spPr>
          <a:xfrm>
            <a:off x="5247852" y="4465960"/>
            <a:ext cx="6447183" cy="41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4"/>
                                        </p:tgtEl>
                                        <p:attrNameLst>
                                          <p:attrName>ppt_y</p:attrName>
                                        </p:attrNameLst>
                                      </p:cBhvr>
                                      <p:tavLst>
                                        <p:tav tm="0">
                                          <p:val>
                                            <p:strVal val="#ppt_y"/>
                                          </p:val>
                                        </p:tav>
                                        <p:tav tm="100000">
                                          <p:val>
                                            <p:strVal val="#ppt_y+#ppt_h*1.125000"/>
                                          </p:val>
                                        </p:tav>
                                      </p:tavLst>
                                    </p:anim>
                                    <p:animEffect transition="out" filter="wipe(down)">
                                      <p:cBhvr>
                                        <p:cTn id="7" dur="500"/>
                                        <p:tgtEl>
                                          <p:spTgt spid="4"/>
                                        </p:tgtEl>
                                      </p:cBhvr>
                                    </p:animEffect>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5"/>
                                        </p:tgtEl>
                                        <p:attrNameLst>
                                          <p:attrName>ppt_y</p:attrName>
                                        </p:attrNameLst>
                                      </p:cBhvr>
                                      <p:tavLst>
                                        <p:tav tm="0">
                                          <p:val>
                                            <p:strVal val="#ppt_y"/>
                                          </p:val>
                                        </p:tav>
                                        <p:tav tm="100000">
                                          <p:val>
                                            <p:strVal val="#ppt_y+#ppt_h*1.125000"/>
                                          </p:val>
                                        </p:tav>
                                      </p:tavLst>
                                    </p:anim>
                                    <p:animEffect transition="out" filter="wipe(down)">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6"/>
                                        </p:tgtEl>
                                        <p:attrNameLst>
                                          <p:attrName>ppt_y</p:attrName>
                                        </p:attrNameLst>
                                      </p:cBhvr>
                                      <p:tavLst>
                                        <p:tav tm="0">
                                          <p:val>
                                            <p:strVal val="#ppt_y"/>
                                          </p:val>
                                        </p:tav>
                                        <p:tav tm="100000">
                                          <p:val>
                                            <p:strVal val="#ppt_y+#ppt_h*1.125000"/>
                                          </p:val>
                                        </p:tav>
                                      </p:tavLst>
                                    </p:anim>
                                    <p:animEffect transition="out" filter="wipe(down)">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7"/>
                                        </p:tgtEl>
                                        <p:attrNameLst>
                                          <p:attrName>ppt_y</p:attrName>
                                        </p:attrNameLst>
                                      </p:cBhvr>
                                      <p:tavLst>
                                        <p:tav tm="0">
                                          <p:val>
                                            <p:strVal val="#ppt_y"/>
                                          </p:val>
                                        </p:tav>
                                        <p:tav tm="100000">
                                          <p:val>
                                            <p:strVal val="#ppt_y+#ppt_h*1.125000"/>
                                          </p:val>
                                        </p:tav>
                                      </p:tavLst>
                                    </p:anim>
                                    <p:animEffect transition="out" filter="wipe(down)">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9"/>
                                        </p:tgtEl>
                                        <p:attrNameLst>
                                          <p:attrName>ppt_y</p:attrName>
                                        </p:attrNameLst>
                                      </p:cBhvr>
                                      <p:tavLst>
                                        <p:tav tm="0">
                                          <p:val>
                                            <p:strVal val="#ppt_y"/>
                                          </p:val>
                                        </p:tav>
                                        <p:tav tm="100000">
                                          <p:val>
                                            <p:strVal val="#ppt_y+#ppt_h*1.125000"/>
                                          </p:val>
                                        </p:tav>
                                      </p:tavLst>
                                    </p:anim>
                                    <p:animEffect transition="out" filter="wipe(down)">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10"/>
                                        </p:tgtEl>
                                        <p:attrNameLst>
                                          <p:attrName>ppt_y</p:attrName>
                                        </p:attrNameLst>
                                      </p:cBhvr>
                                      <p:tavLst>
                                        <p:tav tm="0">
                                          <p:val>
                                            <p:strVal val="#ppt_y"/>
                                          </p:val>
                                        </p:tav>
                                        <p:tav tm="100000">
                                          <p:val>
                                            <p:strVal val="#ppt_y+#ppt_h*1.125000"/>
                                          </p:val>
                                        </p:tav>
                                      </p:tavLst>
                                    </p:anim>
                                    <p:animEffect transition="out" filter="wipe(down)">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11"/>
                                        </p:tgtEl>
                                        <p:attrNameLst>
                                          <p:attrName>ppt_y</p:attrName>
                                        </p:attrNameLst>
                                      </p:cBhvr>
                                      <p:tavLst>
                                        <p:tav tm="0">
                                          <p:val>
                                            <p:strVal val="#ppt_y"/>
                                          </p:val>
                                        </p:tav>
                                        <p:tav tm="100000">
                                          <p:val>
                                            <p:strVal val="#ppt_y+#ppt_h*1.125000"/>
                                          </p:val>
                                        </p:tav>
                                      </p:tavLst>
                                    </p:anim>
                                    <p:animEffect transition="out" filter="wipe(down)">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grpId="0" nodeType="clickEffect">
                                  <p:stCondLst>
                                    <p:cond delay="0"/>
                                  </p:stCondLst>
                                  <p:childTnLst>
                                    <p:animEffect transition="out" filter="wipe(down)">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grpId="0" nodeType="clickEffect">
                                  <p:stCondLst>
                                    <p:cond delay="0"/>
                                  </p:stCondLst>
                                  <p:childTnLst>
                                    <p:animEffect transition="out" filter="wipe(down)">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grpId="0" nodeType="clickEffect">
                                  <p:stCondLst>
                                    <p:cond delay="0"/>
                                  </p:stCondLst>
                                  <p:childTnLst>
                                    <p:animEffect transition="out" filter="wipe(down)">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grpId="0" nodeType="clickEffect">
                                  <p:stCondLst>
                                    <p:cond delay="0"/>
                                  </p:stCondLst>
                                  <p:childTnLst>
                                    <p:animEffect transition="out" filter="wipe(down)">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grpId="0" nodeType="clickEffect">
                                  <p:stCondLst>
                                    <p:cond delay="0"/>
                                  </p:stCondLst>
                                  <p:childTnLst>
                                    <p:animEffect transition="out" filter="wipe(down)">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xit" presetSubtype="4" fill="hold" grpId="0" nodeType="clickEffect">
                                  <p:stCondLst>
                                    <p:cond delay="0"/>
                                  </p:stCondLst>
                                  <p:childTnLst>
                                    <p:animEffect transition="out" filter="wipe(down)">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直接连接符 5"/>
          <p:cNvCxnSpPr/>
          <p:nvPr/>
        </p:nvCxnSpPr>
        <p:spPr>
          <a:xfrm>
            <a:off x="2334861" y="2827162"/>
            <a:ext cx="730" cy="4030838"/>
          </a:xfrm>
          <a:prstGeom prst="line">
            <a:avLst/>
          </a:prstGeom>
          <a:ln w="63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34" name="Google Shape;361;p24"/>
          <p:cNvSpPr/>
          <p:nvPr/>
        </p:nvSpPr>
        <p:spPr>
          <a:xfrm>
            <a:off x="10632363" y="694785"/>
            <a:ext cx="426746" cy="428718"/>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8" name="Rectangle 34"/>
          <p:cNvSpPr/>
          <p:nvPr/>
        </p:nvSpPr>
        <p:spPr>
          <a:xfrm rot="5400000" flipV="1">
            <a:off x="-1103369" y="4921359"/>
            <a:ext cx="3038354" cy="834930"/>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 name="connsiteX0-81" fmla="*/ 0 w 3479810"/>
              <a:gd name="connsiteY0-82" fmla="*/ 0 h 1207779"/>
              <a:gd name="connsiteX1-83" fmla="*/ 3479810 w 3479810"/>
              <a:gd name="connsiteY1-84" fmla="*/ 4553 h 1207779"/>
              <a:gd name="connsiteX2-85" fmla="*/ 3479810 w 3479810"/>
              <a:gd name="connsiteY2-86" fmla="*/ 1130405 h 1207779"/>
              <a:gd name="connsiteX3-87" fmla="*/ 2185493 w 3479810"/>
              <a:gd name="connsiteY3-88" fmla="*/ 775263 h 1207779"/>
              <a:gd name="connsiteX4-89" fmla="*/ 0 w 3479810"/>
              <a:gd name="connsiteY4-9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9810" h="1207779">
                <a:moveTo>
                  <a:pt x="0" y="0"/>
                </a:moveTo>
                <a:lnTo>
                  <a:pt x="3479810" y="4553"/>
                </a:lnTo>
                <a:lnTo>
                  <a:pt x="3479810" y="1130405"/>
                </a:lnTo>
                <a:cubicBezTo>
                  <a:pt x="3479511" y="1433772"/>
                  <a:pt x="3448427" y="745115"/>
                  <a:pt x="2185493" y="775263"/>
                </a:cubicBezTo>
                <a:cubicBezTo>
                  <a:pt x="922559" y="805411"/>
                  <a:pt x="605342" y="525332"/>
                  <a:pt x="0" y="0"/>
                </a:cubicBezTo>
                <a:close/>
              </a:path>
            </a:pathLst>
          </a:custGeom>
          <a:solidFill>
            <a:srgbClr val="59A041"/>
          </a:solidFill>
          <a:ln>
            <a:no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158330" y="6136869"/>
            <a:ext cx="1355332" cy="840897"/>
          </a:xfrm>
          <a:prstGeom prst="rect">
            <a:avLst/>
          </a:prstGeom>
        </p:spPr>
      </p:pic>
      <p:sp>
        <p:nvSpPr>
          <p:cNvPr id="8" name="文本框 7"/>
          <p:cNvSpPr txBox="1"/>
          <p:nvPr/>
        </p:nvSpPr>
        <p:spPr>
          <a:xfrm>
            <a:off x="101600" y="58846"/>
            <a:ext cx="8343900" cy="6740307"/>
          </a:xfrm>
          <a:prstGeom prst="rect">
            <a:avLst/>
          </a:prstGeom>
          <a:solidFill>
            <a:schemeClr val="bg1"/>
          </a:solidFill>
        </p:spPr>
        <p:txBody>
          <a:bodyPr wrap="square">
            <a:spAutoFit/>
          </a:bodyPr>
          <a:lstStyle/>
          <a:p>
            <a:pPr indent="266700" algn="just">
              <a:buNone/>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1.Britain’s </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housing crisis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has </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created a distinct generational divide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While older generations often own property, millions of young adults face increasing rents and unachievable homeownership. A recent official report warns that 630,000 people under 35 may face homelessness in old age due to chronic shortages of affordable homes.</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This crisis originates from decades of policy failure.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Since the mid-1990s, house prices have skyrocketed dramatically, widening the gap between property owners and others. Government projects like “Help-to-Buy” intended to assist first-time buyers instead inflated prices further, making housing less accessible. University graduates carry heavy debts from tuition fees exceeding £9,000 annually since 2010, weakening their savings potential.</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3.</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The rental market offers little relief.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Private renters have jumped from 2.8 million to 4.5 million households since 2007, with those aged 25-34 consisting of over a third. Yet renters face instability and exploitation. “No-fault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drivings</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allow landlords(</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房东</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to end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rentings</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without cause, while rents exceed wage growth. Even social housing renters experience widening inequality compared to homeowners.</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4.</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Policy responses are emerging but controversial.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London Mayor Sadiq Khan proposed a landlord registry and rent control commission to regulate the private sector. Scotland has established “rent pressure zones” to stop increases. The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Labour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Party advocates abolishing no-fault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drivings</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arguing that secure right of habitation are essential for dignity.</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Ultimately, this is about intergenerational fairness.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 functional society cannot thrive when younger citizens bear unreasonable burdens. As one analyst notes: “We depend on the young to sustain our future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Times New Roman Regular"/>
                <a:cs typeface="Times New Roman" panose="02020603050405020304" pitchFamily="18" charset="0"/>
              </a:rPr>
              <a:t> </a:t>
            </a:r>
            <a:r>
              <a:rPr lang="en-US" altLang="zh-CN" sz="1800" kern="100" dirty="0">
                <a:effectLst/>
                <a:latin typeface="Times New Roman" panose="02020603050405020304" pitchFamily="18" charset="0"/>
                <a:ea typeface="Times New Roman Regular"/>
                <a:cs typeface="Times New Roman" panose="02020603050405020304" pitchFamily="18" charset="0"/>
              </a:rPr>
              <a:t>denying them housing security damages everyone.”</a:t>
            </a:r>
            <a:r>
              <a:rPr lang="zh-CN" altLang="en-US" sz="1800" kern="100" dirty="0">
                <a:effectLst/>
                <a:latin typeface="Times New Roman" panose="02020603050405020304" pitchFamily="18" charset="0"/>
                <a:ea typeface="Times New Roman Regular"/>
                <a:cs typeface="Times New Roman" panose="02020603050405020304" pitchFamily="18" charset="0"/>
              </a:rPr>
              <a:t> </a:t>
            </a:r>
            <a:r>
              <a:rPr lang="zh-CN" altLang="en-US" sz="1800" kern="100" dirty="0">
                <a:solidFill>
                  <a:srgbClr val="0070C0"/>
                </a:solidFill>
                <a:effectLst/>
                <a:latin typeface="Times New Roman" panose="02020603050405020304" pitchFamily="18" charset="0"/>
                <a:ea typeface="Times New Roman Regular"/>
                <a:cs typeface="Times New Roman" panose="02020603050405020304" pitchFamily="18" charset="0"/>
              </a:rPr>
              <a:t>（关注主旨句）</a:t>
            </a:r>
            <a:endParaRPr lang="zh-CN" altLang="zh-CN" sz="1400"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nvSpPr>
        <p:spPr>
          <a:xfrm>
            <a:off x="8445500" y="94009"/>
            <a:ext cx="3644900" cy="6740307"/>
          </a:xfrm>
          <a:prstGeom prst="rect">
            <a:avLst/>
          </a:prstGeom>
          <a:noFill/>
        </p:spPr>
        <p:txBody>
          <a:bodyPr wrap="square">
            <a:spAutoFit/>
          </a:bodyPr>
          <a:lstStyle/>
          <a:p>
            <a:r>
              <a:rPr lang="zh-CN" altLang="en-US" dirty="0"/>
              <a:t>     描述了</a:t>
            </a:r>
            <a:r>
              <a:rPr lang="zh-CN" altLang="en-US" b="1" dirty="0">
                <a:solidFill>
                  <a:srgbClr val="FF0000"/>
                </a:solidFill>
              </a:rPr>
              <a:t>英国住房危机导致的代际分化</a:t>
            </a:r>
            <a:r>
              <a:rPr lang="zh-CN" altLang="en-US" dirty="0"/>
              <a:t>，老一辈人拥有房产，而年轻人面临高租金和无法实现的住房所有权。（</a:t>
            </a:r>
            <a:r>
              <a:rPr lang="en-US" altLang="zh-CN" dirty="0"/>
              <a:t>a</a:t>
            </a:r>
            <a:r>
              <a:rPr lang="zh-CN" altLang="en-US" dirty="0"/>
              <a:t> </a:t>
            </a:r>
            <a:r>
              <a:rPr lang="en-US" altLang="zh-CN" b="1" dirty="0">
                <a:solidFill>
                  <a:srgbClr val="FF0000"/>
                </a:solidFill>
              </a:rPr>
              <a:t>phenomenon</a:t>
            </a:r>
            <a:r>
              <a:rPr lang="zh-CN" altLang="en-US" dirty="0"/>
              <a:t>）</a:t>
            </a:r>
            <a:endParaRPr lang="en-US" altLang="zh-CN" dirty="0"/>
          </a:p>
          <a:p>
            <a:endParaRPr lang="en-US" altLang="zh-CN" dirty="0"/>
          </a:p>
          <a:p>
            <a:r>
              <a:rPr lang="zh-CN" altLang="en-US" dirty="0"/>
              <a:t>    分析</a:t>
            </a:r>
            <a:r>
              <a:rPr lang="zh-CN" altLang="en-US" b="1" dirty="0">
                <a:solidFill>
                  <a:srgbClr val="FF0000"/>
                </a:solidFill>
              </a:rPr>
              <a:t>住房危机的根源</a:t>
            </a:r>
            <a:r>
              <a:rPr lang="zh-CN" altLang="en-US" dirty="0"/>
              <a:t>，归因于长期的政策失误、房价飙升以及“</a:t>
            </a:r>
            <a:r>
              <a:rPr lang="en-GB" altLang="zh-CN" dirty="0"/>
              <a:t>Help-to-Buy”</a:t>
            </a:r>
            <a:r>
              <a:rPr lang="zh-CN" altLang="en-US" dirty="0"/>
              <a:t>等政策的反效果。（</a:t>
            </a:r>
            <a:r>
              <a:rPr lang="en-US" altLang="zh-CN" dirty="0"/>
              <a:t>reason</a:t>
            </a:r>
            <a:r>
              <a:rPr lang="zh-CN" altLang="en-US" dirty="0"/>
              <a:t>）</a:t>
            </a:r>
            <a:endParaRPr lang="en-US" altLang="zh-CN" dirty="0"/>
          </a:p>
          <a:p>
            <a:endParaRPr lang="en-US" altLang="zh-CN" dirty="0"/>
          </a:p>
          <a:p>
            <a:r>
              <a:rPr lang="zh-CN" altLang="en-US" dirty="0"/>
              <a:t>     </a:t>
            </a:r>
            <a:r>
              <a:rPr lang="zh-CN" altLang="en-US" b="1" dirty="0">
                <a:solidFill>
                  <a:srgbClr val="FF0000"/>
                </a:solidFill>
              </a:rPr>
              <a:t>介绍租赁市场的困境</a:t>
            </a:r>
            <a:r>
              <a:rPr lang="zh-CN" altLang="en-US" dirty="0"/>
              <a:t>，私有租房的增加导致年轻人面临不稳定和剥削，甚至社会住房的差距也在扩大。（</a:t>
            </a:r>
            <a:r>
              <a:rPr lang="en-US" altLang="zh-CN" dirty="0"/>
              <a:t>situation</a:t>
            </a:r>
            <a:r>
              <a:rPr lang="zh-CN" altLang="en-US" dirty="0"/>
              <a:t>）</a:t>
            </a:r>
            <a:endParaRPr lang="en-US" altLang="zh-CN" dirty="0"/>
          </a:p>
          <a:p>
            <a:endParaRPr lang="en-US" altLang="zh-CN" dirty="0"/>
          </a:p>
          <a:p>
            <a:r>
              <a:rPr lang="zh-CN" altLang="en-US" dirty="0"/>
              <a:t>   </a:t>
            </a:r>
            <a:r>
              <a:rPr lang="zh-CN" altLang="en-US" b="1" dirty="0">
                <a:solidFill>
                  <a:srgbClr val="FF0000"/>
                </a:solidFill>
              </a:rPr>
              <a:t>提出一些政策回应</a:t>
            </a:r>
            <a:r>
              <a:rPr lang="zh-CN" altLang="en-US" dirty="0"/>
              <a:t>，如伦敦市长提出的房东登记制度和租金控制，但这些方案存在争议。（</a:t>
            </a:r>
            <a:r>
              <a:rPr lang="en-US" altLang="zh-CN" dirty="0"/>
              <a:t>solution</a:t>
            </a:r>
            <a:r>
              <a:rPr lang="zh-CN" altLang="en-US" dirty="0"/>
              <a:t>）</a:t>
            </a:r>
            <a:endParaRPr lang="en-US" altLang="zh-CN" dirty="0"/>
          </a:p>
          <a:p>
            <a:endParaRPr lang="en-US" altLang="zh-CN" dirty="0"/>
          </a:p>
          <a:p>
            <a:endParaRPr lang="en-US" altLang="zh-CN" dirty="0"/>
          </a:p>
          <a:p>
            <a:r>
              <a:rPr lang="zh-CN" altLang="en-US" dirty="0"/>
              <a:t>     </a:t>
            </a:r>
            <a:r>
              <a:rPr lang="zh-CN" altLang="en-US" b="1" dirty="0">
                <a:solidFill>
                  <a:srgbClr val="FF0000"/>
                </a:solidFill>
              </a:rPr>
              <a:t>强调住房危机是关于代际公平</a:t>
            </a:r>
            <a:r>
              <a:rPr lang="zh-CN" altLang="en-US" dirty="0"/>
              <a:t>，年轻人承受过重负担会影响社会整体发展。（</a:t>
            </a:r>
            <a:r>
              <a:rPr lang="en-US" altLang="zh-CN" dirty="0"/>
              <a:t>significance</a:t>
            </a:r>
            <a:r>
              <a:rPr lang="zh-CN" altLang="en-US" dirty="0"/>
              <a:t> </a:t>
            </a:r>
            <a:r>
              <a:rPr lang="en-US" altLang="zh-CN" dirty="0"/>
              <a:t>of</a:t>
            </a:r>
            <a:r>
              <a:rPr lang="zh-CN" altLang="en-US" dirty="0"/>
              <a:t> </a:t>
            </a:r>
            <a:r>
              <a:rPr lang="en-GB" altLang="zh-CN" dirty="0"/>
              <a:t>young adults’ </a:t>
            </a:r>
            <a:r>
              <a:rPr lang="en-GB" altLang="zh-CN" b="1" dirty="0"/>
              <a:t>housing security</a:t>
            </a:r>
            <a:r>
              <a:rPr lang="en-GB" altLang="zh-CN" dirty="0"/>
              <a:t> )</a:t>
            </a:r>
            <a:endParaRPr lang="zh-CN" altLang="en-US" dirty="0"/>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barn(inVertical)">
                                      <p:cBhvr>
                                        <p:cTn id="10" dur="500"/>
                                        <p:tgtEl>
                                          <p:spTgt spid="11">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animEffect transition="in" filter="barn(inVertical)">
                                      <p:cBhvr>
                                        <p:cTn id="13" dur="500"/>
                                        <p:tgtEl>
                                          <p:spTgt spid="11">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6" end="6"/>
                                            </p:txEl>
                                          </p:spTgt>
                                        </p:tgtEl>
                                        <p:attrNameLst>
                                          <p:attrName>style.visibility</p:attrName>
                                        </p:attrNameLst>
                                      </p:cBhvr>
                                      <p:to>
                                        <p:strVal val="visible"/>
                                      </p:to>
                                    </p:set>
                                    <p:animEffect transition="in" filter="barn(inVertical)">
                                      <p:cBhvr>
                                        <p:cTn id="16" dur="500"/>
                                        <p:tgtEl>
                                          <p:spTgt spid="11">
                                            <p:txEl>
                                              <p:pRg st="6" end="6"/>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9" end="9"/>
                                            </p:txEl>
                                          </p:spTgt>
                                        </p:tgtEl>
                                        <p:attrNameLst>
                                          <p:attrName>style.visibility</p:attrName>
                                        </p:attrNameLst>
                                      </p:cBhvr>
                                      <p:to>
                                        <p:strVal val="visible"/>
                                      </p:to>
                                    </p:set>
                                    <p:animEffect transition="in" filter="barn(inVertical)">
                                      <p:cBhvr>
                                        <p:cTn id="19"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34"/>
          <p:cNvSpPr/>
          <p:nvPr/>
        </p:nvSpPr>
        <p:spPr>
          <a:xfrm flipH="1" flipV="1">
            <a:off x="-1" y="5787342"/>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45" name="Rectangle 34"/>
          <p:cNvSpPr/>
          <p:nvPr/>
        </p:nvSpPr>
        <p:spPr>
          <a:xfrm rot="10800000" flipH="1" flipV="1">
            <a:off x="9089461" y="0"/>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 name="文本框 2"/>
          <p:cNvSpPr txBox="1"/>
          <p:nvPr/>
        </p:nvSpPr>
        <p:spPr>
          <a:xfrm>
            <a:off x="51225" y="0"/>
            <a:ext cx="8549436" cy="1938992"/>
          </a:xfrm>
          <a:prstGeom prst="rect">
            <a:avLst/>
          </a:prstGeom>
          <a:noFill/>
          <a:ln>
            <a:solidFill>
              <a:srgbClr val="FF0000"/>
            </a:solidFill>
          </a:ln>
        </p:spPr>
        <p:txBody>
          <a:bodyPr wrap="square">
            <a:spAutoFit/>
          </a:bodyPr>
          <a:lstStyle/>
          <a:p>
            <a:pPr marL="0" indent="0" algn="just"/>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31.What can be a suitable title for the text?</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endParaRPr>
          </a:p>
          <a:p>
            <a:pPr marL="0" indent="0" algn="just"/>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A.Housing:</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rPr>
              <a:t>Pricing</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rPr>
              <a:t> out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 the Young?</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endParaRPr>
          </a:p>
          <a:p>
            <a:pPr marL="0" indent="0" algn="just"/>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B.Policy:Regulating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 the Private Owners?</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endParaRPr>
          </a:p>
          <a:p>
            <a:pPr marL="0" indent="0" algn="just"/>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C.Landlords:Forced.to</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 Accept Rent Hikes?		</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endParaRPr>
          </a:p>
          <a:p>
            <a:pPr marL="0" indent="0" algn="just"/>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D.Rental</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Control:Solving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 the Renter-landlord Conflicts?</a:t>
            </a:r>
            <a:endParaRPr lang="zh-CN" altLang="en-US" sz="2400" dirty="0"/>
          </a:p>
        </p:txBody>
      </p:sp>
      <p:sp>
        <p:nvSpPr>
          <p:cNvPr id="5" name="文本框 4"/>
          <p:cNvSpPr txBox="1"/>
          <p:nvPr/>
        </p:nvSpPr>
        <p:spPr>
          <a:xfrm>
            <a:off x="-33130" y="1938992"/>
            <a:ext cx="11907078" cy="1569660"/>
          </a:xfrm>
          <a:prstGeom prst="rect">
            <a:avLst/>
          </a:prstGeom>
          <a:noFill/>
        </p:spPr>
        <p:txBody>
          <a:bodyPr wrap="square">
            <a:spAutoFit/>
          </a:bodyPr>
          <a:lstStyle/>
          <a:p>
            <a:pPr indent="266700"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1.Britain’s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housing crisis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has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created a distinct generational divide</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While older generations often own property, millions of </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young adults</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face </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increasing rents and unachievable homeownership</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 recent official report warns that 630,000 people under 35 may face homelessness in old age due to chronic shortages of affordable homes.</a:t>
            </a:r>
            <a:endPar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51225" y="3462485"/>
            <a:ext cx="12019722" cy="707886"/>
          </a:xfrm>
          <a:prstGeom prst="rect">
            <a:avLst/>
          </a:prstGeom>
          <a:noFill/>
        </p:spPr>
        <p:txBody>
          <a:bodyPr wrap="square">
            <a:spAutoFit/>
          </a:bodyPr>
          <a:lstStyle/>
          <a:p>
            <a:r>
              <a:rPr lang="en-US" altLang="zh-CN" sz="2000" dirty="0"/>
              <a:t>     </a:t>
            </a:r>
            <a:r>
              <a:rPr lang="zh-CN" altLang="en-US" sz="2000" dirty="0"/>
              <a:t>英国的住房危机造成了明显的代际分化。老一辈人通常拥有房产，而数百万年轻人面临不断上涨的租金和无法实现的住房所有权。</a:t>
            </a:r>
            <a:endParaRPr lang="zh-CN" altLang="en-US" sz="2000" dirty="0"/>
          </a:p>
        </p:txBody>
      </p:sp>
      <p:sp>
        <p:nvSpPr>
          <p:cNvPr id="4" name="文本框 3"/>
          <p:cNvSpPr txBox="1"/>
          <p:nvPr/>
        </p:nvSpPr>
        <p:spPr>
          <a:xfrm>
            <a:off x="4471844" y="415498"/>
            <a:ext cx="4128817" cy="400110"/>
          </a:xfrm>
          <a:prstGeom prst="rect">
            <a:avLst/>
          </a:prstGeom>
          <a:noFill/>
        </p:spPr>
        <p:txBody>
          <a:bodyPr wrap="square">
            <a:spAutoFit/>
          </a:bodyPr>
          <a:lstStyle/>
          <a:p>
            <a:r>
              <a:rPr lang="zh-CN" altLang="en-US" sz="2000" b="1" dirty="0">
                <a:solidFill>
                  <a:srgbClr val="FF0000"/>
                </a:solidFill>
              </a:rPr>
              <a:t>将年轻人排除在住房市场之外</a:t>
            </a:r>
            <a:endParaRPr lang="zh-CN" altLang="en-US" sz="2000" b="1" dirty="0">
              <a:solidFill>
                <a:srgbClr val="FF0000"/>
              </a:solidFill>
            </a:endParaRPr>
          </a:p>
        </p:txBody>
      </p:sp>
      <p:cxnSp>
        <p:nvCxnSpPr>
          <p:cNvPr id="7" name="直线箭头连接符 6"/>
          <p:cNvCxnSpPr/>
          <p:nvPr/>
        </p:nvCxnSpPr>
        <p:spPr>
          <a:xfrm>
            <a:off x="2464904" y="757707"/>
            <a:ext cx="6798366" cy="168069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线箭头连接符 7"/>
          <p:cNvCxnSpPr/>
          <p:nvPr/>
        </p:nvCxnSpPr>
        <p:spPr>
          <a:xfrm flipH="1">
            <a:off x="1921565" y="724831"/>
            <a:ext cx="543339" cy="208249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0" y="4170371"/>
            <a:ext cx="12019722" cy="2554545"/>
          </a:xfrm>
          <a:prstGeom prst="rect">
            <a:avLst/>
          </a:prstGeom>
          <a:solidFill>
            <a:schemeClr val="bg1"/>
          </a:solidFill>
        </p:spPr>
        <p:txBody>
          <a:bodyPr wrap="square">
            <a:spAutoFit/>
          </a:bodyPr>
          <a:lstStyle/>
          <a:p>
            <a:pPr>
              <a:buNone/>
            </a:pPr>
            <a:r>
              <a:rPr lang="en-GB" altLang="zh-CN" sz="2000" b="1" dirty="0">
                <a:latin typeface="Calibri" panose="020F0502020204030204" pitchFamily="34" charset="0"/>
                <a:cs typeface="Calibri" panose="020F0502020204030204" pitchFamily="34" charset="0"/>
              </a:rPr>
              <a:t>B. Policy: Regulating the Private Owners?</a:t>
            </a:r>
            <a:r>
              <a:rPr lang="zh-CN" altLang="en-US" sz="2000" b="1" dirty="0">
                <a:latin typeface="Calibri" panose="020F0502020204030204" pitchFamily="34" charset="0"/>
                <a:cs typeface="Calibri" panose="020F0502020204030204" pitchFamily="34" charset="0"/>
              </a:rPr>
              <a:t>    政策：规范私人业主的行为</a:t>
            </a:r>
            <a:endParaRPr lang="en-GB" altLang="zh-CN" sz="2000" b="1" dirty="0">
              <a:latin typeface="Calibri" panose="020F0502020204030204" pitchFamily="34" charset="0"/>
              <a:cs typeface="Calibri" panose="020F0502020204030204" pitchFamily="34" charset="0"/>
            </a:endParaRPr>
          </a:p>
          <a:p>
            <a:pPr>
              <a:buNone/>
            </a:pPr>
            <a:r>
              <a:rPr lang="zh-CN" altLang="en-US" sz="2000" dirty="0">
                <a:latin typeface="Calibri" panose="020F0502020204030204" pitchFamily="34" charset="0"/>
                <a:cs typeface="Calibri" panose="020F0502020204030204" pitchFamily="34" charset="0"/>
              </a:rPr>
              <a:t>文章确实提到了政府政策（如“</a:t>
            </a:r>
            <a:r>
              <a:rPr lang="en-GB" altLang="zh-CN" sz="2000" dirty="0">
                <a:latin typeface="Calibri" panose="020F0502020204030204" pitchFamily="34" charset="0"/>
                <a:cs typeface="Calibri" panose="020F0502020204030204" pitchFamily="34" charset="0"/>
              </a:rPr>
              <a:t>Help-to-Buy”</a:t>
            </a:r>
            <a:r>
              <a:rPr lang="zh-CN" altLang="en-GB" sz="2000" dirty="0">
                <a:latin typeface="Calibri" panose="020F0502020204030204" pitchFamily="34" charset="0"/>
                <a:cs typeface="Calibri" panose="020F0502020204030204" pitchFamily="34" charset="0"/>
              </a:rPr>
              <a:t>），</a:t>
            </a:r>
            <a:r>
              <a:rPr lang="zh-CN" altLang="en-US" sz="2000" dirty="0">
                <a:latin typeface="Calibri" panose="020F0502020204030204" pitchFamily="34" charset="0"/>
                <a:cs typeface="Calibri" panose="020F0502020204030204" pitchFamily="34" charset="0"/>
              </a:rPr>
              <a:t>并讨论了如何管理</a:t>
            </a:r>
            <a:r>
              <a:rPr lang="zh-CN" altLang="en-US" sz="2000" b="1" dirty="0">
                <a:latin typeface="Calibri" panose="020F0502020204030204" pitchFamily="34" charset="0"/>
                <a:cs typeface="Calibri" panose="020F0502020204030204" pitchFamily="34" charset="0"/>
              </a:rPr>
              <a:t>房东</a:t>
            </a:r>
            <a:r>
              <a:rPr lang="zh-CN" altLang="en-US" sz="2000" dirty="0">
                <a:latin typeface="Calibri" panose="020F0502020204030204" pitchFamily="34" charset="0"/>
                <a:cs typeface="Calibri" panose="020F0502020204030204" pitchFamily="34" charset="0"/>
              </a:rPr>
              <a:t>和</a:t>
            </a:r>
            <a:r>
              <a:rPr lang="zh-CN" altLang="en-US" sz="2000" b="1" dirty="0">
                <a:latin typeface="Calibri" panose="020F0502020204030204" pitchFamily="34" charset="0"/>
                <a:cs typeface="Calibri" panose="020F0502020204030204" pitchFamily="34" charset="0"/>
              </a:rPr>
              <a:t>租赁市场</a:t>
            </a:r>
            <a:r>
              <a:rPr lang="zh-CN" altLang="en-US" sz="2000" dirty="0">
                <a:latin typeface="Calibri" panose="020F0502020204030204" pitchFamily="34" charset="0"/>
                <a:cs typeface="Calibri" panose="020F0502020204030204" pitchFamily="34" charset="0"/>
              </a:rPr>
              <a:t>，但</a:t>
            </a:r>
            <a:r>
              <a:rPr lang="zh-CN" altLang="en-US" sz="2000" b="1" dirty="0">
                <a:latin typeface="Calibri" panose="020F0502020204030204" pitchFamily="34" charset="0"/>
                <a:cs typeface="Calibri" panose="020F0502020204030204" pitchFamily="34" charset="0"/>
              </a:rPr>
              <a:t>这并不是文章的主要关注点</a:t>
            </a:r>
            <a:r>
              <a:rPr lang="zh-CN" altLang="en-US" sz="2000" dirty="0">
                <a:latin typeface="Calibri" panose="020F0502020204030204" pitchFamily="34" charset="0"/>
                <a:cs typeface="Calibri" panose="020F0502020204030204" pitchFamily="34" charset="0"/>
              </a:rPr>
              <a:t>。</a:t>
            </a:r>
            <a:endParaRPr lang="en-US" altLang="zh-CN" sz="2000" dirty="0">
              <a:latin typeface="Calibri" panose="020F0502020204030204" pitchFamily="34" charset="0"/>
              <a:cs typeface="Calibri" panose="020F0502020204030204" pitchFamily="34" charset="0"/>
            </a:endParaRPr>
          </a:p>
          <a:p>
            <a:pPr>
              <a:buNone/>
            </a:pPr>
            <a:r>
              <a:rPr lang="en-GB" altLang="zh-CN" sz="2000" b="1" dirty="0">
                <a:latin typeface="Calibri" panose="020F0502020204030204" pitchFamily="34" charset="0"/>
                <a:cs typeface="Calibri" panose="020F0502020204030204" pitchFamily="34" charset="0"/>
              </a:rPr>
              <a:t>C. Landlords: Forced to Accept Rent Hikes?</a:t>
            </a:r>
            <a:r>
              <a:rPr lang="zh-CN" altLang="en-US" sz="2000" b="1" dirty="0">
                <a:latin typeface="Calibri" panose="020F0502020204030204" pitchFamily="34" charset="0"/>
                <a:cs typeface="Calibri" panose="020F0502020204030204" pitchFamily="34" charset="0"/>
              </a:rPr>
              <a:t>      房东们：被迫接受租金上涨</a:t>
            </a:r>
            <a:endParaRPr lang="en-GB" altLang="zh-CN" sz="2000" b="1" dirty="0">
              <a:latin typeface="Calibri" panose="020F0502020204030204" pitchFamily="34" charset="0"/>
              <a:cs typeface="Calibri" panose="020F0502020204030204" pitchFamily="34" charset="0"/>
            </a:endParaRPr>
          </a:p>
          <a:p>
            <a:pPr>
              <a:buNone/>
            </a:pPr>
            <a:r>
              <a:rPr lang="zh-CN" altLang="en-US" sz="2000" dirty="0">
                <a:latin typeface="Calibri" panose="020F0502020204030204" pitchFamily="34" charset="0"/>
                <a:cs typeface="Calibri" panose="020F0502020204030204" pitchFamily="34" charset="0"/>
              </a:rPr>
              <a:t>虽然提到房东的行为和租金上涨，但文章关注的是</a:t>
            </a:r>
            <a:r>
              <a:rPr lang="zh-CN" altLang="en-US" sz="2000" b="1" dirty="0">
                <a:latin typeface="Calibri" panose="020F0502020204030204" pitchFamily="34" charset="0"/>
                <a:cs typeface="Calibri" panose="020F0502020204030204" pitchFamily="34" charset="0"/>
              </a:rPr>
              <a:t>年轻人的住房问题</a:t>
            </a:r>
            <a:r>
              <a:rPr lang="zh-CN" altLang="en-US" sz="2000" dirty="0">
                <a:latin typeface="Calibri" panose="020F0502020204030204" pitchFamily="34" charset="0"/>
                <a:cs typeface="Calibri" panose="020F0502020204030204" pitchFamily="34" charset="0"/>
              </a:rPr>
              <a:t>，因此这个标题不适合。</a:t>
            </a:r>
            <a:endParaRPr lang="zh-CN" altLang="en-US" sz="2000" dirty="0">
              <a:latin typeface="Calibri" panose="020F0502020204030204" pitchFamily="34" charset="0"/>
              <a:cs typeface="Calibri" panose="020F0502020204030204" pitchFamily="34" charset="0"/>
            </a:endParaRPr>
          </a:p>
          <a:p>
            <a:pPr>
              <a:buNone/>
            </a:pPr>
            <a:r>
              <a:rPr lang="en-GB" altLang="zh-CN" sz="2000" b="1" dirty="0">
                <a:latin typeface="Calibri" panose="020F0502020204030204" pitchFamily="34" charset="0"/>
                <a:cs typeface="Calibri" panose="020F0502020204030204" pitchFamily="34" charset="0"/>
              </a:rPr>
              <a:t>D. Rental Control: Solving the Renter-landlord Conflicts?</a:t>
            </a:r>
            <a:r>
              <a:rPr lang="zh-CN" altLang="en-US" sz="2000" b="1" dirty="0">
                <a:latin typeface="Calibri" panose="020F0502020204030204" pitchFamily="34" charset="0"/>
                <a:cs typeface="Calibri" panose="020F0502020204030204" pitchFamily="34" charset="0"/>
              </a:rPr>
              <a:t>   租金管制：解决租客与房东之间的纠纷</a:t>
            </a:r>
            <a:endParaRPr lang="en-GB" altLang="zh-CN" sz="2000" b="1" dirty="0">
              <a:latin typeface="Calibri" panose="020F0502020204030204" pitchFamily="34" charset="0"/>
              <a:cs typeface="Calibri" panose="020F0502020204030204" pitchFamily="34" charset="0"/>
            </a:endParaRPr>
          </a:p>
          <a:p>
            <a:pPr>
              <a:buNone/>
            </a:pPr>
            <a:r>
              <a:rPr lang="zh-CN" altLang="en-US" sz="2000" b="1" dirty="0">
                <a:latin typeface="Calibri" panose="020F0502020204030204" pitchFamily="34" charset="0"/>
                <a:cs typeface="Calibri" panose="020F0502020204030204" pitchFamily="34" charset="0"/>
              </a:rPr>
              <a:t>这只是文章的一个部分内容</a:t>
            </a:r>
            <a:r>
              <a:rPr lang="zh-CN" altLang="en-US" sz="2000" dirty="0">
                <a:latin typeface="Calibri" panose="020F0502020204030204" pitchFamily="34" charset="0"/>
                <a:cs typeface="Calibri" panose="020F0502020204030204" pitchFamily="34" charset="0"/>
              </a:rPr>
              <a:t>。文章主要关注的是</a:t>
            </a:r>
            <a:r>
              <a:rPr lang="zh-CN" altLang="en-US" sz="2000" b="1" dirty="0">
                <a:latin typeface="Calibri" panose="020F0502020204030204" pitchFamily="34" charset="0"/>
                <a:cs typeface="Calibri" panose="020F0502020204030204" pitchFamily="34" charset="0"/>
              </a:rPr>
              <a:t>年轻人面临的住房困境</a:t>
            </a:r>
            <a:r>
              <a:rPr lang="zh-CN" altLang="en-US" sz="2000" dirty="0">
                <a:latin typeface="Calibri" panose="020F0502020204030204" pitchFamily="34" charset="0"/>
                <a:cs typeface="Calibri" panose="020F0502020204030204" pitchFamily="34" charset="0"/>
              </a:rPr>
              <a:t>，而不是专注于租赁市场的冲突。因此，这个标题并不完全符合文章的主旨。</a:t>
            </a:r>
            <a:endParaRPr lang="zh-CN" altLang="en-US" sz="2000" dirty="0">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ppt_y</p:attrName>
                                        </p:attrNameLst>
                                      </p:cBhvr>
                                      <p:tavLst>
                                        <p:tav tm="0">
                                          <p:val>
                                            <p:strVal val="#ppt_y+#ppt_h*1.125000"/>
                                          </p:val>
                                        </p:tav>
                                        <p:tav tm="100000">
                                          <p:val>
                                            <p:strVal val="#ppt_y"/>
                                          </p:val>
                                        </p:tav>
                                      </p:tavLst>
                                    </p:anim>
                                    <p:animEffect transition="in" filter="wipe(up)">
                                      <p:cBhvr>
                                        <p:cTn id="19" dur="500"/>
                                        <p:tgtEl>
                                          <p:spTgt spid="8"/>
                                        </p:tgtEl>
                                      </p:cBhvr>
                                    </p:animEffect>
                                  </p:childTnLst>
                                </p:cTn>
                              </p:par>
                              <p:par>
                                <p:cTn id="20" presetID="1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up)">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checkerboard(across)">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checkerboard(across)">
                                      <p:cBhvr>
                                        <p:cTn id="38" dur="500"/>
                                        <p:tgtEl>
                                          <p:spTgt spid="1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animEffect transition="in" filter="checkerboard(across)">
                                      <p:cBhvr>
                                        <p:cTn id="43" dur="500"/>
                                        <p:tgtEl>
                                          <p:spTgt spid="1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13">
                                            <p:txEl>
                                              <p:pRg st="3" end="3"/>
                                            </p:txEl>
                                          </p:spTgt>
                                        </p:tgtEl>
                                        <p:attrNameLst>
                                          <p:attrName>style.visibility</p:attrName>
                                        </p:attrNameLst>
                                      </p:cBhvr>
                                      <p:to>
                                        <p:strVal val="visible"/>
                                      </p:to>
                                    </p:set>
                                    <p:animEffect transition="in" filter="checkerboard(across)">
                                      <p:cBhvr>
                                        <p:cTn id="48" dur="500"/>
                                        <p:tgtEl>
                                          <p:spTgt spid="1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13">
                                            <p:txEl>
                                              <p:pRg st="4" end="4"/>
                                            </p:txEl>
                                          </p:spTgt>
                                        </p:tgtEl>
                                        <p:attrNameLst>
                                          <p:attrName>style.visibility</p:attrName>
                                        </p:attrNameLst>
                                      </p:cBhvr>
                                      <p:to>
                                        <p:strVal val="visible"/>
                                      </p:to>
                                    </p:set>
                                    <p:animEffect transition="in" filter="checkerboard(across)">
                                      <p:cBhvr>
                                        <p:cTn id="53" dur="500"/>
                                        <p:tgtEl>
                                          <p:spTgt spid="13">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13">
                                            <p:txEl>
                                              <p:pRg st="5" end="5"/>
                                            </p:txEl>
                                          </p:spTgt>
                                        </p:tgtEl>
                                        <p:attrNameLst>
                                          <p:attrName>style.visibility</p:attrName>
                                        </p:attrNameLst>
                                      </p:cBhvr>
                                      <p:to>
                                        <p:strVal val="visible"/>
                                      </p:to>
                                    </p:set>
                                    <p:animEffect transition="in" filter="checkerboard(across)">
                                      <p:cBhvr>
                                        <p:cTn id="58"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119269" y="0"/>
            <a:ext cx="11158331" cy="1200329"/>
          </a:xfrm>
          <a:prstGeom prst="rect">
            <a:avLst/>
          </a:prstGeom>
          <a:noFill/>
        </p:spPr>
        <p:txBody>
          <a:bodyPr wrap="square">
            <a:spAutoFit/>
          </a:bodyPr>
          <a:lstStyle/>
          <a:p>
            <a:pPr algn="just">
              <a:buNone/>
            </a:pPr>
            <a:r>
              <a:rPr lang="en-US" altLang="zh-CN" sz="2400" kern="100" dirty="0">
                <a:effectLst/>
                <a:latin typeface="Times New Roman Regular"/>
                <a:ea typeface="宋体" panose="02010600030101010101" pitchFamily="2" charset="-122"/>
                <a:cs typeface="Times New Roman" panose="02020603050405020304" pitchFamily="18" charset="0"/>
              </a:rPr>
              <a:t>28. What does the official report </a:t>
            </a:r>
            <a:r>
              <a:rPr lang="en-US" altLang="zh-CN" sz="2400" b="1" kern="100" dirty="0">
                <a:solidFill>
                  <a:srgbClr val="00B0F0"/>
                </a:solidFill>
                <a:effectLst/>
                <a:latin typeface="Times New Roman Regular"/>
                <a:ea typeface="宋体" panose="02010600030101010101" pitchFamily="2" charset="-122"/>
                <a:cs typeface="Times New Roman" panose="02020603050405020304" pitchFamily="18" charset="0"/>
              </a:rPr>
              <a:t>predict</a:t>
            </a:r>
            <a:r>
              <a:rPr lang="en-US" altLang="zh-CN" sz="2400" kern="100" dirty="0">
                <a:effectLst/>
                <a:latin typeface="Times New Roman Regular"/>
                <a:ea typeface="宋体" panose="02010600030101010101" pitchFamily="2" charset="-122"/>
                <a:cs typeface="Times New Roman" panose="02020603050405020304" pitchFamily="18" charset="0"/>
              </a:rPr>
              <a:t> about young adults?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A. Universal elderly poverty.					B. Persistent renting difficulties.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C. Long-term housing insecurity.				D. Unachievable huge property.</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 name="矩形 6"/>
          <p:cNvSpPr/>
          <p:nvPr/>
        </p:nvSpPr>
        <p:spPr>
          <a:xfrm>
            <a:off x="2466739" y="53009"/>
            <a:ext cx="1734200" cy="371475"/>
          </a:xfrm>
          <a:custGeom>
            <a:avLst/>
            <a:gdLst>
              <a:gd name="connsiteX0" fmla="*/ 0 w 1734200"/>
              <a:gd name="connsiteY0" fmla="*/ 0 h 371475"/>
              <a:gd name="connsiteX1" fmla="*/ 612751 w 1734200"/>
              <a:gd name="connsiteY1" fmla="*/ 0 h 371475"/>
              <a:gd name="connsiteX2" fmla="*/ 1208159 w 1734200"/>
              <a:gd name="connsiteY2" fmla="*/ 0 h 371475"/>
              <a:gd name="connsiteX3" fmla="*/ 1734200 w 1734200"/>
              <a:gd name="connsiteY3" fmla="*/ 0 h 371475"/>
              <a:gd name="connsiteX4" fmla="*/ 1734200 w 1734200"/>
              <a:gd name="connsiteY4" fmla="*/ 371475 h 371475"/>
              <a:gd name="connsiteX5" fmla="*/ 1190817 w 1734200"/>
              <a:gd name="connsiteY5" fmla="*/ 371475 h 371475"/>
              <a:gd name="connsiteX6" fmla="*/ 612751 w 1734200"/>
              <a:gd name="connsiteY6" fmla="*/ 371475 h 371475"/>
              <a:gd name="connsiteX7" fmla="*/ 0 w 1734200"/>
              <a:gd name="connsiteY7" fmla="*/ 371475 h 371475"/>
              <a:gd name="connsiteX8" fmla="*/ 0 w 1734200"/>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4200" h="371475" fill="none" extrusionOk="0">
                <a:moveTo>
                  <a:pt x="0" y="0"/>
                </a:moveTo>
                <a:cubicBezTo>
                  <a:pt x="253116" y="-53592"/>
                  <a:pt x="372262" y="26877"/>
                  <a:pt x="612751" y="0"/>
                </a:cubicBezTo>
                <a:cubicBezTo>
                  <a:pt x="853240" y="-26877"/>
                  <a:pt x="975202" y="13415"/>
                  <a:pt x="1208159" y="0"/>
                </a:cubicBezTo>
                <a:cubicBezTo>
                  <a:pt x="1441116" y="-13415"/>
                  <a:pt x="1528560" y="48468"/>
                  <a:pt x="1734200" y="0"/>
                </a:cubicBezTo>
                <a:cubicBezTo>
                  <a:pt x="1745199" y="110274"/>
                  <a:pt x="1718541" y="187572"/>
                  <a:pt x="1734200" y="371475"/>
                </a:cubicBezTo>
                <a:cubicBezTo>
                  <a:pt x="1551976" y="390851"/>
                  <a:pt x="1336884" y="308756"/>
                  <a:pt x="1190817" y="371475"/>
                </a:cubicBezTo>
                <a:cubicBezTo>
                  <a:pt x="1044750" y="434194"/>
                  <a:pt x="852949" y="333041"/>
                  <a:pt x="612751" y="371475"/>
                </a:cubicBezTo>
                <a:cubicBezTo>
                  <a:pt x="372553" y="409909"/>
                  <a:pt x="224316" y="318599"/>
                  <a:pt x="0" y="371475"/>
                </a:cubicBezTo>
                <a:cubicBezTo>
                  <a:pt x="-24201" y="209375"/>
                  <a:pt x="18997" y="85395"/>
                  <a:pt x="0" y="0"/>
                </a:cubicBezTo>
                <a:close/>
              </a:path>
              <a:path w="1734200" h="371475" stroke="0" extrusionOk="0">
                <a:moveTo>
                  <a:pt x="0" y="0"/>
                </a:moveTo>
                <a:cubicBezTo>
                  <a:pt x="184176" y="-31786"/>
                  <a:pt x="364405" y="20549"/>
                  <a:pt x="560725" y="0"/>
                </a:cubicBezTo>
                <a:cubicBezTo>
                  <a:pt x="757046" y="-20549"/>
                  <a:pt x="924022" y="51756"/>
                  <a:pt x="1086765" y="0"/>
                </a:cubicBezTo>
                <a:cubicBezTo>
                  <a:pt x="1249508" y="-51756"/>
                  <a:pt x="1581663" y="44358"/>
                  <a:pt x="1734200" y="0"/>
                </a:cubicBezTo>
                <a:cubicBezTo>
                  <a:pt x="1742867" y="142129"/>
                  <a:pt x="1704904" y="201966"/>
                  <a:pt x="1734200" y="371475"/>
                </a:cubicBezTo>
                <a:cubicBezTo>
                  <a:pt x="1613016" y="429212"/>
                  <a:pt x="1346850" y="367685"/>
                  <a:pt x="1190817" y="371475"/>
                </a:cubicBezTo>
                <a:cubicBezTo>
                  <a:pt x="1034784" y="375265"/>
                  <a:pt x="715835" y="322426"/>
                  <a:pt x="578067" y="371475"/>
                </a:cubicBezTo>
                <a:cubicBezTo>
                  <a:pt x="440299" y="420524"/>
                  <a:pt x="122918" y="326003"/>
                  <a:pt x="0" y="371475"/>
                </a:cubicBezTo>
                <a:cubicBezTo>
                  <a:pt x="-23274" y="212102"/>
                  <a:pt x="26635" y="104640"/>
                  <a:pt x="0" y="0"/>
                </a:cubicBezTo>
                <a:close/>
              </a:path>
            </a:pathLst>
          </a:custGeom>
          <a:solidFill>
            <a:schemeClr val="accent5">
              <a:lumMod val="40000"/>
              <a:lumOff val="6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文本框 8"/>
          <p:cNvSpPr txBox="1"/>
          <p:nvPr/>
        </p:nvSpPr>
        <p:spPr>
          <a:xfrm>
            <a:off x="0" y="1200329"/>
            <a:ext cx="11847444" cy="5170646"/>
          </a:xfrm>
          <a:prstGeom prst="rect">
            <a:avLst/>
          </a:prstGeom>
          <a:noFill/>
        </p:spPr>
        <p:txBody>
          <a:bodyPr wrap="square">
            <a:spAutoFit/>
          </a:bodyPr>
          <a:lstStyle/>
          <a:p>
            <a:pPr indent="266700"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1.Britain’s </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housing crisis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has </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created a distinct generational divide</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While older generations often own property, millions of young adults face increasing rents and unachievable homeownership. </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 recent official report warns that 630,000 people under 35 may face homelessness in old age due to chronic shortages of affordable homes.</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2400" kern="100" dirty="0">
                <a:effectLst/>
                <a:latin typeface="Calibri" panose="020F0502020204030204" pitchFamily="34" charset="0"/>
                <a:ea typeface="宋体" panose="02010600030101010101" pitchFamily="2" charset="-122"/>
                <a:cs typeface="Calibri" panose="020F0502020204030204" pitchFamily="34" charset="0"/>
              </a:rPr>
              <a:t>A</a:t>
            </a:r>
            <a:r>
              <a:rPr lang="en-GB" altLang="zh-CN" sz="2400" dirty="0">
                <a:latin typeface="Calibri" panose="020F0502020204030204" pitchFamily="34" charset="0"/>
                <a:cs typeface="Calibri" panose="020F0502020204030204" pitchFamily="34" charset="0"/>
              </a:rPr>
              <a:t> Universal elderly poverty 			</a:t>
            </a:r>
            <a:r>
              <a:rPr lang="zh-CN" altLang="en-US" sz="2400" dirty="0">
                <a:latin typeface="Calibri" panose="020F0502020204030204" pitchFamily="34" charset="0"/>
                <a:cs typeface="Calibri" panose="020F0502020204030204" pitchFamily="34" charset="0"/>
              </a:rPr>
              <a:t>普遍的老年贫困</a:t>
            </a:r>
            <a:endParaRPr lang="en-US" altLang="zh-CN" sz="2400" dirty="0">
              <a:latin typeface="Calibri" panose="020F0502020204030204" pitchFamily="34" charset="0"/>
              <a:cs typeface="Calibri" panose="020F0502020204030204" pitchFamily="34" charset="0"/>
            </a:endParaRPr>
          </a:p>
          <a:p>
            <a:pPr indent="266700" algn="just">
              <a:buNone/>
            </a:pPr>
            <a:r>
              <a:rPr lang="en-GB" altLang="zh-CN" sz="2400" dirty="0"/>
              <a:t>B. Persistent renting difficulties </a:t>
            </a:r>
            <a:r>
              <a:rPr lang="zh-CN" altLang="en-US" sz="2400" dirty="0"/>
              <a:t>   </a:t>
            </a:r>
            <a:r>
              <a:rPr lang="en-US" altLang="zh-CN" sz="2400" dirty="0"/>
              <a:t>		</a:t>
            </a:r>
            <a:r>
              <a:rPr lang="zh-CN" altLang="en-US" sz="2400" dirty="0"/>
              <a:t>持续的租房困难；虽然年轻人面临租房问题，报告并没有强调“持续的租房困难”作为重点。它更专注于住房的</a:t>
            </a:r>
            <a:r>
              <a:rPr lang="zh-CN" altLang="en-US" sz="2400" b="1" dirty="0"/>
              <a:t>可得性和可负担性</a:t>
            </a:r>
            <a:r>
              <a:rPr lang="zh-CN" altLang="en-US" sz="2400" dirty="0"/>
              <a:t>，以及</a:t>
            </a:r>
            <a:r>
              <a:rPr lang="zh-CN" altLang="en-US" sz="2400" b="1" dirty="0"/>
              <a:t>未来可能面临的无家可归问题</a:t>
            </a:r>
            <a:r>
              <a:rPr lang="zh-CN" altLang="en-US" sz="2400" dirty="0"/>
              <a:t>。</a:t>
            </a:r>
            <a:endParaRPr lang="en-US" altLang="zh-CN" sz="2400" dirty="0"/>
          </a:p>
          <a:p>
            <a:pPr indent="266700" algn="just">
              <a:buNone/>
            </a:pPr>
            <a:r>
              <a:rPr lang="en-GB" altLang="zh-CN" sz="2400" dirty="0"/>
              <a:t>D. Unachievable huge property 		</a:t>
            </a:r>
            <a:r>
              <a:rPr lang="zh-CN" altLang="en-US" sz="2400" dirty="0"/>
              <a:t>无法实现的巨额财产</a:t>
            </a:r>
            <a:endParaRPr lang="en-US" altLang="zh-CN" sz="2400" kern="100" dirty="0">
              <a:effectLst/>
              <a:latin typeface="Calibri" panose="020F0502020204030204" pitchFamily="34" charset="0"/>
              <a:ea typeface="宋体" panose="02010600030101010101" pitchFamily="2" charset="-122"/>
              <a:cs typeface="Calibri" panose="020F0502020204030204" pitchFamily="34" charset="0"/>
            </a:endParaRPr>
          </a:p>
          <a:p>
            <a:pPr indent="266700" algn="just">
              <a:buNone/>
            </a:pP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endPar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9"/>
          <p:cNvSpPr/>
          <p:nvPr/>
        </p:nvSpPr>
        <p:spPr>
          <a:xfrm>
            <a:off x="3964234" y="1985159"/>
            <a:ext cx="2754618" cy="371475"/>
          </a:xfrm>
          <a:custGeom>
            <a:avLst/>
            <a:gdLst>
              <a:gd name="connsiteX0" fmla="*/ 0 w 2754618"/>
              <a:gd name="connsiteY0" fmla="*/ 0 h 371475"/>
              <a:gd name="connsiteX1" fmla="*/ 523377 w 2754618"/>
              <a:gd name="connsiteY1" fmla="*/ 0 h 371475"/>
              <a:gd name="connsiteX2" fmla="*/ 1074301 w 2754618"/>
              <a:gd name="connsiteY2" fmla="*/ 0 h 371475"/>
              <a:gd name="connsiteX3" fmla="*/ 1652771 w 2754618"/>
              <a:gd name="connsiteY3" fmla="*/ 0 h 371475"/>
              <a:gd name="connsiteX4" fmla="*/ 2231241 w 2754618"/>
              <a:gd name="connsiteY4" fmla="*/ 0 h 371475"/>
              <a:gd name="connsiteX5" fmla="*/ 2754618 w 2754618"/>
              <a:gd name="connsiteY5" fmla="*/ 0 h 371475"/>
              <a:gd name="connsiteX6" fmla="*/ 2754618 w 2754618"/>
              <a:gd name="connsiteY6" fmla="*/ 371475 h 371475"/>
              <a:gd name="connsiteX7" fmla="*/ 2148602 w 2754618"/>
              <a:gd name="connsiteY7" fmla="*/ 371475 h 371475"/>
              <a:gd name="connsiteX8" fmla="*/ 1542586 w 2754618"/>
              <a:gd name="connsiteY8" fmla="*/ 371475 h 371475"/>
              <a:gd name="connsiteX9" fmla="*/ 991662 w 2754618"/>
              <a:gd name="connsiteY9" fmla="*/ 371475 h 371475"/>
              <a:gd name="connsiteX10" fmla="*/ 0 w 2754618"/>
              <a:gd name="connsiteY10" fmla="*/ 371475 h 371475"/>
              <a:gd name="connsiteX11" fmla="*/ 0 w 2754618"/>
              <a:gd name="connsiteY11"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4618" h="371475" fill="none" extrusionOk="0">
                <a:moveTo>
                  <a:pt x="0" y="0"/>
                </a:moveTo>
                <a:cubicBezTo>
                  <a:pt x="215179" y="-24504"/>
                  <a:pt x="349752" y="52656"/>
                  <a:pt x="523377" y="0"/>
                </a:cubicBezTo>
                <a:cubicBezTo>
                  <a:pt x="697002" y="-52656"/>
                  <a:pt x="814444" y="46790"/>
                  <a:pt x="1074301" y="0"/>
                </a:cubicBezTo>
                <a:cubicBezTo>
                  <a:pt x="1334158" y="-46790"/>
                  <a:pt x="1441691" y="50133"/>
                  <a:pt x="1652771" y="0"/>
                </a:cubicBezTo>
                <a:cubicBezTo>
                  <a:pt x="1863851" y="-50133"/>
                  <a:pt x="1963348" y="22748"/>
                  <a:pt x="2231241" y="0"/>
                </a:cubicBezTo>
                <a:cubicBezTo>
                  <a:pt x="2499134" y="-22748"/>
                  <a:pt x="2646476" y="17124"/>
                  <a:pt x="2754618" y="0"/>
                </a:cubicBezTo>
                <a:cubicBezTo>
                  <a:pt x="2780198" y="174638"/>
                  <a:pt x="2736146" y="274765"/>
                  <a:pt x="2754618" y="371475"/>
                </a:cubicBezTo>
                <a:cubicBezTo>
                  <a:pt x="2512054" y="423773"/>
                  <a:pt x="2376933" y="338902"/>
                  <a:pt x="2148602" y="371475"/>
                </a:cubicBezTo>
                <a:cubicBezTo>
                  <a:pt x="1920271" y="404048"/>
                  <a:pt x="1681653" y="336976"/>
                  <a:pt x="1542586" y="371475"/>
                </a:cubicBezTo>
                <a:cubicBezTo>
                  <a:pt x="1403519" y="405974"/>
                  <a:pt x="1248226" y="366634"/>
                  <a:pt x="991662" y="371475"/>
                </a:cubicBezTo>
                <a:cubicBezTo>
                  <a:pt x="735098" y="376316"/>
                  <a:pt x="341581" y="319174"/>
                  <a:pt x="0" y="371475"/>
                </a:cubicBezTo>
                <a:cubicBezTo>
                  <a:pt x="-29307" y="246671"/>
                  <a:pt x="25857" y="171628"/>
                  <a:pt x="0" y="0"/>
                </a:cubicBezTo>
                <a:close/>
              </a:path>
              <a:path w="2754618" h="371475" stroke="0" extrusionOk="0">
                <a:moveTo>
                  <a:pt x="0" y="0"/>
                </a:moveTo>
                <a:cubicBezTo>
                  <a:pt x="219282" y="-5799"/>
                  <a:pt x="263372" y="37406"/>
                  <a:pt x="523377" y="0"/>
                </a:cubicBezTo>
                <a:cubicBezTo>
                  <a:pt x="783382" y="-37406"/>
                  <a:pt x="776647" y="38190"/>
                  <a:pt x="991662" y="0"/>
                </a:cubicBezTo>
                <a:cubicBezTo>
                  <a:pt x="1206678" y="-38190"/>
                  <a:pt x="1387040" y="10308"/>
                  <a:pt x="1597678" y="0"/>
                </a:cubicBezTo>
                <a:cubicBezTo>
                  <a:pt x="1808316" y="-10308"/>
                  <a:pt x="1959709" y="12902"/>
                  <a:pt x="2121056" y="0"/>
                </a:cubicBezTo>
                <a:cubicBezTo>
                  <a:pt x="2282403" y="-12902"/>
                  <a:pt x="2571396" y="52489"/>
                  <a:pt x="2754618" y="0"/>
                </a:cubicBezTo>
                <a:cubicBezTo>
                  <a:pt x="2793902" y="150885"/>
                  <a:pt x="2726884" y="273091"/>
                  <a:pt x="2754618" y="371475"/>
                </a:cubicBezTo>
                <a:cubicBezTo>
                  <a:pt x="2508466" y="433775"/>
                  <a:pt x="2388520" y="370333"/>
                  <a:pt x="2203694" y="371475"/>
                </a:cubicBezTo>
                <a:cubicBezTo>
                  <a:pt x="2018868" y="372617"/>
                  <a:pt x="1799135" y="359997"/>
                  <a:pt x="1597678" y="371475"/>
                </a:cubicBezTo>
                <a:cubicBezTo>
                  <a:pt x="1396221" y="382953"/>
                  <a:pt x="1249386" y="318442"/>
                  <a:pt x="1129393" y="371475"/>
                </a:cubicBezTo>
                <a:cubicBezTo>
                  <a:pt x="1009400" y="424508"/>
                  <a:pt x="713042" y="371255"/>
                  <a:pt x="578470" y="371475"/>
                </a:cubicBezTo>
                <a:cubicBezTo>
                  <a:pt x="443898" y="371695"/>
                  <a:pt x="272697" y="343377"/>
                  <a:pt x="0" y="371475"/>
                </a:cubicBezTo>
                <a:cubicBezTo>
                  <a:pt x="-36419" y="209820"/>
                  <a:pt x="600" y="122586"/>
                  <a:pt x="0" y="0"/>
                </a:cubicBezTo>
                <a:close/>
              </a:path>
            </a:pathLst>
          </a:custGeom>
          <a:solidFill>
            <a:schemeClr val="accent5">
              <a:lumMod val="40000"/>
              <a:lumOff val="6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任意形状 10"/>
          <p:cNvSpPr/>
          <p:nvPr/>
        </p:nvSpPr>
        <p:spPr>
          <a:xfrm>
            <a:off x="119269" y="2769989"/>
            <a:ext cx="9395791" cy="93316"/>
          </a:xfrm>
          <a:custGeom>
            <a:avLst/>
            <a:gdLst>
              <a:gd name="connsiteX0" fmla="*/ 0 w 9395791"/>
              <a:gd name="connsiteY0" fmla="*/ 12895 h 93316"/>
              <a:gd name="connsiteX1" fmla="*/ 575340 w 9395791"/>
              <a:gd name="connsiteY1" fmla="*/ 12895 h 93316"/>
              <a:gd name="connsiteX2" fmla="*/ 1115093 w 9395791"/>
              <a:gd name="connsiteY2" fmla="*/ 12895 h 93316"/>
              <a:gd name="connsiteX3" fmla="*/ 1779403 w 9395791"/>
              <a:gd name="connsiteY3" fmla="*/ 12895 h 93316"/>
              <a:gd name="connsiteX4" fmla="*/ 2255798 w 9395791"/>
              <a:gd name="connsiteY4" fmla="*/ 17259 h 93316"/>
              <a:gd name="connsiteX5" fmla="*/ 2707120 w 9395791"/>
              <a:gd name="connsiteY5" fmla="*/ 21393 h 93316"/>
              <a:gd name="connsiteX6" fmla="*/ 3158441 w 9395791"/>
              <a:gd name="connsiteY6" fmla="*/ 25527 h 93316"/>
              <a:gd name="connsiteX7" fmla="*/ 3659910 w 9395791"/>
              <a:gd name="connsiteY7" fmla="*/ 30121 h 93316"/>
              <a:gd name="connsiteX8" fmla="*/ 4286745 w 9395791"/>
              <a:gd name="connsiteY8" fmla="*/ 35863 h 93316"/>
              <a:gd name="connsiteX9" fmla="*/ 5769581 w 9395791"/>
              <a:gd name="connsiteY9" fmla="*/ 1412 h 93316"/>
              <a:gd name="connsiteX10" fmla="*/ 7171536 w 9395791"/>
              <a:gd name="connsiteY10" fmla="*/ 93282 h 93316"/>
              <a:gd name="connsiteX11" fmla="*/ 7966875 w 9395791"/>
              <a:gd name="connsiteY11" fmla="*/ 12895 h 93316"/>
              <a:gd name="connsiteX12" fmla="*/ 9395791 w 9395791"/>
              <a:gd name="connsiteY12" fmla="*/ 70314 h 9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95791" h="93316" extrusionOk="0">
                <a:moveTo>
                  <a:pt x="0" y="12895"/>
                </a:moveTo>
                <a:cubicBezTo>
                  <a:pt x="116626" y="-40895"/>
                  <a:pt x="307954" y="47420"/>
                  <a:pt x="575340" y="12895"/>
                </a:cubicBezTo>
                <a:cubicBezTo>
                  <a:pt x="842726" y="-21630"/>
                  <a:pt x="899727" y="26202"/>
                  <a:pt x="1115093" y="12895"/>
                </a:cubicBezTo>
                <a:cubicBezTo>
                  <a:pt x="1330459" y="-412"/>
                  <a:pt x="1584728" y="56920"/>
                  <a:pt x="1779403" y="12895"/>
                </a:cubicBezTo>
                <a:cubicBezTo>
                  <a:pt x="2014001" y="14105"/>
                  <a:pt x="2100620" y="54908"/>
                  <a:pt x="2255798" y="17259"/>
                </a:cubicBezTo>
                <a:cubicBezTo>
                  <a:pt x="2410976" y="-20391"/>
                  <a:pt x="2605815" y="58169"/>
                  <a:pt x="2707120" y="21393"/>
                </a:cubicBezTo>
                <a:cubicBezTo>
                  <a:pt x="2808425" y="-15383"/>
                  <a:pt x="3040170" y="26687"/>
                  <a:pt x="3158441" y="25527"/>
                </a:cubicBezTo>
                <a:cubicBezTo>
                  <a:pt x="3276712" y="24367"/>
                  <a:pt x="3485888" y="42555"/>
                  <a:pt x="3659910" y="30121"/>
                </a:cubicBezTo>
                <a:cubicBezTo>
                  <a:pt x="3833932" y="17687"/>
                  <a:pt x="4021061" y="72929"/>
                  <a:pt x="4286745" y="35863"/>
                </a:cubicBezTo>
                <a:cubicBezTo>
                  <a:pt x="5017074" y="70506"/>
                  <a:pt x="5350382" y="6654"/>
                  <a:pt x="5769581" y="1412"/>
                </a:cubicBezTo>
                <a:cubicBezTo>
                  <a:pt x="6190447" y="1287"/>
                  <a:pt x="6858219" y="134629"/>
                  <a:pt x="7171536" y="93282"/>
                </a:cubicBezTo>
                <a:cubicBezTo>
                  <a:pt x="7552162" y="116648"/>
                  <a:pt x="7596443" y="19597"/>
                  <a:pt x="7966875" y="12895"/>
                </a:cubicBezTo>
                <a:cubicBezTo>
                  <a:pt x="8392067" y="92990"/>
                  <a:pt x="8934638" y="122927"/>
                  <a:pt x="9395791" y="70314"/>
                </a:cubicBezTo>
              </a:path>
            </a:pathLst>
          </a:cu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任意形状 12"/>
          <p:cNvSpPr/>
          <p:nvPr/>
        </p:nvSpPr>
        <p:spPr>
          <a:xfrm flipV="1">
            <a:off x="6798365" y="2295409"/>
            <a:ext cx="4969565" cy="45719"/>
          </a:xfrm>
          <a:custGeom>
            <a:avLst/>
            <a:gdLst>
              <a:gd name="connsiteX0" fmla="*/ 0 w 4969565"/>
              <a:gd name="connsiteY0" fmla="*/ 6318 h 45719"/>
              <a:gd name="connsiteX1" fmla="*/ 461164 w 4969565"/>
              <a:gd name="connsiteY1" fmla="*/ 6318 h 45719"/>
              <a:gd name="connsiteX2" fmla="*/ 941151 w 4969565"/>
              <a:gd name="connsiteY2" fmla="*/ 6318 h 45719"/>
              <a:gd name="connsiteX3" fmla="*/ 1409730 w 4969565"/>
              <a:gd name="connsiteY3" fmla="*/ 10294 h 45719"/>
              <a:gd name="connsiteX4" fmla="*/ 1851786 w 4969565"/>
              <a:gd name="connsiteY4" fmla="*/ 14045 h 45719"/>
              <a:gd name="connsiteX5" fmla="*/ 2267319 w 4969565"/>
              <a:gd name="connsiteY5" fmla="*/ 17571 h 45719"/>
              <a:gd name="connsiteX6" fmla="*/ 3051612 w 4969565"/>
              <a:gd name="connsiteY6" fmla="*/ 692 h 45719"/>
              <a:gd name="connsiteX7" fmla="*/ 3793125 w 4969565"/>
              <a:gd name="connsiteY7" fmla="*/ 45702 h 45719"/>
              <a:gd name="connsiteX8" fmla="*/ 4213791 w 4969565"/>
              <a:gd name="connsiteY8" fmla="*/ 6318 h 45719"/>
              <a:gd name="connsiteX9" fmla="*/ 4969565 w 4969565"/>
              <a:gd name="connsiteY9" fmla="*/ 3444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9565" h="45719" extrusionOk="0">
                <a:moveTo>
                  <a:pt x="0" y="6318"/>
                </a:moveTo>
                <a:cubicBezTo>
                  <a:pt x="198774" y="-22103"/>
                  <a:pt x="294305" y="60646"/>
                  <a:pt x="461164" y="6318"/>
                </a:cubicBezTo>
                <a:cubicBezTo>
                  <a:pt x="628023" y="-48010"/>
                  <a:pt x="797162" y="57274"/>
                  <a:pt x="941151" y="6318"/>
                </a:cubicBezTo>
                <a:cubicBezTo>
                  <a:pt x="1117973" y="-8827"/>
                  <a:pt x="1315590" y="45964"/>
                  <a:pt x="1409730" y="10294"/>
                </a:cubicBezTo>
                <a:cubicBezTo>
                  <a:pt x="1503870" y="-25376"/>
                  <a:pt x="1709427" y="45091"/>
                  <a:pt x="1851786" y="14045"/>
                </a:cubicBezTo>
                <a:cubicBezTo>
                  <a:pt x="1994145" y="-17001"/>
                  <a:pt x="2123238" y="19623"/>
                  <a:pt x="2267319" y="17571"/>
                </a:cubicBezTo>
                <a:cubicBezTo>
                  <a:pt x="2609844" y="10588"/>
                  <a:pt x="2803354" y="-13832"/>
                  <a:pt x="3051612" y="692"/>
                </a:cubicBezTo>
                <a:cubicBezTo>
                  <a:pt x="3296683" y="13491"/>
                  <a:pt x="3645548" y="52985"/>
                  <a:pt x="3793125" y="45702"/>
                </a:cubicBezTo>
                <a:cubicBezTo>
                  <a:pt x="3982450" y="53870"/>
                  <a:pt x="4012375" y="1996"/>
                  <a:pt x="4213791" y="6318"/>
                </a:cubicBezTo>
                <a:cubicBezTo>
                  <a:pt x="4417421" y="56736"/>
                  <a:pt x="4662994" y="17918"/>
                  <a:pt x="4969565" y="34449"/>
                </a:cubicBezTo>
              </a:path>
            </a:pathLst>
          </a:cu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p:cNvSpPr txBox="1"/>
          <p:nvPr/>
        </p:nvSpPr>
        <p:spPr>
          <a:xfrm>
            <a:off x="-1" y="2860178"/>
            <a:ext cx="12072731" cy="461665"/>
          </a:xfrm>
          <a:prstGeom prst="rect">
            <a:avLst/>
          </a:prstGeom>
          <a:noFill/>
        </p:spPr>
        <p:txBody>
          <a:bodyPr wrap="square">
            <a:spAutoFit/>
          </a:bodyPr>
          <a:lstStyle/>
          <a:p>
            <a:r>
              <a:rPr lang="zh-CN" altLang="en-US" sz="2400" dirty="0"/>
              <a:t>由于</a:t>
            </a:r>
            <a:r>
              <a:rPr lang="zh-CN" altLang="en-US" sz="2400" b="1" dirty="0"/>
              <a:t>可负担住房的长期短缺</a:t>
            </a:r>
            <a:r>
              <a:rPr lang="zh-CN" altLang="en-US" sz="2400" dirty="0"/>
              <a:t>，</a:t>
            </a:r>
            <a:r>
              <a:rPr lang="en-US" altLang="zh-CN" sz="2400" b="1" dirty="0"/>
              <a:t>35</a:t>
            </a:r>
            <a:r>
              <a:rPr lang="zh-CN" altLang="en-US" sz="2400" b="1" dirty="0"/>
              <a:t>岁以下的年轻人可能会面临</a:t>
            </a:r>
            <a:r>
              <a:rPr lang="zh-CN" altLang="en-US" sz="2400" b="1" dirty="0">
                <a:solidFill>
                  <a:srgbClr val="0070C0"/>
                </a:solidFill>
              </a:rPr>
              <a:t>老年时</a:t>
            </a:r>
            <a:r>
              <a:rPr lang="zh-CN" altLang="en-US" sz="2400" b="1" dirty="0"/>
              <a:t>无家可归的风险</a:t>
            </a:r>
            <a:r>
              <a:rPr lang="zh-CN" altLang="en-US" sz="2400" dirty="0"/>
              <a:t>。</a:t>
            </a:r>
            <a:endParaRPr lang="zh-CN" altLang="en-US" sz="2400" dirty="0"/>
          </a:p>
        </p:txBody>
      </p:sp>
      <p:sp>
        <p:nvSpPr>
          <p:cNvPr id="23" name="矩形 22"/>
          <p:cNvSpPr/>
          <p:nvPr/>
        </p:nvSpPr>
        <p:spPr>
          <a:xfrm>
            <a:off x="2354095" y="2387312"/>
            <a:ext cx="1277001" cy="371475"/>
          </a:xfrm>
          <a:custGeom>
            <a:avLst/>
            <a:gdLst>
              <a:gd name="connsiteX0" fmla="*/ 0 w 1277001"/>
              <a:gd name="connsiteY0" fmla="*/ 0 h 371475"/>
              <a:gd name="connsiteX1" fmla="*/ 451207 w 1277001"/>
              <a:gd name="connsiteY1" fmla="*/ 0 h 371475"/>
              <a:gd name="connsiteX2" fmla="*/ 889644 w 1277001"/>
              <a:gd name="connsiteY2" fmla="*/ 0 h 371475"/>
              <a:gd name="connsiteX3" fmla="*/ 1277001 w 1277001"/>
              <a:gd name="connsiteY3" fmla="*/ 0 h 371475"/>
              <a:gd name="connsiteX4" fmla="*/ 1277001 w 1277001"/>
              <a:gd name="connsiteY4" fmla="*/ 371475 h 371475"/>
              <a:gd name="connsiteX5" fmla="*/ 876874 w 1277001"/>
              <a:gd name="connsiteY5" fmla="*/ 371475 h 371475"/>
              <a:gd name="connsiteX6" fmla="*/ 451207 w 1277001"/>
              <a:gd name="connsiteY6" fmla="*/ 371475 h 371475"/>
              <a:gd name="connsiteX7" fmla="*/ 0 w 1277001"/>
              <a:gd name="connsiteY7" fmla="*/ 371475 h 371475"/>
              <a:gd name="connsiteX8" fmla="*/ 0 w 1277001"/>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001" h="371475" fill="none" extrusionOk="0">
                <a:moveTo>
                  <a:pt x="0" y="0"/>
                </a:moveTo>
                <a:cubicBezTo>
                  <a:pt x="213948" y="-43824"/>
                  <a:pt x="306076" y="49867"/>
                  <a:pt x="451207" y="0"/>
                </a:cubicBezTo>
                <a:cubicBezTo>
                  <a:pt x="596338" y="-49867"/>
                  <a:pt x="719826" y="6102"/>
                  <a:pt x="889644" y="0"/>
                </a:cubicBezTo>
                <a:cubicBezTo>
                  <a:pt x="1059462" y="-6102"/>
                  <a:pt x="1140650" y="17173"/>
                  <a:pt x="1277001" y="0"/>
                </a:cubicBezTo>
                <a:cubicBezTo>
                  <a:pt x="1288000" y="110274"/>
                  <a:pt x="1261342" y="187572"/>
                  <a:pt x="1277001" y="371475"/>
                </a:cubicBezTo>
                <a:cubicBezTo>
                  <a:pt x="1159348" y="418823"/>
                  <a:pt x="1051868" y="371279"/>
                  <a:pt x="876874" y="371475"/>
                </a:cubicBezTo>
                <a:cubicBezTo>
                  <a:pt x="701880" y="371671"/>
                  <a:pt x="605843" y="356977"/>
                  <a:pt x="451207" y="371475"/>
                </a:cubicBezTo>
                <a:cubicBezTo>
                  <a:pt x="296571" y="385973"/>
                  <a:pt x="198267" y="369509"/>
                  <a:pt x="0" y="371475"/>
                </a:cubicBezTo>
                <a:cubicBezTo>
                  <a:pt x="-24201" y="209375"/>
                  <a:pt x="18997" y="85395"/>
                  <a:pt x="0" y="0"/>
                </a:cubicBezTo>
                <a:close/>
              </a:path>
              <a:path w="1277001" h="371475" stroke="0" extrusionOk="0">
                <a:moveTo>
                  <a:pt x="0" y="0"/>
                </a:moveTo>
                <a:cubicBezTo>
                  <a:pt x="87707" y="-28772"/>
                  <a:pt x="313474" y="21332"/>
                  <a:pt x="412897" y="0"/>
                </a:cubicBezTo>
                <a:cubicBezTo>
                  <a:pt x="512320" y="-21332"/>
                  <a:pt x="634212" y="4375"/>
                  <a:pt x="800254" y="0"/>
                </a:cubicBezTo>
                <a:cubicBezTo>
                  <a:pt x="966296" y="-4375"/>
                  <a:pt x="1099407" y="25964"/>
                  <a:pt x="1277001" y="0"/>
                </a:cubicBezTo>
                <a:cubicBezTo>
                  <a:pt x="1285668" y="142129"/>
                  <a:pt x="1247705" y="201966"/>
                  <a:pt x="1277001" y="371475"/>
                </a:cubicBezTo>
                <a:cubicBezTo>
                  <a:pt x="1133687" y="374246"/>
                  <a:pt x="1035317" y="333143"/>
                  <a:pt x="876874" y="371475"/>
                </a:cubicBezTo>
                <a:cubicBezTo>
                  <a:pt x="718431" y="409807"/>
                  <a:pt x="564003" y="366397"/>
                  <a:pt x="425667" y="371475"/>
                </a:cubicBezTo>
                <a:cubicBezTo>
                  <a:pt x="287331" y="376553"/>
                  <a:pt x="95623" y="324772"/>
                  <a:pt x="0" y="371475"/>
                </a:cubicBezTo>
                <a:cubicBezTo>
                  <a:pt x="-23274" y="212102"/>
                  <a:pt x="26635" y="104640"/>
                  <a:pt x="0" y="0"/>
                </a:cubicBezTo>
                <a:close/>
              </a:path>
            </a:pathLst>
          </a:custGeom>
          <a:solidFill>
            <a:schemeClr val="accent5">
              <a:lumMod val="40000"/>
              <a:lumOff val="6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矩形 24"/>
          <p:cNvSpPr/>
          <p:nvPr/>
        </p:nvSpPr>
        <p:spPr>
          <a:xfrm>
            <a:off x="4421433" y="2398514"/>
            <a:ext cx="2297419" cy="371475"/>
          </a:xfrm>
          <a:custGeom>
            <a:avLst/>
            <a:gdLst>
              <a:gd name="connsiteX0" fmla="*/ 0 w 2297419"/>
              <a:gd name="connsiteY0" fmla="*/ 0 h 371475"/>
              <a:gd name="connsiteX1" fmla="*/ 551381 w 2297419"/>
              <a:gd name="connsiteY1" fmla="*/ 0 h 371475"/>
              <a:gd name="connsiteX2" fmla="*/ 1125735 w 2297419"/>
              <a:gd name="connsiteY2" fmla="*/ 0 h 371475"/>
              <a:gd name="connsiteX3" fmla="*/ 1700090 w 2297419"/>
              <a:gd name="connsiteY3" fmla="*/ 0 h 371475"/>
              <a:gd name="connsiteX4" fmla="*/ 2297419 w 2297419"/>
              <a:gd name="connsiteY4" fmla="*/ 0 h 371475"/>
              <a:gd name="connsiteX5" fmla="*/ 2297419 w 2297419"/>
              <a:gd name="connsiteY5" fmla="*/ 371475 h 371475"/>
              <a:gd name="connsiteX6" fmla="*/ 1723064 w 2297419"/>
              <a:gd name="connsiteY6" fmla="*/ 371475 h 371475"/>
              <a:gd name="connsiteX7" fmla="*/ 1194658 w 2297419"/>
              <a:gd name="connsiteY7" fmla="*/ 371475 h 371475"/>
              <a:gd name="connsiteX8" fmla="*/ 666252 w 2297419"/>
              <a:gd name="connsiteY8" fmla="*/ 371475 h 371475"/>
              <a:gd name="connsiteX9" fmla="*/ 0 w 2297419"/>
              <a:gd name="connsiteY9" fmla="*/ 371475 h 371475"/>
              <a:gd name="connsiteX10" fmla="*/ 0 w 2297419"/>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7419" h="371475" fill="none" extrusionOk="0">
                <a:moveTo>
                  <a:pt x="0" y="0"/>
                </a:moveTo>
                <a:cubicBezTo>
                  <a:pt x="168325" y="-17229"/>
                  <a:pt x="302657" y="66011"/>
                  <a:pt x="551381" y="0"/>
                </a:cubicBezTo>
                <a:cubicBezTo>
                  <a:pt x="800105" y="-66011"/>
                  <a:pt x="902111" y="3787"/>
                  <a:pt x="1125735" y="0"/>
                </a:cubicBezTo>
                <a:cubicBezTo>
                  <a:pt x="1349359" y="-3787"/>
                  <a:pt x="1554604" y="50062"/>
                  <a:pt x="1700090" y="0"/>
                </a:cubicBezTo>
                <a:cubicBezTo>
                  <a:pt x="1845577" y="-50062"/>
                  <a:pt x="2027795" y="30157"/>
                  <a:pt x="2297419" y="0"/>
                </a:cubicBezTo>
                <a:cubicBezTo>
                  <a:pt x="2309381" y="178773"/>
                  <a:pt x="2287391" y="217810"/>
                  <a:pt x="2297419" y="371475"/>
                </a:cubicBezTo>
                <a:cubicBezTo>
                  <a:pt x="2118301" y="389889"/>
                  <a:pt x="1904578" y="340295"/>
                  <a:pt x="1723064" y="371475"/>
                </a:cubicBezTo>
                <a:cubicBezTo>
                  <a:pt x="1541551" y="402655"/>
                  <a:pt x="1422236" y="364070"/>
                  <a:pt x="1194658" y="371475"/>
                </a:cubicBezTo>
                <a:cubicBezTo>
                  <a:pt x="967080" y="378880"/>
                  <a:pt x="904834" y="354411"/>
                  <a:pt x="666252" y="371475"/>
                </a:cubicBezTo>
                <a:cubicBezTo>
                  <a:pt x="427670" y="388539"/>
                  <a:pt x="278464" y="326010"/>
                  <a:pt x="0" y="371475"/>
                </a:cubicBezTo>
                <a:cubicBezTo>
                  <a:pt x="-14861" y="247398"/>
                  <a:pt x="19392" y="147698"/>
                  <a:pt x="0" y="0"/>
                </a:cubicBezTo>
                <a:close/>
              </a:path>
              <a:path w="2297419" h="371475" stroke="0" extrusionOk="0">
                <a:moveTo>
                  <a:pt x="0" y="0"/>
                </a:moveTo>
                <a:cubicBezTo>
                  <a:pt x="131313" y="-821"/>
                  <a:pt x="363823" y="64162"/>
                  <a:pt x="551381" y="0"/>
                </a:cubicBezTo>
                <a:cubicBezTo>
                  <a:pt x="738939" y="-64162"/>
                  <a:pt x="897305" y="53439"/>
                  <a:pt x="1056813" y="0"/>
                </a:cubicBezTo>
                <a:cubicBezTo>
                  <a:pt x="1216321" y="-53439"/>
                  <a:pt x="1476487" y="66914"/>
                  <a:pt x="1677116" y="0"/>
                </a:cubicBezTo>
                <a:cubicBezTo>
                  <a:pt x="1877745" y="-66914"/>
                  <a:pt x="2157352" y="45414"/>
                  <a:pt x="2297419" y="0"/>
                </a:cubicBezTo>
                <a:cubicBezTo>
                  <a:pt x="2316807" y="183581"/>
                  <a:pt x="2280275" y="202165"/>
                  <a:pt x="2297419" y="371475"/>
                </a:cubicBezTo>
                <a:cubicBezTo>
                  <a:pt x="2101134" y="405272"/>
                  <a:pt x="1906957" y="317200"/>
                  <a:pt x="1769013" y="371475"/>
                </a:cubicBezTo>
                <a:cubicBezTo>
                  <a:pt x="1631069" y="425750"/>
                  <a:pt x="1479507" y="310978"/>
                  <a:pt x="1240606" y="371475"/>
                </a:cubicBezTo>
                <a:cubicBezTo>
                  <a:pt x="1001705" y="431972"/>
                  <a:pt x="882807" y="369891"/>
                  <a:pt x="620303" y="371475"/>
                </a:cubicBezTo>
                <a:cubicBezTo>
                  <a:pt x="357799" y="373059"/>
                  <a:pt x="301802" y="346920"/>
                  <a:pt x="0" y="371475"/>
                </a:cubicBezTo>
                <a:cubicBezTo>
                  <a:pt x="-37153" y="194489"/>
                  <a:pt x="4789" y="150843"/>
                  <a:pt x="0" y="0"/>
                </a:cubicBezTo>
                <a:close/>
              </a:path>
            </a:pathLst>
          </a:custGeom>
          <a:solidFill>
            <a:schemeClr val="accent5">
              <a:lumMod val="40000"/>
              <a:lumOff val="6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37" name="直线箭头连接符 36"/>
          <p:cNvCxnSpPr>
            <a:stCxn id="23" idx="0"/>
          </p:cNvCxnSpPr>
          <p:nvPr/>
        </p:nvCxnSpPr>
        <p:spPr>
          <a:xfrm flipH="1" flipV="1">
            <a:off x="1524000" y="1099930"/>
            <a:ext cx="1468596" cy="1287382"/>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直线箭头连接符 38"/>
          <p:cNvCxnSpPr>
            <a:stCxn id="25" idx="0"/>
          </p:cNvCxnSpPr>
          <p:nvPr/>
        </p:nvCxnSpPr>
        <p:spPr>
          <a:xfrm flipH="1" flipV="1">
            <a:off x="1643269" y="1094329"/>
            <a:ext cx="3926874" cy="1304185"/>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552362" y="741791"/>
            <a:ext cx="1468597" cy="371475"/>
          </a:xfrm>
          <a:custGeom>
            <a:avLst/>
            <a:gdLst>
              <a:gd name="connsiteX0" fmla="*/ 0 w 1468597"/>
              <a:gd name="connsiteY0" fmla="*/ 0 h 371475"/>
              <a:gd name="connsiteX1" fmla="*/ 518904 w 1468597"/>
              <a:gd name="connsiteY1" fmla="*/ 0 h 371475"/>
              <a:gd name="connsiteX2" fmla="*/ 1023123 w 1468597"/>
              <a:gd name="connsiteY2" fmla="*/ 0 h 371475"/>
              <a:gd name="connsiteX3" fmla="*/ 1468597 w 1468597"/>
              <a:gd name="connsiteY3" fmla="*/ 0 h 371475"/>
              <a:gd name="connsiteX4" fmla="*/ 1468597 w 1468597"/>
              <a:gd name="connsiteY4" fmla="*/ 371475 h 371475"/>
              <a:gd name="connsiteX5" fmla="*/ 1008437 w 1468597"/>
              <a:gd name="connsiteY5" fmla="*/ 371475 h 371475"/>
              <a:gd name="connsiteX6" fmla="*/ 518904 w 1468597"/>
              <a:gd name="connsiteY6" fmla="*/ 371475 h 371475"/>
              <a:gd name="connsiteX7" fmla="*/ 0 w 1468597"/>
              <a:gd name="connsiteY7" fmla="*/ 371475 h 371475"/>
              <a:gd name="connsiteX8" fmla="*/ 0 w 1468597"/>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597" h="371475" fill="none" extrusionOk="0">
                <a:moveTo>
                  <a:pt x="0" y="0"/>
                </a:moveTo>
                <a:cubicBezTo>
                  <a:pt x="191628" y="-49123"/>
                  <a:pt x="360112" y="47762"/>
                  <a:pt x="518904" y="0"/>
                </a:cubicBezTo>
                <a:cubicBezTo>
                  <a:pt x="677696" y="-47762"/>
                  <a:pt x="775824" y="56436"/>
                  <a:pt x="1023123" y="0"/>
                </a:cubicBezTo>
                <a:cubicBezTo>
                  <a:pt x="1270422" y="-56436"/>
                  <a:pt x="1351739" y="32079"/>
                  <a:pt x="1468597" y="0"/>
                </a:cubicBezTo>
                <a:cubicBezTo>
                  <a:pt x="1479596" y="110274"/>
                  <a:pt x="1452938" y="187572"/>
                  <a:pt x="1468597" y="371475"/>
                </a:cubicBezTo>
                <a:cubicBezTo>
                  <a:pt x="1266937" y="390131"/>
                  <a:pt x="1198310" y="358758"/>
                  <a:pt x="1008437" y="371475"/>
                </a:cubicBezTo>
                <a:cubicBezTo>
                  <a:pt x="818564" y="384192"/>
                  <a:pt x="725959" y="362149"/>
                  <a:pt x="518904" y="371475"/>
                </a:cubicBezTo>
                <a:cubicBezTo>
                  <a:pt x="311849" y="380801"/>
                  <a:pt x="177015" y="317772"/>
                  <a:pt x="0" y="371475"/>
                </a:cubicBezTo>
                <a:cubicBezTo>
                  <a:pt x="-24201" y="209375"/>
                  <a:pt x="18997" y="85395"/>
                  <a:pt x="0" y="0"/>
                </a:cubicBezTo>
                <a:close/>
              </a:path>
              <a:path w="1468597" h="371475" stroke="0" extrusionOk="0">
                <a:moveTo>
                  <a:pt x="0" y="0"/>
                </a:moveTo>
                <a:cubicBezTo>
                  <a:pt x="224476" y="-29183"/>
                  <a:pt x="296907" y="24408"/>
                  <a:pt x="474846" y="0"/>
                </a:cubicBezTo>
                <a:cubicBezTo>
                  <a:pt x="652785" y="-24408"/>
                  <a:pt x="799302" y="35615"/>
                  <a:pt x="920321" y="0"/>
                </a:cubicBezTo>
                <a:cubicBezTo>
                  <a:pt x="1041341" y="-35615"/>
                  <a:pt x="1223616" y="35429"/>
                  <a:pt x="1468597" y="0"/>
                </a:cubicBezTo>
                <a:cubicBezTo>
                  <a:pt x="1477264" y="142129"/>
                  <a:pt x="1439301" y="201966"/>
                  <a:pt x="1468597" y="371475"/>
                </a:cubicBezTo>
                <a:cubicBezTo>
                  <a:pt x="1279305" y="419400"/>
                  <a:pt x="1150420" y="356569"/>
                  <a:pt x="1008437" y="371475"/>
                </a:cubicBezTo>
                <a:cubicBezTo>
                  <a:pt x="866454" y="386381"/>
                  <a:pt x="719730" y="322106"/>
                  <a:pt x="489532" y="371475"/>
                </a:cubicBezTo>
                <a:cubicBezTo>
                  <a:pt x="259334" y="420844"/>
                  <a:pt x="122267" y="332673"/>
                  <a:pt x="0" y="371475"/>
                </a:cubicBezTo>
                <a:cubicBezTo>
                  <a:pt x="-23274" y="212102"/>
                  <a:pt x="26635" y="104640"/>
                  <a:pt x="0" y="0"/>
                </a:cubicBezTo>
                <a:close/>
              </a:path>
            </a:pathLst>
          </a:custGeom>
          <a:solidFill>
            <a:schemeClr val="accent5">
              <a:lumMod val="40000"/>
              <a:lumOff val="6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5" name="矩形 44"/>
          <p:cNvSpPr/>
          <p:nvPr/>
        </p:nvSpPr>
        <p:spPr>
          <a:xfrm>
            <a:off x="580136" y="2377911"/>
            <a:ext cx="1773959" cy="371475"/>
          </a:xfrm>
          <a:custGeom>
            <a:avLst/>
            <a:gdLst>
              <a:gd name="connsiteX0" fmla="*/ 0 w 1773959"/>
              <a:gd name="connsiteY0" fmla="*/ 0 h 371475"/>
              <a:gd name="connsiteX1" fmla="*/ 626799 w 1773959"/>
              <a:gd name="connsiteY1" fmla="*/ 0 h 371475"/>
              <a:gd name="connsiteX2" fmla="*/ 1235858 w 1773959"/>
              <a:gd name="connsiteY2" fmla="*/ 0 h 371475"/>
              <a:gd name="connsiteX3" fmla="*/ 1773959 w 1773959"/>
              <a:gd name="connsiteY3" fmla="*/ 0 h 371475"/>
              <a:gd name="connsiteX4" fmla="*/ 1773959 w 1773959"/>
              <a:gd name="connsiteY4" fmla="*/ 371475 h 371475"/>
              <a:gd name="connsiteX5" fmla="*/ 1218119 w 1773959"/>
              <a:gd name="connsiteY5" fmla="*/ 371475 h 371475"/>
              <a:gd name="connsiteX6" fmla="*/ 626799 w 1773959"/>
              <a:gd name="connsiteY6" fmla="*/ 371475 h 371475"/>
              <a:gd name="connsiteX7" fmla="*/ 0 w 1773959"/>
              <a:gd name="connsiteY7" fmla="*/ 371475 h 371475"/>
              <a:gd name="connsiteX8" fmla="*/ 0 w 1773959"/>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3959" h="371475" fill="none" extrusionOk="0">
                <a:moveTo>
                  <a:pt x="0" y="0"/>
                </a:moveTo>
                <a:cubicBezTo>
                  <a:pt x="233282" y="-1796"/>
                  <a:pt x="422782" y="47943"/>
                  <a:pt x="626799" y="0"/>
                </a:cubicBezTo>
                <a:cubicBezTo>
                  <a:pt x="830816" y="-47943"/>
                  <a:pt x="1005030" y="57621"/>
                  <a:pt x="1235858" y="0"/>
                </a:cubicBezTo>
                <a:cubicBezTo>
                  <a:pt x="1466686" y="-57621"/>
                  <a:pt x="1513544" y="51373"/>
                  <a:pt x="1773959" y="0"/>
                </a:cubicBezTo>
                <a:cubicBezTo>
                  <a:pt x="1784958" y="110274"/>
                  <a:pt x="1758300" y="187572"/>
                  <a:pt x="1773959" y="371475"/>
                </a:cubicBezTo>
                <a:cubicBezTo>
                  <a:pt x="1620170" y="419200"/>
                  <a:pt x="1449021" y="333952"/>
                  <a:pt x="1218119" y="371475"/>
                </a:cubicBezTo>
                <a:cubicBezTo>
                  <a:pt x="987217" y="408998"/>
                  <a:pt x="855193" y="301060"/>
                  <a:pt x="626799" y="371475"/>
                </a:cubicBezTo>
                <a:cubicBezTo>
                  <a:pt x="398405" y="441890"/>
                  <a:pt x="222003" y="349043"/>
                  <a:pt x="0" y="371475"/>
                </a:cubicBezTo>
                <a:cubicBezTo>
                  <a:pt x="-24201" y="209375"/>
                  <a:pt x="18997" y="85395"/>
                  <a:pt x="0" y="0"/>
                </a:cubicBezTo>
                <a:close/>
              </a:path>
              <a:path w="1773959" h="371475" stroke="0" extrusionOk="0">
                <a:moveTo>
                  <a:pt x="0" y="0"/>
                </a:moveTo>
                <a:cubicBezTo>
                  <a:pt x="147536" y="-3599"/>
                  <a:pt x="439502" y="1825"/>
                  <a:pt x="573580" y="0"/>
                </a:cubicBezTo>
                <a:cubicBezTo>
                  <a:pt x="707658" y="-1825"/>
                  <a:pt x="846357" y="61361"/>
                  <a:pt x="1111681" y="0"/>
                </a:cubicBezTo>
                <a:cubicBezTo>
                  <a:pt x="1377005" y="-61361"/>
                  <a:pt x="1493602" y="17429"/>
                  <a:pt x="1773959" y="0"/>
                </a:cubicBezTo>
                <a:cubicBezTo>
                  <a:pt x="1782626" y="142129"/>
                  <a:pt x="1744663" y="201966"/>
                  <a:pt x="1773959" y="371475"/>
                </a:cubicBezTo>
                <a:cubicBezTo>
                  <a:pt x="1610052" y="425697"/>
                  <a:pt x="1456516" y="341286"/>
                  <a:pt x="1218119" y="371475"/>
                </a:cubicBezTo>
                <a:cubicBezTo>
                  <a:pt x="979722" y="401664"/>
                  <a:pt x="739320" y="351619"/>
                  <a:pt x="591320" y="371475"/>
                </a:cubicBezTo>
                <a:cubicBezTo>
                  <a:pt x="443320" y="391331"/>
                  <a:pt x="270799" y="310055"/>
                  <a:pt x="0" y="371475"/>
                </a:cubicBezTo>
                <a:cubicBezTo>
                  <a:pt x="-23274" y="212102"/>
                  <a:pt x="26635" y="104640"/>
                  <a:pt x="0" y="0"/>
                </a:cubicBezTo>
                <a:close/>
              </a:path>
            </a:pathLst>
          </a:custGeom>
          <a:solidFill>
            <a:schemeClr val="accent4">
              <a:lumMod val="20000"/>
              <a:lumOff val="8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6" name="矩形 45"/>
          <p:cNvSpPr/>
          <p:nvPr/>
        </p:nvSpPr>
        <p:spPr>
          <a:xfrm>
            <a:off x="5420491" y="2388235"/>
            <a:ext cx="3882535" cy="371475"/>
          </a:xfrm>
          <a:custGeom>
            <a:avLst/>
            <a:gdLst>
              <a:gd name="connsiteX0" fmla="*/ 0 w 3882535"/>
              <a:gd name="connsiteY0" fmla="*/ 0 h 371475"/>
              <a:gd name="connsiteX1" fmla="*/ 515823 w 3882535"/>
              <a:gd name="connsiteY1" fmla="*/ 0 h 371475"/>
              <a:gd name="connsiteX2" fmla="*/ 953994 w 3882535"/>
              <a:gd name="connsiteY2" fmla="*/ 0 h 371475"/>
              <a:gd name="connsiteX3" fmla="*/ 1430991 w 3882535"/>
              <a:gd name="connsiteY3" fmla="*/ 0 h 371475"/>
              <a:gd name="connsiteX4" fmla="*/ 2024465 w 3882535"/>
              <a:gd name="connsiteY4" fmla="*/ 0 h 371475"/>
              <a:gd name="connsiteX5" fmla="*/ 2540287 w 3882535"/>
              <a:gd name="connsiteY5" fmla="*/ 0 h 371475"/>
              <a:gd name="connsiteX6" fmla="*/ 3017284 w 3882535"/>
              <a:gd name="connsiteY6" fmla="*/ 0 h 371475"/>
              <a:gd name="connsiteX7" fmla="*/ 3882535 w 3882535"/>
              <a:gd name="connsiteY7" fmla="*/ 0 h 371475"/>
              <a:gd name="connsiteX8" fmla="*/ 3882535 w 3882535"/>
              <a:gd name="connsiteY8" fmla="*/ 371475 h 371475"/>
              <a:gd name="connsiteX9" fmla="*/ 3327887 w 3882535"/>
              <a:gd name="connsiteY9" fmla="*/ 371475 h 371475"/>
              <a:gd name="connsiteX10" fmla="*/ 2850890 w 3882535"/>
              <a:gd name="connsiteY10" fmla="*/ 371475 h 371475"/>
              <a:gd name="connsiteX11" fmla="*/ 2218591 w 3882535"/>
              <a:gd name="connsiteY11" fmla="*/ 371475 h 371475"/>
              <a:gd name="connsiteX12" fmla="*/ 1702769 w 3882535"/>
              <a:gd name="connsiteY12" fmla="*/ 371475 h 371475"/>
              <a:gd name="connsiteX13" fmla="*/ 1264597 w 3882535"/>
              <a:gd name="connsiteY13" fmla="*/ 371475 h 371475"/>
              <a:gd name="connsiteX14" fmla="*/ 671124 w 3882535"/>
              <a:gd name="connsiteY14" fmla="*/ 371475 h 371475"/>
              <a:gd name="connsiteX15" fmla="*/ 0 w 3882535"/>
              <a:gd name="connsiteY15" fmla="*/ 371475 h 371475"/>
              <a:gd name="connsiteX16" fmla="*/ 0 w 3882535"/>
              <a:gd name="connsiteY1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2535" h="371475" fill="none" extrusionOk="0">
                <a:moveTo>
                  <a:pt x="0" y="0"/>
                </a:moveTo>
                <a:cubicBezTo>
                  <a:pt x="148825" y="-37930"/>
                  <a:pt x="381795" y="10838"/>
                  <a:pt x="515823" y="0"/>
                </a:cubicBezTo>
                <a:cubicBezTo>
                  <a:pt x="649851" y="-10838"/>
                  <a:pt x="834967" y="46007"/>
                  <a:pt x="953994" y="0"/>
                </a:cubicBezTo>
                <a:cubicBezTo>
                  <a:pt x="1073021" y="-46007"/>
                  <a:pt x="1313137" y="10030"/>
                  <a:pt x="1430991" y="0"/>
                </a:cubicBezTo>
                <a:cubicBezTo>
                  <a:pt x="1548845" y="-10030"/>
                  <a:pt x="1868590" y="22592"/>
                  <a:pt x="2024465" y="0"/>
                </a:cubicBezTo>
                <a:cubicBezTo>
                  <a:pt x="2180340" y="-22592"/>
                  <a:pt x="2291823" y="21949"/>
                  <a:pt x="2540287" y="0"/>
                </a:cubicBezTo>
                <a:cubicBezTo>
                  <a:pt x="2788751" y="-21949"/>
                  <a:pt x="2858979" y="36632"/>
                  <a:pt x="3017284" y="0"/>
                </a:cubicBezTo>
                <a:cubicBezTo>
                  <a:pt x="3175589" y="-36632"/>
                  <a:pt x="3529559" y="73695"/>
                  <a:pt x="3882535" y="0"/>
                </a:cubicBezTo>
                <a:cubicBezTo>
                  <a:pt x="3901450" y="91134"/>
                  <a:pt x="3876571" y="274264"/>
                  <a:pt x="3882535" y="371475"/>
                </a:cubicBezTo>
                <a:cubicBezTo>
                  <a:pt x="3759738" y="372277"/>
                  <a:pt x="3501834" y="349599"/>
                  <a:pt x="3327887" y="371475"/>
                </a:cubicBezTo>
                <a:cubicBezTo>
                  <a:pt x="3153940" y="393351"/>
                  <a:pt x="2996485" y="366614"/>
                  <a:pt x="2850890" y="371475"/>
                </a:cubicBezTo>
                <a:cubicBezTo>
                  <a:pt x="2705295" y="376336"/>
                  <a:pt x="2492336" y="300417"/>
                  <a:pt x="2218591" y="371475"/>
                </a:cubicBezTo>
                <a:cubicBezTo>
                  <a:pt x="1944846" y="442533"/>
                  <a:pt x="1842145" y="319858"/>
                  <a:pt x="1702769" y="371475"/>
                </a:cubicBezTo>
                <a:cubicBezTo>
                  <a:pt x="1563393" y="423092"/>
                  <a:pt x="1444406" y="338937"/>
                  <a:pt x="1264597" y="371475"/>
                </a:cubicBezTo>
                <a:cubicBezTo>
                  <a:pt x="1084788" y="404013"/>
                  <a:pt x="845486" y="302855"/>
                  <a:pt x="671124" y="371475"/>
                </a:cubicBezTo>
                <a:cubicBezTo>
                  <a:pt x="496762" y="440095"/>
                  <a:pt x="164947" y="349565"/>
                  <a:pt x="0" y="371475"/>
                </a:cubicBezTo>
                <a:cubicBezTo>
                  <a:pt x="-12021" y="199452"/>
                  <a:pt x="40714" y="130683"/>
                  <a:pt x="0" y="0"/>
                </a:cubicBezTo>
                <a:close/>
              </a:path>
              <a:path w="3882535" h="371475" stroke="0" extrusionOk="0">
                <a:moveTo>
                  <a:pt x="0" y="0"/>
                </a:moveTo>
                <a:cubicBezTo>
                  <a:pt x="119492" y="-15987"/>
                  <a:pt x="405133" y="27331"/>
                  <a:pt x="515823" y="0"/>
                </a:cubicBezTo>
                <a:cubicBezTo>
                  <a:pt x="626513" y="-27331"/>
                  <a:pt x="734947" y="44870"/>
                  <a:pt x="953994" y="0"/>
                </a:cubicBezTo>
                <a:cubicBezTo>
                  <a:pt x="1173041" y="-44870"/>
                  <a:pt x="1371285" y="45922"/>
                  <a:pt x="1586293" y="0"/>
                </a:cubicBezTo>
                <a:cubicBezTo>
                  <a:pt x="1801301" y="-45922"/>
                  <a:pt x="1933720" y="43247"/>
                  <a:pt x="2102115" y="0"/>
                </a:cubicBezTo>
                <a:cubicBezTo>
                  <a:pt x="2270510" y="-43247"/>
                  <a:pt x="2401407" y="21584"/>
                  <a:pt x="2617938" y="0"/>
                </a:cubicBezTo>
                <a:cubicBezTo>
                  <a:pt x="2834469" y="-21584"/>
                  <a:pt x="3107624" y="40743"/>
                  <a:pt x="3250236" y="0"/>
                </a:cubicBezTo>
                <a:cubicBezTo>
                  <a:pt x="3392848" y="-40743"/>
                  <a:pt x="3580062" y="16656"/>
                  <a:pt x="3882535" y="0"/>
                </a:cubicBezTo>
                <a:cubicBezTo>
                  <a:pt x="3915253" y="107329"/>
                  <a:pt x="3848837" y="267470"/>
                  <a:pt x="3882535" y="371475"/>
                </a:cubicBezTo>
                <a:cubicBezTo>
                  <a:pt x="3769111" y="398730"/>
                  <a:pt x="3596068" y="322834"/>
                  <a:pt x="3405538" y="371475"/>
                </a:cubicBezTo>
                <a:cubicBezTo>
                  <a:pt x="3215008" y="420116"/>
                  <a:pt x="3091823" y="345089"/>
                  <a:pt x="2850890" y="371475"/>
                </a:cubicBezTo>
                <a:cubicBezTo>
                  <a:pt x="2609957" y="397861"/>
                  <a:pt x="2473832" y="358525"/>
                  <a:pt x="2296242" y="371475"/>
                </a:cubicBezTo>
                <a:cubicBezTo>
                  <a:pt x="2118652" y="384425"/>
                  <a:pt x="1981387" y="334637"/>
                  <a:pt x="1780420" y="371475"/>
                </a:cubicBezTo>
                <a:cubicBezTo>
                  <a:pt x="1579453" y="408313"/>
                  <a:pt x="1384696" y="338592"/>
                  <a:pt x="1148121" y="371475"/>
                </a:cubicBezTo>
                <a:cubicBezTo>
                  <a:pt x="911546" y="404358"/>
                  <a:pt x="794536" y="354036"/>
                  <a:pt x="515823" y="371475"/>
                </a:cubicBezTo>
                <a:cubicBezTo>
                  <a:pt x="237110" y="388914"/>
                  <a:pt x="185936" y="351995"/>
                  <a:pt x="0" y="371475"/>
                </a:cubicBezTo>
                <a:cubicBezTo>
                  <a:pt x="-38880" y="236178"/>
                  <a:pt x="42640" y="181236"/>
                  <a:pt x="0" y="0"/>
                </a:cubicBezTo>
                <a:close/>
              </a:path>
            </a:pathLst>
          </a:custGeom>
          <a:solidFill>
            <a:schemeClr val="accent4">
              <a:lumMod val="20000"/>
              <a:lumOff val="8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47" name="直线箭头连接符 46"/>
          <p:cNvCxnSpPr/>
          <p:nvPr/>
        </p:nvCxnSpPr>
        <p:spPr>
          <a:xfrm flipV="1">
            <a:off x="1490588" y="1094329"/>
            <a:ext cx="2156791" cy="1354554"/>
          </a:xfrm>
          <a:prstGeom prst="straightConnector1">
            <a:avLst/>
          </a:prstGeom>
          <a:ln w="3810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线箭头连接符 48"/>
          <p:cNvCxnSpPr>
            <a:endCxn id="46" idx="0"/>
          </p:cNvCxnSpPr>
          <p:nvPr/>
        </p:nvCxnSpPr>
        <p:spPr>
          <a:xfrm>
            <a:off x="3606706" y="1094329"/>
            <a:ext cx="3755053" cy="1293906"/>
          </a:xfrm>
          <a:prstGeom prst="straightConnector1">
            <a:avLst/>
          </a:prstGeom>
          <a:ln w="3810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3" name="图片 5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9813" y="4913440"/>
            <a:ext cx="1802187" cy="1944560"/>
          </a:xfrm>
          <a:prstGeom prst="rect">
            <a:avLst/>
          </a:prstGeom>
        </p:spPr>
      </p:pic>
      <p:sp>
        <p:nvSpPr>
          <p:cNvPr id="54" name="矩形 53"/>
          <p:cNvSpPr/>
          <p:nvPr/>
        </p:nvSpPr>
        <p:spPr>
          <a:xfrm>
            <a:off x="2959185" y="759247"/>
            <a:ext cx="1773959" cy="371475"/>
          </a:xfrm>
          <a:custGeom>
            <a:avLst/>
            <a:gdLst>
              <a:gd name="connsiteX0" fmla="*/ 0 w 1773959"/>
              <a:gd name="connsiteY0" fmla="*/ 0 h 371475"/>
              <a:gd name="connsiteX1" fmla="*/ 626799 w 1773959"/>
              <a:gd name="connsiteY1" fmla="*/ 0 h 371475"/>
              <a:gd name="connsiteX2" fmla="*/ 1235858 w 1773959"/>
              <a:gd name="connsiteY2" fmla="*/ 0 h 371475"/>
              <a:gd name="connsiteX3" fmla="*/ 1773959 w 1773959"/>
              <a:gd name="connsiteY3" fmla="*/ 0 h 371475"/>
              <a:gd name="connsiteX4" fmla="*/ 1773959 w 1773959"/>
              <a:gd name="connsiteY4" fmla="*/ 371475 h 371475"/>
              <a:gd name="connsiteX5" fmla="*/ 1218119 w 1773959"/>
              <a:gd name="connsiteY5" fmla="*/ 371475 h 371475"/>
              <a:gd name="connsiteX6" fmla="*/ 626799 w 1773959"/>
              <a:gd name="connsiteY6" fmla="*/ 371475 h 371475"/>
              <a:gd name="connsiteX7" fmla="*/ 0 w 1773959"/>
              <a:gd name="connsiteY7" fmla="*/ 371475 h 371475"/>
              <a:gd name="connsiteX8" fmla="*/ 0 w 1773959"/>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3959" h="371475" fill="none" extrusionOk="0">
                <a:moveTo>
                  <a:pt x="0" y="0"/>
                </a:moveTo>
                <a:cubicBezTo>
                  <a:pt x="233282" y="-1796"/>
                  <a:pt x="422782" y="47943"/>
                  <a:pt x="626799" y="0"/>
                </a:cubicBezTo>
                <a:cubicBezTo>
                  <a:pt x="830816" y="-47943"/>
                  <a:pt x="1005030" y="57621"/>
                  <a:pt x="1235858" y="0"/>
                </a:cubicBezTo>
                <a:cubicBezTo>
                  <a:pt x="1466686" y="-57621"/>
                  <a:pt x="1513544" y="51373"/>
                  <a:pt x="1773959" y="0"/>
                </a:cubicBezTo>
                <a:cubicBezTo>
                  <a:pt x="1784958" y="110274"/>
                  <a:pt x="1758300" y="187572"/>
                  <a:pt x="1773959" y="371475"/>
                </a:cubicBezTo>
                <a:cubicBezTo>
                  <a:pt x="1620170" y="419200"/>
                  <a:pt x="1449021" y="333952"/>
                  <a:pt x="1218119" y="371475"/>
                </a:cubicBezTo>
                <a:cubicBezTo>
                  <a:pt x="987217" y="408998"/>
                  <a:pt x="855193" y="301060"/>
                  <a:pt x="626799" y="371475"/>
                </a:cubicBezTo>
                <a:cubicBezTo>
                  <a:pt x="398405" y="441890"/>
                  <a:pt x="222003" y="349043"/>
                  <a:pt x="0" y="371475"/>
                </a:cubicBezTo>
                <a:cubicBezTo>
                  <a:pt x="-24201" y="209375"/>
                  <a:pt x="18997" y="85395"/>
                  <a:pt x="0" y="0"/>
                </a:cubicBezTo>
                <a:close/>
              </a:path>
              <a:path w="1773959" h="371475" stroke="0" extrusionOk="0">
                <a:moveTo>
                  <a:pt x="0" y="0"/>
                </a:moveTo>
                <a:cubicBezTo>
                  <a:pt x="147536" y="-3599"/>
                  <a:pt x="439502" y="1825"/>
                  <a:pt x="573580" y="0"/>
                </a:cubicBezTo>
                <a:cubicBezTo>
                  <a:pt x="707658" y="-1825"/>
                  <a:pt x="846357" y="61361"/>
                  <a:pt x="1111681" y="0"/>
                </a:cubicBezTo>
                <a:cubicBezTo>
                  <a:pt x="1377005" y="-61361"/>
                  <a:pt x="1493602" y="17429"/>
                  <a:pt x="1773959" y="0"/>
                </a:cubicBezTo>
                <a:cubicBezTo>
                  <a:pt x="1782626" y="142129"/>
                  <a:pt x="1744663" y="201966"/>
                  <a:pt x="1773959" y="371475"/>
                </a:cubicBezTo>
                <a:cubicBezTo>
                  <a:pt x="1610052" y="425697"/>
                  <a:pt x="1456516" y="341286"/>
                  <a:pt x="1218119" y="371475"/>
                </a:cubicBezTo>
                <a:cubicBezTo>
                  <a:pt x="979722" y="401664"/>
                  <a:pt x="739320" y="351619"/>
                  <a:pt x="591320" y="371475"/>
                </a:cubicBezTo>
                <a:cubicBezTo>
                  <a:pt x="443320" y="391331"/>
                  <a:pt x="270799" y="310055"/>
                  <a:pt x="0" y="371475"/>
                </a:cubicBezTo>
                <a:cubicBezTo>
                  <a:pt x="-23274" y="212102"/>
                  <a:pt x="26635" y="104640"/>
                  <a:pt x="0" y="0"/>
                </a:cubicBezTo>
                <a:close/>
              </a:path>
            </a:pathLst>
          </a:custGeom>
          <a:solidFill>
            <a:schemeClr val="accent4">
              <a:lumMod val="20000"/>
              <a:lumOff val="8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p:tgtEl>
                                          <p:spTgt spid="39"/>
                                        </p:tgtEl>
                                        <p:attrNameLst>
                                          <p:attrName>ppt_y</p:attrName>
                                        </p:attrNameLst>
                                      </p:cBhvr>
                                      <p:tavLst>
                                        <p:tav tm="0">
                                          <p:val>
                                            <p:strVal val="#ppt_y+#ppt_h*1.125000"/>
                                          </p:val>
                                        </p:tav>
                                        <p:tav tm="100000">
                                          <p:val>
                                            <p:strVal val="#ppt_y"/>
                                          </p:val>
                                        </p:tav>
                                      </p:tavLst>
                                    </p:anim>
                                    <p:animEffect transition="in" filter="wipe(up)">
                                      <p:cBhvr>
                                        <p:cTn id="34" dur="500"/>
                                        <p:tgtEl>
                                          <p:spTgt spid="39"/>
                                        </p:tgtEl>
                                      </p:cBhvr>
                                    </p:animEffect>
                                  </p:childTnLst>
                                </p:cTn>
                              </p:par>
                              <p:par>
                                <p:cTn id="35" presetID="1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p:tgtEl>
                                          <p:spTgt spid="37"/>
                                        </p:tgtEl>
                                        <p:attrNameLst>
                                          <p:attrName>ppt_y</p:attrName>
                                        </p:attrNameLst>
                                      </p:cBhvr>
                                      <p:tavLst>
                                        <p:tav tm="0">
                                          <p:val>
                                            <p:strVal val="#ppt_y+#ppt_h*1.125000"/>
                                          </p:val>
                                        </p:tav>
                                        <p:tav tm="100000">
                                          <p:val>
                                            <p:strVal val="#ppt_y"/>
                                          </p:val>
                                        </p:tav>
                                      </p:tavLst>
                                    </p:anim>
                                    <p:animEffect transition="in" filter="wipe(up)">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p:tgtEl>
                                          <p:spTgt spid="45"/>
                                        </p:tgtEl>
                                        <p:attrNameLst>
                                          <p:attrName>ppt_y</p:attrName>
                                        </p:attrNameLst>
                                      </p:cBhvr>
                                      <p:tavLst>
                                        <p:tav tm="0">
                                          <p:val>
                                            <p:strVal val="#ppt_y+#ppt_h*1.125000"/>
                                          </p:val>
                                        </p:tav>
                                        <p:tav tm="100000">
                                          <p:val>
                                            <p:strVal val="#ppt_y"/>
                                          </p:val>
                                        </p:tav>
                                      </p:tavLst>
                                    </p:anim>
                                    <p:animEffect transition="in" filter="wipe(up)">
                                      <p:cBhvr>
                                        <p:cTn id="49" dur="500"/>
                                        <p:tgtEl>
                                          <p:spTgt spid="45"/>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additive="base">
                                        <p:cTn id="52" dur="500"/>
                                        <p:tgtEl>
                                          <p:spTgt spid="46"/>
                                        </p:tgtEl>
                                        <p:attrNameLst>
                                          <p:attrName>ppt_y</p:attrName>
                                        </p:attrNameLst>
                                      </p:cBhvr>
                                      <p:tavLst>
                                        <p:tav tm="0">
                                          <p:val>
                                            <p:strVal val="#ppt_y+#ppt_h*1.125000"/>
                                          </p:val>
                                        </p:tav>
                                        <p:tav tm="100000">
                                          <p:val>
                                            <p:strVal val="#ppt_y"/>
                                          </p:val>
                                        </p:tav>
                                      </p:tavLst>
                                    </p:anim>
                                    <p:animEffect transition="in" filter="wipe(up)">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nodeType="clickEffect">
                                  <p:stCondLst>
                                    <p:cond delay="0"/>
                                  </p:stCondLst>
                                  <p:childTnLst>
                                    <p:set>
                                      <p:cBhvr>
                                        <p:cTn id="57" dur="1" fill="hold">
                                          <p:stCondLst>
                                            <p:cond delay="0"/>
                                          </p:stCondLst>
                                        </p:cTn>
                                        <p:tgtEl>
                                          <p:spTgt spid="47"/>
                                        </p:tgtEl>
                                        <p:attrNameLst>
                                          <p:attrName>style.visibility</p:attrName>
                                        </p:attrNameLst>
                                      </p:cBhvr>
                                      <p:to>
                                        <p:strVal val="visible"/>
                                      </p:to>
                                    </p:set>
                                    <p:anim calcmode="lin" valueType="num">
                                      <p:cBhvr additive="base">
                                        <p:cTn id="58" dur="500"/>
                                        <p:tgtEl>
                                          <p:spTgt spid="47"/>
                                        </p:tgtEl>
                                        <p:attrNameLst>
                                          <p:attrName>ppt_y</p:attrName>
                                        </p:attrNameLst>
                                      </p:cBhvr>
                                      <p:tavLst>
                                        <p:tav tm="0">
                                          <p:val>
                                            <p:strVal val="#ppt_y+#ppt_h*1.125000"/>
                                          </p:val>
                                        </p:tav>
                                        <p:tav tm="100000">
                                          <p:val>
                                            <p:strVal val="#ppt_y"/>
                                          </p:val>
                                        </p:tav>
                                      </p:tavLst>
                                    </p:anim>
                                    <p:animEffect transition="in" filter="wipe(up)">
                                      <p:cBhvr>
                                        <p:cTn id="59" dur="500"/>
                                        <p:tgtEl>
                                          <p:spTgt spid="47"/>
                                        </p:tgtEl>
                                      </p:cBhvr>
                                    </p:animEffect>
                                  </p:childTnLst>
                                </p:cTn>
                              </p:par>
                              <p:par>
                                <p:cTn id="60" presetID="12" presetClass="entr" presetSubtype="4"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additive="base">
                                        <p:cTn id="62" dur="500"/>
                                        <p:tgtEl>
                                          <p:spTgt spid="49"/>
                                        </p:tgtEl>
                                        <p:attrNameLst>
                                          <p:attrName>ppt_y</p:attrName>
                                        </p:attrNameLst>
                                      </p:cBhvr>
                                      <p:tavLst>
                                        <p:tav tm="0">
                                          <p:val>
                                            <p:strVal val="#ppt_y+#ppt_h*1.125000"/>
                                          </p:val>
                                        </p:tav>
                                        <p:tav tm="100000">
                                          <p:val>
                                            <p:strVal val="#ppt_y"/>
                                          </p:val>
                                        </p:tav>
                                      </p:tavLst>
                                    </p:anim>
                                    <p:animEffect transition="in" filter="wipe(up)">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4" fill="hold" grpId="0" nodeType="clickEffect">
                                  <p:stCondLst>
                                    <p:cond delay="0"/>
                                  </p:stCondLst>
                                  <p:childTnLst>
                                    <p:set>
                                      <p:cBhvr>
                                        <p:cTn id="67" dur="1" fill="hold">
                                          <p:stCondLst>
                                            <p:cond delay="0"/>
                                          </p:stCondLst>
                                        </p:cTn>
                                        <p:tgtEl>
                                          <p:spTgt spid="54"/>
                                        </p:tgtEl>
                                        <p:attrNameLst>
                                          <p:attrName>style.visibility</p:attrName>
                                        </p:attrNameLst>
                                      </p:cBhvr>
                                      <p:to>
                                        <p:strVal val="visible"/>
                                      </p:to>
                                    </p:set>
                                    <p:anim calcmode="lin" valueType="num">
                                      <p:cBhvr additive="base">
                                        <p:cTn id="68" dur="500"/>
                                        <p:tgtEl>
                                          <p:spTgt spid="54"/>
                                        </p:tgtEl>
                                        <p:attrNameLst>
                                          <p:attrName>ppt_y</p:attrName>
                                        </p:attrNameLst>
                                      </p:cBhvr>
                                      <p:tavLst>
                                        <p:tav tm="0">
                                          <p:val>
                                            <p:strVal val="#ppt_y+#ppt_h*1.125000"/>
                                          </p:val>
                                        </p:tav>
                                        <p:tav tm="100000">
                                          <p:val>
                                            <p:strVal val="#ppt_y"/>
                                          </p:val>
                                        </p:tav>
                                      </p:tavLst>
                                    </p:anim>
                                    <p:animEffect transition="in" filter="wipe(up)">
                                      <p:cBhvr>
                                        <p:cTn id="69" dur="500"/>
                                        <p:tgtEl>
                                          <p:spTgt spid="5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9">
                                            <p:txEl>
                                              <p:pRg st="3" end="3"/>
                                            </p:txEl>
                                          </p:spTgt>
                                        </p:tgtEl>
                                        <p:attrNameLst>
                                          <p:attrName>style.visibility</p:attrName>
                                        </p:attrNameLst>
                                      </p:cBhvr>
                                      <p:to>
                                        <p:strVal val="visible"/>
                                      </p:to>
                                    </p:set>
                                    <p:animEffect transition="in" filter="dissolve">
                                      <p:cBhvr>
                                        <p:cTn id="80" dur="500"/>
                                        <p:tgtEl>
                                          <p:spTgt spid="9">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9">
                                            <p:txEl>
                                              <p:pRg st="4" end="4"/>
                                            </p:txEl>
                                          </p:spTgt>
                                        </p:tgtEl>
                                        <p:attrNameLst>
                                          <p:attrName>style.visibility</p:attrName>
                                        </p:attrNameLst>
                                      </p:cBhvr>
                                      <p:to>
                                        <p:strVal val="visible"/>
                                      </p:to>
                                    </p:set>
                                    <p:animEffect transition="in" filter="dissolve">
                                      <p:cBhvr>
                                        <p:cTn id="85" dur="500"/>
                                        <p:tgtEl>
                                          <p:spTgt spid="9">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9">
                                            <p:txEl>
                                              <p:pRg st="5" end="5"/>
                                            </p:txEl>
                                          </p:spTgt>
                                        </p:tgtEl>
                                        <p:attrNameLst>
                                          <p:attrName>style.visibility</p:attrName>
                                        </p:attrNameLst>
                                      </p:cBhvr>
                                      <p:to>
                                        <p:strVal val="visible"/>
                                      </p:to>
                                    </p:set>
                                    <p:animEffect transition="in" filter="dissolve">
                                      <p:cBhvr>
                                        <p:cTn id="90"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3" grpId="0" animBg="1"/>
      <p:bldP spid="21" grpId="0"/>
      <p:bldP spid="23" grpId="0" animBg="1"/>
      <p:bldP spid="25" grpId="0" animBg="1"/>
      <p:bldP spid="44" grpId="0" animBg="1"/>
      <p:bldP spid="45" grpId="0" animBg="1"/>
      <p:bldP spid="46"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9813" y="4913440"/>
            <a:ext cx="1802187" cy="1944560"/>
          </a:xfrm>
          <a:prstGeom prst="rect">
            <a:avLst/>
          </a:prstGeom>
        </p:spPr>
      </p:pic>
      <p:sp>
        <p:nvSpPr>
          <p:cNvPr id="5" name="文本框 4"/>
          <p:cNvSpPr txBox="1"/>
          <p:nvPr/>
        </p:nvSpPr>
        <p:spPr>
          <a:xfrm>
            <a:off x="0" y="13252"/>
            <a:ext cx="11039061" cy="1200329"/>
          </a:xfrm>
          <a:prstGeom prst="rect">
            <a:avLst/>
          </a:prstGeom>
          <a:noFill/>
        </p:spPr>
        <p:txBody>
          <a:bodyPr wrap="square">
            <a:spAutoFit/>
          </a:bodyPr>
          <a:lstStyle/>
          <a:p>
            <a:pPr algn="just">
              <a:buNone/>
            </a:pPr>
            <a:r>
              <a:rPr lang="en-US" altLang="zh-CN" sz="2400" kern="100" dirty="0">
                <a:effectLst/>
                <a:latin typeface="Times New Roman Regular"/>
                <a:ea typeface="宋体" panose="02010600030101010101" pitchFamily="2" charset="-122"/>
                <a:cs typeface="Times New Roman" panose="02020603050405020304" pitchFamily="18" charset="0"/>
              </a:rPr>
              <a:t>29. What brings about the housing crisis?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A. Stable rental market.							B. Students’ reduced debt burden.</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C. Decades-long policy failure.					D. Consistent policy responses.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 name="文本框 6"/>
          <p:cNvSpPr txBox="1"/>
          <p:nvPr/>
        </p:nvSpPr>
        <p:spPr>
          <a:xfrm>
            <a:off x="0" y="1213581"/>
            <a:ext cx="12192000" cy="2677656"/>
          </a:xfrm>
          <a:prstGeom prst="rect">
            <a:avLst/>
          </a:prstGeom>
          <a:noFill/>
        </p:spPr>
        <p:txBody>
          <a:bodyPr wrap="square">
            <a:spAutoFit/>
          </a:bodyPr>
          <a:lstStyle/>
          <a:p>
            <a:pPr indent="266700" algn="just">
              <a:buNone/>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2.</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This crisis originates from </a:t>
            </a:r>
            <a:r>
              <a:rPr lang="en-US" altLang="zh-CN" sz="24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decades of policy failure</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Since the mid-1990s, house prices have skyrocketed dramatically, widening the gap between property owners and others.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Government projects like “Help-to-Buy” intended to assist first-time buyers instead inflated prices further, making housing less accessible. University graduates carry heavy debts from tuition fees exceeding £9,000 annually since 2010, weakening their savings potential.</a:t>
            </a:r>
            <a:r>
              <a:rPr lang="zh-CN" altLang="en-US" sz="24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endPar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zh-CN" altLang="en-US" sz="2400" b="1" kern="100" dirty="0">
                <a:effectLst/>
                <a:latin typeface="Times New Roman" panose="02020603050405020304" pitchFamily="18" charset="0"/>
                <a:ea typeface="宋体" panose="02010600030101010101" pitchFamily="2" charset="-122"/>
                <a:cs typeface="Times New Roman" panose="02020603050405020304" pitchFamily="18" charset="0"/>
              </a:rPr>
              <a:t>（翻译以上句子）</a:t>
            </a:r>
            <a:r>
              <a:rPr lang="zh-CN" altLang="en-US" sz="2400" b="1" kern="100" dirty="0">
                <a:latin typeface="Times New Roman" panose="02020603050405020304" pitchFamily="18" charset="0"/>
                <a:ea typeface="宋体" panose="02010600030101010101" pitchFamily="2" charset="-122"/>
                <a:cs typeface="Times New Roman" panose="02020603050405020304" pitchFamily="18" charset="0"/>
              </a:rPr>
              <a:t> 找主干</a:t>
            </a:r>
            <a:endPar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a:xfrm>
            <a:off x="1274043" y="56204"/>
            <a:ext cx="1561922" cy="371475"/>
          </a:xfrm>
          <a:custGeom>
            <a:avLst/>
            <a:gdLst>
              <a:gd name="connsiteX0" fmla="*/ 0 w 1561922"/>
              <a:gd name="connsiteY0" fmla="*/ 0 h 371475"/>
              <a:gd name="connsiteX1" fmla="*/ 551879 w 1561922"/>
              <a:gd name="connsiteY1" fmla="*/ 0 h 371475"/>
              <a:gd name="connsiteX2" fmla="*/ 1088139 w 1561922"/>
              <a:gd name="connsiteY2" fmla="*/ 0 h 371475"/>
              <a:gd name="connsiteX3" fmla="*/ 1561922 w 1561922"/>
              <a:gd name="connsiteY3" fmla="*/ 0 h 371475"/>
              <a:gd name="connsiteX4" fmla="*/ 1561922 w 1561922"/>
              <a:gd name="connsiteY4" fmla="*/ 371475 h 371475"/>
              <a:gd name="connsiteX5" fmla="*/ 1072520 w 1561922"/>
              <a:gd name="connsiteY5" fmla="*/ 371475 h 371475"/>
              <a:gd name="connsiteX6" fmla="*/ 551879 w 1561922"/>
              <a:gd name="connsiteY6" fmla="*/ 371475 h 371475"/>
              <a:gd name="connsiteX7" fmla="*/ 0 w 1561922"/>
              <a:gd name="connsiteY7" fmla="*/ 371475 h 371475"/>
              <a:gd name="connsiteX8" fmla="*/ 0 w 1561922"/>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922" h="371475" fill="none" extrusionOk="0">
                <a:moveTo>
                  <a:pt x="0" y="0"/>
                </a:moveTo>
                <a:cubicBezTo>
                  <a:pt x="238552" y="-17657"/>
                  <a:pt x="421459" y="54173"/>
                  <a:pt x="551879" y="0"/>
                </a:cubicBezTo>
                <a:cubicBezTo>
                  <a:pt x="682299" y="-54173"/>
                  <a:pt x="842177" y="38080"/>
                  <a:pt x="1088139" y="0"/>
                </a:cubicBezTo>
                <a:cubicBezTo>
                  <a:pt x="1334101" y="-38080"/>
                  <a:pt x="1392535" y="15048"/>
                  <a:pt x="1561922" y="0"/>
                </a:cubicBezTo>
                <a:cubicBezTo>
                  <a:pt x="1572921" y="110274"/>
                  <a:pt x="1546263" y="187572"/>
                  <a:pt x="1561922" y="371475"/>
                </a:cubicBezTo>
                <a:cubicBezTo>
                  <a:pt x="1388565" y="428490"/>
                  <a:pt x="1257822" y="359792"/>
                  <a:pt x="1072520" y="371475"/>
                </a:cubicBezTo>
                <a:cubicBezTo>
                  <a:pt x="887218" y="383158"/>
                  <a:pt x="788665" y="356914"/>
                  <a:pt x="551879" y="371475"/>
                </a:cubicBezTo>
                <a:cubicBezTo>
                  <a:pt x="315093" y="386036"/>
                  <a:pt x="220315" y="322298"/>
                  <a:pt x="0" y="371475"/>
                </a:cubicBezTo>
                <a:cubicBezTo>
                  <a:pt x="-24201" y="209375"/>
                  <a:pt x="18997" y="85395"/>
                  <a:pt x="0" y="0"/>
                </a:cubicBezTo>
                <a:close/>
              </a:path>
              <a:path w="1561922" h="371475" stroke="0" extrusionOk="0">
                <a:moveTo>
                  <a:pt x="0" y="0"/>
                </a:moveTo>
                <a:cubicBezTo>
                  <a:pt x="187034" y="-14109"/>
                  <a:pt x="349051" y="59614"/>
                  <a:pt x="505021" y="0"/>
                </a:cubicBezTo>
                <a:cubicBezTo>
                  <a:pt x="660991" y="-59614"/>
                  <a:pt x="847123" y="31738"/>
                  <a:pt x="978804" y="0"/>
                </a:cubicBezTo>
                <a:cubicBezTo>
                  <a:pt x="1110485" y="-31738"/>
                  <a:pt x="1292263" y="24100"/>
                  <a:pt x="1561922" y="0"/>
                </a:cubicBezTo>
                <a:cubicBezTo>
                  <a:pt x="1570589" y="142129"/>
                  <a:pt x="1532626" y="201966"/>
                  <a:pt x="1561922" y="371475"/>
                </a:cubicBezTo>
                <a:cubicBezTo>
                  <a:pt x="1454105" y="394645"/>
                  <a:pt x="1237912" y="357589"/>
                  <a:pt x="1072520" y="371475"/>
                </a:cubicBezTo>
                <a:cubicBezTo>
                  <a:pt x="907128" y="385361"/>
                  <a:pt x="690558" y="337655"/>
                  <a:pt x="520641" y="371475"/>
                </a:cubicBezTo>
                <a:cubicBezTo>
                  <a:pt x="350724" y="405295"/>
                  <a:pt x="156095" y="316361"/>
                  <a:pt x="0" y="371475"/>
                </a:cubicBezTo>
                <a:cubicBezTo>
                  <a:pt x="-23274" y="212102"/>
                  <a:pt x="26635" y="104640"/>
                  <a:pt x="0" y="0"/>
                </a:cubicBezTo>
                <a:close/>
              </a:path>
            </a:pathLst>
          </a:custGeom>
          <a:solidFill>
            <a:schemeClr val="accent5">
              <a:lumMod val="40000"/>
              <a:lumOff val="6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矩形 8"/>
          <p:cNvSpPr/>
          <p:nvPr/>
        </p:nvSpPr>
        <p:spPr>
          <a:xfrm>
            <a:off x="2055004" y="1256533"/>
            <a:ext cx="2185692" cy="371475"/>
          </a:xfrm>
          <a:custGeom>
            <a:avLst/>
            <a:gdLst>
              <a:gd name="connsiteX0" fmla="*/ 0 w 2185692"/>
              <a:gd name="connsiteY0" fmla="*/ 0 h 371475"/>
              <a:gd name="connsiteX1" fmla="*/ 524566 w 2185692"/>
              <a:gd name="connsiteY1" fmla="*/ 0 h 371475"/>
              <a:gd name="connsiteX2" fmla="*/ 1070989 w 2185692"/>
              <a:gd name="connsiteY2" fmla="*/ 0 h 371475"/>
              <a:gd name="connsiteX3" fmla="*/ 1617412 w 2185692"/>
              <a:gd name="connsiteY3" fmla="*/ 0 h 371475"/>
              <a:gd name="connsiteX4" fmla="*/ 2185692 w 2185692"/>
              <a:gd name="connsiteY4" fmla="*/ 0 h 371475"/>
              <a:gd name="connsiteX5" fmla="*/ 2185692 w 2185692"/>
              <a:gd name="connsiteY5" fmla="*/ 371475 h 371475"/>
              <a:gd name="connsiteX6" fmla="*/ 1639269 w 2185692"/>
              <a:gd name="connsiteY6" fmla="*/ 371475 h 371475"/>
              <a:gd name="connsiteX7" fmla="*/ 1136560 w 2185692"/>
              <a:gd name="connsiteY7" fmla="*/ 371475 h 371475"/>
              <a:gd name="connsiteX8" fmla="*/ 633851 w 2185692"/>
              <a:gd name="connsiteY8" fmla="*/ 371475 h 371475"/>
              <a:gd name="connsiteX9" fmla="*/ 0 w 2185692"/>
              <a:gd name="connsiteY9" fmla="*/ 371475 h 371475"/>
              <a:gd name="connsiteX10" fmla="*/ 0 w 2185692"/>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5692" h="371475" fill="none" extrusionOk="0">
                <a:moveTo>
                  <a:pt x="0" y="0"/>
                </a:moveTo>
                <a:cubicBezTo>
                  <a:pt x="222526" y="-46415"/>
                  <a:pt x="412708" y="49493"/>
                  <a:pt x="524566" y="0"/>
                </a:cubicBezTo>
                <a:cubicBezTo>
                  <a:pt x="636424" y="-49493"/>
                  <a:pt x="933389" y="20324"/>
                  <a:pt x="1070989" y="0"/>
                </a:cubicBezTo>
                <a:cubicBezTo>
                  <a:pt x="1208589" y="-20324"/>
                  <a:pt x="1479267" y="60734"/>
                  <a:pt x="1617412" y="0"/>
                </a:cubicBezTo>
                <a:cubicBezTo>
                  <a:pt x="1755557" y="-60734"/>
                  <a:pt x="1937798" y="9303"/>
                  <a:pt x="2185692" y="0"/>
                </a:cubicBezTo>
                <a:cubicBezTo>
                  <a:pt x="2197654" y="178773"/>
                  <a:pt x="2175664" y="217810"/>
                  <a:pt x="2185692" y="371475"/>
                </a:cubicBezTo>
                <a:cubicBezTo>
                  <a:pt x="2016321" y="409059"/>
                  <a:pt x="1879702" y="360737"/>
                  <a:pt x="1639269" y="371475"/>
                </a:cubicBezTo>
                <a:cubicBezTo>
                  <a:pt x="1398836" y="382213"/>
                  <a:pt x="1239376" y="332442"/>
                  <a:pt x="1136560" y="371475"/>
                </a:cubicBezTo>
                <a:cubicBezTo>
                  <a:pt x="1033744" y="410508"/>
                  <a:pt x="770940" y="315860"/>
                  <a:pt x="633851" y="371475"/>
                </a:cubicBezTo>
                <a:cubicBezTo>
                  <a:pt x="496762" y="427090"/>
                  <a:pt x="172312" y="356989"/>
                  <a:pt x="0" y="371475"/>
                </a:cubicBezTo>
                <a:cubicBezTo>
                  <a:pt x="-14861" y="247398"/>
                  <a:pt x="19392" y="147698"/>
                  <a:pt x="0" y="0"/>
                </a:cubicBezTo>
                <a:close/>
              </a:path>
              <a:path w="2185692" h="371475" stroke="0" extrusionOk="0">
                <a:moveTo>
                  <a:pt x="0" y="0"/>
                </a:moveTo>
                <a:cubicBezTo>
                  <a:pt x="217856" y="-29245"/>
                  <a:pt x="364359" y="21928"/>
                  <a:pt x="524566" y="0"/>
                </a:cubicBezTo>
                <a:cubicBezTo>
                  <a:pt x="684773" y="-21928"/>
                  <a:pt x="863094" y="7136"/>
                  <a:pt x="1005418" y="0"/>
                </a:cubicBezTo>
                <a:cubicBezTo>
                  <a:pt x="1147742" y="-7136"/>
                  <a:pt x="1309890" y="20287"/>
                  <a:pt x="1595555" y="0"/>
                </a:cubicBezTo>
                <a:cubicBezTo>
                  <a:pt x="1881220" y="-20287"/>
                  <a:pt x="1939236" y="67347"/>
                  <a:pt x="2185692" y="0"/>
                </a:cubicBezTo>
                <a:cubicBezTo>
                  <a:pt x="2205080" y="183581"/>
                  <a:pt x="2168548" y="202165"/>
                  <a:pt x="2185692" y="371475"/>
                </a:cubicBezTo>
                <a:cubicBezTo>
                  <a:pt x="2073901" y="393347"/>
                  <a:pt x="1879162" y="366338"/>
                  <a:pt x="1682983" y="371475"/>
                </a:cubicBezTo>
                <a:cubicBezTo>
                  <a:pt x="1486804" y="376612"/>
                  <a:pt x="1404381" y="350271"/>
                  <a:pt x="1180274" y="371475"/>
                </a:cubicBezTo>
                <a:cubicBezTo>
                  <a:pt x="956167" y="392679"/>
                  <a:pt x="812757" y="308817"/>
                  <a:pt x="590137" y="371475"/>
                </a:cubicBezTo>
                <a:cubicBezTo>
                  <a:pt x="367517" y="434133"/>
                  <a:pt x="149205" y="334076"/>
                  <a:pt x="0" y="371475"/>
                </a:cubicBezTo>
                <a:cubicBezTo>
                  <a:pt x="-37153" y="194489"/>
                  <a:pt x="4789" y="150843"/>
                  <a:pt x="0" y="0"/>
                </a:cubicBezTo>
                <a:close/>
              </a:path>
            </a:pathLst>
          </a:custGeom>
          <a:solidFill>
            <a:schemeClr val="accent5">
              <a:lumMod val="40000"/>
              <a:lumOff val="6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文本框 10"/>
          <p:cNvSpPr txBox="1"/>
          <p:nvPr/>
        </p:nvSpPr>
        <p:spPr>
          <a:xfrm>
            <a:off x="57608" y="3891237"/>
            <a:ext cx="12076783" cy="1200329"/>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像“</a:t>
            </a:r>
            <a:r>
              <a:rPr lang="en-GB" altLang="zh-CN" sz="2400" dirty="0">
                <a:latin typeface="Times New Roman" panose="02020603050405020304" pitchFamily="18" charset="0"/>
                <a:cs typeface="Times New Roman" panose="02020603050405020304" pitchFamily="18" charset="0"/>
              </a:rPr>
              <a:t>Help-to-Buy”</a:t>
            </a:r>
            <a:r>
              <a:rPr lang="zh-CN" altLang="en-US" sz="2400" dirty="0">
                <a:latin typeface="Times New Roman" panose="02020603050405020304" pitchFamily="18" charset="0"/>
                <a:cs typeface="Times New Roman" panose="02020603050405020304" pitchFamily="18" charset="0"/>
              </a:rPr>
              <a:t>这样的</a:t>
            </a:r>
            <a:r>
              <a:rPr lang="zh-CN" altLang="en-US" sz="2400" b="1" dirty="0">
                <a:solidFill>
                  <a:srgbClr val="0070C0"/>
                </a:solidFill>
                <a:latin typeface="Times New Roman" panose="02020603050405020304" pitchFamily="18" charset="0"/>
                <a:cs typeface="Times New Roman" panose="02020603050405020304" pitchFamily="18" charset="0"/>
              </a:rPr>
              <a:t>政府项</a:t>
            </a:r>
            <a:r>
              <a:rPr lang="zh-CN" altLang="en-US" sz="2400" dirty="0">
                <a:latin typeface="Times New Roman" panose="02020603050405020304" pitchFamily="18" charset="0"/>
                <a:cs typeface="Times New Roman" panose="02020603050405020304" pitchFamily="18" charset="0"/>
              </a:rPr>
              <a:t>目本意是帮助首次购房者，但却进一步</a:t>
            </a:r>
            <a:r>
              <a:rPr lang="zh-CN" altLang="en-US" sz="2400" dirty="0">
                <a:solidFill>
                  <a:srgbClr val="FF0000"/>
                </a:solidFill>
                <a:latin typeface="Times New Roman" panose="02020603050405020304" pitchFamily="18" charset="0"/>
                <a:cs typeface="Times New Roman" panose="02020603050405020304" pitchFamily="18" charset="0"/>
              </a:rPr>
              <a:t>推高</a:t>
            </a:r>
            <a:r>
              <a:rPr lang="zh-CN" altLang="en-US" sz="2400" dirty="0">
                <a:latin typeface="Times New Roman" panose="02020603050405020304" pitchFamily="18" charset="0"/>
                <a:cs typeface="Times New Roman" panose="02020603050405020304" pitchFamily="18" charset="0"/>
              </a:rPr>
              <a:t>了</a:t>
            </a:r>
            <a:r>
              <a:rPr lang="zh-CN" altLang="en-US" sz="2400" dirty="0">
                <a:solidFill>
                  <a:srgbClr val="00B050"/>
                </a:solidFill>
                <a:latin typeface="Times New Roman" panose="02020603050405020304" pitchFamily="18" charset="0"/>
                <a:cs typeface="Times New Roman" panose="02020603050405020304" pitchFamily="18" charset="0"/>
              </a:rPr>
              <a:t>价格</a:t>
            </a:r>
            <a:r>
              <a:rPr lang="zh-CN" altLang="en-US" sz="2400" dirty="0">
                <a:latin typeface="Times New Roman" panose="02020603050405020304" pitchFamily="18" charset="0"/>
                <a:cs typeface="Times New Roman" panose="02020603050405020304" pitchFamily="18" charset="0"/>
              </a:rPr>
              <a:t>，使住房变得更加难以负担。</a:t>
            </a:r>
            <a:r>
              <a:rPr lang="zh-CN" altLang="en-US" sz="2400" dirty="0"/>
              <a:t>自</a:t>
            </a:r>
            <a:r>
              <a:rPr lang="en-US" altLang="zh-CN" sz="2400" dirty="0"/>
              <a:t>2010</a:t>
            </a:r>
            <a:r>
              <a:rPr lang="zh-CN" altLang="en-US" sz="2400" dirty="0"/>
              <a:t>年以来，</a:t>
            </a:r>
            <a:r>
              <a:rPr lang="zh-CN" altLang="en-US" sz="2400" b="1" dirty="0">
                <a:solidFill>
                  <a:srgbClr val="0070C0"/>
                </a:solidFill>
              </a:rPr>
              <a:t>大学毕业生</a:t>
            </a:r>
            <a:r>
              <a:rPr lang="zh-CN" altLang="en-US" sz="2400" dirty="0">
                <a:solidFill>
                  <a:srgbClr val="FF0000"/>
                </a:solidFill>
              </a:rPr>
              <a:t>背负</a:t>
            </a:r>
            <a:r>
              <a:rPr lang="zh-CN" altLang="en-US" sz="2400" dirty="0"/>
              <a:t>着超过</a:t>
            </a:r>
            <a:r>
              <a:rPr lang="en-US" altLang="zh-CN" sz="2400" dirty="0"/>
              <a:t>9,000</a:t>
            </a:r>
            <a:r>
              <a:rPr lang="zh-CN" altLang="en-US" sz="2400" dirty="0"/>
              <a:t>英镑的学费</a:t>
            </a:r>
            <a:r>
              <a:rPr lang="zh-CN" altLang="en-US" sz="2400" b="1" dirty="0">
                <a:solidFill>
                  <a:srgbClr val="00B050"/>
                </a:solidFill>
              </a:rPr>
              <a:t>债务</a:t>
            </a:r>
            <a:r>
              <a:rPr lang="zh-CN" altLang="en-US" sz="2400" dirty="0"/>
              <a:t>，削弱了他们的储蓄潜力。</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9200" y="1965139"/>
            <a:ext cx="12192000" cy="1200329"/>
          </a:xfrm>
          <a:prstGeom prst="rect">
            <a:avLst/>
          </a:prstGeom>
          <a:solidFill>
            <a:schemeClr val="bg1"/>
          </a:solidFill>
        </p:spPr>
        <p:txBody>
          <a:bodyPr wrap="square">
            <a:spAutoFit/>
          </a:bodyPr>
          <a:lstStyle/>
          <a:p>
            <a:r>
              <a:rPr lang="en-US" altLang="zh-CN" sz="24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Government projects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like “Help-to-Buy” intended to assist first-time buyers instead </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inflated</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kern="1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prices</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further, making housing less accessible. </a:t>
            </a:r>
            <a:r>
              <a:rPr lang="en-US" altLang="zh-CN" sz="24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University graduates </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carry </a:t>
            </a:r>
            <a:r>
              <a:rPr lang="en-US" altLang="zh-CN" sz="2400" b="1" kern="1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heavy debts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from tuition fees exceeding £9,000 annually since 2010, weakening their savings potential.</a:t>
            </a:r>
            <a:r>
              <a:rPr lang="zh-CN" altLang="en-US" sz="24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dirty="0"/>
          </a:p>
        </p:txBody>
      </p:sp>
      <p:sp>
        <p:nvSpPr>
          <p:cNvPr id="14" name="矩形 13"/>
          <p:cNvSpPr/>
          <p:nvPr/>
        </p:nvSpPr>
        <p:spPr>
          <a:xfrm>
            <a:off x="181196" y="789677"/>
            <a:ext cx="4059499" cy="437039"/>
          </a:xfrm>
          <a:custGeom>
            <a:avLst/>
            <a:gdLst>
              <a:gd name="connsiteX0" fmla="*/ 0 w 4059499"/>
              <a:gd name="connsiteY0" fmla="*/ 0 h 437039"/>
              <a:gd name="connsiteX1" fmla="*/ 539333 w 4059499"/>
              <a:gd name="connsiteY1" fmla="*/ 0 h 437039"/>
              <a:gd name="connsiteX2" fmla="*/ 997477 w 4059499"/>
              <a:gd name="connsiteY2" fmla="*/ 0 h 437039"/>
              <a:gd name="connsiteX3" fmla="*/ 1496215 w 4059499"/>
              <a:gd name="connsiteY3" fmla="*/ 0 h 437039"/>
              <a:gd name="connsiteX4" fmla="*/ 2116739 w 4059499"/>
              <a:gd name="connsiteY4" fmla="*/ 0 h 437039"/>
              <a:gd name="connsiteX5" fmla="*/ 2656072 w 4059499"/>
              <a:gd name="connsiteY5" fmla="*/ 0 h 437039"/>
              <a:gd name="connsiteX6" fmla="*/ 3154811 w 4059499"/>
              <a:gd name="connsiteY6" fmla="*/ 0 h 437039"/>
              <a:gd name="connsiteX7" fmla="*/ 4059499 w 4059499"/>
              <a:gd name="connsiteY7" fmla="*/ 0 h 437039"/>
              <a:gd name="connsiteX8" fmla="*/ 4059499 w 4059499"/>
              <a:gd name="connsiteY8" fmla="*/ 437039 h 437039"/>
              <a:gd name="connsiteX9" fmla="*/ 3479571 w 4059499"/>
              <a:gd name="connsiteY9" fmla="*/ 437039 h 437039"/>
              <a:gd name="connsiteX10" fmla="*/ 2980832 w 4059499"/>
              <a:gd name="connsiteY10" fmla="*/ 437039 h 437039"/>
              <a:gd name="connsiteX11" fmla="*/ 2319714 w 4059499"/>
              <a:gd name="connsiteY11" fmla="*/ 437039 h 437039"/>
              <a:gd name="connsiteX12" fmla="*/ 1780380 w 4059499"/>
              <a:gd name="connsiteY12" fmla="*/ 437039 h 437039"/>
              <a:gd name="connsiteX13" fmla="*/ 1322237 w 4059499"/>
              <a:gd name="connsiteY13" fmla="*/ 437039 h 437039"/>
              <a:gd name="connsiteX14" fmla="*/ 701713 w 4059499"/>
              <a:gd name="connsiteY14" fmla="*/ 437039 h 437039"/>
              <a:gd name="connsiteX15" fmla="*/ 0 w 4059499"/>
              <a:gd name="connsiteY15" fmla="*/ 437039 h 437039"/>
              <a:gd name="connsiteX16" fmla="*/ 0 w 4059499"/>
              <a:gd name="connsiteY16" fmla="*/ 0 h 43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9499" h="437039" fill="none" extrusionOk="0">
                <a:moveTo>
                  <a:pt x="0" y="0"/>
                </a:moveTo>
                <a:cubicBezTo>
                  <a:pt x="225355" y="-35581"/>
                  <a:pt x="314564" y="9633"/>
                  <a:pt x="539333" y="0"/>
                </a:cubicBezTo>
                <a:cubicBezTo>
                  <a:pt x="764102" y="-9633"/>
                  <a:pt x="902468" y="44388"/>
                  <a:pt x="997477" y="0"/>
                </a:cubicBezTo>
                <a:cubicBezTo>
                  <a:pt x="1092486" y="-44388"/>
                  <a:pt x="1356432" y="36519"/>
                  <a:pt x="1496215" y="0"/>
                </a:cubicBezTo>
                <a:cubicBezTo>
                  <a:pt x="1635998" y="-36519"/>
                  <a:pt x="1870249" y="50924"/>
                  <a:pt x="2116739" y="0"/>
                </a:cubicBezTo>
                <a:cubicBezTo>
                  <a:pt x="2363229" y="-50924"/>
                  <a:pt x="2430767" y="25473"/>
                  <a:pt x="2656072" y="0"/>
                </a:cubicBezTo>
                <a:cubicBezTo>
                  <a:pt x="2881377" y="-25473"/>
                  <a:pt x="3027011" y="39693"/>
                  <a:pt x="3154811" y="0"/>
                </a:cubicBezTo>
                <a:cubicBezTo>
                  <a:pt x="3282611" y="-39693"/>
                  <a:pt x="3678402" y="86157"/>
                  <a:pt x="4059499" y="0"/>
                </a:cubicBezTo>
                <a:cubicBezTo>
                  <a:pt x="4076833" y="97579"/>
                  <a:pt x="4019937" y="309893"/>
                  <a:pt x="4059499" y="437039"/>
                </a:cubicBezTo>
                <a:cubicBezTo>
                  <a:pt x="3866511" y="456084"/>
                  <a:pt x="3680279" y="416585"/>
                  <a:pt x="3479571" y="437039"/>
                </a:cubicBezTo>
                <a:cubicBezTo>
                  <a:pt x="3278863" y="457493"/>
                  <a:pt x="3207593" y="434494"/>
                  <a:pt x="2980832" y="437039"/>
                </a:cubicBezTo>
                <a:cubicBezTo>
                  <a:pt x="2754071" y="439584"/>
                  <a:pt x="2619776" y="381339"/>
                  <a:pt x="2319714" y="437039"/>
                </a:cubicBezTo>
                <a:cubicBezTo>
                  <a:pt x="2019652" y="492739"/>
                  <a:pt x="1948800" y="392229"/>
                  <a:pt x="1780380" y="437039"/>
                </a:cubicBezTo>
                <a:cubicBezTo>
                  <a:pt x="1611960" y="481849"/>
                  <a:pt x="1487707" y="392134"/>
                  <a:pt x="1322237" y="437039"/>
                </a:cubicBezTo>
                <a:cubicBezTo>
                  <a:pt x="1156767" y="481944"/>
                  <a:pt x="979114" y="424213"/>
                  <a:pt x="701713" y="437039"/>
                </a:cubicBezTo>
                <a:cubicBezTo>
                  <a:pt x="424312" y="449865"/>
                  <a:pt x="170511" y="383336"/>
                  <a:pt x="0" y="437039"/>
                </a:cubicBezTo>
                <a:cubicBezTo>
                  <a:pt x="-9061" y="301030"/>
                  <a:pt x="6837" y="172511"/>
                  <a:pt x="0" y="0"/>
                </a:cubicBezTo>
                <a:close/>
              </a:path>
              <a:path w="4059499" h="437039" stroke="0" extrusionOk="0">
                <a:moveTo>
                  <a:pt x="0" y="0"/>
                </a:moveTo>
                <a:cubicBezTo>
                  <a:pt x="209772" y="-46619"/>
                  <a:pt x="283077" y="22835"/>
                  <a:pt x="539333" y="0"/>
                </a:cubicBezTo>
                <a:cubicBezTo>
                  <a:pt x="795589" y="-22835"/>
                  <a:pt x="831418" y="21005"/>
                  <a:pt x="997477" y="0"/>
                </a:cubicBezTo>
                <a:cubicBezTo>
                  <a:pt x="1163536" y="-21005"/>
                  <a:pt x="1481437" y="13712"/>
                  <a:pt x="1658595" y="0"/>
                </a:cubicBezTo>
                <a:cubicBezTo>
                  <a:pt x="1835753" y="-13712"/>
                  <a:pt x="1949215" y="11000"/>
                  <a:pt x="2197929" y="0"/>
                </a:cubicBezTo>
                <a:cubicBezTo>
                  <a:pt x="2446643" y="-11000"/>
                  <a:pt x="2557835" y="64071"/>
                  <a:pt x="2737262" y="0"/>
                </a:cubicBezTo>
                <a:cubicBezTo>
                  <a:pt x="2916689" y="-64071"/>
                  <a:pt x="3073376" y="40925"/>
                  <a:pt x="3398381" y="0"/>
                </a:cubicBezTo>
                <a:cubicBezTo>
                  <a:pt x="3723386" y="-40925"/>
                  <a:pt x="3900064" y="65766"/>
                  <a:pt x="4059499" y="0"/>
                </a:cubicBezTo>
                <a:cubicBezTo>
                  <a:pt x="4069435" y="199741"/>
                  <a:pt x="4036307" y="246647"/>
                  <a:pt x="4059499" y="437039"/>
                </a:cubicBezTo>
                <a:cubicBezTo>
                  <a:pt x="3848950" y="465826"/>
                  <a:pt x="3677157" y="427110"/>
                  <a:pt x="3560761" y="437039"/>
                </a:cubicBezTo>
                <a:cubicBezTo>
                  <a:pt x="3444365" y="446968"/>
                  <a:pt x="3188336" y="418522"/>
                  <a:pt x="2980832" y="437039"/>
                </a:cubicBezTo>
                <a:cubicBezTo>
                  <a:pt x="2773328" y="455556"/>
                  <a:pt x="2529191" y="379794"/>
                  <a:pt x="2400904" y="437039"/>
                </a:cubicBezTo>
                <a:cubicBezTo>
                  <a:pt x="2272617" y="494284"/>
                  <a:pt x="2002487" y="382752"/>
                  <a:pt x="1861570" y="437039"/>
                </a:cubicBezTo>
                <a:cubicBezTo>
                  <a:pt x="1720653" y="491326"/>
                  <a:pt x="1344319" y="403304"/>
                  <a:pt x="1200452" y="437039"/>
                </a:cubicBezTo>
                <a:cubicBezTo>
                  <a:pt x="1056585" y="470774"/>
                  <a:pt x="739432" y="427836"/>
                  <a:pt x="539333" y="437039"/>
                </a:cubicBezTo>
                <a:cubicBezTo>
                  <a:pt x="339234" y="446242"/>
                  <a:pt x="168666" y="388661"/>
                  <a:pt x="0" y="437039"/>
                </a:cubicBezTo>
                <a:cubicBezTo>
                  <a:pt x="-11581" y="332148"/>
                  <a:pt x="16801" y="194608"/>
                  <a:pt x="0" y="0"/>
                </a:cubicBezTo>
                <a:close/>
              </a:path>
            </a:pathLst>
          </a:custGeom>
          <a:solidFill>
            <a:schemeClr val="accent5">
              <a:lumMod val="40000"/>
              <a:lumOff val="6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p:tgtEl>
                                          <p:spTgt spid="14"/>
                                        </p:tgtEl>
                                        <p:attrNameLst>
                                          <p:attrName>ppt_y</p:attrName>
                                        </p:attrNameLst>
                                      </p:cBhvr>
                                      <p:tavLst>
                                        <p:tav tm="0">
                                          <p:val>
                                            <p:strVal val="#ppt_y+#ppt_h*1.125000"/>
                                          </p:val>
                                        </p:tav>
                                        <p:tav tm="100000">
                                          <p:val>
                                            <p:strVal val="#ppt_y"/>
                                          </p:val>
                                        </p:tav>
                                      </p:tavLst>
                                    </p:anim>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0" y="66675"/>
            <a:ext cx="7699513" cy="2308324"/>
          </a:xfrm>
          <a:prstGeom prst="rect">
            <a:avLst/>
          </a:prstGeom>
          <a:noFill/>
        </p:spPr>
        <p:txBody>
          <a:bodyPr wrap="square">
            <a:spAutoFit/>
          </a:bodyPr>
          <a:lstStyle/>
          <a:p>
            <a:pPr algn="just">
              <a:buNone/>
            </a:pPr>
            <a:r>
              <a:rPr lang="en-US" altLang="zh-CN" sz="2400" kern="100" dirty="0">
                <a:effectLst/>
                <a:latin typeface="Times New Roman Regular"/>
                <a:ea typeface="宋体" panose="02010600030101010101" pitchFamily="2" charset="-122"/>
                <a:cs typeface="Times New Roman" panose="02020603050405020304" pitchFamily="18" charset="0"/>
              </a:rPr>
              <a:t>30. What can be inferred from the last paragraph?</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A. Young adults’ housing security should be guaranteed.	</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B. Efforts should be made to create a sustainable society.</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C. The property of older generations should be passed on.	</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D. The young should be responsible for intergenerational fairness.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 name="矩形 6"/>
          <p:cNvSpPr/>
          <p:nvPr/>
        </p:nvSpPr>
        <p:spPr>
          <a:xfrm>
            <a:off x="2108931" y="100052"/>
            <a:ext cx="1098095" cy="371475"/>
          </a:xfrm>
          <a:custGeom>
            <a:avLst/>
            <a:gdLst>
              <a:gd name="connsiteX0" fmla="*/ 0 w 1098095"/>
              <a:gd name="connsiteY0" fmla="*/ 0 h 371475"/>
              <a:gd name="connsiteX1" fmla="*/ 571009 w 1098095"/>
              <a:gd name="connsiteY1" fmla="*/ 0 h 371475"/>
              <a:gd name="connsiteX2" fmla="*/ 1098095 w 1098095"/>
              <a:gd name="connsiteY2" fmla="*/ 0 h 371475"/>
              <a:gd name="connsiteX3" fmla="*/ 1098095 w 1098095"/>
              <a:gd name="connsiteY3" fmla="*/ 371475 h 371475"/>
              <a:gd name="connsiteX4" fmla="*/ 560028 w 1098095"/>
              <a:gd name="connsiteY4" fmla="*/ 371475 h 371475"/>
              <a:gd name="connsiteX5" fmla="*/ 0 w 1098095"/>
              <a:gd name="connsiteY5" fmla="*/ 371475 h 371475"/>
              <a:gd name="connsiteX6" fmla="*/ 0 w 1098095"/>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95" h="371475" fill="none" extrusionOk="0">
                <a:moveTo>
                  <a:pt x="0" y="0"/>
                </a:moveTo>
                <a:cubicBezTo>
                  <a:pt x="218634" y="-31084"/>
                  <a:pt x="434267" y="30151"/>
                  <a:pt x="571009" y="0"/>
                </a:cubicBezTo>
                <a:cubicBezTo>
                  <a:pt x="707751" y="-30151"/>
                  <a:pt x="949085" y="25309"/>
                  <a:pt x="1098095" y="0"/>
                </a:cubicBezTo>
                <a:cubicBezTo>
                  <a:pt x="1118387" y="144321"/>
                  <a:pt x="1074906" y="296912"/>
                  <a:pt x="1098095" y="371475"/>
                </a:cubicBezTo>
                <a:cubicBezTo>
                  <a:pt x="973486" y="431899"/>
                  <a:pt x="812128" y="346379"/>
                  <a:pt x="560028" y="371475"/>
                </a:cubicBezTo>
                <a:cubicBezTo>
                  <a:pt x="307928" y="396571"/>
                  <a:pt x="126469" y="359723"/>
                  <a:pt x="0" y="371475"/>
                </a:cubicBezTo>
                <a:cubicBezTo>
                  <a:pt x="-9498" y="268051"/>
                  <a:pt x="38937" y="110001"/>
                  <a:pt x="0" y="0"/>
                </a:cubicBezTo>
                <a:close/>
              </a:path>
              <a:path w="1098095" h="371475" stroke="0" extrusionOk="0">
                <a:moveTo>
                  <a:pt x="0" y="0"/>
                </a:moveTo>
                <a:cubicBezTo>
                  <a:pt x="232577" y="-61769"/>
                  <a:pt x="368518" y="19751"/>
                  <a:pt x="538067" y="0"/>
                </a:cubicBezTo>
                <a:cubicBezTo>
                  <a:pt x="707616" y="-19751"/>
                  <a:pt x="934545" y="57356"/>
                  <a:pt x="1098095" y="0"/>
                </a:cubicBezTo>
                <a:cubicBezTo>
                  <a:pt x="1121994" y="113223"/>
                  <a:pt x="1061956" y="205888"/>
                  <a:pt x="1098095" y="371475"/>
                </a:cubicBezTo>
                <a:cubicBezTo>
                  <a:pt x="871858" y="419032"/>
                  <a:pt x="707822" y="351600"/>
                  <a:pt x="549048" y="371475"/>
                </a:cubicBezTo>
                <a:cubicBezTo>
                  <a:pt x="390274" y="391350"/>
                  <a:pt x="206137" y="333800"/>
                  <a:pt x="0" y="371475"/>
                </a:cubicBezTo>
                <a:cubicBezTo>
                  <a:pt x="-27649" y="210829"/>
                  <a:pt x="11859" y="152704"/>
                  <a:pt x="0" y="0"/>
                </a:cubicBezTo>
                <a:close/>
              </a:path>
            </a:pathLst>
          </a:custGeom>
          <a:solidFill>
            <a:schemeClr val="accent5">
              <a:lumMod val="40000"/>
              <a:lumOff val="6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矩形 7"/>
          <p:cNvSpPr/>
          <p:nvPr/>
        </p:nvSpPr>
        <p:spPr>
          <a:xfrm>
            <a:off x="4302165" y="100052"/>
            <a:ext cx="1793835" cy="371475"/>
          </a:xfrm>
          <a:custGeom>
            <a:avLst/>
            <a:gdLst>
              <a:gd name="connsiteX0" fmla="*/ 0 w 1793835"/>
              <a:gd name="connsiteY0" fmla="*/ 0 h 371475"/>
              <a:gd name="connsiteX1" fmla="*/ 633822 w 1793835"/>
              <a:gd name="connsiteY1" fmla="*/ 0 h 371475"/>
              <a:gd name="connsiteX2" fmla="*/ 1249705 w 1793835"/>
              <a:gd name="connsiteY2" fmla="*/ 0 h 371475"/>
              <a:gd name="connsiteX3" fmla="*/ 1793835 w 1793835"/>
              <a:gd name="connsiteY3" fmla="*/ 0 h 371475"/>
              <a:gd name="connsiteX4" fmla="*/ 1793835 w 1793835"/>
              <a:gd name="connsiteY4" fmla="*/ 371475 h 371475"/>
              <a:gd name="connsiteX5" fmla="*/ 1231767 w 1793835"/>
              <a:gd name="connsiteY5" fmla="*/ 371475 h 371475"/>
              <a:gd name="connsiteX6" fmla="*/ 633822 w 1793835"/>
              <a:gd name="connsiteY6" fmla="*/ 371475 h 371475"/>
              <a:gd name="connsiteX7" fmla="*/ 0 w 1793835"/>
              <a:gd name="connsiteY7" fmla="*/ 371475 h 371475"/>
              <a:gd name="connsiteX8" fmla="*/ 0 w 1793835"/>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835" h="371475" fill="none" extrusionOk="0">
                <a:moveTo>
                  <a:pt x="0" y="0"/>
                </a:moveTo>
                <a:cubicBezTo>
                  <a:pt x="170934" y="-15970"/>
                  <a:pt x="357798" y="68083"/>
                  <a:pt x="633822" y="0"/>
                </a:cubicBezTo>
                <a:cubicBezTo>
                  <a:pt x="909846" y="-68083"/>
                  <a:pt x="1000709" y="33844"/>
                  <a:pt x="1249705" y="0"/>
                </a:cubicBezTo>
                <a:cubicBezTo>
                  <a:pt x="1498701" y="-33844"/>
                  <a:pt x="1663348" y="43308"/>
                  <a:pt x="1793835" y="0"/>
                </a:cubicBezTo>
                <a:cubicBezTo>
                  <a:pt x="1804834" y="110274"/>
                  <a:pt x="1778176" y="187572"/>
                  <a:pt x="1793835" y="371475"/>
                </a:cubicBezTo>
                <a:cubicBezTo>
                  <a:pt x="1615187" y="380596"/>
                  <a:pt x="1449280" y="366192"/>
                  <a:pt x="1231767" y="371475"/>
                </a:cubicBezTo>
                <a:cubicBezTo>
                  <a:pt x="1014254" y="376758"/>
                  <a:pt x="783027" y="364803"/>
                  <a:pt x="633822" y="371475"/>
                </a:cubicBezTo>
                <a:cubicBezTo>
                  <a:pt x="484618" y="378147"/>
                  <a:pt x="266102" y="334891"/>
                  <a:pt x="0" y="371475"/>
                </a:cubicBezTo>
                <a:cubicBezTo>
                  <a:pt x="-24201" y="209375"/>
                  <a:pt x="18997" y="85395"/>
                  <a:pt x="0" y="0"/>
                </a:cubicBezTo>
                <a:close/>
              </a:path>
              <a:path w="1793835" h="371475" stroke="0" extrusionOk="0">
                <a:moveTo>
                  <a:pt x="0" y="0"/>
                </a:moveTo>
                <a:cubicBezTo>
                  <a:pt x="262419" y="-9461"/>
                  <a:pt x="407186" y="47722"/>
                  <a:pt x="580007" y="0"/>
                </a:cubicBezTo>
                <a:cubicBezTo>
                  <a:pt x="752828" y="-47722"/>
                  <a:pt x="905695" y="19075"/>
                  <a:pt x="1124137" y="0"/>
                </a:cubicBezTo>
                <a:cubicBezTo>
                  <a:pt x="1342579" y="-19075"/>
                  <a:pt x="1638959" y="73744"/>
                  <a:pt x="1793835" y="0"/>
                </a:cubicBezTo>
                <a:cubicBezTo>
                  <a:pt x="1802502" y="142129"/>
                  <a:pt x="1764539" y="201966"/>
                  <a:pt x="1793835" y="371475"/>
                </a:cubicBezTo>
                <a:cubicBezTo>
                  <a:pt x="1605919" y="426665"/>
                  <a:pt x="1393735" y="337454"/>
                  <a:pt x="1231767" y="371475"/>
                </a:cubicBezTo>
                <a:cubicBezTo>
                  <a:pt x="1069799" y="405496"/>
                  <a:pt x="765267" y="362139"/>
                  <a:pt x="597945" y="371475"/>
                </a:cubicBezTo>
                <a:cubicBezTo>
                  <a:pt x="430623" y="380811"/>
                  <a:pt x="153333" y="304153"/>
                  <a:pt x="0" y="371475"/>
                </a:cubicBezTo>
                <a:cubicBezTo>
                  <a:pt x="-23274" y="212102"/>
                  <a:pt x="26635" y="104640"/>
                  <a:pt x="0" y="0"/>
                </a:cubicBezTo>
                <a:close/>
              </a:path>
            </a:pathLst>
          </a:custGeom>
          <a:solidFill>
            <a:schemeClr val="accent5">
              <a:lumMod val="40000"/>
              <a:lumOff val="6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文本框 8"/>
          <p:cNvSpPr txBox="1"/>
          <p:nvPr/>
        </p:nvSpPr>
        <p:spPr>
          <a:xfrm>
            <a:off x="7699512" y="414"/>
            <a:ext cx="4492487" cy="2031325"/>
          </a:xfrm>
          <a:prstGeom prst="rect">
            <a:avLst/>
          </a:prstGeom>
          <a:solidFill>
            <a:schemeClr val="accent5">
              <a:lumMod val="20000"/>
              <a:lumOff val="80000"/>
            </a:schemeClr>
          </a:solidFill>
        </p:spPr>
        <p:txBody>
          <a:bodyPr wrap="square" rtlCol="0">
            <a:spAutoFit/>
          </a:bodyPr>
          <a:lstStyle/>
          <a:p>
            <a:r>
              <a:rPr kumimoji="1" lang="zh-CN" altLang="en-US" b="1" dirty="0">
                <a:latin typeface="Times New Roman" panose="02020603050405020304" pitchFamily="18" charset="0"/>
                <a:cs typeface="Times New Roman" panose="02020603050405020304" pitchFamily="18" charset="0"/>
              </a:rPr>
              <a:t>推断理解性题目基本原则</a:t>
            </a:r>
            <a:endParaRPr kumimoji="1" lang="en-US" altLang="zh-CN" b="1" dirty="0">
              <a:latin typeface="Times New Roman" panose="02020603050405020304" pitchFamily="18" charset="0"/>
              <a:cs typeface="Times New Roman" panose="02020603050405020304" pitchFamily="18" charset="0"/>
            </a:endParaRPr>
          </a:p>
          <a:p>
            <a:r>
              <a:rPr kumimoji="1" lang="zh-CN" altLang="en-US" b="1" dirty="0">
                <a:latin typeface="Times New Roman" panose="02020603050405020304" pitchFamily="18" charset="0"/>
                <a:cs typeface="Times New Roman" panose="02020603050405020304" pitchFamily="18" charset="0"/>
                <a:sym typeface="Wingdings" panose="05000000000000000000" pitchFamily="2" charset="2"/>
              </a:rPr>
              <a:t>（</a:t>
            </a:r>
            <a:r>
              <a:rPr kumimoji="1" lang="en-US" altLang="zh-CN" b="1" dirty="0">
                <a:latin typeface="Times New Roman" panose="02020603050405020304" pitchFamily="18" charset="0"/>
                <a:cs typeface="Times New Roman" panose="02020603050405020304" pitchFamily="18" charset="0"/>
                <a:sym typeface="Wingdings" panose="05000000000000000000" pitchFamily="2" charset="2"/>
              </a:rPr>
              <a:t>1</a:t>
            </a:r>
            <a:r>
              <a:rPr kumimoji="1" lang="zh-CN" altLang="en-US" b="1" dirty="0">
                <a:latin typeface="Times New Roman" panose="02020603050405020304" pitchFamily="18" charset="0"/>
                <a:cs typeface="Times New Roman" panose="02020603050405020304" pitchFamily="18" charset="0"/>
                <a:sym typeface="Wingdings" panose="05000000000000000000" pitchFamily="2" charset="2"/>
              </a:rPr>
              <a:t>）原文原句不可选（有别于细节理解题）</a:t>
            </a:r>
            <a:endParaRPr kumimoji="1" lang="en-US" altLang="zh-CN" b="1" dirty="0">
              <a:latin typeface="Times New Roman" panose="02020603050405020304" pitchFamily="18" charset="0"/>
              <a:cs typeface="Times New Roman" panose="02020603050405020304" pitchFamily="18" charset="0"/>
              <a:sym typeface="Wingdings" panose="05000000000000000000" pitchFamily="2" charset="2"/>
            </a:endParaRPr>
          </a:p>
          <a:p>
            <a:r>
              <a:rPr kumimoji="1" lang="zh-CN" altLang="en-US" b="1" dirty="0">
                <a:latin typeface="Times New Roman" panose="02020603050405020304" pitchFamily="18" charset="0"/>
                <a:cs typeface="Times New Roman" panose="02020603050405020304" pitchFamily="18" charset="0"/>
                <a:sym typeface="Wingdings" panose="05000000000000000000" pitchFamily="2" charset="2"/>
              </a:rPr>
              <a:t>（</a:t>
            </a:r>
            <a:r>
              <a:rPr kumimoji="1" lang="en-US" altLang="zh-CN" b="1" dirty="0">
                <a:latin typeface="Times New Roman" panose="02020603050405020304" pitchFamily="18" charset="0"/>
                <a:cs typeface="Times New Roman" panose="02020603050405020304" pitchFamily="18" charset="0"/>
                <a:sym typeface="Wingdings" panose="05000000000000000000" pitchFamily="2" charset="2"/>
              </a:rPr>
              <a:t>2</a:t>
            </a:r>
            <a:r>
              <a:rPr kumimoji="1" lang="zh-CN" altLang="en-US" b="1" dirty="0">
                <a:latin typeface="Times New Roman" panose="02020603050405020304" pitchFamily="18" charset="0"/>
                <a:cs typeface="Times New Roman" panose="02020603050405020304" pitchFamily="18" charset="0"/>
                <a:sym typeface="Wingdings" panose="05000000000000000000" pitchFamily="2" charset="2"/>
              </a:rPr>
              <a:t>）过度推断不可选（通常为通过原文信息可进一步得到）</a:t>
            </a:r>
            <a:endParaRPr kumimoji="1" lang="en-US" altLang="zh-CN" b="1" dirty="0">
              <a:latin typeface="Times New Roman" panose="02020603050405020304" pitchFamily="18" charset="0"/>
              <a:cs typeface="Times New Roman" panose="02020603050405020304" pitchFamily="18" charset="0"/>
              <a:sym typeface="Wingdings" panose="05000000000000000000" pitchFamily="2" charset="2"/>
            </a:endParaRPr>
          </a:p>
          <a:p>
            <a:r>
              <a:rPr kumimoji="1" lang="zh-CN" altLang="en-US" b="1" dirty="0">
                <a:latin typeface="Times New Roman" panose="02020603050405020304" pitchFamily="18" charset="0"/>
                <a:cs typeface="Times New Roman" panose="02020603050405020304" pitchFamily="18" charset="0"/>
                <a:sym typeface="Wingdings" panose="05000000000000000000" pitchFamily="2" charset="2"/>
              </a:rPr>
              <a:t>注意：</a:t>
            </a:r>
            <a:r>
              <a:rPr kumimoji="1" lang="zh-CN" altLang="en-US" b="1" i="1" u="sng" dirty="0">
                <a:latin typeface="Times New Roman" panose="02020603050405020304" pitchFamily="18" charset="0"/>
                <a:cs typeface="Times New Roman" panose="02020603050405020304" pitchFamily="18" charset="0"/>
                <a:sym typeface="Wingdings" panose="05000000000000000000" pitchFamily="2" charset="2"/>
              </a:rPr>
              <a:t>不能以自己的观点或文章中引用他人的观点代替作者的观点</a:t>
            </a:r>
            <a:r>
              <a:rPr kumimoji="1" lang="zh-CN" altLang="en-US" b="1" dirty="0">
                <a:latin typeface="Times New Roman" panose="02020603050405020304" pitchFamily="18" charset="0"/>
                <a:cs typeface="Times New Roman" panose="02020603050405020304" pitchFamily="18" charset="0"/>
                <a:sym typeface="Wingdings" panose="05000000000000000000" pitchFamily="2" charset="2"/>
              </a:rPr>
              <a:t>：推理的依据来源于上下文。</a:t>
            </a:r>
            <a:endParaRPr kumimoji="1" lang="zh-CN" altLang="en-US" b="1"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39757" y="2245924"/>
            <a:ext cx="12112486" cy="1200329"/>
          </a:xfrm>
          <a:prstGeom prst="rect">
            <a:avLst/>
          </a:prstGeom>
          <a:noFill/>
        </p:spPr>
        <p:txBody>
          <a:bodyPr wrap="square">
            <a:spAutoFit/>
          </a:bodyPr>
          <a:lstStyle/>
          <a:p>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Ultimately, this is about </a:t>
            </a:r>
            <a:r>
              <a:rPr lang="en-US" altLang="zh-CN" sz="2400" b="1" kern="1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intergenerational fairness</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 functional society cannot thrive when younger citizens bear unreasonable burdens. As one analyst notes: “We depend on the young to sustain our future </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a:effectLst/>
                <a:latin typeface="Times New Roman" panose="02020603050405020304" pitchFamily="18" charset="0"/>
                <a:ea typeface="Times New Roman Regular"/>
                <a:cs typeface="Times New Roman" panose="02020603050405020304" pitchFamily="18" charset="0"/>
              </a:rPr>
              <a:t> </a:t>
            </a:r>
            <a:r>
              <a:rPr lang="en-US" altLang="zh-CN" sz="2400" kern="100" dirty="0">
                <a:effectLst/>
                <a:latin typeface="Times New Roman" panose="02020603050405020304" pitchFamily="18" charset="0"/>
                <a:ea typeface="Times New Roman Regular"/>
                <a:cs typeface="Times New Roman" panose="02020603050405020304" pitchFamily="18" charset="0"/>
              </a:rPr>
              <a:t>denying them housing security damages everyone.”</a:t>
            </a:r>
            <a:r>
              <a:rPr lang="zh-CN" altLang="en-US" sz="2400" kern="100" dirty="0">
                <a:effectLst/>
                <a:latin typeface="Times New Roman" panose="02020603050405020304" pitchFamily="18" charset="0"/>
                <a:ea typeface="Times New Roman Regular"/>
                <a:cs typeface="Times New Roman" panose="02020603050405020304" pitchFamily="18" charset="0"/>
              </a:rPr>
              <a:t> </a:t>
            </a:r>
            <a:endParaRPr lang="zh-CN" altLang="en-US" sz="2400" dirty="0"/>
          </a:p>
        </p:txBody>
      </p:sp>
      <p:sp>
        <p:nvSpPr>
          <p:cNvPr id="14" name="文本框 13"/>
          <p:cNvSpPr txBox="1"/>
          <p:nvPr/>
        </p:nvSpPr>
        <p:spPr>
          <a:xfrm>
            <a:off x="1239765" y="1941384"/>
            <a:ext cx="7288237" cy="400110"/>
          </a:xfrm>
          <a:prstGeom prst="rect">
            <a:avLst/>
          </a:prstGeom>
          <a:noFill/>
        </p:spPr>
        <p:txBody>
          <a:bodyPr wrap="square">
            <a:spAutoFit/>
          </a:bodyPr>
          <a:lstStyle/>
          <a:p>
            <a:r>
              <a:rPr lang="zh-CN" altLang="en-US" sz="2000" b="1" dirty="0">
                <a:solidFill>
                  <a:srgbClr val="FF0000"/>
                </a:solidFill>
              </a:rPr>
              <a:t>如何快速推断   </a:t>
            </a:r>
            <a:r>
              <a:rPr lang="en-US" altLang="zh-CN" sz="2000" b="1" dirty="0">
                <a:solidFill>
                  <a:srgbClr val="FF0000"/>
                </a:solidFill>
              </a:rPr>
              <a:t>1.</a:t>
            </a:r>
            <a:r>
              <a:rPr lang="zh-CN" altLang="en-US" sz="2000" b="1" dirty="0">
                <a:solidFill>
                  <a:srgbClr val="FF0000"/>
                </a:solidFill>
              </a:rPr>
              <a:t> 抓住关键词  </a:t>
            </a:r>
            <a:r>
              <a:rPr lang="en-US" altLang="zh-CN" sz="2000" b="1" dirty="0">
                <a:solidFill>
                  <a:srgbClr val="FF0000"/>
                </a:solidFill>
              </a:rPr>
              <a:t>2.</a:t>
            </a:r>
            <a:r>
              <a:rPr lang="zh-CN" altLang="en-US" sz="2000" b="1" dirty="0">
                <a:solidFill>
                  <a:srgbClr val="FF0000"/>
                </a:solidFill>
              </a:rPr>
              <a:t> 明确主题  </a:t>
            </a:r>
            <a:r>
              <a:rPr lang="en-US" altLang="zh-CN" sz="2000" b="1" dirty="0">
                <a:solidFill>
                  <a:srgbClr val="FF0000"/>
                </a:solidFill>
              </a:rPr>
              <a:t>3.</a:t>
            </a:r>
            <a:r>
              <a:rPr lang="zh-CN" altLang="en-US" sz="2000" b="1" dirty="0">
                <a:solidFill>
                  <a:srgbClr val="FF0000"/>
                </a:solidFill>
              </a:rPr>
              <a:t> 排除法</a:t>
            </a:r>
            <a:endParaRPr lang="zh-CN" altLang="en-US" sz="2000" b="1" dirty="0">
              <a:solidFill>
                <a:srgbClr val="FF0000"/>
              </a:solidFill>
            </a:endParaRPr>
          </a:p>
        </p:txBody>
      </p:sp>
      <p:sp>
        <p:nvSpPr>
          <p:cNvPr id="15" name="任意形状 14"/>
          <p:cNvSpPr/>
          <p:nvPr/>
        </p:nvSpPr>
        <p:spPr>
          <a:xfrm>
            <a:off x="9224429" y="2942101"/>
            <a:ext cx="2389765" cy="133629"/>
          </a:xfrm>
          <a:custGeom>
            <a:avLst/>
            <a:gdLst>
              <a:gd name="connsiteX0" fmla="*/ 0 w 2389765"/>
              <a:gd name="connsiteY0" fmla="*/ 0 h 133629"/>
              <a:gd name="connsiteX1" fmla="*/ 516835 w 2389765"/>
              <a:gd name="connsiteY1" fmla="*/ 132522 h 133629"/>
              <a:gd name="connsiteX2" fmla="*/ 940904 w 2389765"/>
              <a:gd name="connsiteY2" fmla="*/ 66261 h 133629"/>
              <a:gd name="connsiteX3" fmla="*/ 1524000 w 2389765"/>
              <a:gd name="connsiteY3" fmla="*/ 119270 h 133629"/>
              <a:gd name="connsiteX4" fmla="*/ 1736035 w 2389765"/>
              <a:gd name="connsiteY4" fmla="*/ 53009 h 133629"/>
              <a:gd name="connsiteX5" fmla="*/ 2332382 w 2389765"/>
              <a:gd name="connsiteY5" fmla="*/ 79513 h 133629"/>
              <a:gd name="connsiteX6" fmla="*/ 2332382 w 2389765"/>
              <a:gd name="connsiteY6" fmla="*/ 66261 h 13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9765" h="133629" extrusionOk="0">
                <a:moveTo>
                  <a:pt x="0" y="0"/>
                </a:moveTo>
                <a:cubicBezTo>
                  <a:pt x="208620" y="68538"/>
                  <a:pt x="367488" y="137042"/>
                  <a:pt x="516835" y="132522"/>
                </a:cubicBezTo>
                <a:cubicBezTo>
                  <a:pt x="694582" y="157624"/>
                  <a:pt x="760170" y="83612"/>
                  <a:pt x="940904" y="66261"/>
                </a:cubicBezTo>
                <a:cubicBezTo>
                  <a:pt x="1104843" y="61063"/>
                  <a:pt x="1399136" y="106041"/>
                  <a:pt x="1524000" y="119270"/>
                </a:cubicBezTo>
                <a:cubicBezTo>
                  <a:pt x="1658583" y="115308"/>
                  <a:pt x="1614333" y="50250"/>
                  <a:pt x="1736035" y="53009"/>
                </a:cubicBezTo>
                <a:cubicBezTo>
                  <a:pt x="2010194" y="69075"/>
                  <a:pt x="2049804" y="55773"/>
                  <a:pt x="2332382" y="79513"/>
                </a:cubicBezTo>
                <a:cubicBezTo>
                  <a:pt x="2429647" y="79256"/>
                  <a:pt x="2383674" y="83210"/>
                  <a:pt x="2332382" y="66261"/>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任意形状 15"/>
          <p:cNvSpPr/>
          <p:nvPr/>
        </p:nvSpPr>
        <p:spPr>
          <a:xfrm>
            <a:off x="87056" y="3362405"/>
            <a:ext cx="3326295" cy="75144"/>
          </a:xfrm>
          <a:custGeom>
            <a:avLst/>
            <a:gdLst>
              <a:gd name="connsiteX0" fmla="*/ 0 w 3326295"/>
              <a:gd name="connsiteY0" fmla="*/ 0 h 75144"/>
              <a:gd name="connsiteX1" fmla="*/ 719378 w 3326295"/>
              <a:gd name="connsiteY1" fmla="*/ 74521 h 75144"/>
              <a:gd name="connsiteX2" fmla="*/ 1309636 w 3326295"/>
              <a:gd name="connsiteY2" fmla="*/ 37260 h 75144"/>
              <a:gd name="connsiteX3" fmla="*/ 2121243 w 3326295"/>
              <a:gd name="connsiteY3" fmla="*/ 67069 h 75144"/>
              <a:gd name="connsiteX4" fmla="*/ 2416373 w 3326295"/>
              <a:gd name="connsiteY4" fmla="*/ 29808 h 75144"/>
              <a:gd name="connsiteX5" fmla="*/ 2823098 w 3326295"/>
              <a:gd name="connsiteY5" fmla="*/ 37111 h 75144"/>
              <a:gd name="connsiteX6" fmla="*/ 3246424 w 3326295"/>
              <a:gd name="connsiteY6" fmla="*/ 44712 h 75144"/>
              <a:gd name="connsiteX7" fmla="*/ 3246424 w 3326295"/>
              <a:gd name="connsiteY7" fmla="*/ 37260 h 7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6295" h="75144" extrusionOk="0">
                <a:moveTo>
                  <a:pt x="0" y="0"/>
                </a:moveTo>
                <a:cubicBezTo>
                  <a:pt x="273460" y="40399"/>
                  <a:pt x="515213" y="97703"/>
                  <a:pt x="719378" y="74521"/>
                </a:cubicBezTo>
                <a:cubicBezTo>
                  <a:pt x="962964" y="97735"/>
                  <a:pt x="1053415" y="65058"/>
                  <a:pt x="1309636" y="37260"/>
                </a:cubicBezTo>
                <a:cubicBezTo>
                  <a:pt x="1513404" y="13247"/>
                  <a:pt x="1956752" y="28060"/>
                  <a:pt x="2121243" y="67069"/>
                </a:cubicBezTo>
                <a:cubicBezTo>
                  <a:pt x="2315894" y="57159"/>
                  <a:pt x="2237072" y="27606"/>
                  <a:pt x="2416373" y="29808"/>
                </a:cubicBezTo>
                <a:cubicBezTo>
                  <a:pt x="2588956" y="46770"/>
                  <a:pt x="2652841" y="15048"/>
                  <a:pt x="2823098" y="37111"/>
                </a:cubicBezTo>
                <a:cubicBezTo>
                  <a:pt x="2993355" y="59174"/>
                  <a:pt x="3125447" y="60148"/>
                  <a:pt x="3246424" y="44712"/>
                </a:cubicBezTo>
                <a:cubicBezTo>
                  <a:pt x="3367856" y="42539"/>
                  <a:pt x="3313660" y="40731"/>
                  <a:pt x="3246424" y="3726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任意形状 16"/>
          <p:cNvSpPr/>
          <p:nvPr/>
        </p:nvSpPr>
        <p:spPr>
          <a:xfrm>
            <a:off x="3962399" y="3366605"/>
            <a:ext cx="5983356" cy="45719"/>
          </a:xfrm>
          <a:custGeom>
            <a:avLst/>
            <a:gdLst>
              <a:gd name="connsiteX0" fmla="*/ 0 w 5983356"/>
              <a:gd name="connsiteY0" fmla="*/ 0 h 45719"/>
              <a:gd name="connsiteX1" fmla="*/ 1294021 w 5983356"/>
              <a:gd name="connsiteY1" fmla="*/ 45340 h 45719"/>
              <a:gd name="connsiteX2" fmla="*/ 2355781 w 5983356"/>
              <a:gd name="connsiteY2" fmla="*/ 22670 h 45719"/>
              <a:gd name="connsiteX3" fmla="*/ 3815703 w 5983356"/>
              <a:gd name="connsiteY3" fmla="*/ 40806 h 45719"/>
              <a:gd name="connsiteX4" fmla="*/ 4346584 w 5983356"/>
              <a:gd name="connsiteY4" fmla="*/ 18136 h 45719"/>
              <a:gd name="connsiteX5" fmla="*/ 4829353 w 5983356"/>
              <a:gd name="connsiteY5" fmla="*/ 21068 h 45719"/>
              <a:gd name="connsiteX6" fmla="*/ 5356914 w 5983356"/>
              <a:gd name="connsiteY6" fmla="*/ 24272 h 45719"/>
              <a:gd name="connsiteX7" fmla="*/ 5839683 w 5983356"/>
              <a:gd name="connsiteY7" fmla="*/ 27204 h 45719"/>
              <a:gd name="connsiteX8" fmla="*/ 5839683 w 5983356"/>
              <a:gd name="connsiteY8" fmla="*/ 2267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3356" h="45719" extrusionOk="0">
                <a:moveTo>
                  <a:pt x="0" y="0"/>
                </a:moveTo>
                <a:cubicBezTo>
                  <a:pt x="459515" y="23184"/>
                  <a:pt x="919969" y="80267"/>
                  <a:pt x="1294021" y="45340"/>
                </a:cubicBezTo>
                <a:cubicBezTo>
                  <a:pt x="1729514" y="77910"/>
                  <a:pt x="1905483" y="58732"/>
                  <a:pt x="2355781" y="22670"/>
                </a:cubicBezTo>
                <a:cubicBezTo>
                  <a:pt x="2766646" y="14739"/>
                  <a:pt x="3515079" y="-21293"/>
                  <a:pt x="3815703" y="40806"/>
                </a:cubicBezTo>
                <a:cubicBezTo>
                  <a:pt x="4160918" y="28645"/>
                  <a:pt x="4023485" y="10151"/>
                  <a:pt x="4346584" y="18136"/>
                </a:cubicBezTo>
                <a:cubicBezTo>
                  <a:pt x="4467818" y="29510"/>
                  <a:pt x="4660545" y="15974"/>
                  <a:pt x="4829353" y="21068"/>
                </a:cubicBezTo>
                <a:cubicBezTo>
                  <a:pt x="4998161" y="26162"/>
                  <a:pt x="5244713" y="19746"/>
                  <a:pt x="5356914" y="24272"/>
                </a:cubicBezTo>
                <a:cubicBezTo>
                  <a:pt x="5469115" y="28798"/>
                  <a:pt x="5717032" y="46593"/>
                  <a:pt x="5839683" y="27204"/>
                </a:cubicBezTo>
                <a:cubicBezTo>
                  <a:pt x="6079357" y="56040"/>
                  <a:pt x="5934740" y="24813"/>
                  <a:pt x="5839683" y="2267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p:cNvSpPr txBox="1"/>
          <p:nvPr/>
        </p:nvSpPr>
        <p:spPr>
          <a:xfrm>
            <a:off x="0" y="3475772"/>
            <a:ext cx="7699513" cy="369332"/>
          </a:xfrm>
          <a:prstGeom prst="rect">
            <a:avLst/>
          </a:prstGeom>
          <a:noFill/>
        </p:spPr>
        <p:txBody>
          <a:bodyPr wrap="square">
            <a:spAutoFit/>
          </a:bodyPr>
          <a:lstStyle/>
          <a:p>
            <a:r>
              <a:rPr lang="zh-CN" altLang="en-US" b="1" dirty="0">
                <a:solidFill>
                  <a:srgbClr val="FF0000"/>
                </a:solidFill>
              </a:rPr>
              <a:t>我们依赖年轻人来维持我们的未来</a:t>
            </a:r>
            <a:r>
              <a:rPr lang="en-US" altLang="zh-CN" b="1" dirty="0">
                <a:solidFill>
                  <a:srgbClr val="FF0000"/>
                </a:solidFill>
              </a:rPr>
              <a:t>——</a:t>
            </a:r>
            <a:r>
              <a:rPr lang="zh-CN" altLang="en-US" b="1" dirty="0">
                <a:solidFill>
                  <a:srgbClr val="FF0000"/>
                </a:solidFill>
              </a:rPr>
              <a:t>剥夺他们的住房保障损害了所有人。</a:t>
            </a:r>
            <a:endParaRPr lang="zh-CN" altLang="en-US" b="1" dirty="0">
              <a:solidFill>
                <a:srgbClr val="FF0000"/>
              </a:solidFill>
            </a:endParaRPr>
          </a:p>
        </p:txBody>
      </p:sp>
      <p:sp>
        <p:nvSpPr>
          <p:cNvPr id="21" name="文本框 20"/>
          <p:cNvSpPr txBox="1"/>
          <p:nvPr/>
        </p:nvSpPr>
        <p:spPr>
          <a:xfrm>
            <a:off x="7987244" y="3370225"/>
            <a:ext cx="4117699" cy="923330"/>
          </a:xfrm>
          <a:prstGeom prst="rect">
            <a:avLst/>
          </a:prstGeom>
          <a:noFill/>
        </p:spPr>
        <p:txBody>
          <a:bodyPr wrap="square">
            <a:spAutoFit/>
          </a:bodyPr>
          <a:lstStyle/>
          <a:p>
            <a:r>
              <a:rPr lang="zh-CN" altLang="en-US" dirty="0"/>
              <a:t>指出了</a:t>
            </a:r>
            <a:r>
              <a:rPr lang="zh-CN" altLang="en-US" b="1" dirty="0"/>
              <a:t>年轻人住房保障</a:t>
            </a:r>
            <a:r>
              <a:rPr lang="zh-CN" altLang="en-US" dirty="0"/>
              <a:t>的重要性，强调如果不保障年轻人的住房，将会损害整个社会的未来。</a:t>
            </a:r>
            <a:endParaRPr lang="zh-CN" altLang="en-US" dirty="0"/>
          </a:p>
        </p:txBody>
      </p:sp>
      <p:sp>
        <p:nvSpPr>
          <p:cNvPr id="22" name="上箭头 21"/>
          <p:cNvSpPr/>
          <p:nvPr/>
        </p:nvSpPr>
        <p:spPr>
          <a:xfrm rot="5400000">
            <a:off x="7720999" y="3503855"/>
            <a:ext cx="172278" cy="28070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p:cNvSpPr txBox="1"/>
          <p:nvPr/>
        </p:nvSpPr>
        <p:spPr>
          <a:xfrm>
            <a:off x="0" y="4616720"/>
            <a:ext cx="11879654" cy="1938992"/>
          </a:xfrm>
          <a:prstGeom prst="rect">
            <a:avLst/>
          </a:prstGeom>
          <a:noFill/>
        </p:spPr>
        <p:txBody>
          <a:bodyPr wrap="square">
            <a:spAutoFit/>
          </a:bodyPr>
          <a:lstStyle/>
          <a:p>
            <a:r>
              <a:rPr lang="en-US" altLang="zh-CN" sz="2000" b="1" dirty="0">
                <a:latin typeface="Calibri" panose="020F0502020204030204" pitchFamily="34" charset="0"/>
                <a:cs typeface="Calibri" panose="020F0502020204030204" pitchFamily="34" charset="0"/>
              </a:rPr>
              <a:t>3.</a:t>
            </a:r>
            <a:r>
              <a:rPr lang="zh-CN" altLang="en-US" sz="2000" b="1" dirty="0">
                <a:latin typeface="Calibri" panose="020F0502020204030204" pitchFamily="34" charset="0"/>
                <a:cs typeface="Calibri" panose="020F0502020204030204" pitchFamily="34" charset="0"/>
              </a:rPr>
              <a:t> 排除法</a:t>
            </a:r>
            <a:endParaRPr lang="en-GB" altLang="zh-CN" sz="2000" b="1" dirty="0">
              <a:latin typeface="Calibri" panose="020F0502020204030204" pitchFamily="34" charset="0"/>
              <a:cs typeface="Calibri" panose="020F0502020204030204" pitchFamily="34" charset="0"/>
            </a:endParaRPr>
          </a:p>
          <a:p>
            <a:r>
              <a:rPr lang="en-GB" altLang="zh-CN" sz="2000" b="1" dirty="0">
                <a:latin typeface="Calibri" panose="020F0502020204030204" pitchFamily="34" charset="0"/>
                <a:cs typeface="Calibri" panose="020F0502020204030204" pitchFamily="34" charset="0"/>
              </a:rPr>
              <a:t>B. Efforts should be made to create </a:t>
            </a:r>
            <a:r>
              <a:rPr lang="en-GB" altLang="zh-CN" sz="2000" b="1" strike="sngStrike" dirty="0">
                <a:solidFill>
                  <a:srgbClr val="FF0000"/>
                </a:solidFill>
                <a:latin typeface="Calibri" panose="020F0502020204030204" pitchFamily="34" charset="0"/>
                <a:cs typeface="Calibri" panose="020F0502020204030204" pitchFamily="34" charset="0"/>
              </a:rPr>
              <a:t>a sustainable so</a:t>
            </a:r>
            <a:r>
              <a:rPr lang="en-GB" altLang="zh-CN" sz="2000" b="1" dirty="0">
                <a:solidFill>
                  <a:srgbClr val="FF0000"/>
                </a:solidFill>
                <a:latin typeface="Calibri" panose="020F0502020204030204" pitchFamily="34" charset="0"/>
                <a:cs typeface="Calibri" panose="020F0502020204030204" pitchFamily="34" charset="0"/>
              </a:rPr>
              <a:t>ciety</a:t>
            </a:r>
            <a:r>
              <a:rPr lang="zh-CN" altLang="en-GB" sz="2000" dirty="0">
                <a:latin typeface="Calibri" panose="020F0502020204030204" pitchFamily="34" charset="0"/>
                <a:cs typeface="Calibri" panose="020F0502020204030204" pitchFamily="34" charset="0"/>
              </a:rPr>
              <a:t>：</a:t>
            </a:r>
            <a:r>
              <a:rPr lang="zh-CN" altLang="en-US" sz="2000" dirty="0">
                <a:latin typeface="Calibri" panose="020F0502020204030204" pitchFamily="34" charset="0"/>
                <a:cs typeface="Calibri" panose="020F0502020204030204" pitchFamily="34" charset="0"/>
              </a:rPr>
              <a:t>应当努力构建一个可持续发展的社会；</a:t>
            </a:r>
            <a:endParaRPr lang="en-US" altLang="zh-CN" sz="2000" dirty="0">
              <a:latin typeface="Calibri" panose="020F0502020204030204" pitchFamily="34" charset="0"/>
              <a:cs typeface="Calibri" panose="020F0502020204030204" pitchFamily="34" charset="0"/>
            </a:endParaRPr>
          </a:p>
          <a:p>
            <a:r>
              <a:rPr lang="zh-CN" altLang="en-US" sz="2000" dirty="0">
                <a:latin typeface="Calibri" panose="020F0502020204030204" pitchFamily="34" charset="0"/>
                <a:cs typeface="Calibri" panose="020F0502020204030204" pitchFamily="34" charset="0"/>
              </a:rPr>
              <a:t>虽然文章提到可持续性，但</a:t>
            </a:r>
            <a:r>
              <a:rPr lang="zh-CN" altLang="en-US" sz="2000" b="1" dirty="0">
                <a:latin typeface="Calibri" panose="020F0502020204030204" pitchFamily="34" charset="0"/>
                <a:cs typeface="Calibri" panose="020F0502020204030204" pitchFamily="34" charset="0"/>
              </a:rPr>
              <a:t>重点在于年轻人面临的住房问题</a:t>
            </a:r>
            <a:r>
              <a:rPr lang="zh-CN" altLang="en-US" sz="2000" dirty="0">
                <a:latin typeface="Calibri" panose="020F0502020204030204" pitchFamily="34" charset="0"/>
                <a:cs typeface="Calibri" panose="020F0502020204030204" pitchFamily="34" charset="0"/>
              </a:rPr>
              <a:t>，而不是</a:t>
            </a:r>
            <a:r>
              <a:rPr lang="zh-CN" altLang="en-US" sz="2000" b="1" dirty="0">
                <a:solidFill>
                  <a:srgbClr val="FF0000"/>
                </a:solidFill>
                <a:latin typeface="Calibri" panose="020F0502020204030204" pitchFamily="34" charset="0"/>
                <a:cs typeface="Calibri" panose="020F0502020204030204" pitchFamily="34" charset="0"/>
              </a:rPr>
              <a:t>泛指社会的可持续性</a:t>
            </a:r>
            <a:r>
              <a:rPr lang="zh-CN" altLang="en-US" sz="2000" dirty="0">
                <a:latin typeface="Calibri" panose="020F0502020204030204" pitchFamily="34" charset="0"/>
                <a:cs typeface="Calibri" panose="020F0502020204030204" pitchFamily="34" charset="0"/>
              </a:rPr>
              <a:t>。</a:t>
            </a:r>
            <a:endParaRPr lang="en-US" altLang="zh-CN" sz="2000" dirty="0">
              <a:latin typeface="Calibri" panose="020F0502020204030204" pitchFamily="34" charset="0"/>
              <a:cs typeface="Calibri" panose="020F0502020204030204" pitchFamily="34" charset="0"/>
            </a:endParaRPr>
          </a:p>
          <a:p>
            <a:r>
              <a:rPr lang="en-GB" altLang="zh-CN" sz="2000" b="1" dirty="0"/>
              <a:t>C. </a:t>
            </a:r>
            <a:r>
              <a:rPr lang="en-GB" altLang="zh-CN" sz="2000" b="1" strike="sngStrike" dirty="0">
                <a:solidFill>
                  <a:srgbClr val="FF0000"/>
                </a:solidFill>
              </a:rPr>
              <a:t>The property of older generations </a:t>
            </a:r>
            <a:r>
              <a:rPr lang="en-GB" altLang="zh-CN" sz="2000" b="1" dirty="0"/>
              <a:t>should be passed on</a:t>
            </a:r>
            <a:r>
              <a:rPr lang="zh-CN" altLang="en-GB" sz="2000" dirty="0"/>
              <a:t>：</a:t>
            </a:r>
            <a:r>
              <a:rPr lang="zh-CN" altLang="en-US" sz="2000" dirty="0"/>
              <a:t>文章并未提及老一辈人财产继承的问题。</a:t>
            </a:r>
            <a:endParaRPr lang="en-US" altLang="zh-CN" sz="2000" dirty="0"/>
          </a:p>
          <a:p>
            <a:r>
              <a:rPr lang="en-GB" altLang="zh-CN" sz="2000" b="1" dirty="0"/>
              <a:t>D. The young should </a:t>
            </a:r>
            <a:r>
              <a:rPr lang="en-GB" altLang="zh-CN" sz="2000" b="1" strike="sngStrike" dirty="0">
                <a:solidFill>
                  <a:srgbClr val="FF0000"/>
                </a:solidFill>
              </a:rPr>
              <a:t>be responsible for </a:t>
            </a:r>
            <a:r>
              <a:rPr lang="en-GB" altLang="zh-CN" sz="2000" b="1" dirty="0"/>
              <a:t>intergenerational fairness</a:t>
            </a:r>
            <a:r>
              <a:rPr lang="zh-CN" altLang="en-GB" sz="2000" dirty="0"/>
              <a:t>：</a:t>
            </a:r>
            <a:r>
              <a:rPr lang="zh-CN" altLang="en-US" sz="2000" dirty="0"/>
              <a:t>文章强调的是</a:t>
            </a:r>
            <a:r>
              <a:rPr lang="zh-CN" altLang="en-US" sz="2000" b="1" dirty="0"/>
              <a:t>社会应该保障年轻人</a:t>
            </a:r>
            <a:r>
              <a:rPr lang="zh-CN" altLang="en-US" sz="2000" dirty="0"/>
              <a:t>，而不是让年轻人承担公平责任。</a:t>
            </a:r>
            <a:endParaRPr lang="zh-CN" altLang="en-US" sz="2000" dirty="0">
              <a:latin typeface="Calibri" panose="020F0502020204030204" pitchFamily="34" charset="0"/>
              <a:cs typeface="Calibri" panose="020F0502020204030204" pitchFamily="34" charset="0"/>
            </a:endParaRPr>
          </a:p>
        </p:txBody>
      </p:sp>
      <p:sp>
        <p:nvSpPr>
          <p:cNvPr id="26" name="文本框 25"/>
          <p:cNvSpPr txBox="1"/>
          <p:nvPr/>
        </p:nvSpPr>
        <p:spPr>
          <a:xfrm>
            <a:off x="0" y="3970389"/>
            <a:ext cx="7553739" cy="646331"/>
          </a:xfrm>
          <a:prstGeom prst="rect">
            <a:avLst/>
          </a:prstGeom>
          <a:noFill/>
        </p:spPr>
        <p:txBody>
          <a:bodyPr wrap="square">
            <a:spAutoFit/>
          </a:bodyPr>
          <a:lstStyle/>
          <a:p>
            <a:r>
              <a:rPr lang="en-US" altLang="zh-CN" b="1" dirty="0">
                <a:solidFill>
                  <a:srgbClr val="FF0000"/>
                </a:solidFill>
              </a:rPr>
              <a:t>2.</a:t>
            </a:r>
            <a:r>
              <a:rPr lang="zh-CN" altLang="en-US" b="1" dirty="0">
                <a:solidFill>
                  <a:srgbClr val="FF0000"/>
                </a:solidFill>
              </a:rPr>
              <a:t> 明确主题：</a:t>
            </a:r>
            <a:r>
              <a:rPr lang="zh-CN" altLang="en-US" dirty="0"/>
              <a:t>最后一段讨论的是</a:t>
            </a:r>
            <a:r>
              <a:rPr lang="zh-CN" altLang="en-US" b="1" dirty="0"/>
              <a:t>代际公平</a:t>
            </a:r>
            <a:r>
              <a:rPr lang="zh-CN" altLang="en-US" dirty="0"/>
              <a:t>，即年轻人应该得到应有的住房保障，这样才能确保社会的稳定和持续发展。</a:t>
            </a:r>
            <a:endParaRPr lang="zh-CN" altLang="en-US" b="1" dirty="0">
              <a:solidFill>
                <a:srgbClr val="FF0000"/>
              </a:solidFill>
            </a:endParaRPr>
          </a:p>
        </p:txBody>
      </p:sp>
      <p:sp>
        <p:nvSpPr>
          <p:cNvPr id="2" name="矩形 1"/>
          <p:cNvSpPr/>
          <p:nvPr/>
        </p:nvSpPr>
        <p:spPr>
          <a:xfrm>
            <a:off x="141670" y="491076"/>
            <a:ext cx="7000109" cy="379054"/>
          </a:xfrm>
          <a:custGeom>
            <a:avLst/>
            <a:gdLst>
              <a:gd name="connsiteX0" fmla="*/ 0 w 7000109"/>
              <a:gd name="connsiteY0" fmla="*/ 0 h 379054"/>
              <a:gd name="connsiteX1" fmla="*/ 373339 w 7000109"/>
              <a:gd name="connsiteY1" fmla="*/ 0 h 379054"/>
              <a:gd name="connsiteX2" fmla="*/ 1026683 w 7000109"/>
              <a:gd name="connsiteY2" fmla="*/ 0 h 379054"/>
              <a:gd name="connsiteX3" fmla="*/ 1400022 w 7000109"/>
              <a:gd name="connsiteY3" fmla="*/ 0 h 379054"/>
              <a:gd name="connsiteX4" fmla="*/ 1913363 w 7000109"/>
              <a:gd name="connsiteY4" fmla="*/ 0 h 379054"/>
              <a:gd name="connsiteX5" fmla="*/ 2636708 w 7000109"/>
              <a:gd name="connsiteY5" fmla="*/ 0 h 379054"/>
              <a:gd name="connsiteX6" fmla="*/ 3220050 w 7000109"/>
              <a:gd name="connsiteY6" fmla="*/ 0 h 379054"/>
              <a:gd name="connsiteX7" fmla="*/ 3873394 w 7000109"/>
              <a:gd name="connsiteY7" fmla="*/ 0 h 379054"/>
              <a:gd name="connsiteX8" fmla="*/ 4386735 w 7000109"/>
              <a:gd name="connsiteY8" fmla="*/ 0 h 379054"/>
              <a:gd name="connsiteX9" fmla="*/ 4970077 w 7000109"/>
              <a:gd name="connsiteY9" fmla="*/ 0 h 379054"/>
              <a:gd name="connsiteX10" fmla="*/ 5693422 w 7000109"/>
              <a:gd name="connsiteY10" fmla="*/ 0 h 379054"/>
              <a:gd name="connsiteX11" fmla="*/ 6136762 w 7000109"/>
              <a:gd name="connsiteY11" fmla="*/ 0 h 379054"/>
              <a:gd name="connsiteX12" fmla="*/ 7000109 w 7000109"/>
              <a:gd name="connsiteY12" fmla="*/ 0 h 379054"/>
              <a:gd name="connsiteX13" fmla="*/ 7000109 w 7000109"/>
              <a:gd name="connsiteY13" fmla="*/ 379054 h 379054"/>
              <a:gd name="connsiteX14" fmla="*/ 6486768 w 7000109"/>
              <a:gd name="connsiteY14" fmla="*/ 379054 h 379054"/>
              <a:gd name="connsiteX15" fmla="*/ 6113429 w 7000109"/>
              <a:gd name="connsiteY15" fmla="*/ 379054 h 379054"/>
              <a:gd name="connsiteX16" fmla="*/ 5530086 w 7000109"/>
              <a:gd name="connsiteY16" fmla="*/ 379054 h 379054"/>
              <a:gd name="connsiteX17" fmla="*/ 5086746 w 7000109"/>
              <a:gd name="connsiteY17" fmla="*/ 379054 h 379054"/>
              <a:gd name="connsiteX18" fmla="*/ 4503403 w 7000109"/>
              <a:gd name="connsiteY18" fmla="*/ 379054 h 379054"/>
              <a:gd name="connsiteX19" fmla="*/ 3920061 w 7000109"/>
              <a:gd name="connsiteY19" fmla="*/ 379054 h 379054"/>
              <a:gd name="connsiteX20" fmla="*/ 3336719 w 7000109"/>
              <a:gd name="connsiteY20" fmla="*/ 379054 h 379054"/>
              <a:gd name="connsiteX21" fmla="*/ 2753376 w 7000109"/>
              <a:gd name="connsiteY21" fmla="*/ 379054 h 379054"/>
              <a:gd name="connsiteX22" fmla="*/ 2240035 w 7000109"/>
              <a:gd name="connsiteY22" fmla="*/ 379054 h 379054"/>
              <a:gd name="connsiteX23" fmla="*/ 1586691 w 7000109"/>
              <a:gd name="connsiteY23" fmla="*/ 379054 h 379054"/>
              <a:gd name="connsiteX24" fmla="*/ 1003349 w 7000109"/>
              <a:gd name="connsiteY24" fmla="*/ 379054 h 379054"/>
              <a:gd name="connsiteX25" fmla="*/ 0 w 7000109"/>
              <a:gd name="connsiteY25" fmla="*/ 379054 h 379054"/>
              <a:gd name="connsiteX26" fmla="*/ 0 w 7000109"/>
              <a:gd name="connsiteY26" fmla="*/ 0 h 37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00109" h="379054" fill="none" extrusionOk="0">
                <a:moveTo>
                  <a:pt x="0" y="0"/>
                </a:moveTo>
                <a:cubicBezTo>
                  <a:pt x="147051" y="-33025"/>
                  <a:pt x="277501" y="10664"/>
                  <a:pt x="373339" y="0"/>
                </a:cubicBezTo>
                <a:cubicBezTo>
                  <a:pt x="469177" y="-10664"/>
                  <a:pt x="788931" y="49399"/>
                  <a:pt x="1026683" y="0"/>
                </a:cubicBezTo>
                <a:cubicBezTo>
                  <a:pt x="1264435" y="-49399"/>
                  <a:pt x="1267338" y="3199"/>
                  <a:pt x="1400022" y="0"/>
                </a:cubicBezTo>
                <a:cubicBezTo>
                  <a:pt x="1532706" y="-3199"/>
                  <a:pt x="1761669" y="6525"/>
                  <a:pt x="1913363" y="0"/>
                </a:cubicBezTo>
                <a:cubicBezTo>
                  <a:pt x="2065057" y="-6525"/>
                  <a:pt x="2301914" y="8959"/>
                  <a:pt x="2636708" y="0"/>
                </a:cubicBezTo>
                <a:cubicBezTo>
                  <a:pt x="2971503" y="-8959"/>
                  <a:pt x="2957717" y="16708"/>
                  <a:pt x="3220050" y="0"/>
                </a:cubicBezTo>
                <a:cubicBezTo>
                  <a:pt x="3482383" y="-16708"/>
                  <a:pt x="3664497" y="9209"/>
                  <a:pt x="3873394" y="0"/>
                </a:cubicBezTo>
                <a:cubicBezTo>
                  <a:pt x="4082291" y="-9209"/>
                  <a:pt x="4140202" y="39274"/>
                  <a:pt x="4386735" y="0"/>
                </a:cubicBezTo>
                <a:cubicBezTo>
                  <a:pt x="4633268" y="-39274"/>
                  <a:pt x="4803883" y="60860"/>
                  <a:pt x="4970077" y="0"/>
                </a:cubicBezTo>
                <a:cubicBezTo>
                  <a:pt x="5136271" y="-60860"/>
                  <a:pt x="5360854" y="1631"/>
                  <a:pt x="5693422" y="0"/>
                </a:cubicBezTo>
                <a:cubicBezTo>
                  <a:pt x="6025991" y="-1631"/>
                  <a:pt x="5917761" y="39449"/>
                  <a:pt x="6136762" y="0"/>
                </a:cubicBezTo>
                <a:cubicBezTo>
                  <a:pt x="6355763" y="-39449"/>
                  <a:pt x="6802714" y="3595"/>
                  <a:pt x="7000109" y="0"/>
                </a:cubicBezTo>
                <a:cubicBezTo>
                  <a:pt x="7044671" y="171072"/>
                  <a:pt x="6976192" y="291766"/>
                  <a:pt x="7000109" y="379054"/>
                </a:cubicBezTo>
                <a:cubicBezTo>
                  <a:pt x="6834120" y="382535"/>
                  <a:pt x="6605181" y="359931"/>
                  <a:pt x="6486768" y="379054"/>
                </a:cubicBezTo>
                <a:cubicBezTo>
                  <a:pt x="6368355" y="398177"/>
                  <a:pt x="6294768" y="358329"/>
                  <a:pt x="6113429" y="379054"/>
                </a:cubicBezTo>
                <a:cubicBezTo>
                  <a:pt x="5932090" y="399779"/>
                  <a:pt x="5757961" y="344618"/>
                  <a:pt x="5530086" y="379054"/>
                </a:cubicBezTo>
                <a:cubicBezTo>
                  <a:pt x="5302211" y="413490"/>
                  <a:pt x="5245730" y="327500"/>
                  <a:pt x="5086746" y="379054"/>
                </a:cubicBezTo>
                <a:cubicBezTo>
                  <a:pt x="4927762" y="430608"/>
                  <a:pt x="4752215" y="345248"/>
                  <a:pt x="4503403" y="379054"/>
                </a:cubicBezTo>
                <a:cubicBezTo>
                  <a:pt x="4254591" y="412860"/>
                  <a:pt x="4124891" y="368875"/>
                  <a:pt x="3920061" y="379054"/>
                </a:cubicBezTo>
                <a:cubicBezTo>
                  <a:pt x="3715231" y="389233"/>
                  <a:pt x="3497411" y="337113"/>
                  <a:pt x="3336719" y="379054"/>
                </a:cubicBezTo>
                <a:cubicBezTo>
                  <a:pt x="3176027" y="420995"/>
                  <a:pt x="3025410" y="335748"/>
                  <a:pt x="2753376" y="379054"/>
                </a:cubicBezTo>
                <a:cubicBezTo>
                  <a:pt x="2481342" y="422360"/>
                  <a:pt x="2465294" y="332125"/>
                  <a:pt x="2240035" y="379054"/>
                </a:cubicBezTo>
                <a:cubicBezTo>
                  <a:pt x="2014776" y="425983"/>
                  <a:pt x="1757956" y="306902"/>
                  <a:pt x="1586691" y="379054"/>
                </a:cubicBezTo>
                <a:cubicBezTo>
                  <a:pt x="1415426" y="451206"/>
                  <a:pt x="1203409" y="309558"/>
                  <a:pt x="1003349" y="379054"/>
                </a:cubicBezTo>
                <a:cubicBezTo>
                  <a:pt x="803289" y="448550"/>
                  <a:pt x="336555" y="327127"/>
                  <a:pt x="0" y="379054"/>
                </a:cubicBezTo>
                <a:cubicBezTo>
                  <a:pt x="-9209" y="278255"/>
                  <a:pt x="9621" y="155069"/>
                  <a:pt x="0" y="0"/>
                </a:cubicBezTo>
                <a:close/>
              </a:path>
              <a:path w="7000109" h="379054" stroke="0" extrusionOk="0">
                <a:moveTo>
                  <a:pt x="0" y="0"/>
                </a:moveTo>
                <a:cubicBezTo>
                  <a:pt x="116577" y="-45700"/>
                  <a:pt x="336006" y="46478"/>
                  <a:pt x="513341" y="0"/>
                </a:cubicBezTo>
                <a:cubicBezTo>
                  <a:pt x="690676" y="-46478"/>
                  <a:pt x="750393" y="24140"/>
                  <a:pt x="886680" y="0"/>
                </a:cubicBezTo>
                <a:cubicBezTo>
                  <a:pt x="1022967" y="-24140"/>
                  <a:pt x="1431014" y="70866"/>
                  <a:pt x="1610025" y="0"/>
                </a:cubicBezTo>
                <a:cubicBezTo>
                  <a:pt x="1789036" y="-70866"/>
                  <a:pt x="1930934" y="32854"/>
                  <a:pt x="2123366" y="0"/>
                </a:cubicBezTo>
                <a:cubicBezTo>
                  <a:pt x="2315798" y="-32854"/>
                  <a:pt x="2405682" y="17050"/>
                  <a:pt x="2636708" y="0"/>
                </a:cubicBezTo>
                <a:cubicBezTo>
                  <a:pt x="2867734" y="-17050"/>
                  <a:pt x="3005389" y="8420"/>
                  <a:pt x="3360052" y="0"/>
                </a:cubicBezTo>
                <a:cubicBezTo>
                  <a:pt x="3714715" y="-8420"/>
                  <a:pt x="3700655" y="3457"/>
                  <a:pt x="3803393" y="0"/>
                </a:cubicBezTo>
                <a:cubicBezTo>
                  <a:pt x="3906131" y="-3457"/>
                  <a:pt x="4248778" y="40482"/>
                  <a:pt x="4526737" y="0"/>
                </a:cubicBezTo>
                <a:cubicBezTo>
                  <a:pt x="4804696" y="-40482"/>
                  <a:pt x="4952676" y="6934"/>
                  <a:pt x="5250082" y="0"/>
                </a:cubicBezTo>
                <a:cubicBezTo>
                  <a:pt x="5547489" y="-6934"/>
                  <a:pt x="5633490" y="62891"/>
                  <a:pt x="5833424" y="0"/>
                </a:cubicBezTo>
                <a:cubicBezTo>
                  <a:pt x="6033358" y="-62891"/>
                  <a:pt x="6436873" y="106370"/>
                  <a:pt x="7000109" y="0"/>
                </a:cubicBezTo>
                <a:cubicBezTo>
                  <a:pt x="7033102" y="165988"/>
                  <a:pt x="6956077" y="289425"/>
                  <a:pt x="7000109" y="379054"/>
                </a:cubicBezTo>
                <a:cubicBezTo>
                  <a:pt x="6850165" y="395339"/>
                  <a:pt x="6789719" y="375384"/>
                  <a:pt x="6626770" y="379054"/>
                </a:cubicBezTo>
                <a:cubicBezTo>
                  <a:pt x="6463821" y="382724"/>
                  <a:pt x="6236304" y="341484"/>
                  <a:pt x="5903425" y="379054"/>
                </a:cubicBezTo>
                <a:cubicBezTo>
                  <a:pt x="5570546" y="416624"/>
                  <a:pt x="5556573" y="359495"/>
                  <a:pt x="5460085" y="379054"/>
                </a:cubicBezTo>
                <a:cubicBezTo>
                  <a:pt x="5363597" y="398613"/>
                  <a:pt x="4994466" y="322119"/>
                  <a:pt x="4876743" y="379054"/>
                </a:cubicBezTo>
                <a:cubicBezTo>
                  <a:pt x="4759020" y="435989"/>
                  <a:pt x="4431512" y="314731"/>
                  <a:pt x="4153398" y="379054"/>
                </a:cubicBezTo>
                <a:cubicBezTo>
                  <a:pt x="3875284" y="443377"/>
                  <a:pt x="3687646" y="329703"/>
                  <a:pt x="3570056" y="379054"/>
                </a:cubicBezTo>
                <a:cubicBezTo>
                  <a:pt x="3452466" y="428405"/>
                  <a:pt x="3287342" y="360694"/>
                  <a:pt x="3196716" y="379054"/>
                </a:cubicBezTo>
                <a:cubicBezTo>
                  <a:pt x="3106090" y="397414"/>
                  <a:pt x="2935593" y="355911"/>
                  <a:pt x="2753376" y="379054"/>
                </a:cubicBezTo>
                <a:cubicBezTo>
                  <a:pt x="2571159" y="402197"/>
                  <a:pt x="2244843" y="340138"/>
                  <a:pt x="2030032" y="379054"/>
                </a:cubicBezTo>
                <a:cubicBezTo>
                  <a:pt x="1815221" y="417970"/>
                  <a:pt x="1714738" y="347657"/>
                  <a:pt x="1446689" y="379054"/>
                </a:cubicBezTo>
                <a:cubicBezTo>
                  <a:pt x="1178640" y="410451"/>
                  <a:pt x="1140807" y="348347"/>
                  <a:pt x="1003349" y="379054"/>
                </a:cubicBezTo>
                <a:cubicBezTo>
                  <a:pt x="865891" y="409761"/>
                  <a:pt x="219599" y="378187"/>
                  <a:pt x="0" y="379054"/>
                </a:cubicBezTo>
                <a:cubicBezTo>
                  <a:pt x="-283" y="279575"/>
                  <a:pt x="27920" y="80825"/>
                  <a:pt x="0" y="0"/>
                </a:cubicBezTo>
                <a:close/>
              </a:path>
            </a:pathLst>
          </a:custGeom>
          <a:solidFill>
            <a:schemeClr val="accent5">
              <a:lumMod val="40000"/>
              <a:lumOff val="6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dissolv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dissolv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dissolv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dissolve">
                                      <p:cBhvr>
                                        <p:cTn id="56" dur="5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24">
                                            <p:txEl>
                                              <p:pRg st="1" end="1"/>
                                            </p:txEl>
                                          </p:spTgt>
                                        </p:tgtEl>
                                        <p:attrNameLst>
                                          <p:attrName>style.visibility</p:attrName>
                                        </p:attrNameLst>
                                      </p:cBhvr>
                                      <p:to>
                                        <p:strVal val="visible"/>
                                      </p:to>
                                    </p:set>
                                    <p:animEffect transition="in" filter="dissolve">
                                      <p:cBhvr>
                                        <p:cTn id="61" dur="500"/>
                                        <p:tgtEl>
                                          <p:spTgt spid="2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dissolve">
                                      <p:cBhvr>
                                        <p:cTn id="66" dur="500"/>
                                        <p:tgtEl>
                                          <p:spTgt spid="24">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24">
                                            <p:txEl>
                                              <p:pRg st="3" end="3"/>
                                            </p:txEl>
                                          </p:spTgt>
                                        </p:tgtEl>
                                        <p:attrNameLst>
                                          <p:attrName>style.visibility</p:attrName>
                                        </p:attrNameLst>
                                      </p:cBhvr>
                                      <p:to>
                                        <p:strVal val="visible"/>
                                      </p:to>
                                    </p:set>
                                    <p:animEffect transition="in" filter="dissolve">
                                      <p:cBhvr>
                                        <p:cTn id="71" dur="500"/>
                                        <p:tgtEl>
                                          <p:spTgt spid="24">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24">
                                            <p:txEl>
                                              <p:pRg st="4" end="4"/>
                                            </p:txEl>
                                          </p:spTgt>
                                        </p:tgtEl>
                                        <p:attrNameLst>
                                          <p:attrName>style.visibility</p:attrName>
                                        </p:attrNameLst>
                                      </p:cBhvr>
                                      <p:to>
                                        <p:strVal val="visible"/>
                                      </p:to>
                                    </p:set>
                                    <p:animEffect transition="in" filter="dissolve">
                                      <p:cBhvr>
                                        <p:cTn id="76" dur="500"/>
                                        <p:tgtEl>
                                          <p:spTgt spid="24">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dissolve">
                                      <p:cBhvr>
                                        <p:cTn id="8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4" grpId="0"/>
      <p:bldP spid="15" grpId="0" animBg="1"/>
      <p:bldP spid="16" grpId="0" animBg="1"/>
      <p:bldP spid="17" grpId="0" animBg="1"/>
      <p:bldP spid="19" grpId="0"/>
      <p:bldP spid="21" grpId="0"/>
      <p:bldP spid="22" grpId="0" animBg="1"/>
      <p:bldP spid="26"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oogle Shape;158;p13"/>
          <p:cNvCxnSpPr/>
          <p:nvPr/>
        </p:nvCxnSpPr>
        <p:spPr>
          <a:xfrm>
            <a:off x="1042623" y="0"/>
            <a:ext cx="0" cy="2016291"/>
          </a:xfrm>
          <a:prstGeom prst="straightConnector1">
            <a:avLst/>
          </a:prstGeom>
          <a:noFill/>
          <a:ln w="9525" cap="flat" cmpd="sng">
            <a:solidFill>
              <a:srgbClr val="273533"/>
            </a:solidFill>
            <a:prstDash val="dash"/>
            <a:round/>
            <a:headEnd type="none" w="med" len="med"/>
            <a:tailEnd type="none" w="med" len="med"/>
          </a:ln>
        </p:spPr>
      </p:cxnSp>
      <p:cxnSp>
        <p:nvCxnSpPr>
          <p:cNvPr id="10" name="Google Shape;159;p13"/>
          <p:cNvCxnSpPr/>
          <p:nvPr/>
        </p:nvCxnSpPr>
        <p:spPr>
          <a:xfrm>
            <a:off x="1042623" y="4477153"/>
            <a:ext cx="0" cy="2487631"/>
          </a:xfrm>
          <a:prstGeom prst="straightConnector1">
            <a:avLst/>
          </a:prstGeom>
          <a:noFill/>
          <a:ln w="9525" cap="flat" cmpd="sng">
            <a:solidFill>
              <a:srgbClr val="273533"/>
            </a:solidFill>
            <a:prstDash val="dash"/>
            <a:round/>
            <a:headEnd type="none" w="med" len="med"/>
            <a:tailEnd type="none" w="med" len="med"/>
          </a:ln>
        </p:spPr>
      </p:cxnSp>
      <p:sp>
        <p:nvSpPr>
          <p:cNvPr id="13" name="Google Shape;162;p13"/>
          <p:cNvSpPr/>
          <p:nvPr/>
        </p:nvSpPr>
        <p:spPr>
          <a:xfrm>
            <a:off x="229948" y="5064361"/>
            <a:ext cx="528506" cy="528506"/>
          </a:xfrm>
          <a:prstGeom prst="mathPlus">
            <a:avLst>
              <a:gd name="adj1" fmla="val 2352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2" name="Google Shape;146;p13"/>
          <p:cNvSpPr/>
          <p:nvPr/>
        </p:nvSpPr>
        <p:spPr>
          <a:xfrm>
            <a:off x="5839098" y="4050196"/>
            <a:ext cx="766113" cy="766113"/>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 name="Google Shape;147;p13"/>
          <p:cNvSpPr/>
          <p:nvPr/>
        </p:nvSpPr>
        <p:spPr>
          <a:xfrm>
            <a:off x="6100527" y="1041909"/>
            <a:ext cx="4723799" cy="4659621"/>
          </a:xfrm>
          <a:prstGeom prst="round2DiagRect">
            <a:avLst>
              <a:gd name="adj1" fmla="val 16667"/>
              <a:gd name="adj2" fmla="val 0"/>
            </a:avLst>
          </a:prstGeom>
          <a:noFill/>
          <a:ln w="9525" cap="flat" cmpd="sng">
            <a:solidFill>
              <a:srgbClr val="273533"/>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60;p13"/>
          <p:cNvSpPr/>
          <p:nvPr/>
        </p:nvSpPr>
        <p:spPr>
          <a:xfrm>
            <a:off x="5592461" y="5454868"/>
            <a:ext cx="422277" cy="422277"/>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2" name="Google Shape;161;p13"/>
          <p:cNvSpPr/>
          <p:nvPr/>
        </p:nvSpPr>
        <p:spPr>
          <a:xfrm>
            <a:off x="11062818" y="4863084"/>
            <a:ext cx="549394" cy="552495"/>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6" name="文本框 15"/>
          <p:cNvSpPr txBox="1"/>
          <p:nvPr/>
        </p:nvSpPr>
        <p:spPr>
          <a:xfrm>
            <a:off x="6469879" y="2092456"/>
            <a:ext cx="4113234" cy="1015663"/>
          </a:xfrm>
          <a:prstGeom prst="rect">
            <a:avLst/>
          </a:prstGeom>
          <a:noFill/>
        </p:spPr>
        <p:txBody>
          <a:bodyPr wrap="square" rtlCol="0">
            <a:spAutoFit/>
          </a:bodyPr>
          <a:lstStyle/>
          <a:p>
            <a:pPr algn="ctr"/>
            <a:r>
              <a:rPr lang="en-US" altLang="zh-CN" sz="6000" dirty="0">
                <a:latin typeface="思源黑体 CN Heavy" panose="020B0A00000000000000" pitchFamily="34" charset="-122"/>
                <a:ea typeface="思源黑体 CN Heavy" panose="020B0A00000000000000" pitchFamily="34" charset="-122"/>
              </a:rPr>
              <a:t>D</a:t>
            </a:r>
            <a:endParaRPr lang="en-US" altLang="zh-CN" sz="3600" dirty="0">
              <a:latin typeface="思源黑体 CN Heavy" panose="020B0A00000000000000" pitchFamily="34" charset="-122"/>
              <a:ea typeface="思源黑体 CN Heavy" panose="020B0A00000000000000" pitchFamily="34" charset="-122"/>
            </a:endParaRPr>
          </a:p>
        </p:txBody>
      </p:sp>
      <p:sp>
        <p:nvSpPr>
          <p:cNvPr id="17" name="Oval 162"/>
          <p:cNvSpPr/>
          <p:nvPr/>
        </p:nvSpPr>
        <p:spPr>
          <a:xfrm>
            <a:off x="8489984"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8" name="Oval 163"/>
          <p:cNvSpPr/>
          <p:nvPr/>
        </p:nvSpPr>
        <p:spPr>
          <a:xfrm>
            <a:off x="8634607"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9" name="Oval 164"/>
          <p:cNvSpPr/>
          <p:nvPr/>
        </p:nvSpPr>
        <p:spPr>
          <a:xfrm>
            <a:off x="8779231"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cxnSp>
        <p:nvCxnSpPr>
          <p:cNvPr id="8" name="直接连接符 7"/>
          <p:cNvCxnSpPr/>
          <p:nvPr/>
        </p:nvCxnSpPr>
        <p:spPr>
          <a:xfrm>
            <a:off x="8221573" y="3209851"/>
            <a:ext cx="6306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rot="16200000">
            <a:off x="102975" y="2954334"/>
            <a:ext cx="1879295" cy="584775"/>
          </a:xfrm>
          <a:prstGeom prst="rect">
            <a:avLst/>
          </a:prstGeom>
          <a:noFill/>
        </p:spPr>
        <p:txBody>
          <a:bodyPr wrap="square" rtlCol="0">
            <a:spAutoFit/>
          </a:bodyPr>
          <a:lstStyle/>
          <a:p>
            <a:r>
              <a:rPr lang="en-US" altLang="zh-CN"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Z202026</a:t>
            </a:r>
            <a:r>
              <a:rPr lang="zh-CN" altLang="en-US"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届第一次联考</a:t>
            </a:r>
            <a:endParaRPr lang="en-US" altLang="zh-CN" sz="10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sp>
        <p:nvSpPr>
          <p:cNvPr id="7" name="文本框 6"/>
          <p:cNvSpPr txBox="1"/>
          <p:nvPr/>
        </p:nvSpPr>
        <p:spPr>
          <a:xfrm>
            <a:off x="6333521" y="3265449"/>
            <a:ext cx="4490805" cy="1754326"/>
          </a:xfrm>
          <a:prstGeom prst="rect">
            <a:avLst/>
          </a:prstGeom>
          <a:noFill/>
        </p:spPr>
        <p:txBody>
          <a:bodyPr wrap="square">
            <a:spAutoFit/>
          </a:bodyPr>
          <a:lstStyle/>
          <a:p>
            <a:r>
              <a:rPr lang="en-US" altLang="zh-CN" b="1" dirty="0">
                <a:latin typeface="仿宋" panose="02010609060101010101" pitchFamily="49" charset="-122"/>
                <a:ea typeface="仿宋" panose="02010609060101010101" pitchFamily="49" charset="-122"/>
              </a:rPr>
              <a:t>   </a:t>
            </a:r>
            <a:r>
              <a:rPr lang="zh-CN" altLang="en-US" b="1" dirty="0">
                <a:latin typeface="仿宋" panose="02010609060101010101" pitchFamily="49" charset="-122"/>
                <a:ea typeface="仿宋" panose="02010609060101010101" pitchFamily="49" charset="-122"/>
              </a:rPr>
              <a:t>这篇文章的主旨是</a:t>
            </a:r>
            <a:r>
              <a:rPr lang="en-GB" altLang="zh-CN" b="1" dirty="0">
                <a:latin typeface="仿宋" panose="02010609060101010101" pitchFamily="49" charset="-122"/>
                <a:ea typeface="仿宋" panose="02010609060101010101" pitchFamily="49" charset="-122"/>
              </a:rPr>
              <a:t>AI</a:t>
            </a:r>
            <a:r>
              <a:rPr lang="zh-CN" altLang="en-US" b="1" dirty="0">
                <a:latin typeface="仿宋" panose="02010609060101010101" pitchFamily="49" charset="-122"/>
                <a:ea typeface="仿宋" panose="02010609060101010101" pitchFamily="49" charset="-122"/>
              </a:rPr>
              <a:t>放射学技术在医疗诊断中的突破，尤其是</a:t>
            </a:r>
            <a:r>
              <a:rPr lang="en-GB" altLang="zh-CN" b="1" dirty="0" err="1">
                <a:latin typeface="仿宋" panose="02010609060101010101" pitchFamily="49" charset="-122"/>
                <a:ea typeface="仿宋" panose="02010609060101010101" pitchFamily="49" charset="-122"/>
              </a:rPr>
              <a:t>DeepMedScan</a:t>
            </a:r>
            <a:r>
              <a:rPr lang="zh-CN" altLang="en-US" b="1" dirty="0">
                <a:latin typeface="仿宋" panose="02010609060101010101" pitchFamily="49" charset="-122"/>
                <a:ea typeface="仿宋" panose="02010609060101010101" pitchFamily="49" charset="-122"/>
              </a:rPr>
              <a:t>系统通过</a:t>
            </a:r>
            <a:r>
              <a:rPr lang="en-US" altLang="zh-CN" b="1" dirty="0">
                <a:latin typeface="仿宋" panose="02010609060101010101" pitchFamily="49" charset="-122"/>
                <a:ea typeface="仿宋" panose="02010609060101010101" pitchFamily="49" charset="-122"/>
              </a:rPr>
              <a:t>3</a:t>
            </a:r>
            <a:r>
              <a:rPr lang="en-GB" altLang="zh-CN" b="1" dirty="0">
                <a:latin typeface="仿宋" panose="02010609060101010101" pitchFamily="49" charset="-122"/>
                <a:ea typeface="仿宋" panose="02010609060101010101" pitchFamily="49" charset="-122"/>
              </a:rPr>
              <a:t>D</a:t>
            </a:r>
            <a:r>
              <a:rPr lang="zh-CN" altLang="en-US" b="1" dirty="0">
                <a:latin typeface="仿宋" panose="02010609060101010101" pitchFamily="49" charset="-122"/>
                <a:ea typeface="仿宋" panose="02010609060101010101" pitchFamily="49" charset="-122"/>
              </a:rPr>
              <a:t>神经映射和全球数据库分析，显著提高了肿瘤检测速度和准确性，减少诊断延迟，并为疾病预测提供了更早期的干预机会。</a:t>
            </a:r>
            <a:endParaRPr lang="zh-CN" altLang="en-US" b="1" dirty="0">
              <a:latin typeface="仿宋" panose="02010609060101010101" pitchFamily="49" charset="-122"/>
              <a:ea typeface="仿宋" panose="02010609060101010101" pitchFamily="49" charset="-122"/>
            </a:endParaRPr>
          </a:p>
        </p:txBody>
      </p:sp>
      <p:pic>
        <p:nvPicPr>
          <p:cNvPr id="3074" name="Picture 2" descr="已生成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34391"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198848" y="-106018"/>
            <a:ext cx="11794304" cy="7848302"/>
          </a:xfrm>
          <a:prstGeom prst="rect">
            <a:avLst/>
          </a:prstGeom>
          <a:noFill/>
        </p:spPr>
        <p:txBody>
          <a:bodyPr wrap="square">
            <a:spAutoFit/>
          </a:bodyPr>
          <a:lstStyle/>
          <a:p>
            <a:pPr>
              <a:buNone/>
            </a:pPr>
            <a:r>
              <a:rPr lang="en-GB" altLang="zh-CN" sz="2400" dirty="0">
                <a:latin typeface="Times New Roman" panose="02020603050405020304" pitchFamily="18" charset="0"/>
                <a:cs typeface="Times New Roman" panose="02020603050405020304" pitchFamily="18" charset="0"/>
              </a:rPr>
              <a:t>detect tumors												</a:t>
            </a:r>
            <a:r>
              <a:rPr lang="zh-CN" altLang="en-US" sz="2400" dirty="0">
                <a:latin typeface="Times New Roman" panose="02020603050405020304" pitchFamily="18" charset="0"/>
                <a:cs typeface="Times New Roman" panose="02020603050405020304" pitchFamily="18" charset="0"/>
              </a:rPr>
              <a:t>检测肿瘤</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match top experts' accuracy								</a:t>
            </a:r>
            <a:r>
              <a:rPr lang="zh-CN" altLang="en-US" sz="2400" dirty="0">
                <a:latin typeface="Times New Roman" panose="02020603050405020304" pitchFamily="18" charset="0"/>
                <a:cs typeface="Times New Roman" panose="02020603050405020304" pitchFamily="18" charset="0"/>
              </a:rPr>
              <a:t>与顶级专家的准确度相匹配</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reduce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diagnosis delays by up to 80%					</a:t>
            </a:r>
            <a:r>
              <a:rPr lang="zh-CN" altLang="en-US" sz="2400" dirty="0">
                <a:latin typeface="Times New Roman" panose="02020603050405020304" pitchFamily="18" charset="0"/>
                <a:cs typeface="Times New Roman" panose="02020603050405020304" pitchFamily="18" charset="0"/>
              </a:rPr>
              <a:t>将诊断延误时间缩短多达 </a:t>
            </a:r>
            <a:r>
              <a:rPr lang="en-US" altLang="zh-CN" sz="2400" dirty="0">
                <a:latin typeface="Times New Roman" panose="02020603050405020304" pitchFamily="18" charset="0"/>
                <a:cs typeface="Times New Roman" panose="02020603050405020304" pitchFamily="18" charset="0"/>
              </a:rPr>
              <a:t>80%</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lie in -- consist in neural mapping							</a:t>
            </a:r>
            <a:r>
              <a:rPr lang="zh-CN" altLang="en-US" sz="2400" dirty="0">
                <a:latin typeface="Times New Roman" panose="02020603050405020304" pitchFamily="18" charset="0"/>
                <a:cs typeface="Times New Roman" panose="02020603050405020304" pitchFamily="18" charset="0"/>
              </a:rPr>
              <a:t>在于，存在于神经映射</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dynamic 3D models of organs							</a:t>
            </a:r>
            <a:r>
              <a:rPr lang="zh-CN" altLang="en-US" sz="2400" dirty="0">
                <a:latin typeface="Times New Roman" panose="02020603050405020304" pitchFamily="18" charset="0"/>
                <a:cs typeface="Times New Roman" panose="02020603050405020304" pitchFamily="18" charset="0"/>
              </a:rPr>
              <a:t>器官的动态三维模型</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cross-references scans with global databases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将扫描与全球数据库交叉参考</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process historical cases 									</a:t>
            </a:r>
            <a:r>
              <a:rPr lang="zh-CN" altLang="en-US" sz="2400" dirty="0">
                <a:latin typeface="Times New Roman" panose="02020603050405020304" pitchFamily="18" charset="0"/>
                <a:cs typeface="Times New Roman" panose="02020603050405020304" pitchFamily="18" charset="0"/>
              </a:rPr>
              <a:t>处理历史案例</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critical advantages 										</a:t>
            </a:r>
            <a:r>
              <a:rPr lang="zh-CN" altLang="en-US" sz="2400" dirty="0">
                <a:latin typeface="Times New Roman" panose="02020603050405020304" pitchFamily="18" charset="0"/>
                <a:cs typeface="Times New Roman" panose="02020603050405020304" pitchFamily="18" charset="0"/>
              </a:rPr>
              <a:t>关键优势，</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critical cases 												</a:t>
            </a:r>
            <a:r>
              <a:rPr lang="zh-CN" altLang="en-US" sz="2400" dirty="0">
                <a:latin typeface="Times New Roman" panose="02020603050405020304" pitchFamily="18" charset="0"/>
                <a:cs typeface="Times New Roman" panose="02020603050405020304" pitchFamily="18" charset="0"/>
              </a:rPr>
              <a:t>严重病例，</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critical eye 												</a:t>
            </a:r>
            <a:r>
              <a:rPr lang="zh-CN" altLang="en-US" sz="2400" dirty="0">
                <a:latin typeface="Times New Roman" panose="02020603050405020304" pitchFamily="18" charset="0"/>
                <a:cs typeface="Times New Roman" panose="02020603050405020304" pitchFamily="18" charset="0"/>
              </a:rPr>
              <a:t>批评的眼光</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micro-lesions under 2mm								</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2</a:t>
            </a:r>
            <a:r>
              <a:rPr lang="zh-CN" altLang="en-US" sz="2400" dirty="0">
                <a:latin typeface="Times New Roman" panose="02020603050405020304" pitchFamily="18" charset="0"/>
                <a:cs typeface="Times New Roman" panose="02020603050405020304" pitchFamily="18" charset="0"/>
              </a:rPr>
              <a:t>毫米以下的微小病变</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predict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disease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progression								</a:t>
            </a:r>
            <a:r>
              <a:rPr lang="zh-CN" altLang="en-US" sz="2400" dirty="0">
                <a:latin typeface="Times New Roman" panose="02020603050405020304" pitchFamily="18" charset="0"/>
                <a:cs typeface="Times New Roman" panose="02020603050405020304" pitchFamily="18" charset="0"/>
              </a:rPr>
              <a:t>预测疾病的发展进程</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life-saving interventions 									</a:t>
            </a:r>
            <a:r>
              <a:rPr lang="zh-CN" altLang="en-US" sz="2400" dirty="0">
                <a:latin typeface="Times New Roman" panose="02020603050405020304" pitchFamily="18" charset="0"/>
                <a:cs typeface="Times New Roman" panose="02020603050405020304" pitchFamily="18" charset="0"/>
              </a:rPr>
              <a:t>救命性干预</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legal frameworks struggle with							</a:t>
            </a:r>
            <a:r>
              <a:rPr lang="zh-CN" altLang="en-US" sz="2400" dirty="0">
                <a:latin typeface="Times New Roman" panose="02020603050405020304" pitchFamily="18" charset="0"/>
                <a:cs typeface="Times New Roman" panose="02020603050405020304" pitchFamily="18" charset="0"/>
              </a:rPr>
              <a:t>法律框架难以应对</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human-AI co-diagnosis									</a:t>
            </a:r>
            <a:r>
              <a:rPr lang="zh-CN" altLang="en-US" sz="2400" dirty="0">
                <a:latin typeface="Times New Roman" panose="02020603050405020304" pitchFamily="18" charset="0"/>
                <a:cs typeface="Times New Roman" panose="02020603050405020304" pitchFamily="18" charset="0"/>
              </a:rPr>
              <a:t>人类与</a:t>
            </a:r>
            <a:r>
              <a:rPr lang="en-GB" altLang="zh-CN" sz="2400" dirty="0">
                <a:latin typeface="Times New Roman" panose="02020603050405020304" pitchFamily="18" charset="0"/>
                <a:cs typeface="Times New Roman" panose="02020603050405020304" pitchFamily="18" charset="0"/>
              </a:rPr>
              <a:t>AI</a:t>
            </a:r>
            <a:r>
              <a:rPr lang="zh-CN" altLang="en-US" sz="2400" dirty="0">
                <a:latin typeface="Times New Roman" panose="02020603050405020304" pitchFamily="18" charset="0"/>
                <a:cs typeface="Times New Roman" panose="02020603050405020304" pitchFamily="18" charset="0"/>
              </a:rPr>
              <a:t>联合诊断</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widely accessible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广泛可及</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doctor confirmation 										</a:t>
            </a:r>
            <a:r>
              <a:rPr lang="zh-CN" altLang="en-US" sz="2400" dirty="0">
                <a:latin typeface="Times New Roman" panose="02020603050405020304" pitchFamily="18" charset="0"/>
                <a:cs typeface="Times New Roman" panose="02020603050405020304" pitchFamily="18" charset="0"/>
              </a:rPr>
              <a:t>医生确认</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smartphone-compatible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calculation</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procedure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支持智能手机的计算程序</a:t>
            </a:r>
            <a:endParaRPr lang="zh-CN" altLang="en-US"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compatible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adj</a:t>
            </a:r>
            <a:r>
              <a:rPr lang="zh-CN" altLang="en-US" sz="2400" dirty="0">
                <a:latin typeface="Times New Roman" panose="02020603050405020304" pitchFamily="18" charset="0"/>
                <a:cs typeface="Times New Roman" panose="02020603050405020304" pitchFamily="18" charset="0"/>
              </a:rPr>
              <a:t>  兼容的；可共存的；可和睦相处的；与</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一致的</a:t>
            </a:r>
            <a:endParaRPr lang="en-US" altLang="zh-CN" sz="2400" dirty="0">
              <a:latin typeface="Times New Roman" panose="02020603050405020304" pitchFamily="18" charset="0"/>
              <a:cs typeface="Times New Roman" panose="02020603050405020304" pitchFamily="18" charset="0"/>
            </a:endParaRPr>
          </a:p>
          <a:p>
            <a:pPr>
              <a:buNone/>
            </a:pPr>
            <a:endParaRPr lang="en-US" altLang="zh-CN" sz="2400" dirty="0">
              <a:latin typeface="Times New Roman" panose="02020603050405020304" pitchFamily="18" charset="0"/>
              <a:cs typeface="Times New Roman" panose="02020603050405020304" pitchFamily="18" charset="0"/>
            </a:endParaRPr>
          </a:p>
          <a:p>
            <a:pPr>
              <a:buNone/>
            </a:pPr>
            <a:endParaRPr lang="zh-CN" altLang="en-US" sz="2400" dirty="0">
              <a:latin typeface="Times New Roman" panose="02020603050405020304" pitchFamily="18" charset="0"/>
              <a:cs typeface="Times New Roman" panose="02020603050405020304" pitchFamily="18" charset="0"/>
            </a:endParaRPr>
          </a:p>
        </p:txBody>
      </p:sp>
      <p:sp>
        <p:nvSpPr>
          <p:cNvPr id="2" name="矩形 1"/>
          <p:cNvSpPr/>
          <p:nvPr/>
        </p:nvSpPr>
        <p:spPr>
          <a:xfrm>
            <a:off x="6838121" y="-106018"/>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6937512" y="311186"/>
            <a:ext cx="4121426" cy="3654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7036903" y="685400"/>
            <a:ext cx="4121426" cy="329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6937512" y="1005840"/>
            <a:ext cx="4121426" cy="346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6987208" y="1352516"/>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7036903" y="179726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7036903" y="213519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6937512" y="2489029"/>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6838121" y="2853648"/>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6937512" y="3205442"/>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4" name="矩形 13"/>
          <p:cNvSpPr/>
          <p:nvPr/>
        </p:nvSpPr>
        <p:spPr>
          <a:xfrm>
            <a:off x="6937512" y="3543372"/>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5" name="矩形 14"/>
          <p:cNvSpPr/>
          <p:nvPr/>
        </p:nvSpPr>
        <p:spPr>
          <a:xfrm>
            <a:off x="6987208" y="3872558"/>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7" name="矩形 16"/>
          <p:cNvSpPr/>
          <p:nvPr/>
        </p:nvSpPr>
        <p:spPr>
          <a:xfrm>
            <a:off x="7036903" y="4251049"/>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9" name="矩形 18"/>
          <p:cNvSpPr/>
          <p:nvPr/>
        </p:nvSpPr>
        <p:spPr>
          <a:xfrm>
            <a:off x="7036903" y="462954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0" name="矩形 19"/>
          <p:cNvSpPr/>
          <p:nvPr/>
        </p:nvSpPr>
        <p:spPr>
          <a:xfrm>
            <a:off x="6937512" y="5018142"/>
            <a:ext cx="4121426" cy="355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1" name="矩形 20"/>
          <p:cNvSpPr/>
          <p:nvPr/>
        </p:nvSpPr>
        <p:spPr>
          <a:xfrm>
            <a:off x="7036903" y="537369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2" name="矩形 21"/>
          <p:cNvSpPr/>
          <p:nvPr/>
        </p:nvSpPr>
        <p:spPr>
          <a:xfrm>
            <a:off x="7036903" y="5762962"/>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3" name="矩形 22"/>
          <p:cNvSpPr/>
          <p:nvPr/>
        </p:nvSpPr>
        <p:spPr>
          <a:xfrm>
            <a:off x="7036903" y="6113243"/>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4" name="矩形 23"/>
          <p:cNvSpPr/>
          <p:nvPr/>
        </p:nvSpPr>
        <p:spPr>
          <a:xfrm>
            <a:off x="198847" y="6519274"/>
            <a:ext cx="8905395"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5"/>
                                        </p:tgtEl>
                                        <p:attrNameLst>
                                          <p:attrName>ppt_y</p:attrName>
                                        </p:attrNameLst>
                                      </p:cBhvr>
                                      <p:tavLst>
                                        <p:tav tm="0">
                                          <p:val>
                                            <p:strVal val="#ppt_y"/>
                                          </p:val>
                                        </p:tav>
                                        <p:tav tm="100000">
                                          <p:val>
                                            <p:strVal val="#ppt_y+#ppt_h*1.125000"/>
                                          </p:val>
                                        </p:tav>
                                      </p:tavLst>
                                    </p:anim>
                                    <p:animEffect transition="out" filter="wipe(down)">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6"/>
                                        </p:tgtEl>
                                        <p:attrNameLst>
                                          <p:attrName>ppt_y</p:attrName>
                                        </p:attrNameLst>
                                      </p:cBhvr>
                                      <p:tavLst>
                                        <p:tav tm="0">
                                          <p:val>
                                            <p:strVal val="#ppt_y"/>
                                          </p:val>
                                        </p:tav>
                                        <p:tav tm="100000">
                                          <p:val>
                                            <p:strVal val="#ppt_y+#ppt_h*1.125000"/>
                                          </p:val>
                                        </p:tav>
                                      </p:tavLst>
                                    </p:anim>
                                    <p:animEffect transition="out" filter="wipe(down)">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7"/>
                                        </p:tgtEl>
                                        <p:attrNameLst>
                                          <p:attrName>ppt_y</p:attrName>
                                        </p:attrNameLst>
                                      </p:cBhvr>
                                      <p:tavLst>
                                        <p:tav tm="0">
                                          <p:val>
                                            <p:strVal val="#ppt_y"/>
                                          </p:val>
                                        </p:tav>
                                        <p:tav tm="100000">
                                          <p:val>
                                            <p:strVal val="#ppt_y+#ppt_h*1.125000"/>
                                          </p:val>
                                        </p:tav>
                                      </p:tavLst>
                                    </p:anim>
                                    <p:animEffect transition="out" filter="wipe(down)">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8"/>
                                        </p:tgtEl>
                                        <p:attrNameLst>
                                          <p:attrName>ppt_y</p:attrName>
                                        </p:attrNameLst>
                                      </p:cBhvr>
                                      <p:tavLst>
                                        <p:tav tm="0">
                                          <p:val>
                                            <p:strVal val="#ppt_y"/>
                                          </p:val>
                                        </p:tav>
                                        <p:tav tm="100000">
                                          <p:val>
                                            <p:strVal val="#ppt_y+#ppt_h*1.125000"/>
                                          </p:val>
                                        </p:tav>
                                      </p:tavLst>
                                    </p:anim>
                                    <p:animEffect transition="out" filter="wipe(down)">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9"/>
                                        </p:tgtEl>
                                        <p:attrNameLst>
                                          <p:attrName>ppt_y</p:attrName>
                                        </p:attrNameLst>
                                      </p:cBhvr>
                                      <p:tavLst>
                                        <p:tav tm="0">
                                          <p:val>
                                            <p:strVal val="#ppt_y"/>
                                          </p:val>
                                        </p:tav>
                                        <p:tav tm="100000">
                                          <p:val>
                                            <p:strVal val="#ppt_y+#ppt_h*1.125000"/>
                                          </p:val>
                                        </p:tav>
                                      </p:tavLst>
                                    </p:anim>
                                    <p:animEffect transition="out" filter="wipe(down)">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10"/>
                                        </p:tgtEl>
                                        <p:attrNameLst>
                                          <p:attrName>ppt_y</p:attrName>
                                        </p:attrNameLst>
                                      </p:cBhvr>
                                      <p:tavLst>
                                        <p:tav tm="0">
                                          <p:val>
                                            <p:strVal val="#ppt_y"/>
                                          </p:val>
                                        </p:tav>
                                        <p:tav tm="100000">
                                          <p:val>
                                            <p:strVal val="#ppt_y+#ppt_h*1.125000"/>
                                          </p:val>
                                        </p:tav>
                                      </p:tavLst>
                                    </p:anim>
                                    <p:animEffect transition="out" filter="wipe(down)">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xit" presetSubtype="4" fill="hold" grpId="0" nodeType="clickEffect">
                                  <p:stCondLst>
                                    <p:cond delay="0"/>
                                  </p:stCondLst>
                                  <p:childTnLst>
                                    <p:anim calcmode="lin" valueType="num">
                                      <p:cBhvr additive="base">
                                        <p:cTn id="48" dur="500"/>
                                        <p:tgtEl>
                                          <p:spTgt spid="11"/>
                                        </p:tgtEl>
                                        <p:attrNameLst>
                                          <p:attrName>ppt_y</p:attrName>
                                        </p:attrNameLst>
                                      </p:cBhvr>
                                      <p:tavLst>
                                        <p:tav tm="0">
                                          <p:val>
                                            <p:strVal val="#ppt_y"/>
                                          </p:val>
                                        </p:tav>
                                        <p:tav tm="100000">
                                          <p:val>
                                            <p:strVal val="#ppt_y+#ppt_h*1.125000"/>
                                          </p:val>
                                        </p:tav>
                                      </p:tavLst>
                                    </p:anim>
                                    <p:animEffect transition="out" filter="wipe(down)">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2" presetClass="exit" presetSubtype="4" fill="hold" grpId="0" nodeType="clickEffect">
                                  <p:stCondLst>
                                    <p:cond delay="0"/>
                                  </p:stCondLst>
                                  <p:childTnLst>
                                    <p:anim calcmode="lin" valueType="num">
                                      <p:cBhvr additive="base">
                                        <p:cTn id="54" dur="500"/>
                                        <p:tgtEl>
                                          <p:spTgt spid="12"/>
                                        </p:tgtEl>
                                        <p:attrNameLst>
                                          <p:attrName>ppt_y</p:attrName>
                                        </p:attrNameLst>
                                      </p:cBhvr>
                                      <p:tavLst>
                                        <p:tav tm="0">
                                          <p:val>
                                            <p:strVal val="#ppt_y"/>
                                          </p:val>
                                        </p:tav>
                                        <p:tav tm="100000">
                                          <p:val>
                                            <p:strVal val="#ppt_y+#ppt_h*1.125000"/>
                                          </p:val>
                                        </p:tav>
                                      </p:tavLst>
                                    </p:anim>
                                    <p:animEffect transition="out" filter="wipe(down)">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grpId="0" nodeType="clickEffect">
                                  <p:stCondLst>
                                    <p:cond delay="0"/>
                                  </p:stCondLst>
                                  <p:childTnLst>
                                    <p:animEffect transition="out" filter="wipe(down)">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xit" presetSubtype="4" fill="hold" grpId="0" nodeType="clickEffect">
                                  <p:stCondLst>
                                    <p:cond delay="0"/>
                                  </p:stCondLst>
                                  <p:childTnLst>
                                    <p:animEffect transition="out" filter="wipe(down)">
                                      <p:cBhvr>
                                        <p:cTn id="65" dur="500"/>
                                        <p:tgtEl>
                                          <p:spTgt spid="14"/>
                                        </p:tgtEl>
                                      </p:cBhvr>
                                    </p:animEffect>
                                    <p:set>
                                      <p:cBhvr>
                                        <p:cTn id="66" dur="1" fill="hold">
                                          <p:stCondLst>
                                            <p:cond delay="499"/>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grpId="0" nodeType="clickEffect">
                                  <p:stCondLst>
                                    <p:cond delay="0"/>
                                  </p:stCondLst>
                                  <p:childTnLst>
                                    <p:animEffect transition="out" filter="wipe(down)">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grpId="0" nodeType="clickEffect">
                                  <p:stCondLst>
                                    <p:cond delay="0"/>
                                  </p:stCondLst>
                                  <p:childTnLst>
                                    <p:animEffect transition="out" filter="wipe(down)">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0" nodeType="clickEffect">
                                  <p:stCondLst>
                                    <p:cond delay="0"/>
                                  </p:stCondLst>
                                  <p:childTnLst>
                                    <p:animEffect transition="out" filter="wipe(down)">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xit" presetSubtype="4" fill="hold" grpId="0" nodeType="clickEffect">
                                  <p:stCondLst>
                                    <p:cond delay="0"/>
                                  </p:stCondLst>
                                  <p:childTnLst>
                                    <p:animEffect transition="out" filter="wipe(down)">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2" presetClass="exit" presetSubtype="4" fill="hold" grpId="0" nodeType="clickEffect">
                                  <p:stCondLst>
                                    <p:cond delay="0"/>
                                  </p:stCondLst>
                                  <p:childTnLst>
                                    <p:animEffect transition="out" filter="wipe(down)">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xit" presetSubtype="4" fill="hold" grpId="0" nodeType="clickEffect">
                                  <p:stCondLst>
                                    <p:cond delay="0"/>
                                  </p:stCondLst>
                                  <p:childTnLst>
                                    <p:animEffect transition="out" filter="wipe(down)">
                                      <p:cBhvr>
                                        <p:cTn id="95" dur="500"/>
                                        <p:tgtEl>
                                          <p:spTgt spid="22"/>
                                        </p:tgtEl>
                                      </p:cBhvr>
                                    </p:animEffect>
                                    <p:set>
                                      <p:cBhvr>
                                        <p:cTn id="96" dur="1" fill="hold">
                                          <p:stCondLst>
                                            <p:cond delay="499"/>
                                          </p:stCondLst>
                                        </p:cTn>
                                        <p:tgtEl>
                                          <p:spTgt spid="22"/>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2" presetClass="exit" presetSubtype="4" fill="hold" grpId="0" nodeType="clickEffect">
                                  <p:stCondLst>
                                    <p:cond delay="0"/>
                                  </p:stCondLst>
                                  <p:childTnLst>
                                    <p:animEffect transition="out" filter="wipe(down)">
                                      <p:cBhvr>
                                        <p:cTn id="100" dur="500"/>
                                        <p:tgtEl>
                                          <p:spTgt spid="23"/>
                                        </p:tgtEl>
                                      </p:cBhvr>
                                    </p:animEffect>
                                    <p:set>
                                      <p:cBhvr>
                                        <p:cTn id="101" dur="1" fill="hold">
                                          <p:stCondLst>
                                            <p:cond delay="499"/>
                                          </p:stCondLst>
                                        </p:cTn>
                                        <p:tgtEl>
                                          <p:spTgt spid="2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xit" presetSubtype="4" fill="hold" grpId="0" nodeType="clickEffect">
                                  <p:stCondLst>
                                    <p:cond delay="0"/>
                                  </p:stCondLst>
                                  <p:childTnLst>
                                    <p:animEffect transition="out" filter="wipe(down)">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P spid="19" grpId="0" animBg="1"/>
      <p:bldP spid="20" grpId="0" animBg="1"/>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4"/>
          <p:cNvSpPr/>
          <p:nvPr/>
        </p:nvSpPr>
        <p:spPr>
          <a:xfrm flipH="1" flipV="1">
            <a:off x="-1" y="5787342"/>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8" name="Rectangle 34"/>
          <p:cNvSpPr/>
          <p:nvPr/>
        </p:nvSpPr>
        <p:spPr>
          <a:xfrm rot="10800000" flipH="1" flipV="1">
            <a:off x="9089461" y="0"/>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 name="文本框 2"/>
          <p:cNvSpPr txBox="1"/>
          <p:nvPr/>
        </p:nvSpPr>
        <p:spPr>
          <a:xfrm>
            <a:off x="0" y="0"/>
            <a:ext cx="10643279" cy="1200329"/>
          </a:xfrm>
          <a:prstGeom prst="rect">
            <a:avLst/>
          </a:prstGeom>
          <a:noFill/>
        </p:spPr>
        <p:txBody>
          <a:bodyPr wrap="square">
            <a:spAutoFit/>
          </a:bodyPr>
          <a:lstStyle/>
          <a:p>
            <a:pPr algn="just">
              <a:buNone/>
            </a:pPr>
            <a:r>
              <a:rPr lang="en-US" altLang="zh-CN" sz="2400" kern="100" dirty="0">
                <a:effectLst/>
                <a:latin typeface="Times New Roman Regular"/>
                <a:ea typeface="宋体" panose="02010600030101010101" pitchFamily="2" charset="-122"/>
                <a:cs typeface="Times New Roman" panose="02020603050405020304" pitchFamily="18" charset="0"/>
              </a:rPr>
              <a:t>32.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How</a:t>
            </a:r>
            <a:r>
              <a:rPr lang="en-US" altLang="zh-CN" sz="2400" kern="100" dirty="0">
                <a:effectLst/>
                <a:latin typeface="Times New Roman Regular"/>
                <a:ea typeface="宋体" panose="02010600030101010101" pitchFamily="2" charset="-122"/>
                <a:cs typeface="Times New Roman" panose="02020603050405020304" pitchFamily="18" charset="0"/>
              </a:rPr>
              <a:t> does the article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present the issue </a:t>
            </a:r>
            <a:r>
              <a:rPr lang="en-US" altLang="zh-CN" sz="2400" kern="100" dirty="0">
                <a:effectLst/>
                <a:latin typeface="Times New Roman Regular"/>
                <a:ea typeface="宋体" panose="02010600030101010101" pitchFamily="2" charset="-122"/>
                <a:cs typeface="Times New Roman" panose="02020603050405020304" pitchFamily="18" charset="0"/>
              </a:rPr>
              <a:t>in the first paragraph?</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A. By quoting an expert.							B. By defining a concept.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C. By providing statistics.						D. By presenting classifications.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5" name="文本框 4"/>
          <p:cNvSpPr txBox="1"/>
          <p:nvPr/>
        </p:nvSpPr>
        <p:spPr>
          <a:xfrm>
            <a:off x="-1" y="1200329"/>
            <a:ext cx="12167280" cy="1569660"/>
          </a:xfrm>
          <a:prstGeom prst="rect">
            <a:avLst/>
          </a:prstGeom>
          <a:noFill/>
        </p:spPr>
        <p:txBody>
          <a:bodyPr wrap="square">
            <a:spAutoFit/>
          </a:bodyPr>
          <a:lstStyle/>
          <a:p>
            <a:pPr indent="266700">
              <a:buNone/>
            </a:pPr>
            <a:r>
              <a:rPr lang="en-US" altLang="zh-CN" sz="2400" dirty="0">
                <a:effectLst/>
                <a:latin typeface="Times New Roman Regular"/>
                <a:ea typeface="宋体" panose="02010600030101010101" pitchFamily="2" charset="-122"/>
                <a:cs typeface="宋体" panose="02010600030101010101" pitchFamily="2" charset="-122"/>
              </a:rPr>
              <a:t>Hospital waiting time for scan results could soon be reduced from days to minutes. A 2025 Stanford study reveals that </a:t>
            </a:r>
            <a:r>
              <a:rPr lang="en-US" altLang="zh-CN" sz="2400" dirty="0" err="1">
                <a:effectLst/>
                <a:latin typeface="Times New Roman Regular"/>
                <a:ea typeface="宋体" panose="02010600030101010101" pitchFamily="2" charset="-122"/>
                <a:cs typeface="宋体" panose="02010600030101010101" pitchFamily="2" charset="-122"/>
              </a:rPr>
              <a:t>DeepMedScan</a:t>
            </a:r>
            <a:r>
              <a:rPr lang="en-US" altLang="zh-CN" sz="2400" dirty="0">
                <a:effectLst/>
                <a:latin typeface="Times New Roman Regular"/>
                <a:ea typeface="宋体" panose="02010600030101010101" pitchFamily="2" charset="-122"/>
                <a:cs typeface="宋体" panose="02010600030101010101" pitchFamily="2" charset="-122"/>
              </a:rPr>
              <a:t>, an AI system analyzing CT/MRI images, detects tumors 30% faster than human radiologists(</a:t>
            </a:r>
            <a:r>
              <a:rPr lang="zh-CN" altLang="zh-CN" sz="2400" dirty="0">
                <a:effectLst/>
                <a:latin typeface="Times New Roman Regular"/>
                <a:ea typeface="宋体" panose="02010600030101010101" pitchFamily="2" charset="-122"/>
                <a:cs typeface="Times New Roman Regular"/>
              </a:rPr>
              <a:t>放射科医生</a:t>
            </a:r>
            <a:r>
              <a:rPr lang="en-US" altLang="zh-CN" sz="2400" dirty="0">
                <a:effectLst/>
                <a:latin typeface="Times New Roman Regular"/>
                <a:ea typeface="宋体" panose="02010600030101010101" pitchFamily="2" charset="-122"/>
                <a:cs typeface="宋体" panose="02010600030101010101" pitchFamily="2" charset="-122"/>
              </a:rPr>
              <a:t>) while matching top experts’ 98% accuracy. The system is now used in 40</a:t>
            </a:r>
            <a:r>
              <a:rPr lang="zh-CN" altLang="zh-CN" sz="2400" dirty="0">
                <a:effectLst/>
                <a:latin typeface="Times New Roman Regular"/>
                <a:ea typeface="宋体" panose="02010600030101010101" pitchFamily="2" charset="-122"/>
                <a:cs typeface="Times New Roman Regular"/>
              </a:rPr>
              <a:t>⁺</a:t>
            </a:r>
            <a:r>
              <a:rPr lang="en-US" altLang="zh-CN" sz="2400" dirty="0">
                <a:effectLst/>
                <a:latin typeface="Times New Roman Regular"/>
                <a:ea typeface="宋体" panose="02010600030101010101" pitchFamily="2" charset="-122"/>
                <a:cs typeface="宋体" panose="02010600030101010101" pitchFamily="2" charset="-122"/>
              </a:rPr>
              <a:t> EU hospitals, reducing diagnosis delays by up to 80%.</a:t>
            </a:r>
            <a:endParaRPr lang="zh-CN" altLang="zh-CN" sz="24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8" name="矩形 7"/>
          <p:cNvSpPr/>
          <p:nvPr/>
        </p:nvSpPr>
        <p:spPr>
          <a:xfrm>
            <a:off x="10365035" y="1669750"/>
            <a:ext cx="1098095" cy="371475"/>
          </a:xfrm>
          <a:custGeom>
            <a:avLst/>
            <a:gdLst>
              <a:gd name="connsiteX0" fmla="*/ 0 w 1098095"/>
              <a:gd name="connsiteY0" fmla="*/ 0 h 371475"/>
              <a:gd name="connsiteX1" fmla="*/ 571009 w 1098095"/>
              <a:gd name="connsiteY1" fmla="*/ 0 h 371475"/>
              <a:gd name="connsiteX2" fmla="*/ 1098095 w 1098095"/>
              <a:gd name="connsiteY2" fmla="*/ 0 h 371475"/>
              <a:gd name="connsiteX3" fmla="*/ 1098095 w 1098095"/>
              <a:gd name="connsiteY3" fmla="*/ 371475 h 371475"/>
              <a:gd name="connsiteX4" fmla="*/ 560028 w 1098095"/>
              <a:gd name="connsiteY4" fmla="*/ 371475 h 371475"/>
              <a:gd name="connsiteX5" fmla="*/ 0 w 1098095"/>
              <a:gd name="connsiteY5" fmla="*/ 371475 h 371475"/>
              <a:gd name="connsiteX6" fmla="*/ 0 w 1098095"/>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95" h="371475" fill="none" extrusionOk="0">
                <a:moveTo>
                  <a:pt x="0" y="0"/>
                </a:moveTo>
                <a:cubicBezTo>
                  <a:pt x="218634" y="-31084"/>
                  <a:pt x="434267" y="30151"/>
                  <a:pt x="571009" y="0"/>
                </a:cubicBezTo>
                <a:cubicBezTo>
                  <a:pt x="707751" y="-30151"/>
                  <a:pt x="949085" y="25309"/>
                  <a:pt x="1098095" y="0"/>
                </a:cubicBezTo>
                <a:cubicBezTo>
                  <a:pt x="1118387" y="144321"/>
                  <a:pt x="1074906" y="296912"/>
                  <a:pt x="1098095" y="371475"/>
                </a:cubicBezTo>
                <a:cubicBezTo>
                  <a:pt x="973486" y="431899"/>
                  <a:pt x="812128" y="346379"/>
                  <a:pt x="560028" y="371475"/>
                </a:cubicBezTo>
                <a:cubicBezTo>
                  <a:pt x="307928" y="396571"/>
                  <a:pt x="126469" y="359723"/>
                  <a:pt x="0" y="371475"/>
                </a:cubicBezTo>
                <a:cubicBezTo>
                  <a:pt x="-9498" y="268051"/>
                  <a:pt x="38937" y="110001"/>
                  <a:pt x="0" y="0"/>
                </a:cubicBezTo>
                <a:close/>
              </a:path>
              <a:path w="1098095" h="371475" stroke="0" extrusionOk="0">
                <a:moveTo>
                  <a:pt x="0" y="0"/>
                </a:moveTo>
                <a:cubicBezTo>
                  <a:pt x="232577" y="-61769"/>
                  <a:pt x="368518" y="19751"/>
                  <a:pt x="538067" y="0"/>
                </a:cubicBezTo>
                <a:cubicBezTo>
                  <a:pt x="707616" y="-19751"/>
                  <a:pt x="934545" y="57356"/>
                  <a:pt x="1098095" y="0"/>
                </a:cubicBezTo>
                <a:cubicBezTo>
                  <a:pt x="1121994" y="113223"/>
                  <a:pt x="1061956" y="205888"/>
                  <a:pt x="1098095" y="371475"/>
                </a:cubicBezTo>
                <a:cubicBezTo>
                  <a:pt x="871858" y="419032"/>
                  <a:pt x="707822" y="351600"/>
                  <a:pt x="549048" y="371475"/>
                </a:cubicBezTo>
                <a:cubicBezTo>
                  <a:pt x="390274" y="391350"/>
                  <a:pt x="206137" y="333800"/>
                  <a:pt x="0" y="371475"/>
                </a:cubicBezTo>
                <a:cubicBezTo>
                  <a:pt x="-27649" y="210829"/>
                  <a:pt x="11859" y="152704"/>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矩形 8"/>
          <p:cNvSpPr/>
          <p:nvPr/>
        </p:nvSpPr>
        <p:spPr>
          <a:xfrm>
            <a:off x="24721" y="1985159"/>
            <a:ext cx="1578792" cy="371475"/>
          </a:xfrm>
          <a:custGeom>
            <a:avLst/>
            <a:gdLst>
              <a:gd name="connsiteX0" fmla="*/ 0 w 1578792"/>
              <a:gd name="connsiteY0" fmla="*/ 0 h 371475"/>
              <a:gd name="connsiteX1" fmla="*/ 557840 w 1578792"/>
              <a:gd name="connsiteY1" fmla="*/ 0 h 371475"/>
              <a:gd name="connsiteX2" fmla="*/ 1099892 w 1578792"/>
              <a:gd name="connsiteY2" fmla="*/ 0 h 371475"/>
              <a:gd name="connsiteX3" fmla="*/ 1578792 w 1578792"/>
              <a:gd name="connsiteY3" fmla="*/ 0 h 371475"/>
              <a:gd name="connsiteX4" fmla="*/ 1578792 w 1578792"/>
              <a:gd name="connsiteY4" fmla="*/ 371475 h 371475"/>
              <a:gd name="connsiteX5" fmla="*/ 1084104 w 1578792"/>
              <a:gd name="connsiteY5" fmla="*/ 371475 h 371475"/>
              <a:gd name="connsiteX6" fmla="*/ 557840 w 1578792"/>
              <a:gd name="connsiteY6" fmla="*/ 371475 h 371475"/>
              <a:gd name="connsiteX7" fmla="*/ 0 w 1578792"/>
              <a:gd name="connsiteY7" fmla="*/ 371475 h 371475"/>
              <a:gd name="connsiteX8" fmla="*/ 0 w 1578792"/>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8792" h="371475" fill="none" extrusionOk="0">
                <a:moveTo>
                  <a:pt x="0" y="0"/>
                </a:moveTo>
                <a:cubicBezTo>
                  <a:pt x="112880" y="-51272"/>
                  <a:pt x="428365" y="53557"/>
                  <a:pt x="557840" y="0"/>
                </a:cubicBezTo>
                <a:cubicBezTo>
                  <a:pt x="687315" y="-53557"/>
                  <a:pt x="943796" y="53439"/>
                  <a:pt x="1099892" y="0"/>
                </a:cubicBezTo>
                <a:cubicBezTo>
                  <a:pt x="1255988" y="-53439"/>
                  <a:pt x="1405438" y="55985"/>
                  <a:pt x="1578792" y="0"/>
                </a:cubicBezTo>
                <a:cubicBezTo>
                  <a:pt x="1589791" y="110274"/>
                  <a:pt x="1563133" y="187572"/>
                  <a:pt x="1578792" y="371475"/>
                </a:cubicBezTo>
                <a:cubicBezTo>
                  <a:pt x="1339359" y="414108"/>
                  <a:pt x="1186084" y="366772"/>
                  <a:pt x="1084104" y="371475"/>
                </a:cubicBezTo>
                <a:cubicBezTo>
                  <a:pt x="982124" y="376178"/>
                  <a:pt x="703585" y="320175"/>
                  <a:pt x="557840" y="371475"/>
                </a:cubicBezTo>
                <a:cubicBezTo>
                  <a:pt x="412095" y="422775"/>
                  <a:pt x="225925" y="307144"/>
                  <a:pt x="0" y="371475"/>
                </a:cubicBezTo>
                <a:cubicBezTo>
                  <a:pt x="-24201" y="209375"/>
                  <a:pt x="18997" y="85395"/>
                  <a:pt x="0" y="0"/>
                </a:cubicBezTo>
                <a:close/>
              </a:path>
              <a:path w="1578792" h="371475" stroke="0" extrusionOk="0">
                <a:moveTo>
                  <a:pt x="0" y="0"/>
                </a:moveTo>
                <a:cubicBezTo>
                  <a:pt x="188202" y="-204"/>
                  <a:pt x="330715" y="44788"/>
                  <a:pt x="510476" y="0"/>
                </a:cubicBezTo>
                <a:cubicBezTo>
                  <a:pt x="690237" y="-44788"/>
                  <a:pt x="767260" y="23225"/>
                  <a:pt x="989376" y="0"/>
                </a:cubicBezTo>
                <a:cubicBezTo>
                  <a:pt x="1211492" y="-23225"/>
                  <a:pt x="1395359" y="65721"/>
                  <a:pt x="1578792" y="0"/>
                </a:cubicBezTo>
                <a:cubicBezTo>
                  <a:pt x="1587459" y="142129"/>
                  <a:pt x="1549496" y="201966"/>
                  <a:pt x="1578792" y="371475"/>
                </a:cubicBezTo>
                <a:cubicBezTo>
                  <a:pt x="1441666" y="418808"/>
                  <a:pt x="1260629" y="357644"/>
                  <a:pt x="1084104" y="371475"/>
                </a:cubicBezTo>
                <a:cubicBezTo>
                  <a:pt x="907579" y="385306"/>
                  <a:pt x="660128" y="311596"/>
                  <a:pt x="526264" y="371475"/>
                </a:cubicBezTo>
                <a:cubicBezTo>
                  <a:pt x="392400" y="431354"/>
                  <a:pt x="244628" y="314135"/>
                  <a:pt x="0" y="371475"/>
                </a:cubicBezTo>
                <a:cubicBezTo>
                  <a:pt x="-23274" y="212102"/>
                  <a:pt x="26635" y="104640"/>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矩形 9"/>
          <p:cNvSpPr/>
          <p:nvPr/>
        </p:nvSpPr>
        <p:spPr>
          <a:xfrm>
            <a:off x="9553034" y="2022122"/>
            <a:ext cx="1910096" cy="371475"/>
          </a:xfrm>
          <a:custGeom>
            <a:avLst/>
            <a:gdLst>
              <a:gd name="connsiteX0" fmla="*/ 0 w 1910096"/>
              <a:gd name="connsiteY0" fmla="*/ 0 h 371475"/>
              <a:gd name="connsiteX1" fmla="*/ 458423 w 1910096"/>
              <a:gd name="connsiteY1" fmla="*/ 0 h 371475"/>
              <a:gd name="connsiteX2" fmla="*/ 935947 w 1910096"/>
              <a:gd name="connsiteY2" fmla="*/ 0 h 371475"/>
              <a:gd name="connsiteX3" fmla="*/ 1413471 w 1910096"/>
              <a:gd name="connsiteY3" fmla="*/ 0 h 371475"/>
              <a:gd name="connsiteX4" fmla="*/ 1910096 w 1910096"/>
              <a:gd name="connsiteY4" fmla="*/ 0 h 371475"/>
              <a:gd name="connsiteX5" fmla="*/ 1910096 w 1910096"/>
              <a:gd name="connsiteY5" fmla="*/ 371475 h 371475"/>
              <a:gd name="connsiteX6" fmla="*/ 1432572 w 1910096"/>
              <a:gd name="connsiteY6" fmla="*/ 371475 h 371475"/>
              <a:gd name="connsiteX7" fmla="*/ 993250 w 1910096"/>
              <a:gd name="connsiteY7" fmla="*/ 371475 h 371475"/>
              <a:gd name="connsiteX8" fmla="*/ 553928 w 1910096"/>
              <a:gd name="connsiteY8" fmla="*/ 371475 h 371475"/>
              <a:gd name="connsiteX9" fmla="*/ 0 w 1910096"/>
              <a:gd name="connsiteY9" fmla="*/ 371475 h 371475"/>
              <a:gd name="connsiteX10" fmla="*/ 0 w 1910096"/>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0096" h="371475" fill="none" extrusionOk="0">
                <a:moveTo>
                  <a:pt x="0" y="0"/>
                </a:moveTo>
                <a:cubicBezTo>
                  <a:pt x="225652" y="-54200"/>
                  <a:pt x="279973" y="30720"/>
                  <a:pt x="458423" y="0"/>
                </a:cubicBezTo>
                <a:cubicBezTo>
                  <a:pt x="636873" y="-30720"/>
                  <a:pt x="733958" y="13163"/>
                  <a:pt x="935947" y="0"/>
                </a:cubicBezTo>
                <a:cubicBezTo>
                  <a:pt x="1137936" y="-13163"/>
                  <a:pt x="1192895" y="5304"/>
                  <a:pt x="1413471" y="0"/>
                </a:cubicBezTo>
                <a:cubicBezTo>
                  <a:pt x="1634047" y="-5304"/>
                  <a:pt x="1749209" y="54759"/>
                  <a:pt x="1910096" y="0"/>
                </a:cubicBezTo>
                <a:cubicBezTo>
                  <a:pt x="1922058" y="178773"/>
                  <a:pt x="1900068" y="217810"/>
                  <a:pt x="1910096" y="371475"/>
                </a:cubicBezTo>
                <a:cubicBezTo>
                  <a:pt x="1749042" y="390375"/>
                  <a:pt x="1653031" y="360063"/>
                  <a:pt x="1432572" y="371475"/>
                </a:cubicBezTo>
                <a:cubicBezTo>
                  <a:pt x="1212113" y="382887"/>
                  <a:pt x="1133016" y="346225"/>
                  <a:pt x="993250" y="371475"/>
                </a:cubicBezTo>
                <a:cubicBezTo>
                  <a:pt x="853484" y="396725"/>
                  <a:pt x="661396" y="320032"/>
                  <a:pt x="553928" y="371475"/>
                </a:cubicBezTo>
                <a:cubicBezTo>
                  <a:pt x="446460" y="422918"/>
                  <a:pt x="225328" y="367103"/>
                  <a:pt x="0" y="371475"/>
                </a:cubicBezTo>
                <a:cubicBezTo>
                  <a:pt x="-14861" y="247398"/>
                  <a:pt x="19392" y="147698"/>
                  <a:pt x="0" y="0"/>
                </a:cubicBezTo>
                <a:close/>
              </a:path>
              <a:path w="1910096" h="371475" stroke="0" extrusionOk="0">
                <a:moveTo>
                  <a:pt x="0" y="0"/>
                </a:moveTo>
                <a:cubicBezTo>
                  <a:pt x="187221" y="-40085"/>
                  <a:pt x="284424" y="6873"/>
                  <a:pt x="458423" y="0"/>
                </a:cubicBezTo>
                <a:cubicBezTo>
                  <a:pt x="632422" y="-6873"/>
                  <a:pt x="683330" y="35128"/>
                  <a:pt x="878644" y="0"/>
                </a:cubicBezTo>
                <a:cubicBezTo>
                  <a:pt x="1073958" y="-35128"/>
                  <a:pt x="1218819" y="18679"/>
                  <a:pt x="1394370" y="0"/>
                </a:cubicBezTo>
                <a:cubicBezTo>
                  <a:pt x="1569921" y="-18679"/>
                  <a:pt x="1699489" y="45228"/>
                  <a:pt x="1910096" y="0"/>
                </a:cubicBezTo>
                <a:cubicBezTo>
                  <a:pt x="1929484" y="183581"/>
                  <a:pt x="1892952" y="202165"/>
                  <a:pt x="1910096" y="371475"/>
                </a:cubicBezTo>
                <a:cubicBezTo>
                  <a:pt x="1704892" y="385235"/>
                  <a:pt x="1640948" y="321477"/>
                  <a:pt x="1470774" y="371475"/>
                </a:cubicBezTo>
                <a:cubicBezTo>
                  <a:pt x="1300600" y="421473"/>
                  <a:pt x="1139805" y="347088"/>
                  <a:pt x="1031452" y="371475"/>
                </a:cubicBezTo>
                <a:cubicBezTo>
                  <a:pt x="923099" y="395862"/>
                  <a:pt x="714111" y="332112"/>
                  <a:pt x="515726" y="371475"/>
                </a:cubicBezTo>
                <a:cubicBezTo>
                  <a:pt x="317341" y="410838"/>
                  <a:pt x="212744" y="321153"/>
                  <a:pt x="0" y="371475"/>
                </a:cubicBezTo>
                <a:cubicBezTo>
                  <a:pt x="-37153" y="194489"/>
                  <a:pt x="4789" y="150843"/>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24721" y="2356634"/>
            <a:ext cx="1181227" cy="371475"/>
          </a:xfrm>
          <a:custGeom>
            <a:avLst/>
            <a:gdLst>
              <a:gd name="connsiteX0" fmla="*/ 0 w 1181227"/>
              <a:gd name="connsiteY0" fmla="*/ 0 h 371475"/>
              <a:gd name="connsiteX1" fmla="*/ 614238 w 1181227"/>
              <a:gd name="connsiteY1" fmla="*/ 0 h 371475"/>
              <a:gd name="connsiteX2" fmla="*/ 1181227 w 1181227"/>
              <a:gd name="connsiteY2" fmla="*/ 0 h 371475"/>
              <a:gd name="connsiteX3" fmla="*/ 1181227 w 1181227"/>
              <a:gd name="connsiteY3" fmla="*/ 371475 h 371475"/>
              <a:gd name="connsiteX4" fmla="*/ 602426 w 1181227"/>
              <a:gd name="connsiteY4" fmla="*/ 371475 h 371475"/>
              <a:gd name="connsiteX5" fmla="*/ 0 w 1181227"/>
              <a:gd name="connsiteY5" fmla="*/ 371475 h 371475"/>
              <a:gd name="connsiteX6" fmla="*/ 0 w 1181227"/>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1227" h="371475" fill="none" extrusionOk="0">
                <a:moveTo>
                  <a:pt x="0" y="0"/>
                </a:moveTo>
                <a:cubicBezTo>
                  <a:pt x="147729" y="-6402"/>
                  <a:pt x="437830" y="61300"/>
                  <a:pt x="614238" y="0"/>
                </a:cubicBezTo>
                <a:cubicBezTo>
                  <a:pt x="790646" y="-61300"/>
                  <a:pt x="1029613" y="43710"/>
                  <a:pt x="1181227" y="0"/>
                </a:cubicBezTo>
                <a:cubicBezTo>
                  <a:pt x="1201519" y="144321"/>
                  <a:pt x="1158038" y="296912"/>
                  <a:pt x="1181227" y="371475"/>
                </a:cubicBezTo>
                <a:cubicBezTo>
                  <a:pt x="918593" y="406465"/>
                  <a:pt x="779689" y="362215"/>
                  <a:pt x="602426" y="371475"/>
                </a:cubicBezTo>
                <a:cubicBezTo>
                  <a:pt x="425163" y="380735"/>
                  <a:pt x="131571" y="337902"/>
                  <a:pt x="0" y="371475"/>
                </a:cubicBezTo>
                <a:cubicBezTo>
                  <a:pt x="-9498" y="268051"/>
                  <a:pt x="38937" y="110001"/>
                  <a:pt x="0" y="0"/>
                </a:cubicBezTo>
                <a:close/>
              </a:path>
              <a:path w="1181227" h="371475" stroke="0" extrusionOk="0">
                <a:moveTo>
                  <a:pt x="0" y="0"/>
                </a:moveTo>
                <a:cubicBezTo>
                  <a:pt x="251665" y="-59976"/>
                  <a:pt x="298497" y="36323"/>
                  <a:pt x="578801" y="0"/>
                </a:cubicBezTo>
                <a:cubicBezTo>
                  <a:pt x="859105" y="-36323"/>
                  <a:pt x="1036509" y="34316"/>
                  <a:pt x="1181227" y="0"/>
                </a:cubicBezTo>
                <a:cubicBezTo>
                  <a:pt x="1205126" y="113223"/>
                  <a:pt x="1145088" y="205888"/>
                  <a:pt x="1181227" y="371475"/>
                </a:cubicBezTo>
                <a:cubicBezTo>
                  <a:pt x="1013672" y="423702"/>
                  <a:pt x="823477" y="306728"/>
                  <a:pt x="590614" y="371475"/>
                </a:cubicBezTo>
                <a:cubicBezTo>
                  <a:pt x="357751" y="436222"/>
                  <a:pt x="193990" y="332207"/>
                  <a:pt x="0" y="371475"/>
                </a:cubicBezTo>
                <a:cubicBezTo>
                  <a:pt x="-27649" y="210829"/>
                  <a:pt x="11859" y="152704"/>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矩形 11"/>
          <p:cNvSpPr/>
          <p:nvPr/>
        </p:nvSpPr>
        <p:spPr>
          <a:xfrm>
            <a:off x="6803208" y="2337530"/>
            <a:ext cx="5017731" cy="371475"/>
          </a:xfrm>
          <a:custGeom>
            <a:avLst/>
            <a:gdLst>
              <a:gd name="connsiteX0" fmla="*/ 0 w 5017731"/>
              <a:gd name="connsiteY0" fmla="*/ 0 h 371475"/>
              <a:gd name="connsiteX1" fmla="*/ 457171 w 5017731"/>
              <a:gd name="connsiteY1" fmla="*/ 0 h 371475"/>
              <a:gd name="connsiteX2" fmla="*/ 964519 w 5017731"/>
              <a:gd name="connsiteY2" fmla="*/ 0 h 371475"/>
              <a:gd name="connsiteX3" fmla="*/ 1421690 w 5017731"/>
              <a:gd name="connsiteY3" fmla="*/ 0 h 371475"/>
              <a:gd name="connsiteX4" fmla="*/ 2029393 w 5017731"/>
              <a:gd name="connsiteY4" fmla="*/ 0 h 371475"/>
              <a:gd name="connsiteX5" fmla="*/ 2586919 w 5017731"/>
              <a:gd name="connsiteY5" fmla="*/ 0 h 371475"/>
              <a:gd name="connsiteX6" fmla="*/ 3144445 w 5017731"/>
              <a:gd name="connsiteY6" fmla="*/ 0 h 371475"/>
              <a:gd name="connsiteX7" fmla="*/ 3802325 w 5017731"/>
              <a:gd name="connsiteY7" fmla="*/ 0 h 371475"/>
              <a:gd name="connsiteX8" fmla="*/ 4410028 w 5017731"/>
              <a:gd name="connsiteY8" fmla="*/ 0 h 371475"/>
              <a:gd name="connsiteX9" fmla="*/ 5017731 w 5017731"/>
              <a:gd name="connsiteY9" fmla="*/ 0 h 371475"/>
              <a:gd name="connsiteX10" fmla="*/ 5017731 w 5017731"/>
              <a:gd name="connsiteY10" fmla="*/ 371475 h 371475"/>
              <a:gd name="connsiteX11" fmla="*/ 4610737 w 5017731"/>
              <a:gd name="connsiteY11" fmla="*/ 371475 h 371475"/>
              <a:gd name="connsiteX12" fmla="*/ 4153566 w 5017731"/>
              <a:gd name="connsiteY12" fmla="*/ 371475 h 371475"/>
              <a:gd name="connsiteX13" fmla="*/ 3545863 w 5017731"/>
              <a:gd name="connsiteY13" fmla="*/ 371475 h 371475"/>
              <a:gd name="connsiteX14" fmla="*/ 2887983 w 5017731"/>
              <a:gd name="connsiteY14" fmla="*/ 371475 h 371475"/>
              <a:gd name="connsiteX15" fmla="*/ 2380635 w 5017731"/>
              <a:gd name="connsiteY15" fmla="*/ 371475 h 371475"/>
              <a:gd name="connsiteX16" fmla="*/ 1722754 w 5017731"/>
              <a:gd name="connsiteY16" fmla="*/ 371475 h 371475"/>
              <a:gd name="connsiteX17" fmla="*/ 1265583 w 5017731"/>
              <a:gd name="connsiteY17" fmla="*/ 371475 h 371475"/>
              <a:gd name="connsiteX18" fmla="*/ 858590 w 5017731"/>
              <a:gd name="connsiteY18" fmla="*/ 371475 h 371475"/>
              <a:gd name="connsiteX19" fmla="*/ 0 w 5017731"/>
              <a:gd name="connsiteY19" fmla="*/ 371475 h 371475"/>
              <a:gd name="connsiteX20" fmla="*/ 0 w 5017731"/>
              <a:gd name="connsiteY2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17731" h="371475" fill="none" extrusionOk="0">
                <a:moveTo>
                  <a:pt x="0" y="0"/>
                </a:moveTo>
                <a:cubicBezTo>
                  <a:pt x="137074" y="-43221"/>
                  <a:pt x="344342" y="18734"/>
                  <a:pt x="457171" y="0"/>
                </a:cubicBezTo>
                <a:cubicBezTo>
                  <a:pt x="570000" y="-18734"/>
                  <a:pt x="833808" y="32893"/>
                  <a:pt x="964519" y="0"/>
                </a:cubicBezTo>
                <a:cubicBezTo>
                  <a:pt x="1095230" y="-32893"/>
                  <a:pt x="1216920" y="30560"/>
                  <a:pt x="1421690" y="0"/>
                </a:cubicBezTo>
                <a:cubicBezTo>
                  <a:pt x="1626460" y="-30560"/>
                  <a:pt x="1907376" y="62245"/>
                  <a:pt x="2029393" y="0"/>
                </a:cubicBezTo>
                <a:cubicBezTo>
                  <a:pt x="2151410" y="-62245"/>
                  <a:pt x="2369422" y="59725"/>
                  <a:pt x="2586919" y="0"/>
                </a:cubicBezTo>
                <a:cubicBezTo>
                  <a:pt x="2804416" y="-59725"/>
                  <a:pt x="2945540" y="52483"/>
                  <a:pt x="3144445" y="0"/>
                </a:cubicBezTo>
                <a:cubicBezTo>
                  <a:pt x="3343350" y="-52483"/>
                  <a:pt x="3519218" y="31532"/>
                  <a:pt x="3802325" y="0"/>
                </a:cubicBezTo>
                <a:cubicBezTo>
                  <a:pt x="4085432" y="-31532"/>
                  <a:pt x="4228069" y="29350"/>
                  <a:pt x="4410028" y="0"/>
                </a:cubicBezTo>
                <a:cubicBezTo>
                  <a:pt x="4591987" y="-29350"/>
                  <a:pt x="4778124" y="15272"/>
                  <a:pt x="5017731" y="0"/>
                </a:cubicBezTo>
                <a:cubicBezTo>
                  <a:pt x="5032283" y="146010"/>
                  <a:pt x="4987383" y="283438"/>
                  <a:pt x="5017731" y="371475"/>
                </a:cubicBezTo>
                <a:cubicBezTo>
                  <a:pt x="4928890" y="396319"/>
                  <a:pt x="4763140" y="327699"/>
                  <a:pt x="4610737" y="371475"/>
                </a:cubicBezTo>
                <a:cubicBezTo>
                  <a:pt x="4458334" y="415251"/>
                  <a:pt x="4357923" y="332783"/>
                  <a:pt x="4153566" y="371475"/>
                </a:cubicBezTo>
                <a:cubicBezTo>
                  <a:pt x="3949209" y="410167"/>
                  <a:pt x="3838827" y="312792"/>
                  <a:pt x="3545863" y="371475"/>
                </a:cubicBezTo>
                <a:cubicBezTo>
                  <a:pt x="3252899" y="430158"/>
                  <a:pt x="3081859" y="312442"/>
                  <a:pt x="2887983" y="371475"/>
                </a:cubicBezTo>
                <a:cubicBezTo>
                  <a:pt x="2694107" y="430508"/>
                  <a:pt x="2524065" y="358366"/>
                  <a:pt x="2380635" y="371475"/>
                </a:cubicBezTo>
                <a:cubicBezTo>
                  <a:pt x="2237205" y="384584"/>
                  <a:pt x="1930386" y="308090"/>
                  <a:pt x="1722754" y="371475"/>
                </a:cubicBezTo>
                <a:cubicBezTo>
                  <a:pt x="1515122" y="434860"/>
                  <a:pt x="1420244" y="361321"/>
                  <a:pt x="1265583" y="371475"/>
                </a:cubicBezTo>
                <a:cubicBezTo>
                  <a:pt x="1110922" y="381629"/>
                  <a:pt x="1061842" y="336091"/>
                  <a:pt x="858590" y="371475"/>
                </a:cubicBezTo>
                <a:cubicBezTo>
                  <a:pt x="655338" y="406859"/>
                  <a:pt x="352507" y="275304"/>
                  <a:pt x="0" y="371475"/>
                </a:cubicBezTo>
                <a:cubicBezTo>
                  <a:pt x="-24387" y="297102"/>
                  <a:pt x="30577" y="150891"/>
                  <a:pt x="0" y="0"/>
                </a:cubicBezTo>
                <a:close/>
              </a:path>
              <a:path w="5017731" h="371475" stroke="0" extrusionOk="0">
                <a:moveTo>
                  <a:pt x="0" y="0"/>
                </a:moveTo>
                <a:cubicBezTo>
                  <a:pt x="222451" y="-9645"/>
                  <a:pt x="351873" y="8892"/>
                  <a:pt x="507348" y="0"/>
                </a:cubicBezTo>
                <a:cubicBezTo>
                  <a:pt x="662823" y="-8892"/>
                  <a:pt x="743860" y="30210"/>
                  <a:pt x="914342" y="0"/>
                </a:cubicBezTo>
                <a:cubicBezTo>
                  <a:pt x="1084824" y="-30210"/>
                  <a:pt x="1393107" y="62784"/>
                  <a:pt x="1572222" y="0"/>
                </a:cubicBezTo>
                <a:cubicBezTo>
                  <a:pt x="1751337" y="-62784"/>
                  <a:pt x="1904735" y="35484"/>
                  <a:pt x="2079571" y="0"/>
                </a:cubicBezTo>
                <a:cubicBezTo>
                  <a:pt x="2254407" y="-35484"/>
                  <a:pt x="2412531" y="33980"/>
                  <a:pt x="2586919" y="0"/>
                </a:cubicBezTo>
                <a:cubicBezTo>
                  <a:pt x="2761307" y="-33980"/>
                  <a:pt x="2958072" y="15506"/>
                  <a:pt x="3244799" y="0"/>
                </a:cubicBezTo>
                <a:cubicBezTo>
                  <a:pt x="3531526" y="-15506"/>
                  <a:pt x="3532045" y="37032"/>
                  <a:pt x="3701970" y="0"/>
                </a:cubicBezTo>
                <a:cubicBezTo>
                  <a:pt x="3871895" y="-37032"/>
                  <a:pt x="4043406" y="15851"/>
                  <a:pt x="4359851" y="0"/>
                </a:cubicBezTo>
                <a:cubicBezTo>
                  <a:pt x="4676296" y="-15851"/>
                  <a:pt x="4796611" y="73496"/>
                  <a:pt x="5017731" y="0"/>
                </a:cubicBezTo>
                <a:cubicBezTo>
                  <a:pt x="5035673" y="155393"/>
                  <a:pt x="4998360" y="245653"/>
                  <a:pt x="5017731" y="371475"/>
                </a:cubicBezTo>
                <a:cubicBezTo>
                  <a:pt x="4763819" y="388144"/>
                  <a:pt x="4720170" y="321670"/>
                  <a:pt x="4460205" y="371475"/>
                </a:cubicBezTo>
                <a:cubicBezTo>
                  <a:pt x="4200240" y="421280"/>
                  <a:pt x="4106053" y="340896"/>
                  <a:pt x="3952857" y="371475"/>
                </a:cubicBezTo>
                <a:cubicBezTo>
                  <a:pt x="3799661" y="402054"/>
                  <a:pt x="3607252" y="370101"/>
                  <a:pt x="3294977" y="371475"/>
                </a:cubicBezTo>
                <a:cubicBezTo>
                  <a:pt x="2982702" y="372849"/>
                  <a:pt x="2811087" y="364722"/>
                  <a:pt x="2637096" y="371475"/>
                </a:cubicBezTo>
                <a:cubicBezTo>
                  <a:pt x="2463105" y="378228"/>
                  <a:pt x="2358782" y="371374"/>
                  <a:pt x="2179925" y="371475"/>
                </a:cubicBezTo>
                <a:cubicBezTo>
                  <a:pt x="2001068" y="371576"/>
                  <a:pt x="1844036" y="342429"/>
                  <a:pt x="1622400" y="371475"/>
                </a:cubicBezTo>
                <a:cubicBezTo>
                  <a:pt x="1400764" y="400521"/>
                  <a:pt x="1205225" y="349814"/>
                  <a:pt x="964519" y="371475"/>
                </a:cubicBezTo>
                <a:cubicBezTo>
                  <a:pt x="723813" y="393136"/>
                  <a:pt x="471284" y="337090"/>
                  <a:pt x="0" y="371475"/>
                </a:cubicBezTo>
                <a:cubicBezTo>
                  <a:pt x="-13508" y="287060"/>
                  <a:pt x="7525" y="146671"/>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 name="文本框 13"/>
          <p:cNvSpPr txBox="1"/>
          <p:nvPr/>
        </p:nvSpPr>
        <p:spPr>
          <a:xfrm>
            <a:off x="24721" y="2776611"/>
            <a:ext cx="11796218" cy="1631216"/>
          </a:xfrm>
          <a:prstGeom prst="rect">
            <a:avLst/>
          </a:prstGeom>
          <a:noFill/>
        </p:spPr>
        <p:txBody>
          <a:bodyPr wrap="square">
            <a:spAutoFit/>
          </a:bodyPr>
          <a:lstStyle/>
          <a:p>
            <a:pPr algn="just"/>
            <a:r>
              <a:rPr lang="zh-CN" altLang="en-US" sz="2000" dirty="0"/>
              <a:t>     医院等待扫描结果的时间可能很快从几天缩短到几分钟。一项</a:t>
            </a:r>
            <a:r>
              <a:rPr lang="en-US" altLang="zh-CN" sz="2000" dirty="0"/>
              <a:t>2025</a:t>
            </a:r>
            <a:r>
              <a:rPr lang="zh-CN" altLang="en-US" sz="2000" dirty="0"/>
              <a:t>年斯坦福大学的研究显示，</a:t>
            </a:r>
            <a:r>
              <a:rPr lang="en-GB" altLang="zh-CN" sz="2000" dirty="0" err="1"/>
              <a:t>DeepMedScan</a:t>
            </a:r>
            <a:r>
              <a:rPr lang="zh-CN" altLang="en-US" sz="2000" dirty="0"/>
              <a:t>这款人工智能系统能够分析</a:t>
            </a:r>
            <a:r>
              <a:rPr lang="en-GB" altLang="zh-CN" sz="2000" dirty="0"/>
              <a:t>CT/MRI</a:t>
            </a:r>
            <a:r>
              <a:rPr lang="zh-CN" altLang="en-US" sz="2000" dirty="0"/>
              <a:t>（磁共振成像）图像，肿瘤检测速度比放射科医生</a:t>
            </a:r>
            <a:r>
              <a:rPr lang="zh-CN" altLang="en-US" sz="2000" b="1" dirty="0">
                <a:solidFill>
                  <a:srgbClr val="FF0000"/>
                </a:solidFill>
              </a:rPr>
              <a:t>快</a:t>
            </a:r>
            <a:r>
              <a:rPr lang="en-US" altLang="zh-CN" sz="2000" b="1" dirty="0">
                <a:solidFill>
                  <a:srgbClr val="FF0000"/>
                </a:solidFill>
              </a:rPr>
              <a:t>30%</a:t>
            </a:r>
            <a:r>
              <a:rPr lang="zh-CN" altLang="en-US" sz="2000" dirty="0"/>
              <a:t>，同时其准确率与顶尖专家相当，</a:t>
            </a:r>
            <a:r>
              <a:rPr lang="zh-CN" altLang="en-US" sz="2000" dirty="0">
                <a:solidFill>
                  <a:srgbClr val="FF0000"/>
                </a:solidFill>
              </a:rPr>
              <a:t>达到</a:t>
            </a:r>
            <a:r>
              <a:rPr lang="en-US" altLang="zh-CN" sz="2000" dirty="0">
                <a:solidFill>
                  <a:srgbClr val="FF0000"/>
                </a:solidFill>
              </a:rPr>
              <a:t>98%</a:t>
            </a:r>
            <a:r>
              <a:rPr lang="zh-CN" altLang="en-US" sz="2000" dirty="0"/>
              <a:t>。该系统目前已经在</a:t>
            </a:r>
            <a:r>
              <a:rPr lang="en-US" altLang="zh-CN" sz="2000" dirty="0">
                <a:solidFill>
                  <a:srgbClr val="FF0000"/>
                </a:solidFill>
              </a:rPr>
              <a:t>40</a:t>
            </a:r>
            <a:r>
              <a:rPr lang="zh-CN" altLang="en-US" sz="2000" dirty="0">
                <a:solidFill>
                  <a:srgbClr val="FF0000"/>
                </a:solidFill>
              </a:rPr>
              <a:t>多家欧</a:t>
            </a:r>
            <a:r>
              <a:rPr lang="zh-CN" altLang="en-US" sz="2000" dirty="0"/>
              <a:t>盟医院使用，诊断延迟已减少最多</a:t>
            </a:r>
            <a:r>
              <a:rPr lang="en-US" altLang="zh-CN" sz="2000" dirty="0">
                <a:solidFill>
                  <a:srgbClr val="FF0000"/>
                </a:solidFill>
              </a:rPr>
              <a:t>80%</a:t>
            </a:r>
            <a:r>
              <a:rPr lang="zh-CN" altLang="en-US" sz="2000" dirty="0"/>
              <a:t>。</a:t>
            </a:r>
            <a:endParaRPr lang="zh-CN" altLang="en-US" sz="2000" b="1" dirty="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Ø"/>
            </a:pPr>
            <a:r>
              <a:rPr lang="zh-CN" altLang="en-US" sz="2000" b="1" dirty="0">
                <a:latin typeface="Calibri" panose="020F0502020204030204" pitchFamily="34" charset="0"/>
                <a:cs typeface="Calibri" panose="020F0502020204030204" pitchFamily="34" charset="0"/>
              </a:rPr>
              <a:t>这些</a:t>
            </a:r>
            <a:r>
              <a:rPr lang="zh-CN" altLang="en-US" sz="2000" b="1" dirty="0">
                <a:solidFill>
                  <a:srgbClr val="FF0000"/>
                </a:solidFill>
                <a:latin typeface="Calibri" panose="020F0502020204030204" pitchFamily="34" charset="0"/>
                <a:cs typeface="Calibri" panose="020F0502020204030204" pitchFamily="34" charset="0"/>
              </a:rPr>
              <a:t>数字数据</a:t>
            </a:r>
            <a:r>
              <a:rPr lang="zh-CN" altLang="en-US" sz="2000" b="1" dirty="0">
                <a:latin typeface="Calibri" panose="020F0502020204030204" pitchFamily="34" charset="0"/>
                <a:cs typeface="Calibri" panose="020F0502020204030204" pitchFamily="34" charset="0"/>
              </a:rPr>
              <a:t>有效地展示了</a:t>
            </a:r>
            <a:r>
              <a:rPr lang="en-GB" altLang="zh-CN" sz="2000" b="1" dirty="0">
                <a:latin typeface="Calibri" panose="020F0502020204030204" pitchFamily="34" charset="0"/>
                <a:cs typeface="Calibri" panose="020F0502020204030204" pitchFamily="34" charset="0"/>
              </a:rPr>
              <a:t>AI</a:t>
            </a:r>
            <a:r>
              <a:rPr lang="zh-CN" altLang="en-US" sz="2000" b="1" dirty="0">
                <a:latin typeface="Calibri" panose="020F0502020204030204" pitchFamily="34" charset="0"/>
                <a:cs typeface="Calibri" panose="020F0502020204030204" pitchFamily="34" charset="0"/>
              </a:rPr>
              <a:t>技术在诊断中的优势</a:t>
            </a:r>
            <a:endParaRPr lang="en-US" altLang="zh-CN" sz="2000" b="1" dirty="0">
              <a:latin typeface="Calibri" panose="020F0502020204030204" pitchFamily="34" charset="0"/>
              <a:cs typeface="Calibri" panose="020F0502020204030204" pitchFamily="34" charset="0"/>
            </a:endParaRPr>
          </a:p>
        </p:txBody>
      </p:sp>
      <p:sp>
        <p:nvSpPr>
          <p:cNvPr id="15" name="矩形 14"/>
          <p:cNvSpPr/>
          <p:nvPr/>
        </p:nvSpPr>
        <p:spPr>
          <a:xfrm>
            <a:off x="4480178" y="2329632"/>
            <a:ext cx="2172413" cy="371475"/>
          </a:xfrm>
          <a:custGeom>
            <a:avLst/>
            <a:gdLst>
              <a:gd name="connsiteX0" fmla="*/ 0 w 2172413"/>
              <a:gd name="connsiteY0" fmla="*/ 0 h 371475"/>
              <a:gd name="connsiteX1" fmla="*/ 521379 w 2172413"/>
              <a:gd name="connsiteY1" fmla="*/ 0 h 371475"/>
              <a:gd name="connsiteX2" fmla="*/ 1064482 w 2172413"/>
              <a:gd name="connsiteY2" fmla="*/ 0 h 371475"/>
              <a:gd name="connsiteX3" fmla="*/ 1607586 w 2172413"/>
              <a:gd name="connsiteY3" fmla="*/ 0 h 371475"/>
              <a:gd name="connsiteX4" fmla="*/ 2172413 w 2172413"/>
              <a:gd name="connsiteY4" fmla="*/ 0 h 371475"/>
              <a:gd name="connsiteX5" fmla="*/ 2172413 w 2172413"/>
              <a:gd name="connsiteY5" fmla="*/ 371475 h 371475"/>
              <a:gd name="connsiteX6" fmla="*/ 1629310 w 2172413"/>
              <a:gd name="connsiteY6" fmla="*/ 371475 h 371475"/>
              <a:gd name="connsiteX7" fmla="*/ 1129655 w 2172413"/>
              <a:gd name="connsiteY7" fmla="*/ 371475 h 371475"/>
              <a:gd name="connsiteX8" fmla="*/ 630000 w 2172413"/>
              <a:gd name="connsiteY8" fmla="*/ 371475 h 371475"/>
              <a:gd name="connsiteX9" fmla="*/ 0 w 2172413"/>
              <a:gd name="connsiteY9" fmla="*/ 371475 h 371475"/>
              <a:gd name="connsiteX10" fmla="*/ 0 w 2172413"/>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2413" h="371475" fill="none" extrusionOk="0">
                <a:moveTo>
                  <a:pt x="0" y="0"/>
                </a:moveTo>
                <a:cubicBezTo>
                  <a:pt x="199350" y="-33213"/>
                  <a:pt x="399413" y="9154"/>
                  <a:pt x="521379" y="0"/>
                </a:cubicBezTo>
                <a:cubicBezTo>
                  <a:pt x="643345" y="-9154"/>
                  <a:pt x="835946" y="49730"/>
                  <a:pt x="1064482" y="0"/>
                </a:cubicBezTo>
                <a:cubicBezTo>
                  <a:pt x="1293018" y="-49730"/>
                  <a:pt x="1407387" y="18751"/>
                  <a:pt x="1607586" y="0"/>
                </a:cubicBezTo>
                <a:cubicBezTo>
                  <a:pt x="1807785" y="-18751"/>
                  <a:pt x="1983144" y="16852"/>
                  <a:pt x="2172413" y="0"/>
                </a:cubicBezTo>
                <a:cubicBezTo>
                  <a:pt x="2184375" y="178773"/>
                  <a:pt x="2162385" y="217810"/>
                  <a:pt x="2172413" y="371475"/>
                </a:cubicBezTo>
                <a:cubicBezTo>
                  <a:pt x="1976269" y="423280"/>
                  <a:pt x="1780989" y="324496"/>
                  <a:pt x="1629310" y="371475"/>
                </a:cubicBezTo>
                <a:cubicBezTo>
                  <a:pt x="1477631" y="418454"/>
                  <a:pt x="1378165" y="367912"/>
                  <a:pt x="1129655" y="371475"/>
                </a:cubicBezTo>
                <a:cubicBezTo>
                  <a:pt x="881146" y="375038"/>
                  <a:pt x="762365" y="340789"/>
                  <a:pt x="630000" y="371475"/>
                </a:cubicBezTo>
                <a:cubicBezTo>
                  <a:pt x="497636" y="402161"/>
                  <a:pt x="238227" y="362203"/>
                  <a:pt x="0" y="371475"/>
                </a:cubicBezTo>
                <a:cubicBezTo>
                  <a:pt x="-14861" y="247398"/>
                  <a:pt x="19392" y="147698"/>
                  <a:pt x="0" y="0"/>
                </a:cubicBezTo>
                <a:close/>
              </a:path>
              <a:path w="2172413" h="371475" stroke="0" extrusionOk="0">
                <a:moveTo>
                  <a:pt x="0" y="0"/>
                </a:moveTo>
                <a:cubicBezTo>
                  <a:pt x="132859" y="-53629"/>
                  <a:pt x="340215" y="19922"/>
                  <a:pt x="521379" y="0"/>
                </a:cubicBezTo>
                <a:cubicBezTo>
                  <a:pt x="702543" y="-19922"/>
                  <a:pt x="802070" y="53397"/>
                  <a:pt x="999310" y="0"/>
                </a:cubicBezTo>
                <a:cubicBezTo>
                  <a:pt x="1196550" y="-53397"/>
                  <a:pt x="1453108" y="26695"/>
                  <a:pt x="1585861" y="0"/>
                </a:cubicBezTo>
                <a:cubicBezTo>
                  <a:pt x="1718614" y="-26695"/>
                  <a:pt x="2026615" y="61491"/>
                  <a:pt x="2172413" y="0"/>
                </a:cubicBezTo>
                <a:cubicBezTo>
                  <a:pt x="2191801" y="183581"/>
                  <a:pt x="2155269" y="202165"/>
                  <a:pt x="2172413" y="371475"/>
                </a:cubicBezTo>
                <a:cubicBezTo>
                  <a:pt x="2040914" y="391766"/>
                  <a:pt x="1836421" y="349266"/>
                  <a:pt x="1672758" y="371475"/>
                </a:cubicBezTo>
                <a:cubicBezTo>
                  <a:pt x="1509095" y="393684"/>
                  <a:pt x="1319280" y="321645"/>
                  <a:pt x="1173103" y="371475"/>
                </a:cubicBezTo>
                <a:cubicBezTo>
                  <a:pt x="1026927" y="421305"/>
                  <a:pt x="731966" y="367825"/>
                  <a:pt x="586552" y="371475"/>
                </a:cubicBezTo>
                <a:cubicBezTo>
                  <a:pt x="441138" y="375125"/>
                  <a:pt x="283382" y="353044"/>
                  <a:pt x="0" y="371475"/>
                </a:cubicBezTo>
                <a:cubicBezTo>
                  <a:pt x="-37153" y="194489"/>
                  <a:pt x="4789" y="150843"/>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7" name="文本框 16"/>
          <p:cNvSpPr txBox="1"/>
          <p:nvPr/>
        </p:nvSpPr>
        <p:spPr>
          <a:xfrm>
            <a:off x="3216252" y="415498"/>
            <a:ext cx="2527852" cy="369332"/>
          </a:xfrm>
          <a:prstGeom prst="rect">
            <a:avLst/>
          </a:prstGeom>
          <a:noFill/>
        </p:spPr>
        <p:txBody>
          <a:bodyPr wrap="square">
            <a:spAutoFit/>
          </a:bodyPr>
          <a:lstStyle/>
          <a:p>
            <a:r>
              <a:rPr lang="zh-CN" altLang="en-US" b="1" dirty="0">
                <a:solidFill>
                  <a:srgbClr val="FF0000"/>
                </a:solidFill>
              </a:rPr>
              <a:t>引用专家的意见或语录</a:t>
            </a:r>
            <a:endParaRPr lang="zh-CN" altLang="en-US" b="1" dirty="0">
              <a:solidFill>
                <a:srgbClr val="FF0000"/>
              </a:solidFill>
            </a:endParaRPr>
          </a:p>
        </p:txBody>
      </p:sp>
      <p:sp>
        <p:nvSpPr>
          <p:cNvPr id="19" name="文本框 18"/>
          <p:cNvSpPr txBox="1"/>
          <p:nvPr/>
        </p:nvSpPr>
        <p:spPr>
          <a:xfrm>
            <a:off x="9220378" y="386831"/>
            <a:ext cx="2289313" cy="369332"/>
          </a:xfrm>
          <a:prstGeom prst="rect">
            <a:avLst/>
          </a:prstGeom>
          <a:noFill/>
        </p:spPr>
        <p:txBody>
          <a:bodyPr wrap="square">
            <a:spAutoFit/>
          </a:bodyPr>
          <a:lstStyle/>
          <a:p>
            <a:r>
              <a:rPr lang="zh-CN" altLang="en-US" b="1" dirty="0">
                <a:solidFill>
                  <a:srgbClr val="FF0000"/>
                </a:solidFill>
              </a:rPr>
              <a:t>对一个概念进行定义</a:t>
            </a:r>
            <a:endParaRPr lang="zh-CN" altLang="en-US" b="1" dirty="0">
              <a:solidFill>
                <a:srgbClr val="FF0000"/>
              </a:solidFill>
            </a:endParaRPr>
          </a:p>
        </p:txBody>
      </p:sp>
      <p:sp>
        <p:nvSpPr>
          <p:cNvPr id="21" name="文本框 20"/>
          <p:cNvSpPr txBox="1"/>
          <p:nvPr/>
        </p:nvSpPr>
        <p:spPr>
          <a:xfrm>
            <a:off x="3356113" y="808984"/>
            <a:ext cx="1666461" cy="369332"/>
          </a:xfrm>
          <a:prstGeom prst="rect">
            <a:avLst/>
          </a:prstGeom>
          <a:noFill/>
        </p:spPr>
        <p:txBody>
          <a:bodyPr wrap="square">
            <a:spAutoFit/>
          </a:bodyPr>
          <a:lstStyle/>
          <a:p>
            <a:r>
              <a:rPr lang="zh-CN" altLang="en-US" dirty="0">
                <a:solidFill>
                  <a:srgbClr val="FF0000"/>
                </a:solidFill>
              </a:rPr>
              <a:t>提供</a:t>
            </a:r>
            <a:r>
              <a:rPr lang="zh-CN" altLang="en-US" b="1" dirty="0">
                <a:solidFill>
                  <a:srgbClr val="FF0000"/>
                </a:solidFill>
              </a:rPr>
              <a:t>统计数据</a:t>
            </a:r>
            <a:endParaRPr lang="zh-CN" altLang="en-US" dirty="0">
              <a:solidFill>
                <a:srgbClr val="FF0000"/>
              </a:solidFill>
            </a:endParaRPr>
          </a:p>
        </p:txBody>
      </p:sp>
      <p:sp>
        <p:nvSpPr>
          <p:cNvPr id="23" name="文本框 22"/>
          <p:cNvSpPr txBox="1"/>
          <p:nvPr/>
        </p:nvSpPr>
        <p:spPr>
          <a:xfrm>
            <a:off x="10016222" y="782948"/>
            <a:ext cx="1401417" cy="369332"/>
          </a:xfrm>
          <a:prstGeom prst="rect">
            <a:avLst/>
          </a:prstGeom>
          <a:noFill/>
        </p:spPr>
        <p:txBody>
          <a:bodyPr wrap="square">
            <a:spAutoFit/>
          </a:bodyPr>
          <a:lstStyle/>
          <a:p>
            <a:r>
              <a:rPr lang="zh-CN" altLang="en-US" b="1" dirty="0">
                <a:solidFill>
                  <a:srgbClr val="FF0000"/>
                </a:solidFill>
              </a:rPr>
              <a:t>进行分类</a:t>
            </a:r>
            <a:endParaRPr lang="zh-CN" altLang="en-US" b="1" dirty="0">
              <a:solidFill>
                <a:srgbClr val="FF0000"/>
              </a:solidFill>
            </a:endParaRPr>
          </a:p>
        </p:txBody>
      </p:sp>
      <p:sp>
        <p:nvSpPr>
          <p:cNvPr id="26" name="矩形 25"/>
          <p:cNvSpPr/>
          <p:nvPr/>
        </p:nvSpPr>
        <p:spPr>
          <a:xfrm>
            <a:off x="250899" y="822232"/>
            <a:ext cx="3105213" cy="371475"/>
          </a:xfrm>
          <a:custGeom>
            <a:avLst/>
            <a:gdLst>
              <a:gd name="connsiteX0" fmla="*/ 0 w 3105213"/>
              <a:gd name="connsiteY0" fmla="*/ 0 h 371475"/>
              <a:gd name="connsiteX1" fmla="*/ 579640 w 3105213"/>
              <a:gd name="connsiteY1" fmla="*/ 0 h 371475"/>
              <a:gd name="connsiteX2" fmla="*/ 1128227 w 3105213"/>
              <a:gd name="connsiteY2" fmla="*/ 0 h 371475"/>
              <a:gd name="connsiteX3" fmla="*/ 1676815 w 3105213"/>
              <a:gd name="connsiteY3" fmla="*/ 0 h 371475"/>
              <a:gd name="connsiteX4" fmla="*/ 2101194 w 3105213"/>
              <a:gd name="connsiteY4" fmla="*/ 0 h 371475"/>
              <a:gd name="connsiteX5" fmla="*/ 2556625 w 3105213"/>
              <a:gd name="connsiteY5" fmla="*/ 0 h 371475"/>
              <a:gd name="connsiteX6" fmla="*/ 3105213 w 3105213"/>
              <a:gd name="connsiteY6" fmla="*/ 0 h 371475"/>
              <a:gd name="connsiteX7" fmla="*/ 3105213 w 3105213"/>
              <a:gd name="connsiteY7" fmla="*/ 371475 h 371475"/>
              <a:gd name="connsiteX8" fmla="*/ 2587678 w 3105213"/>
              <a:gd name="connsiteY8" fmla="*/ 371475 h 371475"/>
              <a:gd name="connsiteX9" fmla="*/ 2163298 w 3105213"/>
              <a:gd name="connsiteY9" fmla="*/ 371475 h 371475"/>
              <a:gd name="connsiteX10" fmla="*/ 1738919 w 3105213"/>
              <a:gd name="connsiteY10" fmla="*/ 371475 h 371475"/>
              <a:gd name="connsiteX11" fmla="*/ 1190332 w 3105213"/>
              <a:gd name="connsiteY11" fmla="*/ 371475 h 371475"/>
              <a:gd name="connsiteX12" fmla="*/ 734900 w 3105213"/>
              <a:gd name="connsiteY12" fmla="*/ 371475 h 371475"/>
              <a:gd name="connsiteX13" fmla="*/ 0 w 3105213"/>
              <a:gd name="connsiteY13" fmla="*/ 371475 h 371475"/>
              <a:gd name="connsiteX14" fmla="*/ 0 w 3105213"/>
              <a:gd name="connsiteY14"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5213" h="371475" fill="none" extrusionOk="0">
                <a:moveTo>
                  <a:pt x="0" y="0"/>
                </a:moveTo>
                <a:cubicBezTo>
                  <a:pt x="255392" y="-12349"/>
                  <a:pt x="315316" y="58831"/>
                  <a:pt x="579640" y="0"/>
                </a:cubicBezTo>
                <a:cubicBezTo>
                  <a:pt x="843964" y="-58831"/>
                  <a:pt x="891426" y="4665"/>
                  <a:pt x="1128227" y="0"/>
                </a:cubicBezTo>
                <a:cubicBezTo>
                  <a:pt x="1365028" y="-4665"/>
                  <a:pt x="1476197" y="28270"/>
                  <a:pt x="1676815" y="0"/>
                </a:cubicBezTo>
                <a:cubicBezTo>
                  <a:pt x="1877433" y="-28270"/>
                  <a:pt x="1955718" y="38062"/>
                  <a:pt x="2101194" y="0"/>
                </a:cubicBezTo>
                <a:cubicBezTo>
                  <a:pt x="2246670" y="-38062"/>
                  <a:pt x="2394659" y="26202"/>
                  <a:pt x="2556625" y="0"/>
                </a:cubicBezTo>
                <a:cubicBezTo>
                  <a:pt x="2718591" y="-26202"/>
                  <a:pt x="2922628" y="12543"/>
                  <a:pt x="3105213" y="0"/>
                </a:cubicBezTo>
                <a:cubicBezTo>
                  <a:pt x="3120029" y="82742"/>
                  <a:pt x="3099378" y="258260"/>
                  <a:pt x="3105213" y="371475"/>
                </a:cubicBezTo>
                <a:cubicBezTo>
                  <a:pt x="2914259" y="416867"/>
                  <a:pt x="2717623" y="341270"/>
                  <a:pt x="2587678" y="371475"/>
                </a:cubicBezTo>
                <a:cubicBezTo>
                  <a:pt x="2457734" y="401680"/>
                  <a:pt x="2274774" y="357661"/>
                  <a:pt x="2163298" y="371475"/>
                </a:cubicBezTo>
                <a:cubicBezTo>
                  <a:pt x="2051822" y="385289"/>
                  <a:pt x="1854695" y="369594"/>
                  <a:pt x="1738919" y="371475"/>
                </a:cubicBezTo>
                <a:cubicBezTo>
                  <a:pt x="1623143" y="373356"/>
                  <a:pt x="1313680" y="337214"/>
                  <a:pt x="1190332" y="371475"/>
                </a:cubicBezTo>
                <a:cubicBezTo>
                  <a:pt x="1066984" y="405736"/>
                  <a:pt x="914368" y="347069"/>
                  <a:pt x="734900" y="371475"/>
                </a:cubicBezTo>
                <a:cubicBezTo>
                  <a:pt x="555432" y="395881"/>
                  <a:pt x="148829" y="358225"/>
                  <a:pt x="0" y="371475"/>
                </a:cubicBezTo>
                <a:cubicBezTo>
                  <a:pt x="-10747" y="238954"/>
                  <a:pt x="9639" y="110457"/>
                  <a:pt x="0" y="0"/>
                </a:cubicBezTo>
                <a:close/>
              </a:path>
              <a:path w="3105213" h="371475" stroke="0" extrusionOk="0">
                <a:moveTo>
                  <a:pt x="0" y="0"/>
                </a:moveTo>
                <a:cubicBezTo>
                  <a:pt x="154443" y="-19674"/>
                  <a:pt x="341114" y="51538"/>
                  <a:pt x="486483" y="0"/>
                </a:cubicBezTo>
                <a:cubicBezTo>
                  <a:pt x="631852" y="-51538"/>
                  <a:pt x="743343" y="2533"/>
                  <a:pt x="910862" y="0"/>
                </a:cubicBezTo>
                <a:cubicBezTo>
                  <a:pt x="1078381" y="-2533"/>
                  <a:pt x="1309896" y="32127"/>
                  <a:pt x="1490502" y="0"/>
                </a:cubicBezTo>
                <a:cubicBezTo>
                  <a:pt x="1671108" y="-32127"/>
                  <a:pt x="1743976" y="6624"/>
                  <a:pt x="1976986" y="0"/>
                </a:cubicBezTo>
                <a:cubicBezTo>
                  <a:pt x="2209996" y="-6624"/>
                  <a:pt x="2268339" y="32743"/>
                  <a:pt x="2463469" y="0"/>
                </a:cubicBezTo>
                <a:cubicBezTo>
                  <a:pt x="2658599" y="-32743"/>
                  <a:pt x="2785762" y="47412"/>
                  <a:pt x="3105213" y="0"/>
                </a:cubicBezTo>
                <a:cubicBezTo>
                  <a:pt x="3119631" y="132346"/>
                  <a:pt x="3069035" y="198449"/>
                  <a:pt x="3105213" y="371475"/>
                </a:cubicBezTo>
                <a:cubicBezTo>
                  <a:pt x="2943622" y="379199"/>
                  <a:pt x="2724706" y="345854"/>
                  <a:pt x="2587678" y="371475"/>
                </a:cubicBezTo>
                <a:cubicBezTo>
                  <a:pt x="2450651" y="397096"/>
                  <a:pt x="2307827" y="349485"/>
                  <a:pt x="2163298" y="371475"/>
                </a:cubicBezTo>
                <a:cubicBezTo>
                  <a:pt x="2018769" y="393465"/>
                  <a:pt x="1881334" y="332454"/>
                  <a:pt x="1645763" y="371475"/>
                </a:cubicBezTo>
                <a:cubicBezTo>
                  <a:pt x="1410193" y="410496"/>
                  <a:pt x="1306375" y="316751"/>
                  <a:pt x="1128227" y="371475"/>
                </a:cubicBezTo>
                <a:cubicBezTo>
                  <a:pt x="950079" y="426199"/>
                  <a:pt x="833273" y="327236"/>
                  <a:pt x="641744" y="371475"/>
                </a:cubicBezTo>
                <a:cubicBezTo>
                  <a:pt x="450215" y="415714"/>
                  <a:pt x="313898" y="364539"/>
                  <a:pt x="0" y="371475"/>
                </a:cubicBezTo>
                <a:cubicBezTo>
                  <a:pt x="-28918" y="295346"/>
                  <a:pt x="35079" y="156609"/>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dissolve">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dissolve">
                                      <p:cBhvr>
                                        <p:cTn id="42" dur="500"/>
                                        <p:tgtEl>
                                          <p:spTgt spid="1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heckerboard(across)">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p:tgtEl>
                                          <p:spTgt spid="17"/>
                                        </p:tgtEl>
                                        <p:attrNameLst>
                                          <p:attrName>ppt_y</p:attrName>
                                        </p:attrNameLst>
                                      </p:cBhvr>
                                      <p:tavLst>
                                        <p:tav tm="0">
                                          <p:val>
                                            <p:strVal val="#ppt_y+#ppt_h*1.125000"/>
                                          </p:val>
                                        </p:tav>
                                        <p:tav tm="100000">
                                          <p:val>
                                            <p:strVal val="#ppt_y"/>
                                          </p:val>
                                        </p:tav>
                                      </p:tavLst>
                                    </p:anim>
                                    <p:animEffect transition="in" filter="wipe(up)">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p:tgtEl>
                                          <p:spTgt spid="19"/>
                                        </p:tgtEl>
                                        <p:attrNameLst>
                                          <p:attrName>ppt_y</p:attrName>
                                        </p:attrNameLst>
                                      </p:cBhvr>
                                      <p:tavLst>
                                        <p:tav tm="0">
                                          <p:val>
                                            <p:strVal val="#ppt_y+#ppt_h*1.125000"/>
                                          </p:val>
                                        </p:tav>
                                        <p:tav tm="100000">
                                          <p:val>
                                            <p:strVal val="#ppt_y"/>
                                          </p:val>
                                        </p:tav>
                                      </p:tavLst>
                                    </p:anim>
                                    <p:animEffect transition="in" filter="wipe(up)">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p:tgtEl>
                                          <p:spTgt spid="23"/>
                                        </p:tgtEl>
                                        <p:attrNameLst>
                                          <p:attrName>ppt_y</p:attrName>
                                        </p:attrNameLst>
                                      </p:cBhvr>
                                      <p:tavLst>
                                        <p:tav tm="0">
                                          <p:val>
                                            <p:strVal val="#ppt_y+#ppt_h*1.125000"/>
                                          </p:val>
                                        </p:tav>
                                        <p:tav tm="100000">
                                          <p:val>
                                            <p:strVal val="#ppt_y"/>
                                          </p:val>
                                        </p:tav>
                                      </p:tavLst>
                                    </p:anim>
                                    <p:animEffect transition="in" filter="wipe(up)">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7" grpId="0"/>
      <p:bldP spid="19" grpId="0"/>
      <p:bldP spid="21" grpId="0"/>
      <p:bldP spid="23"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241300" y="528955"/>
            <a:ext cx="12018645" cy="5016758"/>
          </a:xfrm>
          <a:prstGeom prst="rect">
            <a:avLst/>
          </a:prstGeom>
        </p:spPr>
        <p:txBody>
          <a:bodyPr wrap="square">
            <a:spAutoFit/>
          </a:bodyPr>
          <a:lstStyle/>
          <a:p>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阅读</a:t>
            </a:r>
            <a:r>
              <a:rPr lang="zh-CN" altLang="en-US" sz="3200" dirty="0">
                <a:solidFill>
                  <a:schemeClr val="bg1"/>
                </a:solidFill>
                <a:latin typeface="Times New Roman" panose="02020603050405020304" pitchFamily="18" charset="0"/>
                <a:ea typeface="楷体" panose="02010609060101010101" charset="-122"/>
                <a:cs typeface="Times New Roman" panose="02020603050405020304" pitchFamily="18" charset="0"/>
              </a:rPr>
              <a:t>：</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A</a:t>
            </a:r>
            <a:r>
              <a:rPr lang="en-US" altLang="zh-CN" sz="3200" dirty="0">
                <a:latin typeface="Times New Roman" panose="02020603050405020304" pitchFamily="18" charset="0"/>
                <a:ea typeface="楷体" panose="02010609060101010101" charset="-122"/>
                <a:cs typeface="Times New Roman" panose="02020603050405020304" pitchFamily="18" charset="0"/>
              </a:rPr>
              <a:t>:  ACC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B</a:t>
            </a:r>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latin typeface="Times New Roman" panose="02020603050405020304" pitchFamily="18" charset="0"/>
                <a:ea typeface="楷体" panose="02010609060101010101" charset="-122"/>
                <a:cs typeface="Times New Roman" panose="02020603050405020304" pitchFamily="18" charset="0"/>
                <a:sym typeface="+mn-ea"/>
              </a:rPr>
              <a:t>DCCB</a:t>
            </a:r>
            <a:r>
              <a:rPr lang="en-US" altLang="zh-CN" sz="3200" dirty="0">
                <a:latin typeface="Times New Roman" panose="02020603050405020304" pitchFamily="18" charset="0"/>
                <a:ea typeface="楷体" panose="02010609060101010101" charset="-122"/>
                <a:cs typeface="Times New Roman" panose="02020603050405020304" pitchFamily="18" charset="0"/>
              </a:rPr>
              <a:t>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C</a:t>
            </a:r>
            <a:r>
              <a:rPr lang="en-US" altLang="zh-CN" sz="3200" dirty="0">
                <a:latin typeface="Times New Roman" panose="02020603050405020304" pitchFamily="18" charset="0"/>
                <a:ea typeface="楷体" panose="02010609060101010101" charset="-122"/>
                <a:cs typeface="Times New Roman" panose="02020603050405020304" pitchFamily="18" charset="0"/>
              </a:rPr>
              <a:t>:  CCAA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D</a:t>
            </a:r>
            <a:r>
              <a:rPr lang="en-US" altLang="zh-CN" sz="3200" dirty="0">
                <a:latin typeface="Times New Roman" panose="02020603050405020304" pitchFamily="18" charset="0"/>
                <a:ea typeface="楷体" panose="02010609060101010101" charset="-122"/>
                <a:cs typeface="Times New Roman" panose="02020603050405020304" pitchFamily="18" charset="0"/>
              </a:rPr>
              <a:t>:  CBDC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endParaRPr lang="zh-CN" altLang="en-US" sz="3200" dirty="0">
              <a:solidFill>
                <a:schemeClr val="bg1"/>
              </a:solidFill>
              <a:highlight>
                <a:srgbClr val="0000FF"/>
              </a:highlight>
              <a:latin typeface="Times New Roman" panose="02020603050405020304" pitchFamily="18" charset="0"/>
              <a:ea typeface="楷体" panose="02010609060101010101" charset="-122"/>
              <a:cs typeface="Times New Roman" panose="02020603050405020304" pitchFamily="18" charset="0"/>
            </a:endParaRPr>
          </a:p>
          <a:p>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七选五</a:t>
            </a:r>
            <a:r>
              <a:rPr lang="zh-CN" altLang="en-US" sz="3200" dirty="0">
                <a:latin typeface="Times New Roman" panose="02020603050405020304" pitchFamily="18" charset="0"/>
                <a:ea typeface="楷体" panose="02010609060101010101" charset="-122"/>
                <a:cs typeface="Times New Roman" panose="02020603050405020304" pitchFamily="18" charset="0"/>
              </a:rPr>
              <a:t>：</a:t>
            </a:r>
            <a:r>
              <a:rPr lang="en-US" altLang="zh-CN" sz="3200" dirty="0">
                <a:latin typeface="Times New Roman" panose="02020603050405020304" pitchFamily="18" charset="0"/>
                <a:ea typeface="楷体" panose="02010609060101010101" charset="-122"/>
                <a:cs typeface="Times New Roman" panose="02020603050405020304" pitchFamily="18" charset="0"/>
              </a:rPr>
              <a:t>GCBDE</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endParaRPr lang="zh-CN" altLang="en-US" sz="3200" dirty="0">
              <a:solidFill>
                <a:schemeClr val="bg1"/>
              </a:solidFill>
              <a:highlight>
                <a:srgbClr val="0000FF"/>
              </a:highlight>
              <a:latin typeface="Times New Roman" panose="02020603050405020304" pitchFamily="18" charset="0"/>
              <a:ea typeface="楷体" panose="02010609060101010101" charset="-122"/>
              <a:cs typeface="Times New Roman" panose="02020603050405020304" pitchFamily="18" charset="0"/>
            </a:endParaRPr>
          </a:p>
          <a:p>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完型：</a:t>
            </a:r>
            <a:r>
              <a:rPr lang="en-US" altLang="zh-CN" sz="3200" dirty="0">
                <a:solidFill>
                  <a:srgbClr val="FF0000"/>
                </a:solidFill>
                <a:latin typeface="Times New Roman" panose="02020603050405020304" pitchFamily="18" charset="0"/>
                <a:ea typeface="楷体" panose="02010609060101010101" charset="-122"/>
                <a:cs typeface="Times New Roman" panose="02020603050405020304" pitchFamily="18" charset="0"/>
              </a:rPr>
              <a:t>    </a:t>
            </a:r>
            <a:r>
              <a:rPr lang="en-US" altLang="zh-CN" sz="3200" dirty="0">
                <a:latin typeface="Times New Roman" panose="02020603050405020304" pitchFamily="18" charset="0"/>
                <a:ea typeface="楷体" panose="02010609060101010101" charset="-122"/>
                <a:cs typeface="Times New Roman" panose="02020603050405020304" pitchFamily="18" charset="0"/>
              </a:rPr>
              <a:t>ABADA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DCDBA  </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a:p>
            <a:r>
              <a:rPr lang="en-US" altLang="zh-CN" sz="3200" dirty="0">
                <a:latin typeface="Times New Roman" panose="02020603050405020304" pitchFamily="18" charset="0"/>
                <a:ea typeface="楷体" panose="02010609060101010101" charset="-122"/>
                <a:cs typeface="Times New Roman" panose="02020603050405020304" pitchFamily="18" charset="0"/>
              </a:rPr>
              <a:t>                BCABD</a:t>
            </a:r>
            <a:endParaRPr lang="en-US" altLang="zh-CN" sz="3200" dirty="0">
              <a:latin typeface="Times New Roman" panose="02020603050405020304" pitchFamily="18" charset="0"/>
              <a:ea typeface="楷体" panose="02010609060101010101" charset="-122"/>
              <a:cs typeface="Times New Roman" panose="02020603050405020304" pitchFamily="18" charset="0"/>
            </a:endParaRPr>
          </a:p>
        </p:txBody>
      </p:sp>
      <p:sp>
        <p:nvSpPr>
          <p:cNvPr id="100" name="文本框 99"/>
          <p:cNvSpPr txBox="1"/>
          <p:nvPr>
            <p:custDataLst>
              <p:tags r:id="rId2"/>
            </p:custDataLst>
          </p:nvPr>
        </p:nvSpPr>
        <p:spPr>
          <a:xfrm>
            <a:off x="6974205" y="36831"/>
            <a:ext cx="5080000" cy="6001643"/>
          </a:xfrm>
          <a:prstGeom prst="rect">
            <a:avLst/>
          </a:prstGeom>
          <a:noFill/>
          <a:ln w="9525">
            <a:noFill/>
          </a:ln>
        </p:spPr>
        <p:txBody>
          <a:bodyPr>
            <a:spAutoFit/>
          </a:bodyPr>
          <a:lstStyle/>
          <a:p>
            <a:pPr indent="0"/>
            <a:r>
              <a:rPr 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 </a:t>
            </a:r>
            <a:r>
              <a:rPr lang="zh-CN" alt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语法</a:t>
            </a:r>
            <a:r>
              <a:rPr 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rPr>
              <a:t>      </a:t>
            </a:r>
            <a:endParaRPr lang="en-US" sz="3200" dirty="0">
              <a:solidFill>
                <a:srgbClr val="FF0000"/>
              </a:solidFill>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56</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grows </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57</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exceptional</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58</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a</a:t>
            </a:r>
            <a:endParaRPr lang="en-US" altLang="zh-CN"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altLang="zh-CN" sz="3200" b="0" dirty="0">
                <a:latin typeface="Times New Roman" panose="02020603050405020304" pitchFamily="18" charset="0"/>
                <a:ea typeface="楷体" panose="02010609060101010101" charset="-122"/>
                <a:cs typeface="Times New Roman" panose="02020603050405020304" pitchFamily="18" charset="0"/>
              </a:rPr>
              <a:t>59. prized</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60</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historian</a:t>
            </a:r>
            <a:endParaRPr lang="en-US" altLang="zh-CN"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61</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using</a:t>
            </a:r>
            <a:r>
              <a:rPr lang="en-US" sz="3200" b="0" dirty="0">
                <a:latin typeface="Times New Roman" panose="02020603050405020304" pitchFamily="18" charset="0"/>
                <a:ea typeface="楷体" panose="02010609060101010101" charset="-122"/>
                <a:cs typeface="Times New Roman" panose="02020603050405020304" pitchFamily="18" charset="0"/>
              </a:rPr>
              <a:t> </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62</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and</a:t>
            </a:r>
            <a:endParaRPr lang="en-US" altLang="zh-CN" sz="3200" dirty="0">
              <a:latin typeface="Times New Roman" panose="02020603050405020304" pitchFamily="18" charset="0"/>
              <a:ea typeface="楷体" panose="02010609060101010101" charset="-122"/>
              <a:cs typeface="Times New Roman" panose="02020603050405020304" pitchFamily="18" charset="0"/>
              <a:sym typeface="+mn-ea"/>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63</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has </a:t>
            </a:r>
            <a:r>
              <a:rPr lang="en-US" altLang="zh-CN" sz="3200" b="0" dirty="0" err="1">
                <a:latin typeface="Times New Roman" panose="02020603050405020304" pitchFamily="18" charset="0"/>
                <a:ea typeface="楷体" panose="02010609060101010101" charset="-122"/>
                <a:cs typeface="Times New Roman" panose="02020603050405020304" pitchFamily="18" charset="0"/>
              </a:rPr>
              <a:t>partised</a:t>
            </a:r>
            <a:r>
              <a:rPr lang="zh-CN" altLang="en-US" sz="3200" b="0" dirty="0">
                <a:latin typeface="Times New Roman" panose="02020603050405020304" pitchFamily="18" charset="0"/>
                <a:ea typeface="楷体" panose="02010609060101010101" charset="-122"/>
                <a:cs typeface="Times New Roman" panose="02020603050405020304" pitchFamily="18" charset="0"/>
              </a:rPr>
              <a:t> </a:t>
            </a:r>
            <a:r>
              <a:rPr lang="en-US" altLang="zh-CN" sz="3200" b="0" dirty="0">
                <a:latin typeface="Times New Roman" panose="02020603050405020304" pitchFamily="18" charset="0"/>
                <a:ea typeface="楷体" panose="02010609060101010101" charset="-122"/>
                <a:cs typeface="Times New Roman" panose="02020603050405020304" pitchFamily="18" charset="0"/>
              </a:rPr>
              <a:t>/has</a:t>
            </a:r>
            <a:r>
              <a:rPr lang="zh-CN" altLang="en-US" sz="3200" b="0" dirty="0">
                <a:latin typeface="Times New Roman" panose="02020603050405020304" pitchFamily="18" charset="0"/>
                <a:ea typeface="楷体" panose="02010609060101010101" charset="-122"/>
                <a:cs typeface="Times New Roman" panose="02020603050405020304" pitchFamily="18" charset="0"/>
              </a:rPr>
              <a:t> </a:t>
            </a:r>
            <a:r>
              <a:rPr lang="en-US" altLang="zh-CN" sz="3200" b="0" dirty="0">
                <a:latin typeface="Times New Roman" panose="02020603050405020304" pitchFamily="18" charset="0"/>
                <a:ea typeface="楷体" panose="02010609060101010101" charset="-122"/>
                <a:cs typeface="Times New Roman" panose="02020603050405020304" pitchFamily="18" charset="0"/>
              </a:rPr>
              <a:t>been</a:t>
            </a:r>
            <a:r>
              <a:rPr lang="zh-CN" altLang="en-US" sz="3200" b="0" dirty="0">
                <a:latin typeface="Times New Roman" panose="02020603050405020304" pitchFamily="18" charset="0"/>
                <a:ea typeface="楷体" panose="02010609060101010101" charset="-122"/>
                <a:cs typeface="Times New Roman" panose="02020603050405020304" pitchFamily="18" charset="0"/>
              </a:rPr>
              <a:t> </a:t>
            </a:r>
            <a:r>
              <a:rPr lang="en-US" altLang="zh-CN" sz="3200" b="0" dirty="0" err="1">
                <a:latin typeface="Times New Roman" panose="02020603050405020304" pitchFamily="18" charset="0"/>
                <a:ea typeface="楷体" panose="02010609060101010101" charset="-122"/>
                <a:cs typeface="Times New Roman" panose="02020603050405020304" pitchFamily="18" charset="0"/>
              </a:rPr>
              <a:t>practising</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64</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which</a:t>
            </a:r>
            <a:endParaRPr lang="en-US" sz="3200" b="0" dirty="0">
              <a:latin typeface="Times New Roman" panose="02020603050405020304" pitchFamily="18" charset="0"/>
              <a:ea typeface="楷体" panose="02010609060101010101" charset="-122"/>
              <a:cs typeface="Times New Roman" panose="02020603050405020304" pitchFamily="18" charset="0"/>
            </a:endParaRPr>
          </a:p>
          <a:p>
            <a:pPr indent="0"/>
            <a:r>
              <a:rPr lang="en-US" sz="3200" b="0" dirty="0">
                <a:latin typeface="Times New Roman" panose="02020603050405020304" pitchFamily="18" charset="0"/>
                <a:ea typeface="楷体" panose="02010609060101010101" charset="-122"/>
                <a:cs typeface="Times New Roman" panose="02020603050405020304" pitchFamily="18" charset="0"/>
              </a:rPr>
              <a:t>65</a:t>
            </a:r>
            <a:r>
              <a:rPr lang="zh-CN" sz="3200" b="0" dirty="0">
                <a:latin typeface="Times New Roman" panose="02020603050405020304" pitchFamily="18" charset="0"/>
                <a:ea typeface="楷体" panose="02010609060101010101" charset="-122"/>
                <a:cs typeface="Times New Roman" panose="02020603050405020304" pitchFamily="18" charset="0"/>
              </a:rPr>
              <a:t>．</a:t>
            </a:r>
            <a:r>
              <a:rPr lang="en-US" altLang="zh-CN" sz="3200" b="0" dirty="0">
                <a:latin typeface="Times New Roman" panose="02020603050405020304" pitchFamily="18" charset="0"/>
                <a:ea typeface="楷体" panose="02010609060101010101" charset="-122"/>
                <a:cs typeface="Times New Roman" panose="02020603050405020304" pitchFamily="18" charset="0"/>
              </a:rPr>
              <a:t>in</a:t>
            </a:r>
            <a:endParaRPr lang="en-US" altLang="zh-CN" sz="3200" b="0" dirty="0">
              <a:latin typeface="Times New Roman" panose="02020603050405020304" pitchFamily="18" charset="0"/>
              <a:ea typeface="楷体" panose="02010609060101010101" charset="-122"/>
              <a:cs typeface="Times New Roman" panose="02020603050405020304" pitchFamily="18"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4"/>
          <p:cNvSpPr/>
          <p:nvPr/>
        </p:nvSpPr>
        <p:spPr>
          <a:xfrm flipH="1" flipV="1">
            <a:off x="-61423" y="5811848"/>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8" name="Rectangle 34"/>
          <p:cNvSpPr/>
          <p:nvPr/>
        </p:nvSpPr>
        <p:spPr>
          <a:xfrm rot="10800000" flipH="1" flipV="1">
            <a:off x="9089461" y="0"/>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 name="文本框 2"/>
          <p:cNvSpPr txBox="1"/>
          <p:nvPr/>
        </p:nvSpPr>
        <p:spPr>
          <a:xfrm>
            <a:off x="0" y="0"/>
            <a:ext cx="11993217" cy="1938992"/>
          </a:xfrm>
          <a:prstGeom prst="rect">
            <a:avLst/>
          </a:prstGeom>
          <a:noFill/>
        </p:spPr>
        <p:txBody>
          <a:bodyPr wrap="square">
            <a:spAutoFit/>
          </a:bodyPr>
          <a:lstStyle/>
          <a:p>
            <a:pPr algn="just">
              <a:buNone/>
            </a:pPr>
            <a:r>
              <a:rPr lang="en-US" altLang="zh-CN" sz="2400" kern="100" dirty="0">
                <a:effectLst/>
                <a:latin typeface="Times New Roman Regular"/>
                <a:ea typeface="宋体" panose="02010600030101010101" pitchFamily="2" charset="-122"/>
                <a:cs typeface="Times New Roman" panose="02020603050405020304" pitchFamily="18" charset="0"/>
              </a:rPr>
              <a:t>33. What does the author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highlight</a:t>
            </a:r>
            <a:r>
              <a:rPr lang="en-US" altLang="zh-CN" sz="2400" kern="100" dirty="0">
                <a:effectLst/>
                <a:latin typeface="Times New Roman Regular"/>
                <a:ea typeface="宋体" panose="02010600030101010101" pitchFamily="2" charset="-122"/>
                <a:cs typeface="Times New Roman" panose="02020603050405020304" pitchFamily="18" charset="0"/>
              </a:rPr>
              <a:t> with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super-powered second brain</a:t>
            </a:r>
            <a:r>
              <a:rPr lang="en-US" altLang="zh-CN" sz="2400" kern="100" dirty="0">
                <a:effectLst/>
                <a:latin typeface="Times New Roman Regular"/>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marL="457200" indent="-457200" algn="just">
              <a:buAutoNum type="alphaUcPeriod"/>
            </a:pPr>
            <a:r>
              <a:rPr lang="en-US" altLang="zh-CN" sz="2400" kern="100" dirty="0">
                <a:effectLst/>
                <a:latin typeface="Times New Roman Regular"/>
                <a:ea typeface="宋体" panose="02010600030101010101" pitchFamily="2" charset="-122"/>
                <a:cs typeface="Times New Roman" panose="02020603050405020304" pitchFamily="18" charset="0"/>
              </a:rPr>
              <a:t>Replacing radiologists with automated systems.		</a:t>
            </a:r>
            <a:endParaRPr lang="en-US" altLang="zh-CN" sz="2400" kern="100" dirty="0">
              <a:effectLst/>
              <a:latin typeface="Times New Roman Regular"/>
              <a:ea typeface="宋体" panose="02010600030101010101" pitchFamily="2" charset="-122"/>
              <a:cs typeface="Times New Roman" panose="02020603050405020304" pitchFamily="18" charset="0"/>
            </a:endParaRPr>
          </a:p>
          <a:p>
            <a:pPr algn="just"/>
            <a:r>
              <a:rPr lang="en-US" altLang="zh-CN" sz="2400" kern="100" dirty="0">
                <a:effectLst/>
                <a:latin typeface="Times New Roman Regular"/>
                <a:ea typeface="宋体" panose="02010600030101010101" pitchFamily="2" charset="-122"/>
                <a:cs typeface="Times New Roman" panose="02020603050405020304" pitchFamily="18" charset="0"/>
              </a:rPr>
              <a:t>B. Emphasizing its ultra-fast data processing capacity.</a:t>
            </a:r>
            <a:endParaRPr lang="en-US" altLang="zh-CN" sz="2400" kern="100" dirty="0">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Regular"/>
                <a:ea typeface="宋体" panose="02010600030101010101" pitchFamily="2" charset="-122"/>
                <a:cs typeface="Times New Roman" panose="02020603050405020304" pitchFamily="18" charset="0"/>
              </a:rPr>
              <a:t>C. Demonstrating its superiority over human intelligence.	</a:t>
            </a:r>
            <a:endParaRPr lang="en-US" altLang="zh-CN" sz="2400" kern="100" dirty="0">
              <a:effectLst/>
              <a:latin typeface="Times New Roman Regular"/>
              <a:ea typeface="宋体" panose="02010600030101010101" pitchFamily="2" charset="-122"/>
              <a:cs typeface="Times New Roman" panose="02020603050405020304" pitchFamily="18" charset="0"/>
            </a:endParaRPr>
          </a:p>
          <a:p>
            <a:pPr algn="just"/>
            <a:r>
              <a:rPr lang="en-US" altLang="zh-CN" sz="2400" kern="100" dirty="0">
                <a:effectLst/>
                <a:latin typeface="Times New Roman Regular"/>
                <a:ea typeface="宋体" panose="02010600030101010101" pitchFamily="2" charset="-122"/>
                <a:cs typeface="Times New Roman" panose="02020603050405020304" pitchFamily="18" charset="0"/>
              </a:rPr>
              <a:t>D. Promoting commercial sales of medical equipment.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12360" y="1924175"/>
            <a:ext cx="11968496" cy="1938992"/>
          </a:xfrm>
          <a:prstGeom prst="rect">
            <a:avLst/>
          </a:prstGeom>
          <a:noFill/>
        </p:spPr>
        <p:txBody>
          <a:bodyPr wrap="square">
            <a:spAutoFit/>
          </a:bodyPr>
          <a:lstStyle/>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The </a:t>
            </a: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breakthrough</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lies in 3D neural mapping. Unlike traditional AI recognizing 2D patterns, </a:t>
            </a:r>
            <a:r>
              <a:rPr lang="en-US" altLang="zh-CN" sz="2400" dirty="0" err="1">
                <a:effectLst/>
                <a:latin typeface="Times New Roman" panose="02020603050405020304" pitchFamily="18" charset="0"/>
                <a:ea typeface="宋体" panose="02010600030101010101" pitchFamily="2" charset="-122"/>
                <a:cs typeface="Times New Roman" panose="02020603050405020304" pitchFamily="18" charset="0"/>
              </a:rPr>
              <a:t>DeepMedScan</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constructs dynamic 3D models of organs. </a:t>
            </a:r>
            <a:r>
              <a:rPr lang="en-US" altLang="zh-CN" sz="2400" b="1" i="1" u="sng" dirty="0">
                <a:effectLst/>
                <a:latin typeface="Times New Roman" panose="02020603050405020304" pitchFamily="18" charset="0"/>
                <a:ea typeface="宋体" panose="02010600030101010101" pitchFamily="2" charset="-122"/>
                <a:cs typeface="Times New Roman" panose="02020603050405020304" pitchFamily="18" charset="0"/>
              </a:rPr>
              <a:t>It cross-references</a:t>
            </a:r>
            <a:r>
              <a:rPr lang="zh-CN" altLang="en-US" sz="2400" b="1" i="1" u="sng"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i="1" u="sng" dirty="0">
                <a:effectLst/>
                <a:latin typeface="Times New Roman" panose="02020603050405020304" pitchFamily="18" charset="0"/>
                <a:ea typeface="宋体" panose="02010600030101010101" pitchFamily="2" charset="-122"/>
                <a:cs typeface="Times New Roman" panose="02020603050405020304" pitchFamily="18" charset="0"/>
              </a:rPr>
              <a:t>scans with global databases </a:t>
            </a:r>
            <a:r>
              <a:rPr lang="zh-CN" altLang="zh-CN" sz="2400" b="1" i="1" u="sng"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b="1" i="1" u="sng" dirty="0">
                <a:effectLst/>
                <a:latin typeface="Times New Roman" panose="02020603050405020304" pitchFamily="18" charset="0"/>
                <a:ea typeface="Times New Roman Regular"/>
                <a:cs typeface="Times New Roman" panose="02020603050405020304" pitchFamily="18" charset="0"/>
              </a:rPr>
              <a:t> </a:t>
            </a:r>
            <a:r>
              <a:rPr lang="en-US" altLang="zh-CN" sz="2400" b="1" i="1" u="sng" dirty="0">
                <a:effectLst/>
                <a:latin typeface="Times New Roman" panose="02020603050405020304" pitchFamily="18" charset="0"/>
                <a:ea typeface="Times New Roman Regular"/>
                <a:cs typeface="Times New Roman" panose="02020603050405020304" pitchFamily="18" charset="0"/>
              </a:rPr>
              <a:t>processing 200,000</a:t>
            </a:r>
            <a:r>
              <a:rPr lang="zh-CN" altLang="zh-CN" sz="2400" b="1" i="1" u="sng"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i="1" u="sng" dirty="0">
                <a:effectLst/>
                <a:latin typeface="Times New Roman" panose="02020603050405020304" pitchFamily="18" charset="0"/>
                <a:ea typeface="宋体" panose="02010600030101010101" pitchFamily="2" charset="-122"/>
                <a:cs typeface="Times New Roman" panose="02020603050405020304" pitchFamily="18" charset="0"/>
              </a:rPr>
              <a:t> historical cases in 0.2 seconds. “It’s like giving each radiologist</a:t>
            </a:r>
            <a:r>
              <a:rPr lang="zh-CN" altLang="en-US" sz="2400" b="1" i="1" u="sng" dirty="0">
                <a:latin typeface="Times New Roman" panose="02020603050405020304" pitchFamily="18" charset="0"/>
                <a:ea typeface="宋体" panose="02010600030101010101" pitchFamily="2" charset="-122"/>
                <a:cs typeface="Times New Roman" panose="02020603050405020304" pitchFamily="18" charset="0"/>
              </a:rPr>
              <a:t>（放射科医生）</a:t>
            </a:r>
            <a:r>
              <a:rPr lang="en-US" altLang="zh-CN" sz="2400" b="1" i="1"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 super-powered second brain</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explains lead researcher Dr. Aris Thorne.</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a:xfrm>
            <a:off x="5731" y="4716684"/>
            <a:ext cx="1961321" cy="425159"/>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tx1"/>
                </a:solidFill>
              </a:rPr>
              <a:t>breakthrough</a:t>
            </a:r>
            <a:endParaRPr kumimoji="1" lang="zh-CN" altLang="en-US" sz="2400" b="1" dirty="0">
              <a:solidFill>
                <a:schemeClr val="tx1"/>
              </a:solidFill>
            </a:endParaRPr>
          </a:p>
        </p:txBody>
      </p:sp>
      <p:sp>
        <p:nvSpPr>
          <p:cNvPr id="9" name="左大括号 8"/>
          <p:cNvSpPr/>
          <p:nvPr/>
        </p:nvSpPr>
        <p:spPr>
          <a:xfrm>
            <a:off x="1973680" y="3686157"/>
            <a:ext cx="384313" cy="2570921"/>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1" name="文本框 10"/>
          <p:cNvSpPr txBox="1"/>
          <p:nvPr/>
        </p:nvSpPr>
        <p:spPr>
          <a:xfrm>
            <a:off x="2468217" y="3523459"/>
            <a:ext cx="3402496" cy="461665"/>
          </a:xfrm>
          <a:prstGeom prst="rect">
            <a:avLst/>
          </a:prstGeom>
          <a:noFill/>
        </p:spPr>
        <p:txBody>
          <a:bodyPr wrap="square">
            <a:spAutoFit/>
          </a:bodyPr>
          <a:lstStyle/>
          <a:p>
            <a:r>
              <a:rPr lang="en-GB" altLang="zh-CN" sz="2400" b="1" dirty="0"/>
              <a:t>lies in 3D neural mapping</a:t>
            </a:r>
            <a:endParaRPr lang="zh-CN" altLang="en-US" sz="2400" dirty="0"/>
          </a:p>
        </p:txBody>
      </p:sp>
      <p:sp>
        <p:nvSpPr>
          <p:cNvPr id="12" name="下弧形箭头 11"/>
          <p:cNvSpPr/>
          <p:nvPr/>
        </p:nvSpPr>
        <p:spPr>
          <a:xfrm flipH="1">
            <a:off x="5559287" y="1817832"/>
            <a:ext cx="1073426" cy="289264"/>
          </a:xfrm>
          <a:prstGeom prst="curvedDownArrow">
            <a:avLst>
              <a:gd name="adj1" fmla="val 25000"/>
              <a:gd name="adj2" fmla="val 50000"/>
              <a:gd name="adj3" fmla="val 19118"/>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4" name="文本框 13"/>
          <p:cNvSpPr txBox="1"/>
          <p:nvPr/>
        </p:nvSpPr>
        <p:spPr>
          <a:xfrm>
            <a:off x="6295674" y="3519574"/>
            <a:ext cx="5697542" cy="461665"/>
          </a:xfrm>
          <a:prstGeom prst="rect">
            <a:avLst/>
          </a:prstGeom>
          <a:noFill/>
        </p:spPr>
        <p:txBody>
          <a:bodyPr wrap="square">
            <a:spAutoFit/>
          </a:bodyPr>
          <a:lstStyle/>
          <a:p>
            <a:r>
              <a:rPr lang="en-GB" altLang="zh-CN" sz="2400" b="1" dirty="0"/>
              <a:t>dynamic 3D models of organs</a:t>
            </a:r>
            <a:endParaRPr lang="zh-CN" altLang="en-US" sz="2400" dirty="0"/>
          </a:p>
        </p:txBody>
      </p:sp>
      <p:sp>
        <p:nvSpPr>
          <p:cNvPr id="15" name="右箭头 14"/>
          <p:cNvSpPr/>
          <p:nvPr/>
        </p:nvSpPr>
        <p:spPr>
          <a:xfrm>
            <a:off x="5805503" y="3664710"/>
            <a:ext cx="454937" cy="2184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2468214" y="4067925"/>
            <a:ext cx="9512640" cy="830997"/>
          </a:xfrm>
          <a:prstGeom prst="rect">
            <a:avLst/>
          </a:prstGeom>
          <a:noFill/>
        </p:spPr>
        <p:txBody>
          <a:bodyPr wrap="square">
            <a:spAutoFit/>
          </a:bodyPr>
          <a:lstStyle/>
          <a:p>
            <a:r>
              <a:rPr lang="en-GB" altLang="zh-CN" sz="2400" b="1" dirty="0"/>
              <a:t>It cross-references scans with global databases</a:t>
            </a:r>
            <a:endParaRPr lang="en-GB" altLang="zh-CN" sz="2400" b="1" dirty="0"/>
          </a:p>
          <a:p>
            <a:r>
              <a:rPr lang="en-US" altLang="zh-CN" sz="2400" dirty="0"/>
              <a:t>——</a:t>
            </a:r>
            <a:r>
              <a:rPr lang="zh-CN" altLang="en-US" sz="2400" dirty="0"/>
              <a:t> 联网的、全球性的协同分析</a:t>
            </a:r>
            <a:endParaRPr lang="zh-CN" altLang="en-US" sz="2400" dirty="0"/>
          </a:p>
        </p:txBody>
      </p:sp>
      <p:sp>
        <p:nvSpPr>
          <p:cNvPr id="19" name="文本框 18"/>
          <p:cNvSpPr txBox="1"/>
          <p:nvPr/>
        </p:nvSpPr>
        <p:spPr>
          <a:xfrm>
            <a:off x="2481470" y="4898922"/>
            <a:ext cx="7875996" cy="830997"/>
          </a:xfrm>
          <a:prstGeom prst="rect">
            <a:avLst/>
          </a:prstGeom>
          <a:noFill/>
        </p:spPr>
        <p:txBody>
          <a:bodyPr wrap="square">
            <a:spAutoFit/>
          </a:bodyPr>
          <a:lstStyle/>
          <a:p>
            <a:r>
              <a:rPr lang="en-GB" altLang="zh-CN" sz="2400" b="1" dirty="0"/>
              <a:t>processing 200,000⁺ historical cases in 0.2 seconds</a:t>
            </a:r>
            <a:r>
              <a:rPr lang="zh-CN" altLang="en-US" sz="2400" b="1" dirty="0"/>
              <a:t> </a:t>
            </a:r>
            <a:endParaRPr lang="en-US" altLang="zh-CN" sz="2400" b="1" dirty="0"/>
          </a:p>
          <a:p>
            <a:r>
              <a:rPr lang="zh-CN" altLang="en-US" sz="2400" dirty="0"/>
              <a:t>惊人效果是</a:t>
            </a:r>
            <a:r>
              <a:rPr lang="zh-CN" altLang="en-US" sz="2400" b="1" dirty="0"/>
              <a:t>速度和规模</a:t>
            </a:r>
            <a:endParaRPr lang="zh-CN" altLang="en-US" sz="2400" dirty="0"/>
          </a:p>
        </p:txBody>
      </p:sp>
      <p:sp>
        <p:nvSpPr>
          <p:cNvPr id="21" name="文本框 20"/>
          <p:cNvSpPr txBox="1"/>
          <p:nvPr/>
        </p:nvSpPr>
        <p:spPr>
          <a:xfrm>
            <a:off x="2546072" y="5810049"/>
            <a:ext cx="8173281" cy="830997"/>
          </a:xfrm>
          <a:prstGeom prst="rect">
            <a:avLst/>
          </a:prstGeom>
          <a:noFill/>
        </p:spPr>
        <p:txBody>
          <a:bodyPr wrap="square">
            <a:spAutoFit/>
          </a:bodyPr>
          <a:lstStyle/>
          <a:p>
            <a:r>
              <a:rPr lang="en-GB" altLang="zh-CN" sz="2400" b="1" dirty="0"/>
              <a:t>It’s like giving each radiologist </a:t>
            </a:r>
            <a:r>
              <a:rPr lang="en-GB" altLang="zh-CN" sz="2400" b="1" dirty="0">
                <a:solidFill>
                  <a:srgbClr val="FF0000"/>
                </a:solidFill>
              </a:rPr>
              <a:t>a super-powered second brain</a:t>
            </a:r>
            <a:endParaRPr lang="en-GB" altLang="zh-CN" sz="2400" b="1" dirty="0">
              <a:solidFill>
                <a:srgbClr val="FF0000"/>
              </a:solidFill>
            </a:endParaRPr>
          </a:p>
          <a:p>
            <a:r>
              <a:rPr lang="zh-CN" altLang="en-US" sz="2400" dirty="0"/>
              <a:t>该突破在</a:t>
            </a:r>
            <a:r>
              <a:rPr lang="zh-CN" altLang="en-US" sz="2400" b="1" dirty="0"/>
              <a:t>实际应用层面</a:t>
            </a:r>
            <a:r>
              <a:rPr lang="zh-CN" altLang="en-US" sz="2400" dirty="0"/>
              <a:t>的巨大意义</a:t>
            </a:r>
            <a:endParaRPr lang="zh-CN" altLang="en-US" sz="2400" dirty="0"/>
          </a:p>
        </p:txBody>
      </p:sp>
      <p:sp>
        <p:nvSpPr>
          <p:cNvPr id="22" name="右箭头 21"/>
          <p:cNvSpPr/>
          <p:nvPr/>
        </p:nvSpPr>
        <p:spPr>
          <a:xfrm rot="16200000">
            <a:off x="5805502" y="5407415"/>
            <a:ext cx="454937" cy="364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p:cNvSpPr txBox="1"/>
          <p:nvPr/>
        </p:nvSpPr>
        <p:spPr>
          <a:xfrm>
            <a:off x="6215028" y="5418010"/>
            <a:ext cx="4862864" cy="369332"/>
          </a:xfrm>
          <a:prstGeom prst="rect">
            <a:avLst/>
          </a:prstGeom>
          <a:noFill/>
        </p:spPr>
        <p:txBody>
          <a:bodyPr wrap="square">
            <a:spAutoFit/>
          </a:bodyPr>
          <a:lstStyle/>
          <a:p>
            <a:r>
              <a:rPr lang="zh-CN" altLang="en-US" dirty="0">
                <a:solidFill>
                  <a:srgbClr val="FF0000"/>
                </a:solidFill>
              </a:rPr>
              <a:t>比喻说明了</a:t>
            </a:r>
            <a:r>
              <a:rPr lang="en-GB" altLang="zh-CN" dirty="0">
                <a:solidFill>
                  <a:srgbClr val="FF0000"/>
                </a:solidFill>
              </a:rPr>
              <a:t>AI</a:t>
            </a:r>
            <a:r>
              <a:rPr lang="zh-CN" altLang="en-US" dirty="0">
                <a:solidFill>
                  <a:srgbClr val="FF0000"/>
                </a:solidFill>
              </a:rPr>
              <a:t>系统快速、准确地分析大量数据</a:t>
            </a:r>
            <a:endParaRPr lang="zh-CN" altLang="en-US" dirty="0">
              <a:solidFill>
                <a:srgbClr val="FF0000"/>
              </a:solidFill>
            </a:endParaRPr>
          </a:p>
        </p:txBody>
      </p:sp>
      <p:sp>
        <p:nvSpPr>
          <p:cNvPr id="26" name="矩形 25"/>
          <p:cNvSpPr/>
          <p:nvPr/>
        </p:nvSpPr>
        <p:spPr>
          <a:xfrm>
            <a:off x="1766345" y="2707933"/>
            <a:ext cx="6391817" cy="371475"/>
          </a:xfrm>
          <a:custGeom>
            <a:avLst/>
            <a:gdLst>
              <a:gd name="connsiteX0" fmla="*/ 0 w 6391817"/>
              <a:gd name="connsiteY0" fmla="*/ 0 h 371475"/>
              <a:gd name="connsiteX1" fmla="*/ 389320 w 6391817"/>
              <a:gd name="connsiteY1" fmla="*/ 0 h 371475"/>
              <a:gd name="connsiteX2" fmla="*/ 1098230 w 6391817"/>
              <a:gd name="connsiteY2" fmla="*/ 0 h 371475"/>
              <a:gd name="connsiteX3" fmla="*/ 1743223 w 6391817"/>
              <a:gd name="connsiteY3" fmla="*/ 0 h 371475"/>
              <a:gd name="connsiteX4" fmla="*/ 2132543 w 6391817"/>
              <a:gd name="connsiteY4" fmla="*/ 0 h 371475"/>
              <a:gd name="connsiteX5" fmla="*/ 2649699 w 6391817"/>
              <a:gd name="connsiteY5" fmla="*/ 0 h 371475"/>
              <a:gd name="connsiteX6" fmla="*/ 3358609 w 6391817"/>
              <a:gd name="connsiteY6" fmla="*/ 0 h 371475"/>
              <a:gd name="connsiteX7" fmla="*/ 3939684 w 6391817"/>
              <a:gd name="connsiteY7" fmla="*/ 0 h 371475"/>
              <a:gd name="connsiteX8" fmla="*/ 4584676 w 6391817"/>
              <a:gd name="connsiteY8" fmla="*/ 0 h 371475"/>
              <a:gd name="connsiteX9" fmla="*/ 5101832 w 6391817"/>
              <a:gd name="connsiteY9" fmla="*/ 0 h 371475"/>
              <a:gd name="connsiteX10" fmla="*/ 5682906 w 6391817"/>
              <a:gd name="connsiteY10" fmla="*/ 0 h 371475"/>
              <a:gd name="connsiteX11" fmla="*/ 6391817 w 6391817"/>
              <a:gd name="connsiteY11" fmla="*/ 0 h 371475"/>
              <a:gd name="connsiteX12" fmla="*/ 6391817 w 6391817"/>
              <a:gd name="connsiteY12" fmla="*/ 371475 h 371475"/>
              <a:gd name="connsiteX13" fmla="*/ 6002497 w 6391817"/>
              <a:gd name="connsiteY13" fmla="*/ 371475 h 371475"/>
              <a:gd name="connsiteX14" fmla="*/ 5613177 w 6391817"/>
              <a:gd name="connsiteY14" fmla="*/ 371475 h 371475"/>
              <a:gd name="connsiteX15" fmla="*/ 4968185 w 6391817"/>
              <a:gd name="connsiteY15" fmla="*/ 371475 h 371475"/>
              <a:gd name="connsiteX16" fmla="*/ 4578865 w 6391817"/>
              <a:gd name="connsiteY16" fmla="*/ 371475 h 371475"/>
              <a:gd name="connsiteX17" fmla="*/ 3997791 w 6391817"/>
              <a:gd name="connsiteY17" fmla="*/ 371475 h 371475"/>
              <a:gd name="connsiteX18" fmla="*/ 3544553 w 6391817"/>
              <a:gd name="connsiteY18" fmla="*/ 371475 h 371475"/>
              <a:gd name="connsiteX19" fmla="*/ 2963479 w 6391817"/>
              <a:gd name="connsiteY19" fmla="*/ 371475 h 371475"/>
              <a:gd name="connsiteX20" fmla="*/ 2382405 w 6391817"/>
              <a:gd name="connsiteY20" fmla="*/ 371475 h 371475"/>
              <a:gd name="connsiteX21" fmla="*/ 1801330 w 6391817"/>
              <a:gd name="connsiteY21" fmla="*/ 371475 h 371475"/>
              <a:gd name="connsiteX22" fmla="*/ 1220256 w 6391817"/>
              <a:gd name="connsiteY22" fmla="*/ 371475 h 371475"/>
              <a:gd name="connsiteX23" fmla="*/ 703100 w 6391817"/>
              <a:gd name="connsiteY23" fmla="*/ 371475 h 371475"/>
              <a:gd name="connsiteX24" fmla="*/ 0 w 6391817"/>
              <a:gd name="connsiteY24" fmla="*/ 371475 h 371475"/>
              <a:gd name="connsiteX25" fmla="*/ 0 w 6391817"/>
              <a:gd name="connsiteY25"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91817" h="371475" fill="none" extrusionOk="0">
                <a:moveTo>
                  <a:pt x="0" y="0"/>
                </a:moveTo>
                <a:cubicBezTo>
                  <a:pt x="88306" y="-24749"/>
                  <a:pt x="295472" y="1954"/>
                  <a:pt x="389320" y="0"/>
                </a:cubicBezTo>
                <a:cubicBezTo>
                  <a:pt x="483168" y="-1954"/>
                  <a:pt x="906053" y="53160"/>
                  <a:pt x="1098230" y="0"/>
                </a:cubicBezTo>
                <a:cubicBezTo>
                  <a:pt x="1290407" y="-53160"/>
                  <a:pt x="1474976" y="14894"/>
                  <a:pt x="1743223" y="0"/>
                </a:cubicBezTo>
                <a:cubicBezTo>
                  <a:pt x="2011470" y="-14894"/>
                  <a:pt x="2053334" y="45615"/>
                  <a:pt x="2132543" y="0"/>
                </a:cubicBezTo>
                <a:cubicBezTo>
                  <a:pt x="2211752" y="-45615"/>
                  <a:pt x="2490665" y="34144"/>
                  <a:pt x="2649699" y="0"/>
                </a:cubicBezTo>
                <a:cubicBezTo>
                  <a:pt x="2808733" y="-34144"/>
                  <a:pt x="3107438" y="33536"/>
                  <a:pt x="3358609" y="0"/>
                </a:cubicBezTo>
                <a:cubicBezTo>
                  <a:pt x="3609780" y="-33536"/>
                  <a:pt x="3699330" y="27979"/>
                  <a:pt x="3939684" y="0"/>
                </a:cubicBezTo>
                <a:cubicBezTo>
                  <a:pt x="4180038" y="-27979"/>
                  <a:pt x="4268132" y="31020"/>
                  <a:pt x="4584676" y="0"/>
                </a:cubicBezTo>
                <a:cubicBezTo>
                  <a:pt x="4901220" y="-31020"/>
                  <a:pt x="4978346" y="28589"/>
                  <a:pt x="5101832" y="0"/>
                </a:cubicBezTo>
                <a:cubicBezTo>
                  <a:pt x="5225318" y="-28589"/>
                  <a:pt x="5499332" y="20130"/>
                  <a:pt x="5682906" y="0"/>
                </a:cubicBezTo>
                <a:cubicBezTo>
                  <a:pt x="5866480" y="-20130"/>
                  <a:pt x="6181496" y="19313"/>
                  <a:pt x="6391817" y="0"/>
                </a:cubicBezTo>
                <a:cubicBezTo>
                  <a:pt x="6426262" y="80898"/>
                  <a:pt x="6360220" y="244485"/>
                  <a:pt x="6391817" y="371475"/>
                </a:cubicBezTo>
                <a:cubicBezTo>
                  <a:pt x="6212786" y="376795"/>
                  <a:pt x="6112032" y="329552"/>
                  <a:pt x="6002497" y="371475"/>
                </a:cubicBezTo>
                <a:cubicBezTo>
                  <a:pt x="5892962" y="413398"/>
                  <a:pt x="5723889" y="350682"/>
                  <a:pt x="5613177" y="371475"/>
                </a:cubicBezTo>
                <a:cubicBezTo>
                  <a:pt x="5502465" y="392268"/>
                  <a:pt x="5186450" y="309475"/>
                  <a:pt x="4968185" y="371475"/>
                </a:cubicBezTo>
                <a:cubicBezTo>
                  <a:pt x="4749920" y="433475"/>
                  <a:pt x="4771527" y="327025"/>
                  <a:pt x="4578865" y="371475"/>
                </a:cubicBezTo>
                <a:cubicBezTo>
                  <a:pt x="4386203" y="415925"/>
                  <a:pt x="4144733" y="338877"/>
                  <a:pt x="3997791" y="371475"/>
                </a:cubicBezTo>
                <a:cubicBezTo>
                  <a:pt x="3850849" y="404073"/>
                  <a:pt x="3738612" y="335646"/>
                  <a:pt x="3544553" y="371475"/>
                </a:cubicBezTo>
                <a:cubicBezTo>
                  <a:pt x="3350494" y="407304"/>
                  <a:pt x="3101057" y="346790"/>
                  <a:pt x="2963479" y="371475"/>
                </a:cubicBezTo>
                <a:cubicBezTo>
                  <a:pt x="2825901" y="396160"/>
                  <a:pt x="2641872" y="369312"/>
                  <a:pt x="2382405" y="371475"/>
                </a:cubicBezTo>
                <a:cubicBezTo>
                  <a:pt x="2122938" y="373638"/>
                  <a:pt x="2001688" y="361225"/>
                  <a:pt x="1801330" y="371475"/>
                </a:cubicBezTo>
                <a:cubicBezTo>
                  <a:pt x="1600972" y="381725"/>
                  <a:pt x="1432865" y="355642"/>
                  <a:pt x="1220256" y="371475"/>
                </a:cubicBezTo>
                <a:cubicBezTo>
                  <a:pt x="1007647" y="387308"/>
                  <a:pt x="818999" y="324553"/>
                  <a:pt x="703100" y="371475"/>
                </a:cubicBezTo>
                <a:cubicBezTo>
                  <a:pt x="587201" y="418397"/>
                  <a:pt x="220219" y="358164"/>
                  <a:pt x="0" y="371475"/>
                </a:cubicBezTo>
                <a:cubicBezTo>
                  <a:pt x="-32237" y="272114"/>
                  <a:pt x="4691" y="146087"/>
                  <a:pt x="0" y="0"/>
                </a:cubicBezTo>
                <a:close/>
              </a:path>
              <a:path w="6391817" h="371475" stroke="0" extrusionOk="0">
                <a:moveTo>
                  <a:pt x="0" y="0"/>
                </a:moveTo>
                <a:cubicBezTo>
                  <a:pt x="153469" y="-52169"/>
                  <a:pt x="413036" y="24132"/>
                  <a:pt x="517156" y="0"/>
                </a:cubicBezTo>
                <a:cubicBezTo>
                  <a:pt x="621276" y="-24132"/>
                  <a:pt x="753574" y="40414"/>
                  <a:pt x="906476" y="0"/>
                </a:cubicBezTo>
                <a:cubicBezTo>
                  <a:pt x="1059378" y="-40414"/>
                  <a:pt x="1361553" y="18787"/>
                  <a:pt x="1615386" y="0"/>
                </a:cubicBezTo>
                <a:cubicBezTo>
                  <a:pt x="1869219" y="-18787"/>
                  <a:pt x="1971596" y="15693"/>
                  <a:pt x="2132543" y="0"/>
                </a:cubicBezTo>
                <a:cubicBezTo>
                  <a:pt x="2293490" y="-15693"/>
                  <a:pt x="2430674" y="61414"/>
                  <a:pt x="2649699" y="0"/>
                </a:cubicBezTo>
                <a:cubicBezTo>
                  <a:pt x="2868724" y="-61414"/>
                  <a:pt x="3148084" y="68811"/>
                  <a:pt x="3358609" y="0"/>
                </a:cubicBezTo>
                <a:cubicBezTo>
                  <a:pt x="3569134" y="-68811"/>
                  <a:pt x="3718150" y="45020"/>
                  <a:pt x="3811847" y="0"/>
                </a:cubicBezTo>
                <a:cubicBezTo>
                  <a:pt x="3905544" y="-45020"/>
                  <a:pt x="4231475" y="17869"/>
                  <a:pt x="4520758" y="0"/>
                </a:cubicBezTo>
                <a:cubicBezTo>
                  <a:pt x="4810041" y="-17869"/>
                  <a:pt x="5032068" y="18495"/>
                  <a:pt x="5229668" y="0"/>
                </a:cubicBezTo>
                <a:cubicBezTo>
                  <a:pt x="5427268" y="-18495"/>
                  <a:pt x="5590899" y="11041"/>
                  <a:pt x="5810743" y="0"/>
                </a:cubicBezTo>
                <a:cubicBezTo>
                  <a:pt x="6030587" y="-11041"/>
                  <a:pt x="6165377" y="29754"/>
                  <a:pt x="6391817" y="0"/>
                </a:cubicBezTo>
                <a:cubicBezTo>
                  <a:pt x="6431605" y="109190"/>
                  <a:pt x="6354867" y="194413"/>
                  <a:pt x="6391817" y="371475"/>
                </a:cubicBezTo>
                <a:cubicBezTo>
                  <a:pt x="6294885" y="412508"/>
                  <a:pt x="6182897" y="339583"/>
                  <a:pt x="6002497" y="371475"/>
                </a:cubicBezTo>
                <a:cubicBezTo>
                  <a:pt x="5822097" y="403367"/>
                  <a:pt x="5538257" y="333952"/>
                  <a:pt x="5293587" y="371475"/>
                </a:cubicBezTo>
                <a:cubicBezTo>
                  <a:pt x="5048917" y="408998"/>
                  <a:pt x="5019778" y="358209"/>
                  <a:pt x="4840349" y="371475"/>
                </a:cubicBezTo>
                <a:cubicBezTo>
                  <a:pt x="4660920" y="384741"/>
                  <a:pt x="4446997" y="308883"/>
                  <a:pt x="4259274" y="371475"/>
                </a:cubicBezTo>
                <a:cubicBezTo>
                  <a:pt x="4071551" y="434067"/>
                  <a:pt x="3713777" y="312969"/>
                  <a:pt x="3550364" y="371475"/>
                </a:cubicBezTo>
                <a:cubicBezTo>
                  <a:pt x="3386951" y="429981"/>
                  <a:pt x="3136238" y="331250"/>
                  <a:pt x="2969290" y="371475"/>
                </a:cubicBezTo>
                <a:cubicBezTo>
                  <a:pt x="2802342" y="411700"/>
                  <a:pt x="2658619" y="347754"/>
                  <a:pt x="2579970" y="371475"/>
                </a:cubicBezTo>
                <a:cubicBezTo>
                  <a:pt x="2501321" y="395196"/>
                  <a:pt x="2317555" y="366105"/>
                  <a:pt x="2126732" y="371475"/>
                </a:cubicBezTo>
                <a:cubicBezTo>
                  <a:pt x="1935909" y="376845"/>
                  <a:pt x="1753983" y="301067"/>
                  <a:pt x="1417821" y="371475"/>
                </a:cubicBezTo>
                <a:cubicBezTo>
                  <a:pt x="1081659" y="441883"/>
                  <a:pt x="1059055" y="331400"/>
                  <a:pt x="836747" y="371475"/>
                </a:cubicBezTo>
                <a:cubicBezTo>
                  <a:pt x="614439" y="411550"/>
                  <a:pt x="325778" y="349133"/>
                  <a:pt x="0" y="371475"/>
                </a:cubicBezTo>
                <a:cubicBezTo>
                  <a:pt x="-33172" y="224223"/>
                  <a:pt x="25686" y="108446"/>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矩形 26"/>
          <p:cNvSpPr/>
          <p:nvPr/>
        </p:nvSpPr>
        <p:spPr>
          <a:xfrm>
            <a:off x="447754" y="756606"/>
            <a:ext cx="6391817" cy="371475"/>
          </a:xfrm>
          <a:custGeom>
            <a:avLst/>
            <a:gdLst>
              <a:gd name="connsiteX0" fmla="*/ 0 w 6391817"/>
              <a:gd name="connsiteY0" fmla="*/ 0 h 371475"/>
              <a:gd name="connsiteX1" fmla="*/ 389320 w 6391817"/>
              <a:gd name="connsiteY1" fmla="*/ 0 h 371475"/>
              <a:gd name="connsiteX2" fmla="*/ 1098230 w 6391817"/>
              <a:gd name="connsiteY2" fmla="*/ 0 h 371475"/>
              <a:gd name="connsiteX3" fmla="*/ 1743223 w 6391817"/>
              <a:gd name="connsiteY3" fmla="*/ 0 h 371475"/>
              <a:gd name="connsiteX4" fmla="*/ 2132543 w 6391817"/>
              <a:gd name="connsiteY4" fmla="*/ 0 h 371475"/>
              <a:gd name="connsiteX5" fmla="*/ 2649699 w 6391817"/>
              <a:gd name="connsiteY5" fmla="*/ 0 h 371475"/>
              <a:gd name="connsiteX6" fmla="*/ 3358609 w 6391817"/>
              <a:gd name="connsiteY6" fmla="*/ 0 h 371475"/>
              <a:gd name="connsiteX7" fmla="*/ 3939684 w 6391817"/>
              <a:gd name="connsiteY7" fmla="*/ 0 h 371475"/>
              <a:gd name="connsiteX8" fmla="*/ 4584676 w 6391817"/>
              <a:gd name="connsiteY8" fmla="*/ 0 h 371475"/>
              <a:gd name="connsiteX9" fmla="*/ 5101832 w 6391817"/>
              <a:gd name="connsiteY9" fmla="*/ 0 h 371475"/>
              <a:gd name="connsiteX10" fmla="*/ 5682906 w 6391817"/>
              <a:gd name="connsiteY10" fmla="*/ 0 h 371475"/>
              <a:gd name="connsiteX11" fmla="*/ 6391817 w 6391817"/>
              <a:gd name="connsiteY11" fmla="*/ 0 h 371475"/>
              <a:gd name="connsiteX12" fmla="*/ 6391817 w 6391817"/>
              <a:gd name="connsiteY12" fmla="*/ 371475 h 371475"/>
              <a:gd name="connsiteX13" fmla="*/ 6002497 w 6391817"/>
              <a:gd name="connsiteY13" fmla="*/ 371475 h 371475"/>
              <a:gd name="connsiteX14" fmla="*/ 5613177 w 6391817"/>
              <a:gd name="connsiteY14" fmla="*/ 371475 h 371475"/>
              <a:gd name="connsiteX15" fmla="*/ 4968185 w 6391817"/>
              <a:gd name="connsiteY15" fmla="*/ 371475 h 371475"/>
              <a:gd name="connsiteX16" fmla="*/ 4578865 w 6391817"/>
              <a:gd name="connsiteY16" fmla="*/ 371475 h 371475"/>
              <a:gd name="connsiteX17" fmla="*/ 3997791 w 6391817"/>
              <a:gd name="connsiteY17" fmla="*/ 371475 h 371475"/>
              <a:gd name="connsiteX18" fmla="*/ 3544553 w 6391817"/>
              <a:gd name="connsiteY18" fmla="*/ 371475 h 371475"/>
              <a:gd name="connsiteX19" fmla="*/ 2963479 w 6391817"/>
              <a:gd name="connsiteY19" fmla="*/ 371475 h 371475"/>
              <a:gd name="connsiteX20" fmla="*/ 2382405 w 6391817"/>
              <a:gd name="connsiteY20" fmla="*/ 371475 h 371475"/>
              <a:gd name="connsiteX21" fmla="*/ 1801330 w 6391817"/>
              <a:gd name="connsiteY21" fmla="*/ 371475 h 371475"/>
              <a:gd name="connsiteX22" fmla="*/ 1220256 w 6391817"/>
              <a:gd name="connsiteY22" fmla="*/ 371475 h 371475"/>
              <a:gd name="connsiteX23" fmla="*/ 703100 w 6391817"/>
              <a:gd name="connsiteY23" fmla="*/ 371475 h 371475"/>
              <a:gd name="connsiteX24" fmla="*/ 0 w 6391817"/>
              <a:gd name="connsiteY24" fmla="*/ 371475 h 371475"/>
              <a:gd name="connsiteX25" fmla="*/ 0 w 6391817"/>
              <a:gd name="connsiteY25"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91817" h="371475" fill="none" extrusionOk="0">
                <a:moveTo>
                  <a:pt x="0" y="0"/>
                </a:moveTo>
                <a:cubicBezTo>
                  <a:pt x="88306" y="-24749"/>
                  <a:pt x="295472" y="1954"/>
                  <a:pt x="389320" y="0"/>
                </a:cubicBezTo>
                <a:cubicBezTo>
                  <a:pt x="483168" y="-1954"/>
                  <a:pt x="906053" y="53160"/>
                  <a:pt x="1098230" y="0"/>
                </a:cubicBezTo>
                <a:cubicBezTo>
                  <a:pt x="1290407" y="-53160"/>
                  <a:pt x="1474976" y="14894"/>
                  <a:pt x="1743223" y="0"/>
                </a:cubicBezTo>
                <a:cubicBezTo>
                  <a:pt x="2011470" y="-14894"/>
                  <a:pt x="2053334" y="45615"/>
                  <a:pt x="2132543" y="0"/>
                </a:cubicBezTo>
                <a:cubicBezTo>
                  <a:pt x="2211752" y="-45615"/>
                  <a:pt x="2490665" y="34144"/>
                  <a:pt x="2649699" y="0"/>
                </a:cubicBezTo>
                <a:cubicBezTo>
                  <a:pt x="2808733" y="-34144"/>
                  <a:pt x="3107438" y="33536"/>
                  <a:pt x="3358609" y="0"/>
                </a:cubicBezTo>
                <a:cubicBezTo>
                  <a:pt x="3609780" y="-33536"/>
                  <a:pt x="3699330" y="27979"/>
                  <a:pt x="3939684" y="0"/>
                </a:cubicBezTo>
                <a:cubicBezTo>
                  <a:pt x="4180038" y="-27979"/>
                  <a:pt x="4268132" y="31020"/>
                  <a:pt x="4584676" y="0"/>
                </a:cubicBezTo>
                <a:cubicBezTo>
                  <a:pt x="4901220" y="-31020"/>
                  <a:pt x="4978346" y="28589"/>
                  <a:pt x="5101832" y="0"/>
                </a:cubicBezTo>
                <a:cubicBezTo>
                  <a:pt x="5225318" y="-28589"/>
                  <a:pt x="5499332" y="20130"/>
                  <a:pt x="5682906" y="0"/>
                </a:cubicBezTo>
                <a:cubicBezTo>
                  <a:pt x="5866480" y="-20130"/>
                  <a:pt x="6181496" y="19313"/>
                  <a:pt x="6391817" y="0"/>
                </a:cubicBezTo>
                <a:cubicBezTo>
                  <a:pt x="6426262" y="80898"/>
                  <a:pt x="6360220" y="244485"/>
                  <a:pt x="6391817" y="371475"/>
                </a:cubicBezTo>
                <a:cubicBezTo>
                  <a:pt x="6212786" y="376795"/>
                  <a:pt x="6112032" y="329552"/>
                  <a:pt x="6002497" y="371475"/>
                </a:cubicBezTo>
                <a:cubicBezTo>
                  <a:pt x="5892962" y="413398"/>
                  <a:pt x="5723889" y="350682"/>
                  <a:pt x="5613177" y="371475"/>
                </a:cubicBezTo>
                <a:cubicBezTo>
                  <a:pt x="5502465" y="392268"/>
                  <a:pt x="5186450" y="309475"/>
                  <a:pt x="4968185" y="371475"/>
                </a:cubicBezTo>
                <a:cubicBezTo>
                  <a:pt x="4749920" y="433475"/>
                  <a:pt x="4771527" y="327025"/>
                  <a:pt x="4578865" y="371475"/>
                </a:cubicBezTo>
                <a:cubicBezTo>
                  <a:pt x="4386203" y="415925"/>
                  <a:pt x="4144733" y="338877"/>
                  <a:pt x="3997791" y="371475"/>
                </a:cubicBezTo>
                <a:cubicBezTo>
                  <a:pt x="3850849" y="404073"/>
                  <a:pt x="3738612" y="335646"/>
                  <a:pt x="3544553" y="371475"/>
                </a:cubicBezTo>
                <a:cubicBezTo>
                  <a:pt x="3350494" y="407304"/>
                  <a:pt x="3101057" y="346790"/>
                  <a:pt x="2963479" y="371475"/>
                </a:cubicBezTo>
                <a:cubicBezTo>
                  <a:pt x="2825901" y="396160"/>
                  <a:pt x="2641872" y="369312"/>
                  <a:pt x="2382405" y="371475"/>
                </a:cubicBezTo>
                <a:cubicBezTo>
                  <a:pt x="2122938" y="373638"/>
                  <a:pt x="2001688" y="361225"/>
                  <a:pt x="1801330" y="371475"/>
                </a:cubicBezTo>
                <a:cubicBezTo>
                  <a:pt x="1600972" y="381725"/>
                  <a:pt x="1432865" y="355642"/>
                  <a:pt x="1220256" y="371475"/>
                </a:cubicBezTo>
                <a:cubicBezTo>
                  <a:pt x="1007647" y="387308"/>
                  <a:pt x="818999" y="324553"/>
                  <a:pt x="703100" y="371475"/>
                </a:cubicBezTo>
                <a:cubicBezTo>
                  <a:pt x="587201" y="418397"/>
                  <a:pt x="220219" y="358164"/>
                  <a:pt x="0" y="371475"/>
                </a:cubicBezTo>
                <a:cubicBezTo>
                  <a:pt x="-32237" y="272114"/>
                  <a:pt x="4691" y="146087"/>
                  <a:pt x="0" y="0"/>
                </a:cubicBezTo>
                <a:close/>
              </a:path>
              <a:path w="6391817" h="371475" stroke="0" extrusionOk="0">
                <a:moveTo>
                  <a:pt x="0" y="0"/>
                </a:moveTo>
                <a:cubicBezTo>
                  <a:pt x="153469" y="-52169"/>
                  <a:pt x="413036" y="24132"/>
                  <a:pt x="517156" y="0"/>
                </a:cubicBezTo>
                <a:cubicBezTo>
                  <a:pt x="621276" y="-24132"/>
                  <a:pt x="753574" y="40414"/>
                  <a:pt x="906476" y="0"/>
                </a:cubicBezTo>
                <a:cubicBezTo>
                  <a:pt x="1059378" y="-40414"/>
                  <a:pt x="1361553" y="18787"/>
                  <a:pt x="1615386" y="0"/>
                </a:cubicBezTo>
                <a:cubicBezTo>
                  <a:pt x="1869219" y="-18787"/>
                  <a:pt x="1971596" y="15693"/>
                  <a:pt x="2132543" y="0"/>
                </a:cubicBezTo>
                <a:cubicBezTo>
                  <a:pt x="2293490" y="-15693"/>
                  <a:pt x="2430674" y="61414"/>
                  <a:pt x="2649699" y="0"/>
                </a:cubicBezTo>
                <a:cubicBezTo>
                  <a:pt x="2868724" y="-61414"/>
                  <a:pt x="3148084" y="68811"/>
                  <a:pt x="3358609" y="0"/>
                </a:cubicBezTo>
                <a:cubicBezTo>
                  <a:pt x="3569134" y="-68811"/>
                  <a:pt x="3718150" y="45020"/>
                  <a:pt x="3811847" y="0"/>
                </a:cubicBezTo>
                <a:cubicBezTo>
                  <a:pt x="3905544" y="-45020"/>
                  <a:pt x="4231475" y="17869"/>
                  <a:pt x="4520758" y="0"/>
                </a:cubicBezTo>
                <a:cubicBezTo>
                  <a:pt x="4810041" y="-17869"/>
                  <a:pt x="5032068" y="18495"/>
                  <a:pt x="5229668" y="0"/>
                </a:cubicBezTo>
                <a:cubicBezTo>
                  <a:pt x="5427268" y="-18495"/>
                  <a:pt x="5590899" y="11041"/>
                  <a:pt x="5810743" y="0"/>
                </a:cubicBezTo>
                <a:cubicBezTo>
                  <a:pt x="6030587" y="-11041"/>
                  <a:pt x="6165377" y="29754"/>
                  <a:pt x="6391817" y="0"/>
                </a:cubicBezTo>
                <a:cubicBezTo>
                  <a:pt x="6431605" y="109190"/>
                  <a:pt x="6354867" y="194413"/>
                  <a:pt x="6391817" y="371475"/>
                </a:cubicBezTo>
                <a:cubicBezTo>
                  <a:pt x="6294885" y="412508"/>
                  <a:pt x="6182897" y="339583"/>
                  <a:pt x="6002497" y="371475"/>
                </a:cubicBezTo>
                <a:cubicBezTo>
                  <a:pt x="5822097" y="403367"/>
                  <a:pt x="5538257" y="333952"/>
                  <a:pt x="5293587" y="371475"/>
                </a:cubicBezTo>
                <a:cubicBezTo>
                  <a:pt x="5048917" y="408998"/>
                  <a:pt x="5019778" y="358209"/>
                  <a:pt x="4840349" y="371475"/>
                </a:cubicBezTo>
                <a:cubicBezTo>
                  <a:pt x="4660920" y="384741"/>
                  <a:pt x="4446997" y="308883"/>
                  <a:pt x="4259274" y="371475"/>
                </a:cubicBezTo>
                <a:cubicBezTo>
                  <a:pt x="4071551" y="434067"/>
                  <a:pt x="3713777" y="312969"/>
                  <a:pt x="3550364" y="371475"/>
                </a:cubicBezTo>
                <a:cubicBezTo>
                  <a:pt x="3386951" y="429981"/>
                  <a:pt x="3136238" y="331250"/>
                  <a:pt x="2969290" y="371475"/>
                </a:cubicBezTo>
                <a:cubicBezTo>
                  <a:pt x="2802342" y="411700"/>
                  <a:pt x="2658619" y="347754"/>
                  <a:pt x="2579970" y="371475"/>
                </a:cubicBezTo>
                <a:cubicBezTo>
                  <a:pt x="2501321" y="395196"/>
                  <a:pt x="2317555" y="366105"/>
                  <a:pt x="2126732" y="371475"/>
                </a:cubicBezTo>
                <a:cubicBezTo>
                  <a:pt x="1935909" y="376845"/>
                  <a:pt x="1753983" y="301067"/>
                  <a:pt x="1417821" y="371475"/>
                </a:cubicBezTo>
                <a:cubicBezTo>
                  <a:pt x="1081659" y="441883"/>
                  <a:pt x="1059055" y="331400"/>
                  <a:pt x="836747" y="371475"/>
                </a:cubicBezTo>
                <a:cubicBezTo>
                  <a:pt x="614439" y="411550"/>
                  <a:pt x="325778" y="349133"/>
                  <a:pt x="0" y="371475"/>
                </a:cubicBezTo>
                <a:cubicBezTo>
                  <a:pt x="-33172" y="224223"/>
                  <a:pt x="25686" y="108446"/>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9" name="文本框 28"/>
          <p:cNvSpPr txBox="1"/>
          <p:nvPr/>
        </p:nvSpPr>
        <p:spPr>
          <a:xfrm>
            <a:off x="6839571" y="757677"/>
            <a:ext cx="6410738" cy="461665"/>
          </a:xfrm>
          <a:prstGeom prst="rect">
            <a:avLst/>
          </a:prstGeom>
          <a:noFill/>
        </p:spPr>
        <p:txBody>
          <a:bodyPr wrap="square">
            <a:spAutoFit/>
          </a:bodyPr>
          <a:lstStyle/>
          <a:p>
            <a:r>
              <a:rPr lang="en-US" altLang="zh-CN" sz="2400" i="1" dirty="0">
                <a:solidFill>
                  <a:srgbClr val="FF0000"/>
                </a:solidFill>
                <a:latin typeface="Times New Roman" panose="02020603050405020304" pitchFamily="18" charset="0"/>
                <a:cs typeface="Times New Roman" panose="02020603050405020304" pitchFamily="18" charset="0"/>
              </a:rPr>
              <a:t>ultra-fast</a:t>
            </a:r>
            <a:r>
              <a:rPr lang="zh-CN" altLang="en-US" sz="2400" i="1" dirty="0">
                <a:solidFill>
                  <a:srgbClr val="FF0000"/>
                </a:solidFill>
                <a:latin typeface="Times New Roman" panose="02020603050405020304" pitchFamily="18" charset="0"/>
                <a:cs typeface="Times New Roman" panose="02020603050405020304" pitchFamily="18" charset="0"/>
              </a:rPr>
              <a:t> 超快的</a:t>
            </a:r>
            <a:endParaRPr lang="zh-CN" altLang="en-US" sz="2400" i="1" dirty="0">
              <a:solidFill>
                <a:srgbClr val="FF0000"/>
              </a:solidFill>
              <a:latin typeface="Times New Roman" panose="02020603050405020304" pitchFamily="18" charset="0"/>
              <a:cs typeface="Times New Roman" panose="02020603050405020304" pitchFamily="18" charset="0"/>
            </a:endParaRPr>
          </a:p>
        </p:txBody>
      </p:sp>
      <p:sp>
        <p:nvSpPr>
          <p:cNvPr id="31" name="文本框 30"/>
          <p:cNvSpPr txBox="1"/>
          <p:nvPr/>
        </p:nvSpPr>
        <p:spPr>
          <a:xfrm>
            <a:off x="7150925" y="1219342"/>
            <a:ext cx="3987040" cy="369332"/>
          </a:xfrm>
          <a:prstGeom prst="rect">
            <a:avLst/>
          </a:prstGeom>
          <a:noFill/>
        </p:spPr>
        <p:txBody>
          <a:bodyPr wrap="square">
            <a:spAutoFit/>
          </a:bodyPr>
          <a:lstStyle/>
          <a:p>
            <a:r>
              <a:rPr lang="zh-CN" altLang="en-US" dirty="0">
                <a:solidFill>
                  <a:srgbClr val="FF0000"/>
                </a:solidFill>
              </a:rPr>
              <a:t>彰显了其在智能方面优于人类的优势。</a:t>
            </a:r>
            <a:endParaRPr lang="zh-CN" altLang="en-US" dirty="0">
              <a:solidFill>
                <a:srgbClr val="FF0000"/>
              </a:solidFill>
            </a:endParaRPr>
          </a:p>
        </p:txBody>
      </p:sp>
      <p:sp>
        <p:nvSpPr>
          <p:cNvPr id="33" name="文本框 32"/>
          <p:cNvSpPr txBox="1"/>
          <p:nvPr/>
        </p:nvSpPr>
        <p:spPr>
          <a:xfrm>
            <a:off x="6632712" y="421105"/>
            <a:ext cx="6937512" cy="369332"/>
          </a:xfrm>
          <a:prstGeom prst="rect">
            <a:avLst/>
          </a:prstGeom>
          <a:noFill/>
        </p:spPr>
        <p:txBody>
          <a:bodyPr wrap="square">
            <a:spAutoFit/>
          </a:bodyPr>
          <a:lstStyle/>
          <a:p>
            <a:r>
              <a:rPr lang="zh-CN" altLang="en-US" dirty="0">
                <a:solidFill>
                  <a:srgbClr val="FF0000"/>
                </a:solidFill>
              </a:rPr>
              <a:t>用自动化系统取代放射科医生</a:t>
            </a:r>
            <a:endParaRPr lang="zh-CN" altLang="en-US" dirty="0">
              <a:solidFill>
                <a:srgbClr val="FF0000"/>
              </a:solidFill>
            </a:endParaRPr>
          </a:p>
        </p:txBody>
      </p:sp>
      <p:sp>
        <p:nvSpPr>
          <p:cNvPr id="35" name="文本框 34"/>
          <p:cNvSpPr txBox="1"/>
          <p:nvPr/>
        </p:nvSpPr>
        <p:spPr>
          <a:xfrm>
            <a:off x="6839571" y="1554842"/>
            <a:ext cx="7096538" cy="369332"/>
          </a:xfrm>
          <a:prstGeom prst="rect">
            <a:avLst/>
          </a:prstGeom>
          <a:noFill/>
        </p:spPr>
        <p:txBody>
          <a:bodyPr wrap="square">
            <a:spAutoFit/>
          </a:bodyPr>
          <a:lstStyle/>
          <a:p>
            <a:r>
              <a:rPr lang="zh-CN" altLang="en-US" dirty="0">
                <a:solidFill>
                  <a:srgbClr val="FF0000"/>
                </a:solidFill>
              </a:rPr>
              <a:t>促进医疗设备的商业销售</a:t>
            </a:r>
            <a:endParaRPr lang="zh-CN" altLang="en-US" dirty="0">
              <a:solidFill>
                <a:srgbClr val="FF0000"/>
              </a:solidFill>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ppt_y</p:attrName>
                                        </p:attrNameLst>
                                      </p:cBhvr>
                                      <p:tavLst>
                                        <p:tav tm="0">
                                          <p:val>
                                            <p:strVal val="#ppt_y+#ppt_h*1.125000"/>
                                          </p:val>
                                        </p:tav>
                                        <p:tav tm="100000">
                                          <p:val>
                                            <p:strVal val="#ppt_y"/>
                                          </p:val>
                                        </p:tav>
                                      </p:tavLst>
                                    </p:anim>
                                    <p:animEffect transition="in" filter="wipe(up)">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p:tgtEl>
                                          <p:spTgt spid="17"/>
                                        </p:tgtEl>
                                        <p:attrNameLst>
                                          <p:attrName>ppt_y</p:attrName>
                                        </p:attrNameLst>
                                      </p:cBhvr>
                                      <p:tavLst>
                                        <p:tav tm="0">
                                          <p:val>
                                            <p:strVal val="#ppt_y+#ppt_h*1.125000"/>
                                          </p:val>
                                        </p:tav>
                                        <p:tav tm="100000">
                                          <p:val>
                                            <p:strVal val="#ppt_y"/>
                                          </p:val>
                                        </p:tav>
                                      </p:tavLst>
                                    </p:anim>
                                    <p:animEffect transition="in" filter="wipe(up)">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dissolv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ssolv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dissolv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dissolv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dissolv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dissolv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29">
                                            <p:txEl>
                                              <p:pRg st="0" end="0"/>
                                            </p:txEl>
                                          </p:spTgt>
                                        </p:tgtEl>
                                        <p:attrNameLst>
                                          <p:attrName>style.visibility</p:attrName>
                                        </p:attrNameLst>
                                      </p:cBhvr>
                                      <p:to>
                                        <p:strVal val="visible"/>
                                      </p:to>
                                    </p:set>
                                    <p:animEffect transition="in" filter="checkerboard(across)">
                                      <p:cBhvr>
                                        <p:cTn id="79" dur="500"/>
                                        <p:tgtEl>
                                          <p:spTgt spid="29">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33">
                                            <p:txEl>
                                              <p:pRg st="0" end="0"/>
                                            </p:txEl>
                                          </p:spTgt>
                                        </p:tgtEl>
                                        <p:attrNameLst>
                                          <p:attrName>style.visibility</p:attrName>
                                        </p:attrNameLst>
                                      </p:cBhvr>
                                      <p:to>
                                        <p:strVal val="visible"/>
                                      </p:to>
                                    </p:set>
                                    <p:animEffect transition="in" filter="dissolve">
                                      <p:cBhvr>
                                        <p:cTn id="84" dur="500"/>
                                        <p:tgtEl>
                                          <p:spTgt spid="33">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dissolve">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nodeType="clickEffect">
                                  <p:stCondLst>
                                    <p:cond delay="0"/>
                                  </p:stCondLst>
                                  <p:childTnLst>
                                    <p:set>
                                      <p:cBhvr>
                                        <p:cTn id="93" dur="1" fill="hold">
                                          <p:stCondLst>
                                            <p:cond delay="0"/>
                                          </p:stCondLst>
                                        </p:cTn>
                                        <p:tgtEl>
                                          <p:spTgt spid="35">
                                            <p:txEl>
                                              <p:pRg st="0" end="0"/>
                                            </p:txEl>
                                          </p:spTgt>
                                        </p:tgtEl>
                                        <p:attrNameLst>
                                          <p:attrName>style.visibility</p:attrName>
                                        </p:attrNameLst>
                                      </p:cBhvr>
                                      <p:to>
                                        <p:strVal val="visible"/>
                                      </p:to>
                                    </p:set>
                                    <p:animEffect transition="in" filter="checkerboard(across)">
                                      <p:cBhvr>
                                        <p:cTn id="94"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1" grpId="0"/>
      <p:bldP spid="12" grpId="0" animBg="1"/>
      <p:bldP spid="14" grpId="0"/>
      <p:bldP spid="15" grpId="0" animBg="1"/>
      <p:bldP spid="17" grpId="0"/>
      <p:bldP spid="19" grpId="0"/>
      <p:bldP spid="21" grpId="0"/>
      <p:bldP spid="22" grpId="0" animBg="1"/>
      <p:bldP spid="25" grpId="0"/>
      <p:bldP spid="26" grpId="0" animBg="1"/>
      <p:bldP spid="27" grpId="0" animBg="1"/>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4"/>
          <p:cNvSpPr/>
          <p:nvPr/>
        </p:nvSpPr>
        <p:spPr>
          <a:xfrm flipH="1" flipV="1">
            <a:off x="-1" y="5787342"/>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8" name="Rectangle 34"/>
          <p:cNvSpPr/>
          <p:nvPr/>
        </p:nvSpPr>
        <p:spPr>
          <a:xfrm rot="10800000" flipH="1" flipV="1">
            <a:off x="9089461" y="0"/>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 name="文本框 2"/>
          <p:cNvSpPr txBox="1"/>
          <p:nvPr/>
        </p:nvSpPr>
        <p:spPr>
          <a:xfrm>
            <a:off x="0" y="0"/>
            <a:ext cx="10643279" cy="1938992"/>
          </a:xfrm>
          <a:prstGeom prst="rect">
            <a:avLst/>
          </a:prstGeom>
          <a:noFill/>
        </p:spPr>
        <p:txBody>
          <a:bodyPr wrap="square">
            <a:spAutoFit/>
          </a:bodyPr>
          <a:lstStyle/>
          <a:p>
            <a:pPr algn="just">
              <a:buNone/>
            </a:pPr>
            <a:r>
              <a:rPr lang="en-US" altLang="zh-CN" sz="2400" kern="100" dirty="0">
                <a:effectLst/>
                <a:latin typeface="Times New Roman Regular"/>
                <a:ea typeface="宋体" panose="02010600030101010101" pitchFamily="2" charset="-122"/>
                <a:cs typeface="Times New Roman" panose="02020603050405020304" pitchFamily="18" charset="0"/>
              </a:rPr>
              <a:t>34. What does the author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intend to convey </a:t>
            </a:r>
            <a:r>
              <a:rPr lang="en-US" altLang="zh-CN" sz="2400" kern="100" dirty="0">
                <a:effectLst/>
                <a:latin typeface="Times New Roman Regular"/>
                <a:ea typeface="宋体" panose="02010600030101010101" pitchFamily="2" charset="-122"/>
                <a:cs typeface="Times New Roman" panose="02020603050405020304" pitchFamily="18" charset="0"/>
              </a:rPr>
              <a:t>in paragraph 4?</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A. The potential of AI diagnosis.						</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B. The inaccuracy of AI diagnosis.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C. The dominance of authorities in AI diagnosis.			</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indent="73025" algn="just">
              <a:buNone/>
            </a:pPr>
            <a:r>
              <a:rPr lang="en-US" altLang="zh-CN" sz="2400" kern="100" dirty="0">
                <a:effectLst/>
                <a:latin typeface="Times New Roman Regular"/>
                <a:ea typeface="宋体" panose="02010600030101010101" pitchFamily="2" charset="-122"/>
                <a:cs typeface="Times New Roman" panose="02020603050405020304" pitchFamily="18" charset="0"/>
              </a:rPr>
              <a:t>D. The necessity of human participation in AI diagnosis.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0" y="1804154"/>
            <a:ext cx="12192000" cy="1938992"/>
          </a:xfrm>
          <a:prstGeom prst="rect">
            <a:avLst/>
          </a:prstGeom>
          <a:noFill/>
        </p:spPr>
        <p:txBody>
          <a:bodyPr wrap="square">
            <a:spAutoFit/>
          </a:bodyPr>
          <a:lstStyle/>
          <a:p>
            <a:pPr indent="266700" algn="just">
              <a:buNone/>
            </a:pPr>
            <a:r>
              <a:rPr lang="en-US" altLang="zh-CN" sz="2400" b="1" dirty="0">
                <a:solidFill>
                  <a:srgbClr val="FF0000"/>
                </a:solidFill>
                <a:effectLst/>
                <a:latin typeface="Times New Roman Regular"/>
                <a:ea typeface="宋体" panose="02010600030101010101" pitchFamily="2" charset="-122"/>
                <a:cs typeface="宋体" panose="02010600030101010101" pitchFamily="2" charset="-122"/>
              </a:rPr>
              <a:t>Challenges persist, however</a:t>
            </a:r>
            <a:r>
              <a:rPr lang="en-US" altLang="zh-CN" sz="2400" dirty="0">
                <a:effectLst/>
                <a:latin typeface="Times New Roman Regular"/>
                <a:ea typeface="宋体" panose="02010600030101010101" pitchFamily="2" charset="-122"/>
                <a:cs typeface="宋体" panose="02010600030101010101" pitchFamily="2" charset="-122"/>
              </a:rPr>
              <a:t>. Legal frameworks struggle with responsibility for AI misdiagnosis</a:t>
            </a:r>
            <a:r>
              <a:rPr lang="zh-CN" altLang="en-US" sz="2400" dirty="0">
                <a:effectLst/>
                <a:latin typeface="Times New Roman Regular"/>
                <a:ea typeface="宋体" panose="02010600030101010101" pitchFamily="2" charset="-122"/>
                <a:cs typeface="宋体" panose="02010600030101010101" pitchFamily="2" charset="-122"/>
              </a:rPr>
              <a:t> </a:t>
            </a:r>
            <a:r>
              <a:rPr lang="en-US" altLang="zh-CN" sz="2400" dirty="0">
                <a:effectLst/>
                <a:latin typeface="Times New Roman Regular"/>
                <a:ea typeface="宋体" panose="02010600030101010101" pitchFamily="2" charset="-122"/>
                <a:cs typeface="宋体" panose="02010600030101010101" pitchFamily="2" charset="-122"/>
              </a:rPr>
              <a:t>(occurring in 0.7% of cases vs. human 1.2%). Inaccuracy risks also exist; early versions performed poorly on pediatric</a:t>
            </a:r>
            <a:r>
              <a:rPr lang="zh-CN" altLang="en-US" sz="2400" dirty="0">
                <a:effectLst/>
                <a:latin typeface="Times New Roman Regular"/>
                <a:ea typeface="宋体" panose="02010600030101010101" pitchFamily="2" charset="-122"/>
                <a:cs typeface="宋体" panose="02010600030101010101" pitchFamily="2" charset="-122"/>
              </a:rPr>
              <a:t> </a:t>
            </a:r>
            <a:r>
              <a:rPr lang="en-US" altLang="zh-CN" sz="2400" dirty="0">
                <a:effectLst/>
                <a:latin typeface="Times New Roman Regular"/>
                <a:ea typeface="宋体" panose="02010600030101010101" pitchFamily="2" charset="-122"/>
                <a:cs typeface="宋体" panose="02010600030101010101" pitchFamily="2" charset="-122"/>
              </a:rPr>
              <a:t>(</a:t>
            </a:r>
            <a:r>
              <a:rPr lang="zh-CN" altLang="zh-CN" sz="2400" dirty="0">
                <a:effectLst/>
                <a:latin typeface="Times New Roman Regular"/>
                <a:ea typeface="宋体" panose="02010600030101010101" pitchFamily="2" charset="-122"/>
                <a:cs typeface="Times New Roman Regular"/>
              </a:rPr>
              <a:t>小儿科的</a:t>
            </a:r>
            <a:r>
              <a:rPr lang="en-US" altLang="zh-CN" sz="2400" dirty="0">
                <a:effectLst/>
                <a:latin typeface="Times New Roman Regular"/>
                <a:ea typeface="宋体" panose="02010600030101010101" pitchFamily="2" charset="-122"/>
                <a:cs typeface="宋体" panose="02010600030101010101" pitchFamily="2" charset="-122"/>
              </a:rPr>
              <a:t>) scans due to limited child data. </a:t>
            </a:r>
            <a:r>
              <a:rPr lang="en-US" altLang="zh-CN" sz="2400" b="1" dirty="0">
                <a:effectLst/>
                <a:latin typeface="Times New Roman Regular"/>
                <a:ea typeface="宋体" panose="02010600030101010101" pitchFamily="2" charset="-122"/>
                <a:cs typeface="宋体" panose="02010600030101010101" pitchFamily="2" charset="-122"/>
              </a:rPr>
              <a:t>Regulatory authorities now enforce “human-AI</a:t>
            </a:r>
            <a:r>
              <a:rPr lang="zh-CN" altLang="en-US" sz="2400" b="1" dirty="0">
                <a:effectLst/>
                <a:latin typeface="Times New Roman Regular"/>
                <a:ea typeface="宋体" panose="02010600030101010101" pitchFamily="2" charset="-122"/>
                <a:cs typeface="宋体" panose="02010600030101010101" pitchFamily="2" charset="-122"/>
              </a:rPr>
              <a:t> </a:t>
            </a:r>
            <a:r>
              <a:rPr lang="en-US" altLang="zh-CN" sz="2400" b="1" dirty="0">
                <a:effectLst/>
                <a:latin typeface="Times New Roman Regular"/>
                <a:ea typeface="宋体" panose="02010600030101010101" pitchFamily="2" charset="-122"/>
                <a:cs typeface="宋体" panose="02010600030101010101" pitchFamily="2" charset="-122"/>
              </a:rPr>
              <a:t>co-diagnosis” </a:t>
            </a:r>
            <a:r>
              <a:rPr lang="zh-CN" altLang="zh-CN" sz="2400" b="1" dirty="0">
                <a:effectLst/>
                <a:latin typeface="Times New Roman Regular"/>
                <a:ea typeface="宋体" panose="02010600030101010101" pitchFamily="2" charset="-122"/>
                <a:cs typeface="Times New Roman Regular"/>
              </a:rPr>
              <a:t>—</a:t>
            </a:r>
            <a:r>
              <a:rPr lang="en-US" altLang="zh-CN" sz="2400" b="1" dirty="0">
                <a:effectLst/>
                <a:latin typeface="Times New Roman Regular"/>
                <a:ea typeface="宋体" panose="02010600030101010101" pitchFamily="2" charset="-122"/>
                <a:cs typeface="宋体" panose="02010600030101010101" pitchFamily="2" charset="-122"/>
              </a:rPr>
              <a:t> requiring doctor confirmation for critical cases.</a:t>
            </a:r>
            <a:endParaRPr lang="zh-CN" altLang="zh-CN" sz="2400" b="1"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9" name="矩形 8"/>
          <p:cNvSpPr/>
          <p:nvPr/>
        </p:nvSpPr>
        <p:spPr>
          <a:xfrm>
            <a:off x="3333693" y="2953583"/>
            <a:ext cx="3477168" cy="371475"/>
          </a:xfrm>
          <a:custGeom>
            <a:avLst/>
            <a:gdLst>
              <a:gd name="connsiteX0" fmla="*/ 0 w 3477168"/>
              <a:gd name="connsiteY0" fmla="*/ 0 h 371475"/>
              <a:gd name="connsiteX1" fmla="*/ 649071 w 3477168"/>
              <a:gd name="connsiteY1" fmla="*/ 0 h 371475"/>
              <a:gd name="connsiteX2" fmla="*/ 1263371 w 3477168"/>
              <a:gd name="connsiteY2" fmla="*/ 0 h 371475"/>
              <a:gd name="connsiteX3" fmla="*/ 1877671 w 3477168"/>
              <a:gd name="connsiteY3" fmla="*/ 0 h 371475"/>
              <a:gd name="connsiteX4" fmla="*/ 2352884 w 3477168"/>
              <a:gd name="connsiteY4" fmla="*/ 0 h 371475"/>
              <a:gd name="connsiteX5" fmla="*/ 2862868 w 3477168"/>
              <a:gd name="connsiteY5" fmla="*/ 0 h 371475"/>
              <a:gd name="connsiteX6" fmla="*/ 3477168 w 3477168"/>
              <a:gd name="connsiteY6" fmla="*/ 0 h 371475"/>
              <a:gd name="connsiteX7" fmla="*/ 3477168 w 3477168"/>
              <a:gd name="connsiteY7" fmla="*/ 371475 h 371475"/>
              <a:gd name="connsiteX8" fmla="*/ 2897640 w 3477168"/>
              <a:gd name="connsiteY8" fmla="*/ 371475 h 371475"/>
              <a:gd name="connsiteX9" fmla="*/ 2422427 w 3477168"/>
              <a:gd name="connsiteY9" fmla="*/ 371475 h 371475"/>
              <a:gd name="connsiteX10" fmla="*/ 1947214 w 3477168"/>
              <a:gd name="connsiteY10" fmla="*/ 371475 h 371475"/>
              <a:gd name="connsiteX11" fmla="*/ 1332914 w 3477168"/>
              <a:gd name="connsiteY11" fmla="*/ 371475 h 371475"/>
              <a:gd name="connsiteX12" fmla="*/ 822930 w 3477168"/>
              <a:gd name="connsiteY12" fmla="*/ 371475 h 371475"/>
              <a:gd name="connsiteX13" fmla="*/ 0 w 3477168"/>
              <a:gd name="connsiteY13" fmla="*/ 371475 h 371475"/>
              <a:gd name="connsiteX14" fmla="*/ 0 w 3477168"/>
              <a:gd name="connsiteY14"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7168" h="371475" fill="none" extrusionOk="0">
                <a:moveTo>
                  <a:pt x="0" y="0"/>
                </a:moveTo>
                <a:cubicBezTo>
                  <a:pt x="188323" y="-959"/>
                  <a:pt x="349172" y="39963"/>
                  <a:pt x="649071" y="0"/>
                </a:cubicBezTo>
                <a:cubicBezTo>
                  <a:pt x="948970" y="-39963"/>
                  <a:pt x="1090741" y="14517"/>
                  <a:pt x="1263371" y="0"/>
                </a:cubicBezTo>
                <a:cubicBezTo>
                  <a:pt x="1436001" y="-14517"/>
                  <a:pt x="1730498" y="53088"/>
                  <a:pt x="1877671" y="0"/>
                </a:cubicBezTo>
                <a:cubicBezTo>
                  <a:pt x="2024844" y="-53088"/>
                  <a:pt x="2253855" y="12339"/>
                  <a:pt x="2352884" y="0"/>
                </a:cubicBezTo>
                <a:cubicBezTo>
                  <a:pt x="2451913" y="-12339"/>
                  <a:pt x="2747710" y="5751"/>
                  <a:pt x="2862868" y="0"/>
                </a:cubicBezTo>
                <a:cubicBezTo>
                  <a:pt x="2978026" y="-5751"/>
                  <a:pt x="3354233" y="16023"/>
                  <a:pt x="3477168" y="0"/>
                </a:cubicBezTo>
                <a:cubicBezTo>
                  <a:pt x="3491984" y="82742"/>
                  <a:pt x="3471333" y="258260"/>
                  <a:pt x="3477168" y="371475"/>
                </a:cubicBezTo>
                <a:cubicBezTo>
                  <a:pt x="3259819" y="381213"/>
                  <a:pt x="3094230" y="334368"/>
                  <a:pt x="2897640" y="371475"/>
                </a:cubicBezTo>
                <a:cubicBezTo>
                  <a:pt x="2701050" y="408582"/>
                  <a:pt x="2607722" y="338335"/>
                  <a:pt x="2422427" y="371475"/>
                </a:cubicBezTo>
                <a:cubicBezTo>
                  <a:pt x="2237132" y="404615"/>
                  <a:pt x="2161527" y="369457"/>
                  <a:pt x="1947214" y="371475"/>
                </a:cubicBezTo>
                <a:cubicBezTo>
                  <a:pt x="1732901" y="373493"/>
                  <a:pt x="1487710" y="299279"/>
                  <a:pt x="1332914" y="371475"/>
                </a:cubicBezTo>
                <a:cubicBezTo>
                  <a:pt x="1178118" y="443671"/>
                  <a:pt x="977603" y="333743"/>
                  <a:pt x="822930" y="371475"/>
                </a:cubicBezTo>
                <a:cubicBezTo>
                  <a:pt x="668257" y="409207"/>
                  <a:pt x="316752" y="304421"/>
                  <a:pt x="0" y="371475"/>
                </a:cubicBezTo>
                <a:cubicBezTo>
                  <a:pt x="-10747" y="238954"/>
                  <a:pt x="9639" y="110457"/>
                  <a:pt x="0" y="0"/>
                </a:cubicBezTo>
                <a:close/>
              </a:path>
              <a:path w="3477168" h="371475" stroke="0" extrusionOk="0">
                <a:moveTo>
                  <a:pt x="0" y="0"/>
                </a:moveTo>
                <a:cubicBezTo>
                  <a:pt x="249771" y="-12612"/>
                  <a:pt x="356314" y="9614"/>
                  <a:pt x="544756" y="0"/>
                </a:cubicBezTo>
                <a:cubicBezTo>
                  <a:pt x="733198" y="-9614"/>
                  <a:pt x="921336" y="42511"/>
                  <a:pt x="1019969" y="0"/>
                </a:cubicBezTo>
                <a:cubicBezTo>
                  <a:pt x="1118602" y="-42511"/>
                  <a:pt x="1345546" y="28269"/>
                  <a:pt x="1669041" y="0"/>
                </a:cubicBezTo>
                <a:cubicBezTo>
                  <a:pt x="1992536" y="-28269"/>
                  <a:pt x="2074625" y="34386"/>
                  <a:pt x="2213797" y="0"/>
                </a:cubicBezTo>
                <a:cubicBezTo>
                  <a:pt x="2352969" y="-34386"/>
                  <a:pt x="2603373" y="22633"/>
                  <a:pt x="2758553" y="0"/>
                </a:cubicBezTo>
                <a:cubicBezTo>
                  <a:pt x="2913733" y="-22633"/>
                  <a:pt x="3211425" y="3915"/>
                  <a:pt x="3477168" y="0"/>
                </a:cubicBezTo>
                <a:cubicBezTo>
                  <a:pt x="3491586" y="132346"/>
                  <a:pt x="3440990" y="198449"/>
                  <a:pt x="3477168" y="371475"/>
                </a:cubicBezTo>
                <a:cubicBezTo>
                  <a:pt x="3269897" y="377671"/>
                  <a:pt x="3093450" y="313992"/>
                  <a:pt x="2897640" y="371475"/>
                </a:cubicBezTo>
                <a:cubicBezTo>
                  <a:pt x="2701830" y="428958"/>
                  <a:pt x="2600046" y="357809"/>
                  <a:pt x="2422427" y="371475"/>
                </a:cubicBezTo>
                <a:cubicBezTo>
                  <a:pt x="2244808" y="385141"/>
                  <a:pt x="1965468" y="323605"/>
                  <a:pt x="1842899" y="371475"/>
                </a:cubicBezTo>
                <a:cubicBezTo>
                  <a:pt x="1720330" y="419345"/>
                  <a:pt x="1524356" y="311308"/>
                  <a:pt x="1263371" y="371475"/>
                </a:cubicBezTo>
                <a:cubicBezTo>
                  <a:pt x="1002386" y="431642"/>
                  <a:pt x="983999" y="343525"/>
                  <a:pt x="718615" y="371475"/>
                </a:cubicBezTo>
                <a:cubicBezTo>
                  <a:pt x="453231" y="399425"/>
                  <a:pt x="225081" y="321071"/>
                  <a:pt x="0" y="371475"/>
                </a:cubicBezTo>
                <a:cubicBezTo>
                  <a:pt x="-28918" y="295346"/>
                  <a:pt x="35079" y="156609"/>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矩形 9"/>
          <p:cNvSpPr/>
          <p:nvPr/>
        </p:nvSpPr>
        <p:spPr>
          <a:xfrm>
            <a:off x="126149" y="4604984"/>
            <a:ext cx="1657350" cy="42515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tx1"/>
                </a:solidFill>
              </a:rPr>
              <a:t>challenges</a:t>
            </a:r>
            <a:endParaRPr kumimoji="1" lang="zh-CN" altLang="en-US" sz="2400" b="1" dirty="0">
              <a:solidFill>
                <a:schemeClr val="tx1"/>
              </a:solidFill>
            </a:endParaRPr>
          </a:p>
        </p:txBody>
      </p:sp>
      <p:sp>
        <p:nvSpPr>
          <p:cNvPr id="11" name="左大括号 10"/>
          <p:cNvSpPr/>
          <p:nvPr/>
        </p:nvSpPr>
        <p:spPr>
          <a:xfrm>
            <a:off x="1857705" y="3923360"/>
            <a:ext cx="384313" cy="2148837"/>
          </a:xfrm>
          <a:prstGeom prst="leftBrac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3" name="文本框 12"/>
          <p:cNvSpPr txBox="1"/>
          <p:nvPr/>
        </p:nvSpPr>
        <p:spPr>
          <a:xfrm>
            <a:off x="2494316" y="3686827"/>
            <a:ext cx="9697684" cy="2862322"/>
          </a:xfrm>
          <a:prstGeom prst="rect">
            <a:avLst/>
          </a:prstGeom>
          <a:noFill/>
        </p:spPr>
        <p:txBody>
          <a:bodyPr wrap="square">
            <a:spAutoFit/>
          </a:bodyPr>
          <a:lstStyle/>
          <a:p>
            <a:r>
              <a:rPr lang="en-US" altLang="zh-CN" sz="2000" b="1" dirty="0">
                <a:effectLst/>
                <a:latin typeface="Calibri" panose="020F0502020204030204" pitchFamily="34" charset="0"/>
                <a:ea typeface="宋体" panose="02010600030101010101" pitchFamily="2" charset="-122"/>
                <a:cs typeface="Calibri" panose="020F0502020204030204" pitchFamily="34" charset="0"/>
              </a:rPr>
              <a:t>1.Legal frameworks…</a:t>
            </a:r>
            <a:r>
              <a:rPr lang="zh-CN" altLang="en-US" sz="2000" b="1" dirty="0">
                <a:effectLst/>
                <a:latin typeface="Calibri" panose="020F0502020204030204" pitchFamily="34" charset="0"/>
                <a:ea typeface="宋体" panose="02010600030101010101" pitchFamily="2" charset="-122"/>
                <a:cs typeface="Calibri" panose="020F0502020204030204" pitchFamily="34" charset="0"/>
              </a:rPr>
              <a:t> </a:t>
            </a:r>
            <a:r>
              <a:rPr lang="en-US" altLang="zh-CN" sz="2000" b="1" dirty="0">
                <a:effectLst/>
                <a:latin typeface="Calibri" panose="020F0502020204030204" pitchFamily="34" charset="0"/>
                <a:ea typeface="宋体" panose="02010600030101010101" pitchFamily="2" charset="-122"/>
                <a:cs typeface="Calibri" panose="020F0502020204030204" pitchFamily="34" charset="0"/>
              </a:rPr>
              <a:t>   </a:t>
            </a:r>
            <a:r>
              <a:rPr lang="zh-CN" altLang="en-US" sz="2000" b="1" dirty="0">
                <a:latin typeface="Calibri" panose="020F0502020204030204" pitchFamily="34" charset="0"/>
                <a:cs typeface="Calibri" panose="020F0502020204030204" pitchFamily="34" charset="0"/>
              </a:rPr>
              <a:t>法律体系（</a:t>
            </a:r>
            <a:r>
              <a:rPr lang="en-GB" altLang="zh-CN" sz="2000" b="1" dirty="0">
                <a:latin typeface="Calibri" panose="020F0502020204030204" pitchFamily="34" charset="0"/>
                <a:cs typeface="Calibri" panose="020F0502020204030204" pitchFamily="34" charset="0"/>
              </a:rPr>
              <a:t>Legal frameworks</a:t>
            </a:r>
            <a:r>
              <a:rPr lang="zh-CN" altLang="en-GB" sz="2000" b="1" dirty="0">
                <a:latin typeface="Calibri" panose="020F0502020204030204" pitchFamily="34" charset="0"/>
                <a:cs typeface="Calibri" panose="020F0502020204030204" pitchFamily="34" charset="0"/>
              </a:rPr>
              <a:t>）</a:t>
            </a:r>
            <a:r>
              <a:rPr lang="en-GB" altLang="zh-CN" sz="2000" b="1" dirty="0">
                <a:latin typeface="Calibri" panose="020F0502020204030204" pitchFamily="34" charset="0"/>
                <a:cs typeface="Calibri" panose="020F0502020204030204" pitchFamily="34" charset="0"/>
              </a:rPr>
              <a:t> </a:t>
            </a:r>
            <a:r>
              <a:rPr lang="zh-CN" altLang="en-US" sz="2000" b="1" dirty="0">
                <a:latin typeface="Calibri" panose="020F0502020204030204" pitchFamily="34" charset="0"/>
                <a:cs typeface="Calibri" panose="020F0502020204030204" pitchFamily="34" charset="0"/>
              </a:rPr>
              <a:t>无法明确界定当</a:t>
            </a:r>
            <a:r>
              <a:rPr lang="en-GB" altLang="zh-CN" sz="2000" b="1" dirty="0">
                <a:latin typeface="Calibri" panose="020F0502020204030204" pitchFamily="34" charset="0"/>
                <a:cs typeface="Calibri" panose="020F0502020204030204" pitchFamily="34" charset="0"/>
              </a:rPr>
              <a:t>AI</a:t>
            </a:r>
            <a:r>
              <a:rPr lang="zh-CN" altLang="en-US" sz="2000" b="1" dirty="0">
                <a:latin typeface="Calibri" panose="020F0502020204030204" pitchFamily="34" charset="0"/>
                <a:cs typeface="Calibri" panose="020F0502020204030204" pitchFamily="34" charset="0"/>
              </a:rPr>
              <a:t>出现误诊时，责任谁来承担。是</a:t>
            </a:r>
            <a:r>
              <a:rPr lang="en-GB" altLang="zh-CN" sz="2000" b="1" dirty="0">
                <a:latin typeface="Calibri" panose="020F0502020204030204" pitchFamily="34" charset="0"/>
                <a:cs typeface="Calibri" panose="020F0502020204030204" pitchFamily="34" charset="0"/>
              </a:rPr>
              <a:t>AI</a:t>
            </a:r>
            <a:r>
              <a:rPr lang="zh-CN" altLang="en-US" sz="2000" b="1" dirty="0">
                <a:latin typeface="Calibri" panose="020F0502020204030204" pitchFamily="34" charset="0"/>
                <a:cs typeface="Calibri" panose="020F0502020204030204" pitchFamily="34" charset="0"/>
              </a:rPr>
              <a:t>算法的开发者？医院？使用</a:t>
            </a:r>
            <a:r>
              <a:rPr lang="en-GB" altLang="zh-CN" sz="2000" b="1" dirty="0">
                <a:latin typeface="Calibri" panose="020F0502020204030204" pitchFamily="34" charset="0"/>
                <a:cs typeface="Calibri" panose="020F0502020204030204" pitchFamily="34" charset="0"/>
              </a:rPr>
              <a:t>AI</a:t>
            </a:r>
            <a:r>
              <a:rPr lang="zh-CN" altLang="en-US" sz="2000" b="1" dirty="0">
                <a:latin typeface="Calibri" panose="020F0502020204030204" pitchFamily="34" charset="0"/>
                <a:cs typeface="Calibri" panose="020F0502020204030204" pitchFamily="34" charset="0"/>
              </a:rPr>
              <a:t>的医生？还是所有人共同承担？</a:t>
            </a:r>
            <a:endParaRPr lang="en-US" altLang="zh-CN" sz="2000" b="1" dirty="0">
              <a:latin typeface="Calibri" panose="020F0502020204030204" pitchFamily="34" charset="0"/>
              <a:cs typeface="Calibri" panose="020F0502020204030204" pitchFamily="34" charset="0"/>
            </a:endParaRPr>
          </a:p>
          <a:p>
            <a:endParaRPr lang="en-US" altLang="zh-CN" sz="2000" b="1" dirty="0">
              <a:latin typeface="Calibri" panose="020F0502020204030204" pitchFamily="34" charset="0"/>
              <a:cs typeface="Calibri" panose="020F0502020204030204" pitchFamily="34" charset="0"/>
            </a:endParaRPr>
          </a:p>
          <a:p>
            <a:r>
              <a:rPr lang="en-GB" altLang="zh-CN" sz="2000" b="1" dirty="0">
                <a:latin typeface="Calibri" panose="020F0502020204030204" pitchFamily="34" charset="0"/>
                <a:cs typeface="Calibri" panose="020F0502020204030204" pitchFamily="34" charset="0"/>
              </a:rPr>
              <a:t>2. Inaccuracy risks also exist…  </a:t>
            </a:r>
            <a:r>
              <a:rPr lang="en-GB" altLang="zh-CN" sz="2000" dirty="0">
                <a:latin typeface="Calibri" panose="020F0502020204030204" pitchFamily="34" charset="0"/>
                <a:cs typeface="Calibri" panose="020F0502020204030204" pitchFamily="34" charset="0"/>
              </a:rPr>
              <a:t>AI</a:t>
            </a:r>
            <a:r>
              <a:rPr lang="zh-CN" altLang="en-US" sz="2000" dirty="0">
                <a:latin typeface="Calibri" panose="020F0502020204030204" pitchFamily="34" charset="0"/>
                <a:cs typeface="Calibri" panose="020F0502020204030204" pitchFamily="34" charset="0"/>
              </a:rPr>
              <a:t>的</a:t>
            </a:r>
            <a:r>
              <a:rPr lang="zh-CN" altLang="en-US" sz="2000" b="1" dirty="0">
                <a:latin typeface="Calibri" panose="020F0502020204030204" pitchFamily="34" charset="0"/>
                <a:cs typeface="Calibri" panose="020F0502020204030204" pitchFamily="34" charset="0"/>
              </a:rPr>
              <a:t>准确性（</a:t>
            </a:r>
            <a:r>
              <a:rPr lang="en-GB" altLang="zh-CN" sz="2000" b="1" dirty="0">
                <a:latin typeface="Calibri" panose="020F0502020204030204" pitchFamily="34" charset="0"/>
                <a:cs typeface="Calibri" panose="020F0502020204030204" pitchFamily="34" charset="0"/>
              </a:rPr>
              <a:t>Accuracy</a:t>
            </a:r>
            <a:r>
              <a:rPr lang="zh-CN" altLang="en-GB" sz="2000" b="1" dirty="0">
                <a:latin typeface="Calibri" panose="020F0502020204030204" pitchFamily="34" charset="0"/>
                <a:cs typeface="Calibri" panose="020F0502020204030204" pitchFamily="34" charset="0"/>
              </a:rPr>
              <a:t>）</a:t>
            </a:r>
            <a:r>
              <a:rPr lang="en-GB" altLang="zh-CN" sz="2000" dirty="0">
                <a:latin typeface="Calibri" panose="020F0502020204030204" pitchFamily="34" charset="0"/>
                <a:cs typeface="Calibri" panose="020F0502020204030204" pitchFamily="34" charset="0"/>
              </a:rPr>
              <a:t> </a:t>
            </a:r>
            <a:r>
              <a:rPr lang="zh-CN" altLang="en-US" sz="2000" dirty="0">
                <a:latin typeface="Calibri" panose="020F0502020204030204" pitchFamily="34" charset="0"/>
                <a:cs typeface="Calibri" panose="020F0502020204030204" pitchFamily="34" charset="0"/>
              </a:rPr>
              <a:t>严重依赖于其训练数据的</a:t>
            </a:r>
            <a:r>
              <a:rPr lang="zh-CN" altLang="en-US" sz="2000" b="1" dirty="0">
                <a:latin typeface="Calibri" panose="020F0502020204030204" pitchFamily="34" charset="0"/>
                <a:cs typeface="Calibri" panose="020F0502020204030204" pitchFamily="34" charset="0"/>
              </a:rPr>
              <a:t>数量和质量。 </a:t>
            </a:r>
            <a:endParaRPr lang="en-US" altLang="zh-CN" sz="2000" b="1" dirty="0">
              <a:latin typeface="Calibri" panose="020F0502020204030204" pitchFamily="34" charset="0"/>
              <a:cs typeface="Calibri" panose="020F0502020204030204" pitchFamily="34" charset="0"/>
            </a:endParaRPr>
          </a:p>
          <a:p>
            <a:endParaRPr lang="en-US" altLang="zh-CN" sz="2000" b="1" dirty="0">
              <a:latin typeface="Calibri" panose="020F0502020204030204" pitchFamily="34" charset="0"/>
              <a:cs typeface="Calibri" panose="020F0502020204030204" pitchFamily="34" charset="0"/>
            </a:endParaRPr>
          </a:p>
          <a:p>
            <a:r>
              <a:rPr lang="en-US" altLang="zh-CN" sz="2000" b="1" dirty="0">
                <a:latin typeface="Calibri" panose="020F0502020204030204" pitchFamily="34" charset="0"/>
                <a:ea typeface="宋体" panose="02010600030101010101" pitchFamily="2" charset="-122"/>
                <a:cs typeface="Calibri" panose="020F0502020204030204" pitchFamily="34" charset="0"/>
              </a:rPr>
              <a:t>3. Regulatory</a:t>
            </a:r>
            <a:r>
              <a:rPr lang="zh-CN" altLang="en-US" sz="2000" b="1" dirty="0">
                <a:latin typeface="Calibri" panose="020F0502020204030204" pitchFamily="34" charset="0"/>
                <a:ea typeface="宋体" panose="02010600030101010101" pitchFamily="2" charset="-122"/>
                <a:cs typeface="Calibri" panose="020F0502020204030204" pitchFamily="34" charset="0"/>
              </a:rPr>
              <a:t> </a:t>
            </a:r>
            <a:r>
              <a:rPr lang="en-US" altLang="zh-CN" sz="2000" b="1" dirty="0">
                <a:latin typeface="Calibri" panose="020F0502020204030204" pitchFamily="34" charset="0"/>
                <a:ea typeface="宋体" panose="02010600030101010101" pitchFamily="2" charset="-122"/>
                <a:cs typeface="Calibri" panose="020F0502020204030204" pitchFamily="34" charset="0"/>
              </a:rPr>
              <a:t>authorities… </a:t>
            </a:r>
            <a:r>
              <a:rPr lang="zh-CN" altLang="en-US" sz="2000" b="1" dirty="0">
                <a:latin typeface="Calibri" panose="020F0502020204030204" pitchFamily="34" charset="0"/>
                <a:cs typeface="Calibri" panose="020F0502020204030204" pitchFamily="34" charset="0"/>
              </a:rPr>
              <a:t>如何安全地应用</a:t>
            </a:r>
            <a:r>
              <a:rPr lang="en-GB" altLang="zh-CN" sz="2000" b="1" dirty="0">
                <a:latin typeface="Calibri" panose="020F0502020204030204" pitchFamily="34" charset="0"/>
                <a:cs typeface="Calibri" panose="020F0502020204030204" pitchFamily="34" charset="0"/>
              </a:rPr>
              <a:t>AI</a:t>
            </a:r>
            <a:r>
              <a:rPr lang="en-US" altLang="zh-CN" sz="2000" b="1" dirty="0">
                <a:latin typeface="Calibri" panose="020F0502020204030204" pitchFamily="34" charset="0"/>
                <a:cs typeface="Calibri" panose="020F0502020204030204" pitchFamily="34" charset="0"/>
              </a:rPr>
              <a:t>.    </a:t>
            </a:r>
            <a:r>
              <a:rPr lang="zh-CN" altLang="en-US" sz="2000" b="1" dirty="0">
                <a:latin typeface="Calibri" panose="020F0502020204030204" pitchFamily="34" charset="0"/>
                <a:cs typeface="Calibri" panose="020F0502020204030204" pitchFamily="34" charset="0"/>
              </a:rPr>
              <a:t>人机协同诊断（</a:t>
            </a:r>
            <a:r>
              <a:rPr lang="en-GB" altLang="zh-CN" sz="2000" b="1" dirty="0">
                <a:latin typeface="Calibri" panose="020F0502020204030204" pitchFamily="34" charset="0"/>
                <a:cs typeface="Calibri" panose="020F0502020204030204" pitchFamily="34" charset="0"/>
              </a:rPr>
              <a:t>human-AI co-diagnosis</a:t>
            </a:r>
            <a:r>
              <a:rPr lang="zh-CN" altLang="en-GB" sz="2000" b="1" dirty="0">
                <a:latin typeface="Calibri" panose="020F0502020204030204" pitchFamily="34" charset="0"/>
                <a:cs typeface="Calibri" panose="020F0502020204030204" pitchFamily="34" charset="0"/>
              </a:rPr>
              <a:t>）</a:t>
            </a:r>
            <a:r>
              <a:rPr lang="en-GB" altLang="zh-CN" sz="2000" dirty="0">
                <a:latin typeface="Calibri" panose="020F0502020204030204" pitchFamily="34" charset="0"/>
                <a:cs typeface="Calibri" panose="020F0502020204030204" pitchFamily="34" charset="0"/>
              </a:rPr>
              <a:t>AI</a:t>
            </a:r>
            <a:r>
              <a:rPr lang="zh-CN" altLang="en-US" sz="2000" dirty="0">
                <a:latin typeface="Calibri" panose="020F0502020204030204" pitchFamily="34" charset="0"/>
                <a:cs typeface="Calibri" panose="020F0502020204030204" pitchFamily="34" charset="0"/>
              </a:rPr>
              <a:t>的诊断结果必须由</a:t>
            </a:r>
            <a:r>
              <a:rPr lang="zh-CN" altLang="en-US" sz="2000" b="1" dirty="0">
                <a:latin typeface="Calibri" panose="020F0502020204030204" pitchFamily="34" charset="0"/>
                <a:cs typeface="Calibri" panose="020F0502020204030204" pitchFamily="34" charset="0"/>
              </a:rPr>
              <a:t>医生进行最终确认（</a:t>
            </a:r>
            <a:r>
              <a:rPr lang="en-GB" altLang="zh-CN" sz="2000" b="1" dirty="0">
                <a:latin typeface="Calibri" panose="020F0502020204030204" pitchFamily="34" charset="0"/>
                <a:cs typeface="Calibri" panose="020F0502020204030204" pitchFamily="34" charset="0"/>
              </a:rPr>
              <a:t>requiring doctor confirmation</a:t>
            </a:r>
            <a:r>
              <a:rPr lang="zh-CN" altLang="en-GB" sz="2000" b="1" dirty="0">
                <a:latin typeface="Calibri" panose="020F0502020204030204" pitchFamily="34" charset="0"/>
                <a:cs typeface="Calibri" panose="020F0502020204030204" pitchFamily="34" charset="0"/>
              </a:rPr>
              <a:t>）</a:t>
            </a:r>
            <a:r>
              <a:rPr lang="zh-CN" altLang="en-GB" sz="2000" dirty="0">
                <a:latin typeface="Calibri" panose="020F0502020204030204" pitchFamily="34" charset="0"/>
                <a:cs typeface="Calibri" panose="020F0502020204030204" pitchFamily="34" charset="0"/>
              </a:rPr>
              <a:t>。</a:t>
            </a:r>
            <a:r>
              <a:rPr lang="zh-CN" altLang="en-US" sz="2000" dirty="0">
                <a:latin typeface="Calibri" panose="020F0502020204030204" pitchFamily="34" charset="0"/>
                <a:cs typeface="Calibri" panose="020F0502020204030204" pitchFamily="34" charset="0"/>
              </a:rPr>
              <a:t>这实际上是将最终的诊断决定权和责任明确地交给了人类医生，</a:t>
            </a:r>
            <a:r>
              <a:rPr lang="en-GB" altLang="zh-CN" sz="2000" dirty="0">
                <a:latin typeface="Calibri" panose="020F0502020204030204" pitchFamily="34" charset="0"/>
                <a:cs typeface="Calibri" panose="020F0502020204030204" pitchFamily="34" charset="0"/>
              </a:rPr>
              <a:t>AI</a:t>
            </a:r>
            <a:r>
              <a:rPr lang="zh-CN" altLang="en-US" sz="2000" dirty="0">
                <a:latin typeface="Calibri" panose="020F0502020204030204" pitchFamily="34" charset="0"/>
                <a:cs typeface="Calibri" panose="020F0502020204030204" pitchFamily="34" charset="0"/>
              </a:rPr>
              <a:t>充当的是“超级助手”的角色。</a:t>
            </a:r>
            <a:endParaRPr lang="en-US" altLang="zh-CN" sz="2000" b="1" dirty="0">
              <a:latin typeface="Calibri" panose="020F0502020204030204" pitchFamily="34" charset="0"/>
              <a:cs typeface="Calibri" panose="020F0502020204030204" pitchFamily="34" charset="0"/>
            </a:endParaRPr>
          </a:p>
        </p:txBody>
      </p:sp>
      <p:cxnSp>
        <p:nvCxnSpPr>
          <p:cNvPr id="15" name="直线箭头连接符 14"/>
          <p:cNvCxnSpPr>
            <a:endCxn id="9" idx="0"/>
          </p:cNvCxnSpPr>
          <p:nvPr/>
        </p:nvCxnSpPr>
        <p:spPr>
          <a:xfrm>
            <a:off x="4757738" y="1938992"/>
            <a:ext cx="314539" cy="101459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494316" y="1511199"/>
            <a:ext cx="4477984" cy="292956"/>
          </a:xfrm>
          <a:custGeom>
            <a:avLst/>
            <a:gdLst>
              <a:gd name="connsiteX0" fmla="*/ 0 w 4477984"/>
              <a:gd name="connsiteY0" fmla="*/ 0 h 292956"/>
              <a:gd name="connsiteX1" fmla="*/ 470188 w 4477984"/>
              <a:gd name="connsiteY1" fmla="*/ 0 h 292956"/>
              <a:gd name="connsiteX2" fmla="*/ 1074716 w 4477984"/>
              <a:gd name="connsiteY2" fmla="*/ 0 h 292956"/>
              <a:gd name="connsiteX3" fmla="*/ 1589684 w 4477984"/>
              <a:gd name="connsiteY3" fmla="*/ 0 h 292956"/>
              <a:gd name="connsiteX4" fmla="*/ 2059873 w 4477984"/>
              <a:gd name="connsiteY4" fmla="*/ 0 h 292956"/>
              <a:gd name="connsiteX5" fmla="*/ 2664400 w 4477984"/>
              <a:gd name="connsiteY5" fmla="*/ 0 h 292956"/>
              <a:gd name="connsiteX6" fmla="*/ 3224148 w 4477984"/>
              <a:gd name="connsiteY6" fmla="*/ 0 h 292956"/>
              <a:gd name="connsiteX7" fmla="*/ 3783896 w 4477984"/>
              <a:gd name="connsiteY7" fmla="*/ 0 h 292956"/>
              <a:gd name="connsiteX8" fmla="*/ 4477984 w 4477984"/>
              <a:gd name="connsiteY8" fmla="*/ 0 h 292956"/>
              <a:gd name="connsiteX9" fmla="*/ 4477984 w 4477984"/>
              <a:gd name="connsiteY9" fmla="*/ 292956 h 292956"/>
              <a:gd name="connsiteX10" fmla="*/ 4007796 w 4477984"/>
              <a:gd name="connsiteY10" fmla="*/ 292956 h 292956"/>
              <a:gd name="connsiteX11" fmla="*/ 3582387 w 4477984"/>
              <a:gd name="connsiteY11" fmla="*/ 292956 h 292956"/>
              <a:gd name="connsiteX12" fmla="*/ 2977859 w 4477984"/>
              <a:gd name="connsiteY12" fmla="*/ 292956 h 292956"/>
              <a:gd name="connsiteX13" fmla="*/ 2507671 w 4477984"/>
              <a:gd name="connsiteY13" fmla="*/ 292956 h 292956"/>
              <a:gd name="connsiteX14" fmla="*/ 1903143 w 4477984"/>
              <a:gd name="connsiteY14" fmla="*/ 292956 h 292956"/>
              <a:gd name="connsiteX15" fmla="*/ 1253836 w 4477984"/>
              <a:gd name="connsiteY15" fmla="*/ 292956 h 292956"/>
              <a:gd name="connsiteX16" fmla="*/ 738867 w 4477984"/>
              <a:gd name="connsiteY16" fmla="*/ 292956 h 292956"/>
              <a:gd name="connsiteX17" fmla="*/ 0 w 4477984"/>
              <a:gd name="connsiteY17" fmla="*/ 292956 h 292956"/>
              <a:gd name="connsiteX18" fmla="*/ 0 w 4477984"/>
              <a:gd name="connsiteY18" fmla="*/ 0 h 29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7984" h="292956" fill="none" extrusionOk="0">
                <a:moveTo>
                  <a:pt x="0" y="0"/>
                </a:moveTo>
                <a:cubicBezTo>
                  <a:pt x="152608" y="-28728"/>
                  <a:pt x="296153" y="41333"/>
                  <a:pt x="470188" y="0"/>
                </a:cubicBezTo>
                <a:cubicBezTo>
                  <a:pt x="644223" y="-41333"/>
                  <a:pt x="793564" y="56949"/>
                  <a:pt x="1074716" y="0"/>
                </a:cubicBezTo>
                <a:cubicBezTo>
                  <a:pt x="1355868" y="-56949"/>
                  <a:pt x="1410041" y="7699"/>
                  <a:pt x="1589684" y="0"/>
                </a:cubicBezTo>
                <a:cubicBezTo>
                  <a:pt x="1769327" y="-7699"/>
                  <a:pt x="1881915" y="33759"/>
                  <a:pt x="2059873" y="0"/>
                </a:cubicBezTo>
                <a:cubicBezTo>
                  <a:pt x="2237831" y="-33759"/>
                  <a:pt x="2492861" y="45826"/>
                  <a:pt x="2664400" y="0"/>
                </a:cubicBezTo>
                <a:cubicBezTo>
                  <a:pt x="2835939" y="-45826"/>
                  <a:pt x="2966079" y="28670"/>
                  <a:pt x="3224148" y="0"/>
                </a:cubicBezTo>
                <a:cubicBezTo>
                  <a:pt x="3482217" y="-28670"/>
                  <a:pt x="3515748" y="61966"/>
                  <a:pt x="3783896" y="0"/>
                </a:cubicBezTo>
                <a:cubicBezTo>
                  <a:pt x="4052044" y="-61966"/>
                  <a:pt x="4224955" y="17751"/>
                  <a:pt x="4477984" y="0"/>
                </a:cubicBezTo>
                <a:cubicBezTo>
                  <a:pt x="4507377" y="89933"/>
                  <a:pt x="4461094" y="148619"/>
                  <a:pt x="4477984" y="292956"/>
                </a:cubicBezTo>
                <a:cubicBezTo>
                  <a:pt x="4249015" y="328507"/>
                  <a:pt x="4186549" y="274261"/>
                  <a:pt x="4007796" y="292956"/>
                </a:cubicBezTo>
                <a:cubicBezTo>
                  <a:pt x="3829043" y="311651"/>
                  <a:pt x="3745171" y="266740"/>
                  <a:pt x="3582387" y="292956"/>
                </a:cubicBezTo>
                <a:cubicBezTo>
                  <a:pt x="3419603" y="319172"/>
                  <a:pt x="3261825" y="253725"/>
                  <a:pt x="2977859" y="292956"/>
                </a:cubicBezTo>
                <a:cubicBezTo>
                  <a:pt x="2693893" y="332187"/>
                  <a:pt x="2695663" y="250240"/>
                  <a:pt x="2507671" y="292956"/>
                </a:cubicBezTo>
                <a:cubicBezTo>
                  <a:pt x="2319679" y="335672"/>
                  <a:pt x="2120582" y="269412"/>
                  <a:pt x="1903143" y="292956"/>
                </a:cubicBezTo>
                <a:cubicBezTo>
                  <a:pt x="1685704" y="316500"/>
                  <a:pt x="1391152" y="216069"/>
                  <a:pt x="1253836" y="292956"/>
                </a:cubicBezTo>
                <a:cubicBezTo>
                  <a:pt x="1116520" y="369843"/>
                  <a:pt x="958301" y="273524"/>
                  <a:pt x="738867" y="292956"/>
                </a:cubicBezTo>
                <a:cubicBezTo>
                  <a:pt x="519433" y="312388"/>
                  <a:pt x="151693" y="229392"/>
                  <a:pt x="0" y="292956"/>
                </a:cubicBezTo>
                <a:cubicBezTo>
                  <a:pt x="-5861" y="195515"/>
                  <a:pt x="14461" y="125439"/>
                  <a:pt x="0" y="0"/>
                </a:cubicBezTo>
                <a:close/>
              </a:path>
              <a:path w="4477984" h="292956" stroke="0" extrusionOk="0">
                <a:moveTo>
                  <a:pt x="0" y="0"/>
                </a:moveTo>
                <a:cubicBezTo>
                  <a:pt x="179092" y="-36514"/>
                  <a:pt x="306081" y="60222"/>
                  <a:pt x="514968" y="0"/>
                </a:cubicBezTo>
                <a:cubicBezTo>
                  <a:pt x="723855" y="-60222"/>
                  <a:pt x="788820" y="45121"/>
                  <a:pt x="940377" y="0"/>
                </a:cubicBezTo>
                <a:cubicBezTo>
                  <a:pt x="1091934" y="-45121"/>
                  <a:pt x="1296251" y="45785"/>
                  <a:pt x="1589684" y="0"/>
                </a:cubicBezTo>
                <a:cubicBezTo>
                  <a:pt x="1883117" y="-45785"/>
                  <a:pt x="1996080" y="60873"/>
                  <a:pt x="2104652" y="0"/>
                </a:cubicBezTo>
                <a:cubicBezTo>
                  <a:pt x="2213224" y="-60873"/>
                  <a:pt x="2395028" y="21729"/>
                  <a:pt x="2619621" y="0"/>
                </a:cubicBezTo>
                <a:cubicBezTo>
                  <a:pt x="2844214" y="-21729"/>
                  <a:pt x="3080835" y="63679"/>
                  <a:pt x="3268928" y="0"/>
                </a:cubicBezTo>
                <a:cubicBezTo>
                  <a:pt x="3457021" y="-63679"/>
                  <a:pt x="3590335" y="19887"/>
                  <a:pt x="3739117" y="0"/>
                </a:cubicBezTo>
                <a:cubicBezTo>
                  <a:pt x="3887899" y="-19887"/>
                  <a:pt x="4325295" y="39334"/>
                  <a:pt x="4477984" y="0"/>
                </a:cubicBezTo>
                <a:cubicBezTo>
                  <a:pt x="4483313" y="99546"/>
                  <a:pt x="4446684" y="233428"/>
                  <a:pt x="4477984" y="292956"/>
                </a:cubicBezTo>
                <a:cubicBezTo>
                  <a:pt x="4377743" y="336507"/>
                  <a:pt x="4115539" y="256277"/>
                  <a:pt x="4007796" y="292956"/>
                </a:cubicBezTo>
                <a:cubicBezTo>
                  <a:pt x="3900053" y="329635"/>
                  <a:pt x="3604610" y="241143"/>
                  <a:pt x="3448048" y="292956"/>
                </a:cubicBezTo>
                <a:cubicBezTo>
                  <a:pt x="3291486" y="344769"/>
                  <a:pt x="3149043" y="252071"/>
                  <a:pt x="2933080" y="292956"/>
                </a:cubicBezTo>
                <a:cubicBezTo>
                  <a:pt x="2717117" y="333841"/>
                  <a:pt x="2492841" y="232696"/>
                  <a:pt x="2283772" y="292956"/>
                </a:cubicBezTo>
                <a:cubicBezTo>
                  <a:pt x="2074703" y="353216"/>
                  <a:pt x="1880747" y="288934"/>
                  <a:pt x="1634464" y="292956"/>
                </a:cubicBezTo>
                <a:cubicBezTo>
                  <a:pt x="1388181" y="296978"/>
                  <a:pt x="1379884" y="279645"/>
                  <a:pt x="1164276" y="292956"/>
                </a:cubicBezTo>
                <a:cubicBezTo>
                  <a:pt x="948668" y="306267"/>
                  <a:pt x="822342" y="278196"/>
                  <a:pt x="604528" y="292956"/>
                </a:cubicBezTo>
                <a:cubicBezTo>
                  <a:pt x="386714" y="307716"/>
                  <a:pt x="283228" y="292747"/>
                  <a:pt x="0" y="292956"/>
                </a:cubicBezTo>
                <a:cubicBezTo>
                  <a:pt x="-14260" y="159406"/>
                  <a:pt x="24399" y="137482"/>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文本框 20"/>
          <p:cNvSpPr txBox="1"/>
          <p:nvPr/>
        </p:nvSpPr>
        <p:spPr>
          <a:xfrm>
            <a:off x="6096000" y="1131688"/>
            <a:ext cx="6457950" cy="369332"/>
          </a:xfrm>
          <a:prstGeom prst="rect">
            <a:avLst/>
          </a:prstGeom>
          <a:noFill/>
        </p:spPr>
        <p:txBody>
          <a:bodyPr wrap="square">
            <a:spAutoFit/>
          </a:bodyPr>
          <a:lstStyle/>
          <a:p>
            <a:r>
              <a:rPr lang="zh-CN" altLang="en-US" dirty="0">
                <a:solidFill>
                  <a:srgbClr val="FF0000"/>
                </a:solidFill>
              </a:rPr>
              <a:t>人工智能诊断中的权威主导地位。</a:t>
            </a:r>
            <a:endParaRPr lang="zh-CN" altLang="en-US" dirty="0">
              <a:solidFill>
                <a:srgbClr val="FF0000"/>
              </a:solidFill>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dissolv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dissolve">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dissolve">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5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ectangle 34"/>
          <p:cNvSpPr/>
          <p:nvPr/>
        </p:nvSpPr>
        <p:spPr>
          <a:xfrm flipH="1" flipV="1">
            <a:off x="-1" y="5787342"/>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8" name="Rectangle 34"/>
          <p:cNvSpPr/>
          <p:nvPr/>
        </p:nvSpPr>
        <p:spPr>
          <a:xfrm rot="10800000" flipH="1" flipV="1">
            <a:off x="9089461" y="0"/>
            <a:ext cx="3102539" cy="1070658"/>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99887" h="1207779">
                <a:moveTo>
                  <a:pt x="20077" y="0"/>
                </a:moveTo>
                <a:lnTo>
                  <a:pt x="3499887" y="4553"/>
                </a:lnTo>
                <a:lnTo>
                  <a:pt x="3499887" y="1130405"/>
                </a:lnTo>
                <a:cubicBezTo>
                  <a:pt x="3499588" y="1433772"/>
                  <a:pt x="3468504" y="745115"/>
                  <a:pt x="2205570" y="775263"/>
                </a:cubicBezTo>
                <a:cubicBezTo>
                  <a:pt x="942636" y="805411"/>
                  <a:pt x="-163771" y="183848"/>
                  <a:pt x="20077" y="0"/>
                </a:cubicBezTo>
                <a:close/>
              </a:path>
            </a:pathLst>
          </a:custGeom>
          <a:solidFill>
            <a:srgbClr val="59A041"/>
          </a:solidFill>
          <a:ln>
            <a:solidFill>
              <a:srgbClr val="59A041"/>
            </a:solid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 name="文本框 2"/>
          <p:cNvSpPr txBox="1"/>
          <p:nvPr/>
        </p:nvSpPr>
        <p:spPr>
          <a:xfrm>
            <a:off x="0" y="0"/>
            <a:ext cx="12192000" cy="1938992"/>
          </a:xfrm>
          <a:prstGeom prst="rect">
            <a:avLst/>
          </a:prstGeom>
          <a:noFill/>
        </p:spPr>
        <p:txBody>
          <a:bodyPr wrap="square">
            <a:spAutoFit/>
          </a:bodyPr>
          <a:lstStyle/>
          <a:p>
            <a:pPr algn="just">
              <a:buNone/>
            </a:pPr>
            <a:r>
              <a:rPr lang="en-US" altLang="zh-CN" sz="2400" kern="100" dirty="0">
                <a:effectLst/>
                <a:latin typeface="Times New Roman Regular"/>
                <a:ea typeface="宋体" panose="02010600030101010101" pitchFamily="2" charset="-122"/>
                <a:cs typeface="Times New Roman" panose="02020603050405020304" pitchFamily="18" charset="0"/>
              </a:rPr>
              <a:t>35. What can be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inferred</a:t>
            </a:r>
            <a:r>
              <a:rPr lang="en-US" altLang="zh-CN" sz="2400" kern="100" dirty="0">
                <a:effectLst/>
                <a:latin typeface="Times New Roman Regular"/>
                <a:ea typeface="宋体" panose="02010600030101010101" pitchFamily="2" charset="-122"/>
                <a:cs typeface="Times New Roman" panose="02020603050405020304" pitchFamily="18" charset="0"/>
              </a:rPr>
              <a:t> about AI radiology’s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future</a:t>
            </a:r>
            <a:r>
              <a:rPr lang="en-US" altLang="zh-CN" sz="2400" kern="100" dirty="0">
                <a:effectLst/>
                <a:latin typeface="Times New Roman Regular"/>
                <a:ea typeface="宋体" panose="02010600030101010101" pitchFamily="2" charset="-122"/>
                <a:cs typeface="Times New Roman" panose="02020603050405020304" pitchFamily="18" charset="0"/>
              </a:rPr>
              <a:t> development?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marL="457200" indent="-457200" algn="just">
              <a:buAutoNum type="alphaUcPeriod"/>
            </a:pPr>
            <a:r>
              <a:rPr lang="en-US" altLang="zh-CN" sz="2400" kern="100" dirty="0">
                <a:effectLst/>
                <a:latin typeface="Times New Roman Regular"/>
                <a:ea typeface="宋体" panose="02010600030101010101" pitchFamily="2" charset="-122"/>
                <a:cs typeface="Times New Roman" panose="02020603050405020304" pitchFamily="18" charset="0"/>
              </a:rPr>
              <a:t>It will replace doctors.							</a:t>
            </a:r>
            <a:endParaRPr lang="en-US" altLang="zh-CN" sz="2400" kern="100" dirty="0">
              <a:effectLst/>
              <a:latin typeface="Times New Roman Regular"/>
              <a:ea typeface="宋体" panose="02010600030101010101" pitchFamily="2" charset="-122"/>
              <a:cs typeface="Times New Roman" panose="02020603050405020304" pitchFamily="18" charset="0"/>
            </a:endParaRPr>
          </a:p>
          <a:p>
            <a:pPr algn="just"/>
            <a:r>
              <a:rPr lang="en-US" altLang="zh-CN" sz="2400" kern="100" dirty="0">
                <a:effectLst/>
                <a:latin typeface="Times New Roman Regular"/>
                <a:ea typeface="宋体" panose="02010600030101010101" pitchFamily="2" charset="-122"/>
                <a:cs typeface="Times New Roman" panose="02020603050405020304" pitchFamily="18" charset="0"/>
              </a:rPr>
              <a:t>B. It can work with smart phones.</a:t>
            </a:r>
            <a:endParaRPr lang="en-US" altLang="zh-CN" sz="2400" kern="100" dirty="0">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Regular"/>
                <a:ea typeface="宋体" panose="02010600030101010101" pitchFamily="2" charset="-122"/>
                <a:cs typeface="Times New Roman" panose="02020603050405020304" pitchFamily="18" charset="0"/>
              </a:rPr>
              <a:t>C. It can reach people in far-off areas.			</a:t>
            </a:r>
            <a:endParaRPr lang="en-US" altLang="zh-CN" sz="2400" kern="100" dirty="0">
              <a:latin typeface="Times New Roman Regular"/>
              <a:ea typeface="宋体" panose="02010600030101010101" pitchFamily="2" charset="-122"/>
              <a:cs typeface="Times New Roman" panose="02020603050405020304" pitchFamily="18" charset="0"/>
            </a:endParaRPr>
          </a:p>
          <a:p>
            <a:pPr algn="just"/>
            <a:r>
              <a:rPr lang="en-US" altLang="zh-CN" sz="2400" kern="100" dirty="0">
                <a:effectLst/>
                <a:latin typeface="Times New Roman Regular"/>
                <a:ea typeface="宋体" panose="02010600030101010101" pitchFamily="2" charset="-122"/>
                <a:cs typeface="Times New Roman" panose="02020603050405020304" pitchFamily="18" charset="0"/>
              </a:rPr>
              <a:t>D. It can avoid late-stage cancer deaths completely.</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9" name="文本框 8"/>
          <p:cNvSpPr txBox="1"/>
          <p:nvPr/>
        </p:nvSpPr>
        <p:spPr>
          <a:xfrm>
            <a:off x="0" y="1955244"/>
            <a:ext cx="12192000" cy="1569660"/>
          </a:xfrm>
          <a:prstGeom prst="rect">
            <a:avLst/>
          </a:prstGeom>
          <a:noFill/>
        </p:spPr>
        <p:txBody>
          <a:bodyPr wrap="square">
            <a:spAutoFit/>
          </a:bodyPr>
          <a:lstStyle/>
          <a:p>
            <a:pPr indent="266700">
              <a:buNone/>
            </a:pPr>
            <a:r>
              <a:rPr lang="en-US" altLang="zh-CN" sz="2400" dirty="0">
                <a:effectLst/>
                <a:latin typeface="Times New Roman Regular"/>
                <a:ea typeface="宋体" panose="02010600030101010101" pitchFamily="2" charset="-122"/>
                <a:cs typeface="宋体" panose="02010600030101010101" pitchFamily="2" charset="-122"/>
              </a:rPr>
              <a:t>Future upgrades focus on accessibility. Lightweight versions for rural clinics are being tested in India, using smartphone-compatible calculation procedure. As WHO advisor Dr. Priya Sharma notes, “Making this tech widely accessible could prevent 500,000</a:t>
            </a:r>
            <a:r>
              <a:rPr lang="zh-CN" altLang="zh-CN" sz="2400" dirty="0">
                <a:effectLst/>
                <a:latin typeface="Times New Roman Regular"/>
                <a:ea typeface="宋体" panose="02010600030101010101" pitchFamily="2" charset="-122"/>
                <a:cs typeface="Times New Roman Regular"/>
              </a:rPr>
              <a:t>⁺</a:t>
            </a:r>
            <a:r>
              <a:rPr lang="en-US" altLang="zh-CN" sz="2400" dirty="0">
                <a:effectLst/>
                <a:latin typeface="Times New Roman Regular"/>
                <a:ea typeface="宋体" panose="02010600030101010101" pitchFamily="2" charset="-122"/>
                <a:cs typeface="宋体" panose="02010600030101010101" pitchFamily="2" charset="-122"/>
              </a:rPr>
              <a:t> annual late-stage cancer deaths globally by 2030.”</a:t>
            </a:r>
            <a:endParaRPr lang="zh-CN" altLang="zh-CN" sz="24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0" name="矩形 19"/>
          <p:cNvSpPr/>
          <p:nvPr/>
        </p:nvSpPr>
        <p:spPr>
          <a:xfrm>
            <a:off x="5138196" y="1998108"/>
            <a:ext cx="6920454" cy="371475"/>
          </a:xfrm>
          <a:custGeom>
            <a:avLst/>
            <a:gdLst>
              <a:gd name="connsiteX0" fmla="*/ 0 w 6920454"/>
              <a:gd name="connsiteY0" fmla="*/ 0 h 371475"/>
              <a:gd name="connsiteX1" fmla="*/ 369091 w 6920454"/>
              <a:gd name="connsiteY1" fmla="*/ 0 h 371475"/>
              <a:gd name="connsiteX2" fmla="*/ 1015000 w 6920454"/>
              <a:gd name="connsiteY2" fmla="*/ 0 h 371475"/>
              <a:gd name="connsiteX3" fmla="*/ 1384091 w 6920454"/>
              <a:gd name="connsiteY3" fmla="*/ 0 h 371475"/>
              <a:gd name="connsiteX4" fmla="*/ 1891591 w 6920454"/>
              <a:gd name="connsiteY4" fmla="*/ 0 h 371475"/>
              <a:gd name="connsiteX5" fmla="*/ 2606704 w 6920454"/>
              <a:gd name="connsiteY5" fmla="*/ 0 h 371475"/>
              <a:gd name="connsiteX6" fmla="*/ 3183409 w 6920454"/>
              <a:gd name="connsiteY6" fmla="*/ 0 h 371475"/>
              <a:gd name="connsiteX7" fmla="*/ 3829318 w 6920454"/>
              <a:gd name="connsiteY7" fmla="*/ 0 h 371475"/>
              <a:gd name="connsiteX8" fmla="*/ 4336818 w 6920454"/>
              <a:gd name="connsiteY8" fmla="*/ 0 h 371475"/>
              <a:gd name="connsiteX9" fmla="*/ 4913522 w 6920454"/>
              <a:gd name="connsiteY9" fmla="*/ 0 h 371475"/>
              <a:gd name="connsiteX10" fmla="*/ 5628636 w 6920454"/>
              <a:gd name="connsiteY10" fmla="*/ 0 h 371475"/>
              <a:gd name="connsiteX11" fmla="*/ 6066931 w 6920454"/>
              <a:gd name="connsiteY11" fmla="*/ 0 h 371475"/>
              <a:gd name="connsiteX12" fmla="*/ 6920454 w 6920454"/>
              <a:gd name="connsiteY12" fmla="*/ 0 h 371475"/>
              <a:gd name="connsiteX13" fmla="*/ 6920454 w 6920454"/>
              <a:gd name="connsiteY13" fmla="*/ 371475 h 371475"/>
              <a:gd name="connsiteX14" fmla="*/ 6412954 w 6920454"/>
              <a:gd name="connsiteY14" fmla="*/ 371475 h 371475"/>
              <a:gd name="connsiteX15" fmla="*/ 6043863 w 6920454"/>
              <a:gd name="connsiteY15" fmla="*/ 371475 h 371475"/>
              <a:gd name="connsiteX16" fmla="*/ 5467159 w 6920454"/>
              <a:gd name="connsiteY16" fmla="*/ 371475 h 371475"/>
              <a:gd name="connsiteX17" fmla="*/ 5028863 w 6920454"/>
              <a:gd name="connsiteY17" fmla="*/ 371475 h 371475"/>
              <a:gd name="connsiteX18" fmla="*/ 4452159 w 6920454"/>
              <a:gd name="connsiteY18" fmla="*/ 371475 h 371475"/>
              <a:gd name="connsiteX19" fmla="*/ 3875454 w 6920454"/>
              <a:gd name="connsiteY19" fmla="*/ 371475 h 371475"/>
              <a:gd name="connsiteX20" fmla="*/ 3298750 w 6920454"/>
              <a:gd name="connsiteY20" fmla="*/ 371475 h 371475"/>
              <a:gd name="connsiteX21" fmla="*/ 2722045 w 6920454"/>
              <a:gd name="connsiteY21" fmla="*/ 371475 h 371475"/>
              <a:gd name="connsiteX22" fmla="*/ 2214545 w 6920454"/>
              <a:gd name="connsiteY22" fmla="*/ 371475 h 371475"/>
              <a:gd name="connsiteX23" fmla="*/ 1568636 w 6920454"/>
              <a:gd name="connsiteY23" fmla="*/ 371475 h 371475"/>
              <a:gd name="connsiteX24" fmla="*/ 991932 w 6920454"/>
              <a:gd name="connsiteY24" fmla="*/ 371475 h 371475"/>
              <a:gd name="connsiteX25" fmla="*/ 0 w 6920454"/>
              <a:gd name="connsiteY25" fmla="*/ 371475 h 371475"/>
              <a:gd name="connsiteX26" fmla="*/ 0 w 6920454"/>
              <a:gd name="connsiteY2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20454" h="371475" fill="none" extrusionOk="0">
                <a:moveTo>
                  <a:pt x="0" y="0"/>
                </a:moveTo>
                <a:cubicBezTo>
                  <a:pt x="114400" y="-18898"/>
                  <a:pt x="228720" y="36019"/>
                  <a:pt x="369091" y="0"/>
                </a:cubicBezTo>
                <a:cubicBezTo>
                  <a:pt x="509462" y="-36019"/>
                  <a:pt x="707942" y="46500"/>
                  <a:pt x="1015000" y="0"/>
                </a:cubicBezTo>
                <a:cubicBezTo>
                  <a:pt x="1322058" y="-46500"/>
                  <a:pt x="1294384" y="36738"/>
                  <a:pt x="1384091" y="0"/>
                </a:cubicBezTo>
                <a:cubicBezTo>
                  <a:pt x="1473798" y="-36738"/>
                  <a:pt x="1651175" y="5782"/>
                  <a:pt x="1891591" y="0"/>
                </a:cubicBezTo>
                <a:cubicBezTo>
                  <a:pt x="2132007" y="-5782"/>
                  <a:pt x="2418598" y="50229"/>
                  <a:pt x="2606704" y="0"/>
                </a:cubicBezTo>
                <a:cubicBezTo>
                  <a:pt x="2794810" y="-50229"/>
                  <a:pt x="3017947" y="14776"/>
                  <a:pt x="3183409" y="0"/>
                </a:cubicBezTo>
                <a:cubicBezTo>
                  <a:pt x="3348871" y="-14776"/>
                  <a:pt x="3634050" y="48737"/>
                  <a:pt x="3829318" y="0"/>
                </a:cubicBezTo>
                <a:cubicBezTo>
                  <a:pt x="4024586" y="-48737"/>
                  <a:pt x="4102278" y="16920"/>
                  <a:pt x="4336818" y="0"/>
                </a:cubicBezTo>
                <a:cubicBezTo>
                  <a:pt x="4571358" y="-16920"/>
                  <a:pt x="4784823" y="2432"/>
                  <a:pt x="4913522" y="0"/>
                </a:cubicBezTo>
                <a:cubicBezTo>
                  <a:pt x="5042221" y="-2432"/>
                  <a:pt x="5314461" y="62039"/>
                  <a:pt x="5628636" y="0"/>
                </a:cubicBezTo>
                <a:cubicBezTo>
                  <a:pt x="5942811" y="-62039"/>
                  <a:pt x="5857620" y="26379"/>
                  <a:pt x="6066931" y="0"/>
                </a:cubicBezTo>
                <a:cubicBezTo>
                  <a:pt x="6276243" y="-26379"/>
                  <a:pt x="6529712" y="84177"/>
                  <a:pt x="6920454" y="0"/>
                </a:cubicBezTo>
                <a:cubicBezTo>
                  <a:pt x="6923294" y="96619"/>
                  <a:pt x="6904011" y="254390"/>
                  <a:pt x="6920454" y="371475"/>
                </a:cubicBezTo>
                <a:cubicBezTo>
                  <a:pt x="6777462" y="393437"/>
                  <a:pt x="6652066" y="338115"/>
                  <a:pt x="6412954" y="371475"/>
                </a:cubicBezTo>
                <a:cubicBezTo>
                  <a:pt x="6173842" y="404835"/>
                  <a:pt x="6130763" y="369226"/>
                  <a:pt x="6043863" y="371475"/>
                </a:cubicBezTo>
                <a:cubicBezTo>
                  <a:pt x="5956963" y="373724"/>
                  <a:pt x="5585328" y="355525"/>
                  <a:pt x="5467159" y="371475"/>
                </a:cubicBezTo>
                <a:cubicBezTo>
                  <a:pt x="5348990" y="387425"/>
                  <a:pt x="5127444" y="368664"/>
                  <a:pt x="5028863" y="371475"/>
                </a:cubicBezTo>
                <a:cubicBezTo>
                  <a:pt x="4930282" y="374286"/>
                  <a:pt x="4590886" y="322868"/>
                  <a:pt x="4452159" y="371475"/>
                </a:cubicBezTo>
                <a:cubicBezTo>
                  <a:pt x="4313432" y="420082"/>
                  <a:pt x="4020027" y="340969"/>
                  <a:pt x="3875454" y="371475"/>
                </a:cubicBezTo>
                <a:cubicBezTo>
                  <a:pt x="3730882" y="401981"/>
                  <a:pt x="3554353" y="328850"/>
                  <a:pt x="3298750" y="371475"/>
                </a:cubicBezTo>
                <a:cubicBezTo>
                  <a:pt x="3043147" y="414100"/>
                  <a:pt x="2933798" y="356540"/>
                  <a:pt x="2722045" y="371475"/>
                </a:cubicBezTo>
                <a:cubicBezTo>
                  <a:pt x="2510292" y="386410"/>
                  <a:pt x="2409050" y="343795"/>
                  <a:pt x="2214545" y="371475"/>
                </a:cubicBezTo>
                <a:cubicBezTo>
                  <a:pt x="2020040" y="399155"/>
                  <a:pt x="1730918" y="309980"/>
                  <a:pt x="1568636" y="371475"/>
                </a:cubicBezTo>
                <a:cubicBezTo>
                  <a:pt x="1406354" y="432970"/>
                  <a:pt x="1206399" y="341460"/>
                  <a:pt x="991932" y="371475"/>
                </a:cubicBezTo>
                <a:cubicBezTo>
                  <a:pt x="777465" y="401490"/>
                  <a:pt x="210150" y="297035"/>
                  <a:pt x="0" y="371475"/>
                </a:cubicBezTo>
                <a:cubicBezTo>
                  <a:pt x="-33704" y="225861"/>
                  <a:pt x="43673" y="173313"/>
                  <a:pt x="0" y="0"/>
                </a:cubicBezTo>
                <a:close/>
              </a:path>
              <a:path w="6920454" h="371475" stroke="0" extrusionOk="0">
                <a:moveTo>
                  <a:pt x="0" y="0"/>
                </a:moveTo>
                <a:cubicBezTo>
                  <a:pt x="153200" y="-26413"/>
                  <a:pt x="323883" y="1607"/>
                  <a:pt x="507500" y="0"/>
                </a:cubicBezTo>
                <a:cubicBezTo>
                  <a:pt x="691117" y="-1607"/>
                  <a:pt x="732620" y="4915"/>
                  <a:pt x="876591" y="0"/>
                </a:cubicBezTo>
                <a:cubicBezTo>
                  <a:pt x="1020562" y="-4915"/>
                  <a:pt x="1243036" y="4360"/>
                  <a:pt x="1591704" y="0"/>
                </a:cubicBezTo>
                <a:cubicBezTo>
                  <a:pt x="1940372" y="-4360"/>
                  <a:pt x="1953776" y="32313"/>
                  <a:pt x="2099204" y="0"/>
                </a:cubicBezTo>
                <a:cubicBezTo>
                  <a:pt x="2244632" y="-32313"/>
                  <a:pt x="2430766" y="31693"/>
                  <a:pt x="2606704" y="0"/>
                </a:cubicBezTo>
                <a:cubicBezTo>
                  <a:pt x="2782642" y="-31693"/>
                  <a:pt x="3097143" y="21498"/>
                  <a:pt x="3321818" y="0"/>
                </a:cubicBezTo>
                <a:cubicBezTo>
                  <a:pt x="3546493" y="-21498"/>
                  <a:pt x="3601230" y="25261"/>
                  <a:pt x="3760113" y="0"/>
                </a:cubicBezTo>
                <a:cubicBezTo>
                  <a:pt x="3918997" y="-25261"/>
                  <a:pt x="4268712" y="35094"/>
                  <a:pt x="4475227" y="0"/>
                </a:cubicBezTo>
                <a:cubicBezTo>
                  <a:pt x="4681742" y="-35094"/>
                  <a:pt x="4848483" y="21767"/>
                  <a:pt x="5190341" y="0"/>
                </a:cubicBezTo>
                <a:cubicBezTo>
                  <a:pt x="5532199" y="-21767"/>
                  <a:pt x="5546239" y="18712"/>
                  <a:pt x="5767045" y="0"/>
                </a:cubicBezTo>
                <a:cubicBezTo>
                  <a:pt x="5987851" y="-18712"/>
                  <a:pt x="6523651" y="118627"/>
                  <a:pt x="6920454" y="0"/>
                </a:cubicBezTo>
                <a:cubicBezTo>
                  <a:pt x="6960242" y="109190"/>
                  <a:pt x="6883504" y="194413"/>
                  <a:pt x="6920454" y="371475"/>
                </a:cubicBezTo>
                <a:cubicBezTo>
                  <a:pt x="6744919" y="392475"/>
                  <a:pt x="6702797" y="366920"/>
                  <a:pt x="6551363" y="371475"/>
                </a:cubicBezTo>
                <a:cubicBezTo>
                  <a:pt x="6399929" y="376030"/>
                  <a:pt x="6127933" y="343765"/>
                  <a:pt x="5836250" y="371475"/>
                </a:cubicBezTo>
                <a:cubicBezTo>
                  <a:pt x="5544567" y="399185"/>
                  <a:pt x="5495295" y="326452"/>
                  <a:pt x="5397954" y="371475"/>
                </a:cubicBezTo>
                <a:cubicBezTo>
                  <a:pt x="5300613" y="416498"/>
                  <a:pt x="4992693" y="352420"/>
                  <a:pt x="4821250" y="371475"/>
                </a:cubicBezTo>
                <a:cubicBezTo>
                  <a:pt x="4649807" y="390530"/>
                  <a:pt x="4280426" y="320371"/>
                  <a:pt x="4106136" y="371475"/>
                </a:cubicBezTo>
                <a:cubicBezTo>
                  <a:pt x="3931846" y="422579"/>
                  <a:pt x="3793187" y="356577"/>
                  <a:pt x="3529432" y="371475"/>
                </a:cubicBezTo>
                <a:cubicBezTo>
                  <a:pt x="3265677" y="386373"/>
                  <a:pt x="3307743" y="339043"/>
                  <a:pt x="3160341" y="371475"/>
                </a:cubicBezTo>
                <a:cubicBezTo>
                  <a:pt x="3012939" y="403907"/>
                  <a:pt x="2929347" y="362871"/>
                  <a:pt x="2722045" y="371475"/>
                </a:cubicBezTo>
                <a:cubicBezTo>
                  <a:pt x="2514743" y="380079"/>
                  <a:pt x="2255394" y="351648"/>
                  <a:pt x="2006932" y="371475"/>
                </a:cubicBezTo>
                <a:cubicBezTo>
                  <a:pt x="1758470" y="391302"/>
                  <a:pt x="1609720" y="328762"/>
                  <a:pt x="1430227" y="371475"/>
                </a:cubicBezTo>
                <a:cubicBezTo>
                  <a:pt x="1250734" y="414188"/>
                  <a:pt x="1121785" y="354244"/>
                  <a:pt x="991932" y="371475"/>
                </a:cubicBezTo>
                <a:cubicBezTo>
                  <a:pt x="862079" y="388706"/>
                  <a:pt x="242899" y="261120"/>
                  <a:pt x="0" y="371475"/>
                </a:cubicBezTo>
                <a:cubicBezTo>
                  <a:pt x="-40845" y="272763"/>
                  <a:pt x="15270" y="135229"/>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矩形 20"/>
          <p:cNvSpPr/>
          <p:nvPr/>
        </p:nvSpPr>
        <p:spPr>
          <a:xfrm>
            <a:off x="-1" y="2368599"/>
            <a:ext cx="7243763" cy="371475"/>
          </a:xfrm>
          <a:custGeom>
            <a:avLst/>
            <a:gdLst>
              <a:gd name="connsiteX0" fmla="*/ 0 w 7243763"/>
              <a:gd name="connsiteY0" fmla="*/ 0 h 371475"/>
              <a:gd name="connsiteX1" fmla="*/ 484775 w 7243763"/>
              <a:gd name="connsiteY1" fmla="*/ 0 h 371475"/>
              <a:gd name="connsiteX2" fmla="*/ 1041987 w 7243763"/>
              <a:gd name="connsiteY2" fmla="*/ 0 h 371475"/>
              <a:gd name="connsiteX3" fmla="*/ 1671638 w 7243763"/>
              <a:gd name="connsiteY3" fmla="*/ 0 h 371475"/>
              <a:gd name="connsiteX4" fmla="*/ 2156413 w 7243763"/>
              <a:gd name="connsiteY4" fmla="*/ 0 h 371475"/>
              <a:gd name="connsiteX5" fmla="*/ 2713625 w 7243763"/>
              <a:gd name="connsiteY5" fmla="*/ 0 h 371475"/>
              <a:gd name="connsiteX6" fmla="*/ 3415713 w 7243763"/>
              <a:gd name="connsiteY6" fmla="*/ 0 h 371475"/>
              <a:gd name="connsiteX7" fmla="*/ 3828050 w 7243763"/>
              <a:gd name="connsiteY7" fmla="*/ 0 h 371475"/>
              <a:gd name="connsiteX8" fmla="*/ 4457700 w 7243763"/>
              <a:gd name="connsiteY8" fmla="*/ 0 h 371475"/>
              <a:gd name="connsiteX9" fmla="*/ 4870038 w 7243763"/>
              <a:gd name="connsiteY9" fmla="*/ 0 h 371475"/>
              <a:gd name="connsiteX10" fmla="*/ 5427250 w 7243763"/>
              <a:gd name="connsiteY10" fmla="*/ 0 h 371475"/>
              <a:gd name="connsiteX11" fmla="*/ 6056900 w 7243763"/>
              <a:gd name="connsiteY11" fmla="*/ 0 h 371475"/>
              <a:gd name="connsiteX12" fmla="*/ 6396800 w 7243763"/>
              <a:gd name="connsiteY12" fmla="*/ 0 h 371475"/>
              <a:gd name="connsiteX13" fmla="*/ 6736700 w 7243763"/>
              <a:gd name="connsiteY13" fmla="*/ 0 h 371475"/>
              <a:gd name="connsiteX14" fmla="*/ 7243763 w 7243763"/>
              <a:gd name="connsiteY14" fmla="*/ 0 h 371475"/>
              <a:gd name="connsiteX15" fmla="*/ 7243763 w 7243763"/>
              <a:gd name="connsiteY15" fmla="*/ 371475 h 371475"/>
              <a:gd name="connsiteX16" fmla="*/ 6614113 w 7243763"/>
              <a:gd name="connsiteY16" fmla="*/ 371475 h 371475"/>
              <a:gd name="connsiteX17" fmla="*/ 6056900 w 7243763"/>
              <a:gd name="connsiteY17" fmla="*/ 371475 h 371475"/>
              <a:gd name="connsiteX18" fmla="*/ 5572125 w 7243763"/>
              <a:gd name="connsiteY18" fmla="*/ 371475 h 371475"/>
              <a:gd name="connsiteX19" fmla="*/ 4942475 w 7243763"/>
              <a:gd name="connsiteY19" fmla="*/ 371475 h 371475"/>
              <a:gd name="connsiteX20" fmla="*/ 4385263 w 7243763"/>
              <a:gd name="connsiteY20" fmla="*/ 371475 h 371475"/>
              <a:gd name="connsiteX21" fmla="*/ 3683175 w 7243763"/>
              <a:gd name="connsiteY21" fmla="*/ 371475 h 371475"/>
              <a:gd name="connsiteX22" fmla="*/ 2981087 w 7243763"/>
              <a:gd name="connsiteY22" fmla="*/ 371475 h 371475"/>
              <a:gd name="connsiteX23" fmla="*/ 2351437 w 7243763"/>
              <a:gd name="connsiteY23" fmla="*/ 371475 h 371475"/>
              <a:gd name="connsiteX24" fmla="*/ 1721787 w 7243763"/>
              <a:gd name="connsiteY24" fmla="*/ 371475 h 371475"/>
              <a:gd name="connsiteX25" fmla="*/ 1092137 w 7243763"/>
              <a:gd name="connsiteY25" fmla="*/ 371475 h 371475"/>
              <a:gd name="connsiteX26" fmla="*/ 679799 w 7243763"/>
              <a:gd name="connsiteY26" fmla="*/ 371475 h 371475"/>
              <a:gd name="connsiteX27" fmla="*/ 0 w 7243763"/>
              <a:gd name="connsiteY27" fmla="*/ 371475 h 371475"/>
              <a:gd name="connsiteX28" fmla="*/ 0 w 7243763"/>
              <a:gd name="connsiteY2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43763" h="371475" fill="none" extrusionOk="0">
                <a:moveTo>
                  <a:pt x="0" y="0"/>
                </a:moveTo>
                <a:cubicBezTo>
                  <a:pt x="108946" y="-42037"/>
                  <a:pt x="307119" y="11778"/>
                  <a:pt x="484775" y="0"/>
                </a:cubicBezTo>
                <a:cubicBezTo>
                  <a:pt x="662431" y="-11778"/>
                  <a:pt x="783839" y="52742"/>
                  <a:pt x="1041987" y="0"/>
                </a:cubicBezTo>
                <a:cubicBezTo>
                  <a:pt x="1300135" y="-52742"/>
                  <a:pt x="1447576" y="6527"/>
                  <a:pt x="1671638" y="0"/>
                </a:cubicBezTo>
                <a:cubicBezTo>
                  <a:pt x="1895700" y="-6527"/>
                  <a:pt x="1968325" y="45366"/>
                  <a:pt x="2156413" y="0"/>
                </a:cubicBezTo>
                <a:cubicBezTo>
                  <a:pt x="2344501" y="-45366"/>
                  <a:pt x="2561119" y="42636"/>
                  <a:pt x="2713625" y="0"/>
                </a:cubicBezTo>
                <a:cubicBezTo>
                  <a:pt x="2866131" y="-42636"/>
                  <a:pt x="3108745" y="56264"/>
                  <a:pt x="3415713" y="0"/>
                </a:cubicBezTo>
                <a:cubicBezTo>
                  <a:pt x="3722681" y="-56264"/>
                  <a:pt x="3666247" y="45630"/>
                  <a:pt x="3828050" y="0"/>
                </a:cubicBezTo>
                <a:cubicBezTo>
                  <a:pt x="3989853" y="-45630"/>
                  <a:pt x="4166630" y="1788"/>
                  <a:pt x="4457700" y="0"/>
                </a:cubicBezTo>
                <a:cubicBezTo>
                  <a:pt x="4748770" y="-1788"/>
                  <a:pt x="4777202" y="48087"/>
                  <a:pt x="4870038" y="0"/>
                </a:cubicBezTo>
                <a:cubicBezTo>
                  <a:pt x="4962874" y="-48087"/>
                  <a:pt x="5313072" y="48021"/>
                  <a:pt x="5427250" y="0"/>
                </a:cubicBezTo>
                <a:cubicBezTo>
                  <a:pt x="5541428" y="-48021"/>
                  <a:pt x="5860325" y="44703"/>
                  <a:pt x="6056900" y="0"/>
                </a:cubicBezTo>
                <a:cubicBezTo>
                  <a:pt x="6253475" y="-44703"/>
                  <a:pt x="6292080" y="18013"/>
                  <a:pt x="6396800" y="0"/>
                </a:cubicBezTo>
                <a:cubicBezTo>
                  <a:pt x="6501520" y="-18013"/>
                  <a:pt x="6628492" y="17969"/>
                  <a:pt x="6736700" y="0"/>
                </a:cubicBezTo>
                <a:cubicBezTo>
                  <a:pt x="6844908" y="-17969"/>
                  <a:pt x="7067818" y="46481"/>
                  <a:pt x="7243763" y="0"/>
                </a:cubicBezTo>
                <a:cubicBezTo>
                  <a:pt x="7270284" y="101120"/>
                  <a:pt x="7222121" y="238719"/>
                  <a:pt x="7243763" y="371475"/>
                </a:cubicBezTo>
                <a:cubicBezTo>
                  <a:pt x="7006404" y="381522"/>
                  <a:pt x="6793632" y="369568"/>
                  <a:pt x="6614113" y="371475"/>
                </a:cubicBezTo>
                <a:cubicBezTo>
                  <a:pt x="6434594" y="373382"/>
                  <a:pt x="6175999" y="311277"/>
                  <a:pt x="6056900" y="371475"/>
                </a:cubicBezTo>
                <a:cubicBezTo>
                  <a:pt x="5937801" y="431673"/>
                  <a:pt x="5796025" y="338134"/>
                  <a:pt x="5572125" y="371475"/>
                </a:cubicBezTo>
                <a:cubicBezTo>
                  <a:pt x="5348226" y="404816"/>
                  <a:pt x="5221609" y="330594"/>
                  <a:pt x="4942475" y="371475"/>
                </a:cubicBezTo>
                <a:cubicBezTo>
                  <a:pt x="4663341" y="412356"/>
                  <a:pt x="4579599" y="312193"/>
                  <a:pt x="4385263" y="371475"/>
                </a:cubicBezTo>
                <a:cubicBezTo>
                  <a:pt x="4190927" y="430757"/>
                  <a:pt x="3970986" y="343121"/>
                  <a:pt x="3683175" y="371475"/>
                </a:cubicBezTo>
                <a:cubicBezTo>
                  <a:pt x="3395364" y="399829"/>
                  <a:pt x="3231993" y="345551"/>
                  <a:pt x="2981087" y="371475"/>
                </a:cubicBezTo>
                <a:cubicBezTo>
                  <a:pt x="2730181" y="397399"/>
                  <a:pt x="2550511" y="314746"/>
                  <a:pt x="2351437" y="371475"/>
                </a:cubicBezTo>
                <a:cubicBezTo>
                  <a:pt x="2152363" y="428204"/>
                  <a:pt x="1910462" y="310542"/>
                  <a:pt x="1721787" y="371475"/>
                </a:cubicBezTo>
                <a:cubicBezTo>
                  <a:pt x="1533112" y="432408"/>
                  <a:pt x="1261513" y="352805"/>
                  <a:pt x="1092137" y="371475"/>
                </a:cubicBezTo>
                <a:cubicBezTo>
                  <a:pt x="922761" y="390145"/>
                  <a:pt x="827040" y="333470"/>
                  <a:pt x="679799" y="371475"/>
                </a:cubicBezTo>
                <a:cubicBezTo>
                  <a:pt x="532558" y="409480"/>
                  <a:pt x="240888" y="320643"/>
                  <a:pt x="0" y="371475"/>
                </a:cubicBezTo>
                <a:cubicBezTo>
                  <a:pt x="-26304" y="237414"/>
                  <a:pt x="21868" y="158893"/>
                  <a:pt x="0" y="0"/>
                </a:cubicBezTo>
                <a:close/>
              </a:path>
              <a:path w="7243763" h="371475" stroke="0" extrusionOk="0">
                <a:moveTo>
                  <a:pt x="0" y="0"/>
                </a:moveTo>
                <a:cubicBezTo>
                  <a:pt x="171604" y="-4819"/>
                  <a:pt x="349845" y="48668"/>
                  <a:pt x="484775" y="0"/>
                </a:cubicBezTo>
                <a:cubicBezTo>
                  <a:pt x="619705" y="-48668"/>
                  <a:pt x="750549" y="1625"/>
                  <a:pt x="824675" y="0"/>
                </a:cubicBezTo>
                <a:cubicBezTo>
                  <a:pt x="898801" y="-1625"/>
                  <a:pt x="1263983" y="4691"/>
                  <a:pt x="1526762" y="0"/>
                </a:cubicBezTo>
                <a:cubicBezTo>
                  <a:pt x="1789541" y="-4691"/>
                  <a:pt x="1878072" y="44154"/>
                  <a:pt x="2011537" y="0"/>
                </a:cubicBezTo>
                <a:cubicBezTo>
                  <a:pt x="2145002" y="-44154"/>
                  <a:pt x="2397408" y="29632"/>
                  <a:pt x="2496312" y="0"/>
                </a:cubicBezTo>
                <a:cubicBezTo>
                  <a:pt x="2595217" y="-29632"/>
                  <a:pt x="3045971" y="16732"/>
                  <a:pt x="3198400" y="0"/>
                </a:cubicBezTo>
                <a:cubicBezTo>
                  <a:pt x="3350829" y="-16732"/>
                  <a:pt x="3446051" y="13049"/>
                  <a:pt x="3610737" y="0"/>
                </a:cubicBezTo>
                <a:cubicBezTo>
                  <a:pt x="3775423" y="-13049"/>
                  <a:pt x="4135056" y="39483"/>
                  <a:pt x="4312825" y="0"/>
                </a:cubicBezTo>
                <a:cubicBezTo>
                  <a:pt x="4490594" y="-39483"/>
                  <a:pt x="4841301" y="21741"/>
                  <a:pt x="5014913" y="0"/>
                </a:cubicBezTo>
                <a:cubicBezTo>
                  <a:pt x="5188525" y="-21741"/>
                  <a:pt x="5328642" y="51971"/>
                  <a:pt x="5572125" y="0"/>
                </a:cubicBezTo>
                <a:cubicBezTo>
                  <a:pt x="5815608" y="-51971"/>
                  <a:pt x="6111084" y="60321"/>
                  <a:pt x="6274213" y="0"/>
                </a:cubicBezTo>
                <a:cubicBezTo>
                  <a:pt x="6437342" y="-60321"/>
                  <a:pt x="6615740" y="42757"/>
                  <a:pt x="6758988" y="0"/>
                </a:cubicBezTo>
                <a:cubicBezTo>
                  <a:pt x="6902236" y="-42757"/>
                  <a:pt x="7058299" y="23016"/>
                  <a:pt x="7243763" y="0"/>
                </a:cubicBezTo>
                <a:cubicBezTo>
                  <a:pt x="7287740" y="137447"/>
                  <a:pt x="7210185" y="221716"/>
                  <a:pt x="7243763" y="371475"/>
                </a:cubicBezTo>
                <a:cubicBezTo>
                  <a:pt x="7076073" y="435907"/>
                  <a:pt x="6809065" y="337087"/>
                  <a:pt x="6686550" y="371475"/>
                </a:cubicBezTo>
                <a:cubicBezTo>
                  <a:pt x="6564035" y="405863"/>
                  <a:pt x="6276814" y="362283"/>
                  <a:pt x="6129338" y="371475"/>
                </a:cubicBezTo>
                <a:cubicBezTo>
                  <a:pt x="5981862" y="380667"/>
                  <a:pt x="5629107" y="331620"/>
                  <a:pt x="5427250" y="371475"/>
                </a:cubicBezTo>
                <a:cubicBezTo>
                  <a:pt x="5225393" y="411330"/>
                  <a:pt x="5078533" y="367944"/>
                  <a:pt x="4870038" y="371475"/>
                </a:cubicBezTo>
                <a:cubicBezTo>
                  <a:pt x="4661543" y="375006"/>
                  <a:pt x="4616400" y="337724"/>
                  <a:pt x="4530138" y="371475"/>
                </a:cubicBezTo>
                <a:cubicBezTo>
                  <a:pt x="4443876" y="405226"/>
                  <a:pt x="4271558" y="365609"/>
                  <a:pt x="4117801" y="371475"/>
                </a:cubicBezTo>
                <a:cubicBezTo>
                  <a:pt x="3964044" y="377341"/>
                  <a:pt x="3725112" y="312367"/>
                  <a:pt x="3415713" y="371475"/>
                </a:cubicBezTo>
                <a:cubicBezTo>
                  <a:pt x="3106314" y="430583"/>
                  <a:pt x="3093579" y="359680"/>
                  <a:pt x="2858500" y="371475"/>
                </a:cubicBezTo>
                <a:cubicBezTo>
                  <a:pt x="2623421" y="383270"/>
                  <a:pt x="2603660" y="330311"/>
                  <a:pt x="2446163" y="371475"/>
                </a:cubicBezTo>
                <a:cubicBezTo>
                  <a:pt x="2288666" y="412639"/>
                  <a:pt x="2035836" y="314536"/>
                  <a:pt x="1888951" y="371475"/>
                </a:cubicBezTo>
                <a:cubicBezTo>
                  <a:pt x="1742066" y="428414"/>
                  <a:pt x="1663449" y="343083"/>
                  <a:pt x="1549051" y="371475"/>
                </a:cubicBezTo>
                <a:cubicBezTo>
                  <a:pt x="1434653" y="399867"/>
                  <a:pt x="1307937" y="341841"/>
                  <a:pt x="1209151" y="371475"/>
                </a:cubicBezTo>
                <a:cubicBezTo>
                  <a:pt x="1110365" y="401109"/>
                  <a:pt x="916865" y="356906"/>
                  <a:pt x="651939" y="371475"/>
                </a:cubicBezTo>
                <a:cubicBezTo>
                  <a:pt x="387013" y="386044"/>
                  <a:pt x="132624" y="359095"/>
                  <a:pt x="0" y="371475"/>
                </a:cubicBezTo>
                <a:cubicBezTo>
                  <a:pt x="-7135" y="217079"/>
                  <a:pt x="18026" y="103815"/>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文本框 22"/>
          <p:cNvSpPr txBox="1"/>
          <p:nvPr/>
        </p:nvSpPr>
        <p:spPr>
          <a:xfrm>
            <a:off x="-17585" y="3455793"/>
            <a:ext cx="12058651" cy="1200329"/>
          </a:xfrm>
          <a:prstGeom prst="rect">
            <a:avLst/>
          </a:prstGeom>
          <a:noFill/>
        </p:spPr>
        <p:txBody>
          <a:bodyPr wrap="square">
            <a:spAutoFit/>
          </a:bodyPr>
          <a:lstStyle/>
          <a:p>
            <a:r>
              <a:rPr lang="zh-CN" altLang="en-US" sz="2400" b="1" dirty="0"/>
              <a:t>  在印度测试了轻量版的</a:t>
            </a:r>
            <a:r>
              <a:rPr lang="en-GB" altLang="zh-CN" sz="2400" b="1" dirty="0"/>
              <a:t>AI</a:t>
            </a:r>
            <a:r>
              <a:rPr lang="zh-CN" altLang="en-US" sz="2400" b="1" dirty="0"/>
              <a:t>放射学系统</a:t>
            </a:r>
            <a:r>
              <a:rPr lang="zh-CN" altLang="en-US" sz="2400" dirty="0"/>
              <a:t>，该系统适用于</a:t>
            </a:r>
            <a:r>
              <a:rPr lang="zh-CN" altLang="en-US" sz="2400" b="1" dirty="0"/>
              <a:t>农村诊所</a:t>
            </a:r>
            <a:r>
              <a:rPr lang="zh-CN" altLang="en-US" sz="2400" dirty="0"/>
              <a:t>，并且与智能手机兼容。这表明，</a:t>
            </a:r>
            <a:r>
              <a:rPr lang="en-GB" altLang="zh-CN" sz="2400" dirty="0"/>
              <a:t>AI</a:t>
            </a:r>
            <a:r>
              <a:rPr lang="zh-CN" altLang="en-US" sz="2400" dirty="0"/>
              <a:t>放射学系统可以帮助</a:t>
            </a:r>
            <a:r>
              <a:rPr lang="zh-CN" altLang="en-US" sz="2400" b="1" dirty="0"/>
              <a:t>偏远地区的人群</a:t>
            </a:r>
            <a:r>
              <a:rPr lang="zh-CN" altLang="en-US" sz="2400" dirty="0"/>
              <a:t>，提供快速、准确的诊断服务，改善这些地区的医疗可及性。</a:t>
            </a:r>
            <a:endParaRPr lang="zh-CN" altLang="en-US" sz="2400" dirty="0"/>
          </a:p>
        </p:txBody>
      </p:sp>
      <p:sp>
        <p:nvSpPr>
          <p:cNvPr id="24" name="矩形 23"/>
          <p:cNvSpPr/>
          <p:nvPr/>
        </p:nvSpPr>
        <p:spPr>
          <a:xfrm>
            <a:off x="323308" y="1164898"/>
            <a:ext cx="4586622" cy="280231"/>
          </a:xfrm>
          <a:custGeom>
            <a:avLst/>
            <a:gdLst>
              <a:gd name="connsiteX0" fmla="*/ 0 w 4586622"/>
              <a:gd name="connsiteY0" fmla="*/ 0 h 280231"/>
              <a:gd name="connsiteX1" fmla="*/ 481595 w 4586622"/>
              <a:gd name="connsiteY1" fmla="*/ 0 h 280231"/>
              <a:gd name="connsiteX2" fmla="*/ 1100789 w 4586622"/>
              <a:gd name="connsiteY2" fmla="*/ 0 h 280231"/>
              <a:gd name="connsiteX3" fmla="*/ 1628251 w 4586622"/>
              <a:gd name="connsiteY3" fmla="*/ 0 h 280231"/>
              <a:gd name="connsiteX4" fmla="*/ 2109846 w 4586622"/>
              <a:gd name="connsiteY4" fmla="*/ 0 h 280231"/>
              <a:gd name="connsiteX5" fmla="*/ 2729040 w 4586622"/>
              <a:gd name="connsiteY5" fmla="*/ 0 h 280231"/>
              <a:gd name="connsiteX6" fmla="*/ 3302368 w 4586622"/>
              <a:gd name="connsiteY6" fmla="*/ 0 h 280231"/>
              <a:gd name="connsiteX7" fmla="*/ 3875696 w 4586622"/>
              <a:gd name="connsiteY7" fmla="*/ 0 h 280231"/>
              <a:gd name="connsiteX8" fmla="*/ 4586622 w 4586622"/>
              <a:gd name="connsiteY8" fmla="*/ 0 h 280231"/>
              <a:gd name="connsiteX9" fmla="*/ 4586622 w 4586622"/>
              <a:gd name="connsiteY9" fmla="*/ 280231 h 280231"/>
              <a:gd name="connsiteX10" fmla="*/ 4105027 w 4586622"/>
              <a:gd name="connsiteY10" fmla="*/ 280231 h 280231"/>
              <a:gd name="connsiteX11" fmla="*/ 3669298 w 4586622"/>
              <a:gd name="connsiteY11" fmla="*/ 280231 h 280231"/>
              <a:gd name="connsiteX12" fmla="*/ 3050104 w 4586622"/>
              <a:gd name="connsiteY12" fmla="*/ 280231 h 280231"/>
              <a:gd name="connsiteX13" fmla="*/ 2568508 w 4586622"/>
              <a:gd name="connsiteY13" fmla="*/ 280231 h 280231"/>
              <a:gd name="connsiteX14" fmla="*/ 1949314 w 4586622"/>
              <a:gd name="connsiteY14" fmla="*/ 280231 h 280231"/>
              <a:gd name="connsiteX15" fmla="*/ 1284254 w 4586622"/>
              <a:gd name="connsiteY15" fmla="*/ 280231 h 280231"/>
              <a:gd name="connsiteX16" fmla="*/ 756793 w 4586622"/>
              <a:gd name="connsiteY16" fmla="*/ 280231 h 280231"/>
              <a:gd name="connsiteX17" fmla="*/ 0 w 4586622"/>
              <a:gd name="connsiteY17" fmla="*/ 280231 h 280231"/>
              <a:gd name="connsiteX18" fmla="*/ 0 w 4586622"/>
              <a:gd name="connsiteY18" fmla="*/ 0 h 28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6622" h="280231" fill="none" extrusionOk="0">
                <a:moveTo>
                  <a:pt x="0" y="0"/>
                </a:moveTo>
                <a:cubicBezTo>
                  <a:pt x="224088" y="-30792"/>
                  <a:pt x="277895" y="25990"/>
                  <a:pt x="481595" y="0"/>
                </a:cubicBezTo>
                <a:cubicBezTo>
                  <a:pt x="685296" y="-25990"/>
                  <a:pt x="891847" y="9286"/>
                  <a:pt x="1100789" y="0"/>
                </a:cubicBezTo>
                <a:cubicBezTo>
                  <a:pt x="1309731" y="-9286"/>
                  <a:pt x="1513275" y="16801"/>
                  <a:pt x="1628251" y="0"/>
                </a:cubicBezTo>
                <a:cubicBezTo>
                  <a:pt x="1743227" y="-16801"/>
                  <a:pt x="1990809" y="5035"/>
                  <a:pt x="2109846" y="0"/>
                </a:cubicBezTo>
                <a:cubicBezTo>
                  <a:pt x="2228883" y="-5035"/>
                  <a:pt x="2506908" y="21737"/>
                  <a:pt x="2729040" y="0"/>
                </a:cubicBezTo>
                <a:cubicBezTo>
                  <a:pt x="2951172" y="-21737"/>
                  <a:pt x="3091722" y="3218"/>
                  <a:pt x="3302368" y="0"/>
                </a:cubicBezTo>
                <a:cubicBezTo>
                  <a:pt x="3513014" y="-3218"/>
                  <a:pt x="3718060" y="42784"/>
                  <a:pt x="3875696" y="0"/>
                </a:cubicBezTo>
                <a:cubicBezTo>
                  <a:pt x="4033332" y="-42784"/>
                  <a:pt x="4365107" y="47951"/>
                  <a:pt x="4586622" y="0"/>
                </a:cubicBezTo>
                <a:cubicBezTo>
                  <a:pt x="4607437" y="125458"/>
                  <a:pt x="4570303" y="177852"/>
                  <a:pt x="4586622" y="280231"/>
                </a:cubicBezTo>
                <a:cubicBezTo>
                  <a:pt x="4472018" y="290323"/>
                  <a:pt x="4209407" y="270166"/>
                  <a:pt x="4105027" y="280231"/>
                </a:cubicBezTo>
                <a:cubicBezTo>
                  <a:pt x="4000647" y="290296"/>
                  <a:pt x="3769933" y="272349"/>
                  <a:pt x="3669298" y="280231"/>
                </a:cubicBezTo>
                <a:cubicBezTo>
                  <a:pt x="3568663" y="288113"/>
                  <a:pt x="3281503" y="263374"/>
                  <a:pt x="3050104" y="280231"/>
                </a:cubicBezTo>
                <a:cubicBezTo>
                  <a:pt x="2818705" y="297088"/>
                  <a:pt x="2763086" y="239542"/>
                  <a:pt x="2568508" y="280231"/>
                </a:cubicBezTo>
                <a:cubicBezTo>
                  <a:pt x="2373930" y="320920"/>
                  <a:pt x="2147153" y="231005"/>
                  <a:pt x="1949314" y="280231"/>
                </a:cubicBezTo>
                <a:cubicBezTo>
                  <a:pt x="1751475" y="329457"/>
                  <a:pt x="1511051" y="267230"/>
                  <a:pt x="1284254" y="280231"/>
                </a:cubicBezTo>
                <a:cubicBezTo>
                  <a:pt x="1057457" y="293232"/>
                  <a:pt x="880647" y="261557"/>
                  <a:pt x="756793" y="280231"/>
                </a:cubicBezTo>
                <a:cubicBezTo>
                  <a:pt x="632939" y="298905"/>
                  <a:pt x="329129" y="224903"/>
                  <a:pt x="0" y="280231"/>
                </a:cubicBezTo>
                <a:cubicBezTo>
                  <a:pt x="-2013" y="222838"/>
                  <a:pt x="6402" y="75095"/>
                  <a:pt x="0" y="0"/>
                </a:cubicBezTo>
                <a:close/>
              </a:path>
              <a:path w="4586622" h="280231" stroke="0" extrusionOk="0">
                <a:moveTo>
                  <a:pt x="0" y="0"/>
                </a:moveTo>
                <a:cubicBezTo>
                  <a:pt x="134891" y="-28769"/>
                  <a:pt x="293354" y="46733"/>
                  <a:pt x="527462" y="0"/>
                </a:cubicBezTo>
                <a:cubicBezTo>
                  <a:pt x="761570" y="-46733"/>
                  <a:pt x="806295" y="31486"/>
                  <a:pt x="963191" y="0"/>
                </a:cubicBezTo>
                <a:cubicBezTo>
                  <a:pt x="1120087" y="-31486"/>
                  <a:pt x="1301353" y="41940"/>
                  <a:pt x="1628251" y="0"/>
                </a:cubicBezTo>
                <a:cubicBezTo>
                  <a:pt x="1955149" y="-41940"/>
                  <a:pt x="2028053" y="56199"/>
                  <a:pt x="2155712" y="0"/>
                </a:cubicBezTo>
                <a:cubicBezTo>
                  <a:pt x="2283371" y="-56199"/>
                  <a:pt x="2518585" y="36920"/>
                  <a:pt x="2683174" y="0"/>
                </a:cubicBezTo>
                <a:cubicBezTo>
                  <a:pt x="2847763" y="-36920"/>
                  <a:pt x="3037506" y="67481"/>
                  <a:pt x="3348234" y="0"/>
                </a:cubicBezTo>
                <a:cubicBezTo>
                  <a:pt x="3658962" y="-67481"/>
                  <a:pt x="3701372" y="2441"/>
                  <a:pt x="3829829" y="0"/>
                </a:cubicBezTo>
                <a:cubicBezTo>
                  <a:pt x="3958286" y="-2441"/>
                  <a:pt x="4230167" y="44015"/>
                  <a:pt x="4586622" y="0"/>
                </a:cubicBezTo>
                <a:cubicBezTo>
                  <a:pt x="4609505" y="69537"/>
                  <a:pt x="4562199" y="180727"/>
                  <a:pt x="4586622" y="280231"/>
                </a:cubicBezTo>
                <a:cubicBezTo>
                  <a:pt x="4462799" y="335618"/>
                  <a:pt x="4251761" y="255447"/>
                  <a:pt x="4105027" y="280231"/>
                </a:cubicBezTo>
                <a:cubicBezTo>
                  <a:pt x="3958293" y="305015"/>
                  <a:pt x="3779443" y="253551"/>
                  <a:pt x="3531699" y="280231"/>
                </a:cubicBezTo>
                <a:cubicBezTo>
                  <a:pt x="3283955" y="306911"/>
                  <a:pt x="3242648" y="261836"/>
                  <a:pt x="3004237" y="280231"/>
                </a:cubicBezTo>
                <a:cubicBezTo>
                  <a:pt x="2765826" y="298626"/>
                  <a:pt x="2511657" y="248989"/>
                  <a:pt x="2339177" y="280231"/>
                </a:cubicBezTo>
                <a:cubicBezTo>
                  <a:pt x="2166697" y="311473"/>
                  <a:pt x="1826404" y="215611"/>
                  <a:pt x="1674117" y="280231"/>
                </a:cubicBezTo>
                <a:cubicBezTo>
                  <a:pt x="1521830" y="344851"/>
                  <a:pt x="1337596" y="257565"/>
                  <a:pt x="1192522" y="280231"/>
                </a:cubicBezTo>
                <a:cubicBezTo>
                  <a:pt x="1047448" y="302897"/>
                  <a:pt x="772774" y="232395"/>
                  <a:pt x="619194" y="280231"/>
                </a:cubicBezTo>
                <a:cubicBezTo>
                  <a:pt x="465614" y="328067"/>
                  <a:pt x="255945" y="229015"/>
                  <a:pt x="0" y="280231"/>
                </a:cubicBezTo>
                <a:cubicBezTo>
                  <a:pt x="-8360" y="223327"/>
                  <a:pt x="2081" y="114580"/>
                  <a:pt x="0" y="0"/>
                </a:cubicBezTo>
                <a:close/>
              </a:path>
            </a:pathLst>
          </a:custGeom>
          <a:solidFill>
            <a:schemeClr val="bg2">
              <a:lumMod val="90000"/>
              <a:alpha val="46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7" name="文本框 36"/>
          <p:cNvSpPr txBox="1"/>
          <p:nvPr/>
        </p:nvSpPr>
        <p:spPr>
          <a:xfrm>
            <a:off x="-7312" y="4611114"/>
            <a:ext cx="12192000" cy="1815882"/>
          </a:xfrm>
          <a:prstGeom prst="rect">
            <a:avLst/>
          </a:prstGeom>
          <a:noFill/>
        </p:spPr>
        <p:txBody>
          <a:bodyPr wrap="square">
            <a:spAutoFit/>
          </a:bodyPr>
          <a:lstStyle/>
          <a:p>
            <a:r>
              <a:rPr lang="en-US" altLang="zh-CN" sz="2800" i="1" u="sng" dirty="0">
                <a:solidFill>
                  <a:srgbClr val="FF0000"/>
                </a:solidFill>
              </a:rPr>
              <a:t>far-off</a:t>
            </a:r>
            <a:r>
              <a:rPr lang="zh-CN" altLang="en-US" sz="2800" dirty="0"/>
              <a:t> </a:t>
            </a:r>
            <a:r>
              <a:rPr lang="en-US" altLang="zh-CN" sz="2800" dirty="0"/>
              <a:t>=</a:t>
            </a:r>
            <a:r>
              <a:rPr lang="zh-CN" altLang="en-US" sz="2800" dirty="0"/>
              <a:t>distant   faraway   remote</a:t>
            </a:r>
            <a:endParaRPr lang="en-US" altLang="zh-CN" sz="2800" dirty="0"/>
          </a:p>
          <a:p>
            <a:r>
              <a:rPr lang="en-GB" altLang="zh-CN" sz="2800" dirty="0"/>
              <a:t>memories of those </a:t>
            </a:r>
            <a:r>
              <a:rPr lang="en-GB" altLang="zh-CN" sz="2800" b="1" i="1" u="sng" dirty="0">
                <a:solidFill>
                  <a:srgbClr val="FF0000"/>
                </a:solidFill>
              </a:rPr>
              <a:t>far-off</a:t>
            </a:r>
            <a:r>
              <a:rPr lang="en-GB" altLang="zh-CN" sz="2800" dirty="0"/>
              <a:t> days</a:t>
            </a:r>
            <a:r>
              <a:rPr lang="en-US" altLang="zh-CN" sz="2800" dirty="0"/>
              <a:t>	</a:t>
            </a:r>
            <a:endParaRPr lang="en-US" altLang="zh-CN" sz="2800" dirty="0"/>
          </a:p>
          <a:p>
            <a:r>
              <a:rPr lang="zh-CN" altLang="en-US" sz="2800" dirty="0"/>
              <a:t>久远往昔的回忆（</a:t>
            </a:r>
            <a:r>
              <a:rPr lang="en-GB" altLang="zh-CN" sz="2800" dirty="0"/>
              <a:t>a long time ago</a:t>
            </a:r>
            <a:r>
              <a:rPr lang="zh-CN" altLang="en-US" sz="2800" dirty="0"/>
              <a:t>很久以前的；久远的）</a:t>
            </a:r>
            <a:endParaRPr lang="zh-CN" altLang="en-US" sz="2800" dirty="0"/>
          </a:p>
          <a:p>
            <a:endParaRPr lang="zh-CN" altLang="en-US" sz="2800"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7">
                                            <p:txEl>
                                              <p:pRg st="0" end="0"/>
                                            </p:txEl>
                                          </p:spTgt>
                                        </p:tgtEl>
                                        <p:attrNameLst>
                                          <p:attrName>style.visibility</p:attrName>
                                        </p:attrNameLst>
                                      </p:cBhvr>
                                      <p:to>
                                        <p:strVal val="visible"/>
                                      </p:to>
                                    </p:set>
                                    <p:animEffect transition="in" filter="dissolve">
                                      <p:cBhvr>
                                        <p:cTn id="30" dur="500"/>
                                        <p:tgtEl>
                                          <p:spTgt spid="3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7">
                                            <p:txEl>
                                              <p:pRg st="1" end="1"/>
                                            </p:txEl>
                                          </p:spTgt>
                                        </p:tgtEl>
                                        <p:attrNameLst>
                                          <p:attrName>style.visibility</p:attrName>
                                        </p:attrNameLst>
                                      </p:cBhvr>
                                      <p:to>
                                        <p:strVal val="visible"/>
                                      </p:to>
                                    </p:set>
                                    <p:animEffect transition="in" filter="dissolve">
                                      <p:cBhvr>
                                        <p:cTn id="35" dur="500"/>
                                        <p:tgtEl>
                                          <p:spTgt spid="3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7">
                                            <p:txEl>
                                              <p:pRg st="2" end="2"/>
                                            </p:txEl>
                                          </p:spTgt>
                                        </p:tgtEl>
                                        <p:attrNameLst>
                                          <p:attrName>style.visibility</p:attrName>
                                        </p:attrNameLst>
                                      </p:cBhvr>
                                      <p:to>
                                        <p:strVal val="visible"/>
                                      </p:to>
                                    </p:set>
                                    <p:animEffect transition="in" filter="dissolve">
                                      <p:cBhvr>
                                        <p:cTn id="40"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animBg="1"/>
      <p:bldP spid="21" grpId="0" animBg="1"/>
      <p:bldP spid="23" grpId="0"/>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oogle Shape;158;p13"/>
          <p:cNvCxnSpPr/>
          <p:nvPr/>
        </p:nvCxnSpPr>
        <p:spPr>
          <a:xfrm>
            <a:off x="1042623" y="0"/>
            <a:ext cx="0" cy="2016291"/>
          </a:xfrm>
          <a:prstGeom prst="straightConnector1">
            <a:avLst/>
          </a:prstGeom>
          <a:noFill/>
          <a:ln w="9525" cap="flat" cmpd="sng">
            <a:solidFill>
              <a:srgbClr val="273533"/>
            </a:solidFill>
            <a:prstDash val="dash"/>
            <a:round/>
            <a:headEnd type="none" w="med" len="med"/>
            <a:tailEnd type="none" w="med" len="med"/>
          </a:ln>
        </p:spPr>
      </p:cxnSp>
      <p:cxnSp>
        <p:nvCxnSpPr>
          <p:cNvPr id="10" name="Google Shape;159;p13"/>
          <p:cNvCxnSpPr/>
          <p:nvPr/>
        </p:nvCxnSpPr>
        <p:spPr>
          <a:xfrm>
            <a:off x="1042623" y="4477153"/>
            <a:ext cx="0" cy="2487631"/>
          </a:xfrm>
          <a:prstGeom prst="straightConnector1">
            <a:avLst/>
          </a:prstGeom>
          <a:noFill/>
          <a:ln w="9525" cap="flat" cmpd="sng">
            <a:solidFill>
              <a:srgbClr val="273533"/>
            </a:solidFill>
            <a:prstDash val="dash"/>
            <a:round/>
            <a:headEnd type="none" w="med" len="med"/>
            <a:tailEnd type="none" w="med" len="med"/>
          </a:ln>
        </p:spPr>
      </p:cxnSp>
      <p:sp>
        <p:nvSpPr>
          <p:cNvPr id="13" name="Google Shape;162;p13"/>
          <p:cNvSpPr/>
          <p:nvPr/>
        </p:nvSpPr>
        <p:spPr>
          <a:xfrm>
            <a:off x="229948" y="5064361"/>
            <a:ext cx="528506" cy="528506"/>
          </a:xfrm>
          <a:prstGeom prst="mathPlus">
            <a:avLst>
              <a:gd name="adj1" fmla="val 2352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2" name="Google Shape;146;p13"/>
          <p:cNvSpPr/>
          <p:nvPr/>
        </p:nvSpPr>
        <p:spPr>
          <a:xfrm>
            <a:off x="5839098" y="4050196"/>
            <a:ext cx="766113" cy="766113"/>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 name="Google Shape;147;p13"/>
          <p:cNvSpPr/>
          <p:nvPr/>
        </p:nvSpPr>
        <p:spPr>
          <a:xfrm>
            <a:off x="6100527" y="1041909"/>
            <a:ext cx="4723799" cy="4659621"/>
          </a:xfrm>
          <a:prstGeom prst="round2DiagRect">
            <a:avLst>
              <a:gd name="adj1" fmla="val 16667"/>
              <a:gd name="adj2" fmla="val 0"/>
            </a:avLst>
          </a:prstGeom>
          <a:noFill/>
          <a:ln w="9525" cap="flat" cmpd="sng">
            <a:solidFill>
              <a:srgbClr val="273533"/>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60;p13"/>
          <p:cNvSpPr/>
          <p:nvPr/>
        </p:nvSpPr>
        <p:spPr>
          <a:xfrm>
            <a:off x="5592461" y="5454868"/>
            <a:ext cx="422277" cy="422277"/>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2" name="Google Shape;161;p13"/>
          <p:cNvSpPr/>
          <p:nvPr/>
        </p:nvSpPr>
        <p:spPr>
          <a:xfrm>
            <a:off x="11062818" y="4863084"/>
            <a:ext cx="549394" cy="552495"/>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6" name="文本框 15"/>
          <p:cNvSpPr txBox="1"/>
          <p:nvPr/>
        </p:nvSpPr>
        <p:spPr>
          <a:xfrm>
            <a:off x="6469879" y="2092456"/>
            <a:ext cx="4113234" cy="1015663"/>
          </a:xfrm>
          <a:prstGeom prst="rect">
            <a:avLst/>
          </a:prstGeom>
          <a:noFill/>
        </p:spPr>
        <p:txBody>
          <a:bodyPr wrap="square" rtlCol="0">
            <a:spAutoFit/>
          </a:bodyPr>
          <a:lstStyle/>
          <a:p>
            <a:pPr algn="ctr"/>
            <a:r>
              <a:rPr lang="zh-CN" altLang="en-US" sz="6000" dirty="0">
                <a:latin typeface="思源黑体 CN Heavy" panose="020B0A00000000000000" pitchFamily="34" charset="-122"/>
                <a:ea typeface="思源黑体 CN Heavy" panose="020B0A00000000000000" pitchFamily="34" charset="-122"/>
              </a:rPr>
              <a:t>七选五</a:t>
            </a:r>
            <a:endParaRPr lang="en-US" altLang="zh-CN" sz="3600" dirty="0">
              <a:latin typeface="思源黑体 CN Heavy" panose="020B0A00000000000000" pitchFamily="34" charset="-122"/>
              <a:ea typeface="思源黑体 CN Heavy" panose="020B0A00000000000000" pitchFamily="34" charset="-122"/>
            </a:endParaRPr>
          </a:p>
        </p:txBody>
      </p:sp>
      <p:sp>
        <p:nvSpPr>
          <p:cNvPr id="17" name="Oval 162"/>
          <p:cNvSpPr/>
          <p:nvPr/>
        </p:nvSpPr>
        <p:spPr>
          <a:xfrm>
            <a:off x="8489984"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8" name="Oval 163"/>
          <p:cNvSpPr/>
          <p:nvPr/>
        </p:nvSpPr>
        <p:spPr>
          <a:xfrm>
            <a:off x="8634607"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9" name="Oval 164"/>
          <p:cNvSpPr/>
          <p:nvPr/>
        </p:nvSpPr>
        <p:spPr>
          <a:xfrm>
            <a:off x="8779231"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cxnSp>
        <p:nvCxnSpPr>
          <p:cNvPr id="8" name="直接连接符 7"/>
          <p:cNvCxnSpPr/>
          <p:nvPr/>
        </p:nvCxnSpPr>
        <p:spPr>
          <a:xfrm>
            <a:off x="8221573" y="3209851"/>
            <a:ext cx="6306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rot="16200000">
            <a:off x="102975" y="2954334"/>
            <a:ext cx="1879295" cy="584775"/>
          </a:xfrm>
          <a:prstGeom prst="rect">
            <a:avLst/>
          </a:prstGeom>
          <a:noFill/>
        </p:spPr>
        <p:txBody>
          <a:bodyPr wrap="square" rtlCol="0">
            <a:spAutoFit/>
          </a:bodyPr>
          <a:lstStyle/>
          <a:p>
            <a:r>
              <a:rPr lang="en-US" altLang="zh-CN"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Z202026</a:t>
            </a:r>
            <a:r>
              <a:rPr lang="zh-CN" altLang="en-US"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届第一次联考</a:t>
            </a:r>
            <a:endParaRPr lang="en-US" altLang="zh-CN" sz="10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sp>
        <p:nvSpPr>
          <p:cNvPr id="7" name="文本框 6"/>
          <p:cNvSpPr txBox="1"/>
          <p:nvPr/>
        </p:nvSpPr>
        <p:spPr>
          <a:xfrm>
            <a:off x="6470797" y="3246722"/>
            <a:ext cx="4353529" cy="1754326"/>
          </a:xfrm>
          <a:prstGeom prst="rect">
            <a:avLst/>
          </a:prstGeom>
          <a:noFill/>
        </p:spPr>
        <p:txBody>
          <a:bodyPr wrap="square">
            <a:spAutoFit/>
          </a:bodyPr>
          <a:lstStyle/>
          <a:p>
            <a:r>
              <a:rPr lang="zh-CN" altLang="en-US" b="1" dirty="0">
                <a:latin typeface="仿宋" panose="02010609060101010101" pitchFamily="49" charset="-122"/>
                <a:ea typeface="仿宋" panose="02010609060101010101" pitchFamily="49" charset="-122"/>
              </a:rPr>
              <a:t>     本文讲述了一位</a:t>
            </a:r>
            <a:r>
              <a:rPr lang="en-US" altLang="zh-CN" b="1" dirty="0">
                <a:latin typeface="仿宋" panose="02010609060101010101" pitchFamily="49" charset="-122"/>
                <a:ea typeface="仿宋" panose="02010609060101010101" pitchFamily="49" charset="-122"/>
              </a:rPr>
              <a:t>79</a:t>
            </a:r>
            <a:r>
              <a:rPr lang="zh-CN" altLang="en-US" b="1" dirty="0">
                <a:latin typeface="仿宋" panose="02010609060101010101" pitchFamily="49" charset="-122"/>
                <a:ea typeface="仿宋" panose="02010609060101010101" pitchFamily="49" charset="-122"/>
              </a:rPr>
              <a:t>岁的老人</a:t>
            </a:r>
            <a:r>
              <a:rPr lang="en-GB" altLang="zh-CN" b="1" dirty="0">
                <a:latin typeface="仿宋" panose="02010609060101010101" pitchFamily="49" charset="-122"/>
                <a:ea typeface="仿宋" panose="02010609060101010101" pitchFamily="49" charset="-122"/>
              </a:rPr>
              <a:t>Bannister</a:t>
            </a:r>
            <a:r>
              <a:rPr lang="zh-CN" altLang="en-US" b="1" dirty="0">
                <a:latin typeface="仿宋" panose="02010609060101010101" pitchFamily="49" charset="-122"/>
                <a:ea typeface="仿宋" panose="02010609060101010101" pitchFamily="49" charset="-122"/>
              </a:rPr>
              <a:t>在独自徒步旅行时意外受伤，几位陌生人无私地伸出援手，克服困难将她救下山的故事。文章歌颂了人性中的善良、同情心以及陌生人之间建立的深厚情谊。</a:t>
            </a:r>
            <a:endParaRPr lang="zh-CN" altLang="en-US" b="1" dirty="0">
              <a:latin typeface="仿宋" panose="02010609060101010101" pitchFamily="49" charset="-122"/>
              <a:ea typeface="仿宋" panose="02010609060101010101" pitchFamily="49" charset="-122"/>
            </a:endParaRPr>
          </a:p>
        </p:txBody>
      </p:sp>
      <p:pic>
        <p:nvPicPr>
          <p:cNvPr id="9218" name="Picture 2" descr="已生成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20799" y="222179"/>
            <a:ext cx="4418298" cy="64136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114299" y="0"/>
            <a:ext cx="11399921" cy="5262979"/>
          </a:xfrm>
          <a:prstGeom prst="rect">
            <a:avLst/>
          </a:prstGeom>
          <a:noFill/>
        </p:spPr>
        <p:txBody>
          <a:bodyPr wrap="square">
            <a:spAutoFit/>
          </a:bodyPr>
          <a:lstStyle/>
          <a:p>
            <a:r>
              <a:rPr lang="en-GB" altLang="zh-CN" sz="2400" dirty="0">
                <a:latin typeface="Times New Roman" panose="02020603050405020304" pitchFamily="18" charset="0"/>
                <a:cs typeface="Times New Roman" panose="02020603050405020304" pitchFamily="18" charset="0"/>
              </a:rPr>
              <a:t>piggyback</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ride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背驮</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scatter sb’s ashes 							</a:t>
            </a:r>
            <a:r>
              <a:rPr lang="zh-CN" altLang="en-US" sz="2400" dirty="0">
                <a:latin typeface="Times New Roman" panose="02020603050405020304" pitchFamily="18" charset="0"/>
                <a:cs typeface="Times New Roman" panose="02020603050405020304" pitchFamily="18" charset="0"/>
              </a:rPr>
              <a:t>撒骨灰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be scattered with... 						</a:t>
            </a:r>
            <a:r>
              <a:rPr lang="zh-CN" altLang="en-US" sz="2400" dirty="0">
                <a:latin typeface="Times New Roman" panose="02020603050405020304" pitchFamily="18" charset="0"/>
                <a:cs typeface="Times New Roman" panose="02020603050405020304" pitchFamily="18" charset="0"/>
              </a:rPr>
              <a:t>到处散落着</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shatter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（使）破碎，碎裂；破坏</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shatter into piece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破碎成碎片</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made her way to</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lookout				</a:t>
            </a:r>
            <a:r>
              <a:rPr lang="zh-CN" altLang="en-US" sz="2400" dirty="0">
                <a:latin typeface="Times New Roman" panose="02020603050405020304" pitchFamily="18" charset="0"/>
                <a:cs typeface="Times New Roman" panose="02020603050405020304" pitchFamily="18" charset="0"/>
              </a:rPr>
              <a:t>前往瞭望台</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get/ be caught in... 						</a:t>
            </a:r>
            <a:r>
              <a:rPr lang="zh-CN" altLang="en-US" sz="2400" dirty="0">
                <a:latin typeface="Times New Roman" panose="02020603050405020304" pitchFamily="18" charset="0"/>
                <a:cs typeface="Times New Roman" panose="02020603050405020304" pitchFamily="18" charset="0"/>
              </a:rPr>
              <a:t>被困在</a:t>
            </a:r>
            <a:r>
              <a:rPr lang="en-US" altLang="zh-CN" sz="2400" dirty="0">
                <a:latin typeface="Times New Roman" panose="02020603050405020304" pitchFamily="18" charset="0"/>
                <a:cs typeface="Times New Roman" panose="02020603050405020304" pitchFamily="18" charset="0"/>
              </a:rPr>
              <a:t>…</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pain was pretty substantial				</a:t>
            </a:r>
            <a:r>
              <a:rPr lang="zh-CN" altLang="en-US" sz="2400" dirty="0">
                <a:latin typeface="Times New Roman" panose="02020603050405020304" pitchFamily="18" charset="0"/>
                <a:cs typeface="Times New Roman" panose="02020603050405020304" pitchFamily="18" charset="0"/>
              </a:rPr>
              <a:t>疼痛非常剧烈</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ease onto his back							</a:t>
            </a:r>
            <a:r>
              <a:rPr lang="zh-CN" altLang="en-US" sz="2400" dirty="0">
                <a:latin typeface="Times New Roman" panose="02020603050405020304" pitchFamily="18" charset="0"/>
                <a:cs typeface="Times New Roman" panose="02020603050405020304" pitchFamily="18" charset="0"/>
              </a:rPr>
              <a:t>把她小心地放到背上</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make a makeshift splint					</a:t>
            </a:r>
            <a:r>
              <a:rPr lang="zh-CN" altLang="en-US" sz="2400" dirty="0">
                <a:latin typeface="Times New Roman" panose="02020603050405020304" pitchFamily="18" charset="0"/>
                <a:cs typeface="Times New Roman" panose="02020603050405020304" pitchFamily="18" charset="0"/>
              </a:rPr>
              <a:t>做了一个简易夹板</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cry out for... 								</a:t>
            </a:r>
            <a:r>
              <a:rPr lang="zh-CN" altLang="en-US" sz="2400" dirty="0">
                <a:latin typeface="Times New Roman" panose="02020603050405020304" pitchFamily="18" charset="0"/>
                <a:cs typeface="Times New Roman" panose="02020603050405020304" pitchFamily="18" charset="0"/>
              </a:rPr>
              <a:t>迫切需要 </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distract her from the mounting pain 		</a:t>
            </a:r>
            <a:r>
              <a:rPr lang="zh-CN" altLang="en-US" sz="2400" dirty="0">
                <a:latin typeface="Times New Roman" panose="02020603050405020304" pitchFamily="18" charset="0"/>
                <a:cs typeface="Times New Roman" panose="02020603050405020304" pitchFamily="18" charset="0"/>
              </a:rPr>
              <a:t>使她无法专注</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迫于愈加严重的疼痛</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rush... to 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nearest</a:t>
            </a:r>
            <a:r>
              <a:rPr lang="en-GB" altLang="zh-CN" sz="2400" dirty="0">
                <a:latin typeface="Times New Roman" panose="02020603050405020304" pitchFamily="18" charset="0"/>
                <a:cs typeface="Times New Roman" panose="02020603050405020304" pitchFamily="18" charset="0"/>
              </a:rPr>
              <a:t> hospital				</a:t>
            </a:r>
            <a:r>
              <a:rPr lang="zh-CN" altLang="en-US" sz="2400" dirty="0"/>
              <a:t>赶紧送往就近的医院</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against all expectations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出乎所有人的预料</a:t>
            </a:r>
            <a:endParaRPr lang="en-GB" altLang="zh-CN" sz="2400" dirty="0">
              <a:latin typeface="Times New Roman" panose="02020603050405020304" pitchFamily="18" charset="0"/>
              <a:cs typeface="Times New Roman" panose="02020603050405020304" pitchFamily="18" charset="0"/>
            </a:endParaRPr>
          </a:p>
        </p:txBody>
      </p:sp>
      <p:sp>
        <p:nvSpPr>
          <p:cNvPr id="2" name="矩形 1"/>
          <p:cNvSpPr/>
          <p:nvPr/>
        </p:nvSpPr>
        <p:spPr>
          <a:xfrm>
            <a:off x="5068955" y="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5068955" y="444744"/>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5068955" y="781352"/>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5068955" y="1003724"/>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5068955" y="1448468"/>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5068955" y="1854522"/>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5068955" y="2260576"/>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5068955" y="2532362"/>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5068955" y="2868778"/>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5068955" y="3254608"/>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5068955" y="3591024"/>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p:cNvSpPr/>
          <p:nvPr/>
        </p:nvSpPr>
        <p:spPr>
          <a:xfrm>
            <a:off x="5068955" y="4035768"/>
            <a:ext cx="5029202"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5068955" y="4380808"/>
            <a:ext cx="5029202"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5068955" y="4814577"/>
            <a:ext cx="5029202"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4"/>
                                        </p:tgtEl>
                                        <p:attrNameLst>
                                          <p:attrName>ppt_y</p:attrName>
                                        </p:attrNameLst>
                                      </p:cBhvr>
                                      <p:tavLst>
                                        <p:tav tm="0">
                                          <p:val>
                                            <p:strVal val="#ppt_y"/>
                                          </p:val>
                                        </p:tav>
                                        <p:tav tm="100000">
                                          <p:val>
                                            <p:strVal val="#ppt_y+#ppt_h*1.125000"/>
                                          </p:val>
                                        </p:tav>
                                      </p:tavLst>
                                    </p:anim>
                                    <p:animEffect transition="out" filter="wipe(down)">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5"/>
                                        </p:tgtEl>
                                        <p:attrNameLst>
                                          <p:attrName>ppt_y</p:attrName>
                                        </p:attrNameLst>
                                      </p:cBhvr>
                                      <p:tavLst>
                                        <p:tav tm="0">
                                          <p:val>
                                            <p:strVal val="#ppt_y"/>
                                          </p:val>
                                        </p:tav>
                                        <p:tav tm="100000">
                                          <p:val>
                                            <p:strVal val="#ppt_y+#ppt_h*1.125000"/>
                                          </p:val>
                                        </p:tav>
                                      </p:tavLst>
                                    </p:anim>
                                    <p:animEffect transition="out" filter="wipe(down)">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6"/>
                                        </p:tgtEl>
                                        <p:attrNameLst>
                                          <p:attrName>ppt_y</p:attrName>
                                        </p:attrNameLst>
                                      </p:cBhvr>
                                      <p:tavLst>
                                        <p:tav tm="0">
                                          <p:val>
                                            <p:strVal val="#ppt_y"/>
                                          </p:val>
                                        </p:tav>
                                        <p:tav tm="100000">
                                          <p:val>
                                            <p:strVal val="#ppt_y+#ppt_h*1.125000"/>
                                          </p:val>
                                        </p:tav>
                                      </p:tavLst>
                                    </p:anim>
                                    <p:animEffect transition="out" filter="wipe(down)">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7"/>
                                        </p:tgtEl>
                                        <p:attrNameLst>
                                          <p:attrName>ppt_y</p:attrName>
                                        </p:attrNameLst>
                                      </p:cBhvr>
                                      <p:tavLst>
                                        <p:tav tm="0">
                                          <p:val>
                                            <p:strVal val="#ppt_y"/>
                                          </p:val>
                                        </p:tav>
                                        <p:tav tm="100000">
                                          <p:val>
                                            <p:strVal val="#ppt_y+#ppt_h*1.125000"/>
                                          </p:val>
                                        </p:tav>
                                      </p:tavLst>
                                    </p:anim>
                                    <p:animEffect transition="out" filter="wipe(down)">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8"/>
                                        </p:tgtEl>
                                        <p:attrNameLst>
                                          <p:attrName>ppt_y</p:attrName>
                                        </p:attrNameLst>
                                      </p:cBhvr>
                                      <p:tavLst>
                                        <p:tav tm="0">
                                          <p:val>
                                            <p:strVal val="#ppt_y"/>
                                          </p:val>
                                        </p:tav>
                                        <p:tav tm="100000">
                                          <p:val>
                                            <p:strVal val="#ppt_y+#ppt_h*1.125000"/>
                                          </p:val>
                                        </p:tav>
                                      </p:tavLst>
                                    </p:anim>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10"/>
                                        </p:tgtEl>
                                        <p:attrNameLst>
                                          <p:attrName>ppt_y</p:attrName>
                                        </p:attrNameLst>
                                      </p:cBhvr>
                                      <p:tavLst>
                                        <p:tav tm="0">
                                          <p:val>
                                            <p:strVal val="#ppt_y"/>
                                          </p:val>
                                        </p:tav>
                                        <p:tav tm="100000">
                                          <p:val>
                                            <p:strVal val="#ppt_y+#ppt_h*1.125000"/>
                                          </p:val>
                                        </p:tav>
                                      </p:tavLst>
                                    </p:anim>
                                    <p:animEffect transition="out" filter="wipe(down)">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xit" presetSubtype="4" fill="hold" grpId="0" nodeType="clickEffect">
                                  <p:stCondLst>
                                    <p:cond delay="0"/>
                                  </p:stCondLst>
                                  <p:childTnLst>
                                    <p:anim calcmode="lin" valueType="num">
                                      <p:cBhvr additive="base">
                                        <p:cTn id="48" dur="500"/>
                                        <p:tgtEl>
                                          <p:spTgt spid="11"/>
                                        </p:tgtEl>
                                        <p:attrNameLst>
                                          <p:attrName>ppt_y</p:attrName>
                                        </p:attrNameLst>
                                      </p:cBhvr>
                                      <p:tavLst>
                                        <p:tav tm="0">
                                          <p:val>
                                            <p:strVal val="#ppt_y"/>
                                          </p:val>
                                        </p:tav>
                                        <p:tav tm="100000">
                                          <p:val>
                                            <p:strVal val="#ppt_y+#ppt_h*1.125000"/>
                                          </p:val>
                                        </p:tav>
                                      </p:tavLst>
                                    </p:anim>
                                    <p:animEffect transition="out" filter="wipe(down)">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2" presetClass="exit" presetSubtype="4" fill="hold" grpId="0" nodeType="clickEffect">
                                  <p:stCondLst>
                                    <p:cond delay="0"/>
                                  </p:stCondLst>
                                  <p:childTnLst>
                                    <p:anim calcmode="lin" valueType="num">
                                      <p:cBhvr additive="base">
                                        <p:cTn id="54" dur="500"/>
                                        <p:tgtEl>
                                          <p:spTgt spid="13"/>
                                        </p:tgtEl>
                                        <p:attrNameLst>
                                          <p:attrName>ppt_y</p:attrName>
                                        </p:attrNameLst>
                                      </p:cBhvr>
                                      <p:tavLst>
                                        <p:tav tm="0">
                                          <p:val>
                                            <p:strVal val="#ppt_y"/>
                                          </p:val>
                                        </p:tav>
                                        <p:tav tm="100000">
                                          <p:val>
                                            <p:strVal val="#ppt_y+#ppt_h*1.125000"/>
                                          </p:val>
                                        </p:tav>
                                      </p:tavLst>
                                    </p:anim>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2" presetClass="exit" presetSubtype="4" fill="hold" grpId="0" nodeType="clickEffect">
                                  <p:stCondLst>
                                    <p:cond delay="0"/>
                                  </p:stCondLst>
                                  <p:childTnLst>
                                    <p:anim calcmode="lin" valueType="num">
                                      <p:cBhvr additive="base">
                                        <p:cTn id="60" dur="500"/>
                                        <p:tgtEl>
                                          <p:spTgt spid="14"/>
                                        </p:tgtEl>
                                        <p:attrNameLst>
                                          <p:attrName>ppt_y</p:attrName>
                                        </p:attrNameLst>
                                      </p:cBhvr>
                                      <p:tavLst>
                                        <p:tav tm="0">
                                          <p:val>
                                            <p:strVal val="#ppt_y"/>
                                          </p:val>
                                        </p:tav>
                                        <p:tav tm="100000">
                                          <p:val>
                                            <p:strVal val="#ppt_y+#ppt_h*1.125000"/>
                                          </p:val>
                                        </p:tav>
                                      </p:tavLst>
                                    </p:anim>
                                    <p:animEffect transition="out" filter="wipe(down)">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2" presetClass="exit" presetSubtype="4" fill="hold" grpId="0" nodeType="clickEffect">
                                  <p:stCondLst>
                                    <p:cond delay="0"/>
                                  </p:stCondLst>
                                  <p:childTnLst>
                                    <p:anim calcmode="lin" valueType="num">
                                      <p:cBhvr additive="base">
                                        <p:cTn id="66" dur="500"/>
                                        <p:tgtEl>
                                          <p:spTgt spid="15"/>
                                        </p:tgtEl>
                                        <p:attrNameLst>
                                          <p:attrName>ppt_y</p:attrName>
                                        </p:attrNameLst>
                                      </p:cBhvr>
                                      <p:tavLst>
                                        <p:tav tm="0">
                                          <p:val>
                                            <p:strVal val="#ppt_y"/>
                                          </p:val>
                                        </p:tav>
                                        <p:tav tm="100000">
                                          <p:val>
                                            <p:strVal val="#ppt_y+#ppt_h*1.125000"/>
                                          </p:val>
                                        </p:tav>
                                      </p:tavLst>
                                    </p:anim>
                                    <p:animEffect transition="out" filter="wipe(down)">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2" presetClass="exit" presetSubtype="4" fill="hold" grpId="0" nodeType="clickEffect">
                                  <p:stCondLst>
                                    <p:cond delay="0"/>
                                  </p:stCondLst>
                                  <p:childTnLst>
                                    <p:anim calcmode="lin" valueType="num">
                                      <p:cBhvr additive="base">
                                        <p:cTn id="72" dur="500"/>
                                        <p:tgtEl>
                                          <p:spTgt spid="16"/>
                                        </p:tgtEl>
                                        <p:attrNameLst>
                                          <p:attrName>ppt_y</p:attrName>
                                        </p:attrNameLst>
                                      </p:cBhvr>
                                      <p:tavLst>
                                        <p:tav tm="0">
                                          <p:val>
                                            <p:strVal val="#ppt_y"/>
                                          </p:val>
                                        </p:tav>
                                        <p:tav tm="100000">
                                          <p:val>
                                            <p:strVal val="#ppt_y+#ppt_h*1.125000"/>
                                          </p:val>
                                        </p:tav>
                                      </p:tavLst>
                                    </p:anim>
                                    <p:animEffect transition="out" filter="wipe(down)">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2" presetClass="exit" presetSubtype="4" fill="hold" grpId="0" nodeType="clickEffect">
                                  <p:stCondLst>
                                    <p:cond delay="0"/>
                                  </p:stCondLst>
                                  <p:childTnLst>
                                    <p:anim calcmode="lin" valueType="num">
                                      <p:cBhvr additive="base">
                                        <p:cTn id="78" dur="500"/>
                                        <p:tgtEl>
                                          <p:spTgt spid="17"/>
                                        </p:tgtEl>
                                        <p:attrNameLst>
                                          <p:attrName>ppt_y</p:attrName>
                                        </p:attrNameLst>
                                      </p:cBhvr>
                                      <p:tavLst>
                                        <p:tav tm="0">
                                          <p:val>
                                            <p:strVal val="#ppt_y"/>
                                          </p:val>
                                        </p:tav>
                                        <p:tav tm="100000">
                                          <p:val>
                                            <p:strVal val="#ppt_y+#ppt_h*1.125000"/>
                                          </p:val>
                                        </p:tav>
                                      </p:tavLst>
                                    </p:anim>
                                    <p:animEffect transition="out" filter="wipe(down)">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0" nodeType="clickEffect">
                                  <p:stCondLst>
                                    <p:cond delay="0"/>
                                  </p:stCondLst>
                                  <p:childTnLst>
                                    <p:anim calcmode="lin" valueType="num">
                                      <p:cBhvr additive="base">
                                        <p:cTn id="84" dur="500"/>
                                        <p:tgtEl>
                                          <p:spTgt spid="18"/>
                                        </p:tgtEl>
                                        <p:attrNameLst>
                                          <p:attrName>ppt_y</p:attrName>
                                        </p:attrNameLst>
                                      </p:cBhvr>
                                      <p:tavLst>
                                        <p:tav tm="0">
                                          <p:val>
                                            <p:strVal val="#ppt_y"/>
                                          </p:val>
                                        </p:tav>
                                        <p:tav tm="100000">
                                          <p:val>
                                            <p:strVal val="#ppt_y+#ppt_h*1.125000"/>
                                          </p:val>
                                        </p:tav>
                                      </p:tavLst>
                                    </p:anim>
                                    <p:animEffect transition="out" filter="wipe(down)">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Rectangle 34"/>
          <p:cNvSpPr/>
          <p:nvPr/>
        </p:nvSpPr>
        <p:spPr>
          <a:xfrm flipH="1" flipV="1">
            <a:off x="-2" y="6357938"/>
            <a:ext cx="11487152" cy="500062"/>
          </a:xfrm>
          <a:custGeom>
            <a:avLst/>
            <a:gdLst>
              <a:gd name="connsiteX0" fmla="*/ 0 w 1103086"/>
              <a:gd name="connsiteY0" fmla="*/ 0 h 1103086"/>
              <a:gd name="connsiteX1" fmla="*/ 1103086 w 1103086"/>
              <a:gd name="connsiteY1" fmla="*/ 0 h 1103086"/>
              <a:gd name="connsiteX2" fmla="*/ 1103086 w 1103086"/>
              <a:gd name="connsiteY2" fmla="*/ 1103086 h 1103086"/>
              <a:gd name="connsiteX3" fmla="*/ 0 w 1103086"/>
              <a:gd name="connsiteY3" fmla="*/ 1103086 h 1103086"/>
              <a:gd name="connsiteX4" fmla="*/ 0 w 1103086"/>
              <a:gd name="connsiteY4" fmla="*/ 0 h 1103086"/>
              <a:gd name="connsiteX0-1" fmla="*/ 137886 w 1240972"/>
              <a:gd name="connsiteY0-2" fmla="*/ 0 h 1240972"/>
              <a:gd name="connsiteX1-3" fmla="*/ 1240972 w 1240972"/>
              <a:gd name="connsiteY1-4" fmla="*/ 0 h 1240972"/>
              <a:gd name="connsiteX2-5" fmla="*/ 1240972 w 1240972"/>
              <a:gd name="connsiteY2-6" fmla="*/ 1103086 h 1240972"/>
              <a:gd name="connsiteX3-7" fmla="*/ 137886 w 1240972"/>
              <a:gd name="connsiteY3-8" fmla="*/ 1103086 h 1240972"/>
              <a:gd name="connsiteX4-9" fmla="*/ 137886 w 1240972"/>
              <a:gd name="connsiteY4-10" fmla="*/ 0 h 1240972"/>
              <a:gd name="connsiteX0-11" fmla="*/ 12000 w 3491810"/>
              <a:gd name="connsiteY0-12" fmla="*/ 0 h 1270003"/>
              <a:gd name="connsiteX1-13" fmla="*/ 3491810 w 3491810"/>
              <a:gd name="connsiteY1-14" fmla="*/ 27319 h 1270003"/>
              <a:gd name="connsiteX2-15" fmla="*/ 3491810 w 3491810"/>
              <a:gd name="connsiteY2-16" fmla="*/ 1130405 h 1270003"/>
              <a:gd name="connsiteX3-17" fmla="*/ 2388724 w 3491810"/>
              <a:gd name="connsiteY3-18" fmla="*/ 1130405 h 1270003"/>
              <a:gd name="connsiteX4-19" fmla="*/ 12000 w 3491810"/>
              <a:gd name="connsiteY4-20" fmla="*/ 0 h 1270003"/>
              <a:gd name="connsiteX0-21" fmla="*/ 13165 w 3492975"/>
              <a:gd name="connsiteY0-22" fmla="*/ 0 h 1177369"/>
              <a:gd name="connsiteX1-23" fmla="*/ 3492975 w 3492975"/>
              <a:gd name="connsiteY1-24" fmla="*/ 27319 h 1177369"/>
              <a:gd name="connsiteX2-25" fmla="*/ 3492975 w 3492975"/>
              <a:gd name="connsiteY2-26" fmla="*/ 1130405 h 1177369"/>
              <a:gd name="connsiteX3-27" fmla="*/ 2389889 w 3492975"/>
              <a:gd name="connsiteY3-28" fmla="*/ 1130405 h 1177369"/>
              <a:gd name="connsiteX4-29" fmla="*/ 13165 w 3492975"/>
              <a:gd name="connsiteY4-30" fmla="*/ 0 h 1177369"/>
              <a:gd name="connsiteX0-31" fmla="*/ 14604 w 3494414"/>
              <a:gd name="connsiteY0-32" fmla="*/ 0 h 1164219"/>
              <a:gd name="connsiteX1-33" fmla="*/ 3494414 w 3494414"/>
              <a:gd name="connsiteY1-34" fmla="*/ 27319 h 1164219"/>
              <a:gd name="connsiteX2-35" fmla="*/ 3494414 w 3494414"/>
              <a:gd name="connsiteY2-36" fmla="*/ 1130405 h 1164219"/>
              <a:gd name="connsiteX3-37" fmla="*/ 2200097 w 3494414"/>
              <a:gd name="connsiteY3-38" fmla="*/ 925515 h 1164219"/>
              <a:gd name="connsiteX4-39" fmla="*/ 14604 w 3494414"/>
              <a:gd name="connsiteY4-40" fmla="*/ 0 h 1164219"/>
              <a:gd name="connsiteX0-41" fmla="*/ 20077 w 3499887"/>
              <a:gd name="connsiteY0-42" fmla="*/ 0 h 1177231"/>
              <a:gd name="connsiteX1-43" fmla="*/ 3499887 w 3499887"/>
              <a:gd name="connsiteY1-44" fmla="*/ 27319 h 1177231"/>
              <a:gd name="connsiteX2-45" fmla="*/ 3499887 w 3499887"/>
              <a:gd name="connsiteY2-46" fmla="*/ 1130405 h 1177231"/>
              <a:gd name="connsiteX3-47" fmla="*/ 2205570 w 3499887"/>
              <a:gd name="connsiteY3-48" fmla="*/ 925515 h 1177231"/>
              <a:gd name="connsiteX4-49" fmla="*/ 20077 w 3499887"/>
              <a:gd name="connsiteY4-50" fmla="*/ 0 h 1177231"/>
              <a:gd name="connsiteX0-51" fmla="*/ 20077 w 3499887"/>
              <a:gd name="connsiteY0-52" fmla="*/ 0 h 1167056"/>
              <a:gd name="connsiteX1-53" fmla="*/ 3499887 w 3499887"/>
              <a:gd name="connsiteY1-54" fmla="*/ 27319 h 1167056"/>
              <a:gd name="connsiteX2-55" fmla="*/ 3499887 w 3499887"/>
              <a:gd name="connsiteY2-56" fmla="*/ 1130405 h 1167056"/>
              <a:gd name="connsiteX3-57" fmla="*/ 2205570 w 3499887"/>
              <a:gd name="connsiteY3-58" fmla="*/ 775263 h 1167056"/>
              <a:gd name="connsiteX4-59" fmla="*/ 20077 w 3499887"/>
              <a:gd name="connsiteY4-60" fmla="*/ 0 h 1167056"/>
              <a:gd name="connsiteX0-61" fmla="*/ 20077 w 3499887"/>
              <a:gd name="connsiteY0-62" fmla="*/ 0 h 1207779"/>
              <a:gd name="connsiteX1-63" fmla="*/ 3499887 w 3499887"/>
              <a:gd name="connsiteY1-64" fmla="*/ 27319 h 1207779"/>
              <a:gd name="connsiteX2-65" fmla="*/ 3499887 w 3499887"/>
              <a:gd name="connsiteY2-66" fmla="*/ 1130405 h 1207779"/>
              <a:gd name="connsiteX3-67" fmla="*/ 2205570 w 3499887"/>
              <a:gd name="connsiteY3-68" fmla="*/ 775263 h 1207779"/>
              <a:gd name="connsiteX4-69" fmla="*/ 20077 w 3499887"/>
              <a:gd name="connsiteY4-70" fmla="*/ 0 h 1207779"/>
              <a:gd name="connsiteX0-71" fmla="*/ 20077 w 3499887"/>
              <a:gd name="connsiteY0-72" fmla="*/ 0 h 1207779"/>
              <a:gd name="connsiteX1-73" fmla="*/ 3499887 w 3499887"/>
              <a:gd name="connsiteY1-74" fmla="*/ 4553 h 1207779"/>
              <a:gd name="connsiteX2-75" fmla="*/ 3499887 w 3499887"/>
              <a:gd name="connsiteY2-76" fmla="*/ 1130405 h 1207779"/>
              <a:gd name="connsiteX3-77" fmla="*/ 2205570 w 3499887"/>
              <a:gd name="connsiteY3-78" fmla="*/ 775263 h 1207779"/>
              <a:gd name="connsiteX4-79" fmla="*/ 20077 w 3499887"/>
              <a:gd name="connsiteY4-80" fmla="*/ 0 h 1207779"/>
              <a:gd name="connsiteX0-81" fmla="*/ 0 w 3479810"/>
              <a:gd name="connsiteY0-82" fmla="*/ 0 h 1207779"/>
              <a:gd name="connsiteX1-83" fmla="*/ 3479810 w 3479810"/>
              <a:gd name="connsiteY1-84" fmla="*/ 4553 h 1207779"/>
              <a:gd name="connsiteX2-85" fmla="*/ 3479810 w 3479810"/>
              <a:gd name="connsiteY2-86" fmla="*/ 1130405 h 1207779"/>
              <a:gd name="connsiteX3-87" fmla="*/ 2185493 w 3479810"/>
              <a:gd name="connsiteY3-88" fmla="*/ 775263 h 1207779"/>
              <a:gd name="connsiteX4-89" fmla="*/ 0 w 3479810"/>
              <a:gd name="connsiteY4-90" fmla="*/ 0 h 1207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9810" h="1207779">
                <a:moveTo>
                  <a:pt x="0" y="0"/>
                </a:moveTo>
                <a:lnTo>
                  <a:pt x="3479810" y="4553"/>
                </a:lnTo>
                <a:lnTo>
                  <a:pt x="3479810" y="1130405"/>
                </a:lnTo>
                <a:cubicBezTo>
                  <a:pt x="3479511" y="1433772"/>
                  <a:pt x="3448427" y="745115"/>
                  <a:pt x="2185493" y="775263"/>
                </a:cubicBezTo>
                <a:cubicBezTo>
                  <a:pt x="922559" y="805411"/>
                  <a:pt x="59199" y="93304"/>
                  <a:pt x="0" y="0"/>
                </a:cubicBezTo>
                <a:close/>
              </a:path>
            </a:pathLst>
          </a:custGeom>
          <a:solidFill>
            <a:srgbClr val="59A04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文本框 6"/>
          <p:cNvSpPr txBox="1"/>
          <p:nvPr/>
        </p:nvSpPr>
        <p:spPr>
          <a:xfrm>
            <a:off x="0" y="171629"/>
            <a:ext cx="7543800" cy="6186309"/>
          </a:xfrm>
          <a:prstGeom prst="rect">
            <a:avLst/>
          </a:prstGeom>
          <a:noFill/>
        </p:spPr>
        <p:txBody>
          <a:bodyPr wrap="square">
            <a:spAutoFit/>
          </a:bodyPr>
          <a:lstStyle/>
          <a:p>
            <a:pPr indent="266700" algn="ctr">
              <a:buNone/>
            </a:pPr>
            <a:r>
              <a:rPr lang="en-US" altLang="zh-CN" sz="1800" b="1" i="1" dirty="0">
                <a:effectLst/>
                <a:latin typeface="Times New Roman Bold Italic"/>
                <a:ea typeface="宋体" panose="02010600030101010101" pitchFamily="2" charset="-122"/>
                <a:cs typeface="宋体" panose="02010600030101010101" pitchFamily="2" charset="-122"/>
              </a:rPr>
              <a:t>A Piggyback Ride from a Stranger</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Once a year, Bannister climbs to High Rock Lookout where she scattered her mother’s ashes 23 years ago.     ___36___ Last August, Bannister, then 79, went on her own, figuring she’d be fine because she’s an experienced hiker.</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She arrived at the trail early and made her way to the lookout. As she headed back down, her foot got caught in a hole in the ground. ___37___ When sitting up, she knew immediately she had broken her leg. She cried out for help, and before long, a stranger approached and called 911. They were told a search and rescue team would arrive in five hours.</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“It wasn’t very encouraging,” Bannister says. “I asked if anyone had painkillers, because the pain was pretty substantial then.” ___38___ But two young men, Troy May, an Air Force airmail and his friend Layton Allen, came over to see what was going on. When seeing Bannister in extreme pain, they offered to carry her to the bottom of the trail.</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May eased Bannister onto his back and started hiking downward. He carried her for most of the nearly three-hour journey, and Allen carried her for the rest. “That was just one kindness,” says Bannister. ___39___ One, a physical therapist, bandaged Bannister's foot and built a makeshift splint(</a:t>
            </a:r>
            <a:r>
              <a:rPr lang="zh-CN" altLang="zh-CN" sz="1800" dirty="0">
                <a:effectLst/>
                <a:latin typeface="Times New Roman Regular"/>
                <a:ea typeface="宋体" panose="02010600030101010101" pitchFamily="2" charset="-122"/>
                <a:cs typeface="Times New Roman Regular"/>
              </a:rPr>
              <a:t>夹板</a:t>
            </a:r>
            <a:r>
              <a:rPr lang="en-US" altLang="zh-CN" sz="1800" dirty="0">
                <a:effectLst/>
                <a:latin typeface="Times New Roman Regular"/>
                <a:ea typeface="宋体" panose="02010600030101010101" pitchFamily="2" charset="-122"/>
                <a:cs typeface="宋体" panose="02010600030101010101" pitchFamily="2" charset="-122"/>
              </a:rPr>
              <a:t>) for her leg. The other did breathing exercises with her to help calm her. During the long hike down, her rescuers shared stories to distract her from the mounting pain. Once reaching the parking lot, they rushed Bannister to the nearest hospital.</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___40___ “I think we’ll be lifelong friends,” Bannister says.</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7429500" y="157520"/>
            <a:ext cx="4643438" cy="6740307"/>
          </a:xfrm>
          <a:prstGeom prst="rect">
            <a:avLst/>
          </a:prstGeom>
          <a:noFill/>
        </p:spPr>
        <p:txBody>
          <a:bodyPr wrap="square">
            <a:spAutoFit/>
          </a:bodyPr>
          <a:lstStyle/>
          <a:p>
            <a:r>
              <a:rPr lang="zh-CN" altLang="en-US" b="1" dirty="0">
                <a:solidFill>
                  <a:srgbClr val="FF0000"/>
                </a:solidFill>
              </a:rPr>
              <a:t>文章结构</a:t>
            </a:r>
            <a:endParaRPr lang="en-US" altLang="zh-CN" b="1" dirty="0">
              <a:solidFill>
                <a:srgbClr val="FF0000"/>
              </a:solidFill>
            </a:endParaRPr>
          </a:p>
          <a:p>
            <a:r>
              <a:rPr lang="zh-CN" altLang="en-US" b="1" dirty="0"/>
              <a:t>背景 </a:t>
            </a:r>
            <a:r>
              <a:rPr lang="en-US" altLang="zh-CN" b="1" dirty="0"/>
              <a:t>(</a:t>
            </a:r>
            <a:r>
              <a:rPr lang="en-GB" altLang="zh-CN" b="1" dirty="0"/>
              <a:t>Background):</a:t>
            </a:r>
            <a:r>
              <a:rPr lang="en-GB" altLang="zh-CN" dirty="0"/>
              <a:t> </a:t>
            </a:r>
            <a:r>
              <a:rPr lang="zh-CN" altLang="en-US" dirty="0"/>
              <a:t>年迈的</a:t>
            </a:r>
            <a:r>
              <a:rPr lang="en-GB" altLang="zh-CN" dirty="0"/>
              <a:t>Bannister</a:t>
            </a:r>
            <a:r>
              <a:rPr lang="zh-CN" altLang="en-US" dirty="0"/>
              <a:t>独自去登山纪念母亲。（铺垫）</a:t>
            </a:r>
            <a:endParaRPr lang="en-US" altLang="zh-CN" dirty="0"/>
          </a:p>
          <a:p>
            <a:endParaRPr lang="zh-CN" altLang="en-US" dirty="0"/>
          </a:p>
          <a:p>
            <a:r>
              <a:rPr lang="zh-CN" altLang="en-US" b="1" dirty="0"/>
              <a:t>冲突 </a:t>
            </a:r>
            <a:r>
              <a:rPr lang="en-US" altLang="zh-CN" b="1" dirty="0"/>
              <a:t>(</a:t>
            </a:r>
            <a:r>
              <a:rPr lang="en-GB" altLang="zh-CN" b="1" dirty="0"/>
              <a:t>Conflict):</a:t>
            </a:r>
            <a:r>
              <a:rPr lang="en-GB" altLang="zh-CN" dirty="0"/>
              <a:t> </a:t>
            </a:r>
            <a:r>
              <a:rPr lang="zh-CN" altLang="en-US" dirty="0"/>
              <a:t>摔倒骨折，救援需</a:t>
            </a:r>
            <a:r>
              <a:rPr lang="en-US" altLang="zh-CN" dirty="0"/>
              <a:t>5</a:t>
            </a:r>
            <a:r>
              <a:rPr lang="zh-CN" altLang="en-US" dirty="0"/>
              <a:t>小时，疼痛无助。（描述事故）</a:t>
            </a:r>
            <a:endParaRPr lang="en-US" altLang="zh-CN" dirty="0"/>
          </a:p>
          <a:p>
            <a:endParaRPr lang="en-US" altLang="zh-CN" dirty="0"/>
          </a:p>
          <a:p>
            <a:endParaRPr lang="en-US" altLang="zh-CN" dirty="0"/>
          </a:p>
          <a:p>
            <a:endParaRPr lang="zh-CN" altLang="en-US" dirty="0"/>
          </a:p>
          <a:p>
            <a:r>
              <a:rPr lang="zh-CN" altLang="en-US" b="1" dirty="0"/>
              <a:t>转折 </a:t>
            </a:r>
            <a:r>
              <a:rPr lang="en-US" altLang="zh-CN" b="1" dirty="0"/>
              <a:t>(</a:t>
            </a:r>
            <a:r>
              <a:rPr lang="en-GB" altLang="zh-CN" b="1" dirty="0"/>
              <a:t>Turning Point):</a:t>
            </a:r>
            <a:r>
              <a:rPr lang="en-GB" altLang="zh-CN" dirty="0"/>
              <a:t> </a:t>
            </a:r>
            <a:r>
              <a:rPr lang="zh-CN" altLang="en-US" dirty="0"/>
              <a:t>两位年轻人出现，主动背她下山。（转机）</a:t>
            </a:r>
            <a:endParaRPr lang="en-US" altLang="zh-CN" dirty="0"/>
          </a:p>
          <a:p>
            <a:endParaRPr lang="en-US" altLang="zh-CN" dirty="0"/>
          </a:p>
          <a:p>
            <a:endParaRPr lang="en-US" altLang="zh-CN" dirty="0"/>
          </a:p>
          <a:p>
            <a:endParaRPr lang="zh-CN" altLang="en-US" dirty="0"/>
          </a:p>
          <a:p>
            <a:r>
              <a:rPr lang="zh-CN" altLang="en-US" b="1" dirty="0"/>
              <a:t>发展 </a:t>
            </a:r>
            <a:r>
              <a:rPr lang="en-US" altLang="zh-CN" b="1" dirty="0"/>
              <a:t>(</a:t>
            </a:r>
            <a:r>
              <a:rPr lang="en-GB" altLang="zh-CN" b="1" dirty="0"/>
              <a:t>Development):</a:t>
            </a:r>
            <a:r>
              <a:rPr lang="en-GB" altLang="zh-CN" dirty="0"/>
              <a:t> </a:t>
            </a:r>
            <a:r>
              <a:rPr lang="zh-CN" altLang="en-US" dirty="0"/>
              <a:t>另一对夫妇提供专业帮助。（帮助升级）</a:t>
            </a:r>
            <a:endParaRPr lang="en-US" altLang="zh-CN" dirty="0"/>
          </a:p>
          <a:p>
            <a:endParaRPr lang="en-US" altLang="zh-CN" dirty="0"/>
          </a:p>
          <a:p>
            <a:endParaRPr lang="en-US" altLang="zh-CN" dirty="0"/>
          </a:p>
          <a:p>
            <a:endParaRPr lang="en-US" altLang="zh-CN" dirty="0"/>
          </a:p>
          <a:p>
            <a:endParaRPr lang="en-US" altLang="zh-CN" dirty="0"/>
          </a:p>
          <a:p>
            <a:endParaRPr lang="zh-CN" altLang="en-US" dirty="0"/>
          </a:p>
          <a:p>
            <a:r>
              <a:rPr lang="zh-CN" altLang="en-US" b="1" dirty="0"/>
              <a:t>结局 </a:t>
            </a:r>
            <a:r>
              <a:rPr lang="en-US" altLang="zh-CN" b="1" dirty="0"/>
              <a:t>(</a:t>
            </a:r>
            <a:r>
              <a:rPr lang="en-GB" altLang="zh-CN" b="1" dirty="0"/>
              <a:t>Resolution):</a:t>
            </a:r>
            <a:r>
              <a:rPr lang="en-GB" altLang="zh-CN" dirty="0"/>
              <a:t> </a:t>
            </a:r>
            <a:r>
              <a:rPr lang="zh-CN" altLang="en-US" dirty="0"/>
              <a:t>成功送医，陌生人成为一生朋友。（圆满结局）</a:t>
            </a:r>
            <a:endParaRPr lang="zh-CN" altLang="en-US" dirty="0"/>
          </a:p>
          <a:p>
            <a:endParaRPr lang="zh-CN" altLang="en-US" dirty="0">
              <a:solidFill>
                <a:srgbClr val="FF0000"/>
              </a:solidFill>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171629"/>
            <a:ext cx="7543800" cy="6186309"/>
          </a:xfrm>
          <a:prstGeom prst="rect">
            <a:avLst/>
          </a:prstGeom>
          <a:noFill/>
        </p:spPr>
        <p:txBody>
          <a:bodyPr wrap="square">
            <a:spAutoFit/>
          </a:bodyPr>
          <a:lstStyle/>
          <a:p>
            <a:pPr indent="266700" algn="ctr">
              <a:buNone/>
            </a:pPr>
            <a:r>
              <a:rPr lang="en-US" altLang="zh-CN" sz="1800" b="1" i="1" dirty="0">
                <a:effectLst/>
                <a:latin typeface="Times New Roman Bold Italic"/>
                <a:ea typeface="宋体" panose="02010600030101010101" pitchFamily="2" charset="-122"/>
                <a:cs typeface="宋体" panose="02010600030101010101" pitchFamily="2" charset="-122"/>
              </a:rPr>
              <a:t>A Piggyback Ride from a Stranger</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Once a year, Bannister climbs to High Rock Lookout where she scattered her mother’s ashes 23 years ago.     ___36___ Last August, Bannister, then 79, went on her own, figuring she’d be fine because she’s an experienced hiker.</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She arrived at the trail early and made her way to the lookout. As she headed back down, her foot got caught in a hole in the ground. ___37___ When sitting up, she knew immediately she had broken her leg. She cried out for help, and before long, a stranger approached and called 911. They were told a search and rescue team would arrive in five hours.</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“It wasn’t very encouraging,” Bannister says. “I asked if anyone had painkillers, because the pain was pretty substantial then.” ___38___ But two young men, Troy May, an Air Force airmail and his friend Layton Allen, came over to see what was going on. When seeing Bannister in extreme pain, they offered to carry her to the bottom of the trail.</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May eased Bannister onto his back and started hiking downward. He carried her for most of the nearly three-hour journey, and Allen carried her for the rest. “That was just one kindness,” says Bannister. ___39___ One, a physical therapist, bandaged Bannister's foot and built a makeshift splint(</a:t>
            </a:r>
            <a:r>
              <a:rPr lang="zh-CN" altLang="zh-CN" sz="1800" dirty="0">
                <a:effectLst/>
                <a:latin typeface="Times New Roman Regular"/>
                <a:ea typeface="宋体" panose="02010600030101010101" pitchFamily="2" charset="-122"/>
                <a:cs typeface="Times New Roman Regular"/>
              </a:rPr>
              <a:t>夹板</a:t>
            </a:r>
            <a:r>
              <a:rPr lang="en-US" altLang="zh-CN" sz="1800" dirty="0">
                <a:effectLst/>
                <a:latin typeface="Times New Roman Regular"/>
                <a:ea typeface="宋体" panose="02010600030101010101" pitchFamily="2" charset="-122"/>
                <a:cs typeface="宋体" panose="02010600030101010101" pitchFamily="2" charset="-122"/>
              </a:rPr>
              <a:t>) for her leg. The other did breathing exercises with her to help calm her. During the long hike down, her rescuers shared stories to distract her from the mounting pain. Once reaching the parking lot, they rushed Bannister to the nearest hospital.</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___40___ “I think we’ll be lifelong friends,” Bannister says.</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7429500" y="28575"/>
            <a:ext cx="4648200" cy="6001643"/>
          </a:xfrm>
          <a:prstGeom prst="rect">
            <a:avLst/>
          </a:prstGeom>
          <a:noFill/>
        </p:spPr>
        <p:txBody>
          <a:bodyPr wrap="square">
            <a:spAutoFit/>
          </a:bodyPr>
          <a:lstStyle/>
          <a:p>
            <a:pPr indent="266700">
              <a:buNone/>
            </a:pPr>
            <a:r>
              <a:rPr lang="zh-CN" altLang="en-US" sz="2400" dirty="0">
                <a:latin typeface="Times New Roman" panose="02020603050405020304" pitchFamily="18" charset="0"/>
                <a:cs typeface="Times New Roman" panose="02020603050405020304" pitchFamily="18" charset="0"/>
              </a:rPr>
              <a:t>圈出每个选项的</a:t>
            </a:r>
            <a:r>
              <a:rPr lang="zh-CN" altLang="en-US" sz="2400" b="1" dirty="0">
                <a:latin typeface="Times New Roman" panose="02020603050405020304" pitchFamily="18" charset="0"/>
                <a:cs typeface="Times New Roman" panose="02020603050405020304" pitchFamily="18" charset="0"/>
              </a:rPr>
              <a:t>关键词</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Key Words</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和</a:t>
            </a:r>
            <a:r>
              <a:rPr lang="zh-CN" altLang="en-US" sz="2400" b="1" dirty="0">
                <a:latin typeface="Times New Roman" panose="02020603050405020304" pitchFamily="18" charset="0"/>
                <a:cs typeface="Times New Roman" panose="02020603050405020304" pitchFamily="18" charset="0"/>
              </a:rPr>
              <a:t>指代词</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Reference Words</a:t>
            </a:r>
            <a:r>
              <a:rPr lang="zh-CN" altLang="en-GB" sz="2400" dirty="0">
                <a:latin typeface="Times New Roman" panose="02020603050405020304" pitchFamily="18" charset="0"/>
                <a:cs typeface="Times New Roman" panose="02020603050405020304" pitchFamily="18" charset="0"/>
              </a:rPr>
              <a:t>）</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She was almost in despair.</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B. No one in the surrounding area did.</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C. She fell forward against all expectations.</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D. A couple hiking that day also lent a hand.</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E. They have visited her several times afterwards.</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F. Therefore, she visited there regularly in honor of her.</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G. She usually hikes with someone along the 3.2-mile trail.</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9"/>
          <p:cNvSpPr/>
          <p:nvPr/>
        </p:nvSpPr>
        <p:spPr>
          <a:xfrm>
            <a:off x="9229726" y="1169688"/>
            <a:ext cx="2128838" cy="371475"/>
          </a:xfrm>
          <a:custGeom>
            <a:avLst/>
            <a:gdLst>
              <a:gd name="connsiteX0" fmla="*/ 0 w 2128838"/>
              <a:gd name="connsiteY0" fmla="*/ 0 h 371475"/>
              <a:gd name="connsiteX1" fmla="*/ 510921 w 2128838"/>
              <a:gd name="connsiteY1" fmla="*/ 0 h 371475"/>
              <a:gd name="connsiteX2" fmla="*/ 1043131 w 2128838"/>
              <a:gd name="connsiteY2" fmla="*/ 0 h 371475"/>
              <a:gd name="connsiteX3" fmla="*/ 1575340 w 2128838"/>
              <a:gd name="connsiteY3" fmla="*/ 0 h 371475"/>
              <a:gd name="connsiteX4" fmla="*/ 2128838 w 2128838"/>
              <a:gd name="connsiteY4" fmla="*/ 0 h 371475"/>
              <a:gd name="connsiteX5" fmla="*/ 2128838 w 2128838"/>
              <a:gd name="connsiteY5" fmla="*/ 371475 h 371475"/>
              <a:gd name="connsiteX6" fmla="*/ 1596629 w 2128838"/>
              <a:gd name="connsiteY6" fmla="*/ 371475 h 371475"/>
              <a:gd name="connsiteX7" fmla="*/ 1106996 w 2128838"/>
              <a:gd name="connsiteY7" fmla="*/ 371475 h 371475"/>
              <a:gd name="connsiteX8" fmla="*/ 617363 w 2128838"/>
              <a:gd name="connsiteY8" fmla="*/ 371475 h 371475"/>
              <a:gd name="connsiteX9" fmla="*/ 0 w 2128838"/>
              <a:gd name="connsiteY9" fmla="*/ 371475 h 371475"/>
              <a:gd name="connsiteX10" fmla="*/ 0 w 2128838"/>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838" h="371475" fill="none" extrusionOk="0">
                <a:moveTo>
                  <a:pt x="0" y="0"/>
                </a:moveTo>
                <a:cubicBezTo>
                  <a:pt x="144223" y="-2579"/>
                  <a:pt x="374757" y="48024"/>
                  <a:pt x="510921" y="0"/>
                </a:cubicBezTo>
                <a:cubicBezTo>
                  <a:pt x="647085" y="-48024"/>
                  <a:pt x="828806" y="28519"/>
                  <a:pt x="1043131" y="0"/>
                </a:cubicBezTo>
                <a:cubicBezTo>
                  <a:pt x="1257456" y="-28519"/>
                  <a:pt x="1354462" y="50128"/>
                  <a:pt x="1575340" y="0"/>
                </a:cubicBezTo>
                <a:cubicBezTo>
                  <a:pt x="1796218" y="-50128"/>
                  <a:pt x="1992347" y="1580"/>
                  <a:pt x="2128838" y="0"/>
                </a:cubicBezTo>
                <a:cubicBezTo>
                  <a:pt x="2140800" y="178773"/>
                  <a:pt x="2118810" y="217810"/>
                  <a:pt x="2128838" y="371475"/>
                </a:cubicBezTo>
                <a:cubicBezTo>
                  <a:pt x="1979250" y="429448"/>
                  <a:pt x="1817772" y="326291"/>
                  <a:pt x="1596629" y="371475"/>
                </a:cubicBezTo>
                <a:cubicBezTo>
                  <a:pt x="1375486" y="416659"/>
                  <a:pt x="1237004" y="359545"/>
                  <a:pt x="1106996" y="371475"/>
                </a:cubicBezTo>
                <a:cubicBezTo>
                  <a:pt x="976988" y="383405"/>
                  <a:pt x="856247" y="318564"/>
                  <a:pt x="617363" y="371475"/>
                </a:cubicBezTo>
                <a:cubicBezTo>
                  <a:pt x="378479" y="424386"/>
                  <a:pt x="155044" y="304240"/>
                  <a:pt x="0" y="371475"/>
                </a:cubicBezTo>
                <a:cubicBezTo>
                  <a:pt x="-14861" y="247398"/>
                  <a:pt x="19392" y="147698"/>
                  <a:pt x="0" y="0"/>
                </a:cubicBezTo>
                <a:close/>
              </a:path>
              <a:path w="2128838" h="371475" stroke="0" extrusionOk="0">
                <a:moveTo>
                  <a:pt x="0" y="0"/>
                </a:moveTo>
                <a:cubicBezTo>
                  <a:pt x="173607" y="-1866"/>
                  <a:pt x="299739" y="49819"/>
                  <a:pt x="510921" y="0"/>
                </a:cubicBezTo>
                <a:cubicBezTo>
                  <a:pt x="722103" y="-49819"/>
                  <a:pt x="782456" y="9263"/>
                  <a:pt x="979265" y="0"/>
                </a:cubicBezTo>
                <a:cubicBezTo>
                  <a:pt x="1176074" y="-9263"/>
                  <a:pt x="1430359" y="38484"/>
                  <a:pt x="1554052" y="0"/>
                </a:cubicBezTo>
                <a:cubicBezTo>
                  <a:pt x="1677745" y="-38484"/>
                  <a:pt x="1988086" y="67768"/>
                  <a:pt x="2128838" y="0"/>
                </a:cubicBezTo>
                <a:cubicBezTo>
                  <a:pt x="2148226" y="183581"/>
                  <a:pt x="2111694" y="202165"/>
                  <a:pt x="2128838" y="371475"/>
                </a:cubicBezTo>
                <a:cubicBezTo>
                  <a:pt x="1966502" y="419076"/>
                  <a:pt x="1883703" y="328417"/>
                  <a:pt x="1639205" y="371475"/>
                </a:cubicBezTo>
                <a:cubicBezTo>
                  <a:pt x="1394707" y="414533"/>
                  <a:pt x="1279480" y="363010"/>
                  <a:pt x="1149573" y="371475"/>
                </a:cubicBezTo>
                <a:cubicBezTo>
                  <a:pt x="1019666" y="379940"/>
                  <a:pt x="758682" y="323699"/>
                  <a:pt x="574786" y="371475"/>
                </a:cubicBezTo>
                <a:cubicBezTo>
                  <a:pt x="390890" y="419251"/>
                  <a:pt x="271954" y="317265"/>
                  <a:pt x="0" y="371475"/>
                </a:cubicBezTo>
                <a:cubicBezTo>
                  <a:pt x="-37153" y="194489"/>
                  <a:pt x="4789" y="150843"/>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矩形 11"/>
          <p:cNvSpPr/>
          <p:nvPr/>
        </p:nvSpPr>
        <p:spPr>
          <a:xfrm>
            <a:off x="7978380" y="1519286"/>
            <a:ext cx="1064419" cy="371475"/>
          </a:xfrm>
          <a:custGeom>
            <a:avLst/>
            <a:gdLst>
              <a:gd name="connsiteX0" fmla="*/ 0 w 1064419"/>
              <a:gd name="connsiteY0" fmla="*/ 0 h 371475"/>
              <a:gd name="connsiteX1" fmla="*/ 553498 w 1064419"/>
              <a:gd name="connsiteY1" fmla="*/ 0 h 371475"/>
              <a:gd name="connsiteX2" fmla="*/ 1064419 w 1064419"/>
              <a:gd name="connsiteY2" fmla="*/ 0 h 371475"/>
              <a:gd name="connsiteX3" fmla="*/ 1064419 w 1064419"/>
              <a:gd name="connsiteY3" fmla="*/ 371475 h 371475"/>
              <a:gd name="connsiteX4" fmla="*/ 542854 w 1064419"/>
              <a:gd name="connsiteY4" fmla="*/ 371475 h 371475"/>
              <a:gd name="connsiteX5" fmla="*/ 0 w 1064419"/>
              <a:gd name="connsiteY5" fmla="*/ 371475 h 371475"/>
              <a:gd name="connsiteX6" fmla="*/ 0 w 1064419"/>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419" h="371475" fill="none" extrusionOk="0">
                <a:moveTo>
                  <a:pt x="0" y="0"/>
                </a:moveTo>
                <a:cubicBezTo>
                  <a:pt x="204976" y="-21132"/>
                  <a:pt x="421079" y="52977"/>
                  <a:pt x="553498" y="0"/>
                </a:cubicBezTo>
                <a:cubicBezTo>
                  <a:pt x="685917" y="-52977"/>
                  <a:pt x="833559" y="8810"/>
                  <a:pt x="1064419" y="0"/>
                </a:cubicBezTo>
                <a:cubicBezTo>
                  <a:pt x="1084711" y="144321"/>
                  <a:pt x="1041230" y="296912"/>
                  <a:pt x="1064419" y="371475"/>
                </a:cubicBezTo>
                <a:cubicBezTo>
                  <a:pt x="880156" y="405842"/>
                  <a:pt x="678139" y="351466"/>
                  <a:pt x="542854" y="371475"/>
                </a:cubicBezTo>
                <a:cubicBezTo>
                  <a:pt x="407569" y="391484"/>
                  <a:pt x="206145" y="333297"/>
                  <a:pt x="0" y="371475"/>
                </a:cubicBezTo>
                <a:cubicBezTo>
                  <a:pt x="-9498" y="268051"/>
                  <a:pt x="38937" y="110001"/>
                  <a:pt x="0" y="0"/>
                </a:cubicBezTo>
                <a:close/>
              </a:path>
              <a:path w="1064419" h="371475" stroke="0" extrusionOk="0">
                <a:moveTo>
                  <a:pt x="0" y="0"/>
                </a:moveTo>
                <a:cubicBezTo>
                  <a:pt x="157191" y="-17939"/>
                  <a:pt x="388884" y="7349"/>
                  <a:pt x="521565" y="0"/>
                </a:cubicBezTo>
                <a:cubicBezTo>
                  <a:pt x="654247" y="-7349"/>
                  <a:pt x="861126" y="59016"/>
                  <a:pt x="1064419" y="0"/>
                </a:cubicBezTo>
                <a:cubicBezTo>
                  <a:pt x="1088318" y="113223"/>
                  <a:pt x="1028280" y="205888"/>
                  <a:pt x="1064419" y="371475"/>
                </a:cubicBezTo>
                <a:cubicBezTo>
                  <a:pt x="895961" y="388179"/>
                  <a:pt x="679414" y="314432"/>
                  <a:pt x="532210" y="371475"/>
                </a:cubicBezTo>
                <a:cubicBezTo>
                  <a:pt x="385006" y="428518"/>
                  <a:pt x="150354" y="354331"/>
                  <a:pt x="0" y="371475"/>
                </a:cubicBezTo>
                <a:cubicBezTo>
                  <a:pt x="-27649" y="210829"/>
                  <a:pt x="11859" y="152704"/>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矩形 12"/>
          <p:cNvSpPr/>
          <p:nvPr/>
        </p:nvSpPr>
        <p:spPr>
          <a:xfrm>
            <a:off x="7429500" y="1890761"/>
            <a:ext cx="1064419" cy="371475"/>
          </a:xfrm>
          <a:custGeom>
            <a:avLst/>
            <a:gdLst>
              <a:gd name="connsiteX0" fmla="*/ 0 w 1064419"/>
              <a:gd name="connsiteY0" fmla="*/ 0 h 371475"/>
              <a:gd name="connsiteX1" fmla="*/ 553498 w 1064419"/>
              <a:gd name="connsiteY1" fmla="*/ 0 h 371475"/>
              <a:gd name="connsiteX2" fmla="*/ 1064419 w 1064419"/>
              <a:gd name="connsiteY2" fmla="*/ 0 h 371475"/>
              <a:gd name="connsiteX3" fmla="*/ 1064419 w 1064419"/>
              <a:gd name="connsiteY3" fmla="*/ 371475 h 371475"/>
              <a:gd name="connsiteX4" fmla="*/ 542854 w 1064419"/>
              <a:gd name="connsiteY4" fmla="*/ 371475 h 371475"/>
              <a:gd name="connsiteX5" fmla="*/ 0 w 1064419"/>
              <a:gd name="connsiteY5" fmla="*/ 371475 h 371475"/>
              <a:gd name="connsiteX6" fmla="*/ 0 w 1064419"/>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419" h="371475" fill="none" extrusionOk="0">
                <a:moveTo>
                  <a:pt x="0" y="0"/>
                </a:moveTo>
                <a:cubicBezTo>
                  <a:pt x="204976" y="-21132"/>
                  <a:pt x="421079" y="52977"/>
                  <a:pt x="553498" y="0"/>
                </a:cubicBezTo>
                <a:cubicBezTo>
                  <a:pt x="685917" y="-52977"/>
                  <a:pt x="833559" y="8810"/>
                  <a:pt x="1064419" y="0"/>
                </a:cubicBezTo>
                <a:cubicBezTo>
                  <a:pt x="1084711" y="144321"/>
                  <a:pt x="1041230" y="296912"/>
                  <a:pt x="1064419" y="371475"/>
                </a:cubicBezTo>
                <a:cubicBezTo>
                  <a:pt x="880156" y="405842"/>
                  <a:pt x="678139" y="351466"/>
                  <a:pt x="542854" y="371475"/>
                </a:cubicBezTo>
                <a:cubicBezTo>
                  <a:pt x="407569" y="391484"/>
                  <a:pt x="206145" y="333297"/>
                  <a:pt x="0" y="371475"/>
                </a:cubicBezTo>
                <a:cubicBezTo>
                  <a:pt x="-9498" y="268051"/>
                  <a:pt x="38937" y="110001"/>
                  <a:pt x="0" y="0"/>
                </a:cubicBezTo>
                <a:close/>
              </a:path>
              <a:path w="1064419" h="371475" stroke="0" extrusionOk="0">
                <a:moveTo>
                  <a:pt x="0" y="0"/>
                </a:moveTo>
                <a:cubicBezTo>
                  <a:pt x="157191" y="-17939"/>
                  <a:pt x="388884" y="7349"/>
                  <a:pt x="521565" y="0"/>
                </a:cubicBezTo>
                <a:cubicBezTo>
                  <a:pt x="654247" y="-7349"/>
                  <a:pt x="861126" y="59016"/>
                  <a:pt x="1064419" y="0"/>
                </a:cubicBezTo>
                <a:cubicBezTo>
                  <a:pt x="1088318" y="113223"/>
                  <a:pt x="1028280" y="205888"/>
                  <a:pt x="1064419" y="371475"/>
                </a:cubicBezTo>
                <a:cubicBezTo>
                  <a:pt x="895961" y="388179"/>
                  <a:pt x="679414" y="314432"/>
                  <a:pt x="532210" y="371475"/>
                </a:cubicBezTo>
                <a:cubicBezTo>
                  <a:pt x="385006" y="428518"/>
                  <a:pt x="150354" y="354331"/>
                  <a:pt x="0" y="371475"/>
                </a:cubicBezTo>
                <a:cubicBezTo>
                  <a:pt x="-27649" y="210829"/>
                  <a:pt x="11859" y="152704"/>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矩形 14"/>
          <p:cNvSpPr/>
          <p:nvPr/>
        </p:nvSpPr>
        <p:spPr>
          <a:xfrm>
            <a:off x="8689181" y="2252759"/>
            <a:ext cx="1469232" cy="371475"/>
          </a:xfrm>
          <a:custGeom>
            <a:avLst/>
            <a:gdLst>
              <a:gd name="connsiteX0" fmla="*/ 0 w 1469232"/>
              <a:gd name="connsiteY0" fmla="*/ 0 h 371475"/>
              <a:gd name="connsiteX1" fmla="*/ 519129 w 1469232"/>
              <a:gd name="connsiteY1" fmla="*/ 0 h 371475"/>
              <a:gd name="connsiteX2" fmla="*/ 1023565 w 1469232"/>
              <a:gd name="connsiteY2" fmla="*/ 0 h 371475"/>
              <a:gd name="connsiteX3" fmla="*/ 1469232 w 1469232"/>
              <a:gd name="connsiteY3" fmla="*/ 0 h 371475"/>
              <a:gd name="connsiteX4" fmla="*/ 1469232 w 1469232"/>
              <a:gd name="connsiteY4" fmla="*/ 371475 h 371475"/>
              <a:gd name="connsiteX5" fmla="*/ 1008873 w 1469232"/>
              <a:gd name="connsiteY5" fmla="*/ 371475 h 371475"/>
              <a:gd name="connsiteX6" fmla="*/ 519129 w 1469232"/>
              <a:gd name="connsiteY6" fmla="*/ 371475 h 371475"/>
              <a:gd name="connsiteX7" fmla="*/ 0 w 1469232"/>
              <a:gd name="connsiteY7" fmla="*/ 371475 h 371475"/>
              <a:gd name="connsiteX8" fmla="*/ 0 w 1469232"/>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232" h="371475" fill="none" extrusionOk="0">
                <a:moveTo>
                  <a:pt x="0" y="0"/>
                </a:moveTo>
                <a:cubicBezTo>
                  <a:pt x="168236" y="-55618"/>
                  <a:pt x="323102" y="44067"/>
                  <a:pt x="519129" y="0"/>
                </a:cubicBezTo>
                <a:cubicBezTo>
                  <a:pt x="715156" y="-44067"/>
                  <a:pt x="836703" y="4720"/>
                  <a:pt x="1023565" y="0"/>
                </a:cubicBezTo>
                <a:cubicBezTo>
                  <a:pt x="1210427" y="-4720"/>
                  <a:pt x="1374080" y="7414"/>
                  <a:pt x="1469232" y="0"/>
                </a:cubicBezTo>
                <a:cubicBezTo>
                  <a:pt x="1480231" y="110274"/>
                  <a:pt x="1453573" y="187572"/>
                  <a:pt x="1469232" y="371475"/>
                </a:cubicBezTo>
                <a:cubicBezTo>
                  <a:pt x="1376551" y="397317"/>
                  <a:pt x="1152733" y="358961"/>
                  <a:pt x="1008873" y="371475"/>
                </a:cubicBezTo>
                <a:cubicBezTo>
                  <a:pt x="865013" y="383989"/>
                  <a:pt x="712228" y="340866"/>
                  <a:pt x="519129" y="371475"/>
                </a:cubicBezTo>
                <a:cubicBezTo>
                  <a:pt x="326030" y="402084"/>
                  <a:pt x="224255" y="337932"/>
                  <a:pt x="0" y="371475"/>
                </a:cubicBezTo>
                <a:cubicBezTo>
                  <a:pt x="-24201" y="209375"/>
                  <a:pt x="18997" y="85395"/>
                  <a:pt x="0" y="0"/>
                </a:cubicBezTo>
                <a:close/>
              </a:path>
              <a:path w="1469232" h="371475" stroke="0" extrusionOk="0">
                <a:moveTo>
                  <a:pt x="0" y="0"/>
                </a:moveTo>
                <a:cubicBezTo>
                  <a:pt x="110822" y="-43697"/>
                  <a:pt x="307545" y="7587"/>
                  <a:pt x="475052" y="0"/>
                </a:cubicBezTo>
                <a:cubicBezTo>
                  <a:pt x="642559" y="-7587"/>
                  <a:pt x="757095" y="13155"/>
                  <a:pt x="920719" y="0"/>
                </a:cubicBezTo>
                <a:cubicBezTo>
                  <a:pt x="1084343" y="-13155"/>
                  <a:pt x="1220696" y="15999"/>
                  <a:pt x="1469232" y="0"/>
                </a:cubicBezTo>
                <a:cubicBezTo>
                  <a:pt x="1477899" y="142129"/>
                  <a:pt x="1439936" y="201966"/>
                  <a:pt x="1469232" y="371475"/>
                </a:cubicBezTo>
                <a:cubicBezTo>
                  <a:pt x="1339771" y="414901"/>
                  <a:pt x="1173975" y="318323"/>
                  <a:pt x="1008873" y="371475"/>
                </a:cubicBezTo>
                <a:cubicBezTo>
                  <a:pt x="843771" y="424627"/>
                  <a:pt x="610570" y="351276"/>
                  <a:pt x="489744" y="371475"/>
                </a:cubicBezTo>
                <a:cubicBezTo>
                  <a:pt x="368918" y="391674"/>
                  <a:pt x="138464" y="359289"/>
                  <a:pt x="0" y="371475"/>
                </a:cubicBezTo>
                <a:cubicBezTo>
                  <a:pt x="-23274" y="212102"/>
                  <a:pt x="26635" y="104640"/>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矩形 24"/>
          <p:cNvSpPr/>
          <p:nvPr/>
        </p:nvSpPr>
        <p:spPr>
          <a:xfrm>
            <a:off x="8098631" y="2986232"/>
            <a:ext cx="1131095" cy="371475"/>
          </a:xfrm>
          <a:custGeom>
            <a:avLst/>
            <a:gdLst>
              <a:gd name="connsiteX0" fmla="*/ 0 w 1131095"/>
              <a:gd name="connsiteY0" fmla="*/ 0 h 371475"/>
              <a:gd name="connsiteX1" fmla="*/ 588169 w 1131095"/>
              <a:gd name="connsiteY1" fmla="*/ 0 h 371475"/>
              <a:gd name="connsiteX2" fmla="*/ 1131095 w 1131095"/>
              <a:gd name="connsiteY2" fmla="*/ 0 h 371475"/>
              <a:gd name="connsiteX3" fmla="*/ 1131095 w 1131095"/>
              <a:gd name="connsiteY3" fmla="*/ 371475 h 371475"/>
              <a:gd name="connsiteX4" fmla="*/ 576858 w 1131095"/>
              <a:gd name="connsiteY4" fmla="*/ 371475 h 371475"/>
              <a:gd name="connsiteX5" fmla="*/ 0 w 1131095"/>
              <a:gd name="connsiteY5" fmla="*/ 371475 h 371475"/>
              <a:gd name="connsiteX6" fmla="*/ 0 w 1131095"/>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095" h="371475" fill="none" extrusionOk="0">
                <a:moveTo>
                  <a:pt x="0" y="0"/>
                </a:moveTo>
                <a:cubicBezTo>
                  <a:pt x="215755" y="-753"/>
                  <a:pt x="330749" y="9656"/>
                  <a:pt x="588169" y="0"/>
                </a:cubicBezTo>
                <a:cubicBezTo>
                  <a:pt x="845589" y="-9656"/>
                  <a:pt x="954811" y="45501"/>
                  <a:pt x="1131095" y="0"/>
                </a:cubicBezTo>
                <a:cubicBezTo>
                  <a:pt x="1151387" y="144321"/>
                  <a:pt x="1107906" y="296912"/>
                  <a:pt x="1131095" y="371475"/>
                </a:cubicBezTo>
                <a:cubicBezTo>
                  <a:pt x="987226" y="387548"/>
                  <a:pt x="725335" y="327893"/>
                  <a:pt x="576858" y="371475"/>
                </a:cubicBezTo>
                <a:cubicBezTo>
                  <a:pt x="428381" y="415057"/>
                  <a:pt x="150738" y="370831"/>
                  <a:pt x="0" y="371475"/>
                </a:cubicBezTo>
                <a:cubicBezTo>
                  <a:pt x="-9498" y="268051"/>
                  <a:pt x="38937" y="110001"/>
                  <a:pt x="0" y="0"/>
                </a:cubicBezTo>
                <a:close/>
              </a:path>
              <a:path w="1131095" h="371475" stroke="0" extrusionOk="0">
                <a:moveTo>
                  <a:pt x="0" y="0"/>
                </a:moveTo>
                <a:cubicBezTo>
                  <a:pt x="153654" y="-12485"/>
                  <a:pt x="296781" y="18080"/>
                  <a:pt x="554237" y="0"/>
                </a:cubicBezTo>
                <a:cubicBezTo>
                  <a:pt x="811693" y="-18080"/>
                  <a:pt x="991101" y="15965"/>
                  <a:pt x="1131095" y="0"/>
                </a:cubicBezTo>
                <a:cubicBezTo>
                  <a:pt x="1154994" y="113223"/>
                  <a:pt x="1094956" y="205888"/>
                  <a:pt x="1131095" y="371475"/>
                </a:cubicBezTo>
                <a:cubicBezTo>
                  <a:pt x="915710" y="371837"/>
                  <a:pt x="800190" y="324019"/>
                  <a:pt x="565548" y="371475"/>
                </a:cubicBezTo>
                <a:cubicBezTo>
                  <a:pt x="330906" y="418931"/>
                  <a:pt x="134395" y="314582"/>
                  <a:pt x="0" y="371475"/>
                </a:cubicBezTo>
                <a:cubicBezTo>
                  <a:pt x="-27649" y="210829"/>
                  <a:pt x="11859" y="152704"/>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矩形 26"/>
          <p:cNvSpPr/>
          <p:nvPr/>
        </p:nvSpPr>
        <p:spPr>
          <a:xfrm>
            <a:off x="7453312" y="3348230"/>
            <a:ext cx="1589487" cy="371475"/>
          </a:xfrm>
          <a:custGeom>
            <a:avLst/>
            <a:gdLst>
              <a:gd name="connsiteX0" fmla="*/ 0 w 1589487"/>
              <a:gd name="connsiteY0" fmla="*/ 0 h 371475"/>
              <a:gd name="connsiteX1" fmla="*/ 561619 w 1589487"/>
              <a:gd name="connsiteY1" fmla="*/ 0 h 371475"/>
              <a:gd name="connsiteX2" fmla="*/ 1107343 w 1589487"/>
              <a:gd name="connsiteY2" fmla="*/ 0 h 371475"/>
              <a:gd name="connsiteX3" fmla="*/ 1589487 w 1589487"/>
              <a:gd name="connsiteY3" fmla="*/ 0 h 371475"/>
              <a:gd name="connsiteX4" fmla="*/ 1589487 w 1589487"/>
              <a:gd name="connsiteY4" fmla="*/ 371475 h 371475"/>
              <a:gd name="connsiteX5" fmla="*/ 1091448 w 1589487"/>
              <a:gd name="connsiteY5" fmla="*/ 371475 h 371475"/>
              <a:gd name="connsiteX6" fmla="*/ 561619 w 1589487"/>
              <a:gd name="connsiteY6" fmla="*/ 371475 h 371475"/>
              <a:gd name="connsiteX7" fmla="*/ 0 w 1589487"/>
              <a:gd name="connsiteY7" fmla="*/ 371475 h 371475"/>
              <a:gd name="connsiteX8" fmla="*/ 0 w 1589487"/>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9487" h="371475" fill="none" extrusionOk="0">
                <a:moveTo>
                  <a:pt x="0" y="0"/>
                </a:moveTo>
                <a:cubicBezTo>
                  <a:pt x="237359" y="-61617"/>
                  <a:pt x="435222" y="65196"/>
                  <a:pt x="561619" y="0"/>
                </a:cubicBezTo>
                <a:cubicBezTo>
                  <a:pt x="688016" y="-65196"/>
                  <a:pt x="962017" y="19095"/>
                  <a:pt x="1107343" y="0"/>
                </a:cubicBezTo>
                <a:cubicBezTo>
                  <a:pt x="1252669" y="-19095"/>
                  <a:pt x="1455686" y="24655"/>
                  <a:pt x="1589487" y="0"/>
                </a:cubicBezTo>
                <a:cubicBezTo>
                  <a:pt x="1600486" y="110274"/>
                  <a:pt x="1573828" y="187572"/>
                  <a:pt x="1589487" y="371475"/>
                </a:cubicBezTo>
                <a:cubicBezTo>
                  <a:pt x="1472157" y="373613"/>
                  <a:pt x="1265351" y="363122"/>
                  <a:pt x="1091448" y="371475"/>
                </a:cubicBezTo>
                <a:cubicBezTo>
                  <a:pt x="917545" y="379828"/>
                  <a:pt x="814219" y="350783"/>
                  <a:pt x="561619" y="371475"/>
                </a:cubicBezTo>
                <a:cubicBezTo>
                  <a:pt x="309019" y="392167"/>
                  <a:pt x="265777" y="348608"/>
                  <a:pt x="0" y="371475"/>
                </a:cubicBezTo>
                <a:cubicBezTo>
                  <a:pt x="-24201" y="209375"/>
                  <a:pt x="18997" y="85395"/>
                  <a:pt x="0" y="0"/>
                </a:cubicBezTo>
                <a:close/>
              </a:path>
              <a:path w="1589487" h="371475" stroke="0" extrusionOk="0">
                <a:moveTo>
                  <a:pt x="0" y="0"/>
                </a:moveTo>
                <a:cubicBezTo>
                  <a:pt x="217161" y="-27291"/>
                  <a:pt x="317104" y="49424"/>
                  <a:pt x="513934" y="0"/>
                </a:cubicBezTo>
                <a:cubicBezTo>
                  <a:pt x="710764" y="-49424"/>
                  <a:pt x="780409" y="3562"/>
                  <a:pt x="996079" y="0"/>
                </a:cubicBezTo>
                <a:cubicBezTo>
                  <a:pt x="1211749" y="-3562"/>
                  <a:pt x="1362990" y="2044"/>
                  <a:pt x="1589487" y="0"/>
                </a:cubicBezTo>
                <a:cubicBezTo>
                  <a:pt x="1598154" y="142129"/>
                  <a:pt x="1560191" y="201966"/>
                  <a:pt x="1589487" y="371475"/>
                </a:cubicBezTo>
                <a:cubicBezTo>
                  <a:pt x="1409218" y="375130"/>
                  <a:pt x="1228308" y="359472"/>
                  <a:pt x="1091448" y="371475"/>
                </a:cubicBezTo>
                <a:cubicBezTo>
                  <a:pt x="954588" y="383478"/>
                  <a:pt x="803914" y="305300"/>
                  <a:pt x="529829" y="371475"/>
                </a:cubicBezTo>
                <a:cubicBezTo>
                  <a:pt x="255744" y="437650"/>
                  <a:pt x="180913" y="362348"/>
                  <a:pt x="0" y="371475"/>
                </a:cubicBezTo>
                <a:cubicBezTo>
                  <a:pt x="-23274" y="212102"/>
                  <a:pt x="26635" y="104640"/>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9" name="矩形 28"/>
          <p:cNvSpPr/>
          <p:nvPr/>
        </p:nvSpPr>
        <p:spPr>
          <a:xfrm>
            <a:off x="11159430" y="2976755"/>
            <a:ext cx="607812" cy="371475"/>
          </a:xfrm>
          <a:custGeom>
            <a:avLst/>
            <a:gdLst>
              <a:gd name="connsiteX0" fmla="*/ 0 w 607812"/>
              <a:gd name="connsiteY0" fmla="*/ 0 h 371475"/>
              <a:gd name="connsiteX1" fmla="*/ 316062 w 607812"/>
              <a:gd name="connsiteY1" fmla="*/ 0 h 371475"/>
              <a:gd name="connsiteX2" fmla="*/ 607812 w 607812"/>
              <a:gd name="connsiteY2" fmla="*/ 0 h 371475"/>
              <a:gd name="connsiteX3" fmla="*/ 607812 w 607812"/>
              <a:gd name="connsiteY3" fmla="*/ 371475 h 371475"/>
              <a:gd name="connsiteX4" fmla="*/ 309984 w 607812"/>
              <a:gd name="connsiteY4" fmla="*/ 371475 h 371475"/>
              <a:gd name="connsiteX5" fmla="*/ 0 w 607812"/>
              <a:gd name="connsiteY5" fmla="*/ 371475 h 371475"/>
              <a:gd name="connsiteX6" fmla="*/ 0 w 607812"/>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812" h="371475" fill="none" extrusionOk="0">
                <a:moveTo>
                  <a:pt x="0" y="0"/>
                </a:moveTo>
                <a:cubicBezTo>
                  <a:pt x="81627" y="-10655"/>
                  <a:pt x="172807" y="5863"/>
                  <a:pt x="316062" y="0"/>
                </a:cubicBezTo>
                <a:cubicBezTo>
                  <a:pt x="459317" y="-5863"/>
                  <a:pt x="536028" y="34203"/>
                  <a:pt x="607812" y="0"/>
                </a:cubicBezTo>
                <a:cubicBezTo>
                  <a:pt x="628104" y="144321"/>
                  <a:pt x="584623" y="296912"/>
                  <a:pt x="607812" y="371475"/>
                </a:cubicBezTo>
                <a:cubicBezTo>
                  <a:pt x="532741" y="377279"/>
                  <a:pt x="403953" y="370384"/>
                  <a:pt x="309984" y="371475"/>
                </a:cubicBezTo>
                <a:cubicBezTo>
                  <a:pt x="216015" y="372566"/>
                  <a:pt x="121108" y="339236"/>
                  <a:pt x="0" y="371475"/>
                </a:cubicBezTo>
                <a:cubicBezTo>
                  <a:pt x="-9498" y="268051"/>
                  <a:pt x="38937" y="110001"/>
                  <a:pt x="0" y="0"/>
                </a:cubicBezTo>
                <a:close/>
              </a:path>
              <a:path w="607812" h="371475" stroke="0" extrusionOk="0">
                <a:moveTo>
                  <a:pt x="0" y="0"/>
                </a:moveTo>
                <a:cubicBezTo>
                  <a:pt x="133189" y="-25530"/>
                  <a:pt x="198593" y="2464"/>
                  <a:pt x="297828" y="0"/>
                </a:cubicBezTo>
                <a:cubicBezTo>
                  <a:pt x="397063" y="-2464"/>
                  <a:pt x="480155" y="2247"/>
                  <a:pt x="607812" y="0"/>
                </a:cubicBezTo>
                <a:cubicBezTo>
                  <a:pt x="631711" y="113223"/>
                  <a:pt x="571673" y="205888"/>
                  <a:pt x="607812" y="371475"/>
                </a:cubicBezTo>
                <a:cubicBezTo>
                  <a:pt x="471503" y="373396"/>
                  <a:pt x="449816" y="365418"/>
                  <a:pt x="303906" y="371475"/>
                </a:cubicBezTo>
                <a:cubicBezTo>
                  <a:pt x="157996" y="377532"/>
                  <a:pt x="64197" y="343232"/>
                  <a:pt x="0" y="371475"/>
                </a:cubicBezTo>
                <a:cubicBezTo>
                  <a:pt x="-27649" y="210829"/>
                  <a:pt x="11859" y="152704"/>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矩形 29"/>
          <p:cNvSpPr/>
          <p:nvPr/>
        </p:nvSpPr>
        <p:spPr>
          <a:xfrm>
            <a:off x="9423796" y="3719705"/>
            <a:ext cx="2343445" cy="371475"/>
          </a:xfrm>
          <a:custGeom>
            <a:avLst/>
            <a:gdLst>
              <a:gd name="connsiteX0" fmla="*/ 0 w 2343445"/>
              <a:gd name="connsiteY0" fmla="*/ 0 h 371475"/>
              <a:gd name="connsiteX1" fmla="*/ 562427 w 2343445"/>
              <a:gd name="connsiteY1" fmla="*/ 0 h 371475"/>
              <a:gd name="connsiteX2" fmla="*/ 1148288 w 2343445"/>
              <a:gd name="connsiteY2" fmla="*/ 0 h 371475"/>
              <a:gd name="connsiteX3" fmla="*/ 1734149 w 2343445"/>
              <a:gd name="connsiteY3" fmla="*/ 0 h 371475"/>
              <a:gd name="connsiteX4" fmla="*/ 2343445 w 2343445"/>
              <a:gd name="connsiteY4" fmla="*/ 0 h 371475"/>
              <a:gd name="connsiteX5" fmla="*/ 2343445 w 2343445"/>
              <a:gd name="connsiteY5" fmla="*/ 371475 h 371475"/>
              <a:gd name="connsiteX6" fmla="*/ 1757584 w 2343445"/>
              <a:gd name="connsiteY6" fmla="*/ 371475 h 371475"/>
              <a:gd name="connsiteX7" fmla="*/ 1218591 w 2343445"/>
              <a:gd name="connsiteY7" fmla="*/ 371475 h 371475"/>
              <a:gd name="connsiteX8" fmla="*/ 679599 w 2343445"/>
              <a:gd name="connsiteY8" fmla="*/ 371475 h 371475"/>
              <a:gd name="connsiteX9" fmla="*/ 0 w 2343445"/>
              <a:gd name="connsiteY9" fmla="*/ 371475 h 371475"/>
              <a:gd name="connsiteX10" fmla="*/ 0 w 2343445"/>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3445" h="371475" fill="none" extrusionOk="0">
                <a:moveTo>
                  <a:pt x="0" y="0"/>
                </a:moveTo>
                <a:cubicBezTo>
                  <a:pt x="227975" y="-5652"/>
                  <a:pt x="341788" y="51408"/>
                  <a:pt x="562427" y="0"/>
                </a:cubicBezTo>
                <a:cubicBezTo>
                  <a:pt x="783066" y="-51408"/>
                  <a:pt x="939654" y="39300"/>
                  <a:pt x="1148288" y="0"/>
                </a:cubicBezTo>
                <a:cubicBezTo>
                  <a:pt x="1356922" y="-39300"/>
                  <a:pt x="1571168" y="55827"/>
                  <a:pt x="1734149" y="0"/>
                </a:cubicBezTo>
                <a:cubicBezTo>
                  <a:pt x="1897130" y="-55827"/>
                  <a:pt x="2101075" y="4780"/>
                  <a:pt x="2343445" y="0"/>
                </a:cubicBezTo>
                <a:cubicBezTo>
                  <a:pt x="2355407" y="178773"/>
                  <a:pt x="2333417" y="217810"/>
                  <a:pt x="2343445" y="371475"/>
                </a:cubicBezTo>
                <a:cubicBezTo>
                  <a:pt x="2170836" y="396161"/>
                  <a:pt x="2042719" y="317892"/>
                  <a:pt x="1757584" y="371475"/>
                </a:cubicBezTo>
                <a:cubicBezTo>
                  <a:pt x="1472449" y="425058"/>
                  <a:pt x="1393513" y="311511"/>
                  <a:pt x="1218591" y="371475"/>
                </a:cubicBezTo>
                <a:cubicBezTo>
                  <a:pt x="1043669" y="431439"/>
                  <a:pt x="903206" y="344703"/>
                  <a:pt x="679599" y="371475"/>
                </a:cubicBezTo>
                <a:cubicBezTo>
                  <a:pt x="455992" y="398247"/>
                  <a:pt x="330113" y="314432"/>
                  <a:pt x="0" y="371475"/>
                </a:cubicBezTo>
                <a:cubicBezTo>
                  <a:pt x="-14861" y="247398"/>
                  <a:pt x="19392" y="147698"/>
                  <a:pt x="0" y="0"/>
                </a:cubicBezTo>
                <a:close/>
              </a:path>
              <a:path w="2343445" h="371475" stroke="0" extrusionOk="0">
                <a:moveTo>
                  <a:pt x="0" y="0"/>
                </a:moveTo>
                <a:cubicBezTo>
                  <a:pt x="278165" y="-66355"/>
                  <a:pt x="346427" y="24650"/>
                  <a:pt x="562427" y="0"/>
                </a:cubicBezTo>
                <a:cubicBezTo>
                  <a:pt x="778427" y="-24650"/>
                  <a:pt x="821211" y="50204"/>
                  <a:pt x="1077985" y="0"/>
                </a:cubicBezTo>
                <a:cubicBezTo>
                  <a:pt x="1334759" y="-50204"/>
                  <a:pt x="1401270" y="9642"/>
                  <a:pt x="1710715" y="0"/>
                </a:cubicBezTo>
                <a:cubicBezTo>
                  <a:pt x="2020160" y="-9642"/>
                  <a:pt x="2101421" y="59949"/>
                  <a:pt x="2343445" y="0"/>
                </a:cubicBezTo>
                <a:cubicBezTo>
                  <a:pt x="2362833" y="183581"/>
                  <a:pt x="2326301" y="202165"/>
                  <a:pt x="2343445" y="371475"/>
                </a:cubicBezTo>
                <a:cubicBezTo>
                  <a:pt x="2208583" y="422485"/>
                  <a:pt x="2006024" y="311195"/>
                  <a:pt x="1804453" y="371475"/>
                </a:cubicBezTo>
                <a:cubicBezTo>
                  <a:pt x="1602882" y="431755"/>
                  <a:pt x="1447472" y="328005"/>
                  <a:pt x="1265460" y="371475"/>
                </a:cubicBezTo>
                <a:cubicBezTo>
                  <a:pt x="1083448" y="414945"/>
                  <a:pt x="880222" y="295866"/>
                  <a:pt x="632730" y="371475"/>
                </a:cubicBezTo>
                <a:cubicBezTo>
                  <a:pt x="385238" y="447084"/>
                  <a:pt x="193004" y="349636"/>
                  <a:pt x="0" y="371475"/>
                </a:cubicBezTo>
                <a:cubicBezTo>
                  <a:pt x="-37153" y="194489"/>
                  <a:pt x="4789" y="150843"/>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1" name="矩形 30"/>
          <p:cNvSpPr/>
          <p:nvPr/>
        </p:nvSpPr>
        <p:spPr>
          <a:xfrm>
            <a:off x="7492456" y="4069303"/>
            <a:ext cx="765720" cy="371475"/>
          </a:xfrm>
          <a:custGeom>
            <a:avLst/>
            <a:gdLst>
              <a:gd name="connsiteX0" fmla="*/ 0 w 765720"/>
              <a:gd name="connsiteY0" fmla="*/ 0 h 371475"/>
              <a:gd name="connsiteX1" fmla="*/ 398174 w 765720"/>
              <a:gd name="connsiteY1" fmla="*/ 0 h 371475"/>
              <a:gd name="connsiteX2" fmla="*/ 765720 w 765720"/>
              <a:gd name="connsiteY2" fmla="*/ 0 h 371475"/>
              <a:gd name="connsiteX3" fmla="*/ 765720 w 765720"/>
              <a:gd name="connsiteY3" fmla="*/ 371475 h 371475"/>
              <a:gd name="connsiteX4" fmla="*/ 390517 w 765720"/>
              <a:gd name="connsiteY4" fmla="*/ 371475 h 371475"/>
              <a:gd name="connsiteX5" fmla="*/ 0 w 765720"/>
              <a:gd name="connsiteY5" fmla="*/ 371475 h 371475"/>
              <a:gd name="connsiteX6" fmla="*/ 0 w 765720"/>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720" h="371475" fill="none" extrusionOk="0">
                <a:moveTo>
                  <a:pt x="0" y="0"/>
                </a:moveTo>
                <a:cubicBezTo>
                  <a:pt x="87088" y="-41911"/>
                  <a:pt x="215495" y="35554"/>
                  <a:pt x="398174" y="0"/>
                </a:cubicBezTo>
                <a:cubicBezTo>
                  <a:pt x="580853" y="-35554"/>
                  <a:pt x="660140" y="15162"/>
                  <a:pt x="765720" y="0"/>
                </a:cubicBezTo>
                <a:cubicBezTo>
                  <a:pt x="786012" y="144321"/>
                  <a:pt x="742531" y="296912"/>
                  <a:pt x="765720" y="371475"/>
                </a:cubicBezTo>
                <a:cubicBezTo>
                  <a:pt x="594175" y="403015"/>
                  <a:pt x="531149" y="352134"/>
                  <a:pt x="390517" y="371475"/>
                </a:cubicBezTo>
                <a:cubicBezTo>
                  <a:pt x="249885" y="390816"/>
                  <a:pt x="189735" y="338174"/>
                  <a:pt x="0" y="371475"/>
                </a:cubicBezTo>
                <a:cubicBezTo>
                  <a:pt x="-9498" y="268051"/>
                  <a:pt x="38937" y="110001"/>
                  <a:pt x="0" y="0"/>
                </a:cubicBezTo>
                <a:close/>
              </a:path>
              <a:path w="765720" h="371475" stroke="0" extrusionOk="0">
                <a:moveTo>
                  <a:pt x="0" y="0"/>
                </a:moveTo>
                <a:cubicBezTo>
                  <a:pt x="187586" y="-942"/>
                  <a:pt x="231177" y="35640"/>
                  <a:pt x="375203" y="0"/>
                </a:cubicBezTo>
                <a:cubicBezTo>
                  <a:pt x="519229" y="-35640"/>
                  <a:pt x="612196" y="9362"/>
                  <a:pt x="765720" y="0"/>
                </a:cubicBezTo>
                <a:cubicBezTo>
                  <a:pt x="789619" y="113223"/>
                  <a:pt x="729581" y="205888"/>
                  <a:pt x="765720" y="371475"/>
                </a:cubicBezTo>
                <a:cubicBezTo>
                  <a:pt x="623000" y="403177"/>
                  <a:pt x="499004" y="369249"/>
                  <a:pt x="382860" y="371475"/>
                </a:cubicBezTo>
                <a:cubicBezTo>
                  <a:pt x="266716" y="373701"/>
                  <a:pt x="162431" y="350617"/>
                  <a:pt x="0" y="371475"/>
                </a:cubicBezTo>
                <a:cubicBezTo>
                  <a:pt x="-27649" y="210829"/>
                  <a:pt x="11859" y="152704"/>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2" name="矩形 31"/>
          <p:cNvSpPr/>
          <p:nvPr/>
        </p:nvSpPr>
        <p:spPr>
          <a:xfrm>
            <a:off x="8258176" y="4114945"/>
            <a:ext cx="1285874" cy="371475"/>
          </a:xfrm>
          <a:custGeom>
            <a:avLst/>
            <a:gdLst>
              <a:gd name="connsiteX0" fmla="*/ 0 w 1285874"/>
              <a:gd name="connsiteY0" fmla="*/ 0 h 371475"/>
              <a:gd name="connsiteX1" fmla="*/ 454342 w 1285874"/>
              <a:gd name="connsiteY1" fmla="*/ 0 h 371475"/>
              <a:gd name="connsiteX2" fmla="*/ 895826 w 1285874"/>
              <a:gd name="connsiteY2" fmla="*/ 0 h 371475"/>
              <a:gd name="connsiteX3" fmla="*/ 1285874 w 1285874"/>
              <a:gd name="connsiteY3" fmla="*/ 0 h 371475"/>
              <a:gd name="connsiteX4" fmla="*/ 1285874 w 1285874"/>
              <a:gd name="connsiteY4" fmla="*/ 371475 h 371475"/>
              <a:gd name="connsiteX5" fmla="*/ 882967 w 1285874"/>
              <a:gd name="connsiteY5" fmla="*/ 371475 h 371475"/>
              <a:gd name="connsiteX6" fmla="*/ 454342 w 1285874"/>
              <a:gd name="connsiteY6" fmla="*/ 371475 h 371475"/>
              <a:gd name="connsiteX7" fmla="*/ 0 w 1285874"/>
              <a:gd name="connsiteY7" fmla="*/ 371475 h 371475"/>
              <a:gd name="connsiteX8" fmla="*/ 0 w 1285874"/>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4" h="371475" fill="none" extrusionOk="0">
                <a:moveTo>
                  <a:pt x="0" y="0"/>
                </a:moveTo>
                <a:cubicBezTo>
                  <a:pt x="226240" y="-30779"/>
                  <a:pt x="330157" y="2743"/>
                  <a:pt x="454342" y="0"/>
                </a:cubicBezTo>
                <a:cubicBezTo>
                  <a:pt x="578527" y="-2743"/>
                  <a:pt x="741724" y="22614"/>
                  <a:pt x="895826" y="0"/>
                </a:cubicBezTo>
                <a:cubicBezTo>
                  <a:pt x="1049928" y="-22614"/>
                  <a:pt x="1158956" y="34451"/>
                  <a:pt x="1285874" y="0"/>
                </a:cubicBezTo>
                <a:cubicBezTo>
                  <a:pt x="1296873" y="110274"/>
                  <a:pt x="1270215" y="187572"/>
                  <a:pt x="1285874" y="371475"/>
                </a:cubicBezTo>
                <a:cubicBezTo>
                  <a:pt x="1201218" y="392811"/>
                  <a:pt x="1069232" y="342924"/>
                  <a:pt x="882967" y="371475"/>
                </a:cubicBezTo>
                <a:cubicBezTo>
                  <a:pt x="696702" y="400026"/>
                  <a:pt x="620514" y="363125"/>
                  <a:pt x="454342" y="371475"/>
                </a:cubicBezTo>
                <a:cubicBezTo>
                  <a:pt x="288171" y="379825"/>
                  <a:pt x="191524" y="341659"/>
                  <a:pt x="0" y="371475"/>
                </a:cubicBezTo>
                <a:cubicBezTo>
                  <a:pt x="-24201" y="209375"/>
                  <a:pt x="18997" y="85395"/>
                  <a:pt x="0" y="0"/>
                </a:cubicBezTo>
                <a:close/>
              </a:path>
              <a:path w="1285874" h="371475" stroke="0" extrusionOk="0">
                <a:moveTo>
                  <a:pt x="0" y="0"/>
                </a:moveTo>
                <a:cubicBezTo>
                  <a:pt x="149606" y="-27106"/>
                  <a:pt x="296496" y="707"/>
                  <a:pt x="415766" y="0"/>
                </a:cubicBezTo>
                <a:cubicBezTo>
                  <a:pt x="535036" y="-707"/>
                  <a:pt x="635081" y="35828"/>
                  <a:pt x="805814" y="0"/>
                </a:cubicBezTo>
                <a:cubicBezTo>
                  <a:pt x="976547" y="-35828"/>
                  <a:pt x="1127312" y="52911"/>
                  <a:pt x="1285874" y="0"/>
                </a:cubicBezTo>
                <a:cubicBezTo>
                  <a:pt x="1294541" y="142129"/>
                  <a:pt x="1256578" y="201966"/>
                  <a:pt x="1285874" y="371475"/>
                </a:cubicBezTo>
                <a:cubicBezTo>
                  <a:pt x="1145589" y="411601"/>
                  <a:pt x="1075711" y="370782"/>
                  <a:pt x="882967" y="371475"/>
                </a:cubicBezTo>
                <a:cubicBezTo>
                  <a:pt x="690223" y="372168"/>
                  <a:pt x="654486" y="335180"/>
                  <a:pt x="428625" y="371475"/>
                </a:cubicBezTo>
                <a:cubicBezTo>
                  <a:pt x="202764" y="407770"/>
                  <a:pt x="98158" y="357820"/>
                  <a:pt x="0" y="371475"/>
                </a:cubicBezTo>
                <a:cubicBezTo>
                  <a:pt x="-23274" y="212102"/>
                  <a:pt x="26635" y="104640"/>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7978380" y="4464543"/>
            <a:ext cx="1285874" cy="371475"/>
          </a:xfrm>
          <a:custGeom>
            <a:avLst/>
            <a:gdLst>
              <a:gd name="connsiteX0" fmla="*/ 0 w 1285874"/>
              <a:gd name="connsiteY0" fmla="*/ 0 h 371475"/>
              <a:gd name="connsiteX1" fmla="*/ 454342 w 1285874"/>
              <a:gd name="connsiteY1" fmla="*/ 0 h 371475"/>
              <a:gd name="connsiteX2" fmla="*/ 895826 w 1285874"/>
              <a:gd name="connsiteY2" fmla="*/ 0 h 371475"/>
              <a:gd name="connsiteX3" fmla="*/ 1285874 w 1285874"/>
              <a:gd name="connsiteY3" fmla="*/ 0 h 371475"/>
              <a:gd name="connsiteX4" fmla="*/ 1285874 w 1285874"/>
              <a:gd name="connsiteY4" fmla="*/ 371475 h 371475"/>
              <a:gd name="connsiteX5" fmla="*/ 882967 w 1285874"/>
              <a:gd name="connsiteY5" fmla="*/ 371475 h 371475"/>
              <a:gd name="connsiteX6" fmla="*/ 454342 w 1285874"/>
              <a:gd name="connsiteY6" fmla="*/ 371475 h 371475"/>
              <a:gd name="connsiteX7" fmla="*/ 0 w 1285874"/>
              <a:gd name="connsiteY7" fmla="*/ 371475 h 371475"/>
              <a:gd name="connsiteX8" fmla="*/ 0 w 1285874"/>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4" h="371475" fill="none" extrusionOk="0">
                <a:moveTo>
                  <a:pt x="0" y="0"/>
                </a:moveTo>
                <a:cubicBezTo>
                  <a:pt x="226240" y="-30779"/>
                  <a:pt x="330157" y="2743"/>
                  <a:pt x="454342" y="0"/>
                </a:cubicBezTo>
                <a:cubicBezTo>
                  <a:pt x="578527" y="-2743"/>
                  <a:pt x="741724" y="22614"/>
                  <a:pt x="895826" y="0"/>
                </a:cubicBezTo>
                <a:cubicBezTo>
                  <a:pt x="1049928" y="-22614"/>
                  <a:pt x="1158956" y="34451"/>
                  <a:pt x="1285874" y="0"/>
                </a:cubicBezTo>
                <a:cubicBezTo>
                  <a:pt x="1296873" y="110274"/>
                  <a:pt x="1270215" y="187572"/>
                  <a:pt x="1285874" y="371475"/>
                </a:cubicBezTo>
                <a:cubicBezTo>
                  <a:pt x="1201218" y="392811"/>
                  <a:pt x="1069232" y="342924"/>
                  <a:pt x="882967" y="371475"/>
                </a:cubicBezTo>
                <a:cubicBezTo>
                  <a:pt x="696702" y="400026"/>
                  <a:pt x="620514" y="363125"/>
                  <a:pt x="454342" y="371475"/>
                </a:cubicBezTo>
                <a:cubicBezTo>
                  <a:pt x="288171" y="379825"/>
                  <a:pt x="191524" y="341659"/>
                  <a:pt x="0" y="371475"/>
                </a:cubicBezTo>
                <a:cubicBezTo>
                  <a:pt x="-24201" y="209375"/>
                  <a:pt x="18997" y="85395"/>
                  <a:pt x="0" y="0"/>
                </a:cubicBezTo>
                <a:close/>
              </a:path>
              <a:path w="1285874" h="371475" stroke="0" extrusionOk="0">
                <a:moveTo>
                  <a:pt x="0" y="0"/>
                </a:moveTo>
                <a:cubicBezTo>
                  <a:pt x="149606" y="-27106"/>
                  <a:pt x="296496" y="707"/>
                  <a:pt x="415766" y="0"/>
                </a:cubicBezTo>
                <a:cubicBezTo>
                  <a:pt x="535036" y="-707"/>
                  <a:pt x="635081" y="35828"/>
                  <a:pt x="805814" y="0"/>
                </a:cubicBezTo>
                <a:cubicBezTo>
                  <a:pt x="976547" y="-35828"/>
                  <a:pt x="1127312" y="52911"/>
                  <a:pt x="1285874" y="0"/>
                </a:cubicBezTo>
                <a:cubicBezTo>
                  <a:pt x="1294541" y="142129"/>
                  <a:pt x="1256578" y="201966"/>
                  <a:pt x="1285874" y="371475"/>
                </a:cubicBezTo>
                <a:cubicBezTo>
                  <a:pt x="1145589" y="411601"/>
                  <a:pt x="1075711" y="370782"/>
                  <a:pt x="882967" y="371475"/>
                </a:cubicBezTo>
                <a:cubicBezTo>
                  <a:pt x="690223" y="372168"/>
                  <a:pt x="654486" y="335180"/>
                  <a:pt x="428625" y="371475"/>
                </a:cubicBezTo>
                <a:cubicBezTo>
                  <a:pt x="202764" y="407770"/>
                  <a:pt x="98158" y="357820"/>
                  <a:pt x="0" y="371475"/>
                </a:cubicBezTo>
                <a:cubicBezTo>
                  <a:pt x="-23274" y="212102"/>
                  <a:pt x="26635" y="104640"/>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4" name="矩形 33"/>
          <p:cNvSpPr/>
          <p:nvPr/>
        </p:nvSpPr>
        <p:spPr>
          <a:xfrm>
            <a:off x="8689181" y="5243658"/>
            <a:ext cx="854869" cy="371475"/>
          </a:xfrm>
          <a:custGeom>
            <a:avLst/>
            <a:gdLst>
              <a:gd name="connsiteX0" fmla="*/ 0 w 854869"/>
              <a:gd name="connsiteY0" fmla="*/ 0 h 371475"/>
              <a:gd name="connsiteX1" fmla="*/ 444532 w 854869"/>
              <a:gd name="connsiteY1" fmla="*/ 0 h 371475"/>
              <a:gd name="connsiteX2" fmla="*/ 854869 w 854869"/>
              <a:gd name="connsiteY2" fmla="*/ 0 h 371475"/>
              <a:gd name="connsiteX3" fmla="*/ 854869 w 854869"/>
              <a:gd name="connsiteY3" fmla="*/ 371475 h 371475"/>
              <a:gd name="connsiteX4" fmla="*/ 435983 w 854869"/>
              <a:gd name="connsiteY4" fmla="*/ 371475 h 371475"/>
              <a:gd name="connsiteX5" fmla="*/ 0 w 854869"/>
              <a:gd name="connsiteY5" fmla="*/ 371475 h 371475"/>
              <a:gd name="connsiteX6" fmla="*/ 0 w 854869"/>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4869" h="371475" fill="none" extrusionOk="0">
                <a:moveTo>
                  <a:pt x="0" y="0"/>
                </a:moveTo>
                <a:cubicBezTo>
                  <a:pt x="165493" y="-43957"/>
                  <a:pt x="281209" y="41258"/>
                  <a:pt x="444532" y="0"/>
                </a:cubicBezTo>
                <a:cubicBezTo>
                  <a:pt x="607855" y="-41258"/>
                  <a:pt x="676160" y="35693"/>
                  <a:pt x="854869" y="0"/>
                </a:cubicBezTo>
                <a:cubicBezTo>
                  <a:pt x="875161" y="144321"/>
                  <a:pt x="831680" y="296912"/>
                  <a:pt x="854869" y="371475"/>
                </a:cubicBezTo>
                <a:cubicBezTo>
                  <a:pt x="731659" y="391915"/>
                  <a:pt x="526119" y="370852"/>
                  <a:pt x="435983" y="371475"/>
                </a:cubicBezTo>
                <a:cubicBezTo>
                  <a:pt x="345847" y="372098"/>
                  <a:pt x="194530" y="365716"/>
                  <a:pt x="0" y="371475"/>
                </a:cubicBezTo>
                <a:cubicBezTo>
                  <a:pt x="-9498" y="268051"/>
                  <a:pt x="38937" y="110001"/>
                  <a:pt x="0" y="0"/>
                </a:cubicBezTo>
                <a:close/>
              </a:path>
              <a:path w="854869" h="371475" stroke="0" extrusionOk="0">
                <a:moveTo>
                  <a:pt x="0" y="0"/>
                </a:moveTo>
                <a:cubicBezTo>
                  <a:pt x="86765" y="-16214"/>
                  <a:pt x="218405" y="44166"/>
                  <a:pt x="418886" y="0"/>
                </a:cubicBezTo>
                <a:cubicBezTo>
                  <a:pt x="619367" y="-44166"/>
                  <a:pt x="663156" y="11643"/>
                  <a:pt x="854869" y="0"/>
                </a:cubicBezTo>
                <a:cubicBezTo>
                  <a:pt x="878768" y="113223"/>
                  <a:pt x="818730" y="205888"/>
                  <a:pt x="854869" y="371475"/>
                </a:cubicBezTo>
                <a:cubicBezTo>
                  <a:pt x="643806" y="373144"/>
                  <a:pt x="578369" y="324386"/>
                  <a:pt x="427435" y="371475"/>
                </a:cubicBezTo>
                <a:cubicBezTo>
                  <a:pt x="276501" y="418564"/>
                  <a:pt x="183672" y="368079"/>
                  <a:pt x="0" y="371475"/>
                </a:cubicBezTo>
                <a:cubicBezTo>
                  <a:pt x="-27649" y="210829"/>
                  <a:pt x="11859" y="152704"/>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6" name="矩形 35"/>
          <p:cNvSpPr/>
          <p:nvPr/>
        </p:nvSpPr>
        <p:spPr>
          <a:xfrm>
            <a:off x="7422804" y="4814141"/>
            <a:ext cx="1285874" cy="371475"/>
          </a:xfrm>
          <a:custGeom>
            <a:avLst/>
            <a:gdLst>
              <a:gd name="connsiteX0" fmla="*/ 0 w 1285874"/>
              <a:gd name="connsiteY0" fmla="*/ 0 h 371475"/>
              <a:gd name="connsiteX1" fmla="*/ 454342 w 1285874"/>
              <a:gd name="connsiteY1" fmla="*/ 0 h 371475"/>
              <a:gd name="connsiteX2" fmla="*/ 895826 w 1285874"/>
              <a:gd name="connsiteY2" fmla="*/ 0 h 371475"/>
              <a:gd name="connsiteX3" fmla="*/ 1285874 w 1285874"/>
              <a:gd name="connsiteY3" fmla="*/ 0 h 371475"/>
              <a:gd name="connsiteX4" fmla="*/ 1285874 w 1285874"/>
              <a:gd name="connsiteY4" fmla="*/ 371475 h 371475"/>
              <a:gd name="connsiteX5" fmla="*/ 882967 w 1285874"/>
              <a:gd name="connsiteY5" fmla="*/ 371475 h 371475"/>
              <a:gd name="connsiteX6" fmla="*/ 454342 w 1285874"/>
              <a:gd name="connsiteY6" fmla="*/ 371475 h 371475"/>
              <a:gd name="connsiteX7" fmla="*/ 0 w 1285874"/>
              <a:gd name="connsiteY7" fmla="*/ 371475 h 371475"/>
              <a:gd name="connsiteX8" fmla="*/ 0 w 1285874"/>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4" h="371475" fill="none" extrusionOk="0">
                <a:moveTo>
                  <a:pt x="0" y="0"/>
                </a:moveTo>
                <a:cubicBezTo>
                  <a:pt x="226240" y="-30779"/>
                  <a:pt x="330157" y="2743"/>
                  <a:pt x="454342" y="0"/>
                </a:cubicBezTo>
                <a:cubicBezTo>
                  <a:pt x="578527" y="-2743"/>
                  <a:pt x="741724" y="22614"/>
                  <a:pt x="895826" y="0"/>
                </a:cubicBezTo>
                <a:cubicBezTo>
                  <a:pt x="1049928" y="-22614"/>
                  <a:pt x="1158956" y="34451"/>
                  <a:pt x="1285874" y="0"/>
                </a:cubicBezTo>
                <a:cubicBezTo>
                  <a:pt x="1296873" y="110274"/>
                  <a:pt x="1270215" y="187572"/>
                  <a:pt x="1285874" y="371475"/>
                </a:cubicBezTo>
                <a:cubicBezTo>
                  <a:pt x="1201218" y="392811"/>
                  <a:pt x="1069232" y="342924"/>
                  <a:pt x="882967" y="371475"/>
                </a:cubicBezTo>
                <a:cubicBezTo>
                  <a:pt x="696702" y="400026"/>
                  <a:pt x="620514" y="363125"/>
                  <a:pt x="454342" y="371475"/>
                </a:cubicBezTo>
                <a:cubicBezTo>
                  <a:pt x="288171" y="379825"/>
                  <a:pt x="191524" y="341659"/>
                  <a:pt x="0" y="371475"/>
                </a:cubicBezTo>
                <a:cubicBezTo>
                  <a:pt x="-24201" y="209375"/>
                  <a:pt x="18997" y="85395"/>
                  <a:pt x="0" y="0"/>
                </a:cubicBezTo>
                <a:close/>
              </a:path>
              <a:path w="1285874" h="371475" stroke="0" extrusionOk="0">
                <a:moveTo>
                  <a:pt x="0" y="0"/>
                </a:moveTo>
                <a:cubicBezTo>
                  <a:pt x="149606" y="-27106"/>
                  <a:pt x="296496" y="707"/>
                  <a:pt x="415766" y="0"/>
                </a:cubicBezTo>
                <a:cubicBezTo>
                  <a:pt x="535036" y="-707"/>
                  <a:pt x="635081" y="35828"/>
                  <a:pt x="805814" y="0"/>
                </a:cubicBezTo>
                <a:cubicBezTo>
                  <a:pt x="976547" y="-35828"/>
                  <a:pt x="1127312" y="52911"/>
                  <a:pt x="1285874" y="0"/>
                </a:cubicBezTo>
                <a:cubicBezTo>
                  <a:pt x="1294541" y="142129"/>
                  <a:pt x="1256578" y="201966"/>
                  <a:pt x="1285874" y="371475"/>
                </a:cubicBezTo>
                <a:cubicBezTo>
                  <a:pt x="1145589" y="411601"/>
                  <a:pt x="1075711" y="370782"/>
                  <a:pt x="882967" y="371475"/>
                </a:cubicBezTo>
                <a:cubicBezTo>
                  <a:pt x="690223" y="372168"/>
                  <a:pt x="654486" y="335180"/>
                  <a:pt x="428625" y="371475"/>
                </a:cubicBezTo>
                <a:cubicBezTo>
                  <a:pt x="202764" y="407770"/>
                  <a:pt x="98158" y="357820"/>
                  <a:pt x="0" y="371475"/>
                </a:cubicBezTo>
                <a:cubicBezTo>
                  <a:pt x="-23274" y="212102"/>
                  <a:pt x="26635" y="104640"/>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7" name="矩形 36"/>
          <p:cNvSpPr/>
          <p:nvPr/>
        </p:nvSpPr>
        <p:spPr>
          <a:xfrm>
            <a:off x="9592865" y="5157041"/>
            <a:ext cx="1437085" cy="371475"/>
          </a:xfrm>
          <a:custGeom>
            <a:avLst/>
            <a:gdLst>
              <a:gd name="connsiteX0" fmla="*/ 0 w 1437085"/>
              <a:gd name="connsiteY0" fmla="*/ 0 h 371475"/>
              <a:gd name="connsiteX1" fmla="*/ 507770 w 1437085"/>
              <a:gd name="connsiteY1" fmla="*/ 0 h 371475"/>
              <a:gd name="connsiteX2" fmla="*/ 1001169 w 1437085"/>
              <a:gd name="connsiteY2" fmla="*/ 0 h 371475"/>
              <a:gd name="connsiteX3" fmla="*/ 1437085 w 1437085"/>
              <a:gd name="connsiteY3" fmla="*/ 0 h 371475"/>
              <a:gd name="connsiteX4" fmla="*/ 1437085 w 1437085"/>
              <a:gd name="connsiteY4" fmla="*/ 371475 h 371475"/>
              <a:gd name="connsiteX5" fmla="*/ 986798 w 1437085"/>
              <a:gd name="connsiteY5" fmla="*/ 371475 h 371475"/>
              <a:gd name="connsiteX6" fmla="*/ 507770 w 1437085"/>
              <a:gd name="connsiteY6" fmla="*/ 371475 h 371475"/>
              <a:gd name="connsiteX7" fmla="*/ 0 w 1437085"/>
              <a:gd name="connsiteY7" fmla="*/ 371475 h 371475"/>
              <a:gd name="connsiteX8" fmla="*/ 0 w 1437085"/>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85" h="371475" fill="none" extrusionOk="0">
                <a:moveTo>
                  <a:pt x="0" y="0"/>
                </a:moveTo>
                <a:cubicBezTo>
                  <a:pt x="151837" y="-59884"/>
                  <a:pt x="322623" y="6535"/>
                  <a:pt x="507770" y="0"/>
                </a:cubicBezTo>
                <a:cubicBezTo>
                  <a:pt x="692917" y="-6535"/>
                  <a:pt x="831915" y="145"/>
                  <a:pt x="1001169" y="0"/>
                </a:cubicBezTo>
                <a:cubicBezTo>
                  <a:pt x="1170423" y="-145"/>
                  <a:pt x="1249612" y="8818"/>
                  <a:pt x="1437085" y="0"/>
                </a:cubicBezTo>
                <a:cubicBezTo>
                  <a:pt x="1448084" y="110274"/>
                  <a:pt x="1421426" y="187572"/>
                  <a:pt x="1437085" y="371475"/>
                </a:cubicBezTo>
                <a:cubicBezTo>
                  <a:pt x="1284280" y="402760"/>
                  <a:pt x="1094800" y="350762"/>
                  <a:pt x="986798" y="371475"/>
                </a:cubicBezTo>
                <a:cubicBezTo>
                  <a:pt x="878796" y="392188"/>
                  <a:pt x="719755" y="323575"/>
                  <a:pt x="507770" y="371475"/>
                </a:cubicBezTo>
                <a:cubicBezTo>
                  <a:pt x="295785" y="419375"/>
                  <a:pt x="199616" y="316653"/>
                  <a:pt x="0" y="371475"/>
                </a:cubicBezTo>
                <a:cubicBezTo>
                  <a:pt x="-24201" y="209375"/>
                  <a:pt x="18997" y="85395"/>
                  <a:pt x="0" y="0"/>
                </a:cubicBezTo>
                <a:close/>
              </a:path>
              <a:path w="1437085" h="371475" stroke="0" extrusionOk="0">
                <a:moveTo>
                  <a:pt x="0" y="0"/>
                </a:moveTo>
                <a:cubicBezTo>
                  <a:pt x="228581" y="-22526"/>
                  <a:pt x="305798" y="39707"/>
                  <a:pt x="464657" y="0"/>
                </a:cubicBezTo>
                <a:cubicBezTo>
                  <a:pt x="623516" y="-39707"/>
                  <a:pt x="808453" y="39753"/>
                  <a:pt x="900573" y="0"/>
                </a:cubicBezTo>
                <a:cubicBezTo>
                  <a:pt x="992693" y="-39753"/>
                  <a:pt x="1205983" y="62708"/>
                  <a:pt x="1437085" y="0"/>
                </a:cubicBezTo>
                <a:cubicBezTo>
                  <a:pt x="1445752" y="142129"/>
                  <a:pt x="1407789" y="201966"/>
                  <a:pt x="1437085" y="371475"/>
                </a:cubicBezTo>
                <a:cubicBezTo>
                  <a:pt x="1228551" y="383629"/>
                  <a:pt x="1129295" y="353202"/>
                  <a:pt x="986798" y="371475"/>
                </a:cubicBezTo>
                <a:cubicBezTo>
                  <a:pt x="844301" y="389748"/>
                  <a:pt x="618342" y="368751"/>
                  <a:pt x="479028" y="371475"/>
                </a:cubicBezTo>
                <a:cubicBezTo>
                  <a:pt x="339714" y="374199"/>
                  <a:pt x="182018" y="359699"/>
                  <a:pt x="0" y="371475"/>
                </a:cubicBezTo>
                <a:cubicBezTo>
                  <a:pt x="-23274" y="212102"/>
                  <a:pt x="26635" y="104640"/>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8" name="矩形 37"/>
          <p:cNvSpPr/>
          <p:nvPr/>
        </p:nvSpPr>
        <p:spPr>
          <a:xfrm>
            <a:off x="7453312" y="5569866"/>
            <a:ext cx="1255366" cy="371475"/>
          </a:xfrm>
          <a:custGeom>
            <a:avLst/>
            <a:gdLst>
              <a:gd name="connsiteX0" fmla="*/ 0 w 1255366"/>
              <a:gd name="connsiteY0" fmla="*/ 0 h 371475"/>
              <a:gd name="connsiteX1" fmla="*/ 443563 w 1255366"/>
              <a:gd name="connsiteY1" fmla="*/ 0 h 371475"/>
              <a:gd name="connsiteX2" fmla="*/ 874572 w 1255366"/>
              <a:gd name="connsiteY2" fmla="*/ 0 h 371475"/>
              <a:gd name="connsiteX3" fmla="*/ 1255366 w 1255366"/>
              <a:gd name="connsiteY3" fmla="*/ 0 h 371475"/>
              <a:gd name="connsiteX4" fmla="*/ 1255366 w 1255366"/>
              <a:gd name="connsiteY4" fmla="*/ 371475 h 371475"/>
              <a:gd name="connsiteX5" fmla="*/ 862018 w 1255366"/>
              <a:gd name="connsiteY5" fmla="*/ 371475 h 371475"/>
              <a:gd name="connsiteX6" fmla="*/ 443563 w 1255366"/>
              <a:gd name="connsiteY6" fmla="*/ 371475 h 371475"/>
              <a:gd name="connsiteX7" fmla="*/ 0 w 1255366"/>
              <a:gd name="connsiteY7" fmla="*/ 371475 h 371475"/>
              <a:gd name="connsiteX8" fmla="*/ 0 w 1255366"/>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66" h="371475" fill="none" extrusionOk="0">
                <a:moveTo>
                  <a:pt x="0" y="0"/>
                </a:moveTo>
                <a:cubicBezTo>
                  <a:pt x="207446" y="-37130"/>
                  <a:pt x="264253" y="10006"/>
                  <a:pt x="443563" y="0"/>
                </a:cubicBezTo>
                <a:cubicBezTo>
                  <a:pt x="622873" y="-10006"/>
                  <a:pt x="698718" y="5010"/>
                  <a:pt x="874572" y="0"/>
                </a:cubicBezTo>
                <a:cubicBezTo>
                  <a:pt x="1050426" y="-5010"/>
                  <a:pt x="1175805" y="22575"/>
                  <a:pt x="1255366" y="0"/>
                </a:cubicBezTo>
                <a:cubicBezTo>
                  <a:pt x="1266365" y="110274"/>
                  <a:pt x="1239707" y="187572"/>
                  <a:pt x="1255366" y="371475"/>
                </a:cubicBezTo>
                <a:cubicBezTo>
                  <a:pt x="1085419" y="394013"/>
                  <a:pt x="992779" y="331861"/>
                  <a:pt x="862018" y="371475"/>
                </a:cubicBezTo>
                <a:cubicBezTo>
                  <a:pt x="731257" y="411089"/>
                  <a:pt x="644314" y="337723"/>
                  <a:pt x="443563" y="371475"/>
                </a:cubicBezTo>
                <a:cubicBezTo>
                  <a:pt x="242812" y="405227"/>
                  <a:pt x="216222" y="321905"/>
                  <a:pt x="0" y="371475"/>
                </a:cubicBezTo>
                <a:cubicBezTo>
                  <a:pt x="-24201" y="209375"/>
                  <a:pt x="18997" y="85395"/>
                  <a:pt x="0" y="0"/>
                </a:cubicBezTo>
                <a:close/>
              </a:path>
              <a:path w="1255366" h="371475" stroke="0" extrusionOk="0">
                <a:moveTo>
                  <a:pt x="0" y="0"/>
                </a:moveTo>
                <a:cubicBezTo>
                  <a:pt x="158012" y="-10396"/>
                  <a:pt x="204399" y="48659"/>
                  <a:pt x="405902" y="0"/>
                </a:cubicBezTo>
                <a:cubicBezTo>
                  <a:pt x="607405" y="-48659"/>
                  <a:pt x="705936" y="28022"/>
                  <a:pt x="786696" y="0"/>
                </a:cubicBezTo>
                <a:cubicBezTo>
                  <a:pt x="867456" y="-28022"/>
                  <a:pt x="1143059" y="8675"/>
                  <a:pt x="1255366" y="0"/>
                </a:cubicBezTo>
                <a:cubicBezTo>
                  <a:pt x="1264033" y="142129"/>
                  <a:pt x="1226070" y="201966"/>
                  <a:pt x="1255366" y="371475"/>
                </a:cubicBezTo>
                <a:cubicBezTo>
                  <a:pt x="1062406" y="404439"/>
                  <a:pt x="981464" y="328098"/>
                  <a:pt x="862018" y="371475"/>
                </a:cubicBezTo>
                <a:cubicBezTo>
                  <a:pt x="742572" y="414852"/>
                  <a:pt x="629246" y="359011"/>
                  <a:pt x="418455" y="371475"/>
                </a:cubicBezTo>
                <a:cubicBezTo>
                  <a:pt x="207664" y="383939"/>
                  <a:pt x="90097" y="362453"/>
                  <a:pt x="0" y="371475"/>
                </a:cubicBezTo>
                <a:cubicBezTo>
                  <a:pt x="-23274" y="212102"/>
                  <a:pt x="26635" y="104640"/>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P spid="25" grpId="0" animBg="1"/>
      <p:bldP spid="27" grpId="0" animBg="1"/>
      <p:bldP spid="29" grpId="0" animBg="1"/>
      <p:bldP spid="30" grpId="0" animBg="1"/>
      <p:bldP spid="31" grpId="0" animBg="1"/>
      <p:bldP spid="32" grpId="0" animBg="1"/>
      <p:bldP spid="33" grpId="0" animBg="1"/>
      <p:bldP spid="34" grpId="0" animBg="1"/>
      <p:bldP spid="36" grpId="0" animBg="1"/>
      <p:bldP spid="37"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71629"/>
            <a:ext cx="7543800" cy="6463308"/>
          </a:xfrm>
          <a:prstGeom prst="rect">
            <a:avLst/>
          </a:prstGeom>
          <a:noFill/>
        </p:spPr>
        <p:txBody>
          <a:bodyPr wrap="square">
            <a:spAutoFit/>
          </a:bodyPr>
          <a:lstStyle/>
          <a:p>
            <a:pPr indent="266700" algn="ctr">
              <a:buNone/>
            </a:pPr>
            <a:r>
              <a:rPr lang="en-US" altLang="zh-CN" sz="1800" b="1" i="1" dirty="0">
                <a:effectLst/>
                <a:latin typeface="Times New Roman Bold Italic"/>
                <a:ea typeface="宋体" panose="02010600030101010101" pitchFamily="2" charset="-122"/>
                <a:cs typeface="宋体" panose="02010600030101010101" pitchFamily="2" charset="-122"/>
              </a:rPr>
              <a:t>A Piggyback Ride from a Stranger</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Once a year, Bannister climbs to High Rock Lookout where she scattered her mother’s ashes 23 years ago.     ___36___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Last August</a:t>
            </a:r>
            <a:r>
              <a:rPr lang="en-US" altLang="zh-CN" sz="1800" dirty="0">
                <a:effectLst/>
                <a:latin typeface="Times New Roman Regular"/>
                <a:ea typeface="宋体" panose="02010600030101010101" pitchFamily="2" charset="-122"/>
                <a:cs typeface="宋体" panose="02010600030101010101" pitchFamily="2" charset="-122"/>
              </a:rPr>
              <a:t>, Bannister, then 79,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went on her own</a:t>
            </a:r>
            <a:r>
              <a:rPr lang="en-US" altLang="zh-CN" sz="1800" dirty="0">
                <a:effectLst/>
                <a:latin typeface="Times New Roman Regular"/>
                <a:ea typeface="宋体" panose="02010600030101010101" pitchFamily="2" charset="-122"/>
                <a:cs typeface="宋体" panose="02010600030101010101" pitchFamily="2" charset="-122"/>
              </a:rPr>
              <a:t>, figuring she’d be fine because she’s an experienced hiker.</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She arrived at the trail early and made her way to the lookout. As she headed back down,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her foot got caught in </a:t>
            </a:r>
            <a:r>
              <a:rPr lang="en-US" altLang="zh-CN" sz="1800" dirty="0">
                <a:effectLst/>
                <a:latin typeface="Times New Roman Regular"/>
                <a:ea typeface="宋体" panose="02010600030101010101" pitchFamily="2" charset="-122"/>
                <a:cs typeface="宋体" panose="02010600030101010101" pitchFamily="2" charset="-122"/>
              </a:rPr>
              <a:t>a hole in the ground. ___37___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When sitting up, she knew immediately she had broken her leg</a:t>
            </a:r>
            <a:r>
              <a:rPr lang="en-US" altLang="zh-CN" sz="1800" dirty="0">
                <a:effectLst/>
                <a:latin typeface="Times New Roman Regular"/>
                <a:ea typeface="宋体" panose="02010600030101010101" pitchFamily="2" charset="-122"/>
                <a:cs typeface="宋体" panose="02010600030101010101" pitchFamily="2" charset="-122"/>
              </a:rPr>
              <a:t>. She cried out for help, and before long, a stranger approached and called 911. They were told a search and rescue team would arrive in five hours.</a:t>
            </a:r>
            <a:r>
              <a:rPr lang="zh-CN" altLang="en-US" sz="1800" dirty="0">
                <a:effectLst/>
                <a:latin typeface="Times New Roman Regular"/>
                <a:ea typeface="宋体" panose="02010600030101010101" pitchFamily="2" charset="-122"/>
                <a:cs typeface="宋体" panose="02010600030101010101" pitchFamily="2" charset="-122"/>
              </a:rPr>
              <a:t>（描述事故）</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“It wasn’t very encouraging,” Bannister says. “I asked if anyone had painkillers, because the pain was pretty substantial then.” ___38___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But</a:t>
            </a:r>
            <a:r>
              <a:rPr lang="en-US" altLang="zh-CN" sz="1800" dirty="0">
                <a:solidFill>
                  <a:srgbClr val="FF0000"/>
                </a:solidFill>
                <a:effectLst/>
                <a:latin typeface="Times New Roman Regular"/>
                <a:ea typeface="宋体" panose="02010600030101010101" pitchFamily="2" charset="-122"/>
                <a:cs typeface="宋体" panose="02010600030101010101" pitchFamily="2" charset="-122"/>
              </a:rPr>
              <a:t> two young men</a:t>
            </a:r>
            <a:r>
              <a:rPr lang="en-US" altLang="zh-CN" sz="1800" dirty="0">
                <a:effectLst/>
                <a:latin typeface="Times New Roman Regular"/>
                <a:ea typeface="宋体" panose="02010600030101010101" pitchFamily="2" charset="-122"/>
                <a:cs typeface="宋体" panose="02010600030101010101" pitchFamily="2" charset="-122"/>
              </a:rPr>
              <a:t>, Troy May, an Air Force airmail and his friend Layton Allen,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came over to see what was going on</a:t>
            </a:r>
            <a:r>
              <a:rPr lang="en-US" altLang="zh-CN" sz="1800" dirty="0">
                <a:effectLst/>
                <a:latin typeface="Times New Roman Regular"/>
                <a:ea typeface="宋体" panose="02010600030101010101" pitchFamily="2" charset="-122"/>
                <a:cs typeface="宋体" panose="02010600030101010101" pitchFamily="2" charset="-122"/>
              </a:rPr>
              <a:t>. When seeing Bannister in extreme pain, they offered to carry her to the bottom of the trail.</a:t>
            </a:r>
            <a:r>
              <a:rPr lang="zh-CN" altLang="en-US" sz="1800" dirty="0">
                <a:effectLst/>
                <a:latin typeface="Times New Roman Regular"/>
                <a:ea typeface="宋体" panose="02010600030101010101" pitchFamily="2" charset="-122"/>
                <a:cs typeface="宋体" panose="02010600030101010101" pitchFamily="2" charset="-122"/>
              </a:rPr>
              <a:t>（求助）</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May eased Bannister onto his back and started hiking downward. He carried her for most of the nearly three-hour journey, and Allen carried her for the rest. “That was just one kindness,” says Bannister. ___39___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One</a:t>
            </a:r>
            <a:r>
              <a:rPr lang="en-US" altLang="zh-CN" sz="1800" dirty="0">
                <a:effectLst/>
                <a:latin typeface="Times New Roman Regular"/>
                <a:ea typeface="宋体" panose="02010600030101010101" pitchFamily="2" charset="-122"/>
                <a:cs typeface="宋体" panose="02010600030101010101" pitchFamily="2" charset="-122"/>
              </a:rPr>
              <a:t>, a physical therapist,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bandaged Bannister‘s foot </a:t>
            </a:r>
            <a:r>
              <a:rPr lang="en-US" altLang="zh-CN" sz="1800" dirty="0">
                <a:effectLst/>
                <a:latin typeface="Times New Roman Regular"/>
                <a:ea typeface="宋体" panose="02010600030101010101" pitchFamily="2" charset="-122"/>
                <a:cs typeface="宋体" panose="02010600030101010101" pitchFamily="2" charset="-122"/>
              </a:rPr>
              <a:t>and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built a makeshift splint</a:t>
            </a:r>
            <a:r>
              <a:rPr lang="en-US" altLang="zh-CN" sz="1800" dirty="0">
                <a:effectLst/>
                <a:latin typeface="Times New Roman Regular"/>
                <a:ea typeface="宋体" panose="02010600030101010101" pitchFamily="2" charset="-122"/>
                <a:cs typeface="宋体" panose="02010600030101010101" pitchFamily="2" charset="-122"/>
              </a:rPr>
              <a:t>(</a:t>
            </a:r>
            <a:r>
              <a:rPr lang="zh-CN" altLang="zh-CN" sz="1800" dirty="0">
                <a:effectLst/>
                <a:latin typeface="Times New Roman Regular"/>
                <a:ea typeface="宋体" panose="02010600030101010101" pitchFamily="2" charset="-122"/>
                <a:cs typeface="Times New Roman Regular"/>
              </a:rPr>
              <a:t>夹板</a:t>
            </a:r>
            <a:r>
              <a:rPr lang="en-US" altLang="zh-CN" sz="1800" dirty="0">
                <a:effectLst/>
                <a:latin typeface="Times New Roman Regular"/>
                <a:ea typeface="宋体" panose="02010600030101010101" pitchFamily="2" charset="-122"/>
                <a:cs typeface="宋体" panose="02010600030101010101" pitchFamily="2" charset="-122"/>
              </a:rPr>
              <a:t>) for her leg.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The other did breathing exercises </a:t>
            </a:r>
            <a:r>
              <a:rPr lang="en-US" altLang="zh-CN" sz="1800" dirty="0">
                <a:effectLst/>
                <a:latin typeface="Times New Roman Regular"/>
                <a:ea typeface="宋体" panose="02010600030101010101" pitchFamily="2" charset="-122"/>
                <a:cs typeface="宋体" panose="02010600030101010101" pitchFamily="2" charset="-122"/>
              </a:rPr>
              <a:t>with her to help calm her. During the long hike down, her rescuers shared stories to distract her from the mounting pain. Once reaching the parking lot, they rushed Bannister to the nearest hospital.</a:t>
            </a:r>
            <a:r>
              <a:rPr lang="zh-CN" altLang="en-US" sz="1800" dirty="0">
                <a:effectLst/>
                <a:latin typeface="Times New Roman Regular"/>
                <a:ea typeface="宋体" panose="02010600030101010101" pitchFamily="2" charset="-122"/>
                <a:cs typeface="宋体" panose="02010600030101010101" pitchFamily="2" charset="-122"/>
              </a:rPr>
              <a:t> （帮助升级）</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___40___ “I think we’ll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be lifelong friends</a:t>
            </a:r>
            <a:r>
              <a:rPr lang="en-US" altLang="zh-CN" sz="1800" dirty="0">
                <a:effectLst/>
                <a:latin typeface="Times New Roman Regular"/>
                <a:ea typeface="宋体" panose="02010600030101010101" pitchFamily="2" charset="-122"/>
                <a:cs typeface="宋体" panose="02010600030101010101" pitchFamily="2" charset="-122"/>
              </a:rPr>
              <a:t>,” Bannister says.</a:t>
            </a:r>
            <a:r>
              <a:rPr lang="zh-CN" altLang="en-US" sz="1800" dirty="0">
                <a:effectLst/>
                <a:latin typeface="Times New Roman Regular"/>
                <a:ea typeface="宋体" panose="02010600030101010101" pitchFamily="2" charset="-122"/>
                <a:cs typeface="宋体" panose="02010600030101010101" pitchFamily="2" charset="-122"/>
              </a:rPr>
              <a:t>（圆满结局）</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7429500" y="28575"/>
            <a:ext cx="4648200" cy="6001643"/>
          </a:xfrm>
          <a:prstGeom prst="rect">
            <a:avLst/>
          </a:prstGeom>
          <a:noFill/>
        </p:spPr>
        <p:txBody>
          <a:bodyPr wrap="square">
            <a:spAutoFit/>
          </a:bodyPr>
          <a:lstStyle/>
          <a:p>
            <a:pPr indent="266700">
              <a:buNone/>
            </a:pP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She was almost in despair.</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B. No one in the surrounding area did.</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C. She fell forward against all expectations.</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D. A couple hiking that day also lent a hand.</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E. They have visited her several times afterwards.</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F. Therefore, she visited there regularly in honor of her.</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G. She usually hikes with someone along the 3.2-mile trail.</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9"/>
          <p:cNvSpPr/>
          <p:nvPr/>
        </p:nvSpPr>
        <p:spPr>
          <a:xfrm>
            <a:off x="9229726" y="1169688"/>
            <a:ext cx="2128838" cy="371475"/>
          </a:xfrm>
          <a:custGeom>
            <a:avLst/>
            <a:gdLst>
              <a:gd name="connsiteX0" fmla="*/ 0 w 2128838"/>
              <a:gd name="connsiteY0" fmla="*/ 0 h 371475"/>
              <a:gd name="connsiteX1" fmla="*/ 510921 w 2128838"/>
              <a:gd name="connsiteY1" fmla="*/ 0 h 371475"/>
              <a:gd name="connsiteX2" fmla="*/ 1043131 w 2128838"/>
              <a:gd name="connsiteY2" fmla="*/ 0 h 371475"/>
              <a:gd name="connsiteX3" fmla="*/ 1575340 w 2128838"/>
              <a:gd name="connsiteY3" fmla="*/ 0 h 371475"/>
              <a:gd name="connsiteX4" fmla="*/ 2128838 w 2128838"/>
              <a:gd name="connsiteY4" fmla="*/ 0 h 371475"/>
              <a:gd name="connsiteX5" fmla="*/ 2128838 w 2128838"/>
              <a:gd name="connsiteY5" fmla="*/ 371475 h 371475"/>
              <a:gd name="connsiteX6" fmla="*/ 1596629 w 2128838"/>
              <a:gd name="connsiteY6" fmla="*/ 371475 h 371475"/>
              <a:gd name="connsiteX7" fmla="*/ 1106996 w 2128838"/>
              <a:gd name="connsiteY7" fmla="*/ 371475 h 371475"/>
              <a:gd name="connsiteX8" fmla="*/ 617363 w 2128838"/>
              <a:gd name="connsiteY8" fmla="*/ 371475 h 371475"/>
              <a:gd name="connsiteX9" fmla="*/ 0 w 2128838"/>
              <a:gd name="connsiteY9" fmla="*/ 371475 h 371475"/>
              <a:gd name="connsiteX10" fmla="*/ 0 w 2128838"/>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838" h="371475" fill="none" extrusionOk="0">
                <a:moveTo>
                  <a:pt x="0" y="0"/>
                </a:moveTo>
                <a:cubicBezTo>
                  <a:pt x="144223" y="-2579"/>
                  <a:pt x="374757" y="48024"/>
                  <a:pt x="510921" y="0"/>
                </a:cubicBezTo>
                <a:cubicBezTo>
                  <a:pt x="647085" y="-48024"/>
                  <a:pt x="828806" y="28519"/>
                  <a:pt x="1043131" y="0"/>
                </a:cubicBezTo>
                <a:cubicBezTo>
                  <a:pt x="1257456" y="-28519"/>
                  <a:pt x="1354462" y="50128"/>
                  <a:pt x="1575340" y="0"/>
                </a:cubicBezTo>
                <a:cubicBezTo>
                  <a:pt x="1796218" y="-50128"/>
                  <a:pt x="1992347" y="1580"/>
                  <a:pt x="2128838" y="0"/>
                </a:cubicBezTo>
                <a:cubicBezTo>
                  <a:pt x="2140800" y="178773"/>
                  <a:pt x="2118810" y="217810"/>
                  <a:pt x="2128838" y="371475"/>
                </a:cubicBezTo>
                <a:cubicBezTo>
                  <a:pt x="1979250" y="429448"/>
                  <a:pt x="1817772" y="326291"/>
                  <a:pt x="1596629" y="371475"/>
                </a:cubicBezTo>
                <a:cubicBezTo>
                  <a:pt x="1375486" y="416659"/>
                  <a:pt x="1237004" y="359545"/>
                  <a:pt x="1106996" y="371475"/>
                </a:cubicBezTo>
                <a:cubicBezTo>
                  <a:pt x="976988" y="383405"/>
                  <a:pt x="856247" y="318564"/>
                  <a:pt x="617363" y="371475"/>
                </a:cubicBezTo>
                <a:cubicBezTo>
                  <a:pt x="378479" y="424386"/>
                  <a:pt x="155044" y="304240"/>
                  <a:pt x="0" y="371475"/>
                </a:cubicBezTo>
                <a:cubicBezTo>
                  <a:pt x="-14861" y="247398"/>
                  <a:pt x="19392" y="147698"/>
                  <a:pt x="0" y="0"/>
                </a:cubicBezTo>
                <a:close/>
              </a:path>
              <a:path w="2128838" h="371475" stroke="0" extrusionOk="0">
                <a:moveTo>
                  <a:pt x="0" y="0"/>
                </a:moveTo>
                <a:cubicBezTo>
                  <a:pt x="173607" y="-1866"/>
                  <a:pt x="299739" y="49819"/>
                  <a:pt x="510921" y="0"/>
                </a:cubicBezTo>
                <a:cubicBezTo>
                  <a:pt x="722103" y="-49819"/>
                  <a:pt x="782456" y="9263"/>
                  <a:pt x="979265" y="0"/>
                </a:cubicBezTo>
                <a:cubicBezTo>
                  <a:pt x="1176074" y="-9263"/>
                  <a:pt x="1430359" y="38484"/>
                  <a:pt x="1554052" y="0"/>
                </a:cubicBezTo>
                <a:cubicBezTo>
                  <a:pt x="1677745" y="-38484"/>
                  <a:pt x="1988086" y="67768"/>
                  <a:pt x="2128838" y="0"/>
                </a:cubicBezTo>
                <a:cubicBezTo>
                  <a:pt x="2148226" y="183581"/>
                  <a:pt x="2111694" y="202165"/>
                  <a:pt x="2128838" y="371475"/>
                </a:cubicBezTo>
                <a:cubicBezTo>
                  <a:pt x="1966502" y="419076"/>
                  <a:pt x="1883703" y="328417"/>
                  <a:pt x="1639205" y="371475"/>
                </a:cubicBezTo>
                <a:cubicBezTo>
                  <a:pt x="1394707" y="414533"/>
                  <a:pt x="1279480" y="363010"/>
                  <a:pt x="1149573" y="371475"/>
                </a:cubicBezTo>
                <a:cubicBezTo>
                  <a:pt x="1019666" y="379940"/>
                  <a:pt x="758682" y="323699"/>
                  <a:pt x="574786" y="371475"/>
                </a:cubicBezTo>
                <a:cubicBezTo>
                  <a:pt x="390890" y="419251"/>
                  <a:pt x="271954" y="317265"/>
                  <a:pt x="0" y="371475"/>
                </a:cubicBezTo>
                <a:cubicBezTo>
                  <a:pt x="-37153" y="194489"/>
                  <a:pt x="4789" y="150843"/>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矩形 11"/>
          <p:cNvSpPr/>
          <p:nvPr/>
        </p:nvSpPr>
        <p:spPr>
          <a:xfrm>
            <a:off x="7978380" y="1519286"/>
            <a:ext cx="1064419" cy="371475"/>
          </a:xfrm>
          <a:custGeom>
            <a:avLst/>
            <a:gdLst>
              <a:gd name="connsiteX0" fmla="*/ 0 w 1064419"/>
              <a:gd name="connsiteY0" fmla="*/ 0 h 371475"/>
              <a:gd name="connsiteX1" fmla="*/ 553498 w 1064419"/>
              <a:gd name="connsiteY1" fmla="*/ 0 h 371475"/>
              <a:gd name="connsiteX2" fmla="*/ 1064419 w 1064419"/>
              <a:gd name="connsiteY2" fmla="*/ 0 h 371475"/>
              <a:gd name="connsiteX3" fmla="*/ 1064419 w 1064419"/>
              <a:gd name="connsiteY3" fmla="*/ 371475 h 371475"/>
              <a:gd name="connsiteX4" fmla="*/ 542854 w 1064419"/>
              <a:gd name="connsiteY4" fmla="*/ 371475 h 371475"/>
              <a:gd name="connsiteX5" fmla="*/ 0 w 1064419"/>
              <a:gd name="connsiteY5" fmla="*/ 371475 h 371475"/>
              <a:gd name="connsiteX6" fmla="*/ 0 w 1064419"/>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419" h="371475" fill="none" extrusionOk="0">
                <a:moveTo>
                  <a:pt x="0" y="0"/>
                </a:moveTo>
                <a:cubicBezTo>
                  <a:pt x="204976" y="-21132"/>
                  <a:pt x="421079" y="52977"/>
                  <a:pt x="553498" y="0"/>
                </a:cubicBezTo>
                <a:cubicBezTo>
                  <a:pt x="685917" y="-52977"/>
                  <a:pt x="833559" y="8810"/>
                  <a:pt x="1064419" y="0"/>
                </a:cubicBezTo>
                <a:cubicBezTo>
                  <a:pt x="1084711" y="144321"/>
                  <a:pt x="1041230" y="296912"/>
                  <a:pt x="1064419" y="371475"/>
                </a:cubicBezTo>
                <a:cubicBezTo>
                  <a:pt x="880156" y="405842"/>
                  <a:pt x="678139" y="351466"/>
                  <a:pt x="542854" y="371475"/>
                </a:cubicBezTo>
                <a:cubicBezTo>
                  <a:pt x="407569" y="391484"/>
                  <a:pt x="206145" y="333297"/>
                  <a:pt x="0" y="371475"/>
                </a:cubicBezTo>
                <a:cubicBezTo>
                  <a:pt x="-9498" y="268051"/>
                  <a:pt x="38937" y="110001"/>
                  <a:pt x="0" y="0"/>
                </a:cubicBezTo>
                <a:close/>
              </a:path>
              <a:path w="1064419" h="371475" stroke="0" extrusionOk="0">
                <a:moveTo>
                  <a:pt x="0" y="0"/>
                </a:moveTo>
                <a:cubicBezTo>
                  <a:pt x="157191" y="-17939"/>
                  <a:pt x="388884" y="7349"/>
                  <a:pt x="521565" y="0"/>
                </a:cubicBezTo>
                <a:cubicBezTo>
                  <a:pt x="654247" y="-7349"/>
                  <a:pt x="861126" y="59016"/>
                  <a:pt x="1064419" y="0"/>
                </a:cubicBezTo>
                <a:cubicBezTo>
                  <a:pt x="1088318" y="113223"/>
                  <a:pt x="1028280" y="205888"/>
                  <a:pt x="1064419" y="371475"/>
                </a:cubicBezTo>
                <a:cubicBezTo>
                  <a:pt x="895961" y="388179"/>
                  <a:pt x="679414" y="314432"/>
                  <a:pt x="532210" y="371475"/>
                </a:cubicBezTo>
                <a:cubicBezTo>
                  <a:pt x="385006" y="428518"/>
                  <a:pt x="150354" y="354331"/>
                  <a:pt x="0" y="371475"/>
                </a:cubicBezTo>
                <a:cubicBezTo>
                  <a:pt x="-27649" y="210829"/>
                  <a:pt x="11859" y="152704"/>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矩形 12"/>
          <p:cNvSpPr/>
          <p:nvPr/>
        </p:nvSpPr>
        <p:spPr>
          <a:xfrm>
            <a:off x="7429500" y="1890761"/>
            <a:ext cx="1064419" cy="371475"/>
          </a:xfrm>
          <a:custGeom>
            <a:avLst/>
            <a:gdLst>
              <a:gd name="connsiteX0" fmla="*/ 0 w 1064419"/>
              <a:gd name="connsiteY0" fmla="*/ 0 h 371475"/>
              <a:gd name="connsiteX1" fmla="*/ 553498 w 1064419"/>
              <a:gd name="connsiteY1" fmla="*/ 0 h 371475"/>
              <a:gd name="connsiteX2" fmla="*/ 1064419 w 1064419"/>
              <a:gd name="connsiteY2" fmla="*/ 0 h 371475"/>
              <a:gd name="connsiteX3" fmla="*/ 1064419 w 1064419"/>
              <a:gd name="connsiteY3" fmla="*/ 371475 h 371475"/>
              <a:gd name="connsiteX4" fmla="*/ 542854 w 1064419"/>
              <a:gd name="connsiteY4" fmla="*/ 371475 h 371475"/>
              <a:gd name="connsiteX5" fmla="*/ 0 w 1064419"/>
              <a:gd name="connsiteY5" fmla="*/ 371475 h 371475"/>
              <a:gd name="connsiteX6" fmla="*/ 0 w 1064419"/>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419" h="371475" fill="none" extrusionOk="0">
                <a:moveTo>
                  <a:pt x="0" y="0"/>
                </a:moveTo>
                <a:cubicBezTo>
                  <a:pt x="204976" y="-21132"/>
                  <a:pt x="421079" y="52977"/>
                  <a:pt x="553498" y="0"/>
                </a:cubicBezTo>
                <a:cubicBezTo>
                  <a:pt x="685917" y="-52977"/>
                  <a:pt x="833559" y="8810"/>
                  <a:pt x="1064419" y="0"/>
                </a:cubicBezTo>
                <a:cubicBezTo>
                  <a:pt x="1084711" y="144321"/>
                  <a:pt x="1041230" y="296912"/>
                  <a:pt x="1064419" y="371475"/>
                </a:cubicBezTo>
                <a:cubicBezTo>
                  <a:pt x="880156" y="405842"/>
                  <a:pt x="678139" y="351466"/>
                  <a:pt x="542854" y="371475"/>
                </a:cubicBezTo>
                <a:cubicBezTo>
                  <a:pt x="407569" y="391484"/>
                  <a:pt x="206145" y="333297"/>
                  <a:pt x="0" y="371475"/>
                </a:cubicBezTo>
                <a:cubicBezTo>
                  <a:pt x="-9498" y="268051"/>
                  <a:pt x="38937" y="110001"/>
                  <a:pt x="0" y="0"/>
                </a:cubicBezTo>
                <a:close/>
              </a:path>
              <a:path w="1064419" h="371475" stroke="0" extrusionOk="0">
                <a:moveTo>
                  <a:pt x="0" y="0"/>
                </a:moveTo>
                <a:cubicBezTo>
                  <a:pt x="157191" y="-17939"/>
                  <a:pt x="388884" y="7349"/>
                  <a:pt x="521565" y="0"/>
                </a:cubicBezTo>
                <a:cubicBezTo>
                  <a:pt x="654247" y="-7349"/>
                  <a:pt x="861126" y="59016"/>
                  <a:pt x="1064419" y="0"/>
                </a:cubicBezTo>
                <a:cubicBezTo>
                  <a:pt x="1088318" y="113223"/>
                  <a:pt x="1028280" y="205888"/>
                  <a:pt x="1064419" y="371475"/>
                </a:cubicBezTo>
                <a:cubicBezTo>
                  <a:pt x="895961" y="388179"/>
                  <a:pt x="679414" y="314432"/>
                  <a:pt x="532210" y="371475"/>
                </a:cubicBezTo>
                <a:cubicBezTo>
                  <a:pt x="385006" y="428518"/>
                  <a:pt x="150354" y="354331"/>
                  <a:pt x="0" y="371475"/>
                </a:cubicBezTo>
                <a:cubicBezTo>
                  <a:pt x="-27649" y="210829"/>
                  <a:pt x="11859" y="152704"/>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矩形 14"/>
          <p:cNvSpPr/>
          <p:nvPr/>
        </p:nvSpPr>
        <p:spPr>
          <a:xfrm>
            <a:off x="8689181" y="2252759"/>
            <a:ext cx="1469232" cy="371475"/>
          </a:xfrm>
          <a:custGeom>
            <a:avLst/>
            <a:gdLst>
              <a:gd name="connsiteX0" fmla="*/ 0 w 1469232"/>
              <a:gd name="connsiteY0" fmla="*/ 0 h 371475"/>
              <a:gd name="connsiteX1" fmla="*/ 519129 w 1469232"/>
              <a:gd name="connsiteY1" fmla="*/ 0 h 371475"/>
              <a:gd name="connsiteX2" fmla="*/ 1023565 w 1469232"/>
              <a:gd name="connsiteY2" fmla="*/ 0 h 371475"/>
              <a:gd name="connsiteX3" fmla="*/ 1469232 w 1469232"/>
              <a:gd name="connsiteY3" fmla="*/ 0 h 371475"/>
              <a:gd name="connsiteX4" fmla="*/ 1469232 w 1469232"/>
              <a:gd name="connsiteY4" fmla="*/ 371475 h 371475"/>
              <a:gd name="connsiteX5" fmla="*/ 1008873 w 1469232"/>
              <a:gd name="connsiteY5" fmla="*/ 371475 h 371475"/>
              <a:gd name="connsiteX6" fmla="*/ 519129 w 1469232"/>
              <a:gd name="connsiteY6" fmla="*/ 371475 h 371475"/>
              <a:gd name="connsiteX7" fmla="*/ 0 w 1469232"/>
              <a:gd name="connsiteY7" fmla="*/ 371475 h 371475"/>
              <a:gd name="connsiteX8" fmla="*/ 0 w 1469232"/>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232" h="371475" fill="none" extrusionOk="0">
                <a:moveTo>
                  <a:pt x="0" y="0"/>
                </a:moveTo>
                <a:cubicBezTo>
                  <a:pt x="168236" y="-55618"/>
                  <a:pt x="323102" y="44067"/>
                  <a:pt x="519129" y="0"/>
                </a:cubicBezTo>
                <a:cubicBezTo>
                  <a:pt x="715156" y="-44067"/>
                  <a:pt x="836703" y="4720"/>
                  <a:pt x="1023565" y="0"/>
                </a:cubicBezTo>
                <a:cubicBezTo>
                  <a:pt x="1210427" y="-4720"/>
                  <a:pt x="1374080" y="7414"/>
                  <a:pt x="1469232" y="0"/>
                </a:cubicBezTo>
                <a:cubicBezTo>
                  <a:pt x="1480231" y="110274"/>
                  <a:pt x="1453573" y="187572"/>
                  <a:pt x="1469232" y="371475"/>
                </a:cubicBezTo>
                <a:cubicBezTo>
                  <a:pt x="1376551" y="397317"/>
                  <a:pt x="1152733" y="358961"/>
                  <a:pt x="1008873" y="371475"/>
                </a:cubicBezTo>
                <a:cubicBezTo>
                  <a:pt x="865013" y="383989"/>
                  <a:pt x="712228" y="340866"/>
                  <a:pt x="519129" y="371475"/>
                </a:cubicBezTo>
                <a:cubicBezTo>
                  <a:pt x="326030" y="402084"/>
                  <a:pt x="224255" y="337932"/>
                  <a:pt x="0" y="371475"/>
                </a:cubicBezTo>
                <a:cubicBezTo>
                  <a:pt x="-24201" y="209375"/>
                  <a:pt x="18997" y="85395"/>
                  <a:pt x="0" y="0"/>
                </a:cubicBezTo>
                <a:close/>
              </a:path>
              <a:path w="1469232" h="371475" stroke="0" extrusionOk="0">
                <a:moveTo>
                  <a:pt x="0" y="0"/>
                </a:moveTo>
                <a:cubicBezTo>
                  <a:pt x="110822" y="-43697"/>
                  <a:pt x="307545" y="7587"/>
                  <a:pt x="475052" y="0"/>
                </a:cubicBezTo>
                <a:cubicBezTo>
                  <a:pt x="642559" y="-7587"/>
                  <a:pt x="757095" y="13155"/>
                  <a:pt x="920719" y="0"/>
                </a:cubicBezTo>
                <a:cubicBezTo>
                  <a:pt x="1084343" y="-13155"/>
                  <a:pt x="1220696" y="15999"/>
                  <a:pt x="1469232" y="0"/>
                </a:cubicBezTo>
                <a:cubicBezTo>
                  <a:pt x="1477899" y="142129"/>
                  <a:pt x="1439936" y="201966"/>
                  <a:pt x="1469232" y="371475"/>
                </a:cubicBezTo>
                <a:cubicBezTo>
                  <a:pt x="1339771" y="414901"/>
                  <a:pt x="1173975" y="318323"/>
                  <a:pt x="1008873" y="371475"/>
                </a:cubicBezTo>
                <a:cubicBezTo>
                  <a:pt x="843771" y="424627"/>
                  <a:pt x="610570" y="351276"/>
                  <a:pt x="489744" y="371475"/>
                </a:cubicBezTo>
                <a:cubicBezTo>
                  <a:pt x="368918" y="391674"/>
                  <a:pt x="138464" y="359289"/>
                  <a:pt x="0" y="371475"/>
                </a:cubicBezTo>
                <a:cubicBezTo>
                  <a:pt x="-23274" y="212102"/>
                  <a:pt x="26635" y="104640"/>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矩形 24"/>
          <p:cNvSpPr/>
          <p:nvPr/>
        </p:nvSpPr>
        <p:spPr>
          <a:xfrm>
            <a:off x="8098631" y="2986232"/>
            <a:ext cx="1131095" cy="371475"/>
          </a:xfrm>
          <a:custGeom>
            <a:avLst/>
            <a:gdLst>
              <a:gd name="connsiteX0" fmla="*/ 0 w 1131095"/>
              <a:gd name="connsiteY0" fmla="*/ 0 h 371475"/>
              <a:gd name="connsiteX1" fmla="*/ 588169 w 1131095"/>
              <a:gd name="connsiteY1" fmla="*/ 0 h 371475"/>
              <a:gd name="connsiteX2" fmla="*/ 1131095 w 1131095"/>
              <a:gd name="connsiteY2" fmla="*/ 0 h 371475"/>
              <a:gd name="connsiteX3" fmla="*/ 1131095 w 1131095"/>
              <a:gd name="connsiteY3" fmla="*/ 371475 h 371475"/>
              <a:gd name="connsiteX4" fmla="*/ 576858 w 1131095"/>
              <a:gd name="connsiteY4" fmla="*/ 371475 h 371475"/>
              <a:gd name="connsiteX5" fmla="*/ 0 w 1131095"/>
              <a:gd name="connsiteY5" fmla="*/ 371475 h 371475"/>
              <a:gd name="connsiteX6" fmla="*/ 0 w 1131095"/>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095" h="371475" fill="none" extrusionOk="0">
                <a:moveTo>
                  <a:pt x="0" y="0"/>
                </a:moveTo>
                <a:cubicBezTo>
                  <a:pt x="215755" y="-753"/>
                  <a:pt x="330749" y="9656"/>
                  <a:pt x="588169" y="0"/>
                </a:cubicBezTo>
                <a:cubicBezTo>
                  <a:pt x="845589" y="-9656"/>
                  <a:pt x="954811" y="45501"/>
                  <a:pt x="1131095" y="0"/>
                </a:cubicBezTo>
                <a:cubicBezTo>
                  <a:pt x="1151387" y="144321"/>
                  <a:pt x="1107906" y="296912"/>
                  <a:pt x="1131095" y="371475"/>
                </a:cubicBezTo>
                <a:cubicBezTo>
                  <a:pt x="987226" y="387548"/>
                  <a:pt x="725335" y="327893"/>
                  <a:pt x="576858" y="371475"/>
                </a:cubicBezTo>
                <a:cubicBezTo>
                  <a:pt x="428381" y="415057"/>
                  <a:pt x="150738" y="370831"/>
                  <a:pt x="0" y="371475"/>
                </a:cubicBezTo>
                <a:cubicBezTo>
                  <a:pt x="-9498" y="268051"/>
                  <a:pt x="38937" y="110001"/>
                  <a:pt x="0" y="0"/>
                </a:cubicBezTo>
                <a:close/>
              </a:path>
              <a:path w="1131095" h="371475" stroke="0" extrusionOk="0">
                <a:moveTo>
                  <a:pt x="0" y="0"/>
                </a:moveTo>
                <a:cubicBezTo>
                  <a:pt x="153654" y="-12485"/>
                  <a:pt x="296781" y="18080"/>
                  <a:pt x="554237" y="0"/>
                </a:cubicBezTo>
                <a:cubicBezTo>
                  <a:pt x="811693" y="-18080"/>
                  <a:pt x="991101" y="15965"/>
                  <a:pt x="1131095" y="0"/>
                </a:cubicBezTo>
                <a:cubicBezTo>
                  <a:pt x="1154994" y="113223"/>
                  <a:pt x="1094956" y="205888"/>
                  <a:pt x="1131095" y="371475"/>
                </a:cubicBezTo>
                <a:cubicBezTo>
                  <a:pt x="915710" y="371837"/>
                  <a:pt x="800190" y="324019"/>
                  <a:pt x="565548" y="371475"/>
                </a:cubicBezTo>
                <a:cubicBezTo>
                  <a:pt x="330906" y="418931"/>
                  <a:pt x="134395" y="314582"/>
                  <a:pt x="0" y="371475"/>
                </a:cubicBezTo>
                <a:cubicBezTo>
                  <a:pt x="-27649" y="210829"/>
                  <a:pt x="11859" y="152704"/>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矩形 26"/>
          <p:cNvSpPr/>
          <p:nvPr/>
        </p:nvSpPr>
        <p:spPr>
          <a:xfrm>
            <a:off x="7453312" y="3348230"/>
            <a:ext cx="1589487" cy="371475"/>
          </a:xfrm>
          <a:custGeom>
            <a:avLst/>
            <a:gdLst>
              <a:gd name="connsiteX0" fmla="*/ 0 w 1589487"/>
              <a:gd name="connsiteY0" fmla="*/ 0 h 371475"/>
              <a:gd name="connsiteX1" fmla="*/ 561619 w 1589487"/>
              <a:gd name="connsiteY1" fmla="*/ 0 h 371475"/>
              <a:gd name="connsiteX2" fmla="*/ 1107343 w 1589487"/>
              <a:gd name="connsiteY2" fmla="*/ 0 h 371475"/>
              <a:gd name="connsiteX3" fmla="*/ 1589487 w 1589487"/>
              <a:gd name="connsiteY3" fmla="*/ 0 h 371475"/>
              <a:gd name="connsiteX4" fmla="*/ 1589487 w 1589487"/>
              <a:gd name="connsiteY4" fmla="*/ 371475 h 371475"/>
              <a:gd name="connsiteX5" fmla="*/ 1091448 w 1589487"/>
              <a:gd name="connsiteY5" fmla="*/ 371475 h 371475"/>
              <a:gd name="connsiteX6" fmla="*/ 561619 w 1589487"/>
              <a:gd name="connsiteY6" fmla="*/ 371475 h 371475"/>
              <a:gd name="connsiteX7" fmla="*/ 0 w 1589487"/>
              <a:gd name="connsiteY7" fmla="*/ 371475 h 371475"/>
              <a:gd name="connsiteX8" fmla="*/ 0 w 1589487"/>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9487" h="371475" fill="none" extrusionOk="0">
                <a:moveTo>
                  <a:pt x="0" y="0"/>
                </a:moveTo>
                <a:cubicBezTo>
                  <a:pt x="237359" y="-61617"/>
                  <a:pt x="435222" y="65196"/>
                  <a:pt x="561619" y="0"/>
                </a:cubicBezTo>
                <a:cubicBezTo>
                  <a:pt x="688016" y="-65196"/>
                  <a:pt x="962017" y="19095"/>
                  <a:pt x="1107343" y="0"/>
                </a:cubicBezTo>
                <a:cubicBezTo>
                  <a:pt x="1252669" y="-19095"/>
                  <a:pt x="1455686" y="24655"/>
                  <a:pt x="1589487" y="0"/>
                </a:cubicBezTo>
                <a:cubicBezTo>
                  <a:pt x="1600486" y="110274"/>
                  <a:pt x="1573828" y="187572"/>
                  <a:pt x="1589487" y="371475"/>
                </a:cubicBezTo>
                <a:cubicBezTo>
                  <a:pt x="1472157" y="373613"/>
                  <a:pt x="1265351" y="363122"/>
                  <a:pt x="1091448" y="371475"/>
                </a:cubicBezTo>
                <a:cubicBezTo>
                  <a:pt x="917545" y="379828"/>
                  <a:pt x="814219" y="350783"/>
                  <a:pt x="561619" y="371475"/>
                </a:cubicBezTo>
                <a:cubicBezTo>
                  <a:pt x="309019" y="392167"/>
                  <a:pt x="265777" y="348608"/>
                  <a:pt x="0" y="371475"/>
                </a:cubicBezTo>
                <a:cubicBezTo>
                  <a:pt x="-24201" y="209375"/>
                  <a:pt x="18997" y="85395"/>
                  <a:pt x="0" y="0"/>
                </a:cubicBezTo>
                <a:close/>
              </a:path>
              <a:path w="1589487" h="371475" stroke="0" extrusionOk="0">
                <a:moveTo>
                  <a:pt x="0" y="0"/>
                </a:moveTo>
                <a:cubicBezTo>
                  <a:pt x="217161" y="-27291"/>
                  <a:pt x="317104" y="49424"/>
                  <a:pt x="513934" y="0"/>
                </a:cubicBezTo>
                <a:cubicBezTo>
                  <a:pt x="710764" y="-49424"/>
                  <a:pt x="780409" y="3562"/>
                  <a:pt x="996079" y="0"/>
                </a:cubicBezTo>
                <a:cubicBezTo>
                  <a:pt x="1211749" y="-3562"/>
                  <a:pt x="1362990" y="2044"/>
                  <a:pt x="1589487" y="0"/>
                </a:cubicBezTo>
                <a:cubicBezTo>
                  <a:pt x="1598154" y="142129"/>
                  <a:pt x="1560191" y="201966"/>
                  <a:pt x="1589487" y="371475"/>
                </a:cubicBezTo>
                <a:cubicBezTo>
                  <a:pt x="1409218" y="375130"/>
                  <a:pt x="1228308" y="359472"/>
                  <a:pt x="1091448" y="371475"/>
                </a:cubicBezTo>
                <a:cubicBezTo>
                  <a:pt x="954588" y="383478"/>
                  <a:pt x="803914" y="305300"/>
                  <a:pt x="529829" y="371475"/>
                </a:cubicBezTo>
                <a:cubicBezTo>
                  <a:pt x="255744" y="437650"/>
                  <a:pt x="180913" y="362348"/>
                  <a:pt x="0" y="371475"/>
                </a:cubicBezTo>
                <a:cubicBezTo>
                  <a:pt x="-23274" y="212102"/>
                  <a:pt x="26635" y="104640"/>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9" name="矩形 28"/>
          <p:cNvSpPr/>
          <p:nvPr/>
        </p:nvSpPr>
        <p:spPr>
          <a:xfrm>
            <a:off x="11159430" y="2976755"/>
            <a:ext cx="607812" cy="371475"/>
          </a:xfrm>
          <a:custGeom>
            <a:avLst/>
            <a:gdLst>
              <a:gd name="connsiteX0" fmla="*/ 0 w 607812"/>
              <a:gd name="connsiteY0" fmla="*/ 0 h 371475"/>
              <a:gd name="connsiteX1" fmla="*/ 316062 w 607812"/>
              <a:gd name="connsiteY1" fmla="*/ 0 h 371475"/>
              <a:gd name="connsiteX2" fmla="*/ 607812 w 607812"/>
              <a:gd name="connsiteY2" fmla="*/ 0 h 371475"/>
              <a:gd name="connsiteX3" fmla="*/ 607812 w 607812"/>
              <a:gd name="connsiteY3" fmla="*/ 371475 h 371475"/>
              <a:gd name="connsiteX4" fmla="*/ 309984 w 607812"/>
              <a:gd name="connsiteY4" fmla="*/ 371475 h 371475"/>
              <a:gd name="connsiteX5" fmla="*/ 0 w 607812"/>
              <a:gd name="connsiteY5" fmla="*/ 371475 h 371475"/>
              <a:gd name="connsiteX6" fmla="*/ 0 w 607812"/>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812" h="371475" fill="none" extrusionOk="0">
                <a:moveTo>
                  <a:pt x="0" y="0"/>
                </a:moveTo>
                <a:cubicBezTo>
                  <a:pt x="81627" y="-10655"/>
                  <a:pt x="172807" y="5863"/>
                  <a:pt x="316062" y="0"/>
                </a:cubicBezTo>
                <a:cubicBezTo>
                  <a:pt x="459317" y="-5863"/>
                  <a:pt x="536028" y="34203"/>
                  <a:pt x="607812" y="0"/>
                </a:cubicBezTo>
                <a:cubicBezTo>
                  <a:pt x="628104" y="144321"/>
                  <a:pt x="584623" y="296912"/>
                  <a:pt x="607812" y="371475"/>
                </a:cubicBezTo>
                <a:cubicBezTo>
                  <a:pt x="532741" y="377279"/>
                  <a:pt x="403953" y="370384"/>
                  <a:pt x="309984" y="371475"/>
                </a:cubicBezTo>
                <a:cubicBezTo>
                  <a:pt x="216015" y="372566"/>
                  <a:pt x="121108" y="339236"/>
                  <a:pt x="0" y="371475"/>
                </a:cubicBezTo>
                <a:cubicBezTo>
                  <a:pt x="-9498" y="268051"/>
                  <a:pt x="38937" y="110001"/>
                  <a:pt x="0" y="0"/>
                </a:cubicBezTo>
                <a:close/>
              </a:path>
              <a:path w="607812" h="371475" stroke="0" extrusionOk="0">
                <a:moveTo>
                  <a:pt x="0" y="0"/>
                </a:moveTo>
                <a:cubicBezTo>
                  <a:pt x="133189" y="-25530"/>
                  <a:pt x="198593" y="2464"/>
                  <a:pt x="297828" y="0"/>
                </a:cubicBezTo>
                <a:cubicBezTo>
                  <a:pt x="397063" y="-2464"/>
                  <a:pt x="480155" y="2247"/>
                  <a:pt x="607812" y="0"/>
                </a:cubicBezTo>
                <a:cubicBezTo>
                  <a:pt x="631711" y="113223"/>
                  <a:pt x="571673" y="205888"/>
                  <a:pt x="607812" y="371475"/>
                </a:cubicBezTo>
                <a:cubicBezTo>
                  <a:pt x="471503" y="373396"/>
                  <a:pt x="449816" y="365418"/>
                  <a:pt x="303906" y="371475"/>
                </a:cubicBezTo>
                <a:cubicBezTo>
                  <a:pt x="157996" y="377532"/>
                  <a:pt x="64197" y="343232"/>
                  <a:pt x="0" y="371475"/>
                </a:cubicBezTo>
                <a:cubicBezTo>
                  <a:pt x="-27649" y="210829"/>
                  <a:pt x="11859" y="152704"/>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矩形 29"/>
          <p:cNvSpPr/>
          <p:nvPr/>
        </p:nvSpPr>
        <p:spPr>
          <a:xfrm>
            <a:off x="9423796" y="3719705"/>
            <a:ext cx="2343445" cy="371475"/>
          </a:xfrm>
          <a:custGeom>
            <a:avLst/>
            <a:gdLst>
              <a:gd name="connsiteX0" fmla="*/ 0 w 2343445"/>
              <a:gd name="connsiteY0" fmla="*/ 0 h 371475"/>
              <a:gd name="connsiteX1" fmla="*/ 562427 w 2343445"/>
              <a:gd name="connsiteY1" fmla="*/ 0 h 371475"/>
              <a:gd name="connsiteX2" fmla="*/ 1148288 w 2343445"/>
              <a:gd name="connsiteY2" fmla="*/ 0 h 371475"/>
              <a:gd name="connsiteX3" fmla="*/ 1734149 w 2343445"/>
              <a:gd name="connsiteY3" fmla="*/ 0 h 371475"/>
              <a:gd name="connsiteX4" fmla="*/ 2343445 w 2343445"/>
              <a:gd name="connsiteY4" fmla="*/ 0 h 371475"/>
              <a:gd name="connsiteX5" fmla="*/ 2343445 w 2343445"/>
              <a:gd name="connsiteY5" fmla="*/ 371475 h 371475"/>
              <a:gd name="connsiteX6" fmla="*/ 1757584 w 2343445"/>
              <a:gd name="connsiteY6" fmla="*/ 371475 h 371475"/>
              <a:gd name="connsiteX7" fmla="*/ 1218591 w 2343445"/>
              <a:gd name="connsiteY7" fmla="*/ 371475 h 371475"/>
              <a:gd name="connsiteX8" fmla="*/ 679599 w 2343445"/>
              <a:gd name="connsiteY8" fmla="*/ 371475 h 371475"/>
              <a:gd name="connsiteX9" fmla="*/ 0 w 2343445"/>
              <a:gd name="connsiteY9" fmla="*/ 371475 h 371475"/>
              <a:gd name="connsiteX10" fmla="*/ 0 w 2343445"/>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3445" h="371475" fill="none" extrusionOk="0">
                <a:moveTo>
                  <a:pt x="0" y="0"/>
                </a:moveTo>
                <a:cubicBezTo>
                  <a:pt x="227975" y="-5652"/>
                  <a:pt x="341788" y="51408"/>
                  <a:pt x="562427" y="0"/>
                </a:cubicBezTo>
                <a:cubicBezTo>
                  <a:pt x="783066" y="-51408"/>
                  <a:pt x="939654" y="39300"/>
                  <a:pt x="1148288" y="0"/>
                </a:cubicBezTo>
                <a:cubicBezTo>
                  <a:pt x="1356922" y="-39300"/>
                  <a:pt x="1571168" y="55827"/>
                  <a:pt x="1734149" y="0"/>
                </a:cubicBezTo>
                <a:cubicBezTo>
                  <a:pt x="1897130" y="-55827"/>
                  <a:pt x="2101075" y="4780"/>
                  <a:pt x="2343445" y="0"/>
                </a:cubicBezTo>
                <a:cubicBezTo>
                  <a:pt x="2355407" y="178773"/>
                  <a:pt x="2333417" y="217810"/>
                  <a:pt x="2343445" y="371475"/>
                </a:cubicBezTo>
                <a:cubicBezTo>
                  <a:pt x="2170836" y="396161"/>
                  <a:pt x="2042719" y="317892"/>
                  <a:pt x="1757584" y="371475"/>
                </a:cubicBezTo>
                <a:cubicBezTo>
                  <a:pt x="1472449" y="425058"/>
                  <a:pt x="1393513" y="311511"/>
                  <a:pt x="1218591" y="371475"/>
                </a:cubicBezTo>
                <a:cubicBezTo>
                  <a:pt x="1043669" y="431439"/>
                  <a:pt x="903206" y="344703"/>
                  <a:pt x="679599" y="371475"/>
                </a:cubicBezTo>
                <a:cubicBezTo>
                  <a:pt x="455992" y="398247"/>
                  <a:pt x="330113" y="314432"/>
                  <a:pt x="0" y="371475"/>
                </a:cubicBezTo>
                <a:cubicBezTo>
                  <a:pt x="-14861" y="247398"/>
                  <a:pt x="19392" y="147698"/>
                  <a:pt x="0" y="0"/>
                </a:cubicBezTo>
                <a:close/>
              </a:path>
              <a:path w="2343445" h="371475" stroke="0" extrusionOk="0">
                <a:moveTo>
                  <a:pt x="0" y="0"/>
                </a:moveTo>
                <a:cubicBezTo>
                  <a:pt x="278165" y="-66355"/>
                  <a:pt x="346427" y="24650"/>
                  <a:pt x="562427" y="0"/>
                </a:cubicBezTo>
                <a:cubicBezTo>
                  <a:pt x="778427" y="-24650"/>
                  <a:pt x="821211" y="50204"/>
                  <a:pt x="1077985" y="0"/>
                </a:cubicBezTo>
                <a:cubicBezTo>
                  <a:pt x="1334759" y="-50204"/>
                  <a:pt x="1401270" y="9642"/>
                  <a:pt x="1710715" y="0"/>
                </a:cubicBezTo>
                <a:cubicBezTo>
                  <a:pt x="2020160" y="-9642"/>
                  <a:pt x="2101421" y="59949"/>
                  <a:pt x="2343445" y="0"/>
                </a:cubicBezTo>
                <a:cubicBezTo>
                  <a:pt x="2362833" y="183581"/>
                  <a:pt x="2326301" y="202165"/>
                  <a:pt x="2343445" y="371475"/>
                </a:cubicBezTo>
                <a:cubicBezTo>
                  <a:pt x="2208583" y="422485"/>
                  <a:pt x="2006024" y="311195"/>
                  <a:pt x="1804453" y="371475"/>
                </a:cubicBezTo>
                <a:cubicBezTo>
                  <a:pt x="1602882" y="431755"/>
                  <a:pt x="1447472" y="328005"/>
                  <a:pt x="1265460" y="371475"/>
                </a:cubicBezTo>
                <a:cubicBezTo>
                  <a:pt x="1083448" y="414945"/>
                  <a:pt x="880222" y="295866"/>
                  <a:pt x="632730" y="371475"/>
                </a:cubicBezTo>
                <a:cubicBezTo>
                  <a:pt x="385238" y="447084"/>
                  <a:pt x="193004" y="349636"/>
                  <a:pt x="0" y="371475"/>
                </a:cubicBezTo>
                <a:cubicBezTo>
                  <a:pt x="-37153" y="194489"/>
                  <a:pt x="4789" y="150843"/>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1" name="矩形 30"/>
          <p:cNvSpPr/>
          <p:nvPr/>
        </p:nvSpPr>
        <p:spPr>
          <a:xfrm>
            <a:off x="7492456" y="4069303"/>
            <a:ext cx="765720" cy="371475"/>
          </a:xfrm>
          <a:custGeom>
            <a:avLst/>
            <a:gdLst>
              <a:gd name="connsiteX0" fmla="*/ 0 w 765720"/>
              <a:gd name="connsiteY0" fmla="*/ 0 h 371475"/>
              <a:gd name="connsiteX1" fmla="*/ 398174 w 765720"/>
              <a:gd name="connsiteY1" fmla="*/ 0 h 371475"/>
              <a:gd name="connsiteX2" fmla="*/ 765720 w 765720"/>
              <a:gd name="connsiteY2" fmla="*/ 0 h 371475"/>
              <a:gd name="connsiteX3" fmla="*/ 765720 w 765720"/>
              <a:gd name="connsiteY3" fmla="*/ 371475 h 371475"/>
              <a:gd name="connsiteX4" fmla="*/ 390517 w 765720"/>
              <a:gd name="connsiteY4" fmla="*/ 371475 h 371475"/>
              <a:gd name="connsiteX5" fmla="*/ 0 w 765720"/>
              <a:gd name="connsiteY5" fmla="*/ 371475 h 371475"/>
              <a:gd name="connsiteX6" fmla="*/ 0 w 765720"/>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720" h="371475" fill="none" extrusionOk="0">
                <a:moveTo>
                  <a:pt x="0" y="0"/>
                </a:moveTo>
                <a:cubicBezTo>
                  <a:pt x="87088" y="-41911"/>
                  <a:pt x="215495" y="35554"/>
                  <a:pt x="398174" y="0"/>
                </a:cubicBezTo>
                <a:cubicBezTo>
                  <a:pt x="580853" y="-35554"/>
                  <a:pt x="660140" y="15162"/>
                  <a:pt x="765720" y="0"/>
                </a:cubicBezTo>
                <a:cubicBezTo>
                  <a:pt x="786012" y="144321"/>
                  <a:pt x="742531" y="296912"/>
                  <a:pt x="765720" y="371475"/>
                </a:cubicBezTo>
                <a:cubicBezTo>
                  <a:pt x="594175" y="403015"/>
                  <a:pt x="531149" y="352134"/>
                  <a:pt x="390517" y="371475"/>
                </a:cubicBezTo>
                <a:cubicBezTo>
                  <a:pt x="249885" y="390816"/>
                  <a:pt x="189735" y="338174"/>
                  <a:pt x="0" y="371475"/>
                </a:cubicBezTo>
                <a:cubicBezTo>
                  <a:pt x="-9498" y="268051"/>
                  <a:pt x="38937" y="110001"/>
                  <a:pt x="0" y="0"/>
                </a:cubicBezTo>
                <a:close/>
              </a:path>
              <a:path w="765720" h="371475" stroke="0" extrusionOk="0">
                <a:moveTo>
                  <a:pt x="0" y="0"/>
                </a:moveTo>
                <a:cubicBezTo>
                  <a:pt x="187586" y="-942"/>
                  <a:pt x="231177" y="35640"/>
                  <a:pt x="375203" y="0"/>
                </a:cubicBezTo>
                <a:cubicBezTo>
                  <a:pt x="519229" y="-35640"/>
                  <a:pt x="612196" y="9362"/>
                  <a:pt x="765720" y="0"/>
                </a:cubicBezTo>
                <a:cubicBezTo>
                  <a:pt x="789619" y="113223"/>
                  <a:pt x="729581" y="205888"/>
                  <a:pt x="765720" y="371475"/>
                </a:cubicBezTo>
                <a:cubicBezTo>
                  <a:pt x="623000" y="403177"/>
                  <a:pt x="499004" y="369249"/>
                  <a:pt x="382860" y="371475"/>
                </a:cubicBezTo>
                <a:cubicBezTo>
                  <a:pt x="266716" y="373701"/>
                  <a:pt x="162431" y="350617"/>
                  <a:pt x="0" y="371475"/>
                </a:cubicBezTo>
                <a:cubicBezTo>
                  <a:pt x="-27649" y="210829"/>
                  <a:pt x="11859" y="152704"/>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2" name="矩形 31"/>
          <p:cNvSpPr/>
          <p:nvPr/>
        </p:nvSpPr>
        <p:spPr>
          <a:xfrm>
            <a:off x="8258176" y="4114945"/>
            <a:ext cx="1285874" cy="371475"/>
          </a:xfrm>
          <a:custGeom>
            <a:avLst/>
            <a:gdLst>
              <a:gd name="connsiteX0" fmla="*/ 0 w 1285874"/>
              <a:gd name="connsiteY0" fmla="*/ 0 h 371475"/>
              <a:gd name="connsiteX1" fmla="*/ 454342 w 1285874"/>
              <a:gd name="connsiteY1" fmla="*/ 0 h 371475"/>
              <a:gd name="connsiteX2" fmla="*/ 895826 w 1285874"/>
              <a:gd name="connsiteY2" fmla="*/ 0 h 371475"/>
              <a:gd name="connsiteX3" fmla="*/ 1285874 w 1285874"/>
              <a:gd name="connsiteY3" fmla="*/ 0 h 371475"/>
              <a:gd name="connsiteX4" fmla="*/ 1285874 w 1285874"/>
              <a:gd name="connsiteY4" fmla="*/ 371475 h 371475"/>
              <a:gd name="connsiteX5" fmla="*/ 882967 w 1285874"/>
              <a:gd name="connsiteY5" fmla="*/ 371475 h 371475"/>
              <a:gd name="connsiteX6" fmla="*/ 454342 w 1285874"/>
              <a:gd name="connsiteY6" fmla="*/ 371475 h 371475"/>
              <a:gd name="connsiteX7" fmla="*/ 0 w 1285874"/>
              <a:gd name="connsiteY7" fmla="*/ 371475 h 371475"/>
              <a:gd name="connsiteX8" fmla="*/ 0 w 1285874"/>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4" h="371475" fill="none" extrusionOk="0">
                <a:moveTo>
                  <a:pt x="0" y="0"/>
                </a:moveTo>
                <a:cubicBezTo>
                  <a:pt x="226240" y="-30779"/>
                  <a:pt x="330157" y="2743"/>
                  <a:pt x="454342" y="0"/>
                </a:cubicBezTo>
                <a:cubicBezTo>
                  <a:pt x="578527" y="-2743"/>
                  <a:pt x="741724" y="22614"/>
                  <a:pt x="895826" y="0"/>
                </a:cubicBezTo>
                <a:cubicBezTo>
                  <a:pt x="1049928" y="-22614"/>
                  <a:pt x="1158956" y="34451"/>
                  <a:pt x="1285874" y="0"/>
                </a:cubicBezTo>
                <a:cubicBezTo>
                  <a:pt x="1296873" y="110274"/>
                  <a:pt x="1270215" y="187572"/>
                  <a:pt x="1285874" y="371475"/>
                </a:cubicBezTo>
                <a:cubicBezTo>
                  <a:pt x="1201218" y="392811"/>
                  <a:pt x="1069232" y="342924"/>
                  <a:pt x="882967" y="371475"/>
                </a:cubicBezTo>
                <a:cubicBezTo>
                  <a:pt x="696702" y="400026"/>
                  <a:pt x="620514" y="363125"/>
                  <a:pt x="454342" y="371475"/>
                </a:cubicBezTo>
                <a:cubicBezTo>
                  <a:pt x="288171" y="379825"/>
                  <a:pt x="191524" y="341659"/>
                  <a:pt x="0" y="371475"/>
                </a:cubicBezTo>
                <a:cubicBezTo>
                  <a:pt x="-24201" y="209375"/>
                  <a:pt x="18997" y="85395"/>
                  <a:pt x="0" y="0"/>
                </a:cubicBezTo>
                <a:close/>
              </a:path>
              <a:path w="1285874" h="371475" stroke="0" extrusionOk="0">
                <a:moveTo>
                  <a:pt x="0" y="0"/>
                </a:moveTo>
                <a:cubicBezTo>
                  <a:pt x="149606" y="-27106"/>
                  <a:pt x="296496" y="707"/>
                  <a:pt x="415766" y="0"/>
                </a:cubicBezTo>
                <a:cubicBezTo>
                  <a:pt x="535036" y="-707"/>
                  <a:pt x="635081" y="35828"/>
                  <a:pt x="805814" y="0"/>
                </a:cubicBezTo>
                <a:cubicBezTo>
                  <a:pt x="976547" y="-35828"/>
                  <a:pt x="1127312" y="52911"/>
                  <a:pt x="1285874" y="0"/>
                </a:cubicBezTo>
                <a:cubicBezTo>
                  <a:pt x="1294541" y="142129"/>
                  <a:pt x="1256578" y="201966"/>
                  <a:pt x="1285874" y="371475"/>
                </a:cubicBezTo>
                <a:cubicBezTo>
                  <a:pt x="1145589" y="411601"/>
                  <a:pt x="1075711" y="370782"/>
                  <a:pt x="882967" y="371475"/>
                </a:cubicBezTo>
                <a:cubicBezTo>
                  <a:pt x="690223" y="372168"/>
                  <a:pt x="654486" y="335180"/>
                  <a:pt x="428625" y="371475"/>
                </a:cubicBezTo>
                <a:cubicBezTo>
                  <a:pt x="202764" y="407770"/>
                  <a:pt x="98158" y="357820"/>
                  <a:pt x="0" y="371475"/>
                </a:cubicBezTo>
                <a:cubicBezTo>
                  <a:pt x="-23274" y="212102"/>
                  <a:pt x="26635" y="104640"/>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7978380" y="4464543"/>
            <a:ext cx="1285874" cy="371475"/>
          </a:xfrm>
          <a:custGeom>
            <a:avLst/>
            <a:gdLst>
              <a:gd name="connsiteX0" fmla="*/ 0 w 1285874"/>
              <a:gd name="connsiteY0" fmla="*/ 0 h 371475"/>
              <a:gd name="connsiteX1" fmla="*/ 454342 w 1285874"/>
              <a:gd name="connsiteY1" fmla="*/ 0 h 371475"/>
              <a:gd name="connsiteX2" fmla="*/ 895826 w 1285874"/>
              <a:gd name="connsiteY2" fmla="*/ 0 h 371475"/>
              <a:gd name="connsiteX3" fmla="*/ 1285874 w 1285874"/>
              <a:gd name="connsiteY3" fmla="*/ 0 h 371475"/>
              <a:gd name="connsiteX4" fmla="*/ 1285874 w 1285874"/>
              <a:gd name="connsiteY4" fmla="*/ 371475 h 371475"/>
              <a:gd name="connsiteX5" fmla="*/ 882967 w 1285874"/>
              <a:gd name="connsiteY5" fmla="*/ 371475 h 371475"/>
              <a:gd name="connsiteX6" fmla="*/ 454342 w 1285874"/>
              <a:gd name="connsiteY6" fmla="*/ 371475 h 371475"/>
              <a:gd name="connsiteX7" fmla="*/ 0 w 1285874"/>
              <a:gd name="connsiteY7" fmla="*/ 371475 h 371475"/>
              <a:gd name="connsiteX8" fmla="*/ 0 w 1285874"/>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4" h="371475" fill="none" extrusionOk="0">
                <a:moveTo>
                  <a:pt x="0" y="0"/>
                </a:moveTo>
                <a:cubicBezTo>
                  <a:pt x="226240" y="-30779"/>
                  <a:pt x="330157" y="2743"/>
                  <a:pt x="454342" y="0"/>
                </a:cubicBezTo>
                <a:cubicBezTo>
                  <a:pt x="578527" y="-2743"/>
                  <a:pt x="741724" y="22614"/>
                  <a:pt x="895826" y="0"/>
                </a:cubicBezTo>
                <a:cubicBezTo>
                  <a:pt x="1049928" y="-22614"/>
                  <a:pt x="1158956" y="34451"/>
                  <a:pt x="1285874" y="0"/>
                </a:cubicBezTo>
                <a:cubicBezTo>
                  <a:pt x="1296873" y="110274"/>
                  <a:pt x="1270215" y="187572"/>
                  <a:pt x="1285874" y="371475"/>
                </a:cubicBezTo>
                <a:cubicBezTo>
                  <a:pt x="1201218" y="392811"/>
                  <a:pt x="1069232" y="342924"/>
                  <a:pt x="882967" y="371475"/>
                </a:cubicBezTo>
                <a:cubicBezTo>
                  <a:pt x="696702" y="400026"/>
                  <a:pt x="620514" y="363125"/>
                  <a:pt x="454342" y="371475"/>
                </a:cubicBezTo>
                <a:cubicBezTo>
                  <a:pt x="288171" y="379825"/>
                  <a:pt x="191524" y="341659"/>
                  <a:pt x="0" y="371475"/>
                </a:cubicBezTo>
                <a:cubicBezTo>
                  <a:pt x="-24201" y="209375"/>
                  <a:pt x="18997" y="85395"/>
                  <a:pt x="0" y="0"/>
                </a:cubicBezTo>
                <a:close/>
              </a:path>
              <a:path w="1285874" h="371475" stroke="0" extrusionOk="0">
                <a:moveTo>
                  <a:pt x="0" y="0"/>
                </a:moveTo>
                <a:cubicBezTo>
                  <a:pt x="149606" y="-27106"/>
                  <a:pt x="296496" y="707"/>
                  <a:pt x="415766" y="0"/>
                </a:cubicBezTo>
                <a:cubicBezTo>
                  <a:pt x="535036" y="-707"/>
                  <a:pt x="635081" y="35828"/>
                  <a:pt x="805814" y="0"/>
                </a:cubicBezTo>
                <a:cubicBezTo>
                  <a:pt x="976547" y="-35828"/>
                  <a:pt x="1127312" y="52911"/>
                  <a:pt x="1285874" y="0"/>
                </a:cubicBezTo>
                <a:cubicBezTo>
                  <a:pt x="1294541" y="142129"/>
                  <a:pt x="1256578" y="201966"/>
                  <a:pt x="1285874" y="371475"/>
                </a:cubicBezTo>
                <a:cubicBezTo>
                  <a:pt x="1145589" y="411601"/>
                  <a:pt x="1075711" y="370782"/>
                  <a:pt x="882967" y="371475"/>
                </a:cubicBezTo>
                <a:cubicBezTo>
                  <a:pt x="690223" y="372168"/>
                  <a:pt x="654486" y="335180"/>
                  <a:pt x="428625" y="371475"/>
                </a:cubicBezTo>
                <a:cubicBezTo>
                  <a:pt x="202764" y="407770"/>
                  <a:pt x="98158" y="357820"/>
                  <a:pt x="0" y="371475"/>
                </a:cubicBezTo>
                <a:cubicBezTo>
                  <a:pt x="-23274" y="212102"/>
                  <a:pt x="26635" y="104640"/>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4" name="矩形 33"/>
          <p:cNvSpPr/>
          <p:nvPr/>
        </p:nvSpPr>
        <p:spPr>
          <a:xfrm>
            <a:off x="8689181" y="5243658"/>
            <a:ext cx="854869" cy="371475"/>
          </a:xfrm>
          <a:custGeom>
            <a:avLst/>
            <a:gdLst>
              <a:gd name="connsiteX0" fmla="*/ 0 w 854869"/>
              <a:gd name="connsiteY0" fmla="*/ 0 h 371475"/>
              <a:gd name="connsiteX1" fmla="*/ 444532 w 854869"/>
              <a:gd name="connsiteY1" fmla="*/ 0 h 371475"/>
              <a:gd name="connsiteX2" fmla="*/ 854869 w 854869"/>
              <a:gd name="connsiteY2" fmla="*/ 0 h 371475"/>
              <a:gd name="connsiteX3" fmla="*/ 854869 w 854869"/>
              <a:gd name="connsiteY3" fmla="*/ 371475 h 371475"/>
              <a:gd name="connsiteX4" fmla="*/ 435983 w 854869"/>
              <a:gd name="connsiteY4" fmla="*/ 371475 h 371475"/>
              <a:gd name="connsiteX5" fmla="*/ 0 w 854869"/>
              <a:gd name="connsiteY5" fmla="*/ 371475 h 371475"/>
              <a:gd name="connsiteX6" fmla="*/ 0 w 854869"/>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4869" h="371475" fill="none" extrusionOk="0">
                <a:moveTo>
                  <a:pt x="0" y="0"/>
                </a:moveTo>
                <a:cubicBezTo>
                  <a:pt x="165493" y="-43957"/>
                  <a:pt x="281209" y="41258"/>
                  <a:pt x="444532" y="0"/>
                </a:cubicBezTo>
                <a:cubicBezTo>
                  <a:pt x="607855" y="-41258"/>
                  <a:pt x="676160" y="35693"/>
                  <a:pt x="854869" y="0"/>
                </a:cubicBezTo>
                <a:cubicBezTo>
                  <a:pt x="875161" y="144321"/>
                  <a:pt x="831680" y="296912"/>
                  <a:pt x="854869" y="371475"/>
                </a:cubicBezTo>
                <a:cubicBezTo>
                  <a:pt x="731659" y="391915"/>
                  <a:pt x="526119" y="370852"/>
                  <a:pt x="435983" y="371475"/>
                </a:cubicBezTo>
                <a:cubicBezTo>
                  <a:pt x="345847" y="372098"/>
                  <a:pt x="194530" y="365716"/>
                  <a:pt x="0" y="371475"/>
                </a:cubicBezTo>
                <a:cubicBezTo>
                  <a:pt x="-9498" y="268051"/>
                  <a:pt x="38937" y="110001"/>
                  <a:pt x="0" y="0"/>
                </a:cubicBezTo>
                <a:close/>
              </a:path>
              <a:path w="854869" h="371475" stroke="0" extrusionOk="0">
                <a:moveTo>
                  <a:pt x="0" y="0"/>
                </a:moveTo>
                <a:cubicBezTo>
                  <a:pt x="86765" y="-16214"/>
                  <a:pt x="218405" y="44166"/>
                  <a:pt x="418886" y="0"/>
                </a:cubicBezTo>
                <a:cubicBezTo>
                  <a:pt x="619367" y="-44166"/>
                  <a:pt x="663156" y="11643"/>
                  <a:pt x="854869" y="0"/>
                </a:cubicBezTo>
                <a:cubicBezTo>
                  <a:pt x="878768" y="113223"/>
                  <a:pt x="818730" y="205888"/>
                  <a:pt x="854869" y="371475"/>
                </a:cubicBezTo>
                <a:cubicBezTo>
                  <a:pt x="643806" y="373144"/>
                  <a:pt x="578369" y="324386"/>
                  <a:pt x="427435" y="371475"/>
                </a:cubicBezTo>
                <a:cubicBezTo>
                  <a:pt x="276501" y="418564"/>
                  <a:pt x="183672" y="368079"/>
                  <a:pt x="0" y="371475"/>
                </a:cubicBezTo>
                <a:cubicBezTo>
                  <a:pt x="-27649" y="210829"/>
                  <a:pt x="11859" y="152704"/>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6" name="矩形 35"/>
          <p:cNvSpPr/>
          <p:nvPr/>
        </p:nvSpPr>
        <p:spPr>
          <a:xfrm>
            <a:off x="7422804" y="4814141"/>
            <a:ext cx="1285874" cy="371475"/>
          </a:xfrm>
          <a:custGeom>
            <a:avLst/>
            <a:gdLst>
              <a:gd name="connsiteX0" fmla="*/ 0 w 1285874"/>
              <a:gd name="connsiteY0" fmla="*/ 0 h 371475"/>
              <a:gd name="connsiteX1" fmla="*/ 454342 w 1285874"/>
              <a:gd name="connsiteY1" fmla="*/ 0 h 371475"/>
              <a:gd name="connsiteX2" fmla="*/ 895826 w 1285874"/>
              <a:gd name="connsiteY2" fmla="*/ 0 h 371475"/>
              <a:gd name="connsiteX3" fmla="*/ 1285874 w 1285874"/>
              <a:gd name="connsiteY3" fmla="*/ 0 h 371475"/>
              <a:gd name="connsiteX4" fmla="*/ 1285874 w 1285874"/>
              <a:gd name="connsiteY4" fmla="*/ 371475 h 371475"/>
              <a:gd name="connsiteX5" fmla="*/ 882967 w 1285874"/>
              <a:gd name="connsiteY5" fmla="*/ 371475 h 371475"/>
              <a:gd name="connsiteX6" fmla="*/ 454342 w 1285874"/>
              <a:gd name="connsiteY6" fmla="*/ 371475 h 371475"/>
              <a:gd name="connsiteX7" fmla="*/ 0 w 1285874"/>
              <a:gd name="connsiteY7" fmla="*/ 371475 h 371475"/>
              <a:gd name="connsiteX8" fmla="*/ 0 w 1285874"/>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4" h="371475" fill="none" extrusionOk="0">
                <a:moveTo>
                  <a:pt x="0" y="0"/>
                </a:moveTo>
                <a:cubicBezTo>
                  <a:pt x="226240" y="-30779"/>
                  <a:pt x="330157" y="2743"/>
                  <a:pt x="454342" y="0"/>
                </a:cubicBezTo>
                <a:cubicBezTo>
                  <a:pt x="578527" y="-2743"/>
                  <a:pt x="741724" y="22614"/>
                  <a:pt x="895826" y="0"/>
                </a:cubicBezTo>
                <a:cubicBezTo>
                  <a:pt x="1049928" y="-22614"/>
                  <a:pt x="1158956" y="34451"/>
                  <a:pt x="1285874" y="0"/>
                </a:cubicBezTo>
                <a:cubicBezTo>
                  <a:pt x="1296873" y="110274"/>
                  <a:pt x="1270215" y="187572"/>
                  <a:pt x="1285874" y="371475"/>
                </a:cubicBezTo>
                <a:cubicBezTo>
                  <a:pt x="1201218" y="392811"/>
                  <a:pt x="1069232" y="342924"/>
                  <a:pt x="882967" y="371475"/>
                </a:cubicBezTo>
                <a:cubicBezTo>
                  <a:pt x="696702" y="400026"/>
                  <a:pt x="620514" y="363125"/>
                  <a:pt x="454342" y="371475"/>
                </a:cubicBezTo>
                <a:cubicBezTo>
                  <a:pt x="288171" y="379825"/>
                  <a:pt x="191524" y="341659"/>
                  <a:pt x="0" y="371475"/>
                </a:cubicBezTo>
                <a:cubicBezTo>
                  <a:pt x="-24201" y="209375"/>
                  <a:pt x="18997" y="85395"/>
                  <a:pt x="0" y="0"/>
                </a:cubicBezTo>
                <a:close/>
              </a:path>
              <a:path w="1285874" h="371475" stroke="0" extrusionOk="0">
                <a:moveTo>
                  <a:pt x="0" y="0"/>
                </a:moveTo>
                <a:cubicBezTo>
                  <a:pt x="149606" y="-27106"/>
                  <a:pt x="296496" y="707"/>
                  <a:pt x="415766" y="0"/>
                </a:cubicBezTo>
                <a:cubicBezTo>
                  <a:pt x="535036" y="-707"/>
                  <a:pt x="635081" y="35828"/>
                  <a:pt x="805814" y="0"/>
                </a:cubicBezTo>
                <a:cubicBezTo>
                  <a:pt x="976547" y="-35828"/>
                  <a:pt x="1127312" y="52911"/>
                  <a:pt x="1285874" y="0"/>
                </a:cubicBezTo>
                <a:cubicBezTo>
                  <a:pt x="1294541" y="142129"/>
                  <a:pt x="1256578" y="201966"/>
                  <a:pt x="1285874" y="371475"/>
                </a:cubicBezTo>
                <a:cubicBezTo>
                  <a:pt x="1145589" y="411601"/>
                  <a:pt x="1075711" y="370782"/>
                  <a:pt x="882967" y="371475"/>
                </a:cubicBezTo>
                <a:cubicBezTo>
                  <a:pt x="690223" y="372168"/>
                  <a:pt x="654486" y="335180"/>
                  <a:pt x="428625" y="371475"/>
                </a:cubicBezTo>
                <a:cubicBezTo>
                  <a:pt x="202764" y="407770"/>
                  <a:pt x="98158" y="357820"/>
                  <a:pt x="0" y="371475"/>
                </a:cubicBezTo>
                <a:cubicBezTo>
                  <a:pt x="-23274" y="212102"/>
                  <a:pt x="26635" y="104640"/>
                  <a:pt x="0" y="0"/>
                </a:cubicBezTo>
                <a:close/>
              </a:path>
            </a:pathLst>
          </a:custGeom>
          <a:solidFill>
            <a:srgbClr val="FFC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7" name="矩形 36"/>
          <p:cNvSpPr/>
          <p:nvPr/>
        </p:nvSpPr>
        <p:spPr>
          <a:xfrm>
            <a:off x="9615488" y="5215228"/>
            <a:ext cx="1437085" cy="371475"/>
          </a:xfrm>
          <a:custGeom>
            <a:avLst/>
            <a:gdLst>
              <a:gd name="connsiteX0" fmla="*/ 0 w 1437085"/>
              <a:gd name="connsiteY0" fmla="*/ 0 h 371475"/>
              <a:gd name="connsiteX1" fmla="*/ 507770 w 1437085"/>
              <a:gd name="connsiteY1" fmla="*/ 0 h 371475"/>
              <a:gd name="connsiteX2" fmla="*/ 1001169 w 1437085"/>
              <a:gd name="connsiteY2" fmla="*/ 0 h 371475"/>
              <a:gd name="connsiteX3" fmla="*/ 1437085 w 1437085"/>
              <a:gd name="connsiteY3" fmla="*/ 0 h 371475"/>
              <a:gd name="connsiteX4" fmla="*/ 1437085 w 1437085"/>
              <a:gd name="connsiteY4" fmla="*/ 371475 h 371475"/>
              <a:gd name="connsiteX5" fmla="*/ 986798 w 1437085"/>
              <a:gd name="connsiteY5" fmla="*/ 371475 h 371475"/>
              <a:gd name="connsiteX6" fmla="*/ 507770 w 1437085"/>
              <a:gd name="connsiteY6" fmla="*/ 371475 h 371475"/>
              <a:gd name="connsiteX7" fmla="*/ 0 w 1437085"/>
              <a:gd name="connsiteY7" fmla="*/ 371475 h 371475"/>
              <a:gd name="connsiteX8" fmla="*/ 0 w 1437085"/>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85" h="371475" fill="none" extrusionOk="0">
                <a:moveTo>
                  <a:pt x="0" y="0"/>
                </a:moveTo>
                <a:cubicBezTo>
                  <a:pt x="151837" y="-59884"/>
                  <a:pt x="322623" y="6535"/>
                  <a:pt x="507770" y="0"/>
                </a:cubicBezTo>
                <a:cubicBezTo>
                  <a:pt x="692917" y="-6535"/>
                  <a:pt x="831915" y="145"/>
                  <a:pt x="1001169" y="0"/>
                </a:cubicBezTo>
                <a:cubicBezTo>
                  <a:pt x="1170423" y="-145"/>
                  <a:pt x="1249612" y="8818"/>
                  <a:pt x="1437085" y="0"/>
                </a:cubicBezTo>
                <a:cubicBezTo>
                  <a:pt x="1448084" y="110274"/>
                  <a:pt x="1421426" y="187572"/>
                  <a:pt x="1437085" y="371475"/>
                </a:cubicBezTo>
                <a:cubicBezTo>
                  <a:pt x="1284280" y="402760"/>
                  <a:pt x="1094800" y="350762"/>
                  <a:pt x="986798" y="371475"/>
                </a:cubicBezTo>
                <a:cubicBezTo>
                  <a:pt x="878796" y="392188"/>
                  <a:pt x="719755" y="323575"/>
                  <a:pt x="507770" y="371475"/>
                </a:cubicBezTo>
                <a:cubicBezTo>
                  <a:pt x="295785" y="419375"/>
                  <a:pt x="199616" y="316653"/>
                  <a:pt x="0" y="371475"/>
                </a:cubicBezTo>
                <a:cubicBezTo>
                  <a:pt x="-24201" y="209375"/>
                  <a:pt x="18997" y="85395"/>
                  <a:pt x="0" y="0"/>
                </a:cubicBezTo>
                <a:close/>
              </a:path>
              <a:path w="1437085" h="371475" stroke="0" extrusionOk="0">
                <a:moveTo>
                  <a:pt x="0" y="0"/>
                </a:moveTo>
                <a:cubicBezTo>
                  <a:pt x="228581" y="-22526"/>
                  <a:pt x="305798" y="39707"/>
                  <a:pt x="464657" y="0"/>
                </a:cubicBezTo>
                <a:cubicBezTo>
                  <a:pt x="623516" y="-39707"/>
                  <a:pt x="808453" y="39753"/>
                  <a:pt x="900573" y="0"/>
                </a:cubicBezTo>
                <a:cubicBezTo>
                  <a:pt x="992693" y="-39753"/>
                  <a:pt x="1205983" y="62708"/>
                  <a:pt x="1437085" y="0"/>
                </a:cubicBezTo>
                <a:cubicBezTo>
                  <a:pt x="1445752" y="142129"/>
                  <a:pt x="1407789" y="201966"/>
                  <a:pt x="1437085" y="371475"/>
                </a:cubicBezTo>
                <a:cubicBezTo>
                  <a:pt x="1228551" y="383629"/>
                  <a:pt x="1129295" y="353202"/>
                  <a:pt x="986798" y="371475"/>
                </a:cubicBezTo>
                <a:cubicBezTo>
                  <a:pt x="844301" y="389748"/>
                  <a:pt x="618342" y="368751"/>
                  <a:pt x="479028" y="371475"/>
                </a:cubicBezTo>
                <a:cubicBezTo>
                  <a:pt x="339714" y="374199"/>
                  <a:pt x="182018" y="359699"/>
                  <a:pt x="0" y="371475"/>
                </a:cubicBezTo>
                <a:cubicBezTo>
                  <a:pt x="-23274" y="212102"/>
                  <a:pt x="26635" y="104640"/>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8" name="矩形 37"/>
          <p:cNvSpPr/>
          <p:nvPr/>
        </p:nvSpPr>
        <p:spPr>
          <a:xfrm>
            <a:off x="7453312" y="5569866"/>
            <a:ext cx="1255366" cy="371475"/>
          </a:xfrm>
          <a:custGeom>
            <a:avLst/>
            <a:gdLst>
              <a:gd name="connsiteX0" fmla="*/ 0 w 1255366"/>
              <a:gd name="connsiteY0" fmla="*/ 0 h 371475"/>
              <a:gd name="connsiteX1" fmla="*/ 443563 w 1255366"/>
              <a:gd name="connsiteY1" fmla="*/ 0 h 371475"/>
              <a:gd name="connsiteX2" fmla="*/ 874572 w 1255366"/>
              <a:gd name="connsiteY2" fmla="*/ 0 h 371475"/>
              <a:gd name="connsiteX3" fmla="*/ 1255366 w 1255366"/>
              <a:gd name="connsiteY3" fmla="*/ 0 h 371475"/>
              <a:gd name="connsiteX4" fmla="*/ 1255366 w 1255366"/>
              <a:gd name="connsiteY4" fmla="*/ 371475 h 371475"/>
              <a:gd name="connsiteX5" fmla="*/ 862018 w 1255366"/>
              <a:gd name="connsiteY5" fmla="*/ 371475 h 371475"/>
              <a:gd name="connsiteX6" fmla="*/ 443563 w 1255366"/>
              <a:gd name="connsiteY6" fmla="*/ 371475 h 371475"/>
              <a:gd name="connsiteX7" fmla="*/ 0 w 1255366"/>
              <a:gd name="connsiteY7" fmla="*/ 371475 h 371475"/>
              <a:gd name="connsiteX8" fmla="*/ 0 w 1255366"/>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66" h="371475" fill="none" extrusionOk="0">
                <a:moveTo>
                  <a:pt x="0" y="0"/>
                </a:moveTo>
                <a:cubicBezTo>
                  <a:pt x="207446" y="-37130"/>
                  <a:pt x="264253" y="10006"/>
                  <a:pt x="443563" y="0"/>
                </a:cubicBezTo>
                <a:cubicBezTo>
                  <a:pt x="622873" y="-10006"/>
                  <a:pt x="698718" y="5010"/>
                  <a:pt x="874572" y="0"/>
                </a:cubicBezTo>
                <a:cubicBezTo>
                  <a:pt x="1050426" y="-5010"/>
                  <a:pt x="1175805" y="22575"/>
                  <a:pt x="1255366" y="0"/>
                </a:cubicBezTo>
                <a:cubicBezTo>
                  <a:pt x="1266365" y="110274"/>
                  <a:pt x="1239707" y="187572"/>
                  <a:pt x="1255366" y="371475"/>
                </a:cubicBezTo>
                <a:cubicBezTo>
                  <a:pt x="1085419" y="394013"/>
                  <a:pt x="992779" y="331861"/>
                  <a:pt x="862018" y="371475"/>
                </a:cubicBezTo>
                <a:cubicBezTo>
                  <a:pt x="731257" y="411089"/>
                  <a:pt x="644314" y="337723"/>
                  <a:pt x="443563" y="371475"/>
                </a:cubicBezTo>
                <a:cubicBezTo>
                  <a:pt x="242812" y="405227"/>
                  <a:pt x="216222" y="321905"/>
                  <a:pt x="0" y="371475"/>
                </a:cubicBezTo>
                <a:cubicBezTo>
                  <a:pt x="-24201" y="209375"/>
                  <a:pt x="18997" y="85395"/>
                  <a:pt x="0" y="0"/>
                </a:cubicBezTo>
                <a:close/>
              </a:path>
              <a:path w="1255366" h="371475" stroke="0" extrusionOk="0">
                <a:moveTo>
                  <a:pt x="0" y="0"/>
                </a:moveTo>
                <a:cubicBezTo>
                  <a:pt x="158012" y="-10396"/>
                  <a:pt x="204399" y="48659"/>
                  <a:pt x="405902" y="0"/>
                </a:cubicBezTo>
                <a:cubicBezTo>
                  <a:pt x="607405" y="-48659"/>
                  <a:pt x="705936" y="28022"/>
                  <a:pt x="786696" y="0"/>
                </a:cubicBezTo>
                <a:cubicBezTo>
                  <a:pt x="867456" y="-28022"/>
                  <a:pt x="1143059" y="8675"/>
                  <a:pt x="1255366" y="0"/>
                </a:cubicBezTo>
                <a:cubicBezTo>
                  <a:pt x="1264033" y="142129"/>
                  <a:pt x="1226070" y="201966"/>
                  <a:pt x="1255366" y="371475"/>
                </a:cubicBezTo>
                <a:cubicBezTo>
                  <a:pt x="1062406" y="404439"/>
                  <a:pt x="981464" y="328098"/>
                  <a:pt x="862018" y="371475"/>
                </a:cubicBezTo>
                <a:cubicBezTo>
                  <a:pt x="742572" y="414852"/>
                  <a:pt x="629246" y="359011"/>
                  <a:pt x="418455" y="371475"/>
                </a:cubicBezTo>
                <a:cubicBezTo>
                  <a:pt x="207664" y="383939"/>
                  <a:pt x="90097" y="362453"/>
                  <a:pt x="0" y="371475"/>
                </a:cubicBezTo>
                <a:cubicBezTo>
                  <a:pt x="-23274" y="212102"/>
                  <a:pt x="26635" y="104640"/>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6" name="直线箭头连接符 5"/>
          <p:cNvCxnSpPr>
            <a:endCxn id="34" idx="1"/>
          </p:cNvCxnSpPr>
          <p:nvPr/>
        </p:nvCxnSpPr>
        <p:spPr>
          <a:xfrm>
            <a:off x="1139427" y="1242867"/>
            <a:ext cx="7549754" cy="418652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763769" y="5937711"/>
            <a:ext cx="5140522" cy="400110"/>
          </a:xfrm>
          <a:prstGeom prst="rect">
            <a:avLst/>
          </a:prstGeom>
          <a:noFill/>
        </p:spPr>
        <p:txBody>
          <a:bodyPr wrap="square">
            <a:spAutoFit/>
          </a:bodyPr>
          <a:lstStyle/>
          <a:p>
            <a:pPr indent="266700">
              <a:buNone/>
            </a:pP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usually</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vs</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on</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her</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own</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6" name="直线箭头连接符 15"/>
          <p:cNvCxnSpPr/>
          <p:nvPr/>
        </p:nvCxnSpPr>
        <p:spPr>
          <a:xfrm>
            <a:off x="5794325" y="1890761"/>
            <a:ext cx="2030463" cy="55824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954839" y="2610411"/>
            <a:ext cx="3032820" cy="400110"/>
          </a:xfrm>
          <a:prstGeom prst="rect">
            <a:avLst/>
          </a:prstGeom>
          <a:noFill/>
        </p:spPr>
        <p:txBody>
          <a:bodyPr wrap="square">
            <a:spAutoFit/>
          </a:bodyPr>
          <a:lstStyle/>
          <a:p>
            <a:pPr indent="266700">
              <a:buNone/>
            </a:pP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动作顺序（填补因和果）</a:t>
            </a:r>
            <a:endParaRPr lang="zh-CN" altLang="zh-CN" sz="20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1" name="直线箭头连接符 20"/>
          <p:cNvCxnSpPr/>
          <p:nvPr/>
        </p:nvCxnSpPr>
        <p:spPr>
          <a:xfrm flipV="1">
            <a:off x="5753695" y="1748174"/>
            <a:ext cx="1985367" cy="144601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8640202" y="1913891"/>
            <a:ext cx="3219232" cy="369332"/>
          </a:xfrm>
          <a:prstGeom prst="rect">
            <a:avLst/>
          </a:prstGeom>
          <a:noFill/>
        </p:spPr>
        <p:txBody>
          <a:bodyPr wrap="square">
            <a:spAutoFit/>
          </a:bodyPr>
          <a:lstStyle/>
          <a:p>
            <a:r>
              <a:rPr lang="en-GB" altLang="zh-CN" dirty="0">
                <a:solidFill>
                  <a:srgbClr val="FF0000"/>
                </a:solidFill>
              </a:rPr>
              <a:t>But</a:t>
            </a:r>
            <a:r>
              <a:rPr lang="zh-CN" altLang="en-US" dirty="0">
                <a:solidFill>
                  <a:srgbClr val="FF0000"/>
                </a:solidFill>
              </a:rPr>
              <a:t>前的句子必须是消极内容</a:t>
            </a:r>
            <a:endParaRPr lang="zh-CN" altLang="en-US" dirty="0">
              <a:solidFill>
                <a:srgbClr val="FF0000"/>
              </a:solidFill>
            </a:endParaRPr>
          </a:p>
        </p:txBody>
      </p:sp>
      <p:cxnSp>
        <p:nvCxnSpPr>
          <p:cNvPr id="35" name="直线箭头连接符 34"/>
          <p:cNvCxnSpPr/>
          <p:nvPr/>
        </p:nvCxnSpPr>
        <p:spPr>
          <a:xfrm flipV="1">
            <a:off x="4710112" y="3217958"/>
            <a:ext cx="3028950" cy="159623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9042799" y="3401888"/>
            <a:ext cx="3129557" cy="369332"/>
          </a:xfrm>
          <a:prstGeom prst="rect">
            <a:avLst/>
          </a:prstGeom>
          <a:noFill/>
        </p:spPr>
        <p:txBody>
          <a:bodyPr wrap="square">
            <a:spAutoFit/>
          </a:bodyPr>
          <a:lstStyle/>
          <a:p>
            <a:r>
              <a:rPr lang="en-GB" altLang="zh-CN" dirty="0">
                <a:solidFill>
                  <a:srgbClr val="FF0000"/>
                </a:solidFill>
              </a:rPr>
              <a:t>also</a:t>
            </a:r>
            <a:r>
              <a:rPr lang="zh-CN" altLang="en-US" dirty="0">
                <a:solidFill>
                  <a:srgbClr val="FF0000"/>
                </a:solidFill>
              </a:rPr>
              <a:t> </a:t>
            </a:r>
            <a:r>
              <a:rPr lang="en-US" altLang="zh-CN" dirty="0">
                <a:solidFill>
                  <a:srgbClr val="FF0000"/>
                </a:solidFill>
              </a:rPr>
              <a:t>——</a:t>
            </a:r>
            <a:r>
              <a:rPr lang="zh-CN" altLang="en-US" dirty="0">
                <a:solidFill>
                  <a:srgbClr val="FF0000"/>
                </a:solidFill>
              </a:rPr>
              <a:t>继年轻人之后的帮助</a:t>
            </a:r>
            <a:endParaRPr lang="zh-CN" altLang="en-US" dirty="0">
              <a:solidFill>
                <a:srgbClr val="FF0000"/>
              </a:solidFill>
            </a:endParaRPr>
          </a:p>
        </p:txBody>
      </p:sp>
      <p:cxnSp>
        <p:nvCxnSpPr>
          <p:cNvPr id="42" name="直线箭头连接符 41"/>
          <p:cNvCxnSpPr/>
          <p:nvPr/>
        </p:nvCxnSpPr>
        <p:spPr>
          <a:xfrm flipV="1">
            <a:off x="1119930" y="3984025"/>
            <a:ext cx="6642944" cy="240819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9568976" y="4109311"/>
            <a:ext cx="2788520" cy="369332"/>
          </a:xfrm>
          <a:prstGeom prst="rect">
            <a:avLst/>
          </a:prstGeom>
          <a:noFill/>
        </p:spPr>
        <p:txBody>
          <a:bodyPr wrap="square">
            <a:spAutoFit/>
          </a:bodyPr>
          <a:lstStyle/>
          <a:p>
            <a:r>
              <a:rPr lang="zh-CN" altLang="en-US" dirty="0">
                <a:solidFill>
                  <a:srgbClr val="FF0000"/>
                </a:solidFill>
              </a:rPr>
              <a:t>故事主线时间点完美衔接</a:t>
            </a:r>
            <a:endParaRPr lang="zh-CN" altLang="en-US" dirty="0">
              <a:solidFill>
                <a:srgbClr val="FF0000"/>
              </a:solidFill>
            </a:endParaRPr>
          </a:p>
        </p:txBody>
      </p:sp>
      <p:sp>
        <p:nvSpPr>
          <p:cNvPr id="49" name="文本框 48"/>
          <p:cNvSpPr txBox="1"/>
          <p:nvPr/>
        </p:nvSpPr>
        <p:spPr>
          <a:xfrm>
            <a:off x="7640460" y="76360"/>
            <a:ext cx="4551540" cy="369332"/>
          </a:xfrm>
          <a:prstGeom prst="rect">
            <a:avLst/>
          </a:prstGeom>
          <a:noFill/>
        </p:spPr>
        <p:txBody>
          <a:bodyPr wrap="square">
            <a:spAutoFit/>
          </a:bodyPr>
          <a:lstStyle/>
          <a:p>
            <a:pPr algn="ctr"/>
            <a:r>
              <a:rPr lang="zh-CN" altLang="en-US" b="1" dirty="0"/>
              <a:t>理清故事线 </a:t>
            </a:r>
            <a:r>
              <a:rPr lang="en-US" altLang="zh-CN" b="1" dirty="0"/>
              <a:t>- </a:t>
            </a:r>
            <a:r>
              <a:rPr lang="zh-CN" altLang="en-US" b="1" dirty="0"/>
              <a:t>定位逻辑关系 </a:t>
            </a:r>
            <a:r>
              <a:rPr lang="en-US" altLang="zh-CN" b="1" dirty="0"/>
              <a:t>-</a:t>
            </a:r>
            <a:r>
              <a:rPr lang="zh-CN" altLang="en-US" b="1" dirty="0"/>
              <a:t>匹配关键词</a:t>
            </a:r>
            <a:r>
              <a:rPr lang="zh-CN" altLang="en-US" dirty="0"/>
              <a:t>。</a:t>
            </a:r>
            <a:endParaRPr lang="zh-CN" altLang="en-US"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heckerboard(across)">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ssolv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dissolv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checkerboard(across)">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dissolve">
                                      <p:cBhvr>
                                        <p:cTn id="5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8" grpId="0"/>
      <p:bldP spid="41" grpId="0"/>
      <p:bldP spid="4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oogle Shape;158;p13"/>
          <p:cNvCxnSpPr/>
          <p:nvPr/>
        </p:nvCxnSpPr>
        <p:spPr>
          <a:xfrm>
            <a:off x="1042623" y="0"/>
            <a:ext cx="0" cy="2016291"/>
          </a:xfrm>
          <a:prstGeom prst="straightConnector1">
            <a:avLst/>
          </a:prstGeom>
          <a:noFill/>
          <a:ln w="9525" cap="flat" cmpd="sng">
            <a:solidFill>
              <a:srgbClr val="273533"/>
            </a:solidFill>
            <a:prstDash val="dash"/>
            <a:round/>
            <a:headEnd type="none" w="med" len="med"/>
            <a:tailEnd type="none" w="med" len="med"/>
          </a:ln>
        </p:spPr>
      </p:cxnSp>
      <p:cxnSp>
        <p:nvCxnSpPr>
          <p:cNvPr id="10" name="Google Shape;159;p13"/>
          <p:cNvCxnSpPr/>
          <p:nvPr/>
        </p:nvCxnSpPr>
        <p:spPr>
          <a:xfrm>
            <a:off x="1042623" y="4477153"/>
            <a:ext cx="0" cy="2487631"/>
          </a:xfrm>
          <a:prstGeom prst="straightConnector1">
            <a:avLst/>
          </a:prstGeom>
          <a:noFill/>
          <a:ln w="9525" cap="flat" cmpd="sng">
            <a:solidFill>
              <a:srgbClr val="273533"/>
            </a:solidFill>
            <a:prstDash val="dash"/>
            <a:round/>
            <a:headEnd type="none" w="med" len="med"/>
            <a:tailEnd type="none" w="med" len="med"/>
          </a:ln>
        </p:spPr>
      </p:cxnSp>
      <p:sp>
        <p:nvSpPr>
          <p:cNvPr id="13" name="Google Shape;162;p13"/>
          <p:cNvSpPr/>
          <p:nvPr/>
        </p:nvSpPr>
        <p:spPr>
          <a:xfrm>
            <a:off x="229948" y="5064361"/>
            <a:ext cx="528506" cy="528506"/>
          </a:xfrm>
          <a:prstGeom prst="mathPlus">
            <a:avLst>
              <a:gd name="adj1" fmla="val 2352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2" name="Google Shape;146;p13"/>
          <p:cNvSpPr/>
          <p:nvPr/>
        </p:nvSpPr>
        <p:spPr>
          <a:xfrm>
            <a:off x="5839098" y="4050196"/>
            <a:ext cx="766113" cy="766113"/>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 name="Google Shape;147;p13"/>
          <p:cNvSpPr/>
          <p:nvPr/>
        </p:nvSpPr>
        <p:spPr>
          <a:xfrm>
            <a:off x="6100527" y="1041909"/>
            <a:ext cx="4723799" cy="4659621"/>
          </a:xfrm>
          <a:prstGeom prst="round2DiagRect">
            <a:avLst>
              <a:gd name="adj1" fmla="val 16667"/>
              <a:gd name="adj2" fmla="val 0"/>
            </a:avLst>
          </a:prstGeom>
          <a:noFill/>
          <a:ln w="9525" cap="flat" cmpd="sng">
            <a:solidFill>
              <a:srgbClr val="273533"/>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60;p13"/>
          <p:cNvSpPr/>
          <p:nvPr/>
        </p:nvSpPr>
        <p:spPr>
          <a:xfrm>
            <a:off x="5592461" y="5454868"/>
            <a:ext cx="422277" cy="422277"/>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2" name="Google Shape;161;p13"/>
          <p:cNvSpPr/>
          <p:nvPr/>
        </p:nvSpPr>
        <p:spPr>
          <a:xfrm>
            <a:off x="11062818" y="4863084"/>
            <a:ext cx="549394" cy="552495"/>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6" name="文本框 15"/>
          <p:cNvSpPr txBox="1"/>
          <p:nvPr/>
        </p:nvSpPr>
        <p:spPr>
          <a:xfrm>
            <a:off x="6469879" y="2092456"/>
            <a:ext cx="4113234" cy="1015663"/>
          </a:xfrm>
          <a:prstGeom prst="rect">
            <a:avLst/>
          </a:prstGeom>
          <a:noFill/>
        </p:spPr>
        <p:txBody>
          <a:bodyPr wrap="square" rtlCol="0">
            <a:spAutoFit/>
          </a:bodyPr>
          <a:lstStyle/>
          <a:p>
            <a:pPr algn="ctr"/>
            <a:r>
              <a:rPr lang="zh-CN" altLang="en-US" sz="6000" dirty="0">
                <a:latin typeface="思源黑体 CN Heavy" panose="020B0A00000000000000" pitchFamily="34" charset="-122"/>
                <a:ea typeface="思源黑体 CN Heavy" panose="020B0A00000000000000" pitchFamily="34" charset="-122"/>
              </a:rPr>
              <a:t>完形填空</a:t>
            </a:r>
            <a:endParaRPr lang="en-US" altLang="zh-CN" sz="3600" dirty="0">
              <a:latin typeface="思源黑体 CN Heavy" panose="020B0A00000000000000" pitchFamily="34" charset="-122"/>
              <a:ea typeface="思源黑体 CN Heavy" panose="020B0A00000000000000" pitchFamily="34" charset="-122"/>
            </a:endParaRPr>
          </a:p>
        </p:txBody>
      </p:sp>
      <p:sp>
        <p:nvSpPr>
          <p:cNvPr id="17" name="Oval 162"/>
          <p:cNvSpPr/>
          <p:nvPr/>
        </p:nvSpPr>
        <p:spPr>
          <a:xfrm>
            <a:off x="8489984"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8" name="Oval 163"/>
          <p:cNvSpPr/>
          <p:nvPr/>
        </p:nvSpPr>
        <p:spPr>
          <a:xfrm>
            <a:off x="8634607"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9" name="Oval 164"/>
          <p:cNvSpPr/>
          <p:nvPr/>
        </p:nvSpPr>
        <p:spPr>
          <a:xfrm>
            <a:off x="8779231"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cxnSp>
        <p:nvCxnSpPr>
          <p:cNvPr id="8" name="直接连接符 7"/>
          <p:cNvCxnSpPr/>
          <p:nvPr/>
        </p:nvCxnSpPr>
        <p:spPr>
          <a:xfrm>
            <a:off x="8221573" y="3209851"/>
            <a:ext cx="6306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rot="16200000">
            <a:off x="102975" y="2954334"/>
            <a:ext cx="1879295" cy="584775"/>
          </a:xfrm>
          <a:prstGeom prst="rect">
            <a:avLst/>
          </a:prstGeom>
          <a:noFill/>
        </p:spPr>
        <p:txBody>
          <a:bodyPr wrap="square" rtlCol="0">
            <a:spAutoFit/>
          </a:bodyPr>
          <a:lstStyle/>
          <a:p>
            <a:r>
              <a:rPr lang="en-US" altLang="zh-CN"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Z202026</a:t>
            </a:r>
            <a:r>
              <a:rPr lang="zh-CN" altLang="en-US"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届第一次联考</a:t>
            </a:r>
            <a:endParaRPr lang="en-US" altLang="zh-CN" sz="10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pic>
        <p:nvPicPr>
          <p:cNvPr id="12290" name="Picture 2" descr="已生成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44327" y="-57281"/>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6298435" y="3311584"/>
            <a:ext cx="4529147" cy="923330"/>
          </a:xfrm>
          <a:prstGeom prst="rect">
            <a:avLst/>
          </a:prstGeom>
          <a:noFill/>
        </p:spPr>
        <p:txBody>
          <a:bodyPr wrap="square">
            <a:spAutoFit/>
          </a:bodyPr>
          <a:lstStyle/>
          <a:p>
            <a:r>
              <a:rPr lang="zh-CN" altLang="en-US" b="1" dirty="0">
                <a:solidFill>
                  <a:srgbClr val="000000"/>
                </a:solidFill>
                <a:effectLst/>
                <a:latin typeface="微软雅黑" panose="020B0503020204020204" charset="-122"/>
                <a:ea typeface="微软雅黑" panose="020B0503020204020204" charset="-122"/>
              </a:rPr>
              <a:t>    </a:t>
            </a:r>
            <a:r>
              <a:rPr lang="zh-CN" altLang="en-US" b="1" dirty="0">
                <a:solidFill>
                  <a:srgbClr val="000000"/>
                </a:solidFill>
                <a:effectLst/>
                <a:latin typeface="仿宋" panose="02010609060101010101" pitchFamily="49" charset="-122"/>
                <a:ea typeface="仿宋" panose="02010609060101010101" pitchFamily="49" charset="-122"/>
              </a:rPr>
              <a:t>本篇主要讲述了</a:t>
            </a:r>
            <a:r>
              <a:rPr lang="en-GB" altLang="zh-CN" b="1" dirty="0">
                <a:solidFill>
                  <a:srgbClr val="000000"/>
                </a:solidFill>
                <a:effectLst/>
                <a:latin typeface="仿宋" panose="02010609060101010101" pitchFamily="49" charset="-122"/>
                <a:ea typeface="仿宋" panose="02010609060101010101" pitchFamily="49" charset="-122"/>
              </a:rPr>
              <a:t>Karen</a:t>
            </a:r>
            <a:r>
              <a:rPr lang="zh-CN" altLang="en-US" b="1" dirty="0">
                <a:solidFill>
                  <a:srgbClr val="000000"/>
                </a:solidFill>
                <a:effectLst/>
                <a:latin typeface="仿宋" panose="02010609060101010101" pitchFamily="49" charset="-122"/>
                <a:ea typeface="仿宋" panose="02010609060101010101" pitchFamily="49" charset="-122"/>
              </a:rPr>
              <a:t>因自私与邻居</a:t>
            </a:r>
            <a:r>
              <a:rPr lang="en-GB" altLang="zh-CN" b="1" dirty="0">
                <a:solidFill>
                  <a:srgbClr val="000000"/>
                </a:solidFill>
                <a:effectLst/>
                <a:latin typeface="仿宋" panose="02010609060101010101" pitchFamily="49" charset="-122"/>
                <a:ea typeface="仿宋" panose="02010609060101010101" pitchFamily="49" charset="-122"/>
              </a:rPr>
              <a:t>Pam</a:t>
            </a:r>
            <a:r>
              <a:rPr lang="zh-CN" altLang="en-US" b="1" dirty="0">
                <a:solidFill>
                  <a:srgbClr val="000000"/>
                </a:solidFill>
                <a:effectLst/>
                <a:latin typeface="仿宋" panose="02010609060101010101" pitchFamily="49" charset="-122"/>
                <a:ea typeface="仿宋" panose="02010609060101010101" pitchFamily="49" charset="-122"/>
              </a:rPr>
              <a:t>关系紧张，却在紧急关头受其帮助，从此学会宽容与感恩，一生受益。</a:t>
            </a:r>
            <a:endParaRPr lang="zh-CN" altLang="en-US" dirty="0">
              <a:latin typeface="仿宋" panose="02010609060101010101" pitchFamily="49" charset="-122"/>
              <a:ea typeface="仿宋" panose="02010609060101010101" pitchFamily="49" charset="-122"/>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137360" y="172184"/>
            <a:ext cx="11917279" cy="6740307"/>
          </a:xfrm>
          <a:prstGeom prst="rect">
            <a:avLst/>
          </a:prstGeom>
          <a:noFill/>
        </p:spPr>
        <p:txBody>
          <a:bodyPr wrap="square">
            <a:spAutoFit/>
          </a:bodyPr>
          <a:lstStyle/>
          <a:p>
            <a:pPr>
              <a:buNone/>
            </a:pPr>
            <a:r>
              <a:rPr lang="en-GB" altLang="zh-CN" sz="2400" dirty="0">
                <a:latin typeface="Times New Roman" panose="02020603050405020304" pitchFamily="18" charset="0"/>
                <a:cs typeface="Times New Roman" panose="02020603050405020304" pitchFamily="18" charset="0"/>
              </a:rPr>
              <a:t>paced helplessly								</a:t>
            </a:r>
            <a:r>
              <a:rPr lang="zh-CN" altLang="en-US" sz="2400" dirty="0">
                <a:latin typeface="Times New Roman" panose="02020603050405020304" pitchFamily="18" charset="0"/>
                <a:cs typeface="Times New Roman" panose="02020603050405020304" pitchFamily="18" charset="0"/>
              </a:rPr>
              <a:t>无助地来回踱步</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The last person someone expected to see</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最后那个人竟然是自己一直以为不会见到的人</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Their relationship had been tense. </a:t>
            </a:r>
            <a:endParaRPr lang="en-GB"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他们的关系一直很紧张</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disregard someone's requests					</a:t>
            </a:r>
            <a:r>
              <a:rPr lang="zh-CN" altLang="en-US" sz="2400" dirty="0">
                <a:latin typeface="Times New Roman" panose="02020603050405020304" pitchFamily="18" charset="0"/>
                <a:cs typeface="Times New Roman" panose="02020603050405020304" pitchFamily="18" charset="0"/>
              </a:rPr>
              <a:t>无视某人的请求</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catch one’s breath 								</a:t>
            </a:r>
            <a:r>
              <a:rPr lang="zh-CN" altLang="en-US" sz="2400" dirty="0">
                <a:latin typeface="Times New Roman" panose="02020603050405020304" pitchFamily="18" charset="0"/>
                <a:cs typeface="Times New Roman" panose="02020603050405020304" pitchFamily="18" charset="0"/>
              </a:rPr>
              <a:t>喘口气</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extend kindness to... -- express/ convey 		</a:t>
            </a:r>
            <a:r>
              <a:rPr lang="zh-CN" altLang="en-US" sz="2400" dirty="0">
                <a:latin typeface="Times New Roman" panose="02020603050405020304" pitchFamily="18" charset="0"/>
                <a:cs typeface="Times New Roman" panose="02020603050405020304" pitchFamily="18" charset="0"/>
              </a:rPr>
              <a:t>表达善意</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Pam’s complaints gave way to forgiveness.	</a:t>
            </a:r>
            <a:r>
              <a:rPr lang="zh-CN" altLang="en-US" sz="2400" dirty="0">
                <a:latin typeface="Times New Roman" panose="02020603050405020304" pitchFamily="18" charset="0"/>
                <a:cs typeface="Times New Roman" panose="02020603050405020304" pitchFamily="18" charset="0"/>
              </a:rPr>
              <a:t>帕姆的抱怨逐渐变成了宽恕。</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reflect on the gesture 							</a:t>
            </a:r>
            <a:r>
              <a:rPr lang="zh-CN" altLang="en-US" sz="2400" dirty="0">
                <a:latin typeface="Times New Roman" panose="02020603050405020304" pitchFamily="18" charset="0"/>
                <a:cs typeface="Times New Roman" panose="02020603050405020304" pitchFamily="18" charset="0"/>
              </a:rPr>
              <a:t>反思这个举动 </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gesture/ act of kindness)</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ripple effects 									</a:t>
            </a:r>
            <a:r>
              <a:rPr lang="zh-CN" altLang="en-US" sz="2400" dirty="0">
                <a:latin typeface="Times New Roman" panose="02020603050405020304" pitchFamily="18" charset="0"/>
                <a:cs typeface="Times New Roman" panose="02020603050405020304" pitchFamily="18" charset="0"/>
              </a:rPr>
              <a:t>连锁反应</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earn (sb.) a place/spot 						 (</a:t>
            </a:r>
            <a:r>
              <a:rPr lang="zh-CN" altLang="en-US" sz="2400" dirty="0">
                <a:latin typeface="Times New Roman" panose="02020603050405020304" pitchFamily="18" charset="0"/>
                <a:cs typeface="Times New Roman" panose="02020603050405020304" pitchFamily="18" charset="0"/>
              </a:rPr>
              <a:t>为某人</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赢得一席之地</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a miraculous save								</a:t>
            </a:r>
            <a:r>
              <a:rPr lang="zh-CN" altLang="en-US" sz="2400" dirty="0">
                <a:latin typeface="Times New Roman" panose="02020603050405020304" pitchFamily="18" charset="0"/>
                <a:cs typeface="Times New Roman" panose="02020603050405020304" pitchFamily="18" charset="0"/>
              </a:rPr>
              <a:t>奇迹般的挽救</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merely a ride									</a:t>
            </a:r>
            <a:r>
              <a:rPr lang="zh-CN" altLang="en-US" sz="2400" dirty="0">
                <a:latin typeface="Times New Roman" panose="02020603050405020304" pitchFamily="18" charset="0"/>
                <a:cs typeface="Times New Roman" panose="02020603050405020304" pitchFamily="18" charset="0"/>
              </a:rPr>
              <a:t>仅仅是一次搭乘</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bridges divides								</a:t>
            </a:r>
            <a:r>
              <a:rPr lang="zh-CN" altLang="en-US" sz="2400" dirty="0">
                <a:latin typeface="Times New Roman" panose="02020603050405020304" pitchFamily="18" charset="0"/>
                <a:cs typeface="Times New Roman" panose="02020603050405020304" pitchFamily="18" charset="0"/>
              </a:rPr>
              <a:t>架起隔阂</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grace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  优美；文雅，高雅；风度，体面；</a:t>
            </a:r>
            <a:r>
              <a:rPr lang="zh-CN" altLang="en-US" sz="2400" dirty="0">
                <a:solidFill>
                  <a:srgbClr val="FF0000"/>
                </a:solidFill>
                <a:latin typeface="Times New Roman" panose="02020603050405020304" pitchFamily="18" charset="0"/>
                <a:cs typeface="Times New Roman" panose="02020603050405020304" pitchFamily="18" charset="0"/>
              </a:rPr>
              <a:t>恩宠，恩典；</a:t>
            </a:r>
            <a:endParaRPr lang="en-US" altLang="zh-CN" sz="2400" dirty="0">
              <a:solidFill>
                <a:srgbClr val="FF0000"/>
              </a:solidFill>
              <a:latin typeface="Times New Roman" panose="02020603050405020304" pitchFamily="18" charset="0"/>
              <a:cs typeface="Times New Roman" panose="02020603050405020304" pitchFamily="18" charset="0"/>
            </a:endParaRPr>
          </a:p>
          <a:p>
            <a:pPr>
              <a:buNone/>
            </a:pPr>
            <a:r>
              <a:rPr lang="en-GB" altLang="zh-CN" sz="2400" dirty="0">
                <a:solidFill>
                  <a:srgbClr val="FF0000"/>
                </a:solidFill>
                <a:latin typeface="Times New Roman" panose="02020603050405020304" pitchFamily="18" charset="0"/>
                <a:cs typeface="Times New Roman" panose="02020603050405020304" pitchFamily="18" charset="0"/>
              </a:rPr>
              <a:t>It was only by the grace of God that they survived.</a:t>
            </a:r>
            <a:r>
              <a:rPr lang="zh-CN" altLang="en-US" sz="2400" dirty="0">
                <a:solidFill>
                  <a:srgbClr val="FF0000"/>
                </a:solidFill>
                <a:latin typeface="Times New Roman" panose="02020603050405020304" pitchFamily="18" charset="0"/>
                <a:cs typeface="Times New Roman" panose="02020603050405020304" pitchFamily="18" charset="0"/>
              </a:rPr>
              <a:t> </a:t>
            </a:r>
            <a:endParaRPr lang="en-US" altLang="zh-CN" sz="2400" dirty="0">
              <a:solidFill>
                <a:srgbClr val="FF0000"/>
              </a:solidFill>
              <a:latin typeface="Times New Roman" panose="02020603050405020304" pitchFamily="18" charset="0"/>
              <a:cs typeface="Times New Roman" panose="02020603050405020304" pitchFamily="18" charset="0"/>
            </a:endParaRPr>
          </a:p>
          <a:p>
            <a:pPr>
              <a:buNone/>
            </a:pPr>
            <a:r>
              <a:rPr lang="zh-CN" altLang="en-US" sz="2400" dirty="0">
                <a:solidFill>
                  <a:srgbClr val="FF0000"/>
                </a:solidFill>
                <a:latin typeface="Times New Roman" panose="02020603050405020304" pitchFamily="18" charset="0"/>
                <a:cs typeface="Times New Roman" panose="02020603050405020304" pitchFamily="18" charset="0"/>
              </a:rPr>
              <a:t>承蒙天恩，他们才幸免于难。</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2" name="矩形 1"/>
          <p:cNvSpPr/>
          <p:nvPr/>
        </p:nvSpPr>
        <p:spPr>
          <a:xfrm>
            <a:off x="5545205" y="172184"/>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5545204" y="831132"/>
            <a:ext cx="6303895" cy="673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5545204" y="1382244"/>
            <a:ext cx="6303895" cy="673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5545204" y="1993417"/>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5545204" y="232985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5545204" y="2673372"/>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5545204" y="3048383"/>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5545204" y="3467099"/>
            <a:ext cx="5484746" cy="444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5545204" y="3849199"/>
            <a:ext cx="5484746" cy="444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5545204" y="4205271"/>
            <a:ext cx="5484746" cy="444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5545204" y="4557314"/>
            <a:ext cx="5484746" cy="444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5545204" y="4902301"/>
            <a:ext cx="5484746" cy="444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5335654" y="5289896"/>
            <a:ext cx="5484746" cy="444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p:cNvSpPr/>
          <p:nvPr/>
        </p:nvSpPr>
        <p:spPr>
          <a:xfrm>
            <a:off x="4863544" y="5633418"/>
            <a:ext cx="6776006" cy="444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137360" y="6447655"/>
            <a:ext cx="6776006" cy="444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4"/>
                                        </p:tgtEl>
                                        <p:attrNameLst>
                                          <p:attrName>ppt_y</p:attrName>
                                        </p:attrNameLst>
                                      </p:cBhvr>
                                      <p:tavLst>
                                        <p:tav tm="0">
                                          <p:val>
                                            <p:strVal val="#ppt_y"/>
                                          </p:val>
                                        </p:tav>
                                        <p:tav tm="100000">
                                          <p:val>
                                            <p:strVal val="#ppt_y+#ppt_h*1.125000"/>
                                          </p:val>
                                        </p:tav>
                                      </p:tavLst>
                                    </p:anim>
                                    <p:animEffect transition="out" filter="wipe(down)">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5"/>
                                        </p:tgtEl>
                                        <p:attrNameLst>
                                          <p:attrName>ppt_y</p:attrName>
                                        </p:attrNameLst>
                                      </p:cBhvr>
                                      <p:tavLst>
                                        <p:tav tm="0">
                                          <p:val>
                                            <p:strVal val="#ppt_y"/>
                                          </p:val>
                                        </p:tav>
                                        <p:tav tm="100000">
                                          <p:val>
                                            <p:strVal val="#ppt_y+#ppt_h*1.125000"/>
                                          </p:val>
                                        </p:tav>
                                      </p:tavLst>
                                    </p:anim>
                                    <p:animEffect transition="out" filter="wipe(down)">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6"/>
                                        </p:tgtEl>
                                        <p:attrNameLst>
                                          <p:attrName>ppt_y</p:attrName>
                                        </p:attrNameLst>
                                      </p:cBhvr>
                                      <p:tavLst>
                                        <p:tav tm="0">
                                          <p:val>
                                            <p:strVal val="#ppt_y"/>
                                          </p:val>
                                        </p:tav>
                                        <p:tav tm="100000">
                                          <p:val>
                                            <p:strVal val="#ppt_y+#ppt_h*1.125000"/>
                                          </p:val>
                                        </p:tav>
                                      </p:tavLst>
                                    </p:anim>
                                    <p:animEffect transition="out" filter="wipe(down)">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7"/>
                                        </p:tgtEl>
                                        <p:attrNameLst>
                                          <p:attrName>ppt_y</p:attrName>
                                        </p:attrNameLst>
                                      </p:cBhvr>
                                      <p:tavLst>
                                        <p:tav tm="0">
                                          <p:val>
                                            <p:strVal val="#ppt_y"/>
                                          </p:val>
                                        </p:tav>
                                        <p:tav tm="100000">
                                          <p:val>
                                            <p:strVal val="#ppt_y+#ppt_h*1.125000"/>
                                          </p:val>
                                        </p:tav>
                                      </p:tavLst>
                                    </p:anim>
                                    <p:animEffect transition="out" filter="wipe(down)">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8"/>
                                        </p:tgtEl>
                                        <p:attrNameLst>
                                          <p:attrName>ppt_y</p:attrName>
                                        </p:attrNameLst>
                                      </p:cBhvr>
                                      <p:tavLst>
                                        <p:tav tm="0">
                                          <p:val>
                                            <p:strVal val="#ppt_y"/>
                                          </p:val>
                                        </p:tav>
                                        <p:tav tm="100000">
                                          <p:val>
                                            <p:strVal val="#ppt_y+#ppt_h*1.125000"/>
                                          </p:val>
                                        </p:tav>
                                      </p:tavLst>
                                    </p:anim>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9"/>
                                        </p:tgtEl>
                                        <p:attrNameLst>
                                          <p:attrName>ppt_y</p:attrName>
                                        </p:attrNameLst>
                                      </p:cBhvr>
                                      <p:tavLst>
                                        <p:tav tm="0">
                                          <p:val>
                                            <p:strVal val="#ppt_y"/>
                                          </p:val>
                                        </p:tav>
                                        <p:tav tm="100000">
                                          <p:val>
                                            <p:strVal val="#ppt_y+#ppt_h*1.125000"/>
                                          </p:val>
                                        </p:tav>
                                      </p:tavLst>
                                    </p:anim>
                                    <p:animEffect transition="out" filter="wipe(down)">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xit" presetSubtype="4" fill="hold" grpId="0" nodeType="clickEffect">
                                  <p:stCondLst>
                                    <p:cond delay="0"/>
                                  </p:stCondLst>
                                  <p:childTnLst>
                                    <p:anim calcmode="lin" valueType="num">
                                      <p:cBhvr additive="base">
                                        <p:cTn id="48" dur="500"/>
                                        <p:tgtEl>
                                          <p:spTgt spid="10"/>
                                        </p:tgtEl>
                                        <p:attrNameLst>
                                          <p:attrName>ppt_y</p:attrName>
                                        </p:attrNameLst>
                                      </p:cBhvr>
                                      <p:tavLst>
                                        <p:tav tm="0">
                                          <p:val>
                                            <p:strVal val="#ppt_y"/>
                                          </p:val>
                                        </p:tav>
                                        <p:tav tm="100000">
                                          <p:val>
                                            <p:strVal val="#ppt_y+#ppt_h*1.125000"/>
                                          </p:val>
                                        </p:tav>
                                      </p:tavLst>
                                    </p:anim>
                                    <p:animEffect transition="out" filter="wipe(down)">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2" presetClass="exit" presetSubtype="4" fill="hold" grpId="0" nodeType="clickEffect">
                                  <p:stCondLst>
                                    <p:cond delay="0"/>
                                  </p:stCondLst>
                                  <p:childTnLst>
                                    <p:anim calcmode="lin" valueType="num">
                                      <p:cBhvr additive="base">
                                        <p:cTn id="54" dur="500"/>
                                        <p:tgtEl>
                                          <p:spTgt spid="11"/>
                                        </p:tgtEl>
                                        <p:attrNameLst>
                                          <p:attrName>ppt_y</p:attrName>
                                        </p:attrNameLst>
                                      </p:cBhvr>
                                      <p:tavLst>
                                        <p:tav tm="0">
                                          <p:val>
                                            <p:strVal val="#ppt_y"/>
                                          </p:val>
                                        </p:tav>
                                        <p:tav tm="100000">
                                          <p:val>
                                            <p:strVal val="#ppt_y+#ppt_h*1.125000"/>
                                          </p:val>
                                        </p:tav>
                                      </p:tavLst>
                                    </p:anim>
                                    <p:animEffect transition="out" filter="wipe(down)">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2" presetClass="exit" presetSubtype="4" fill="hold" grpId="0" nodeType="clickEffect">
                                  <p:stCondLst>
                                    <p:cond delay="0"/>
                                  </p:stCondLst>
                                  <p:childTnLst>
                                    <p:anim calcmode="lin" valueType="num">
                                      <p:cBhvr additive="base">
                                        <p:cTn id="60" dur="500"/>
                                        <p:tgtEl>
                                          <p:spTgt spid="12"/>
                                        </p:tgtEl>
                                        <p:attrNameLst>
                                          <p:attrName>ppt_y</p:attrName>
                                        </p:attrNameLst>
                                      </p:cBhvr>
                                      <p:tavLst>
                                        <p:tav tm="0">
                                          <p:val>
                                            <p:strVal val="#ppt_y"/>
                                          </p:val>
                                        </p:tav>
                                        <p:tav tm="100000">
                                          <p:val>
                                            <p:strVal val="#ppt_y+#ppt_h*1.125000"/>
                                          </p:val>
                                        </p:tav>
                                      </p:tavLst>
                                    </p:anim>
                                    <p:animEffect transition="out" filter="wipe(down)">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2" presetClass="exit" presetSubtype="4" fill="hold" grpId="0" nodeType="clickEffect">
                                  <p:stCondLst>
                                    <p:cond delay="0"/>
                                  </p:stCondLst>
                                  <p:childTnLst>
                                    <p:anim calcmode="lin" valueType="num">
                                      <p:cBhvr additive="base">
                                        <p:cTn id="66" dur="500"/>
                                        <p:tgtEl>
                                          <p:spTgt spid="13"/>
                                        </p:tgtEl>
                                        <p:attrNameLst>
                                          <p:attrName>ppt_y</p:attrName>
                                        </p:attrNameLst>
                                      </p:cBhvr>
                                      <p:tavLst>
                                        <p:tav tm="0">
                                          <p:val>
                                            <p:strVal val="#ppt_y"/>
                                          </p:val>
                                        </p:tav>
                                        <p:tav tm="100000">
                                          <p:val>
                                            <p:strVal val="#ppt_y+#ppt_h*1.125000"/>
                                          </p:val>
                                        </p:tav>
                                      </p:tavLst>
                                    </p:anim>
                                    <p:animEffect transition="out" filter="wipe(down)">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2" presetClass="exit" presetSubtype="4" fill="hold" grpId="0" nodeType="clickEffect">
                                  <p:stCondLst>
                                    <p:cond delay="0"/>
                                  </p:stCondLst>
                                  <p:childTnLst>
                                    <p:anim calcmode="lin" valueType="num">
                                      <p:cBhvr additive="base">
                                        <p:cTn id="72" dur="500"/>
                                        <p:tgtEl>
                                          <p:spTgt spid="14"/>
                                        </p:tgtEl>
                                        <p:attrNameLst>
                                          <p:attrName>ppt_y</p:attrName>
                                        </p:attrNameLst>
                                      </p:cBhvr>
                                      <p:tavLst>
                                        <p:tav tm="0">
                                          <p:val>
                                            <p:strVal val="#ppt_y"/>
                                          </p:val>
                                        </p:tav>
                                        <p:tav tm="100000">
                                          <p:val>
                                            <p:strVal val="#ppt_y+#ppt_h*1.125000"/>
                                          </p:val>
                                        </p:tav>
                                      </p:tavLst>
                                    </p:anim>
                                    <p:animEffect transition="out" filter="wipe(down)">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2" presetClass="exit" presetSubtype="4" fill="hold" grpId="0" nodeType="clickEffect">
                                  <p:stCondLst>
                                    <p:cond delay="0"/>
                                  </p:stCondLst>
                                  <p:childTnLst>
                                    <p:anim calcmode="lin" valueType="num">
                                      <p:cBhvr additive="base">
                                        <p:cTn id="78" dur="500"/>
                                        <p:tgtEl>
                                          <p:spTgt spid="15"/>
                                        </p:tgtEl>
                                        <p:attrNameLst>
                                          <p:attrName>ppt_y</p:attrName>
                                        </p:attrNameLst>
                                      </p:cBhvr>
                                      <p:tavLst>
                                        <p:tav tm="0">
                                          <p:val>
                                            <p:strVal val="#ppt_y"/>
                                          </p:val>
                                        </p:tav>
                                        <p:tav tm="100000">
                                          <p:val>
                                            <p:strVal val="#ppt_y+#ppt_h*1.125000"/>
                                          </p:val>
                                        </p:tav>
                                      </p:tavLst>
                                    </p:anim>
                                    <p:animEffect transition="out" filter="wipe(down)">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0" nodeType="clickEffect">
                                  <p:stCondLst>
                                    <p:cond delay="0"/>
                                  </p:stCondLst>
                                  <p:childTnLst>
                                    <p:anim calcmode="lin" valueType="num">
                                      <p:cBhvr additive="base">
                                        <p:cTn id="84" dur="500"/>
                                        <p:tgtEl>
                                          <p:spTgt spid="16"/>
                                        </p:tgtEl>
                                        <p:attrNameLst>
                                          <p:attrName>ppt_y</p:attrName>
                                        </p:attrNameLst>
                                      </p:cBhvr>
                                      <p:tavLst>
                                        <p:tav tm="0">
                                          <p:val>
                                            <p:strVal val="#ppt_y"/>
                                          </p:val>
                                        </p:tav>
                                        <p:tav tm="100000">
                                          <p:val>
                                            <p:strVal val="#ppt_y+#ppt_h*1.125000"/>
                                          </p:val>
                                        </p:tav>
                                      </p:tavLst>
                                    </p:anim>
                                    <p:animEffect transition="out" filter="wipe(down)">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2" presetClass="exit" presetSubtype="4" fill="hold" grpId="0" nodeType="clickEffect">
                                  <p:stCondLst>
                                    <p:cond delay="0"/>
                                  </p:stCondLst>
                                  <p:childTnLst>
                                    <p:anim calcmode="lin" valueType="num">
                                      <p:cBhvr additive="base">
                                        <p:cTn id="90" dur="500"/>
                                        <p:tgtEl>
                                          <p:spTgt spid="17"/>
                                        </p:tgtEl>
                                        <p:attrNameLst>
                                          <p:attrName>ppt_y</p:attrName>
                                        </p:attrNameLst>
                                      </p:cBhvr>
                                      <p:tavLst>
                                        <p:tav tm="0">
                                          <p:val>
                                            <p:strVal val="#ppt_y"/>
                                          </p:val>
                                        </p:tav>
                                        <p:tav tm="100000">
                                          <p:val>
                                            <p:strVal val="#ppt_y+#ppt_h*1.125000"/>
                                          </p:val>
                                        </p:tav>
                                      </p:tavLst>
                                    </p:anim>
                                    <p:animEffect transition="out" filter="wipe(down)">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Google Shape;158;p13"/>
          <p:cNvCxnSpPr/>
          <p:nvPr/>
        </p:nvCxnSpPr>
        <p:spPr>
          <a:xfrm>
            <a:off x="1042623" y="0"/>
            <a:ext cx="0" cy="2016291"/>
          </a:xfrm>
          <a:prstGeom prst="straightConnector1">
            <a:avLst/>
          </a:prstGeom>
          <a:noFill/>
          <a:ln w="9525" cap="flat" cmpd="sng">
            <a:solidFill>
              <a:srgbClr val="273533"/>
            </a:solidFill>
            <a:prstDash val="dash"/>
            <a:round/>
            <a:headEnd type="none" w="med" len="med"/>
            <a:tailEnd type="none" w="med" len="med"/>
          </a:ln>
        </p:spPr>
      </p:cxnSp>
      <p:cxnSp>
        <p:nvCxnSpPr>
          <p:cNvPr id="10" name="Google Shape;159;p13"/>
          <p:cNvCxnSpPr/>
          <p:nvPr/>
        </p:nvCxnSpPr>
        <p:spPr>
          <a:xfrm>
            <a:off x="1042623" y="4477153"/>
            <a:ext cx="0" cy="2487631"/>
          </a:xfrm>
          <a:prstGeom prst="straightConnector1">
            <a:avLst/>
          </a:prstGeom>
          <a:noFill/>
          <a:ln w="9525" cap="flat" cmpd="sng">
            <a:solidFill>
              <a:srgbClr val="273533"/>
            </a:solidFill>
            <a:prstDash val="dash"/>
            <a:round/>
            <a:headEnd type="none" w="med" len="med"/>
            <a:tailEnd type="none" w="med" len="med"/>
          </a:ln>
        </p:spPr>
      </p:cxnSp>
      <p:sp>
        <p:nvSpPr>
          <p:cNvPr id="13" name="Google Shape;162;p13"/>
          <p:cNvSpPr/>
          <p:nvPr/>
        </p:nvSpPr>
        <p:spPr>
          <a:xfrm>
            <a:off x="229948" y="5064361"/>
            <a:ext cx="528506" cy="528506"/>
          </a:xfrm>
          <a:prstGeom prst="mathPlus">
            <a:avLst>
              <a:gd name="adj1" fmla="val 2352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2" name="Google Shape;146;p13"/>
          <p:cNvSpPr/>
          <p:nvPr/>
        </p:nvSpPr>
        <p:spPr>
          <a:xfrm>
            <a:off x="5839098" y="4050196"/>
            <a:ext cx="766113" cy="766113"/>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 name="Google Shape;147;p13"/>
          <p:cNvSpPr/>
          <p:nvPr/>
        </p:nvSpPr>
        <p:spPr>
          <a:xfrm>
            <a:off x="6100527" y="1041909"/>
            <a:ext cx="4723799" cy="4659621"/>
          </a:xfrm>
          <a:prstGeom prst="round2DiagRect">
            <a:avLst>
              <a:gd name="adj1" fmla="val 16667"/>
              <a:gd name="adj2" fmla="val 0"/>
            </a:avLst>
          </a:prstGeom>
          <a:noFill/>
          <a:ln w="9525" cap="flat" cmpd="sng">
            <a:solidFill>
              <a:srgbClr val="273533"/>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60;p13"/>
          <p:cNvSpPr/>
          <p:nvPr/>
        </p:nvSpPr>
        <p:spPr>
          <a:xfrm>
            <a:off x="5592461" y="5454868"/>
            <a:ext cx="422277" cy="422277"/>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2" name="Google Shape;161;p13"/>
          <p:cNvSpPr/>
          <p:nvPr/>
        </p:nvSpPr>
        <p:spPr>
          <a:xfrm>
            <a:off x="11062818" y="4863084"/>
            <a:ext cx="549394" cy="552495"/>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4" name="Google Shape;163;p13"/>
          <p:cNvSpPr/>
          <p:nvPr/>
        </p:nvSpPr>
        <p:spPr>
          <a:xfrm>
            <a:off x="5444801" y="1254871"/>
            <a:ext cx="444290" cy="444290"/>
          </a:xfrm>
          <a:prstGeom prst="mathMultiply">
            <a:avLst>
              <a:gd name="adj1" fmla="val 2352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6" name="文本框 15"/>
          <p:cNvSpPr txBox="1"/>
          <p:nvPr/>
        </p:nvSpPr>
        <p:spPr>
          <a:xfrm>
            <a:off x="6469879" y="2092456"/>
            <a:ext cx="4113234" cy="1015663"/>
          </a:xfrm>
          <a:prstGeom prst="rect">
            <a:avLst/>
          </a:prstGeom>
          <a:noFill/>
        </p:spPr>
        <p:txBody>
          <a:bodyPr wrap="square" rtlCol="0">
            <a:spAutoFit/>
          </a:bodyPr>
          <a:lstStyle/>
          <a:p>
            <a:pPr algn="ctr"/>
            <a:r>
              <a:rPr lang="en-US" altLang="zh-CN" sz="6000" dirty="0">
                <a:latin typeface="思源黑体 CN Heavy" panose="020B0A00000000000000" pitchFamily="34" charset="-122"/>
                <a:ea typeface="思源黑体 CN Heavy" panose="020B0A00000000000000" pitchFamily="34" charset="-122"/>
              </a:rPr>
              <a:t>A</a:t>
            </a:r>
            <a:endParaRPr lang="en-US" altLang="zh-CN" sz="3600" dirty="0">
              <a:latin typeface="思源黑体 CN Heavy" panose="020B0A00000000000000" pitchFamily="34" charset="-122"/>
              <a:ea typeface="思源黑体 CN Heavy" panose="020B0A00000000000000" pitchFamily="34" charset="-122"/>
            </a:endParaRPr>
          </a:p>
        </p:txBody>
      </p:sp>
      <p:sp>
        <p:nvSpPr>
          <p:cNvPr id="17" name="Oval 162"/>
          <p:cNvSpPr/>
          <p:nvPr/>
        </p:nvSpPr>
        <p:spPr>
          <a:xfrm>
            <a:off x="8489984"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8" name="Oval 163"/>
          <p:cNvSpPr/>
          <p:nvPr/>
        </p:nvSpPr>
        <p:spPr>
          <a:xfrm>
            <a:off x="8634607"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9" name="Oval 164"/>
          <p:cNvSpPr/>
          <p:nvPr/>
        </p:nvSpPr>
        <p:spPr>
          <a:xfrm>
            <a:off x="8779231"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cxnSp>
        <p:nvCxnSpPr>
          <p:cNvPr id="8" name="直接连接符 7"/>
          <p:cNvCxnSpPr/>
          <p:nvPr/>
        </p:nvCxnSpPr>
        <p:spPr>
          <a:xfrm>
            <a:off x="8221573" y="3209851"/>
            <a:ext cx="6306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rot="16200000">
            <a:off x="102975" y="2954334"/>
            <a:ext cx="1879295" cy="584775"/>
          </a:xfrm>
          <a:prstGeom prst="rect">
            <a:avLst/>
          </a:prstGeom>
          <a:noFill/>
        </p:spPr>
        <p:txBody>
          <a:bodyPr wrap="square" rtlCol="0">
            <a:spAutoFit/>
          </a:bodyPr>
          <a:lstStyle/>
          <a:p>
            <a:r>
              <a:rPr lang="en-US" altLang="zh-CN"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Z202026</a:t>
            </a:r>
            <a:r>
              <a:rPr lang="zh-CN" altLang="en-US"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届第一次联考</a:t>
            </a:r>
            <a:endParaRPr lang="en-US" altLang="zh-CN" sz="10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pic>
        <p:nvPicPr>
          <p:cNvPr id="2050" name="Picture 2" descr="已生成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67674" y="170720"/>
            <a:ext cx="4572000" cy="650154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6463727" y="3465204"/>
            <a:ext cx="4146374" cy="1200329"/>
          </a:xfrm>
          <a:prstGeom prst="rect">
            <a:avLst/>
          </a:prstGeom>
          <a:noFill/>
        </p:spPr>
        <p:txBody>
          <a:bodyPr wrap="square">
            <a:spAutoFit/>
          </a:bodyPr>
          <a:lstStyle/>
          <a:p>
            <a:r>
              <a:rPr lang="en-US" altLang="zh-CN" b="1" dirty="0"/>
              <a:t>    </a:t>
            </a:r>
            <a:r>
              <a:rPr lang="zh-CN" altLang="en-US" b="1" dirty="0"/>
              <a:t>这篇文章的主旨大意是探讨了家庭能源使用对全球</a:t>
            </a:r>
            <a:r>
              <a:rPr lang="en-GB" altLang="zh-CN" b="1" dirty="0"/>
              <a:t>CO₂</a:t>
            </a:r>
            <a:r>
              <a:rPr lang="zh-CN" altLang="en-US" b="1" dirty="0"/>
              <a:t>排放的影响，以及清洁能源技术如何帮助减少家庭能源消耗和支持可持续发展。</a:t>
            </a:r>
            <a:endParaRPr lang="zh-CN" altLang="en-US" b="1" dirty="0"/>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373485"/>
            <a:ext cx="10406130" cy="4801314"/>
          </a:xfrm>
          <a:prstGeom prst="rect">
            <a:avLst/>
          </a:prstGeom>
          <a:noFill/>
        </p:spPr>
        <p:txBody>
          <a:bodyPr wrap="square">
            <a:spAutoFit/>
          </a:bodyPr>
          <a:lstStyle/>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Karen, 16, was a college freshman in a local university. She was thrilled to earn a ___41___ in the renowned choir for their international tour. However, ___42___ overcame her when she overslept before a key performance at a distant church. Missing the bus, she ___43___ helplessly in her dorm hallway. She had no cars nor friends nearby to help. Ironically, her neighbor Pam emerged, the ___44___ person Karen expected to see.</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Their relationship had been ___45___. Karen’s group frequently disturbed the floor with late-night noise, ___46___ Pam’s requests for quiet. They ___47___ temporarily just long enough to catch their breath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before the disruptions came crashing back in. Now facing ___48___ of her own mistake, Karen awkwardly confessed her dilemma to Pam.</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To her astonishment, Pam offered a ride immediately, which stunned Karen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Why did he extend kindness to someone who had shown ___49___ ? They raced to Pam’s car and arrived just as the choir entered the church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a miraculous ___50___.</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Decades later, Karen still ___51___ that gesture. </a:t>
            </a:r>
            <a:r>
              <a:rPr lang="en-US" altLang="zh-CN" dirty="0">
                <a:latin typeface="Times New Roman" panose="02020603050405020304" pitchFamily="18" charset="0"/>
                <a:ea typeface="宋体" panose="02010600030101010101" pitchFamily="2" charset="-122"/>
                <a:cs typeface="Times New Roman" panose="02020603050405020304" pitchFamily="18" charset="0"/>
              </a:rPr>
              <a:t>It was never ___52___ a ride, but a profound lesson in </a:t>
            </a:r>
            <a:r>
              <a:rPr lang="en-US" altLang="zh-CN" dirty="0" err="1">
                <a:latin typeface="Times New Roman" panose="02020603050405020304" pitchFamily="18" charset="0"/>
                <a:ea typeface="宋体" panose="02010600030101010101" pitchFamily="2" charset="-122"/>
                <a:cs typeface="Times New Roman" panose="02020603050405020304" pitchFamily="18" charset="0"/>
              </a:rPr>
              <a:t>grace.Pam's</a:t>
            </a:r>
            <a:r>
              <a:rPr lang="en-US" altLang="zh-CN"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complaints gave way to forgiveness, ___53___ Karen redemption(</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救赎</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she hadn’t earned. If she could speak to Pam today, Karen would offer an apology for her youthful selfishness, and ___54___ for that transformative compassion. Its ripple effects ___55___ her next thirty years, proving that true mercy bridges divides and heals hearts.</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 name="直线连接符 6"/>
          <p:cNvCxnSpPr/>
          <p:nvPr/>
        </p:nvCxnSpPr>
        <p:spPr>
          <a:xfrm>
            <a:off x="64394" y="974860"/>
            <a:ext cx="14939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9749307" y="676499"/>
            <a:ext cx="6568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4394" y="5181713"/>
            <a:ext cx="12098091" cy="1600438"/>
          </a:xfrm>
          <a:prstGeom prst="rect">
            <a:avLst/>
          </a:prstGeom>
          <a:noFill/>
        </p:spPr>
        <p:txBody>
          <a:bodyPr wrap="square">
            <a:spAutoFit/>
          </a:bodyPr>
          <a:lstStyle/>
          <a:p>
            <a:pPr indent="266700">
              <a:buNone/>
            </a:pP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41. A. spot	</a:t>
            </a:r>
            <a:r>
              <a:rPr lang="en-US" altLang="zh-CN" sz="1800" b="1" dirty="0">
                <a:effectLst/>
                <a:latin typeface="Times New Roman Regular"/>
                <a:ea typeface="宋体" panose="02010600030101010101" pitchFamily="2" charset="-122"/>
                <a:cs typeface="宋体" panose="02010600030101010101" pitchFamily="2" charset="-122"/>
              </a:rPr>
              <a:t>				B. chance				C. bonus				D. prize</a:t>
            </a:r>
            <a:endParaRPr lang="en-US" altLang="zh-CN" sz="1800" b="1" dirty="0">
              <a:effectLst/>
              <a:latin typeface="Times New Roman Regular"/>
              <a:ea typeface="宋体" panose="02010600030101010101" pitchFamily="2" charset="-122"/>
              <a:cs typeface="宋体" panose="02010600030101010101" pitchFamily="2" charset="-122"/>
            </a:endParaRPr>
          </a:p>
          <a:p>
            <a:pPr indent="266700">
              <a:buNone/>
            </a:pPr>
            <a:r>
              <a:rPr lang="en-US" altLang="zh-CN" sz="2000" dirty="0">
                <a:latin typeface="Times New Roman Regular"/>
                <a:ea typeface="宋体" panose="02010600030101010101" pitchFamily="2" charset="-122"/>
                <a:cs typeface="宋体" panose="02010600030101010101" pitchFamily="2" charset="-122"/>
              </a:rPr>
              <a:t>earn</a:t>
            </a:r>
            <a:r>
              <a:rPr lang="zh-CN" altLang="en-US" sz="2000" dirty="0">
                <a:latin typeface="Times New Roman Regular"/>
                <a:ea typeface="宋体" panose="02010600030101010101" pitchFamily="2" charset="-122"/>
                <a:cs typeface="宋体" panose="02010600030101010101" pitchFamily="2" charset="-122"/>
              </a:rPr>
              <a:t> </a:t>
            </a:r>
            <a:r>
              <a:rPr lang="en-US" altLang="zh-CN" sz="2000" dirty="0">
                <a:latin typeface="Times New Roman Regular"/>
                <a:ea typeface="宋体" panose="02010600030101010101" pitchFamily="2" charset="-122"/>
                <a:cs typeface="宋体" panose="02010600030101010101" pitchFamily="2" charset="-122"/>
              </a:rPr>
              <a:t>a</a:t>
            </a:r>
            <a:r>
              <a:rPr lang="zh-CN" altLang="en-US" sz="2000" dirty="0">
                <a:latin typeface="Times New Roman Regular"/>
                <a:ea typeface="宋体" panose="02010600030101010101" pitchFamily="2" charset="-122"/>
                <a:cs typeface="宋体" panose="02010600030101010101" pitchFamily="2" charset="-122"/>
              </a:rPr>
              <a:t> </a:t>
            </a:r>
            <a:r>
              <a:rPr lang="en-US" altLang="zh-CN" sz="2000" dirty="0">
                <a:latin typeface="Times New Roman Regular"/>
                <a:ea typeface="宋体" panose="02010600030101010101" pitchFamily="2" charset="-122"/>
                <a:cs typeface="宋体" panose="02010600030101010101" pitchFamily="2" charset="-122"/>
              </a:rPr>
              <a:t>spot</a:t>
            </a:r>
            <a:r>
              <a:rPr lang="zh-CN" altLang="en-US" sz="2000" dirty="0">
                <a:latin typeface="Times New Roman Regular"/>
                <a:ea typeface="宋体" panose="02010600030101010101" pitchFamily="2" charset="-122"/>
                <a:cs typeface="宋体" panose="02010600030101010101" pitchFamily="2" charset="-122"/>
              </a:rPr>
              <a:t>（</a:t>
            </a:r>
            <a:r>
              <a:rPr lang="en-GB" altLang="zh-CN" sz="2000" dirty="0"/>
              <a:t>a position in a group</a:t>
            </a:r>
            <a:r>
              <a:rPr lang="zh-CN" altLang="en-US" sz="2000" dirty="0"/>
              <a:t>）</a:t>
            </a:r>
            <a:r>
              <a:rPr lang="en-US" altLang="zh-CN" sz="2000" dirty="0"/>
              <a:t>=place/</a:t>
            </a:r>
            <a:r>
              <a:rPr lang="en-GB" altLang="zh-CN" sz="2000" dirty="0"/>
              <a:t>position</a:t>
            </a:r>
            <a:r>
              <a:rPr lang="zh-CN" altLang="en-US" sz="2000" dirty="0">
                <a:latin typeface="Times New Roman Regular"/>
                <a:ea typeface="宋体" panose="02010600030101010101" pitchFamily="2" charset="-122"/>
                <a:cs typeface="宋体" panose="02010600030101010101" pitchFamily="2" charset="-122"/>
              </a:rPr>
              <a:t>   赢得一席之地：通过表现或努力赢得某个位置或机会。</a:t>
            </a:r>
            <a:endParaRPr lang="en-US" altLang="zh-CN" sz="2000" dirty="0">
              <a:latin typeface="Times New Roman Regular"/>
              <a:ea typeface="宋体" panose="02010600030101010101" pitchFamily="2" charset="-122"/>
              <a:cs typeface="宋体" panose="02010600030101010101" pitchFamily="2" charset="-122"/>
            </a:endParaRPr>
          </a:p>
          <a:p>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chance</a:t>
            </a:r>
            <a:r>
              <a:rPr lang="zh-CN" altLang="zh-CN" sz="2000" dirty="0">
                <a:latin typeface="Times New Roman" panose="02020603050405020304" pitchFamily="18" charset="0"/>
                <a:cs typeface="Times New Roman" panose="02020603050405020304" pitchFamily="18" charset="0"/>
              </a:rPr>
              <a:t>：尽管有一定关联，但</a:t>
            </a:r>
            <a:r>
              <a:rPr lang="en-US" altLang="zh-CN" sz="2000" dirty="0">
                <a:latin typeface="Times New Roman" panose="02020603050405020304" pitchFamily="18" charset="0"/>
                <a:cs typeface="Times New Roman" panose="02020603050405020304" pitchFamily="18" charset="0"/>
              </a:rPr>
              <a:t>“chance”</a:t>
            </a:r>
            <a:r>
              <a:rPr lang="zh-CN" altLang="zh-CN" sz="2000" dirty="0">
                <a:latin typeface="Times New Roman" panose="02020603050405020304" pitchFamily="18" charset="0"/>
                <a:cs typeface="Times New Roman" panose="02020603050405020304" pitchFamily="18" charset="0"/>
              </a:rPr>
              <a:t>一般指机会，而</a:t>
            </a:r>
            <a:r>
              <a:rPr lang="en-US" altLang="zh-CN" sz="2000" dirty="0">
                <a:latin typeface="Times New Roman" panose="02020603050405020304" pitchFamily="18" charset="0"/>
                <a:cs typeface="Times New Roman" panose="02020603050405020304" pitchFamily="18" charset="0"/>
              </a:rPr>
              <a:t>“spot”</a:t>
            </a:r>
            <a:r>
              <a:rPr lang="zh-CN" altLang="zh-CN" sz="2000" dirty="0">
                <a:latin typeface="Times New Roman" panose="02020603050405020304" pitchFamily="18" charset="0"/>
                <a:cs typeface="Times New Roman" panose="02020603050405020304" pitchFamily="18" charset="0"/>
              </a:rPr>
              <a:t>更能准确表达她获得合唱团的位置。</a:t>
            </a:r>
            <a:endParaRPr lang="en-US" altLang="zh-CN" sz="2000" dirty="0">
              <a:latin typeface="Times New Roman" panose="02020603050405020304" pitchFamily="18" charset="0"/>
              <a:cs typeface="Times New Roman" panose="02020603050405020304" pitchFamily="18" charset="0"/>
            </a:endParaRPr>
          </a:p>
          <a:p>
            <a:pPr>
              <a:buNone/>
            </a:pP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bonus</a:t>
            </a:r>
            <a:r>
              <a:rPr lang="zh-CN" altLang="zh-CN" sz="2000" dirty="0">
                <a:latin typeface="Times New Roman" panose="02020603050405020304" pitchFamily="18" charset="0"/>
                <a:cs typeface="Times New Roman" panose="02020603050405020304" pitchFamily="18" charset="0"/>
              </a:rPr>
              <a:t>：这个词通常指额外的奖励，不适合描述她获得的位置。 </a:t>
            </a:r>
            <a:endParaRPr lang="en-US" altLang="zh-CN" sz="2000" dirty="0">
              <a:latin typeface="Times New Roman" panose="02020603050405020304" pitchFamily="18" charset="0"/>
              <a:cs typeface="Times New Roman" panose="02020603050405020304" pitchFamily="18" charset="0"/>
            </a:endParaRPr>
          </a:p>
          <a:p>
            <a:pPr>
              <a:buNone/>
            </a:pP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prize</a:t>
            </a:r>
            <a:r>
              <a:rPr lang="zh-CN" altLang="zh-CN" sz="2000" dirty="0">
                <a:latin typeface="Times New Roman" panose="02020603050405020304" pitchFamily="18" charset="0"/>
                <a:cs typeface="Times New Roman" panose="02020603050405020304" pitchFamily="18" charset="0"/>
              </a:rPr>
              <a:t>：通常指奖品，而不是获得一个位置。</a:t>
            </a:r>
            <a:r>
              <a:rPr lang="zh-CN" altLang="en-US" sz="2000" dirty="0">
                <a:latin typeface="Times New Roman" panose="02020603050405020304" pitchFamily="18" charset="0"/>
                <a:cs typeface="Times New Roman" panose="02020603050405020304" pitchFamily="18" charset="0"/>
              </a:rPr>
              <a:t>  </a:t>
            </a:r>
            <a:endParaRPr lang="zh-CN" altLang="zh-CN" sz="20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10406130" y="607546"/>
            <a:ext cx="1674792" cy="646331"/>
          </a:xfrm>
          <a:prstGeom prst="rect">
            <a:avLst/>
          </a:prstGeom>
          <a:noFill/>
        </p:spPr>
        <p:txBody>
          <a:bodyPr wrap="square">
            <a:spAutoFit/>
          </a:bodyPr>
          <a:lstStyle/>
          <a:p>
            <a:r>
              <a:rPr lang="en-GB" altLang="zh-CN" dirty="0"/>
              <a:t>Karen</a:t>
            </a:r>
            <a:r>
              <a:rPr lang="zh-CN" altLang="en-US" dirty="0"/>
              <a:t>的困境（迟到、无助）</a:t>
            </a:r>
            <a:endParaRPr lang="zh-CN" altLang="en-US" dirty="0"/>
          </a:p>
        </p:txBody>
      </p:sp>
      <p:sp>
        <p:nvSpPr>
          <p:cNvPr id="15" name="文本框 14"/>
          <p:cNvSpPr txBox="1"/>
          <p:nvPr/>
        </p:nvSpPr>
        <p:spPr>
          <a:xfrm>
            <a:off x="10350591" y="1774899"/>
            <a:ext cx="1785870" cy="923330"/>
          </a:xfrm>
          <a:prstGeom prst="rect">
            <a:avLst/>
          </a:prstGeom>
          <a:noFill/>
        </p:spPr>
        <p:txBody>
          <a:bodyPr wrap="square">
            <a:spAutoFit/>
          </a:bodyPr>
          <a:lstStyle/>
          <a:p>
            <a:r>
              <a:rPr lang="zh-CN" altLang="en-US" dirty="0"/>
              <a:t>与</a:t>
            </a:r>
            <a:r>
              <a:rPr lang="en-GB" altLang="zh-CN" dirty="0"/>
              <a:t>Pam</a:t>
            </a:r>
            <a:r>
              <a:rPr lang="zh-CN" altLang="en-US" dirty="0"/>
              <a:t>的紧张关系 </a:t>
            </a:r>
            <a:r>
              <a:rPr lang="en-GB" altLang="zh-CN" dirty="0"/>
              <a:t>vs. Pam</a:t>
            </a:r>
            <a:r>
              <a:rPr lang="zh-CN" altLang="en-US" dirty="0"/>
              <a:t>意外出现。</a:t>
            </a:r>
            <a:endParaRPr lang="zh-CN" altLang="en-US" dirty="0"/>
          </a:p>
        </p:txBody>
      </p:sp>
      <p:sp>
        <p:nvSpPr>
          <p:cNvPr id="17" name="文本框 16"/>
          <p:cNvSpPr txBox="1"/>
          <p:nvPr/>
        </p:nvSpPr>
        <p:spPr>
          <a:xfrm>
            <a:off x="10406130" y="2900843"/>
            <a:ext cx="1785870" cy="646331"/>
          </a:xfrm>
          <a:prstGeom prst="rect">
            <a:avLst/>
          </a:prstGeom>
          <a:noFill/>
        </p:spPr>
        <p:txBody>
          <a:bodyPr wrap="square">
            <a:spAutoFit/>
          </a:bodyPr>
          <a:lstStyle/>
          <a:p>
            <a:r>
              <a:rPr lang="en-GB" altLang="zh-CN" dirty="0"/>
              <a:t>Pam</a:t>
            </a:r>
            <a:r>
              <a:rPr lang="zh-CN" altLang="en-US" dirty="0"/>
              <a:t>提供帮助，解决危机。</a:t>
            </a:r>
            <a:endParaRPr lang="zh-CN" altLang="en-US" dirty="0"/>
          </a:p>
        </p:txBody>
      </p:sp>
      <p:sp>
        <p:nvSpPr>
          <p:cNvPr id="19" name="文本框 18"/>
          <p:cNvSpPr txBox="1"/>
          <p:nvPr/>
        </p:nvSpPr>
        <p:spPr>
          <a:xfrm>
            <a:off x="10406130" y="3853155"/>
            <a:ext cx="1756355" cy="923330"/>
          </a:xfrm>
          <a:prstGeom prst="rect">
            <a:avLst/>
          </a:prstGeom>
          <a:noFill/>
        </p:spPr>
        <p:txBody>
          <a:bodyPr wrap="square">
            <a:spAutoFit/>
          </a:bodyPr>
          <a:lstStyle/>
          <a:p>
            <a:r>
              <a:rPr lang="zh-CN" altLang="en-US" dirty="0"/>
              <a:t>件事对</a:t>
            </a:r>
            <a:r>
              <a:rPr lang="en-GB" altLang="zh-CN" dirty="0"/>
              <a:t>Karen</a:t>
            </a:r>
            <a:r>
              <a:rPr lang="zh-CN" altLang="en-US" dirty="0"/>
              <a:t>产生的深远影响和人生教益。</a:t>
            </a:r>
            <a:endParaRPr lang="zh-CN" altLang="en-US" dirty="0"/>
          </a:p>
        </p:txBody>
      </p:sp>
      <p:sp>
        <p:nvSpPr>
          <p:cNvPr id="20" name="矩形 19"/>
          <p:cNvSpPr/>
          <p:nvPr/>
        </p:nvSpPr>
        <p:spPr>
          <a:xfrm>
            <a:off x="7978380" y="3667417"/>
            <a:ext cx="2474434" cy="371475"/>
          </a:xfrm>
          <a:custGeom>
            <a:avLst/>
            <a:gdLst>
              <a:gd name="connsiteX0" fmla="*/ 0 w 2474434"/>
              <a:gd name="connsiteY0" fmla="*/ 0 h 371475"/>
              <a:gd name="connsiteX1" fmla="*/ 470142 w 2474434"/>
              <a:gd name="connsiteY1" fmla="*/ 0 h 371475"/>
              <a:gd name="connsiteX2" fmla="*/ 965029 w 2474434"/>
              <a:gd name="connsiteY2" fmla="*/ 0 h 371475"/>
              <a:gd name="connsiteX3" fmla="*/ 1484660 w 2474434"/>
              <a:gd name="connsiteY3" fmla="*/ 0 h 371475"/>
              <a:gd name="connsiteX4" fmla="*/ 2004292 w 2474434"/>
              <a:gd name="connsiteY4" fmla="*/ 0 h 371475"/>
              <a:gd name="connsiteX5" fmla="*/ 2474434 w 2474434"/>
              <a:gd name="connsiteY5" fmla="*/ 0 h 371475"/>
              <a:gd name="connsiteX6" fmla="*/ 2474434 w 2474434"/>
              <a:gd name="connsiteY6" fmla="*/ 371475 h 371475"/>
              <a:gd name="connsiteX7" fmla="*/ 1930059 w 2474434"/>
              <a:gd name="connsiteY7" fmla="*/ 371475 h 371475"/>
              <a:gd name="connsiteX8" fmla="*/ 1385683 w 2474434"/>
              <a:gd name="connsiteY8" fmla="*/ 371475 h 371475"/>
              <a:gd name="connsiteX9" fmla="*/ 890796 w 2474434"/>
              <a:gd name="connsiteY9" fmla="*/ 371475 h 371475"/>
              <a:gd name="connsiteX10" fmla="*/ 0 w 2474434"/>
              <a:gd name="connsiteY10" fmla="*/ 371475 h 371475"/>
              <a:gd name="connsiteX11" fmla="*/ 0 w 2474434"/>
              <a:gd name="connsiteY11"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4434" h="371475" fill="none" extrusionOk="0">
                <a:moveTo>
                  <a:pt x="0" y="0"/>
                </a:moveTo>
                <a:cubicBezTo>
                  <a:pt x="105020" y="-15751"/>
                  <a:pt x="329996" y="45435"/>
                  <a:pt x="470142" y="0"/>
                </a:cubicBezTo>
                <a:cubicBezTo>
                  <a:pt x="610288" y="-45435"/>
                  <a:pt x="719256" y="909"/>
                  <a:pt x="965029" y="0"/>
                </a:cubicBezTo>
                <a:cubicBezTo>
                  <a:pt x="1210802" y="-909"/>
                  <a:pt x="1360502" y="39844"/>
                  <a:pt x="1484660" y="0"/>
                </a:cubicBezTo>
                <a:cubicBezTo>
                  <a:pt x="1608818" y="-39844"/>
                  <a:pt x="1745537" y="25106"/>
                  <a:pt x="2004292" y="0"/>
                </a:cubicBezTo>
                <a:cubicBezTo>
                  <a:pt x="2263047" y="-25106"/>
                  <a:pt x="2277469" y="36066"/>
                  <a:pt x="2474434" y="0"/>
                </a:cubicBezTo>
                <a:cubicBezTo>
                  <a:pt x="2500014" y="174638"/>
                  <a:pt x="2455962" y="274765"/>
                  <a:pt x="2474434" y="371475"/>
                </a:cubicBezTo>
                <a:cubicBezTo>
                  <a:pt x="2327391" y="428827"/>
                  <a:pt x="2052304" y="354553"/>
                  <a:pt x="1930059" y="371475"/>
                </a:cubicBezTo>
                <a:cubicBezTo>
                  <a:pt x="1807815" y="388397"/>
                  <a:pt x="1612123" y="349336"/>
                  <a:pt x="1385683" y="371475"/>
                </a:cubicBezTo>
                <a:cubicBezTo>
                  <a:pt x="1159243" y="393614"/>
                  <a:pt x="1119811" y="314779"/>
                  <a:pt x="890796" y="371475"/>
                </a:cubicBezTo>
                <a:cubicBezTo>
                  <a:pt x="661781" y="428171"/>
                  <a:pt x="224088" y="319604"/>
                  <a:pt x="0" y="371475"/>
                </a:cubicBezTo>
                <a:cubicBezTo>
                  <a:pt x="-29307" y="246671"/>
                  <a:pt x="25857" y="171628"/>
                  <a:pt x="0" y="0"/>
                </a:cubicBezTo>
                <a:close/>
              </a:path>
              <a:path w="2474434" h="371475" stroke="0" extrusionOk="0">
                <a:moveTo>
                  <a:pt x="0" y="0"/>
                </a:moveTo>
                <a:cubicBezTo>
                  <a:pt x="170988" y="-47100"/>
                  <a:pt x="246817" y="40026"/>
                  <a:pt x="470142" y="0"/>
                </a:cubicBezTo>
                <a:cubicBezTo>
                  <a:pt x="693467" y="-40026"/>
                  <a:pt x="804428" y="18955"/>
                  <a:pt x="890796" y="0"/>
                </a:cubicBezTo>
                <a:cubicBezTo>
                  <a:pt x="977164" y="-18955"/>
                  <a:pt x="1301450" y="13935"/>
                  <a:pt x="1435172" y="0"/>
                </a:cubicBezTo>
                <a:cubicBezTo>
                  <a:pt x="1568894" y="-13935"/>
                  <a:pt x="1670440" y="26992"/>
                  <a:pt x="1905314" y="0"/>
                </a:cubicBezTo>
                <a:cubicBezTo>
                  <a:pt x="2140188" y="-26992"/>
                  <a:pt x="2218660" y="52801"/>
                  <a:pt x="2474434" y="0"/>
                </a:cubicBezTo>
                <a:cubicBezTo>
                  <a:pt x="2513718" y="150885"/>
                  <a:pt x="2446700" y="273091"/>
                  <a:pt x="2474434" y="371475"/>
                </a:cubicBezTo>
                <a:cubicBezTo>
                  <a:pt x="2305732" y="391914"/>
                  <a:pt x="2214002" y="350440"/>
                  <a:pt x="1979547" y="371475"/>
                </a:cubicBezTo>
                <a:cubicBezTo>
                  <a:pt x="1745092" y="392510"/>
                  <a:pt x="1652500" y="327006"/>
                  <a:pt x="1435172" y="371475"/>
                </a:cubicBezTo>
                <a:cubicBezTo>
                  <a:pt x="1217844" y="415944"/>
                  <a:pt x="1125762" y="361726"/>
                  <a:pt x="1014518" y="371475"/>
                </a:cubicBezTo>
                <a:cubicBezTo>
                  <a:pt x="903274" y="381224"/>
                  <a:pt x="673618" y="361169"/>
                  <a:pt x="519631" y="371475"/>
                </a:cubicBezTo>
                <a:cubicBezTo>
                  <a:pt x="365644" y="381781"/>
                  <a:pt x="122296" y="316862"/>
                  <a:pt x="0" y="371475"/>
                </a:cubicBezTo>
                <a:cubicBezTo>
                  <a:pt x="-36419" y="209820"/>
                  <a:pt x="600" y="122586"/>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矩形 20"/>
          <p:cNvSpPr/>
          <p:nvPr/>
        </p:nvSpPr>
        <p:spPr>
          <a:xfrm>
            <a:off x="64394" y="3943345"/>
            <a:ext cx="598215" cy="371475"/>
          </a:xfrm>
          <a:custGeom>
            <a:avLst/>
            <a:gdLst>
              <a:gd name="connsiteX0" fmla="*/ 0 w 598215"/>
              <a:gd name="connsiteY0" fmla="*/ 0 h 371475"/>
              <a:gd name="connsiteX1" fmla="*/ 598215 w 598215"/>
              <a:gd name="connsiteY1" fmla="*/ 0 h 371475"/>
              <a:gd name="connsiteX2" fmla="*/ 598215 w 598215"/>
              <a:gd name="connsiteY2" fmla="*/ 371475 h 371475"/>
              <a:gd name="connsiteX3" fmla="*/ 0 w 598215"/>
              <a:gd name="connsiteY3" fmla="*/ 371475 h 371475"/>
              <a:gd name="connsiteX4" fmla="*/ 0 w 59821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215" h="371475" fill="none" extrusionOk="0">
                <a:moveTo>
                  <a:pt x="0" y="0"/>
                </a:moveTo>
                <a:cubicBezTo>
                  <a:pt x="195002" y="-39665"/>
                  <a:pt x="299122" y="56828"/>
                  <a:pt x="598215" y="0"/>
                </a:cubicBezTo>
                <a:cubicBezTo>
                  <a:pt x="609094" y="156028"/>
                  <a:pt x="576912" y="270816"/>
                  <a:pt x="598215" y="371475"/>
                </a:cubicBezTo>
                <a:cubicBezTo>
                  <a:pt x="331957" y="420155"/>
                  <a:pt x="262075" y="366659"/>
                  <a:pt x="0" y="371475"/>
                </a:cubicBezTo>
                <a:cubicBezTo>
                  <a:pt x="-39788" y="262286"/>
                  <a:pt x="36950" y="177063"/>
                  <a:pt x="0" y="0"/>
                </a:cubicBezTo>
                <a:close/>
              </a:path>
              <a:path w="598215" h="371475" stroke="0" extrusionOk="0">
                <a:moveTo>
                  <a:pt x="0" y="0"/>
                </a:moveTo>
                <a:cubicBezTo>
                  <a:pt x="224132" y="-61865"/>
                  <a:pt x="404706" y="31037"/>
                  <a:pt x="598215" y="0"/>
                </a:cubicBezTo>
                <a:cubicBezTo>
                  <a:pt x="641527" y="169075"/>
                  <a:pt x="567841" y="283535"/>
                  <a:pt x="598215" y="371475"/>
                </a:cubicBezTo>
                <a:cubicBezTo>
                  <a:pt x="399867" y="404474"/>
                  <a:pt x="197759" y="359843"/>
                  <a:pt x="0" y="371475"/>
                </a:cubicBezTo>
                <a:cubicBezTo>
                  <a:pt x="-18310" y="206617"/>
                  <a:pt x="5293" y="109148"/>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矩形 21"/>
          <p:cNvSpPr/>
          <p:nvPr/>
        </p:nvSpPr>
        <p:spPr>
          <a:xfrm>
            <a:off x="7346661" y="4504824"/>
            <a:ext cx="2950278" cy="371475"/>
          </a:xfrm>
          <a:custGeom>
            <a:avLst/>
            <a:gdLst>
              <a:gd name="connsiteX0" fmla="*/ 0 w 2950278"/>
              <a:gd name="connsiteY0" fmla="*/ 0 h 371475"/>
              <a:gd name="connsiteX1" fmla="*/ 560553 w 2950278"/>
              <a:gd name="connsiteY1" fmla="*/ 0 h 371475"/>
              <a:gd name="connsiteX2" fmla="*/ 1150608 w 2950278"/>
              <a:gd name="connsiteY2" fmla="*/ 0 h 371475"/>
              <a:gd name="connsiteX3" fmla="*/ 1770167 w 2950278"/>
              <a:gd name="connsiteY3" fmla="*/ 0 h 371475"/>
              <a:gd name="connsiteX4" fmla="*/ 2389725 w 2950278"/>
              <a:gd name="connsiteY4" fmla="*/ 0 h 371475"/>
              <a:gd name="connsiteX5" fmla="*/ 2950278 w 2950278"/>
              <a:gd name="connsiteY5" fmla="*/ 0 h 371475"/>
              <a:gd name="connsiteX6" fmla="*/ 2950278 w 2950278"/>
              <a:gd name="connsiteY6" fmla="*/ 371475 h 371475"/>
              <a:gd name="connsiteX7" fmla="*/ 2301217 w 2950278"/>
              <a:gd name="connsiteY7" fmla="*/ 371475 h 371475"/>
              <a:gd name="connsiteX8" fmla="*/ 1652156 w 2950278"/>
              <a:gd name="connsiteY8" fmla="*/ 371475 h 371475"/>
              <a:gd name="connsiteX9" fmla="*/ 1062100 w 2950278"/>
              <a:gd name="connsiteY9" fmla="*/ 371475 h 371475"/>
              <a:gd name="connsiteX10" fmla="*/ 0 w 2950278"/>
              <a:gd name="connsiteY10" fmla="*/ 371475 h 371475"/>
              <a:gd name="connsiteX11" fmla="*/ 0 w 2950278"/>
              <a:gd name="connsiteY11"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0278" h="371475" fill="none" extrusionOk="0">
                <a:moveTo>
                  <a:pt x="0" y="0"/>
                </a:moveTo>
                <a:cubicBezTo>
                  <a:pt x="124605" y="-41589"/>
                  <a:pt x="393093" y="49081"/>
                  <a:pt x="560553" y="0"/>
                </a:cubicBezTo>
                <a:cubicBezTo>
                  <a:pt x="728013" y="-49081"/>
                  <a:pt x="973637" y="28985"/>
                  <a:pt x="1150608" y="0"/>
                </a:cubicBezTo>
                <a:cubicBezTo>
                  <a:pt x="1327580" y="-28985"/>
                  <a:pt x="1636582" y="38534"/>
                  <a:pt x="1770167" y="0"/>
                </a:cubicBezTo>
                <a:cubicBezTo>
                  <a:pt x="1903752" y="-38534"/>
                  <a:pt x="2251415" y="60665"/>
                  <a:pt x="2389725" y="0"/>
                </a:cubicBezTo>
                <a:cubicBezTo>
                  <a:pt x="2528035" y="-60665"/>
                  <a:pt x="2814224" y="53746"/>
                  <a:pt x="2950278" y="0"/>
                </a:cubicBezTo>
                <a:cubicBezTo>
                  <a:pt x="2975858" y="174638"/>
                  <a:pt x="2931806" y="274765"/>
                  <a:pt x="2950278" y="371475"/>
                </a:cubicBezTo>
                <a:cubicBezTo>
                  <a:pt x="2803950" y="410999"/>
                  <a:pt x="2512854" y="323859"/>
                  <a:pt x="2301217" y="371475"/>
                </a:cubicBezTo>
                <a:cubicBezTo>
                  <a:pt x="2089580" y="419091"/>
                  <a:pt x="1835422" y="350777"/>
                  <a:pt x="1652156" y="371475"/>
                </a:cubicBezTo>
                <a:cubicBezTo>
                  <a:pt x="1468890" y="392173"/>
                  <a:pt x="1204466" y="349234"/>
                  <a:pt x="1062100" y="371475"/>
                </a:cubicBezTo>
                <a:cubicBezTo>
                  <a:pt x="919734" y="393716"/>
                  <a:pt x="300622" y="328824"/>
                  <a:pt x="0" y="371475"/>
                </a:cubicBezTo>
                <a:cubicBezTo>
                  <a:pt x="-29307" y="246671"/>
                  <a:pt x="25857" y="171628"/>
                  <a:pt x="0" y="0"/>
                </a:cubicBezTo>
                <a:close/>
              </a:path>
              <a:path w="2950278" h="371475" stroke="0" extrusionOk="0">
                <a:moveTo>
                  <a:pt x="0" y="0"/>
                </a:moveTo>
                <a:cubicBezTo>
                  <a:pt x="230525" y="-49004"/>
                  <a:pt x="356210" y="31398"/>
                  <a:pt x="560553" y="0"/>
                </a:cubicBezTo>
                <a:cubicBezTo>
                  <a:pt x="764896" y="-31398"/>
                  <a:pt x="830797" y="1422"/>
                  <a:pt x="1062100" y="0"/>
                </a:cubicBezTo>
                <a:cubicBezTo>
                  <a:pt x="1293403" y="-1422"/>
                  <a:pt x="1413613" y="7917"/>
                  <a:pt x="1711161" y="0"/>
                </a:cubicBezTo>
                <a:cubicBezTo>
                  <a:pt x="2008709" y="-7917"/>
                  <a:pt x="2033613" y="61728"/>
                  <a:pt x="2271714" y="0"/>
                </a:cubicBezTo>
                <a:cubicBezTo>
                  <a:pt x="2509815" y="-61728"/>
                  <a:pt x="2676823" y="71720"/>
                  <a:pt x="2950278" y="0"/>
                </a:cubicBezTo>
                <a:cubicBezTo>
                  <a:pt x="2989562" y="150885"/>
                  <a:pt x="2922544" y="273091"/>
                  <a:pt x="2950278" y="371475"/>
                </a:cubicBezTo>
                <a:cubicBezTo>
                  <a:pt x="2728599" y="388908"/>
                  <a:pt x="2550757" y="343168"/>
                  <a:pt x="2360222" y="371475"/>
                </a:cubicBezTo>
                <a:cubicBezTo>
                  <a:pt x="2169687" y="399782"/>
                  <a:pt x="1990679" y="357041"/>
                  <a:pt x="1711161" y="371475"/>
                </a:cubicBezTo>
                <a:cubicBezTo>
                  <a:pt x="1431643" y="385909"/>
                  <a:pt x="1343423" y="353928"/>
                  <a:pt x="1209614" y="371475"/>
                </a:cubicBezTo>
                <a:cubicBezTo>
                  <a:pt x="1075805" y="389022"/>
                  <a:pt x="743600" y="337273"/>
                  <a:pt x="619558" y="371475"/>
                </a:cubicBezTo>
                <a:cubicBezTo>
                  <a:pt x="495516" y="405677"/>
                  <a:pt x="181814" y="364303"/>
                  <a:pt x="0" y="371475"/>
                </a:cubicBezTo>
                <a:cubicBezTo>
                  <a:pt x="-36419" y="209820"/>
                  <a:pt x="600" y="122586"/>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64394" y="4803324"/>
            <a:ext cx="2507088" cy="371475"/>
          </a:xfrm>
          <a:custGeom>
            <a:avLst/>
            <a:gdLst>
              <a:gd name="connsiteX0" fmla="*/ 0 w 2507088"/>
              <a:gd name="connsiteY0" fmla="*/ 0 h 371475"/>
              <a:gd name="connsiteX1" fmla="*/ 476347 w 2507088"/>
              <a:gd name="connsiteY1" fmla="*/ 0 h 371475"/>
              <a:gd name="connsiteX2" fmla="*/ 977764 w 2507088"/>
              <a:gd name="connsiteY2" fmla="*/ 0 h 371475"/>
              <a:gd name="connsiteX3" fmla="*/ 1504253 w 2507088"/>
              <a:gd name="connsiteY3" fmla="*/ 0 h 371475"/>
              <a:gd name="connsiteX4" fmla="*/ 2030741 w 2507088"/>
              <a:gd name="connsiteY4" fmla="*/ 0 h 371475"/>
              <a:gd name="connsiteX5" fmla="*/ 2507088 w 2507088"/>
              <a:gd name="connsiteY5" fmla="*/ 0 h 371475"/>
              <a:gd name="connsiteX6" fmla="*/ 2507088 w 2507088"/>
              <a:gd name="connsiteY6" fmla="*/ 371475 h 371475"/>
              <a:gd name="connsiteX7" fmla="*/ 1955529 w 2507088"/>
              <a:gd name="connsiteY7" fmla="*/ 371475 h 371475"/>
              <a:gd name="connsiteX8" fmla="*/ 1403969 w 2507088"/>
              <a:gd name="connsiteY8" fmla="*/ 371475 h 371475"/>
              <a:gd name="connsiteX9" fmla="*/ 902552 w 2507088"/>
              <a:gd name="connsiteY9" fmla="*/ 371475 h 371475"/>
              <a:gd name="connsiteX10" fmla="*/ 0 w 2507088"/>
              <a:gd name="connsiteY10" fmla="*/ 371475 h 371475"/>
              <a:gd name="connsiteX11" fmla="*/ 0 w 2507088"/>
              <a:gd name="connsiteY11"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7088" h="371475" fill="none" extrusionOk="0">
                <a:moveTo>
                  <a:pt x="0" y="0"/>
                </a:moveTo>
                <a:cubicBezTo>
                  <a:pt x="208311" y="-11340"/>
                  <a:pt x="256304" y="32462"/>
                  <a:pt x="476347" y="0"/>
                </a:cubicBezTo>
                <a:cubicBezTo>
                  <a:pt x="696390" y="-32462"/>
                  <a:pt x="868479" y="5229"/>
                  <a:pt x="977764" y="0"/>
                </a:cubicBezTo>
                <a:cubicBezTo>
                  <a:pt x="1087049" y="-5229"/>
                  <a:pt x="1305529" y="1952"/>
                  <a:pt x="1504253" y="0"/>
                </a:cubicBezTo>
                <a:cubicBezTo>
                  <a:pt x="1702977" y="-1952"/>
                  <a:pt x="1779618" y="37339"/>
                  <a:pt x="2030741" y="0"/>
                </a:cubicBezTo>
                <a:cubicBezTo>
                  <a:pt x="2281864" y="-37339"/>
                  <a:pt x="2332426" y="11248"/>
                  <a:pt x="2507088" y="0"/>
                </a:cubicBezTo>
                <a:cubicBezTo>
                  <a:pt x="2532668" y="174638"/>
                  <a:pt x="2488616" y="274765"/>
                  <a:pt x="2507088" y="371475"/>
                </a:cubicBezTo>
                <a:cubicBezTo>
                  <a:pt x="2327891" y="411330"/>
                  <a:pt x="2107871" y="352421"/>
                  <a:pt x="1955529" y="371475"/>
                </a:cubicBezTo>
                <a:cubicBezTo>
                  <a:pt x="1803187" y="390529"/>
                  <a:pt x="1658715" y="323258"/>
                  <a:pt x="1403969" y="371475"/>
                </a:cubicBezTo>
                <a:cubicBezTo>
                  <a:pt x="1149223" y="419692"/>
                  <a:pt x="1075026" y="347281"/>
                  <a:pt x="902552" y="371475"/>
                </a:cubicBezTo>
                <a:cubicBezTo>
                  <a:pt x="730078" y="395669"/>
                  <a:pt x="349278" y="307479"/>
                  <a:pt x="0" y="371475"/>
                </a:cubicBezTo>
                <a:cubicBezTo>
                  <a:pt x="-29307" y="246671"/>
                  <a:pt x="25857" y="171628"/>
                  <a:pt x="0" y="0"/>
                </a:cubicBezTo>
                <a:close/>
              </a:path>
              <a:path w="2507088" h="371475" stroke="0" extrusionOk="0">
                <a:moveTo>
                  <a:pt x="0" y="0"/>
                </a:moveTo>
                <a:cubicBezTo>
                  <a:pt x="139486" y="-16763"/>
                  <a:pt x="326833" y="54354"/>
                  <a:pt x="476347" y="0"/>
                </a:cubicBezTo>
                <a:cubicBezTo>
                  <a:pt x="625861" y="-54354"/>
                  <a:pt x="771030" y="28877"/>
                  <a:pt x="902552" y="0"/>
                </a:cubicBezTo>
                <a:cubicBezTo>
                  <a:pt x="1034074" y="-28877"/>
                  <a:pt x="1308256" y="26527"/>
                  <a:pt x="1454111" y="0"/>
                </a:cubicBezTo>
                <a:cubicBezTo>
                  <a:pt x="1599966" y="-26527"/>
                  <a:pt x="1750651" y="586"/>
                  <a:pt x="1930458" y="0"/>
                </a:cubicBezTo>
                <a:cubicBezTo>
                  <a:pt x="2110265" y="-586"/>
                  <a:pt x="2263333" y="25513"/>
                  <a:pt x="2507088" y="0"/>
                </a:cubicBezTo>
                <a:cubicBezTo>
                  <a:pt x="2546372" y="150885"/>
                  <a:pt x="2479354" y="273091"/>
                  <a:pt x="2507088" y="371475"/>
                </a:cubicBezTo>
                <a:cubicBezTo>
                  <a:pt x="2356916" y="431633"/>
                  <a:pt x="2133469" y="340199"/>
                  <a:pt x="2005670" y="371475"/>
                </a:cubicBezTo>
                <a:cubicBezTo>
                  <a:pt x="1877871" y="402751"/>
                  <a:pt x="1618460" y="307903"/>
                  <a:pt x="1454111" y="371475"/>
                </a:cubicBezTo>
                <a:cubicBezTo>
                  <a:pt x="1289762" y="435047"/>
                  <a:pt x="1199943" y="326365"/>
                  <a:pt x="1027906" y="371475"/>
                </a:cubicBezTo>
                <a:cubicBezTo>
                  <a:pt x="855870" y="416585"/>
                  <a:pt x="672534" y="361936"/>
                  <a:pt x="526488" y="371475"/>
                </a:cubicBezTo>
                <a:cubicBezTo>
                  <a:pt x="380442" y="381014"/>
                  <a:pt x="138613" y="369334"/>
                  <a:pt x="0" y="371475"/>
                </a:cubicBezTo>
                <a:cubicBezTo>
                  <a:pt x="-36419" y="209820"/>
                  <a:pt x="600" y="122586"/>
                  <a:pt x="0" y="0"/>
                </a:cubicBezTo>
                <a:close/>
              </a:path>
            </a:pathLst>
          </a:custGeom>
          <a:solidFill>
            <a:srgbClr val="FFFF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4" name="文本框 23"/>
          <p:cNvSpPr txBox="1"/>
          <p:nvPr/>
        </p:nvSpPr>
        <p:spPr>
          <a:xfrm>
            <a:off x="811368" y="75849"/>
            <a:ext cx="8018029" cy="369332"/>
          </a:xfrm>
          <a:prstGeom prst="rect">
            <a:avLst/>
          </a:prstGeom>
          <a:noFill/>
        </p:spPr>
        <p:txBody>
          <a:bodyPr wrap="none" rtlCol="0">
            <a:spAutoFit/>
          </a:bodyPr>
          <a:lstStyle/>
          <a:p>
            <a:r>
              <a:rPr lang="zh-CN" altLang="en-US" b="1" dirty="0"/>
              <a:t>以德报怨 </a:t>
            </a:r>
            <a:r>
              <a:rPr lang="en-US" altLang="zh-CN" b="1" dirty="0"/>
              <a:t>(</a:t>
            </a:r>
            <a:r>
              <a:rPr lang="en-GB" altLang="zh-CN" b="1" dirty="0"/>
              <a:t>repaying evil with good)</a:t>
            </a:r>
            <a:r>
              <a:rPr lang="zh-CN" altLang="en-US" b="1" dirty="0"/>
              <a:t>：完形填空</a:t>
            </a:r>
            <a:r>
              <a:rPr lang="en-US" altLang="zh-CN" b="1" dirty="0"/>
              <a:t>——</a:t>
            </a:r>
            <a:r>
              <a:rPr lang="zh-CN" altLang="en-US" b="1" dirty="0"/>
              <a:t>关注首尾段，把握文章主旨</a:t>
            </a:r>
            <a:endParaRPr kumimoji="1" lang="zh-CN" altLang="en-US" dirty="0"/>
          </a:p>
        </p:txBody>
      </p:sp>
      <p:sp>
        <p:nvSpPr>
          <p:cNvPr id="28" name="下弧形箭头 27"/>
          <p:cNvSpPr/>
          <p:nvPr/>
        </p:nvSpPr>
        <p:spPr>
          <a:xfrm flipH="1">
            <a:off x="9030797" y="167592"/>
            <a:ext cx="1046921" cy="238539"/>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9" name="文本框 28"/>
          <p:cNvSpPr txBox="1"/>
          <p:nvPr/>
        </p:nvSpPr>
        <p:spPr>
          <a:xfrm>
            <a:off x="2493877" y="4851027"/>
            <a:ext cx="9313768" cy="400110"/>
          </a:xfrm>
          <a:prstGeom prst="rect">
            <a:avLst/>
          </a:prstGeom>
          <a:noFill/>
        </p:spPr>
        <p:txBody>
          <a:bodyPr wrap="none" rtlCol="0">
            <a:spAutoFit/>
          </a:bodyPr>
          <a:lstStyle/>
          <a:p>
            <a:pPr algn="ctr"/>
            <a:r>
              <a:rPr kumimoji="1" lang="en-US" altLang="zh-CN" sz="2000" b="1" dirty="0">
                <a:solidFill>
                  <a:srgbClr val="FF0000"/>
                </a:solidFill>
                <a:latin typeface="Times New Roman" panose="02020603050405020304" pitchFamily="18" charset="0"/>
                <a:cs typeface="Times New Roman" panose="02020603050405020304" pitchFamily="18" charset="0"/>
              </a:rPr>
              <a:t>grace</a:t>
            </a:r>
            <a:r>
              <a:rPr kumimoji="1" lang="zh-CN" altLang="en-US" sz="2000" b="1" dirty="0">
                <a:solidFill>
                  <a:srgbClr val="FF0000"/>
                </a:solidFill>
                <a:latin typeface="Times New Roman" panose="02020603050405020304" pitchFamily="18" charset="0"/>
                <a:cs typeface="Times New Roman" panose="02020603050405020304" pitchFamily="18" charset="0"/>
              </a:rPr>
              <a:t> 熟词生义 </a:t>
            </a:r>
            <a:r>
              <a:rPr kumimoji="1" lang="en-GB" altLang="zh-CN" sz="2000" b="1" dirty="0">
                <a:solidFill>
                  <a:srgbClr val="FF0000"/>
                </a:solidFill>
                <a:latin typeface="Times New Roman" panose="02020603050405020304" pitchFamily="18" charset="0"/>
                <a:cs typeface="Times New Roman" panose="02020603050405020304" pitchFamily="18" charset="0"/>
              </a:rPr>
              <a:t>the kindness that God shows towards the human race</a:t>
            </a:r>
            <a:r>
              <a:rPr kumimoji="1" lang="zh-CN" altLang="en-US" sz="2000" b="1" dirty="0">
                <a:solidFill>
                  <a:srgbClr val="FF0000"/>
                </a:solidFill>
                <a:latin typeface="Times New Roman" panose="02020603050405020304" pitchFamily="18" charset="0"/>
                <a:cs typeface="Times New Roman" panose="02020603050405020304" pitchFamily="18" charset="0"/>
              </a:rPr>
              <a:t>  恩宠；恩典</a:t>
            </a:r>
            <a:endParaRPr kumimoji="1" lang="zh-CN"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heckerboard(across)">
                                      <p:cBhvr>
                                        <p:cTn id="15" dur="500"/>
                                        <p:tgtEl>
                                          <p:spTgt spid="2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heckerboard(across)">
                                      <p:cBhvr>
                                        <p:cTn id="18" dur="500"/>
                                        <p:tgtEl>
                                          <p:spTgt spid="22"/>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heckerboard(across)">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dissolv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linds(horizont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checkerboard(across)">
                                      <p:cBhvr>
                                        <p:cTn id="46" dur="500"/>
                                        <p:tgtEl>
                                          <p:spTgt spid="1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nodeType="click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Effect transition="in" filter="checkerboard(across)">
                                      <p:cBhvr>
                                        <p:cTn id="51" dur="500"/>
                                        <p:tgtEl>
                                          <p:spTgt spid="11">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11">
                                            <p:txEl>
                                              <p:pRg st="3" end="3"/>
                                            </p:txEl>
                                          </p:spTgt>
                                        </p:tgtEl>
                                        <p:attrNameLst>
                                          <p:attrName>style.visibility</p:attrName>
                                        </p:attrNameLst>
                                      </p:cBhvr>
                                      <p:to>
                                        <p:strVal val="visible"/>
                                      </p:to>
                                    </p:set>
                                    <p:animEffect transition="in" filter="checkerboard(across)">
                                      <p:cBhvr>
                                        <p:cTn id="56" dur="500"/>
                                        <p:tgtEl>
                                          <p:spTgt spid="11">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1">
                                            <p:txEl>
                                              <p:pRg st="4" end="4"/>
                                            </p:txEl>
                                          </p:spTgt>
                                        </p:tgtEl>
                                        <p:attrNameLst>
                                          <p:attrName>style.visibility</p:attrName>
                                        </p:attrNameLst>
                                      </p:cBhvr>
                                      <p:to>
                                        <p:strVal val="visible"/>
                                      </p:to>
                                    </p:set>
                                    <p:animEffect transition="in" filter="checkerboard(across)">
                                      <p:cBhvr>
                                        <p:cTn id="61"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p:bldP spid="28" grpId="0" animBg="1"/>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68685"/>
            <a:ext cx="10406130" cy="4801314"/>
          </a:xfrm>
          <a:prstGeom prst="rect">
            <a:avLst/>
          </a:prstGeom>
          <a:noFill/>
        </p:spPr>
        <p:txBody>
          <a:bodyPr wrap="square">
            <a:spAutoFit/>
          </a:bodyPr>
          <a:lstStyle/>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Karen, 16, was a college freshman in a local university. She was thrilled to earn a ___41___ in the renowned choir for their international tour. However, ___42___ overcame her when she overslept before a key performance at a distant church. Missing the bus, she ___43___ helplessly in her dorm hallway. She had no cars nor friends nearby to help. Ironically, her neighbor Pam emerged, the ___44___ person Karen expected to see.</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Their relationship had been ___45___. Karen’s group frequently disturbed the floor with late-night noise, ___46___ Pam’s requests for quiet. They ___47___ temporarily just long enough to catch their breath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before the disruptions came crashing back in. Now facing ___48___ of her own mistake, Karen awkwardly confessed her dilemma to Pam.</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To her astonishment, Pam offered a ride immediately, which stunned Karen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Why did he extend kindness to someone who had shown ___49___ ? They raced to Pam’s car and arrived just as the choir entered the church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a miraculous ___50___.</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Decades later, Karen still ___51___ that gesture. It was never ___52___ a ride, but a profound lesson in grace. Pam's complaints gave way to forgiveness, ___53___ Karen redemption(</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救赎</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she hadn’t earned. If she could speak to Pam today, Karen would offer an apology for her youthful selfishness, and ___54___ for that transformative compassion. Its ripple effects ___55___ her next thirty years, proving that true mercy bridges divides and heals hearts.</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 name="直线连接符 6"/>
          <p:cNvCxnSpPr/>
          <p:nvPr/>
        </p:nvCxnSpPr>
        <p:spPr>
          <a:xfrm>
            <a:off x="64394" y="670060"/>
            <a:ext cx="14939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9749307" y="371699"/>
            <a:ext cx="6568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0385315" y="245139"/>
            <a:ext cx="1709671" cy="646331"/>
          </a:xfrm>
          <a:prstGeom prst="rect">
            <a:avLst/>
          </a:prstGeom>
          <a:noFill/>
        </p:spPr>
        <p:txBody>
          <a:bodyPr wrap="square">
            <a:spAutoFit/>
          </a:bodyPr>
          <a:lstStyle/>
          <a:p>
            <a:r>
              <a:rPr lang="en-GB" altLang="zh-CN" dirty="0"/>
              <a:t>Karen</a:t>
            </a:r>
            <a:r>
              <a:rPr lang="zh-CN" altLang="en-US" dirty="0"/>
              <a:t>的困境（迟到、无助）</a:t>
            </a:r>
            <a:endParaRPr lang="zh-CN" altLang="en-US" dirty="0"/>
          </a:p>
        </p:txBody>
      </p:sp>
      <p:sp>
        <p:nvSpPr>
          <p:cNvPr id="15" name="文本框 14"/>
          <p:cNvSpPr txBox="1"/>
          <p:nvPr/>
        </p:nvSpPr>
        <p:spPr>
          <a:xfrm>
            <a:off x="10338631" y="1444257"/>
            <a:ext cx="1785870" cy="923330"/>
          </a:xfrm>
          <a:prstGeom prst="rect">
            <a:avLst/>
          </a:prstGeom>
          <a:noFill/>
        </p:spPr>
        <p:txBody>
          <a:bodyPr wrap="square">
            <a:spAutoFit/>
          </a:bodyPr>
          <a:lstStyle/>
          <a:p>
            <a:r>
              <a:rPr lang="zh-CN" altLang="en-US" dirty="0"/>
              <a:t>与</a:t>
            </a:r>
            <a:r>
              <a:rPr lang="en-GB" altLang="zh-CN" dirty="0"/>
              <a:t>Pam</a:t>
            </a:r>
            <a:r>
              <a:rPr lang="zh-CN" altLang="en-US" dirty="0"/>
              <a:t>的紧张关系 </a:t>
            </a:r>
            <a:r>
              <a:rPr lang="en-GB" altLang="zh-CN" dirty="0"/>
              <a:t>vs. Pam</a:t>
            </a:r>
            <a:r>
              <a:rPr lang="zh-CN" altLang="en-US" dirty="0"/>
              <a:t>意外出现。</a:t>
            </a:r>
            <a:endParaRPr lang="zh-CN" altLang="en-US" dirty="0"/>
          </a:p>
        </p:txBody>
      </p:sp>
      <p:sp>
        <p:nvSpPr>
          <p:cNvPr id="17" name="文本框 16"/>
          <p:cNvSpPr txBox="1"/>
          <p:nvPr/>
        </p:nvSpPr>
        <p:spPr>
          <a:xfrm>
            <a:off x="10338631" y="2494288"/>
            <a:ext cx="1785870" cy="646331"/>
          </a:xfrm>
          <a:prstGeom prst="rect">
            <a:avLst/>
          </a:prstGeom>
          <a:noFill/>
        </p:spPr>
        <p:txBody>
          <a:bodyPr wrap="square">
            <a:spAutoFit/>
          </a:bodyPr>
          <a:lstStyle/>
          <a:p>
            <a:r>
              <a:rPr lang="en-GB" altLang="zh-CN" dirty="0"/>
              <a:t>Pam</a:t>
            </a:r>
            <a:r>
              <a:rPr lang="zh-CN" altLang="en-US" dirty="0"/>
              <a:t>提供帮助，解决危机。</a:t>
            </a:r>
            <a:endParaRPr lang="zh-CN" altLang="en-US" dirty="0"/>
          </a:p>
        </p:txBody>
      </p:sp>
      <p:sp>
        <p:nvSpPr>
          <p:cNvPr id="19" name="文本框 18"/>
          <p:cNvSpPr txBox="1"/>
          <p:nvPr/>
        </p:nvSpPr>
        <p:spPr>
          <a:xfrm>
            <a:off x="10338631" y="3446600"/>
            <a:ext cx="1756355" cy="923330"/>
          </a:xfrm>
          <a:prstGeom prst="rect">
            <a:avLst/>
          </a:prstGeom>
          <a:noFill/>
        </p:spPr>
        <p:txBody>
          <a:bodyPr wrap="square">
            <a:spAutoFit/>
          </a:bodyPr>
          <a:lstStyle/>
          <a:p>
            <a:r>
              <a:rPr lang="zh-CN" altLang="en-US" dirty="0"/>
              <a:t>件事对</a:t>
            </a:r>
            <a:r>
              <a:rPr lang="en-GB" altLang="zh-CN" dirty="0"/>
              <a:t>Karen</a:t>
            </a:r>
            <a:r>
              <a:rPr lang="zh-CN" altLang="en-US" dirty="0"/>
              <a:t>产生的深远影响和人生教益。</a:t>
            </a:r>
            <a:endParaRPr lang="zh-CN" altLang="en-US" dirty="0"/>
          </a:p>
        </p:txBody>
      </p:sp>
      <p:cxnSp>
        <p:nvCxnSpPr>
          <p:cNvPr id="2" name="直线连接符 1"/>
          <p:cNvCxnSpPr/>
          <p:nvPr/>
        </p:nvCxnSpPr>
        <p:spPr>
          <a:xfrm>
            <a:off x="7346463" y="684137"/>
            <a:ext cx="28577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线连接符 4"/>
          <p:cNvCxnSpPr/>
          <p:nvPr/>
        </p:nvCxnSpPr>
        <p:spPr>
          <a:xfrm>
            <a:off x="34343" y="953469"/>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35835" y="4793510"/>
            <a:ext cx="11148392" cy="1754326"/>
          </a:xfrm>
          <a:prstGeom prst="rect">
            <a:avLst/>
          </a:prstGeom>
          <a:noFill/>
        </p:spPr>
        <p:txBody>
          <a:bodyPr wrap="square">
            <a:spAutoFit/>
          </a:bodyPr>
          <a:lstStyle/>
          <a:p>
            <a:pPr indent="266700">
              <a:buNone/>
            </a:pPr>
            <a:r>
              <a:rPr lang="en-US" altLang="zh-CN" sz="1800" b="1" dirty="0">
                <a:effectLst/>
                <a:latin typeface="Times New Roman Regular"/>
                <a:ea typeface="宋体" panose="02010600030101010101" pitchFamily="2" charset="-122"/>
                <a:cs typeface="宋体" panose="02010600030101010101" pitchFamily="2" charset="-122"/>
              </a:rPr>
              <a:t>42. A. calmness</a:t>
            </a:r>
            <a:r>
              <a:rPr lang="zh-CN" altLang="en-US" sz="1800" b="1" dirty="0">
                <a:effectLst/>
                <a:latin typeface="Times New Roman Regular"/>
                <a:ea typeface="宋体" panose="02010600030101010101" pitchFamily="2" charset="-122"/>
                <a:cs typeface="宋体" panose="02010600030101010101" pitchFamily="2" charset="-122"/>
              </a:rPr>
              <a:t>平静</a:t>
            </a:r>
            <a:r>
              <a:rPr lang="en-US" altLang="zh-CN" sz="1800" b="1" dirty="0">
                <a:effectLst/>
                <a:latin typeface="Times New Roman Regular"/>
                <a:ea typeface="宋体" panose="02010600030101010101" pitchFamily="2" charset="-122"/>
                <a:cs typeface="宋体" panose="02010600030101010101" pitchFamily="2" charset="-122"/>
              </a:rPr>
              <a:t>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B. panic</a:t>
            </a:r>
            <a:r>
              <a:rPr lang="zh-CN" altLang="en-US" b="1" dirty="0">
                <a:solidFill>
                  <a:srgbClr val="FF0000"/>
                </a:solidFill>
              </a:rPr>
              <a:t>恐慌</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	</a:t>
            </a:r>
            <a:r>
              <a:rPr lang="en-US" altLang="zh-CN" sz="1800" b="1" dirty="0">
                <a:effectLst/>
                <a:latin typeface="Times New Roman Regular"/>
                <a:ea typeface="宋体" panose="02010600030101010101" pitchFamily="2" charset="-122"/>
                <a:cs typeface="宋体" panose="02010600030101010101" pitchFamily="2" charset="-122"/>
              </a:rPr>
              <a:t>			C. thrill</a:t>
            </a:r>
            <a:r>
              <a:rPr lang="zh-CN" altLang="en-US" sz="1800" b="1" dirty="0">
                <a:effectLst/>
                <a:latin typeface="Times New Roman Regular"/>
                <a:ea typeface="宋体" panose="02010600030101010101" pitchFamily="2" charset="-122"/>
                <a:cs typeface="宋体" panose="02010600030101010101" pitchFamily="2" charset="-122"/>
              </a:rPr>
              <a:t>兴奋；激动</a:t>
            </a:r>
            <a:r>
              <a:rPr lang="en-US" altLang="zh-CN" sz="1800" b="1" dirty="0">
                <a:effectLst/>
                <a:latin typeface="Times New Roman Regular"/>
                <a:ea typeface="宋体" panose="02010600030101010101" pitchFamily="2" charset="-122"/>
                <a:cs typeface="宋体" panose="02010600030101010101" pitchFamily="2" charset="-122"/>
              </a:rPr>
              <a:t>	D. relief</a:t>
            </a:r>
            <a:r>
              <a:rPr lang="zh-CN" altLang="en-US" sz="1800" b="1" dirty="0">
                <a:effectLst/>
                <a:latin typeface="Times New Roman Regular"/>
                <a:ea typeface="宋体" panose="02010600030101010101" pitchFamily="2" charset="-122"/>
                <a:cs typeface="宋体" panose="02010600030101010101" pitchFamily="2" charset="-122"/>
              </a:rPr>
              <a:t>宽慰</a:t>
            </a:r>
            <a:endParaRPr lang="zh-CN" altLang="zh-CN" sz="1800" b="1"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b="1" dirty="0">
                <a:effectLst/>
                <a:latin typeface="Times New Roman Regular"/>
                <a:ea typeface="宋体" panose="02010600030101010101" pitchFamily="2" charset="-122"/>
                <a:cs typeface="宋体" panose="02010600030101010101" pitchFamily="2" charset="-122"/>
              </a:rPr>
              <a:t>43.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A. paced</a:t>
            </a:r>
            <a:r>
              <a:rPr lang="zh-CN" altLang="zh-CN" b="1" dirty="0">
                <a:solidFill>
                  <a:srgbClr val="FF0000"/>
                </a:solidFill>
              </a:rPr>
              <a:t>来回踱步 </a:t>
            </a:r>
            <a:r>
              <a:rPr lang="en-US" altLang="zh-CN" sz="1800" b="1" dirty="0">
                <a:effectLst/>
                <a:latin typeface="Times New Roman Regular"/>
                <a:ea typeface="宋体" panose="02010600030101010101" pitchFamily="2" charset="-122"/>
                <a:cs typeface="宋体" panose="02010600030101010101" pitchFamily="2" charset="-122"/>
              </a:rPr>
              <a:t>		B. stormed</a:t>
            </a:r>
            <a:r>
              <a:rPr lang="zh-CN" altLang="en-US" b="1" dirty="0"/>
              <a:t>气冲冲地走</a:t>
            </a:r>
            <a:r>
              <a:rPr lang="en-US" altLang="zh-CN" sz="1800" b="1" dirty="0">
                <a:effectLst/>
                <a:latin typeface="Times New Roman Regular"/>
                <a:ea typeface="宋体" panose="02010600030101010101" pitchFamily="2" charset="-122"/>
                <a:cs typeface="宋体" panose="02010600030101010101" pitchFamily="2" charset="-122"/>
              </a:rPr>
              <a:t>		C. bounced</a:t>
            </a:r>
            <a:r>
              <a:rPr lang="zh-CN" altLang="en-US" b="1" dirty="0"/>
              <a:t>弹跳</a:t>
            </a:r>
            <a:r>
              <a:rPr lang="en-US" altLang="zh-CN" sz="1800" b="1" dirty="0">
                <a:effectLst/>
                <a:latin typeface="Times New Roman Regular"/>
                <a:ea typeface="宋体" panose="02010600030101010101" pitchFamily="2" charset="-122"/>
                <a:cs typeface="宋体" panose="02010600030101010101" pitchFamily="2" charset="-122"/>
              </a:rPr>
              <a:t>		D. tripped</a:t>
            </a:r>
            <a:r>
              <a:rPr lang="zh-CN" altLang="en-US" b="1" dirty="0"/>
              <a:t>绊倒</a:t>
            </a:r>
            <a:endParaRPr lang="en-US" altLang="zh-CN" b="1" dirty="0"/>
          </a:p>
          <a:p>
            <a:pPr indent="266700">
              <a:buNone/>
            </a:pPr>
            <a:endParaRPr lang="zh-CN" altLang="zh-CN" sz="1800" b="1" dirty="0">
              <a:effectLst/>
              <a:latin typeface="宋体" panose="02010600030101010101" pitchFamily="2" charset="-122"/>
              <a:ea typeface="宋体" panose="02010600030101010101" pitchFamily="2" charset="-122"/>
              <a:cs typeface="宋体" panose="02010600030101010101" pitchFamily="2" charset="-122"/>
            </a:endParaRPr>
          </a:p>
          <a:p>
            <a:pPr indent="266700">
              <a:buNone/>
            </a:pPr>
            <a:r>
              <a:rPr lang="en-US" altLang="zh-CN" sz="1800" b="1" dirty="0">
                <a:effectLst/>
                <a:latin typeface="Times New Roman Regular"/>
                <a:ea typeface="宋体" panose="02010600030101010101" pitchFamily="2" charset="-122"/>
                <a:cs typeface="宋体" panose="02010600030101010101" pitchFamily="2" charset="-122"/>
              </a:rPr>
              <a:t>44. A. best					B. worst					C. first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D. last</a:t>
            </a:r>
            <a:endParaRPr lang="en-US" altLang="zh-CN" sz="1800" b="1" dirty="0">
              <a:solidFill>
                <a:srgbClr val="FF0000"/>
              </a:solidFill>
              <a:effectLst/>
              <a:latin typeface="Times New Roman Regular"/>
              <a:ea typeface="宋体" panose="02010600030101010101" pitchFamily="2" charset="-122"/>
              <a:cs typeface="宋体" panose="02010600030101010101" pitchFamily="2" charset="-122"/>
            </a:endParaRPr>
          </a:p>
          <a:p>
            <a:pPr indent="266700">
              <a:buNone/>
            </a:pPr>
            <a:r>
              <a:rPr lang="en-US" altLang="zh-CN" dirty="0">
                <a:latin typeface="Times New Roman Regular"/>
                <a:ea typeface="宋体" panose="02010600030101010101" pitchFamily="2" charset="-122"/>
                <a:cs typeface="宋体" panose="02010600030101010101" pitchFamily="2" charset="-122"/>
              </a:rPr>
              <a:t> last -- used to emphasize that sb/</a:t>
            </a:r>
            <a:r>
              <a:rPr lang="en-US" altLang="zh-CN" dirty="0" err="1">
                <a:latin typeface="Times New Roman Regular"/>
                <a:ea typeface="宋体" panose="02010600030101010101" pitchFamily="2" charset="-122"/>
                <a:cs typeface="宋体" panose="02010600030101010101" pitchFamily="2" charset="-122"/>
              </a:rPr>
              <a:t>sth</a:t>
            </a:r>
            <a:r>
              <a:rPr lang="en-US" altLang="zh-CN" dirty="0">
                <a:latin typeface="Times New Roman Regular"/>
                <a:ea typeface="宋体" panose="02010600030101010101" pitchFamily="2" charset="-122"/>
                <a:cs typeface="宋体" panose="02010600030101010101" pitchFamily="2" charset="-122"/>
              </a:rPr>
              <a:t> is the least likely or suitable</a:t>
            </a:r>
            <a:r>
              <a:rPr lang="zh-CN" altLang="en-US" dirty="0">
                <a:latin typeface="Times New Roman Regular"/>
                <a:ea typeface="宋体" panose="02010600030101010101" pitchFamily="2" charset="-122"/>
                <a:cs typeface="宋体" panose="02010600030101010101" pitchFamily="2" charset="-122"/>
              </a:rPr>
              <a:t>（强调）最不可能的，最不适当的</a:t>
            </a:r>
            <a:endParaRPr lang="en-US" altLang="zh-CN" sz="1800" dirty="0">
              <a:effectLst/>
              <a:latin typeface="Times New Roman Regular"/>
              <a:ea typeface="宋体" panose="02010600030101010101" pitchFamily="2" charset="-122"/>
              <a:cs typeface="宋体" panose="02010600030101010101" pitchFamily="2" charset="-122"/>
            </a:endParaRPr>
          </a:p>
          <a:p>
            <a:pPr indent="266700">
              <a:buNone/>
            </a:pPr>
            <a:r>
              <a:rPr lang="en-US" altLang="zh-CN" sz="1800" dirty="0">
                <a:effectLst/>
                <a:latin typeface="Times New Roman Regular"/>
                <a:ea typeface="宋体" panose="02010600030101010101" pitchFamily="2" charset="-122"/>
                <a:cs typeface="宋体" panose="02010600030101010101" pitchFamily="2" charset="-122"/>
              </a:rPr>
              <a:t> the last person   </a:t>
            </a:r>
            <a:r>
              <a:rPr lang="zh-CN" altLang="en-US" dirty="0">
                <a:latin typeface="Times New Roman Regular"/>
                <a:ea typeface="宋体" panose="02010600030101010101" pitchFamily="2" charset="-122"/>
                <a:cs typeface="宋体" panose="02010600030101010101" pitchFamily="2" charset="-122"/>
              </a:rPr>
              <a:t>最不期望或不想要的人或事物</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2" name="下弧形箭头 11"/>
          <p:cNvSpPr/>
          <p:nvPr/>
        </p:nvSpPr>
        <p:spPr>
          <a:xfrm flipH="1">
            <a:off x="5731564" y="198973"/>
            <a:ext cx="1773924" cy="369332"/>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4" name="下弧形箭头 13"/>
          <p:cNvSpPr/>
          <p:nvPr/>
        </p:nvSpPr>
        <p:spPr>
          <a:xfrm>
            <a:off x="4056002" y="532229"/>
            <a:ext cx="1534106" cy="289397"/>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16" name="直线连接符 15"/>
          <p:cNvCxnSpPr/>
          <p:nvPr/>
        </p:nvCxnSpPr>
        <p:spPr>
          <a:xfrm>
            <a:off x="3196107" y="940217"/>
            <a:ext cx="153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388838" y="5347509"/>
            <a:ext cx="2339009" cy="369332"/>
          </a:xfrm>
          <a:prstGeom prst="rect">
            <a:avLst/>
          </a:prstGeom>
          <a:noFill/>
        </p:spPr>
        <p:txBody>
          <a:bodyPr wrap="square">
            <a:spAutoFit/>
          </a:bodyPr>
          <a:lstStyle/>
          <a:p>
            <a:r>
              <a:rPr lang="zh-CN" altLang="zh-CN" sz="1800" dirty="0">
                <a:solidFill>
                  <a:srgbClr val="FF0000"/>
                </a:solidFill>
                <a:effectLst/>
                <a:ea typeface="宋体" panose="02010600030101010101" pitchFamily="2" charset="-122"/>
                <a:cs typeface="宋体" panose="02010600030101010101" pitchFamily="2" charset="-122"/>
              </a:rPr>
              <a:t>她在焦虑中不断走动</a:t>
            </a:r>
            <a:r>
              <a:rPr lang="zh-CN" altLang="zh-CN" dirty="0">
                <a:solidFill>
                  <a:srgbClr val="FF0000"/>
                </a:solidFill>
                <a:effectLst/>
              </a:rPr>
              <a:t> </a:t>
            </a:r>
            <a:endParaRPr lang="zh-CN" altLang="en-US" dirty="0">
              <a:solidFill>
                <a:srgbClr val="FF0000"/>
              </a:solidFill>
            </a:endParaRPr>
          </a:p>
        </p:txBody>
      </p:sp>
      <p:cxnSp>
        <p:nvCxnSpPr>
          <p:cNvPr id="27" name="直线连接符 26"/>
          <p:cNvCxnSpPr/>
          <p:nvPr/>
        </p:nvCxnSpPr>
        <p:spPr>
          <a:xfrm>
            <a:off x="3082343" y="1226465"/>
            <a:ext cx="774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上弧形箭头 29"/>
          <p:cNvSpPr/>
          <p:nvPr/>
        </p:nvSpPr>
        <p:spPr>
          <a:xfrm>
            <a:off x="3591339" y="1226465"/>
            <a:ext cx="3914149" cy="319547"/>
          </a:xfrm>
          <a:prstGeom prst="curved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2" name="文本框 31"/>
          <p:cNvSpPr txBox="1"/>
          <p:nvPr/>
        </p:nvSpPr>
        <p:spPr>
          <a:xfrm>
            <a:off x="4292349" y="1142256"/>
            <a:ext cx="7444269" cy="369332"/>
          </a:xfrm>
          <a:prstGeom prst="rect">
            <a:avLst/>
          </a:prstGeom>
          <a:noFill/>
        </p:spPr>
        <p:txBody>
          <a:bodyPr wrap="square">
            <a:spAutoFit/>
          </a:bodyPr>
          <a:lstStyle/>
          <a:p>
            <a:r>
              <a:rPr lang="zh-CN" altLang="en-US" dirty="0">
                <a:solidFill>
                  <a:srgbClr val="0070C0"/>
                </a:solidFill>
              </a:rPr>
              <a:t>因为他们的关系很差，所以</a:t>
            </a:r>
            <a:r>
              <a:rPr lang="en-GB" altLang="zh-CN" dirty="0">
                <a:solidFill>
                  <a:srgbClr val="0070C0"/>
                </a:solidFill>
              </a:rPr>
              <a:t>Pam</a:t>
            </a:r>
            <a:r>
              <a:rPr lang="zh-CN" altLang="en-US" dirty="0">
                <a:solidFill>
                  <a:srgbClr val="0070C0"/>
                </a:solidFill>
              </a:rPr>
              <a:t>是</a:t>
            </a:r>
            <a:r>
              <a:rPr lang="en-GB" altLang="zh-CN" dirty="0">
                <a:solidFill>
                  <a:srgbClr val="0070C0"/>
                </a:solidFill>
              </a:rPr>
              <a:t>Karen“</a:t>
            </a:r>
            <a:r>
              <a:rPr lang="zh-CN" altLang="en-US" dirty="0">
                <a:solidFill>
                  <a:srgbClr val="0070C0"/>
                </a:solidFill>
              </a:rPr>
              <a:t>最不想”或“最不期望”见到的人。</a:t>
            </a:r>
            <a:endParaRPr lang="zh-CN" altLang="en-US" dirty="0">
              <a:solidFill>
                <a:srgbClr val="0070C0"/>
              </a:solidFill>
            </a:endParaRPr>
          </a:p>
        </p:txBody>
      </p:sp>
      <p:sp>
        <p:nvSpPr>
          <p:cNvPr id="33" name="下弧形箭头 32"/>
          <p:cNvSpPr/>
          <p:nvPr/>
        </p:nvSpPr>
        <p:spPr>
          <a:xfrm flipH="1">
            <a:off x="9007454" y="-39566"/>
            <a:ext cx="1046921" cy="238539"/>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linds(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blinds(horizontal)">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animEffect transition="in" filter="blinds(horizontal)">
                                      <p:cBhvr>
                                        <p:cTn id="41"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6" grpId="0"/>
      <p:bldP spid="30" grpId="0" animBg="1"/>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4078"/>
            <a:ext cx="10406130" cy="4801314"/>
          </a:xfrm>
          <a:prstGeom prst="rect">
            <a:avLst/>
          </a:prstGeom>
          <a:noFill/>
        </p:spPr>
        <p:txBody>
          <a:bodyPr wrap="square">
            <a:spAutoFit/>
          </a:bodyPr>
          <a:lstStyle/>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Karen, 16, was a college freshman in a local university. She was thrilled to earn a ___41___ in the renowned choir for their international tour. However, ___42___ overcame her when she overslept before a key performance at a distant church. Missing the bus, she ___43___ helplessly in her dorm hallway. She had no cars nor friends nearby to help. Ironically, her neighbor Pam emerged, the ___44___ person Karen expected to see.</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Their relationship had been ___45___. Karen’s group frequently disturbed the floor with late-night noise, ___46___ Pam’s requests for quiet. They ___47___ temporarily just long enough to catch their breath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before the disruptions came crashing back in. Now facing ___48___ of her own mistake, Karen awkwardly confessed her dilemma to Pam.</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To her astonishment, Pam offered a ride immediately, which stunned Karen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Why did he extend kindness to someone who had shown ___49___ ? They raced to Pam’s car and arrived just as the choir entered the church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a miraculous ___50___.</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Decades later, Karen still ___51___ that gesture. It was never ___52___ a ride, but a profound lesson in grace. Pam's complaints gave way to forgiveness, ___53___ Karen redemption(</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救赎</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she hadn’t earned. If she could speak to Pam today, Karen would offer an apology for her youthful selfishness, and ___54___ for that transformative compassion. Its ripple effects ___55___ her next thirty years, proving that true mercy bridges divides and heals hearts.</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 name="直线连接符 6"/>
          <p:cNvCxnSpPr/>
          <p:nvPr/>
        </p:nvCxnSpPr>
        <p:spPr>
          <a:xfrm>
            <a:off x="64394" y="577297"/>
            <a:ext cx="14939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9749307" y="278936"/>
            <a:ext cx="6568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0452814" y="254131"/>
            <a:ext cx="1709671" cy="646331"/>
          </a:xfrm>
          <a:prstGeom prst="rect">
            <a:avLst/>
          </a:prstGeom>
          <a:noFill/>
        </p:spPr>
        <p:txBody>
          <a:bodyPr wrap="square">
            <a:spAutoFit/>
          </a:bodyPr>
          <a:lstStyle/>
          <a:p>
            <a:r>
              <a:rPr lang="en-GB" altLang="zh-CN" dirty="0"/>
              <a:t>Karen</a:t>
            </a:r>
            <a:r>
              <a:rPr lang="zh-CN" altLang="en-US" dirty="0"/>
              <a:t>的困境（迟到、无助）</a:t>
            </a:r>
            <a:endParaRPr lang="zh-CN" altLang="en-US" dirty="0"/>
          </a:p>
        </p:txBody>
      </p:sp>
      <p:sp>
        <p:nvSpPr>
          <p:cNvPr id="15" name="文本框 14"/>
          <p:cNvSpPr txBox="1"/>
          <p:nvPr/>
        </p:nvSpPr>
        <p:spPr>
          <a:xfrm>
            <a:off x="10406130" y="1362651"/>
            <a:ext cx="1785870" cy="923330"/>
          </a:xfrm>
          <a:prstGeom prst="rect">
            <a:avLst/>
          </a:prstGeom>
          <a:noFill/>
        </p:spPr>
        <p:txBody>
          <a:bodyPr wrap="square">
            <a:spAutoFit/>
          </a:bodyPr>
          <a:lstStyle/>
          <a:p>
            <a:r>
              <a:rPr lang="zh-CN" altLang="en-US" dirty="0"/>
              <a:t>与</a:t>
            </a:r>
            <a:r>
              <a:rPr lang="en-GB" altLang="zh-CN" dirty="0"/>
              <a:t>Pam</a:t>
            </a:r>
            <a:r>
              <a:rPr lang="zh-CN" altLang="en-US" dirty="0"/>
              <a:t>的紧张关系 </a:t>
            </a:r>
            <a:r>
              <a:rPr lang="en-GB" altLang="zh-CN" dirty="0"/>
              <a:t>vs. Pam</a:t>
            </a:r>
            <a:r>
              <a:rPr lang="zh-CN" altLang="en-US" dirty="0"/>
              <a:t>意外出现。</a:t>
            </a:r>
            <a:endParaRPr lang="zh-CN" altLang="en-US" dirty="0"/>
          </a:p>
        </p:txBody>
      </p:sp>
      <p:sp>
        <p:nvSpPr>
          <p:cNvPr id="17" name="文本框 16"/>
          <p:cNvSpPr txBox="1"/>
          <p:nvPr/>
        </p:nvSpPr>
        <p:spPr>
          <a:xfrm>
            <a:off x="10406130" y="2503280"/>
            <a:ext cx="1785870" cy="646331"/>
          </a:xfrm>
          <a:prstGeom prst="rect">
            <a:avLst/>
          </a:prstGeom>
          <a:noFill/>
        </p:spPr>
        <p:txBody>
          <a:bodyPr wrap="square">
            <a:spAutoFit/>
          </a:bodyPr>
          <a:lstStyle/>
          <a:p>
            <a:r>
              <a:rPr lang="en-GB" altLang="zh-CN" dirty="0"/>
              <a:t>Pam</a:t>
            </a:r>
            <a:r>
              <a:rPr lang="zh-CN" altLang="en-US" dirty="0"/>
              <a:t>提供帮助，解决危机。</a:t>
            </a:r>
            <a:endParaRPr lang="zh-CN" altLang="en-US" dirty="0"/>
          </a:p>
        </p:txBody>
      </p:sp>
      <p:sp>
        <p:nvSpPr>
          <p:cNvPr id="19" name="文本框 18"/>
          <p:cNvSpPr txBox="1"/>
          <p:nvPr/>
        </p:nvSpPr>
        <p:spPr>
          <a:xfrm>
            <a:off x="10406130" y="3455592"/>
            <a:ext cx="1756355" cy="923330"/>
          </a:xfrm>
          <a:prstGeom prst="rect">
            <a:avLst/>
          </a:prstGeom>
          <a:noFill/>
        </p:spPr>
        <p:txBody>
          <a:bodyPr wrap="square">
            <a:spAutoFit/>
          </a:bodyPr>
          <a:lstStyle/>
          <a:p>
            <a:r>
              <a:rPr lang="zh-CN" altLang="en-US" dirty="0"/>
              <a:t>件事对</a:t>
            </a:r>
            <a:r>
              <a:rPr lang="en-GB" altLang="zh-CN" dirty="0"/>
              <a:t>Karen</a:t>
            </a:r>
            <a:r>
              <a:rPr lang="zh-CN" altLang="en-US" dirty="0"/>
              <a:t>产生的深远影响和人生教益。</a:t>
            </a:r>
            <a:endParaRPr lang="zh-CN" altLang="en-US" dirty="0"/>
          </a:p>
        </p:txBody>
      </p:sp>
      <p:cxnSp>
        <p:nvCxnSpPr>
          <p:cNvPr id="2" name="直线连接符 1"/>
          <p:cNvCxnSpPr/>
          <p:nvPr/>
        </p:nvCxnSpPr>
        <p:spPr>
          <a:xfrm>
            <a:off x="7346463" y="591374"/>
            <a:ext cx="28577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线连接符 4"/>
          <p:cNvCxnSpPr/>
          <p:nvPr/>
        </p:nvCxnSpPr>
        <p:spPr>
          <a:xfrm>
            <a:off x="34343" y="860706"/>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下弧形箭头 11"/>
          <p:cNvSpPr/>
          <p:nvPr/>
        </p:nvSpPr>
        <p:spPr>
          <a:xfrm flipH="1">
            <a:off x="5731564" y="106210"/>
            <a:ext cx="1773924" cy="369332"/>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4" name="下弧形箭头 13"/>
          <p:cNvSpPr/>
          <p:nvPr/>
        </p:nvSpPr>
        <p:spPr>
          <a:xfrm>
            <a:off x="4056002" y="439466"/>
            <a:ext cx="1534106" cy="289397"/>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16" name="直线连接符 15"/>
          <p:cNvCxnSpPr/>
          <p:nvPr/>
        </p:nvCxnSpPr>
        <p:spPr>
          <a:xfrm>
            <a:off x="3196107" y="847454"/>
            <a:ext cx="153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线连接符 26"/>
          <p:cNvCxnSpPr/>
          <p:nvPr/>
        </p:nvCxnSpPr>
        <p:spPr>
          <a:xfrm>
            <a:off x="3082343" y="1133702"/>
            <a:ext cx="774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上弧形箭头 29"/>
          <p:cNvSpPr/>
          <p:nvPr/>
        </p:nvSpPr>
        <p:spPr>
          <a:xfrm>
            <a:off x="3591339" y="1133702"/>
            <a:ext cx="3914149" cy="319547"/>
          </a:xfrm>
          <a:prstGeom prst="curved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3" name="直线连接符 2"/>
          <p:cNvCxnSpPr/>
          <p:nvPr/>
        </p:nvCxnSpPr>
        <p:spPr>
          <a:xfrm>
            <a:off x="4245453" y="1671426"/>
            <a:ext cx="60647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下弧形箭头 8"/>
          <p:cNvSpPr/>
          <p:nvPr/>
        </p:nvSpPr>
        <p:spPr>
          <a:xfrm flipH="1">
            <a:off x="3591339" y="1415788"/>
            <a:ext cx="1727240" cy="137230"/>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8" name="文本框 17"/>
          <p:cNvSpPr txBox="1"/>
          <p:nvPr/>
        </p:nvSpPr>
        <p:spPr>
          <a:xfrm>
            <a:off x="0" y="4824738"/>
            <a:ext cx="11903919" cy="1754326"/>
          </a:xfrm>
          <a:prstGeom prst="rect">
            <a:avLst/>
          </a:prstGeom>
          <a:noFill/>
        </p:spPr>
        <p:txBody>
          <a:bodyPr wrap="square">
            <a:spAutoFit/>
          </a:bodyPr>
          <a:lstStyle/>
          <a:p>
            <a:pPr indent="266700">
              <a:buNone/>
            </a:pPr>
            <a:r>
              <a:rPr lang="en-US" altLang="zh-CN" sz="1800" b="1" dirty="0">
                <a:effectLst/>
                <a:latin typeface="Times New Roman Regular"/>
                <a:ea typeface="宋体" panose="02010600030101010101" pitchFamily="2" charset="-122"/>
                <a:cs typeface="宋体" panose="02010600030101010101" pitchFamily="2" charset="-122"/>
              </a:rPr>
              <a:t>45.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A. tense</a:t>
            </a:r>
            <a:r>
              <a:rPr lang="en-US" altLang="zh-CN" sz="1800" b="1" dirty="0">
                <a:effectLst/>
                <a:latin typeface="Times New Roman Regular"/>
                <a:ea typeface="宋体" panose="02010600030101010101" pitchFamily="2" charset="-122"/>
                <a:cs typeface="宋体" panose="02010600030101010101" pitchFamily="2" charset="-122"/>
              </a:rPr>
              <a:t>					B. close</a:t>
            </a:r>
            <a:r>
              <a:rPr lang="zh-CN" altLang="en-US" b="1" dirty="0">
                <a:latin typeface="Times New Roman" panose="02020603050405020304" pitchFamily="18" charset="0"/>
                <a:cs typeface="Times New Roman" panose="02020603050405020304" pitchFamily="18" charset="0"/>
              </a:rPr>
              <a:t>亲近的</a:t>
            </a:r>
            <a:r>
              <a:rPr lang="en-US" altLang="zh-CN" sz="1800" b="1" dirty="0">
                <a:effectLst/>
                <a:latin typeface="Times New Roman Regular"/>
                <a:ea typeface="宋体" panose="02010600030101010101" pitchFamily="2" charset="-122"/>
                <a:cs typeface="宋体" panose="02010600030101010101" pitchFamily="2" charset="-122"/>
              </a:rPr>
              <a:t>				C. familiar</a:t>
            </a:r>
            <a:r>
              <a:rPr lang="zh-CN" altLang="en-US" b="1" dirty="0">
                <a:latin typeface="Times New Roman" panose="02020603050405020304" pitchFamily="18" charset="0"/>
                <a:cs typeface="Times New Roman" panose="02020603050405020304" pitchFamily="18" charset="0"/>
              </a:rPr>
              <a:t>熟悉的</a:t>
            </a:r>
            <a:r>
              <a:rPr lang="en-US" altLang="zh-CN" sz="1800" b="1" dirty="0">
                <a:effectLst/>
                <a:latin typeface="Times New Roman Regular"/>
                <a:ea typeface="宋体" panose="02010600030101010101" pitchFamily="2" charset="-122"/>
                <a:cs typeface="宋体" panose="02010600030101010101" pitchFamily="2" charset="-122"/>
              </a:rPr>
              <a:t>			D. distant</a:t>
            </a:r>
            <a:r>
              <a:rPr lang="zh-CN" altLang="en-US" b="1" dirty="0">
                <a:latin typeface="Times New Roman" panose="02020603050405020304" pitchFamily="18" charset="0"/>
                <a:cs typeface="Times New Roman" panose="02020603050405020304" pitchFamily="18" charset="0"/>
              </a:rPr>
              <a:t>疏远的</a:t>
            </a:r>
            <a:endParaRPr lang="en-US" altLang="zh-CN" sz="1800" b="1" dirty="0">
              <a:effectLst/>
              <a:latin typeface="Times New Roman Regular"/>
              <a:ea typeface="宋体" panose="02010600030101010101" pitchFamily="2" charset="-122"/>
              <a:cs typeface="宋体" panose="02010600030101010101" pitchFamily="2" charset="-122"/>
            </a:endParaRPr>
          </a:p>
          <a:p>
            <a:pPr indent="266700">
              <a:buNone/>
            </a:pPr>
            <a:r>
              <a:rPr lang="en-GB" altLang="zh-CN" dirty="0"/>
              <a:t>Karen</a:t>
            </a:r>
            <a:r>
              <a:rPr lang="zh-CN" altLang="en-US" dirty="0"/>
              <a:t>等人制造噪音，无视</a:t>
            </a:r>
            <a:r>
              <a:rPr lang="en-GB" altLang="zh-CN" dirty="0"/>
              <a:t>Pam</a:t>
            </a:r>
            <a:r>
              <a:rPr lang="zh-CN" altLang="en-US" dirty="0"/>
              <a:t>的请求。</a:t>
            </a:r>
            <a:r>
              <a:rPr lang="en-US" altLang="zh-CN" dirty="0"/>
              <a:t> </a:t>
            </a:r>
            <a:r>
              <a:rPr lang="en-GB" altLang="zh-CN" b="1" dirty="0">
                <a:latin typeface="Times New Roman" panose="02020603050405020304" pitchFamily="18" charset="0"/>
                <a:cs typeface="Times New Roman" panose="02020603050405020304" pitchFamily="18" charset="0"/>
              </a:rPr>
              <a:t>tense</a:t>
            </a:r>
            <a:r>
              <a:rPr lang="en-GB"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令人紧张的 </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形势、时期等</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；紧张的</a:t>
            </a:r>
            <a:r>
              <a:rPr lang="en-US" altLang="zh-CN"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pPr indent="266700">
              <a:buNone/>
            </a:pPr>
            <a:r>
              <a:rPr lang="en-US" altLang="zh-CN" sz="1800" b="1" dirty="0">
                <a:effectLst/>
                <a:latin typeface="Times New Roman Regular"/>
                <a:ea typeface="宋体" panose="02010600030101010101" pitchFamily="2" charset="-122"/>
                <a:cs typeface="宋体" panose="02010600030101010101" pitchFamily="2" charset="-122"/>
              </a:rPr>
              <a:t>46. A. disapproving</a:t>
            </a:r>
            <a:r>
              <a:rPr lang="zh-CN" altLang="en-US" b="1" dirty="0"/>
              <a:t>不赞同</a:t>
            </a:r>
            <a:r>
              <a:rPr lang="en-US" altLang="zh-CN" sz="1800" b="1" dirty="0">
                <a:effectLst/>
                <a:latin typeface="Times New Roman Regular"/>
                <a:ea typeface="宋体" panose="02010600030101010101" pitchFamily="2" charset="-122"/>
                <a:cs typeface="宋体" panose="02010600030101010101" pitchFamily="2" charset="-122"/>
              </a:rPr>
              <a:t>	B. doubting</a:t>
            </a:r>
            <a:r>
              <a:rPr lang="zh-CN" altLang="en-US" b="1" dirty="0"/>
              <a:t>怀疑</a:t>
            </a:r>
            <a:r>
              <a:rPr lang="en-US" altLang="zh-CN" sz="1800" b="1" dirty="0">
                <a:effectLst/>
                <a:latin typeface="Times New Roman Regular"/>
                <a:ea typeface="宋体" panose="02010600030101010101" pitchFamily="2" charset="-122"/>
                <a:cs typeface="宋体" panose="02010600030101010101" pitchFamily="2" charset="-122"/>
              </a:rPr>
              <a:t>			C. supporting</a:t>
            </a:r>
            <a:r>
              <a:rPr lang="zh-CN" altLang="en-US" b="1" dirty="0"/>
              <a:t>支持</a:t>
            </a:r>
            <a:r>
              <a:rPr lang="en-US" altLang="zh-CN" sz="1800" b="1" dirty="0">
                <a:effectLst/>
                <a:latin typeface="Times New Roman Regular"/>
                <a:ea typeface="宋体" panose="02010600030101010101" pitchFamily="2" charset="-122"/>
                <a:cs typeface="宋体" panose="02010600030101010101" pitchFamily="2" charset="-122"/>
              </a:rPr>
              <a:t>			</a:t>
            </a:r>
            <a:r>
              <a:rPr lang="en-US" altLang="zh-CN" sz="1800" b="1" dirty="0">
                <a:solidFill>
                  <a:srgbClr val="FF0000"/>
                </a:solidFill>
                <a:effectLst/>
                <a:latin typeface="Times New Roman Regular"/>
                <a:ea typeface="宋体" panose="02010600030101010101" pitchFamily="2" charset="-122"/>
                <a:cs typeface="宋体" panose="02010600030101010101" pitchFamily="2" charset="-122"/>
              </a:rPr>
              <a:t>D. dismissing</a:t>
            </a:r>
            <a:endParaRPr lang="en-US" altLang="zh-CN" sz="1800" b="1" dirty="0">
              <a:solidFill>
                <a:srgbClr val="FF0000"/>
              </a:solidFill>
              <a:effectLst/>
              <a:latin typeface="Times New Roman Regular"/>
              <a:ea typeface="宋体" panose="02010600030101010101" pitchFamily="2" charset="-122"/>
              <a:cs typeface="宋体" panose="02010600030101010101" pitchFamily="2" charset="-122"/>
            </a:endParaRPr>
          </a:p>
          <a:p>
            <a:pPr indent="266700">
              <a:buNone/>
            </a:pPr>
            <a:r>
              <a:rPr lang="zh-CN" altLang="en-US" dirty="0"/>
              <a:t>前后动作是相反的，一方制造噪音，一方请求安静。因此，</a:t>
            </a:r>
            <a:r>
              <a:rPr lang="en-GB" altLang="zh-CN" dirty="0"/>
              <a:t>Karen</a:t>
            </a:r>
            <a:r>
              <a:rPr lang="zh-CN" altLang="en-US" dirty="0"/>
              <a:t>她们是“无视”或“拒绝”了请求。 </a:t>
            </a:r>
            <a:endParaRPr lang="en-US" altLang="zh-CN" dirty="0"/>
          </a:p>
          <a:p>
            <a:pPr indent="266700">
              <a:buNone/>
            </a:pPr>
            <a:r>
              <a:rPr lang="en-US" altLang="zh-CN"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dismiss</a:t>
            </a:r>
            <a:r>
              <a:rPr lang="zh-CN" altLang="en-US" sz="1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GB"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sb/</a:t>
            </a:r>
            <a:r>
              <a:rPr lang="en-GB" altLang="zh-CN"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sth</a:t>
            </a:r>
            <a:r>
              <a:rPr lang="en-GB"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(as </a:t>
            </a:r>
            <a:r>
              <a:rPr lang="en-GB" altLang="zh-CN"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sth</a:t>
            </a:r>
            <a:r>
              <a:rPr lang="en-GB"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dirty="0">
                <a:latin typeface="Times New Roman" panose="02020603050405020304" pitchFamily="18" charset="0"/>
                <a:ea typeface="宋体" panose="02010600030101010101" pitchFamily="2" charset="-122"/>
                <a:cs typeface="Times New Roman" panose="02020603050405020304" pitchFamily="18" charset="0"/>
              </a:rPr>
              <a:t>to decide that sb/</a:t>
            </a:r>
            <a:r>
              <a:rPr lang="en-GB" altLang="zh-CN" dirty="0" err="1">
                <a:latin typeface="Times New Roman" panose="02020603050405020304" pitchFamily="18" charset="0"/>
                <a:ea typeface="宋体" panose="02010600030101010101" pitchFamily="2" charset="-122"/>
                <a:cs typeface="Times New Roman" panose="02020603050405020304" pitchFamily="18" charset="0"/>
              </a:rPr>
              <a:t>sth</a:t>
            </a:r>
            <a:r>
              <a:rPr lang="en-GB" altLang="zh-CN" dirty="0">
                <a:latin typeface="Times New Roman" panose="02020603050405020304" pitchFamily="18" charset="0"/>
                <a:ea typeface="宋体" panose="02010600030101010101" pitchFamily="2" charset="-122"/>
                <a:cs typeface="Times New Roman" panose="02020603050405020304" pitchFamily="18" charset="0"/>
              </a:rPr>
              <a:t> is not important and not worth thinking or talking about</a:t>
            </a:r>
            <a:r>
              <a:rPr lang="zh-CN" altLang="en-US" dirty="0">
                <a:latin typeface="Times New Roman" panose="02020603050405020304" pitchFamily="18" charset="0"/>
                <a:ea typeface="宋体" panose="02010600030101010101" pitchFamily="2" charset="-122"/>
                <a:cs typeface="Times New Roman" panose="02020603050405020304" pitchFamily="18" charset="0"/>
              </a:rPr>
              <a:t> 不予考虑；摒弃；对</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rPr>
              <a:t>不屑一提（</a:t>
            </a:r>
            <a:r>
              <a:rPr lang="en-US" altLang="zh-CN" dirty="0">
                <a:latin typeface="Times New Roman" panose="02020603050405020304" pitchFamily="18" charset="0"/>
                <a:ea typeface="宋体" panose="02010600030101010101" pitchFamily="2" charset="-122"/>
                <a:cs typeface="Times New Roman" panose="02020603050405020304" pitchFamily="18" charset="0"/>
              </a:rPr>
              <a:t>wave</a:t>
            </a:r>
            <a:r>
              <a:rPr lang="zh-CN" altLang="en-US"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aside</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0" name="直线连接符 19"/>
          <p:cNvCxnSpPr/>
          <p:nvPr/>
        </p:nvCxnSpPr>
        <p:spPr>
          <a:xfrm>
            <a:off x="1023633" y="1914914"/>
            <a:ext cx="24457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左右箭头 21"/>
          <p:cNvSpPr/>
          <p:nvPr/>
        </p:nvSpPr>
        <p:spPr>
          <a:xfrm>
            <a:off x="223420" y="1671426"/>
            <a:ext cx="587948" cy="243488"/>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下弧形箭头 24"/>
          <p:cNvSpPr/>
          <p:nvPr/>
        </p:nvSpPr>
        <p:spPr>
          <a:xfrm flipH="1">
            <a:off x="9007454" y="-39566"/>
            <a:ext cx="1046921" cy="238539"/>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3" name="文本框 32"/>
          <p:cNvSpPr txBox="1"/>
          <p:nvPr/>
        </p:nvSpPr>
        <p:spPr>
          <a:xfrm>
            <a:off x="-4633" y="2458454"/>
            <a:ext cx="12167118" cy="2308324"/>
          </a:xfrm>
          <a:prstGeom prst="rect">
            <a:avLst/>
          </a:prstGeom>
          <a:solidFill>
            <a:schemeClr val="bg1"/>
          </a:solidFill>
          <a:ln>
            <a:solidFill>
              <a:srgbClr val="FF0000"/>
            </a:solidFill>
          </a:ln>
        </p:spPr>
        <p:txBody>
          <a:bodyPr wrap="square">
            <a:spAutoFit/>
          </a:bodyPr>
          <a:lstStyle/>
          <a:p>
            <a:pPr indent="266700">
              <a:buNone/>
            </a:pPr>
            <a:r>
              <a:rPr lang="en-US" altLang="zh-CN" b="1"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Dismissing</a:t>
            </a: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her fears, she climbed higher.</a:t>
            </a:r>
            <a:r>
              <a:rPr lang="zh-CN"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zh-CN"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她排除了恐惧，爬得更高了。</a:t>
            </a:r>
            <a:endPar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GB" altLang="zh-CN" b="1" i="1"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b="1" i="1" u="sng"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sth</a:t>
            </a:r>
            <a:r>
              <a:rPr lang="en-GB" altLang="zh-CN" b="1" i="1"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(from </a:t>
            </a:r>
            <a:r>
              <a:rPr lang="en-GB" altLang="zh-CN" b="1" i="1" u="sng"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sth</a:t>
            </a:r>
            <a:r>
              <a:rPr lang="en-GB" altLang="zh-CN" b="1" i="1"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b="1" i="1"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to put thoughts or feelings out of your mind</a:t>
            </a:r>
            <a:r>
              <a:rPr lang="zh-CN"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去除，消除，摒除（思想、感情等）</a:t>
            </a:r>
            <a:endPar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She claims she was unfairly </a:t>
            </a:r>
            <a:r>
              <a:rPr lang="en-US" altLang="zh-CN" b="1" i="1"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dismissed</a:t>
            </a: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from her post.</a:t>
            </a:r>
            <a:endPar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zh-CN"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她声称自己被无理免职。 </a:t>
            </a:r>
            <a:r>
              <a:rPr lang="zh-CN" altLang="en-US"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（解雇；免职；开除 </a:t>
            </a:r>
            <a:r>
              <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fire</a:t>
            </a:r>
            <a:r>
              <a:rPr lang="zh-CN" altLang="en-US"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sack</a:t>
            </a:r>
            <a:r>
              <a:rPr lang="zh-CN" altLang="en-US"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The case was </a:t>
            </a:r>
            <a:r>
              <a:rPr lang="en-US" altLang="zh-CN" b="1" i="1"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dismissed</a:t>
            </a: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此案已被驳回。（</a:t>
            </a: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dismiss</a:t>
            </a:r>
            <a:r>
              <a:rPr lang="zh-CN"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驳回；不受理）</a:t>
            </a:r>
            <a:endParaRPr lang="zh-CN"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dismissive				adj</a:t>
            </a:r>
            <a:r>
              <a:rPr lang="zh-CN"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表示轻视的；解雇的</a:t>
            </a:r>
            <a:endPar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indent="266700">
              <a:buNone/>
            </a:pP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dismissal</a:t>
            </a:r>
            <a:r>
              <a:rPr lang="zh-CN"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n.</a:t>
            </a:r>
            <a:r>
              <a:rPr lang="zh-CN"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开除，解雇；不予考虑，摒弃；驳回，不予受理；打发走，遣散；出局</a:t>
            </a:r>
            <a:endParaRPr lang="zh-CN" altLang="en-US"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checkerboard(across)">
                                      <p:cBhvr>
                                        <p:cTn id="13" dur="500"/>
                                        <p:tgtEl>
                                          <p:spTgt spid="1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checkerboard(across)">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checkerboard(across)">
                                      <p:cBhvr>
                                        <p:cTn id="33" dur="500"/>
                                        <p:tgtEl>
                                          <p:spTgt spid="1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33">
                                            <p:txEl>
                                              <p:pRg st="0" end="0"/>
                                            </p:txEl>
                                          </p:spTgt>
                                        </p:tgtEl>
                                        <p:attrNameLst>
                                          <p:attrName>style.visibility</p:attrName>
                                        </p:attrNameLst>
                                      </p:cBhvr>
                                      <p:to>
                                        <p:strVal val="visible"/>
                                      </p:to>
                                    </p:set>
                                    <p:animEffect transition="in" filter="checkerboard(across)">
                                      <p:cBhvr>
                                        <p:cTn id="38" dur="500"/>
                                        <p:tgtEl>
                                          <p:spTgt spid="3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33">
                                            <p:txEl>
                                              <p:pRg st="1" end="1"/>
                                            </p:txEl>
                                          </p:spTgt>
                                        </p:tgtEl>
                                        <p:attrNameLst>
                                          <p:attrName>style.visibility</p:attrName>
                                        </p:attrNameLst>
                                      </p:cBhvr>
                                      <p:to>
                                        <p:strVal val="visible"/>
                                      </p:to>
                                    </p:set>
                                    <p:animEffect transition="in" filter="checkerboard(across)">
                                      <p:cBhvr>
                                        <p:cTn id="43" dur="500"/>
                                        <p:tgtEl>
                                          <p:spTgt spid="3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33">
                                            <p:txEl>
                                              <p:pRg st="2" end="2"/>
                                            </p:txEl>
                                          </p:spTgt>
                                        </p:tgtEl>
                                        <p:attrNameLst>
                                          <p:attrName>style.visibility</p:attrName>
                                        </p:attrNameLst>
                                      </p:cBhvr>
                                      <p:to>
                                        <p:strVal val="visible"/>
                                      </p:to>
                                    </p:set>
                                    <p:animEffect transition="in" filter="checkerboard(across)">
                                      <p:cBhvr>
                                        <p:cTn id="48" dur="500"/>
                                        <p:tgtEl>
                                          <p:spTgt spid="3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33">
                                            <p:txEl>
                                              <p:pRg st="3" end="3"/>
                                            </p:txEl>
                                          </p:spTgt>
                                        </p:tgtEl>
                                        <p:attrNameLst>
                                          <p:attrName>style.visibility</p:attrName>
                                        </p:attrNameLst>
                                      </p:cBhvr>
                                      <p:to>
                                        <p:strVal val="visible"/>
                                      </p:to>
                                    </p:set>
                                    <p:animEffect transition="in" filter="checkerboard(across)">
                                      <p:cBhvr>
                                        <p:cTn id="53" dur="500"/>
                                        <p:tgtEl>
                                          <p:spTgt spid="3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33">
                                            <p:txEl>
                                              <p:pRg st="4" end="4"/>
                                            </p:txEl>
                                          </p:spTgt>
                                        </p:tgtEl>
                                        <p:attrNameLst>
                                          <p:attrName>style.visibility</p:attrName>
                                        </p:attrNameLst>
                                      </p:cBhvr>
                                      <p:to>
                                        <p:strVal val="visible"/>
                                      </p:to>
                                    </p:set>
                                    <p:animEffect transition="in" filter="checkerboard(across)">
                                      <p:cBhvr>
                                        <p:cTn id="58" dur="500"/>
                                        <p:tgtEl>
                                          <p:spTgt spid="33">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33">
                                            <p:txEl>
                                              <p:pRg st="5" end="5"/>
                                            </p:txEl>
                                          </p:spTgt>
                                        </p:tgtEl>
                                        <p:attrNameLst>
                                          <p:attrName>style.visibility</p:attrName>
                                        </p:attrNameLst>
                                      </p:cBhvr>
                                      <p:to>
                                        <p:strVal val="visible"/>
                                      </p:to>
                                    </p:set>
                                    <p:animEffect transition="in" filter="checkerboard(across)">
                                      <p:cBhvr>
                                        <p:cTn id="63" dur="500"/>
                                        <p:tgtEl>
                                          <p:spTgt spid="33">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nodeType="clickEffect">
                                  <p:stCondLst>
                                    <p:cond delay="0"/>
                                  </p:stCondLst>
                                  <p:childTnLst>
                                    <p:set>
                                      <p:cBhvr>
                                        <p:cTn id="67" dur="1" fill="hold">
                                          <p:stCondLst>
                                            <p:cond delay="0"/>
                                          </p:stCondLst>
                                        </p:cTn>
                                        <p:tgtEl>
                                          <p:spTgt spid="33">
                                            <p:txEl>
                                              <p:pRg st="6" end="6"/>
                                            </p:txEl>
                                          </p:spTgt>
                                        </p:tgtEl>
                                        <p:attrNameLst>
                                          <p:attrName>style.visibility</p:attrName>
                                        </p:attrNameLst>
                                      </p:cBhvr>
                                      <p:to>
                                        <p:strVal val="visible"/>
                                      </p:to>
                                    </p:set>
                                    <p:animEffect transition="in" filter="checkerboard(across)">
                                      <p:cBhvr>
                                        <p:cTn id="68" dur="500"/>
                                        <p:tgtEl>
                                          <p:spTgt spid="33">
                                            <p:txEl>
                                              <p:pRg st="6" end="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nodeType="clickEffect">
                                  <p:stCondLst>
                                    <p:cond delay="0"/>
                                  </p:stCondLst>
                                  <p:childTnLst>
                                    <p:set>
                                      <p:cBhvr>
                                        <p:cTn id="72" dur="1" fill="hold">
                                          <p:stCondLst>
                                            <p:cond delay="0"/>
                                          </p:stCondLst>
                                        </p:cTn>
                                        <p:tgtEl>
                                          <p:spTgt spid="33">
                                            <p:txEl>
                                              <p:pRg st="7" end="7"/>
                                            </p:txEl>
                                          </p:spTgt>
                                        </p:tgtEl>
                                        <p:attrNameLst>
                                          <p:attrName>style.visibility</p:attrName>
                                        </p:attrNameLst>
                                      </p:cBhvr>
                                      <p:to>
                                        <p:strVal val="visible"/>
                                      </p:to>
                                    </p:set>
                                    <p:animEffect transition="in" filter="checkerboard(across)">
                                      <p:cBhvr>
                                        <p:cTn id="73" dur="500"/>
                                        <p:tgtEl>
                                          <p:spTgt spid="3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4078"/>
            <a:ext cx="10406130" cy="4801314"/>
          </a:xfrm>
          <a:prstGeom prst="rect">
            <a:avLst/>
          </a:prstGeom>
          <a:noFill/>
        </p:spPr>
        <p:txBody>
          <a:bodyPr wrap="square">
            <a:spAutoFit/>
          </a:bodyPr>
          <a:lstStyle/>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Karen, 16, was a college freshman in a local university. She was thrilled to earn a ___41___ in the renowned choir for their international tour. However, ___42___ overcame her when she overslept before a key performance at a distant church. Missing the bus, she ___43___ helplessly in her dorm hallway. She had no cars nor friends nearby to help. Ironically, her neighbor Pam emerged, the ___44___ person Karen expected to see.</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Their relationship had been ___45___. Karen’s group frequently disturbed the floor with late-night noise, ___46___ Pam’s requests for quiet. They ___47___ temporarily just long enough to catch their breath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before the disruptions came crashing back in. Now facing ___48___ of her own mistake, Karen awkwardly confessed her dilemma to Pam.</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To her astonishment, Pam offered a ride immediately, which stunned Karen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Why did he extend kindness to someone who had shown ___49___ ? They raced to Pam’s car and arrived just as the choir entered the church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a miraculous ___50___.</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Decades later, Karen still ___51___ that gesture. It was never ___52___ a ride, but a profound lesson in grace. Pam's complaints gave way to forgiveness, ___53___ Karen redemption(</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救赎</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she hadn’t earned. If she could speak to Pam today, Karen would offer an apology for her youthful selfishness, and ___54___ for that transformative compassion. Its ripple effects ___55___ her next thirty years, proving that true mercy bridges divides and heals hearts.</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 name="直线连接符 6"/>
          <p:cNvCxnSpPr/>
          <p:nvPr/>
        </p:nvCxnSpPr>
        <p:spPr>
          <a:xfrm>
            <a:off x="64394" y="577297"/>
            <a:ext cx="14939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9749307" y="278936"/>
            <a:ext cx="6568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0452814" y="254131"/>
            <a:ext cx="1709671" cy="646331"/>
          </a:xfrm>
          <a:prstGeom prst="rect">
            <a:avLst/>
          </a:prstGeom>
          <a:noFill/>
        </p:spPr>
        <p:txBody>
          <a:bodyPr wrap="square">
            <a:spAutoFit/>
          </a:bodyPr>
          <a:lstStyle/>
          <a:p>
            <a:r>
              <a:rPr lang="en-GB" altLang="zh-CN" dirty="0"/>
              <a:t>Karen</a:t>
            </a:r>
            <a:r>
              <a:rPr lang="zh-CN" altLang="en-US" dirty="0"/>
              <a:t>的困境（迟到、无助）</a:t>
            </a:r>
            <a:endParaRPr lang="zh-CN" altLang="en-US" dirty="0"/>
          </a:p>
        </p:txBody>
      </p:sp>
      <p:sp>
        <p:nvSpPr>
          <p:cNvPr id="15" name="文本框 14"/>
          <p:cNvSpPr txBox="1"/>
          <p:nvPr/>
        </p:nvSpPr>
        <p:spPr>
          <a:xfrm>
            <a:off x="10406130" y="1362651"/>
            <a:ext cx="1785870" cy="923330"/>
          </a:xfrm>
          <a:prstGeom prst="rect">
            <a:avLst/>
          </a:prstGeom>
          <a:noFill/>
        </p:spPr>
        <p:txBody>
          <a:bodyPr wrap="square">
            <a:spAutoFit/>
          </a:bodyPr>
          <a:lstStyle/>
          <a:p>
            <a:r>
              <a:rPr lang="zh-CN" altLang="en-US" dirty="0"/>
              <a:t>与</a:t>
            </a:r>
            <a:r>
              <a:rPr lang="en-GB" altLang="zh-CN" dirty="0"/>
              <a:t>Pam</a:t>
            </a:r>
            <a:r>
              <a:rPr lang="zh-CN" altLang="en-US" dirty="0"/>
              <a:t>的紧张关系 </a:t>
            </a:r>
            <a:r>
              <a:rPr lang="en-GB" altLang="zh-CN" dirty="0"/>
              <a:t>vs. Pam</a:t>
            </a:r>
            <a:r>
              <a:rPr lang="zh-CN" altLang="en-US" dirty="0"/>
              <a:t>意外出现。</a:t>
            </a:r>
            <a:endParaRPr lang="zh-CN" altLang="en-US" dirty="0"/>
          </a:p>
        </p:txBody>
      </p:sp>
      <p:sp>
        <p:nvSpPr>
          <p:cNvPr id="17" name="文本框 16"/>
          <p:cNvSpPr txBox="1"/>
          <p:nvPr/>
        </p:nvSpPr>
        <p:spPr>
          <a:xfrm>
            <a:off x="10406130" y="2503280"/>
            <a:ext cx="1785870" cy="646331"/>
          </a:xfrm>
          <a:prstGeom prst="rect">
            <a:avLst/>
          </a:prstGeom>
          <a:noFill/>
        </p:spPr>
        <p:txBody>
          <a:bodyPr wrap="square">
            <a:spAutoFit/>
          </a:bodyPr>
          <a:lstStyle/>
          <a:p>
            <a:r>
              <a:rPr lang="en-GB" altLang="zh-CN" dirty="0"/>
              <a:t>Pam</a:t>
            </a:r>
            <a:r>
              <a:rPr lang="zh-CN" altLang="en-US" dirty="0"/>
              <a:t>提供帮助，解决危机。</a:t>
            </a:r>
            <a:endParaRPr lang="zh-CN" altLang="en-US" dirty="0"/>
          </a:p>
        </p:txBody>
      </p:sp>
      <p:sp>
        <p:nvSpPr>
          <p:cNvPr id="19" name="文本框 18"/>
          <p:cNvSpPr txBox="1"/>
          <p:nvPr/>
        </p:nvSpPr>
        <p:spPr>
          <a:xfrm>
            <a:off x="10406130" y="3455592"/>
            <a:ext cx="1756355" cy="923330"/>
          </a:xfrm>
          <a:prstGeom prst="rect">
            <a:avLst/>
          </a:prstGeom>
          <a:noFill/>
        </p:spPr>
        <p:txBody>
          <a:bodyPr wrap="square">
            <a:spAutoFit/>
          </a:bodyPr>
          <a:lstStyle/>
          <a:p>
            <a:r>
              <a:rPr lang="zh-CN" altLang="en-US" dirty="0"/>
              <a:t>件事对</a:t>
            </a:r>
            <a:r>
              <a:rPr lang="en-GB" altLang="zh-CN" dirty="0"/>
              <a:t>Karen</a:t>
            </a:r>
            <a:r>
              <a:rPr lang="zh-CN" altLang="en-US" dirty="0"/>
              <a:t>产生的深远影响和人生教益。</a:t>
            </a:r>
            <a:endParaRPr lang="zh-CN" altLang="en-US" dirty="0"/>
          </a:p>
        </p:txBody>
      </p:sp>
      <p:cxnSp>
        <p:nvCxnSpPr>
          <p:cNvPr id="2" name="直线连接符 1"/>
          <p:cNvCxnSpPr/>
          <p:nvPr/>
        </p:nvCxnSpPr>
        <p:spPr>
          <a:xfrm>
            <a:off x="7346463" y="591374"/>
            <a:ext cx="28577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线连接符 4"/>
          <p:cNvCxnSpPr/>
          <p:nvPr/>
        </p:nvCxnSpPr>
        <p:spPr>
          <a:xfrm>
            <a:off x="34343" y="860706"/>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下弧形箭头 11"/>
          <p:cNvSpPr/>
          <p:nvPr/>
        </p:nvSpPr>
        <p:spPr>
          <a:xfrm flipH="1">
            <a:off x="5731564" y="106210"/>
            <a:ext cx="1773924" cy="369332"/>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4" name="下弧形箭头 13"/>
          <p:cNvSpPr/>
          <p:nvPr/>
        </p:nvSpPr>
        <p:spPr>
          <a:xfrm>
            <a:off x="4056002" y="439466"/>
            <a:ext cx="1534106" cy="289397"/>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16" name="直线连接符 15"/>
          <p:cNvCxnSpPr/>
          <p:nvPr/>
        </p:nvCxnSpPr>
        <p:spPr>
          <a:xfrm>
            <a:off x="3196107" y="847454"/>
            <a:ext cx="153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线连接符 26"/>
          <p:cNvCxnSpPr/>
          <p:nvPr/>
        </p:nvCxnSpPr>
        <p:spPr>
          <a:xfrm>
            <a:off x="3082343" y="1133702"/>
            <a:ext cx="774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上弧形箭头 29"/>
          <p:cNvSpPr/>
          <p:nvPr/>
        </p:nvSpPr>
        <p:spPr>
          <a:xfrm>
            <a:off x="3591339" y="1133702"/>
            <a:ext cx="3914149" cy="319547"/>
          </a:xfrm>
          <a:prstGeom prst="curved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3" name="直线连接符 2"/>
          <p:cNvCxnSpPr/>
          <p:nvPr/>
        </p:nvCxnSpPr>
        <p:spPr>
          <a:xfrm>
            <a:off x="4245453" y="1671426"/>
            <a:ext cx="60647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下弧形箭头 8"/>
          <p:cNvSpPr/>
          <p:nvPr/>
        </p:nvSpPr>
        <p:spPr>
          <a:xfrm flipH="1">
            <a:off x="3591339" y="1415788"/>
            <a:ext cx="1727240" cy="137230"/>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8" name="文本框 17"/>
          <p:cNvSpPr txBox="1"/>
          <p:nvPr/>
        </p:nvSpPr>
        <p:spPr>
          <a:xfrm>
            <a:off x="34343" y="4704175"/>
            <a:ext cx="11903919" cy="2031325"/>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47. A. stayed					B. waited					</a:t>
            </a:r>
            <a:r>
              <a:rPr lang="en-US" altLang="zh-CN" b="1" dirty="0">
                <a:solidFill>
                  <a:srgbClr val="FF0000"/>
                </a:solidFill>
                <a:latin typeface="Times New Roman" panose="02020603050405020304" pitchFamily="18" charset="0"/>
                <a:cs typeface="Times New Roman" panose="02020603050405020304" pitchFamily="18" charset="0"/>
              </a:rPr>
              <a:t>C. paused</a:t>
            </a:r>
            <a:r>
              <a:rPr lang="en-US" altLang="zh-CN" b="1" dirty="0">
                <a:latin typeface="Times New Roman" panose="02020603050405020304" pitchFamily="18" charset="0"/>
                <a:cs typeface="Times New Roman" panose="02020603050405020304" pitchFamily="18" charset="0"/>
              </a:rPr>
              <a:t>					D. hesitated</a:t>
            </a:r>
            <a:endParaRPr lang="en-US" altLang="zh-CN" b="1"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噪音会暂时停止，但很快又会继续。</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pause</a:t>
            </a:r>
            <a:r>
              <a:rPr lang="zh-CN" altLang="en-US" dirty="0">
                <a:latin typeface="Times New Roman" panose="02020603050405020304" pitchFamily="18" charset="0"/>
                <a:cs typeface="Times New Roman" panose="02020603050405020304" pitchFamily="18" charset="0"/>
              </a:rPr>
              <a:t> 暂停</a:t>
            </a:r>
            <a:endParaRPr lang="zh-CN" altLang="zh-CN" dirty="0">
              <a:latin typeface="Times New Roman" panose="02020603050405020304" pitchFamily="18" charset="0"/>
              <a:cs typeface="Times New Roman" panose="02020603050405020304" pitchFamily="18" charset="0"/>
            </a:endParaRPr>
          </a:p>
          <a:p>
            <a:r>
              <a:rPr lang="en-US" altLang="zh-CN" b="1" dirty="0">
                <a:latin typeface="Times New Roman" panose="02020603050405020304" pitchFamily="18" charset="0"/>
                <a:cs typeface="Times New Roman" panose="02020603050405020304" pitchFamily="18" charset="0"/>
              </a:rPr>
              <a:t>48. A. processes</a:t>
            </a:r>
            <a:r>
              <a:rPr lang="zh-CN" altLang="en-US" b="1" dirty="0">
                <a:latin typeface="Times New Roman" panose="02020603050405020304" pitchFamily="18" charset="0"/>
                <a:cs typeface="Times New Roman" panose="02020603050405020304" pitchFamily="18" charset="0"/>
              </a:rPr>
              <a:t>（过程）</a:t>
            </a:r>
            <a:r>
              <a:rPr lang="en-US" altLang="zh-CN" b="1" dirty="0">
                <a:latin typeface="Times New Roman" panose="02020603050405020304" pitchFamily="18" charset="0"/>
                <a:cs typeface="Times New Roman" panose="02020603050405020304" pitchFamily="18" charset="0"/>
              </a:rPr>
              <a:t>		B. conclusions</a:t>
            </a:r>
            <a:r>
              <a:rPr lang="zh-CN" altLang="en-US" b="1" dirty="0">
                <a:latin typeface="Times New Roman" panose="02020603050405020304" pitchFamily="18" charset="0"/>
                <a:cs typeface="Times New Roman" panose="02020603050405020304" pitchFamily="18" charset="0"/>
              </a:rPr>
              <a:t>（结论）</a:t>
            </a:r>
            <a:r>
              <a:rPr lang="en-US" altLang="zh-CN" b="1" dirty="0">
                <a:latin typeface="Times New Roman" panose="02020603050405020304" pitchFamily="18" charset="0"/>
                <a:cs typeface="Times New Roman" panose="02020603050405020304" pitchFamily="18" charset="0"/>
              </a:rPr>
              <a:t>		C. causes</a:t>
            </a:r>
            <a:r>
              <a:rPr lang="zh-CN" altLang="en-US" b="1" dirty="0">
                <a:latin typeface="Times New Roman" panose="02020603050405020304" pitchFamily="18" charset="0"/>
                <a:cs typeface="Times New Roman" panose="02020603050405020304" pitchFamily="18" charset="0"/>
              </a:rPr>
              <a:t>（原因）</a:t>
            </a:r>
            <a:r>
              <a:rPr lang="en-US" altLang="zh-CN" b="1" dirty="0">
                <a:latin typeface="Times New Roman" panose="02020603050405020304" pitchFamily="18" charset="0"/>
                <a:cs typeface="Times New Roman" panose="02020603050405020304" pitchFamily="18" charset="0"/>
              </a:rPr>
              <a:t>			</a:t>
            </a:r>
            <a:r>
              <a:rPr lang="zh-CN" altLang="en-US" b="1" dirty="0">
                <a:latin typeface="Times New Roman" panose="02020603050405020304" pitchFamily="18" charset="0"/>
                <a:cs typeface="Times New Roman" panose="02020603050405020304" pitchFamily="18" charset="0"/>
              </a:rPr>
              <a:t>      </a:t>
            </a:r>
            <a:r>
              <a:rPr lang="en-US" altLang="zh-CN" b="1" dirty="0">
                <a:solidFill>
                  <a:srgbClr val="FF0000"/>
                </a:solidFill>
                <a:latin typeface="Times New Roman" panose="02020603050405020304" pitchFamily="18" charset="0"/>
                <a:cs typeface="Times New Roman" panose="02020603050405020304" pitchFamily="18" charset="0"/>
              </a:rPr>
              <a:t>D. consequences</a:t>
            </a:r>
            <a:endParaRPr lang="en-US" altLang="zh-CN" b="1" dirty="0">
              <a:solidFill>
                <a:srgbClr val="FF0000"/>
              </a:solidFill>
              <a:latin typeface="Times New Roman" panose="02020603050405020304" pitchFamily="18" charset="0"/>
              <a:cs typeface="Times New Roman" panose="02020603050405020304" pitchFamily="18" charset="0"/>
            </a:endParaRPr>
          </a:p>
          <a:p>
            <a:r>
              <a:rPr lang="zh-CN" altLang="en-US" dirty="0"/>
              <a:t>她此刻正直接承受着错误行为带来的结果（即将毁掉演出机会）</a:t>
            </a:r>
            <a:endParaRPr lang="en-US" altLang="zh-CN" dirty="0"/>
          </a:p>
          <a:p>
            <a:r>
              <a:rPr lang="en-US" altLang="zh-CN" dirty="0">
                <a:latin typeface="Times New Roman" panose="02020603050405020304" pitchFamily="18" charset="0"/>
                <a:cs typeface="Times New Roman" panose="02020603050405020304" pitchFamily="18" charset="0"/>
              </a:rPr>
              <a:t>as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consequence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of</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的结果 </a:t>
            </a:r>
            <a:endParaRPr lang="zh-CN" altLang="zh-CN" dirty="0">
              <a:latin typeface="Times New Roman" panose="02020603050405020304" pitchFamily="18" charset="0"/>
              <a:cs typeface="Times New Roman" panose="02020603050405020304" pitchFamily="18" charset="0"/>
            </a:endParaRPr>
          </a:p>
          <a:p>
            <a:r>
              <a:rPr lang="en-US" altLang="zh-CN" b="1" dirty="0">
                <a:latin typeface="Times New Roman" panose="02020603050405020304" pitchFamily="18" charset="0"/>
                <a:cs typeface="Times New Roman" panose="02020603050405020304" pitchFamily="18" charset="0"/>
              </a:rPr>
              <a:t>49. A. some</a:t>
            </a:r>
            <a:r>
              <a:rPr lang="zh-CN" altLang="en-US" b="1" dirty="0">
                <a:latin typeface="Times New Roman" panose="02020603050405020304" pitchFamily="18" charset="0"/>
                <a:cs typeface="Times New Roman" panose="02020603050405020304" pitchFamily="18" charset="0"/>
              </a:rPr>
              <a:t>一些</a:t>
            </a:r>
            <a:r>
              <a:rPr lang="en-US" altLang="zh-CN" b="1" dirty="0">
                <a:latin typeface="Times New Roman" panose="02020603050405020304" pitchFamily="18" charset="0"/>
                <a:cs typeface="Times New Roman" panose="02020603050405020304" pitchFamily="18" charset="0"/>
              </a:rPr>
              <a:t>				</a:t>
            </a:r>
            <a:r>
              <a:rPr lang="en-US" altLang="zh-CN" b="1" dirty="0">
                <a:solidFill>
                  <a:srgbClr val="FF0000"/>
                </a:solidFill>
                <a:latin typeface="Times New Roman" panose="02020603050405020304" pitchFamily="18" charset="0"/>
                <a:cs typeface="Times New Roman" panose="02020603050405020304" pitchFamily="18" charset="0"/>
              </a:rPr>
              <a:t>B. none</a:t>
            </a:r>
            <a:r>
              <a:rPr lang="en-US" altLang="zh-CN" b="1" dirty="0">
                <a:latin typeface="Times New Roman" panose="02020603050405020304" pitchFamily="18" charset="0"/>
                <a:cs typeface="Times New Roman" panose="02020603050405020304" pitchFamily="18" charset="0"/>
              </a:rPr>
              <a:t>				C. any</a:t>
            </a:r>
            <a:r>
              <a:rPr lang="zh-CN" altLang="en-US" b="1" dirty="0">
                <a:latin typeface="Times New Roman" panose="02020603050405020304" pitchFamily="18" charset="0"/>
                <a:cs typeface="Times New Roman" panose="02020603050405020304" pitchFamily="18" charset="0"/>
              </a:rPr>
              <a:t>一些</a:t>
            </a:r>
            <a:r>
              <a:rPr lang="en-US" altLang="zh-CN" b="1" dirty="0">
                <a:latin typeface="Times New Roman" panose="02020603050405020304" pitchFamily="18" charset="0"/>
                <a:cs typeface="Times New Roman" panose="02020603050405020304" pitchFamily="18" charset="0"/>
              </a:rPr>
              <a:t>				D. much</a:t>
            </a:r>
            <a:r>
              <a:rPr lang="zh-CN" altLang="en-US" b="1" dirty="0">
                <a:latin typeface="Times New Roman" panose="02020603050405020304" pitchFamily="18" charset="0"/>
                <a:cs typeface="Times New Roman" panose="02020603050405020304" pitchFamily="18" charset="0"/>
              </a:rPr>
              <a:t>很多</a:t>
            </a:r>
            <a:endParaRPr lang="en-US" altLang="zh-CN" b="1" dirty="0">
              <a:latin typeface="Times New Roman" panose="02020603050405020304" pitchFamily="18" charset="0"/>
              <a:cs typeface="Times New Roman" panose="02020603050405020304" pitchFamily="18" charset="0"/>
            </a:endParaRPr>
          </a:p>
          <a:p>
            <a:r>
              <a:rPr lang="en-GB" altLang="zh-CN" dirty="0">
                <a:latin typeface="Times New Roman" panose="02020603050405020304" pitchFamily="18" charset="0"/>
                <a:cs typeface="Times New Roman" panose="02020603050405020304" pitchFamily="18" charset="0"/>
              </a:rPr>
              <a:t>“None”</a:t>
            </a:r>
            <a:r>
              <a:rPr lang="zh-CN" altLang="en-US" dirty="0">
                <a:latin typeface="Times New Roman" panose="02020603050405020304" pitchFamily="18" charset="0"/>
                <a:cs typeface="Times New Roman" panose="02020603050405020304" pitchFamily="18" charset="0"/>
              </a:rPr>
              <a:t>就是“一点都没有”，最直接最绝对，强烈地对比出</a:t>
            </a:r>
            <a:r>
              <a:rPr lang="en-GB" altLang="zh-CN" dirty="0">
                <a:latin typeface="Times New Roman" panose="02020603050405020304" pitchFamily="18" charset="0"/>
                <a:cs typeface="Times New Roman" panose="02020603050405020304" pitchFamily="18" charset="0"/>
              </a:rPr>
              <a:t>Pam</a:t>
            </a:r>
            <a:r>
              <a:rPr lang="zh-CN" altLang="en-US" dirty="0">
                <a:latin typeface="Times New Roman" panose="02020603050405020304" pitchFamily="18" charset="0"/>
                <a:cs typeface="Times New Roman" panose="02020603050405020304" pitchFamily="18" charset="0"/>
              </a:rPr>
              <a:t>的以德报怨。</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0" name="直线连接符 19"/>
          <p:cNvCxnSpPr/>
          <p:nvPr/>
        </p:nvCxnSpPr>
        <p:spPr>
          <a:xfrm>
            <a:off x="1023633" y="1914914"/>
            <a:ext cx="24457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左右箭头 21"/>
          <p:cNvSpPr/>
          <p:nvPr/>
        </p:nvSpPr>
        <p:spPr>
          <a:xfrm>
            <a:off x="223420" y="1671426"/>
            <a:ext cx="587948" cy="243488"/>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 name="直线连接符 5"/>
          <p:cNvCxnSpPr/>
          <p:nvPr/>
        </p:nvCxnSpPr>
        <p:spPr>
          <a:xfrm>
            <a:off x="64394" y="2193216"/>
            <a:ext cx="42955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上箭头 10"/>
          <p:cNvSpPr/>
          <p:nvPr/>
        </p:nvSpPr>
        <p:spPr>
          <a:xfrm rot="3736819">
            <a:off x="4148989" y="1687757"/>
            <a:ext cx="205398" cy="361896"/>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p:cNvSpPr/>
          <p:nvPr/>
        </p:nvSpPr>
        <p:spPr>
          <a:xfrm>
            <a:off x="7260606" y="1934345"/>
            <a:ext cx="1242769" cy="350160"/>
          </a:xfrm>
          <a:custGeom>
            <a:avLst/>
            <a:gdLst>
              <a:gd name="connsiteX0" fmla="*/ 0 w 1242769"/>
              <a:gd name="connsiteY0" fmla="*/ 0 h 350160"/>
              <a:gd name="connsiteX1" fmla="*/ 439112 w 1242769"/>
              <a:gd name="connsiteY1" fmla="*/ 0 h 350160"/>
              <a:gd name="connsiteX2" fmla="*/ 865796 w 1242769"/>
              <a:gd name="connsiteY2" fmla="*/ 0 h 350160"/>
              <a:gd name="connsiteX3" fmla="*/ 1242769 w 1242769"/>
              <a:gd name="connsiteY3" fmla="*/ 0 h 350160"/>
              <a:gd name="connsiteX4" fmla="*/ 1242769 w 1242769"/>
              <a:gd name="connsiteY4" fmla="*/ 350160 h 350160"/>
              <a:gd name="connsiteX5" fmla="*/ 853368 w 1242769"/>
              <a:gd name="connsiteY5" fmla="*/ 350160 h 350160"/>
              <a:gd name="connsiteX6" fmla="*/ 439112 w 1242769"/>
              <a:gd name="connsiteY6" fmla="*/ 350160 h 350160"/>
              <a:gd name="connsiteX7" fmla="*/ 0 w 1242769"/>
              <a:gd name="connsiteY7" fmla="*/ 350160 h 350160"/>
              <a:gd name="connsiteX8" fmla="*/ 0 w 1242769"/>
              <a:gd name="connsiteY8" fmla="*/ 0 h 35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769" h="350160" fill="none" extrusionOk="0">
                <a:moveTo>
                  <a:pt x="0" y="0"/>
                </a:moveTo>
                <a:cubicBezTo>
                  <a:pt x="157864" y="-36773"/>
                  <a:pt x="314809" y="2870"/>
                  <a:pt x="439112" y="0"/>
                </a:cubicBezTo>
                <a:cubicBezTo>
                  <a:pt x="563415" y="-2870"/>
                  <a:pt x="665745" y="4587"/>
                  <a:pt x="865796" y="0"/>
                </a:cubicBezTo>
                <a:cubicBezTo>
                  <a:pt x="1065847" y="-4587"/>
                  <a:pt x="1161110" y="3832"/>
                  <a:pt x="1242769" y="0"/>
                </a:cubicBezTo>
                <a:cubicBezTo>
                  <a:pt x="1244743" y="159494"/>
                  <a:pt x="1239570" y="270571"/>
                  <a:pt x="1242769" y="350160"/>
                </a:cubicBezTo>
                <a:cubicBezTo>
                  <a:pt x="1095719" y="379112"/>
                  <a:pt x="1014928" y="329179"/>
                  <a:pt x="853368" y="350160"/>
                </a:cubicBezTo>
                <a:cubicBezTo>
                  <a:pt x="691808" y="371141"/>
                  <a:pt x="586300" y="329558"/>
                  <a:pt x="439112" y="350160"/>
                </a:cubicBezTo>
                <a:cubicBezTo>
                  <a:pt x="291924" y="370762"/>
                  <a:pt x="182655" y="336190"/>
                  <a:pt x="0" y="350160"/>
                </a:cubicBezTo>
                <a:cubicBezTo>
                  <a:pt x="-31622" y="216144"/>
                  <a:pt x="7182" y="166416"/>
                  <a:pt x="0" y="0"/>
                </a:cubicBezTo>
                <a:close/>
              </a:path>
              <a:path w="1242769" h="350160" stroke="0" extrusionOk="0">
                <a:moveTo>
                  <a:pt x="0" y="0"/>
                </a:moveTo>
                <a:cubicBezTo>
                  <a:pt x="139616" y="-22265"/>
                  <a:pt x="287754" y="46946"/>
                  <a:pt x="401829" y="0"/>
                </a:cubicBezTo>
                <a:cubicBezTo>
                  <a:pt x="515904" y="-46946"/>
                  <a:pt x="698603" y="10350"/>
                  <a:pt x="778802" y="0"/>
                </a:cubicBezTo>
                <a:cubicBezTo>
                  <a:pt x="859001" y="-10350"/>
                  <a:pt x="1041659" y="2530"/>
                  <a:pt x="1242769" y="0"/>
                </a:cubicBezTo>
                <a:cubicBezTo>
                  <a:pt x="1267852" y="153399"/>
                  <a:pt x="1225943" y="258375"/>
                  <a:pt x="1242769" y="350160"/>
                </a:cubicBezTo>
                <a:cubicBezTo>
                  <a:pt x="1145965" y="384286"/>
                  <a:pt x="1034656" y="304039"/>
                  <a:pt x="853368" y="350160"/>
                </a:cubicBezTo>
                <a:cubicBezTo>
                  <a:pt x="672080" y="396281"/>
                  <a:pt x="542688" y="310954"/>
                  <a:pt x="414256" y="350160"/>
                </a:cubicBezTo>
                <a:cubicBezTo>
                  <a:pt x="285824" y="389366"/>
                  <a:pt x="87959" y="332974"/>
                  <a:pt x="0" y="350160"/>
                </a:cubicBezTo>
                <a:cubicBezTo>
                  <a:pt x="-32171" y="230928"/>
                  <a:pt x="31693" y="80969"/>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9" name="直线箭头连接符 28"/>
          <p:cNvCxnSpPr>
            <a:endCxn id="26" idx="0"/>
          </p:cNvCxnSpPr>
          <p:nvPr/>
        </p:nvCxnSpPr>
        <p:spPr>
          <a:xfrm flipH="1">
            <a:off x="7881991" y="591374"/>
            <a:ext cx="983713" cy="134297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线连接符 30"/>
          <p:cNvCxnSpPr/>
          <p:nvPr/>
        </p:nvCxnSpPr>
        <p:spPr>
          <a:xfrm>
            <a:off x="99858" y="3021477"/>
            <a:ext cx="19095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线连接符 33"/>
          <p:cNvCxnSpPr/>
          <p:nvPr/>
        </p:nvCxnSpPr>
        <p:spPr>
          <a:xfrm>
            <a:off x="9749307" y="2749808"/>
            <a:ext cx="5608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460958" y="2758104"/>
            <a:ext cx="1130381" cy="350160"/>
          </a:xfrm>
          <a:custGeom>
            <a:avLst/>
            <a:gdLst>
              <a:gd name="connsiteX0" fmla="*/ 0 w 1130381"/>
              <a:gd name="connsiteY0" fmla="*/ 0 h 350160"/>
              <a:gd name="connsiteX1" fmla="*/ 587798 w 1130381"/>
              <a:gd name="connsiteY1" fmla="*/ 0 h 350160"/>
              <a:gd name="connsiteX2" fmla="*/ 1130381 w 1130381"/>
              <a:gd name="connsiteY2" fmla="*/ 0 h 350160"/>
              <a:gd name="connsiteX3" fmla="*/ 1130381 w 1130381"/>
              <a:gd name="connsiteY3" fmla="*/ 350160 h 350160"/>
              <a:gd name="connsiteX4" fmla="*/ 576494 w 1130381"/>
              <a:gd name="connsiteY4" fmla="*/ 350160 h 350160"/>
              <a:gd name="connsiteX5" fmla="*/ 0 w 1130381"/>
              <a:gd name="connsiteY5" fmla="*/ 350160 h 350160"/>
              <a:gd name="connsiteX6" fmla="*/ 0 w 1130381"/>
              <a:gd name="connsiteY6" fmla="*/ 0 h 35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381" h="350160" fill="none" extrusionOk="0">
                <a:moveTo>
                  <a:pt x="0" y="0"/>
                </a:moveTo>
                <a:cubicBezTo>
                  <a:pt x="163721" y="-45713"/>
                  <a:pt x="342419" y="38997"/>
                  <a:pt x="587798" y="0"/>
                </a:cubicBezTo>
                <a:cubicBezTo>
                  <a:pt x="833177" y="-38997"/>
                  <a:pt x="923344" y="40321"/>
                  <a:pt x="1130381" y="0"/>
                </a:cubicBezTo>
                <a:cubicBezTo>
                  <a:pt x="1133589" y="167638"/>
                  <a:pt x="1117832" y="268149"/>
                  <a:pt x="1130381" y="350160"/>
                </a:cubicBezTo>
                <a:cubicBezTo>
                  <a:pt x="928755" y="372108"/>
                  <a:pt x="838700" y="307503"/>
                  <a:pt x="576494" y="350160"/>
                </a:cubicBezTo>
                <a:cubicBezTo>
                  <a:pt x="314288" y="392817"/>
                  <a:pt x="140625" y="337708"/>
                  <a:pt x="0" y="350160"/>
                </a:cubicBezTo>
                <a:cubicBezTo>
                  <a:pt x="-12992" y="209314"/>
                  <a:pt x="9932" y="168003"/>
                  <a:pt x="0" y="0"/>
                </a:cubicBezTo>
                <a:close/>
              </a:path>
              <a:path w="1130381" h="350160" stroke="0" extrusionOk="0">
                <a:moveTo>
                  <a:pt x="0" y="0"/>
                </a:moveTo>
                <a:cubicBezTo>
                  <a:pt x="276836" y="-9103"/>
                  <a:pt x="321569" y="40535"/>
                  <a:pt x="553887" y="0"/>
                </a:cubicBezTo>
                <a:cubicBezTo>
                  <a:pt x="786205" y="-40535"/>
                  <a:pt x="934833" y="51034"/>
                  <a:pt x="1130381" y="0"/>
                </a:cubicBezTo>
                <a:cubicBezTo>
                  <a:pt x="1153243" y="116453"/>
                  <a:pt x="1117386" y="230010"/>
                  <a:pt x="1130381" y="350160"/>
                </a:cubicBezTo>
                <a:cubicBezTo>
                  <a:pt x="938351" y="384008"/>
                  <a:pt x="822333" y="288723"/>
                  <a:pt x="565191" y="350160"/>
                </a:cubicBezTo>
                <a:cubicBezTo>
                  <a:pt x="308049" y="411597"/>
                  <a:pt x="151454" y="283501"/>
                  <a:pt x="0" y="350160"/>
                </a:cubicBezTo>
                <a:cubicBezTo>
                  <a:pt x="-1023" y="227128"/>
                  <a:pt x="7201" y="126580"/>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37" name="直线箭头连接符 36"/>
          <p:cNvCxnSpPr/>
          <p:nvPr/>
        </p:nvCxnSpPr>
        <p:spPr>
          <a:xfrm flipH="1">
            <a:off x="2983384" y="1698590"/>
            <a:ext cx="3142252" cy="10908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下弧形箭头 38"/>
          <p:cNvSpPr/>
          <p:nvPr/>
        </p:nvSpPr>
        <p:spPr>
          <a:xfrm flipH="1">
            <a:off x="9007454" y="-39566"/>
            <a:ext cx="1046921" cy="238539"/>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checkerboard(across)">
                                      <p:cBhvr>
                                        <p:cTn id="13" dur="500"/>
                                        <p:tgtEl>
                                          <p:spTgt spid="1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par>
                                <p:cTn id="19" presetID="9"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dissolv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8">
                                            <p:txEl>
                                              <p:pRg st="3" end="3"/>
                                            </p:txEl>
                                          </p:spTgt>
                                        </p:tgtEl>
                                        <p:attrNameLst>
                                          <p:attrName>style.visibility</p:attrName>
                                        </p:attrNameLst>
                                      </p:cBhvr>
                                      <p:to>
                                        <p:strVal val="visible"/>
                                      </p:to>
                                    </p:set>
                                    <p:animEffect transition="in" filter="dissolve">
                                      <p:cBhvr>
                                        <p:cTn id="26" dur="500"/>
                                        <p:tgtEl>
                                          <p:spTgt spid="1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animEffect transition="in" filter="dissolve">
                                      <p:cBhvr>
                                        <p:cTn id="31" dur="500"/>
                                        <p:tgtEl>
                                          <p:spTgt spid="1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linds(horizontal)">
                                      <p:cBhvr>
                                        <p:cTn id="42" dur="500"/>
                                        <p:tgtEl>
                                          <p:spTgt spid="36"/>
                                        </p:tgtEl>
                                      </p:cBhvr>
                                    </p:animEffect>
                                  </p:childTnLst>
                                </p:cTn>
                              </p:par>
                              <p:par>
                                <p:cTn id="43" presetID="3" presetClass="entr" presetSubtype="1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linds(horizontal)">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18">
                                            <p:txEl>
                                              <p:pRg st="6" end="6"/>
                                            </p:txEl>
                                          </p:spTgt>
                                        </p:tgtEl>
                                        <p:attrNameLst>
                                          <p:attrName>style.visibility</p:attrName>
                                        </p:attrNameLst>
                                      </p:cBhvr>
                                      <p:to>
                                        <p:strVal val="visible"/>
                                      </p:to>
                                    </p:set>
                                    <p:animEffect transition="in" filter="checkerboard(across)">
                                      <p:cBhvr>
                                        <p:cTn id="50"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4078"/>
            <a:ext cx="10406130" cy="4801314"/>
          </a:xfrm>
          <a:prstGeom prst="rect">
            <a:avLst/>
          </a:prstGeom>
          <a:noFill/>
        </p:spPr>
        <p:txBody>
          <a:bodyPr wrap="square">
            <a:spAutoFit/>
          </a:bodyPr>
          <a:lstStyle/>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Karen, 16, was a college freshman in a local university. She was thrilled to earn a ___41___ in the renowned choir for their international tour. However, ___42___ overcame her when she overslept before a key performance at a distant church. Missing the bus, she ___43___ helplessly in her dorm hallway. She had no cars nor friends nearby to help. Ironically, her neighbor Pam emerged, the ___44___ person Karen expected to see.</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Their relationship had been ___45___. Karen’s group frequently disturbed the floor with late-night noise, ___46___ Pam’s requests for quiet. They ___47___ temporarily just long enough to catch their breath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before the disruptions came crashing back in. Now facing ___48___ of her own mistake, Karen awkwardly confessed her dilemma to Pam.</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To her astonishment, Pam offered a ride immediately, which stunned Karen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Why did he extend kindness to someone who had shown ___49___ ? They raced to Pam’s car and arrived just as the choir entered the church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a miraculous ___50___.</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Decades later, Karen still ___51___ that gesture. It was never ___52___ a ride, but a profound lesson in grace. Pam's complaints gave way to forgiveness, ___53___ Karen redemption(</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救赎</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she hadn’t earned. If she could speak to Pam today, Karen would offer an apology for her youthful selfishness, and ___54___ for that transformative compassion. Its ripple effects ___55___ her next thirty years, proving that true mercy bridges divides and heals hearts.</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 name="直线连接符 6"/>
          <p:cNvCxnSpPr/>
          <p:nvPr/>
        </p:nvCxnSpPr>
        <p:spPr>
          <a:xfrm>
            <a:off x="64394" y="577297"/>
            <a:ext cx="14939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9749307" y="278936"/>
            <a:ext cx="6568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0452814" y="254131"/>
            <a:ext cx="1709671" cy="646331"/>
          </a:xfrm>
          <a:prstGeom prst="rect">
            <a:avLst/>
          </a:prstGeom>
          <a:noFill/>
        </p:spPr>
        <p:txBody>
          <a:bodyPr wrap="square">
            <a:spAutoFit/>
          </a:bodyPr>
          <a:lstStyle/>
          <a:p>
            <a:r>
              <a:rPr lang="en-GB" altLang="zh-CN" dirty="0"/>
              <a:t>Karen</a:t>
            </a:r>
            <a:r>
              <a:rPr lang="zh-CN" altLang="en-US" dirty="0"/>
              <a:t>的困境（迟到、无助）</a:t>
            </a:r>
            <a:endParaRPr lang="zh-CN" altLang="en-US" dirty="0"/>
          </a:p>
        </p:txBody>
      </p:sp>
      <p:sp>
        <p:nvSpPr>
          <p:cNvPr id="15" name="文本框 14"/>
          <p:cNvSpPr txBox="1"/>
          <p:nvPr/>
        </p:nvSpPr>
        <p:spPr>
          <a:xfrm>
            <a:off x="10406130" y="1362651"/>
            <a:ext cx="1785870" cy="923330"/>
          </a:xfrm>
          <a:prstGeom prst="rect">
            <a:avLst/>
          </a:prstGeom>
          <a:noFill/>
        </p:spPr>
        <p:txBody>
          <a:bodyPr wrap="square">
            <a:spAutoFit/>
          </a:bodyPr>
          <a:lstStyle/>
          <a:p>
            <a:r>
              <a:rPr lang="zh-CN" altLang="en-US" dirty="0"/>
              <a:t>与</a:t>
            </a:r>
            <a:r>
              <a:rPr lang="en-GB" altLang="zh-CN" dirty="0"/>
              <a:t>Pam</a:t>
            </a:r>
            <a:r>
              <a:rPr lang="zh-CN" altLang="en-US" dirty="0"/>
              <a:t>的紧张关系 </a:t>
            </a:r>
            <a:r>
              <a:rPr lang="en-GB" altLang="zh-CN" dirty="0"/>
              <a:t>vs. Pam</a:t>
            </a:r>
            <a:r>
              <a:rPr lang="zh-CN" altLang="en-US" dirty="0"/>
              <a:t>意外出现。</a:t>
            </a:r>
            <a:endParaRPr lang="zh-CN" altLang="en-US" dirty="0"/>
          </a:p>
        </p:txBody>
      </p:sp>
      <p:sp>
        <p:nvSpPr>
          <p:cNvPr id="17" name="文本框 16"/>
          <p:cNvSpPr txBox="1"/>
          <p:nvPr/>
        </p:nvSpPr>
        <p:spPr>
          <a:xfrm>
            <a:off x="10406130" y="2503280"/>
            <a:ext cx="1785870" cy="646331"/>
          </a:xfrm>
          <a:prstGeom prst="rect">
            <a:avLst/>
          </a:prstGeom>
          <a:noFill/>
        </p:spPr>
        <p:txBody>
          <a:bodyPr wrap="square">
            <a:spAutoFit/>
          </a:bodyPr>
          <a:lstStyle/>
          <a:p>
            <a:r>
              <a:rPr lang="en-GB" altLang="zh-CN" dirty="0"/>
              <a:t>Pam</a:t>
            </a:r>
            <a:r>
              <a:rPr lang="zh-CN" altLang="en-US" dirty="0"/>
              <a:t>提供帮助，解决危机。</a:t>
            </a:r>
            <a:endParaRPr lang="zh-CN" altLang="en-US" dirty="0"/>
          </a:p>
        </p:txBody>
      </p:sp>
      <p:sp>
        <p:nvSpPr>
          <p:cNvPr id="19" name="文本框 18"/>
          <p:cNvSpPr txBox="1"/>
          <p:nvPr/>
        </p:nvSpPr>
        <p:spPr>
          <a:xfrm>
            <a:off x="10406130" y="3455592"/>
            <a:ext cx="1756355" cy="923330"/>
          </a:xfrm>
          <a:prstGeom prst="rect">
            <a:avLst/>
          </a:prstGeom>
          <a:noFill/>
        </p:spPr>
        <p:txBody>
          <a:bodyPr wrap="square">
            <a:spAutoFit/>
          </a:bodyPr>
          <a:lstStyle/>
          <a:p>
            <a:r>
              <a:rPr lang="zh-CN" altLang="en-US" dirty="0"/>
              <a:t>件事对</a:t>
            </a:r>
            <a:r>
              <a:rPr lang="en-GB" altLang="zh-CN" dirty="0"/>
              <a:t>Karen</a:t>
            </a:r>
            <a:r>
              <a:rPr lang="zh-CN" altLang="en-US" dirty="0"/>
              <a:t>产生的深远影响和人生教益。</a:t>
            </a:r>
            <a:endParaRPr lang="zh-CN" altLang="en-US" dirty="0"/>
          </a:p>
        </p:txBody>
      </p:sp>
      <p:cxnSp>
        <p:nvCxnSpPr>
          <p:cNvPr id="2" name="直线连接符 1"/>
          <p:cNvCxnSpPr/>
          <p:nvPr/>
        </p:nvCxnSpPr>
        <p:spPr>
          <a:xfrm>
            <a:off x="7346463" y="591374"/>
            <a:ext cx="28577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线连接符 4"/>
          <p:cNvCxnSpPr/>
          <p:nvPr/>
        </p:nvCxnSpPr>
        <p:spPr>
          <a:xfrm>
            <a:off x="34343" y="860706"/>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下弧形箭头 11"/>
          <p:cNvSpPr/>
          <p:nvPr/>
        </p:nvSpPr>
        <p:spPr>
          <a:xfrm flipH="1">
            <a:off x="5731564" y="106210"/>
            <a:ext cx="1773924" cy="369332"/>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4" name="下弧形箭头 13"/>
          <p:cNvSpPr/>
          <p:nvPr/>
        </p:nvSpPr>
        <p:spPr>
          <a:xfrm>
            <a:off x="4056002" y="439466"/>
            <a:ext cx="1534106" cy="289397"/>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16" name="直线连接符 15"/>
          <p:cNvCxnSpPr/>
          <p:nvPr/>
        </p:nvCxnSpPr>
        <p:spPr>
          <a:xfrm>
            <a:off x="3196107" y="847454"/>
            <a:ext cx="153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线连接符 26"/>
          <p:cNvCxnSpPr/>
          <p:nvPr/>
        </p:nvCxnSpPr>
        <p:spPr>
          <a:xfrm>
            <a:off x="3082343" y="1133702"/>
            <a:ext cx="774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上弧形箭头 29"/>
          <p:cNvSpPr/>
          <p:nvPr/>
        </p:nvSpPr>
        <p:spPr>
          <a:xfrm>
            <a:off x="3591339" y="1133702"/>
            <a:ext cx="3914149" cy="319547"/>
          </a:xfrm>
          <a:prstGeom prst="curved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3" name="直线连接符 2"/>
          <p:cNvCxnSpPr/>
          <p:nvPr/>
        </p:nvCxnSpPr>
        <p:spPr>
          <a:xfrm>
            <a:off x="4245453" y="1671426"/>
            <a:ext cx="60647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下弧形箭头 8"/>
          <p:cNvSpPr/>
          <p:nvPr/>
        </p:nvSpPr>
        <p:spPr>
          <a:xfrm flipH="1">
            <a:off x="3591339" y="1415788"/>
            <a:ext cx="1727240" cy="137230"/>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8" name="文本框 17"/>
          <p:cNvSpPr txBox="1"/>
          <p:nvPr/>
        </p:nvSpPr>
        <p:spPr>
          <a:xfrm>
            <a:off x="0" y="4704175"/>
            <a:ext cx="12162485" cy="2308324"/>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50. </a:t>
            </a:r>
            <a:r>
              <a:rPr lang="en-US" altLang="zh-CN" b="1" dirty="0">
                <a:solidFill>
                  <a:srgbClr val="FF0000"/>
                </a:solidFill>
                <a:latin typeface="Times New Roman" panose="02020603050405020304" pitchFamily="18" charset="0"/>
                <a:cs typeface="Times New Roman" panose="02020603050405020304" pitchFamily="18" charset="0"/>
              </a:rPr>
              <a:t>A. save	</a:t>
            </a:r>
            <a:r>
              <a:rPr lang="en-US" altLang="zh-CN" b="1" dirty="0">
                <a:latin typeface="Times New Roman" panose="02020603050405020304" pitchFamily="18" charset="0"/>
                <a:cs typeface="Times New Roman" panose="02020603050405020304" pitchFamily="18" charset="0"/>
              </a:rPr>
              <a:t>				B. contribution</a:t>
            </a:r>
            <a:r>
              <a:rPr lang="zh-CN" altLang="en-US" b="1" dirty="0">
                <a:latin typeface="Times New Roman" panose="02020603050405020304" pitchFamily="18" charset="0"/>
                <a:cs typeface="Times New Roman" panose="02020603050405020304" pitchFamily="18" charset="0"/>
              </a:rPr>
              <a:t>贡献</a:t>
            </a:r>
            <a:r>
              <a:rPr lang="en-US" altLang="zh-CN" b="1" dirty="0">
                <a:latin typeface="Times New Roman" panose="02020603050405020304" pitchFamily="18" charset="0"/>
                <a:cs typeface="Times New Roman" panose="02020603050405020304" pitchFamily="18" charset="0"/>
              </a:rPr>
              <a:t>			C. performance</a:t>
            </a:r>
            <a:r>
              <a:rPr lang="zh-CN" altLang="en-US" b="1" dirty="0">
                <a:latin typeface="Times New Roman" panose="02020603050405020304" pitchFamily="18" charset="0"/>
                <a:cs typeface="Times New Roman" panose="02020603050405020304" pitchFamily="18" charset="0"/>
              </a:rPr>
              <a:t>表演</a:t>
            </a:r>
            <a:r>
              <a:rPr lang="en-US" altLang="zh-CN" b="1" dirty="0">
                <a:latin typeface="Times New Roman" panose="02020603050405020304" pitchFamily="18" charset="0"/>
                <a:cs typeface="Times New Roman" panose="02020603050405020304" pitchFamily="18" charset="0"/>
              </a:rPr>
              <a:t>		D. movement</a:t>
            </a:r>
            <a:r>
              <a:rPr lang="zh-CN" altLang="en-US" b="1" dirty="0">
                <a:latin typeface="Times New Roman" panose="02020603050405020304" pitchFamily="18" charset="0"/>
                <a:cs typeface="Times New Roman" panose="02020603050405020304" pitchFamily="18" charset="0"/>
              </a:rPr>
              <a:t>移动</a:t>
            </a:r>
            <a:endParaRPr lang="en-US" altLang="zh-CN" b="1"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如果没有赶上，后果很严重：作为新人，在国际巡演中缺席关键演出，可能会让她失去在合唱团的席位（</a:t>
            </a:r>
            <a:r>
              <a:rPr lang="en-GB" altLang="zh-CN" dirty="0">
                <a:latin typeface="Times New Roman" panose="02020603050405020304" pitchFamily="18" charset="0"/>
                <a:cs typeface="Times New Roman" panose="02020603050405020304" pitchFamily="18" charset="0"/>
              </a:rPr>
              <a:t>spot</a:t>
            </a:r>
            <a:r>
              <a:rPr lang="zh-CN" altLang="en-GB"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甚至影响她的声誉和职业生涯。因此，</a:t>
            </a:r>
            <a:r>
              <a:rPr lang="en-GB" altLang="zh-CN" dirty="0">
                <a:latin typeface="Times New Roman" panose="02020603050405020304" pitchFamily="18" charset="0"/>
                <a:cs typeface="Times New Roman" panose="02020603050405020304" pitchFamily="18" charset="0"/>
              </a:rPr>
              <a:t>Pam</a:t>
            </a:r>
            <a:r>
              <a:rPr lang="zh-CN" altLang="en-US" dirty="0">
                <a:latin typeface="Times New Roman" panose="02020603050405020304" pitchFamily="18" charset="0"/>
                <a:cs typeface="Times New Roman" panose="02020603050405020304" pitchFamily="18" charset="0"/>
              </a:rPr>
              <a:t>的援助不仅仅是“帮助”，更是一次“挽救”，拯救了她珍视的机会。</a:t>
            </a:r>
            <a:endParaRPr lang="zh-CN" altLang="zh-CN" dirty="0">
              <a:latin typeface="Times New Roman" panose="02020603050405020304" pitchFamily="18" charset="0"/>
              <a:cs typeface="Times New Roman" panose="02020603050405020304" pitchFamily="18" charset="0"/>
            </a:endParaRPr>
          </a:p>
          <a:p>
            <a:r>
              <a:rPr lang="en-US" altLang="zh-CN" b="1" dirty="0">
                <a:latin typeface="Times New Roman" panose="02020603050405020304" pitchFamily="18" charset="0"/>
                <a:cs typeface="Times New Roman" panose="02020603050405020304" pitchFamily="18" charset="0"/>
              </a:rPr>
              <a:t>51. A. calls on	</a:t>
            </a:r>
            <a:r>
              <a:rPr lang="zh-CN" altLang="en-US" b="1" dirty="0">
                <a:latin typeface="Times New Roman" panose="02020603050405020304" pitchFamily="18" charset="0"/>
                <a:cs typeface="Times New Roman" panose="02020603050405020304" pitchFamily="18" charset="0"/>
              </a:rPr>
              <a:t>号召；拜访（某人） </a:t>
            </a:r>
            <a:r>
              <a:rPr lang="en-US" altLang="zh-CN" b="1" dirty="0">
                <a:latin typeface="Times New Roman" panose="02020603050405020304" pitchFamily="18" charset="0"/>
                <a:cs typeface="Times New Roman" panose="02020603050405020304" pitchFamily="18" charset="0"/>
              </a:rPr>
              <a:t>	</a:t>
            </a:r>
            <a:r>
              <a:rPr lang="en-US" altLang="zh-CN" b="1" dirty="0">
                <a:solidFill>
                  <a:srgbClr val="FF0000"/>
                </a:solidFill>
                <a:latin typeface="Times New Roman" panose="02020603050405020304" pitchFamily="18" charset="0"/>
                <a:cs typeface="Times New Roman" panose="02020603050405020304" pitchFamily="18" charset="0"/>
              </a:rPr>
              <a:t>B. reflects on</a:t>
            </a:r>
            <a:r>
              <a:rPr lang="en-US" altLang="zh-CN" b="1" dirty="0">
                <a:latin typeface="Times New Roman" panose="02020603050405020304" pitchFamily="18" charset="0"/>
                <a:cs typeface="Times New Roman" panose="02020603050405020304" pitchFamily="18" charset="0"/>
              </a:rPr>
              <a:t>				C. holds back</a:t>
            </a:r>
            <a:r>
              <a:rPr lang="zh-CN" altLang="en-US" b="1" dirty="0">
                <a:latin typeface="Times New Roman" panose="02020603050405020304" pitchFamily="18" charset="0"/>
                <a:cs typeface="Times New Roman" panose="02020603050405020304" pitchFamily="18" charset="0"/>
              </a:rPr>
              <a:t>抑制，阻止；退缩</a:t>
            </a:r>
            <a:r>
              <a:rPr lang="en-US" altLang="zh-CN" b="1" dirty="0">
                <a:latin typeface="Times New Roman" panose="02020603050405020304" pitchFamily="18" charset="0"/>
                <a:cs typeface="Times New Roman" panose="02020603050405020304" pitchFamily="18" charset="0"/>
              </a:rPr>
              <a:t>			D. looks back</a:t>
            </a:r>
            <a:endParaRPr lang="en-US" altLang="zh-CN" b="1"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后文“</a:t>
            </a:r>
            <a:r>
              <a:rPr lang="en-GB" altLang="zh-CN" dirty="0">
                <a:latin typeface="Times New Roman" panose="02020603050405020304" pitchFamily="18" charset="0"/>
                <a:cs typeface="Times New Roman" panose="02020603050405020304" pitchFamily="18" charset="0"/>
              </a:rPr>
              <a:t>It was never merely a ride, but a profound lesson in grace” (</a:t>
            </a:r>
            <a:r>
              <a:rPr lang="zh-CN" altLang="en-US" dirty="0">
                <a:latin typeface="Times New Roman" panose="02020603050405020304" pitchFamily="18" charset="0"/>
                <a:cs typeface="Times New Roman" panose="02020603050405020304" pitchFamily="18" charset="0"/>
              </a:rPr>
              <a:t>这从来不仅仅是一次接送，而是一堂关于宽容的深刻一课</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是</a:t>
            </a:r>
            <a:r>
              <a:rPr lang="en-GB" altLang="zh-CN" dirty="0">
                <a:latin typeface="Times New Roman" panose="02020603050405020304" pitchFamily="18" charset="0"/>
                <a:cs typeface="Times New Roman" panose="02020603050405020304" pitchFamily="18" charset="0"/>
              </a:rPr>
              <a:t>Karen</a:t>
            </a:r>
            <a:r>
              <a:rPr lang="zh-CN" altLang="en-US" dirty="0">
                <a:latin typeface="Times New Roman" panose="02020603050405020304" pitchFamily="18" charset="0"/>
                <a:cs typeface="Times New Roman" panose="02020603050405020304" pitchFamily="18" charset="0"/>
              </a:rPr>
              <a:t>对这件事的</a:t>
            </a:r>
            <a:r>
              <a:rPr lang="zh-CN" altLang="en-US" b="1" dirty="0">
                <a:latin typeface="Times New Roman" panose="02020603050405020304" pitchFamily="18" charset="0"/>
                <a:cs typeface="Times New Roman" panose="02020603050405020304" pitchFamily="18" charset="0"/>
              </a:rPr>
              <a:t>深刻理解和感悟</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look</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back</a:t>
            </a:r>
            <a:r>
              <a:rPr lang="zh-CN" altLang="en-US" dirty="0">
                <a:latin typeface="Times New Roman" panose="02020603050405020304" pitchFamily="18" charset="0"/>
                <a:cs typeface="Times New Roman" panose="02020603050405020304" pitchFamily="18" charset="0"/>
              </a:rPr>
              <a:t>   </a:t>
            </a:r>
            <a:r>
              <a:rPr lang="zh-CN" altLang="en-US" b="1" dirty="0">
                <a:latin typeface="Times New Roman" panose="02020603050405020304" pitchFamily="18" charset="0"/>
                <a:cs typeface="Times New Roman" panose="02020603050405020304" pitchFamily="18" charset="0"/>
              </a:rPr>
              <a:t>简单地回忆</a:t>
            </a:r>
            <a:r>
              <a:rPr lang="zh-CN" altLang="en-US" dirty="0">
                <a:latin typeface="Times New Roman" panose="02020603050405020304" pitchFamily="18" charset="0"/>
                <a:cs typeface="Times New Roman" panose="02020603050405020304" pitchFamily="18" charset="0"/>
              </a:rPr>
              <a:t>或“想起”过去发生的事情本身；</a:t>
            </a:r>
            <a:r>
              <a:rPr lang="en-US" altLang="zh-CN" dirty="0">
                <a:latin typeface="Times New Roman" panose="02020603050405020304" pitchFamily="18" charset="0"/>
                <a:cs typeface="Times New Roman" panose="02020603050405020304" pitchFamily="18" charset="0"/>
              </a:rPr>
              <a:t>reflect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on</a:t>
            </a:r>
            <a:r>
              <a:rPr lang="zh-CN" altLang="en-US" dirty="0">
                <a:latin typeface="Times New Roman" panose="02020603050405020304" pitchFamily="18" charset="0"/>
                <a:cs typeface="Times New Roman" panose="02020603050405020304" pitchFamily="18" charset="0"/>
              </a:rPr>
              <a:t> 更侧重于</a:t>
            </a:r>
            <a:r>
              <a:rPr lang="zh-CN" altLang="en-US" b="1" dirty="0">
                <a:latin typeface="Times New Roman" panose="02020603050405020304" pitchFamily="18" charset="0"/>
                <a:cs typeface="Times New Roman" panose="02020603050405020304" pitchFamily="18" charset="0"/>
              </a:rPr>
              <a:t>深刻地反思</a:t>
            </a:r>
            <a:r>
              <a:rPr lang="zh-CN" altLang="en-US" dirty="0">
                <a:latin typeface="Times New Roman" panose="02020603050405020304" pitchFamily="18" charset="0"/>
                <a:cs typeface="Times New Roman" panose="02020603050405020304" pitchFamily="18" charset="0"/>
              </a:rPr>
              <a:t>，不仅记得这件事，更在于</a:t>
            </a:r>
            <a:r>
              <a:rPr lang="zh-CN" altLang="en-US" b="1" dirty="0">
                <a:latin typeface="Times New Roman" panose="02020603050405020304" pitchFamily="18" charset="0"/>
                <a:cs typeface="Times New Roman" panose="02020603050405020304" pitchFamily="18" charset="0"/>
              </a:rPr>
              <a:t>思考这件事的意义、影响</a:t>
            </a:r>
            <a:r>
              <a:rPr lang="zh-CN" altLang="en-US" dirty="0">
                <a:latin typeface="Times New Roman" panose="02020603050405020304" pitchFamily="18" charset="0"/>
                <a:cs typeface="Times New Roman" panose="02020603050405020304" pitchFamily="18" charset="0"/>
              </a:rPr>
              <a:t>，并从中汲取教训或产生感悟。</a:t>
            </a:r>
            <a:endParaRPr lang="zh-CN"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0" name="直线连接符 19"/>
          <p:cNvCxnSpPr/>
          <p:nvPr/>
        </p:nvCxnSpPr>
        <p:spPr>
          <a:xfrm>
            <a:off x="1023633" y="1914914"/>
            <a:ext cx="24457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左右箭头 21"/>
          <p:cNvSpPr/>
          <p:nvPr/>
        </p:nvSpPr>
        <p:spPr>
          <a:xfrm>
            <a:off x="223420" y="1671426"/>
            <a:ext cx="587948" cy="243488"/>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 name="直线连接符 5"/>
          <p:cNvCxnSpPr/>
          <p:nvPr/>
        </p:nvCxnSpPr>
        <p:spPr>
          <a:xfrm>
            <a:off x="64394" y="2193216"/>
            <a:ext cx="42955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上箭头 10"/>
          <p:cNvSpPr/>
          <p:nvPr/>
        </p:nvSpPr>
        <p:spPr>
          <a:xfrm rot="3736819">
            <a:off x="4148989" y="1687757"/>
            <a:ext cx="205398" cy="361896"/>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p:cNvSpPr/>
          <p:nvPr/>
        </p:nvSpPr>
        <p:spPr>
          <a:xfrm>
            <a:off x="7260606" y="1934345"/>
            <a:ext cx="1242769" cy="350160"/>
          </a:xfrm>
          <a:custGeom>
            <a:avLst/>
            <a:gdLst>
              <a:gd name="connsiteX0" fmla="*/ 0 w 1242769"/>
              <a:gd name="connsiteY0" fmla="*/ 0 h 350160"/>
              <a:gd name="connsiteX1" fmla="*/ 439112 w 1242769"/>
              <a:gd name="connsiteY1" fmla="*/ 0 h 350160"/>
              <a:gd name="connsiteX2" fmla="*/ 865796 w 1242769"/>
              <a:gd name="connsiteY2" fmla="*/ 0 h 350160"/>
              <a:gd name="connsiteX3" fmla="*/ 1242769 w 1242769"/>
              <a:gd name="connsiteY3" fmla="*/ 0 h 350160"/>
              <a:gd name="connsiteX4" fmla="*/ 1242769 w 1242769"/>
              <a:gd name="connsiteY4" fmla="*/ 350160 h 350160"/>
              <a:gd name="connsiteX5" fmla="*/ 853368 w 1242769"/>
              <a:gd name="connsiteY5" fmla="*/ 350160 h 350160"/>
              <a:gd name="connsiteX6" fmla="*/ 439112 w 1242769"/>
              <a:gd name="connsiteY6" fmla="*/ 350160 h 350160"/>
              <a:gd name="connsiteX7" fmla="*/ 0 w 1242769"/>
              <a:gd name="connsiteY7" fmla="*/ 350160 h 350160"/>
              <a:gd name="connsiteX8" fmla="*/ 0 w 1242769"/>
              <a:gd name="connsiteY8" fmla="*/ 0 h 35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769" h="350160" fill="none" extrusionOk="0">
                <a:moveTo>
                  <a:pt x="0" y="0"/>
                </a:moveTo>
                <a:cubicBezTo>
                  <a:pt x="157864" y="-36773"/>
                  <a:pt x="314809" y="2870"/>
                  <a:pt x="439112" y="0"/>
                </a:cubicBezTo>
                <a:cubicBezTo>
                  <a:pt x="563415" y="-2870"/>
                  <a:pt x="665745" y="4587"/>
                  <a:pt x="865796" y="0"/>
                </a:cubicBezTo>
                <a:cubicBezTo>
                  <a:pt x="1065847" y="-4587"/>
                  <a:pt x="1161110" y="3832"/>
                  <a:pt x="1242769" y="0"/>
                </a:cubicBezTo>
                <a:cubicBezTo>
                  <a:pt x="1244743" y="159494"/>
                  <a:pt x="1239570" y="270571"/>
                  <a:pt x="1242769" y="350160"/>
                </a:cubicBezTo>
                <a:cubicBezTo>
                  <a:pt x="1095719" y="379112"/>
                  <a:pt x="1014928" y="329179"/>
                  <a:pt x="853368" y="350160"/>
                </a:cubicBezTo>
                <a:cubicBezTo>
                  <a:pt x="691808" y="371141"/>
                  <a:pt x="586300" y="329558"/>
                  <a:pt x="439112" y="350160"/>
                </a:cubicBezTo>
                <a:cubicBezTo>
                  <a:pt x="291924" y="370762"/>
                  <a:pt x="182655" y="336190"/>
                  <a:pt x="0" y="350160"/>
                </a:cubicBezTo>
                <a:cubicBezTo>
                  <a:pt x="-31622" y="216144"/>
                  <a:pt x="7182" y="166416"/>
                  <a:pt x="0" y="0"/>
                </a:cubicBezTo>
                <a:close/>
              </a:path>
              <a:path w="1242769" h="350160" stroke="0" extrusionOk="0">
                <a:moveTo>
                  <a:pt x="0" y="0"/>
                </a:moveTo>
                <a:cubicBezTo>
                  <a:pt x="139616" y="-22265"/>
                  <a:pt x="287754" y="46946"/>
                  <a:pt x="401829" y="0"/>
                </a:cubicBezTo>
                <a:cubicBezTo>
                  <a:pt x="515904" y="-46946"/>
                  <a:pt x="698603" y="10350"/>
                  <a:pt x="778802" y="0"/>
                </a:cubicBezTo>
                <a:cubicBezTo>
                  <a:pt x="859001" y="-10350"/>
                  <a:pt x="1041659" y="2530"/>
                  <a:pt x="1242769" y="0"/>
                </a:cubicBezTo>
                <a:cubicBezTo>
                  <a:pt x="1267852" y="153399"/>
                  <a:pt x="1225943" y="258375"/>
                  <a:pt x="1242769" y="350160"/>
                </a:cubicBezTo>
                <a:cubicBezTo>
                  <a:pt x="1145965" y="384286"/>
                  <a:pt x="1034656" y="304039"/>
                  <a:pt x="853368" y="350160"/>
                </a:cubicBezTo>
                <a:cubicBezTo>
                  <a:pt x="672080" y="396281"/>
                  <a:pt x="542688" y="310954"/>
                  <a:pt x="414256" y="350160"/>
                </a:cubicBezTo>
                <a:cubicBezTo>
                  <a:pt x="285824" y="389366"/>
                  <a:pt x="87959" y="332974"/>
                  <a:pt x="0" y="350160"/>
                </a:cubicBezTo>
                <a:cubicBezTo>
                  <a:pt x="-32171" y="230928"/>
                  <a:pt x="31693" y="80969"/>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9" name="直线箭头连接符 28"/>
          <p:cNvCxnSpPr>
            <a:endCxn id="26" idx="0"/>
          </p:cNvCxnSpPr>
          <p:nvPr/>
        </p:nvCxnSpPr>
        <p:spPr>
          <a:xfrm flipH="1">
            <a:off x="7881991" y="591374"/>
            <a:ext cx="983713" cy="134297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线连接符 30"/>
          <p:cNvCxnSpPr/>
          <p:nvPr/>
        </p:nvCxnSpPr>
        <p:spPr>
          <a:xfrm>
            <a:off x="99858" y="3021477"/>
            <a:ext cx="19095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线连接符 33"/>
          <p:cNvCxnSpPr/>
          <p:nvPr/>
        </p:nvCxnSpPr>
        <p:spPr>
          <a:xfrm>
            <a:off x="9749307" y="2749808"/>
            <a:ext cx="5608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460958" y="2758104"/>
            <a:ext cx="1130381" cy="350160"/>
          </a:xfrm>
          <a:custGeom>
            <a:avLst/>
            <a:gdLst>
              <a:gd name="connsiteX0" fmla="*/ 0 w 1130381"/>
              <a:gd name="connsiteY0" fmla="*/ 0 h 350160"/>
              <a:gd name="connsiteX1" fmla="*/ 587798 w 1130381"/>
              <a:gd name="connsiteY1" fmla="*/ 0 h 350160"/>
              <a:gd name="connsiteX2" fmla="*/ 1130381 w 1130381"/>
              <a:gd name="connsiteY2" fmla="*/ 0 h 350160"/>
              <a:gd name="connsiteX3" fmla="*/ 1130381 w 1130381"/>
              <a:gd name="connsiteY3" fmla="*/ 350160 h 350160"/>
              <a:gd name="connsiteX4" fmla="*/ 576494 w 1130381"/>
              <a:gd name="connsiteY4" fmla="*/ 350160 h 350160"/>
              <a:gd name="connsiteX5" fmla="*/ 0 w 1130381"/>
              <a:gd name="connsiteY5" fmla="*/ 350160 h 350160"/>
              <a:gd name="connsiteX6" fmla="*/ 0 w 1130381"/>
              <a:gd name="connsiteY6" fmla="*/ 0 h 35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381" h="350160" fill="none" extrusionOk="0">
                <a:moveTo>
                  <a:pt x="0" y="0"/>
                </a:moveTo>
                <a:cubicBezTo>
                  <a:pt x="163721" y="-45713"/>
                  <a:pt x="342419" y="38997"/>
                  <a:pt x="587798" y="0"/>
                </a:cubicBezTo>
                <a:cubicBezTo>
                  <a:pt x="833177" y="-38997"/>
                  <a:pt x="923344" y="40321"/>
                  <a:pt x="1130381" y="0"/>
                </a:cubicBezTo>
                <a:cubicBezTo>
                  <a:pt x="1133589" y="167638"/>
                  <a:pt x="1117832" y="268149"/>
                  <a:pt x="1130381" y="350160"/>
                </a:cubicBezTo>
                <a:cubicBezTo>
                  <a:pt x="928755" y="372108"/>
                  <a:pt x="838700" y="307503"/>
                  <a:pt x="576494" y="350160"/>
                </a:cubicBezTo>
                <a:cubicBezTo>
                  <a:pt x="314288" y="392817"/>
                  <a:pt x="140625" y="337708"/>
                  <a:pt x="0" y="350160"/>
                </a:cubicBezTo>
                <a:cubicBezTo>
                  <a:pt x="-12992" y="209314"/>
                  <a:pt x="9932" y="168003"/>
                  <a:pt x="0" y="0"/>
                </a:cubicBezTo>
                <a:close/>
              </a:path>
              <a:path w="1130381" h="350160" stroke="0" extrusionOk="0">
                <a:moveTo>
                  <a:pt x="0" y="0"/>
                </a:moveTo>
                <a:cubicBezTo>
                  <a:pt x="276836" y="-9103"/>
                  <a:pt x="321569" y="40535"/>
                  <a:pt x="553887" y="0"/>
                </a:cubicBezTo>
                <a:cubicBezTo>
                  <a:pt x="786205" y="-40535"/>
                  <a:pt x="934833" y="51034"/>
                  <a:pt x="1130381" y="0"/>
                </a:cubicBezTo>
                <a:cubicBezTo>
                  <a:pt x="1153243" y="116453"/>
                  <a:pt x="1117386" y="230010"/>
                  <a:pt x="1130381" y="350160"/>
                </a:cubicBezTo>
                <a:cubicBezTo>
                  <a:pt x="938351" y="384008"/>
                  <a:pt x="822333" y="288723"/>
                  <a:pt x="565191" y="350160"/>
                </a:cubicBezTo>
                <a:cubicBezTo>
                  <a:pt x="308049" y="411597"/>
                  <a:pt x="151454" y="283501"/>
                  <a:pt x="0" y="350160"/>
                </a:cubicBezTo>
                <a:cubicBezTo>
                  <a:pt x="-1023" y="227128"/>
                  <a:pt x="7201" y="126580"/>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37" name="直线箭头连接符 36"/>
          <p:cNvCxnSpPr/>
          <p:nvPr/>
        </p:nvCxnSpPr>
        <p:spPr>
          <a:xfrm flipH="1">
            <a:off x="2983384" y="1698590"/>
            <a:ext cx="3142252" cy="10908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线连接符 9"/>
          <p:cNvCxnSpPr/>
          <p:nvPr/>
        </p:nvCxnSpPr>
        <p:spPr>
          <a:xfrm>
            <a:off x="7346463" y="3021477"/>
            <a:ext cx="2963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线箭头连接符 23"/>
          <p:cNvCxnSpPr/>
          <p:nvPr/>
        </p:nvCxnSpPr>
        <p:spPr>
          <a:xfrm flipH="1">
            <a:off x="3196107" y="3108264"/>
            <a:ext cx="4150356" cy="11772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线连接符 27"/>
          <p:cNvCxnSpPr/>
          <p:nvPr/>
        </p:nvCxnSpPr>
        <p:spPr>
          <a:xfrm>
            <a:off x="5179732" y="3597947"/>
            <a:ext cx="50244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线连接符 34"/>
          <p:cNvCxnSpPr/>
          <p:nvPr/>
        </p:nvCxnSpPr>
        <p:spPr>
          <a:xfrm>
            <a:off x="64394" y="3896121"/>
            <a:ext cx="6512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下弧形箭头 38"/>
          <p:cNvSpPr/>
          <p:nvPr/>
        </p:nvSpPr>
        <p:spPr>
          <a:xfrm flipH="1">
            <a:off x="3698544" y="3245438"/>
            <a:ext cx="1773924" cy="231476"/>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0" name="下弧形箭头 39"/>
          <p:cNvSpPr/>
          <p:nvPr/>
        </p:nvSpPr>
        <p:spPr>
          <a:xfrm flipH="1">
            <a:off x="9007454" y="-39566"/>
            <a:ext cx="1046921" cy="238539"/>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dissolve">
                                      <p:cBhvr>
                                        <p:cTn id="15" dur="500"/>
                                        <p:tgtEl>
                                          <p:spTgt spid="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dissolve">
                                      <p:cBhvr>
                                        <p:cTn id="20" dur="500"/>
                                        <p:tgtEl>
                                          <p:spTgt spid="2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ssolv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checkerboard(across)">
                                      <p:cBhvr>
                                        <p:cTn id="28"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4078"/>
            <a:ext cx="10406130" cy="4801314"/>
          </a:xfrm>
          <a:prstGeom prst="rect">
            <a:avLst/>
          </a:prstGeom>
          <a:noFill/>
        </p:spPr>
        <p:txBody>
          <a:bodyPr wrap="square">
            <a:spAutoFit/>
          </a:bodyPr>
          <a:lstStyle/>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Karen, 16, was a college freshman in a local university. She was thrilled to earn a ___41___ in the renowned choir for their international tour. However, ___42___ overcame her when she overslept before a key performance at a distant church. Missing the bus, she ___43___ helplessly in her dorm hallway. She had no cars nor friends nearby to help. Ironically, her neighbor Pam emerged, the ___44___ person Karen expected to see.</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Their relationship had been ___45___. Karen’s group frequently disturbed the floor with late-night noise, ___46___ Pam’s requests for quiet. They ___47___ temporarily just long enough to catch their breath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before the disruptions came crashing back in. Now facing ___48___ of her own mistake, Karen awkwardly confessed her dilemma to Pam.</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To her astonishment, Pam offered a ride immediately, which stunned Karen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Why did he extend kindness to someone who had shown ___49___ ? They raced to Pam’s car and arrived just as the choir entered the church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a miraculous ___50___.</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Decades later, Karen still ___51___ that gesture. It was never ___52___ a ride, but a profound lesson in grace. </a:t>
            </a:r>
            <a:r>
              <a:rPr lang="en-US" altLang="zh-CN" sz="1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Pam's complaints gave way to forgiveness, ___53___ Karen redemption(</a:t>
            </a:r>
            <a:r>
              <a:rPr lang="zh-CN" altLang="zh-CN" sz="1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救赎</a:t>
            </a:r>
            <a:r>
              <a:rPr lang="en-US" altLang="zh-CN" sz="1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she hadn’t earned.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If she could speak to Pam today, Karen would offer an apology for her youthful selfishness, and ___54___ for that transformative compassion. Its ripple effects ___55___ her next thirty years, proving that true mercy bridges divides and heals hearts.</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 name="直线连接符 6"/>
          <p:cNvCxnSpPr/>
          <p:nvPr/>
        </p:nvCxnSpPr>
        <p:spPr>
          <a:xfrm>
            <a:off x="64394" y="577297"/>
            <a:ext cx="14939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9749307" y="278936"/>
            <a:ext cx="6568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0452814" y="254131"/>
            <a:ext cx="1709671" cy="646331"/>
          </a:xfrm>
          <a:prstGeom prst="rect">
            <a:avLst/>
          </a:prstGeom>
          <a:noFill/>
        </p:spPr>
        <p:txBody>
          <a:bodyPr wrap="square">
            <a:spAutoFit/>
          </a:bodyPr>
          <a:lstStyle/>
          <a:p>
            <a:r>
              <a:rPr lang="en-GB" altLang="zh-CN" dirty="0"/>
              <a:t>Karen</a:t>
            </a:r>
            <a:r>
              <a:rPr lang="zh-CN" altLang="en-US" dirty="0"/>
              <a:t>的困境（迟到、无助）</a:t>
            </a:r>
            <a:endParaRPr lang="zh-CN" altLang="en-US" dirty="0"/>
          </a:p>
        </p:txBody>
      </p:sp>
      <p:sp>
        <p:nvSpPr>
          <p:cNvPr id="15" name="文本框 14"/>
          <p:cNvSpPr txBox="1"/>
          <p:nvPr/>
        </p:nvSpPr>
        <p:spPr>
          <a:xfrm>
            <a:off x="10406130" y="1362651"/>
            <a:ext cx="1785870" cy="923330"/>
          </a:xfrm>
          <a:prstGeom prst="rect">
            <a:avLst/>
          </a:prstGeom>
          <a:noFill/>
        </p:spPr>
        <p:txBody>
          <a:bodyPr wrap="square">
            <a:spAutoFit/>
          </a:bodyPr>
          <a:lstStyle/>
          <a:p>
            <a:r>
              <a:rPr lang="zh-CN" altLang="en-US" dirty="0"/>
              <a:t>与</a:t>
            </a:r>
            <a:r>
              <a:rPr lang="en-GB" altLang="zh-CN" dirty="0"/>
              <a:t>Pam</a:t>
            </a:r>
            <a:r>
              <a:rPr lang="zh-CN" altLang="en-US" dirty="0"/>
              <a:t>的紧张关系 </a:t>
            </a:r>
            <a:r>
              <a:rPr lang="en-GB" altLang="zh-CN" dirty="0"/>
              <a:t>vs. Pam</a:t>
            </a:r>
            <a:r>
              <a:rPr lang="zh-CN" altLang="en-US" dirty="0"/>
              <a:t>意外出现。</a:t>
            </a:r>
            <a:endParaRPr lang="zh-CN" altLang="en-US" dirty="0"/>
          </a:p>
        </p:txBody>
      </p:sp>
      <p:sp>
        <p:nvSpPr>
          <p:cNvPr id="17" name="文本框 16"/>
          <p:cNvSpPr txBox="1"/>
          <p:nvPr/>
        </p:nvSpPr>
        <p:spPr>
          <a:xfrm>
            <a:off x="10406130" y="2503280"/>
            <a:ext cx="1785870" cy="646331"/>
          </a:xfrm>
          <a:prstGeom prst="rect">
            <a:avLst/>
          </a:prstGeom>
          <a:noFill/>
        </p:spPr>
        <p:txBody>
          <a:bodyPr wrap="square">
            <a:spAutoFit/>
          </a:bodyPr>
          <a:lstStyle/>
          <a:p>
            <a:r>
              <a:rPr lang="en-GB" altLang="zh-CN" dirty="0"/>
              <a:t>Pam</a:t>
            </a:r>
            <a:r>
              <a:rPr lang="zh-CN" altLang="en-US" dirty="0"/>
              <a:t>提供帮助，解决危机。</a:t>
            </a:r>
            <a:endParaRPr lang="zh-CN" altLang="en-US" dirty="0"/>
          </a:p>
        </p:txBody>
      </p:sp>
      <p:sp>
        <p:nvSpPr>
          <p:cNvPr id="19" name="文本框 18"/>
          <p:cNvSpPr txBox="1"/>
          <p:nvPr/>
        </p:nvSpPr>
        <p:spPr>
          <a:xfrm>
            <a:off x="10406130" y="3455592"/>
            <a:ext cx="1756355" cy="923330"/>
          </a:xfrm>
          <a:prstGeom prst="rect">
            <a:avLst/>
          </a:prstGeom>
          <a:noFill/>
        </p:spPr>
        <p:txBody>
          <a:bodyPr wrap="square">
            <a:spAutoFit/>
          </a:bodyPr>
          <a:lstStyle/>
          <a:p>
            <a:r>
              <a:rPr lang="zh-CN" altLang="en-US" dirty="0"/>
              <a:t>件事对</a:t>
            </a:r>
            <a:r>
              <a:rPr lang="en-GB" altLang="zh-CN" dirty="0"/>
              <a:t>Karen</a:t>
            </a:r>
            <a:r>
              <a:rPr lang="zh-CN" altLang="en-US" dirty="0"/>
              <a:t>产生的深远影响和人生教益。</a:t>
            </a:r>
            <a:endParaRPr lang="zh-CN" altLang="en-US" dirty="0"/>
          </a:p>
        </p:txBody>
      </p:sp>
      <p:cxnSp>
        <p:nvCxnSpPr>
          <p:cNvPr id="2" name="直线连接符 1"/>
          <p:cNvCxnSpPr/>
          <p:nvPr/>
        </p:nvCxnSpPr>
        <p:spPr>
          <a:xfrm>
            <a:off x="7346463" y="591374"/>
            <a:ext cx="28577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线连接符 4"/>
          <p:cNvCxnSpPr/>
          <p:nvPr/>
        </p:nvCxnSpPr>
        <p:spPr>
          <a:xfrm>
            <a:off x="34343" y="860706"/>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下弧形箭头 11"/>
          <p:cNvSpPr/>
          <p:nvPr/>
        </p:nvSpPr>
        <p:spPr>
          <a:xfrm flipH="1">
            <a:off x="5731564" y="106210"/>
            <a:ext cx="1773924" cy="369332"/>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4" name="下弧形箭头 13"/>
          <p:cNvSpPr/>
          <p:nvPr/>
        </p:nvSpPr>
        <p:spPr>
          <a:xfrm>
            <a:off x="4056002" y="439466"/>
            <a:ext cx="1534106" cy="289397"/>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16" name="直线连接符 15"/>
          <p:cNvCxnSpPr/>
          <p:nvPr/>
        </p:nvCxnSpPr>
        <p:spPr>
          <a:xfrm>
            <a:off x="3196107" y="847454"/>
            <a:ext cx="153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线连接符 26"/>
          <p:cNvCxnSpPr/>
          <p:nvPr/>
        </p:nvCxnSpPr>
        <p:spPr>
          <a:xfrm>
            <a:off x="3082343" y="1133702"/>
            <a:ext cx="774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上弧形箭头 29"/>
          <p:cNvSpPr/>
          <p:nvPr/>
        </p:nvSpPr>
        <p:spPr>
          <a:xfrm>
            <a:off x="3591339" y="1133702"/>
            <a:ext cx="3914149" cy="319547"/>
          </a:xfrm>
          <a:prstGeom prst="curved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3" name="直线连接符 2"/>
          <p:cNvCxnSpPr/>
          <p:nvPr/>
        </p:nvCxnSpPr>
        <p:spPr>
          <a:xfrm>
            <a:off x="4245453" y="1671426"/>
            <a:ext cx="60647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下弧形箭头 8"/>
          <p:cNvSpPr/>
          <p:nvPr/>
        </p:nvSpPr>
        <p:spPr>
          <a:xfrm flipH="1">
            <a:off x="3591339" y="1415788"/>
            <a:ext cx="1727240" cy="137230"/>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8" name="文本框 17"/>
          <p:cNvSpPr txBox="1"/>
          <p:nvPr/>
        </p:nvSpPr>
        <p:spPr>
          <a:xfrm>
            <a:off x="34343" y="4651167"/>
            <a:ext cx="12128142" cy="2308324"/>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52. A. totally</a:t>
            </a:r>
            <a:r>
              <a:rPr lang="zh-CN" altLang="en-US" b="1" dirty="0">
                <a:latin typeface="Times New Roman" panose="02020603050405020304" pitchFamily="18" charset="0"/>
                <a:cs typeface="Times New Roman" panose="02020603050405020304" pitchFamily="18" charset="0"/>
              </a:rPr>
              <a:t>完全</a:t>
            </a:r>
            <a:r>
              <a:rPr lang="en-US" altLang="zh-CN" b="1" dirty="0">
                <a:latin typeface="Times New Roman" panose="02020603050405020304" pitchFamily="18" charset="0"/>
                <a:cs typeface="Times New Roman" panose="02020603050405020304" pitchFamily="18" charset="0"/>
              </a:rPr>
              <a:t>		B. rarely</a:t>
            </a:r>
            <a:r>
              <a:rPr lang="zh-CN" altLang="en-US" b="1" dirty="0">
                <a:latin typeface="Times New Roman" panose="02020603050405020304" pitchFamily="18" charset="0"/>
                <a:cs typeface="Times New Roman" panose="02020603050405020304" pitchFamily="18" charset="0"/>
              </a:rPr>
              <a:t>罕见地</a:t>
            </a:r>
            <a:r>
              <a:rPr lang="en-US" altLang="zh-CN" b="1" dirty="0">
                <a:latin typeface="Times New Roman" panose="02020603050405020304" pitchFamily="18" charset="0"/>
                <a:cs typeface="Times New Roman" panose="02020603050405020304" pitchFamily="18" charset="0"/>
              </a:rPr>
              <a:t>			</a:t>
            </a:r>
            <a:r>
              <a:rPr lang="en-US" altLang="zh-CN" b="1" dirty="0">
                <a:solidFill>
                  <a:srgbClr val="FF0000"/>
                </a:solidFill>
                <a:latin typeface="Times New Roman" panose="02020603050405020304" pitchFamily="18" charset="0"/>
                <a:cs typeface="Times New Roman" panose="02020603050405020304" pitchFamily="18" charset="0"/>
              </a:rPr>
              <a:t>C. merely</a:t>
            </a:r>
            <a:r>
              <a:rPr lang="zh-CN" altLang="en-US" b="1" dirty="0">
                <a:solidFill>
                  <a:srgbClr val="FF0000"/>
                </a:solidFill>
                <a:latin typeface="Times New Roman" panose="02020603050405020304" pitchFamily="18" charset="0"/>
                <a:cs typeface="Times New Roman" panose="02020603050405020304" pitchFamily="18" charset="0"/>
              </a:rPr>
              <a:t>仅仅、只不过</a:t>
            </a:r>
            <a:r>
              <a:rPr lang="en-US" altLang="zh-CN" b="1" dirty="0">
                <a:latin typeface="Times New Roman" panose="02020603050405020304" pitchFamily="18" charset="0"/>
                <a:cs typeface="Times New Roman" panose="02020603050405020304" pitchFamily="18" charset="0"/>
              </a:rPr>
              <a:t>	D. fairly</a:t>
            </a:r>
            <a:r>
              <a:rPr lang="zh-CN" altLang="en-US" b="1" dirty="0">
                <a:latin typeface="Times New Roman" panose="02020603050405020304" pitchFamily="18" charset="0"/>
                <a:cs typeface="Times New Roman" panose="02020603050405020304" pitchFamily="18" charset="0"/>
              </a:rPr>
              <a:t>公平地</a:t>
            </a:r>
            <a:r>
              <a:rPr lang="en-US" altLang="zh-CN" b="1" dirty="0">
                <a:latin typeface="Times New Roman" panose="02020603050405020304" pitchFamily="18" charset="0"/>
                <a:cs typeface="Times New Roman" panose="02020603050405020304" pitchFamily="18" charset="0"/>
              </a:rPr>
              <a:t>/</a:t>
            </a:r>
            <a:r>
              <a:rPr lang="zh-CN" altLang="en-US" b="1" dirty="0">
                <a:latin typeface="Times New Roman" panose="02020603050405020304" pitchFamily="18" charset="0"/>
                <a:cs typeface="Times New Roman" panose="02020603050405020304" pitchFamily="18" charset="0"/>
              </a:rPr>
              <a:t>相当地</a:t>
            </a:r>
            <a:endParaRPr lang="zh-CN" altLang="zh-CN" b="1" dirty="0">
              <a:latin typeface="Times New Roman" panose="02020603050405020304" pitchFamily="18" charset="0"/>
              <a:cs typeface="Times New Roman" panose="02020603050405020304" pitchFamily="18" charset="0"/>
            </a:endParaRPr>
          </a:p>
          <a:p>
            <a:r>
              <a:rPr lang="en-US" altLang="zh-CN" b="1" dirty="0">
                <a:latin typeface="Times New Roman" panose="02020603050405020304" pitchFamily="18" charset="0"/>
                <a:cs typeface="Times New Roman" panose="02020603050405020304" pitchFamily="18" charset="0"/>
              </a:rPr>
              <a:t>53. </a:t>
            </a:r>
            <a:r>
              <a:rPr lang="en-US" altLang="zh-CN" b="1" dirty="0">
                <a:solidFill>
                  <a:srgbClr val="FF0000"/>
                </a:solidFill>
                <a:latin typeface="Times New Roman" panose="02020603050405020304" pitchFamily="18" charset="0"/>
                <a:cs typeface="Times New Roman" panose="02020603050405020304" pitchFamily="18" charset="0"/>
              </a:rPr>
              <a:t>A. gifting	</a:t>
            </a:r>
            <a:r>
              <a:rPr lang="en-US" altLang="zh-CN" b="1" dirty="0">
                <a:latin typeface="Times New Roman" panose="02020603050405020304" pitchFamily="18" charset="0"/>
                <a:cs typeface="Times New Roman" panose="02020603050405020304" pitchFamily="18" charset="0"/>
              </a:rPr>
              <a:t>		B. rewarding				C. supplying				D. sparing</a:t>
            </a:r>
            <a:endParaRPr lang="en-US" altLang="zh-CN" b="1" dirty="0">
              <a:latin typeface="Times New Roman" panose="02020603050405020304" pitchFamily="18" charset="0"/>
              <a:cs typeface="Times New Roman" panose="02020603050405020304" pitchFamily="18" charset="0"/>
            </a:endParaRPr>
          </a:p>
          <a:p>
            <a:r>
              <a:rPr lang="en-GB" altLang="zh-CN" dirty="0">
                <a:latin typeface="Times New Roman" panose="02020603050405020304" pitchFamily="18" charset="0"/>
                <a:cs typeface="Times New Roman" panose="02020603050405020304" pitchFamily="18" charset="0"/>
              </a:rPr>
              <a:t>Pam</a:t>
            </a:r>
            <a:r>
              <a:rPr lang="zh-CN" altLang="en-US" dirty="0">
                <a:latin typeface="Times New Roman" panose="02020603050405020304" pitchFamily="18" charset="0"/>
                <a:cs typeface="Times New Roman" panose="02020603050405020304" pitchFamily="18" charset="0"/>
              </a:rPr>
              <a:t>的抱怨让位于原谅，这</a:t>
            </a:r>
            <a:r>
              <a:rPr lang="en-US" altLang="zh-CN" dirty="0">
                <a:latin typeface="Times New Roman" panose="02020603050405020304" pitchFamily="18" charset="0"/>
                <a:cs typeface="Times New Roman" panose="02020603050405020304" pitchFamily="18" charset="0"/>
              </a:rPr>
              <a:t>___</a:t>
            </a:r>
            <a:r>
              <a:rPr lang="zh-CN" altLang="en-US" dirty="0">
                <a:latin typeface="Times New Roman" panose="02020603050405020304" pitchFamily="18" charset="0"/>
                <a:cs typeface="Times New Roman" panose="02020603050405020304" pitchFamily="18" charset="0"/>
              </a:rPr>
              <a:t>了</a:t>
            </a:r>
            <a:r>
              <a:rPr lang="en-GB" altLang="zh-CN" dirty="0">
                <a:latin typeface="Times New Roman" panose="02020603050405020304" pitchFamily="18" charset="0"/>
                <a:cs typeface="Times New Roman" panose="02020603050405020304" pitchFamily="18" charset="0"/>
              </a:rPr>
              <a:t>Karen</a:t>
            </a:r>
            <a:r>
              <a:rPr lang="zh-CN" altLang="en-US" dirty="0">
                <a:latin typeface="Times New Roman" panose="02020603050405020304" pitchFamily="18" charset="0"/>
                <a:cs typeface="Times New Roman" panose="02020603050405020304" pitchFamily="18" charset="0"/>
              </a:rPr>
              <a:t>她所不应得的救赎。</a:t>
            </a:r>
            <a:r>
              <a:rPr lang="en-GB" altLang="zh-CN" b="1" dirty="0">
                <a:latin typeface="Times New Roman" panose="02020603050405020304" pitchFamily="18" charset="0"/>
                <a:cs typeface="Times New Roman" panose="02020603050405020304" pitchFamily="18" charset="0"/>
              </a:rPr>
              <a:t>gifting:</a:t>
            </a:r>
            <a:r>
              <a:rPr lang="en-GB"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意为“赠与”，强调</a:t>
            </a:r>
            <a:r>
              <a:rPr lang="zh-CN" altLang="en-US" b="1" dirty="0">
                <a:latin typeface="Times New Roman" panose="02020603050405020304" pitchFamily="18" charset="0"/>
                <a:cs typeface="Times New Roman" panose="02020603050405020304" pitchFamily="18" charset="0"/>
              </a:rPr>
              <a:t>无偿地、慷慨地给予</a:t>
            </a:r>
            <a:r>
              <a:rPr lang="zh-CN" altLang="en-US" dirty="0">
                <a:latin typeface="Times New Roman" panose="02020603050405020304" pitchFamily="18" charset="0"/>
                <a:cs typeface="Times New Roman" panose="02020603050405020304" pitchFamily="18" charset="0"/>
              </a:rPr>
              <a:t>某人某物，尤其是礼物或美好的东西。</a:t>
            </a:r>
            <a:r>
              <a:rPr lang="en-US" altLang="zh-CN" b="1" dirty="0">
                <a:latin typeface="Times New Roman" panose="02020603050405020304" pitchFamily="18" charset="0"/>
                <a:cs typeface="Times New Roman" panose="02020603050405020304" pitchFamily="18" charset="0"/>
              </a:rPr>
              <a:t>r</a:t>
            </a:r>
            <a:r>
              <a:rPr lang="en-GB" altLang="zh-CN" b="1" dirty="0" err="1">
                <a:latin typeface="Times New Roman" panose="02020603050405020304" pitchFamily="18" charset="0"/>
                <a:cs typeface="Times New Roman" panose="02020603050405020304" pitchFamily="18" charset="0"/>
              </a:rPr>
              <a:t>ewarding</a:t>
            </a:r>
            <a:r>
              <a:rPr lang="en-GB" altLang="zh-CN" b="1" dirty="0">
                <a:latin typeface="Times New Roman" panose="02020603050405020304" pitchFamily="18" charset="0"/>
                <a:cs typeface="Times New Roman" panose="02020603050405020304" pitchFamily="18" charset="0"/>
              </a:rPr>
              <a:t>:</a:t>
            </a:r>
            <a:r>
              <a:rPr lang="en-GB"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意为“奖励，回报”，是给应得之人。</a:t>
            </a:r>
            <a:r>
              <a:rPr lang="en-GB" altLang="zh-CN" b="1" dirty="0">
                <a:latin typeface="Times New Roman" panose="02020603050405020304" pitchFamily="18" charset="0"/>
                <a:cs typeface="Times New Roman" panose="02020603050405020304" pitchFamily="18" charset="0"/>
              </a:rPr>
              <a:t> supplying:</a:t>
            </a:r>
            <a:r>
              <a:rPr lang="en-GB"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意为“供应，提供”，通常指提供物资、货物等具体物品以满足需求。</a:t>
            </a:r>
            <a:r>
              <a:rPr lang="en-GB" altLang="zh-CN" b="1" dirty="0">
                <a:latin typeface="Times New Roman" panose="02020603050405020304" pitchFamily="18" charset="0"/>
                <a:cs typeface="Times New Roman" panose="02020603050405020304" pitchFamily="18" charset="0"/>
              </a:rPr>
              <a:t> sparing:</a:t>
            </a:r>
            <a:r>
              <a:rPr lang="en-GB"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意为“节省，饶恕”，如</a:t>
            </a:r>
            <a:r>
              <a:rPr lang="en-GB" altLang="zh-CN" dirty="0">
                <a:latin typeface="Times New Roman" panose="02020603050405020304" pitchFamily="18" charset="0"/>
                <a:cs typeface="Times New Roman" panose="02020603050405020304" pitchFamily="18" charset="0"/>
              </a:rPr>
              <a:t>spare one‘s life</a:t>
            </a:r>
            <a:r>
              <a:rPr lang="zh-CN" altLang="en-GB"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饶某人一命）</a:t>
            </a:r>
            <a:r>
              <a:rPr lang="zh-CN" altLang="en-US" b="1" dirty="0">
                <a:solidFill>
                  <a:srgbClr val="FF0000"/>
                </a:solidFill>
                <a:latin typeface="Times New Roman" panose="02020603050405020304" pitchFamily="18" charset="0"/>
                <a:cs typeface="Times New Roman" panose="02020603050405020304" pitchFamily="18" charset="0"/>
              </a:rPr>
              <a:t>文章的中心</a:t>
            </a:r>
            <a:r>
              <a:rPr lang="en-US" altLang="zh-CN" b="1" dirty="0">
                <a:solidFill>
                  <a:srgbClr val="FF0000"/>
                </a:solidFill>
                <a:latin typeface="Times New Roman" panose="02020603050405020304" pitchFamily="18" charset="0"/>
                <a:cs typeface="Times New Roman" panose="02020603050405020304" pitchFamily="18" charset="0"/>
              </a:rPr>
              <a:t>grace</a:t>
            </a:r>
            <a:r>
              <a:rPr lang="zh-CN" altLang="en-US" b="1" dirty="0">
                <a:solidFill>
                  <a:srgbClr val="FF0000"/>
                </a:solidFill>
                <a:latin typeface="Times New Roman" panose="02020603050405020304" pitchFamily="18" charset="0"/>
                <a:cs typeface="Times New Roman" panose="02020603050405020304" pitchFamily="18" charset="0"/>
              </a:rPr>
              <a:t> （恩典；恩宠）</a:t>
            </a:r>
            <a:r>
              <a:rPr lang="en-US" altLang="zh-CN" b="1" dirty="0">
                <a:solidFill>
                  <a:srgbClr val="FF0000"/>
                </a:solidFill>
                <a:latin typeface="Times New Roman" panose="02020603050405020304" pitchFamily="18" charset="0"/>
                <a:cs typeface="Times New Roman" panose="02020603050405020304" pitchFamily="18" charset="0"/>
              </a:rPr>
              <a:t>——</a:t>
            </a:r>
            <a:r>
              <a:rPr lang="zh-CN" altLang="en-US" b="1" dirty="0">
                <a:solidFill>
                  <a:srgbClr val="FF0000"/>
                </a:solidFill>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即给予他人他们</a:t>
            </a:r>
            <a:r>
              <a:rPr lang="zh-CN" altLang="en-US" b="1" dirty="0">
                <a:latin typeface="Times New Roman" panose="02020603050405020304" pitchFamily="18" charset="0"/>
                <a:cs typeface="Times New Roman" panose="02020603050405020304" pitchFamily="18" charset="0"/>
              </a:rPr>
              <a:t>并不配得 </a:t>
            </a:r>
            <a:r>
              <a:rPr lang="en-US" altLang="zh-CN" b="1" dirty="0">
                <a:latin typeface="Times New Roman" panose="02020603050405020304" pitchFamily="18" charset="0"/>
                <a:cs typeface="Times New Roman" panose="02020603050405020304" pitchFamily="18" charset="0"/>
              </a:rPr>
              <a:t>(</a:t>
            </a:r>
            <a:r>
              <a:rPr lang="en-GB" altLang="zh-CN" b="1" dirty="0">
                <a:latin typeface="Times New Roman" panose="02020603050405020304" pitchFamily="18" charset="0"/>
                <a:cs typeface="Times New Roman" panose="02020603050405020304" pitchFamily="18" charset="0"/>
              </a:rPr>
              <a:t>hadn’t earned)</a:t>
            </a:r>
            <a:r>
              <a:rPr lang="en-GB"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的善意和宽恕。</a:t>
            </a:r>
            <a:r>
              <a:rPr lang="en-GB" altLang="zh-CN" dirty="0">
                <a:latin typeface="Times New Roman" panose="02020603050405020304" pitchFamily="18" charset="0"/>
                <a:cs typeface="Times New Roman" panose="02020603050405020304" pitchFamily="18" charset="0"/>
              </a:rPr>
              <a:t> Karen</a:t>
            </a:r>
            <a:r>
              <a:rPr lang="zh-CN" altLang="en-US" dirty="0">
                <a:latin typeface="Times New Roman" panose="02020603050405020304" pitchFamily="18" charset="0"/>
                <a:cs typeface="Times New Roman" panose="02020603050405020304" pitchFamily="18" charset="0"/>
              </a:rPr>
              <a:t>之前的行为是自私的，她“不配”得到这份救赎。因此，</a:t>
            </a:r>
            <a:r>
              <a:rPr lang="en-GB" altLang="zh-CN" dirty="0">
                <a:latin typeface="Times New Roman" panose="02020603050405020304" pitchFamily="18" charset="0"/>
                <a:cs typeface="Times New Roman" panose="02020603050405020304" pitchFamily="18" charset="0"/>
              </a:rPr>
              <a:t>Pam</a:t>
            </a:r>
            <a:r>
              <a:rPr lang="zh-CN" altLang="en-US" dirty="0">
                <a:latin typeface="Times New Roman" panose="02020603050405020304" pitchFamily="18" charset="0"/>
                <a:cs typeface="Times New Roman" panose="02020603050405020304" pitchFamily="18" charset="0"/>
              </a:rPr>
              <a:t>的原谅是一份</a:t>
            </a:r>
            <a:r>
              <a:rPr lang="zh-CN" altLang="en-US" b="1" dirty="0">
                <a:latin typeface="Times New Roman" panose="02020603050405020304" pitchFamily="18" charset="0"/>
                <a:cs typeface="Times New Roman" panose="02020603050405020304" pitchFamily="18" charset="0"/>
              </a:rPr>
              <a:t>无偿的、赠礼般的 </a:t>
            </a:r>
            <a:r>
              <a:rPr lang="en-US" altLang="zh-CN" b="1" dirty="0">
                <a:latin typeface="Times New Roman" panose="02020603050405020304" pitchFamily="18" charset="0"/>
                <a:cs typeface="Times New Roman" panose="02020603050405020304" pitchFamily="18" charset="0"/>
              </a:rPr>
              <a:t>(</a:t>
            </a:r>
            <a:r>
              <a:rPr lang="en-GB" altLang="zh-CN" b="1" dirty="0">
                <a:latin typeface="Times New Roman" panose="02020603050405020304" pitchFamily="18" charset="0"/>
                <a:cs typeface="Times New Roman" panose="02020603050405020304" pitchFamily="18" charset="0"/>
              </a:rPr>
              <a:t>gifting)</a:t>
            </a:r>
            <a:r>
              <a:rPr lang="en-GB"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恩典。</a:t>
            </a:r>
            <a:r>
              <a:rPr lang="en-GB" altLang="zh-CN" b="1" dirty="0">
                <a:latin typeface="Times New Roman" panose="02020603050405020304" pitchFamily="18" charset="0"/>
                <a:cs typeface="Times New Roman" panose="02020603050405020304" pitchFamily="18" charset="0"/>
              </a:rPr>
              <a:t>gifting</a:t>
            </a:r>
            <a:r>
              <a:rPr lang="en-GB"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最精准地捕捉了这种“不因值得，只因慷慨”的深层含义。</a:t>
            </a:r>
            <a:endParaRPr lang="zh-CN" altLang="zh-CN" b="1" dirty="0">
              <a:solidFill>
                <a:srgbClr val="FF0000"/>
              </a:solidFill>
              <a:latin typeface="Times New Roman" panose="02020603050405020304" pitchFamily="18" charset="0"/>
              <a:cs typeface="Times New Roman" panose="02020603050405020304" pitchFamily="18" charset="0"/>
            </a:endParaRPr>
          </a:p>
        </p:txBody>
      </p:sp>
      <p:cxnSp>
        <p:nvCxnSpPr>
          <p:cNvPr id="20" name="直线连接符 19"/>
          <p:cNvCxnSpPr/>
          <p:nvPr/>
        </p:nvCxnSpPr>
        <p:spPr>
          <a:xfrm>
            <a:off x="1023633" y="1914914"/>
            <a:ext cx="24457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左右箭头 21"/>
          <p:cNvSpPr/>
          <p:nvPr/>
        </p:nvSpPr>
        <p:spPr>
          <a:xfrm>
            <a:off x="223420" y="1671426"/>
            <a:ext cx="587948" cy="243488"/>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 name="直线连接符 5"/>
          <p:cNvCxnSpPr/>
          <p:nvPr/>
        </p:nvCxnSpPr>
        <p:spPr>
          <a:xfrm>
            <a:off x="64394" y="2193216"/>
            <a:ext cx="42955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上箭头 10"/>
          <p:cNvSpPr/>
          <p:nvPr/>
        </p:nvSpPr>
        <p:spPr>
          <a:xfrm rot="3736819">
            <a:off x="4148989" y="1687757"/>
            <a:ext cx="205398" cy="361896"/>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p:cNvSpPr/>
          <p:nvPr/>
        </p:nvSpPr>
        <p:spPr>
          <a:xfrm>
            <a:off x="7260606" y="1934345"/>
            <a:ext cx="1242769" cy="350160"/>
          </a:xfrm>
          <a:custGeom>
            <a:avLst/>
            <a:gdLst>
              <a:gd name="connsiteX0" fmla="*/ 0 w 1242769"/>
              <a:gd name="connsiteY0" fmla="*/ 0 h 350160"/>
              <a:gd name="connsiteX1" fmla="*/ 439112 w 1242769"/>
              <a:gd name="connsiteY1" fmla="*/ 0 h 350160"/>
              <a:gd name="connsiteX2" fmla="*/ 865796 w 1242769"/>
              <a:gd name="connsiteY2" fmla="*/ 0 h 350160"/>
              <a:gd name="connsiteX3" fmla="*/ 1242769 w 1242769"/>
              <a:gd name="connsiteY3" fmla="*/ 0 h 350160"/>
              <a:gd name="connsiteX4" fmla="*/ 1242769 w 1242769"/>
              <a:gd name="connsiteY4" fmla="*/ 350160 h 350160"/>
              <a:gd name="connsiteX5" fmla="*/ 853368 w 1242769"/>
              <a:gd name="connsiteY5" fmla="*/ 350160 h 350160"/>
              <a:gd name="connsiteX6" fmla="*/ 439112 w 1242769"/>
              <a:gd name="connsiteY6" fmla="*/ 350160 h 350160"/>
              <a:gd name="connsiteX7" fmla="*/ 0 w 1242769"/>
              <a:gd name="connsiteY7" fmla="*/ 350160 h 350160"/>
              <a:gd name="connsiteX8" fmla="*/ 0 w 1242769"/>
              <a:gd name="connsiteY8" fmla="*/ 0 h 35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769" h="350160" fill="none" extrusionOk="0">
                <a:moveTo>
                  <a:pt x="0" y="0"/>
                </a:moveTo>
                <a:cubicBezTo>
                  <a:pt x="157864" y="-36773"/>
                  <a:pt x="314809" y="2870"/>
                  <a:pt x="439112" y="0"/>
                </a:cubicBezTo>
                <a:cubicBezTo>
                  <a:pt x="563415" y="-2870"/>
                  <a:pt x="665745" y="4587"/>
                  <a:pt x="865796" y="0"/>
                </a:cubicBezTo>
                <a:cubicBezTo>
                  <a:pt x="1065847" y="-4587"/>
                  <a:pt x="1161110" y="3832"/>
                  <a:pt x="1242769" y="0"/>
                </a:cubicBezTo>
                <a:cubicBezTo>
                  <a:pt x="1244743" y="159494"/>
                  <a:pt x="1239570" y="270571"/>
                  <a:pt x="1242769" y="350160"/>
                </a:cubicBezTo>
                <a:cubicBezTo>
                  <a:pt x="1095719" y="379112"/>
                  <a:pt x="1014928" y="329179"/>
                  <a:pt x="853368" y="350160"/>
                </a:cubicBezTo>
                <a:cubicBezTo>
                  <a:pt x="691808" y="371141"/>
                  <a:pt x="586300" y="329558"/>
                  <a:pt x="439112" y="350160"/>
                </a:cubicBezTo>
                <a:cubicBezTo>
                  <a:pt x="291924" y="370762"/>
                  <a:pt x="182655" y="336190"/>
                  <a:pt x="0" y="350160"/>
                </a:cubicBezTo>
                <a:cubicBezTo>
                  <a:pt x="-31622" y="216144"/>
                  <a:pt x="7182" y="166416"/>
                  <a:pt x="0" y="0"/>
                </a:cubicBezTo>
                <a:close/>
              </a:path>
              <a:path w="1242769" h="350160" stroke="0" extrusionOk="0">
                <a:moveTo>
                  <a:pt x="0" y="0"/>
                </a:moveTo>
                <a:cubicBezTo>
                  <a:pt x="139616" y="-22265"/>
                  <a:pt x="287754" y="46946"/>
                  <a:pt x="401829" y="0"/>
                </a:cubicBezTo>
                <a:cubicBezTo>
                  <a:pt x="515904" y="-46946"/>
                  <a:pt x="698603" y="10350"/>
                  <a:pt x="778802" y="0"/>
                </a:cubicBezTo>
                <a:cubicBezTo>
                  <a:pt x="859001" y="-10350"/>
                  <a:pt x="1041659" y="2530"/>
                  <a:pt x="1242769" y="0"/>
                </a:cubicBezTo>
                <a:cubicBezTo>
                  <a:pt x="1267852" y="153399"/>
                  <a:pt x="1225943" y="258375"/>
                  <a:pt x="1242769" y="350160"/>
                </a:cubicBezTo>
                <a:cubicBezTo>
                  <a:pt x="1145965" y="384286"/>
                  <a:pt x="1034656" y="304039"/>
                  <a:pt x="853368" y="350160"/>
                </a:cubicBezTo>
                <a:cubicBezTo>
                  <a:pt x="672080" y="396281"/>
                  <a:pt x="542688" y="310954"/>
                  <a:pt x="414256" y="350160"/>
                </a:cubicBezTo>
                <a:cubicBezTo>
                  <a:pt x="285824" y="389366"/>
                  <a:pt x="87959" y="332974"/>
                  <a:pt x="0" y="350160"/>
                </a:cubicBezTo>
                <a:cubicBezTo>
                  <a:pt x="-32171" y="230928"/>
                  <a:pt x="31693" y="80969"/>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9" name="直线箭头连接符 28"/>
          <p:cNvCxnSpPr>
            <a:endCxn id="26" idx="0"/>
          </p:cNvCxnSpPr>
          <p:nvPr/>
        </p:nvCxnSpPr>
        <p:spPr>
          <a:xfrm flipH="1">
            <a:off x="7881991" y="591374"/>
            <a:ext cx="983713" cy="134297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线连接符 30"/>
          <p:cNvCxnSpPr/>
          <p:nvPr/>
        </p:nvCxnSpPr>
        <p:spPr>
          <a:xfrm>
            <a:off x="99858" y="3021477"/>
            <a:ext cx="19095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线连接符 33"/>
          <p:cNvCxnSpPr/>
          <p:nvPr/>
        </p:nvCxnSpPr>
        <p:spPr>
          <a:xfrm>
            <a:off x="9749307" y="2749808"/>
            <a:ext cx="5608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460958" y="2758104"/>
            <a:ext cx="1130381" cy="350160"/>
          </a:xfrm>
          <a:custGeom>
            <a:avLst/>
            <a:gdLst>
              <a:gd name="connsiteX0" fmla="*/ 0 w 1130381"/>
              <a:gd name="connsiteY0" fmla="*/ 0 h 350160"/>
              <a:gd name="connsiteX1" fmla="*/ 587798 w 1130381"/>
              <a:gd name="connsiteY1" fmla="*/ 0 h 350160"/>
              <a:gd name="connsiteX2" fmla="*/ 1130381 w 1130381"/>
              <a:gd name="connsiteY2" fmla="*/ 0 h 350160"/>
              <a:gd name="connsiteX3" fmla="*/ 1130381 w 1130381"/>
              <a:gd name="connsiteY3" fmla="*/ 350160 h 350160"/>
              <a:gd name="connsiteX4" fmla="*/ 576494 w 1130381"/>
              <a:gd name="connsiteY4" fmla="*/ 350160 h 350160"/>
              <a:gd name="connsiteX5" fmla="*/ 0 w 1130381"/>
              <a:gd name="connsiteY5" fmla="*/ 350160 h 350160"/>
              <a:gd name="connsiteX6" fmla="*/ 0 w 1130381"/>
              <a:gd name="connsiteY6" fmla="*/ 0 h 35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381" h="350160" fill="none" extrusionOk="0">
                <a:moveTo>
                  <a:pt x="0" y="0"/>
                </a:moveTo>
                <a:cubicBezTo>
                  <a:pt x="163721" y="-45713"/>
                  <a:pt x="342419" y="38997"/>
                  <a:pt x="587798" y="0"/>
                </a:cubicBezTo>
                <a:cubicBezTo>
                  <a:pt x="833177" y="-38997"/>
                  <a:pt x="923344" y="40321"/>
                  <a:pt x="1130381" y="0"/>
                </a:cubicBezTo>
                <a:cubicBezTo>
                  <a:pt x="1133589" y="167638"/>
                  <a:pt x="1117832" y="268149"/>
                  <a:pt x="1130381" y="350160"/>
                </a:cubicBezTo>
                <a:cubicBezTo>
                  <a:pt x="928755" y="372108"/>
                  <a:pt x="838700" y="307503"/>
                  <a:pt x="576494" y="350160"/>
                </a:cubicBezTo>
                <a:cubicBezTo>
                  <a:pt x="314288" y="392817"/>
                  <a:pt x="140625" y="337708"/>
                  <a:pt x="0" y="350160"/>
                </a:cubicBezTo>
                <a:cubicBezTo>
                  <a:pt x="-12992" y="209314"/>
                  <a:pt x="9932" y="168003"/>
                  <a:pt x="0" y="0"/>
                </a:cubicBezTo>
                <a:close/>
              </a:path>
              <a:path w="1130381" h="350160" stroke="0" extrusionOk="0">
                <a:moveTo>
                  <a:pt x="0" y="0"/>
                </a:moveTo>
                <a:cubicBezTo>
                  <a:pt x="276836" y="-9103"/>
                  <a:pt x="321569" y="40535"/>
                  <a:pt x="553887" y="0"/>
                </a:cubicBezTo>
                <a:cubicBezTo>
                  <a:pt x="786205" y="-40535"/>
                  <a:pt x="934833" y="51034"/>
                  <a:pt x="1130381" y="0"/>
                </a:cubicBezTo>
                <a:cubicBezTo>
                  <a:pt x="1153243" y="116453"/>
                  <a:pt x="1117386" y="230010"/>
                  <a:pt x="1130381" y="350160"/>
                </a:cubicBezTo>
                <a:cubicBezTo>
                  <a:pt x="938351" y="384008"/>
                  <a:pt x="822333" y="288723"/>
                  <a:pt x="565191" y="350160"/>
                </a:cubicBezTo>
                <a:cubicBezTo>
                  <a:pt x="308049" y="411597"/>
                  <a:pt x="151454" y="283501"/>
                  <a:pt x="0" y="350160"/>
                </a:cubicBezTo>
                <a:cubicBezTo>
                  <a:pt x="-1023" y="227128"/>
                  <a:pt x="7201" y="126580"/>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37" name="直线箭头连接符 36"/>
          <p:cNvCxnSpPr/>
          <p:nvPr/>
        </p:nvCxnSpPr>
        <p:spPr>
          <a:xfrm flipH="1">
            <a:off x="2983384" y="1698590"/>
            <a:ext cx="3142252" cy="10908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线连接符 9"/>
          <p:cNvCxnSpPr/>
          <p:nvPr/>
        </p:nvCxnSpPr>
        <p:spPr>
          <a:xfrm>
            <a:off x="7346463" y="3021477"/>
            <a:ext cx="2963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线箭头连接符 23"/>
          <p:cNvCxnSpPr/>
          <p:nvPr/>
        </p:nvCxnSpPr>
        <p:spPr>
          <a:xfrm flipH="1">
            <a:off x="3196107" y="3040925"/>
            <a:ext cx="4675726" cy="18506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线连接符 27"/>
          <p:cNvCxnSpPr/>
          <p:nvPr/>
        </p:nvCxnSpPr>
        <p:spPr>
          <a:xfrm>
            <a:off x="5179732" y="3597947"/>
            <a:ext cx="50244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线连接符 34"/>
          <p:cNvCxnSpPr/>
          <p:nvPr/>
        </p:nvCxnSpPr>
        <p:spPr>
          <a:xfrm>
            <a:off x="64394" y="3896121"/>
            <a:ext cx="6512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下弧形箭头 38"/>
          <p:cNvSpPr/>
          <p:nvPr/>
        </p:nvSpPr>
        <p:spPr>
          <a:xfrm flipH="1">
            <a:off x="3698544" y="3245438"/>
            <a:ext cx="1773924" cy="231476"/>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1" name="下弧形箭头 20"/>
          <p:cNvSpPr/>
          <p:nvPr/>
        </p:nvSpPr>
        <p:spPr>
          <a:xfrm flipH="1">
            <a:off x="9007454" y="-39566"/>
            <a:ext cx="1046921" cy="238539"/>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blinds(horizontal)">
                                      <p:cBhvr>
                                        <p:cTn id="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6700" y="-76200"/>
            <a:ext cx="11582400" cy="7478970"/>
          </a:xfrm>
          <a:prstGeom prst="rect">
            <a:avLst/>
          </a:prstGeom>
          <a:noFill/>
        </p:spPr>
        <p:txBody>
          <a:bodyPr wrap="square">
            <a:spAutoFit/>
          </a:bodyPr>
          <a:lstStyle/>
          <a:p>
            <a:r>
              <a:rPr lang="en-GB" altLang="zh-CN" sz="2400" i="0" dirty="0">
                <a:effectLst/>
                <a:latin typeface="Times New Roman" panose="02020603050405020304" pitchFamily="18" charset="0"/>
                <a:cs typeface="Times New Roman" panose="02020603050405020304" pitchFamily="18" charset="0"/>
              </a:rPr>
              <a:t>consistently					</a:t>
            </a:r>
            <a:r>
              <a:rPr lang="zh-CN" altLang="en-GB" sz="2400" i="0" dirty="0">
                <a:effectLst/>
                <a:latin typeface="Times New Roman" panose="02020603050405020304" pitchFamily="18" charset="0"/>
                <a:cs typeface="Times New Roman" panose="02020603050405020304" pitchFamily="18" charset="0"/>
              </a:rPr>
              <a:t>（</a:t>
            </a:r>
            <a:r>
              <a:rPr lang="zh-CN" altLang="en-US" sz="2400" i="0" dirty="0">
                <a:effectLst/>
                <a:latin typeface="Times New Roman" panose="02020603050405020304" pitchFamily="18" charset="0"/>
                <a:cs typeface="Times New Roman" panose="02020603050405020304" pitchFamily="18" charset="0"/>
              </a:rPr>
              <a:t>一贯地，一致地）</a:t>
            </a:r>
            <a:endParaRPr lang="en-US" altLang="zh-CN" sz="2400" i="0" dirty="0">
              <a:effectLst/>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deliberately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故意地） </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momentarily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暂时地，一会儿地） </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occasionally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偶尔地） </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prosperously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繁荣地） </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suspectedly  					</a:t>
            </a:r>
            <a:r>
              <a:rPr lang="zh-CN" altLang="en-US" sz="2400" dirty="0">
                <a:latin typeface="Times New Roman" panose="02020603050405020304" pitchFamily="18" charset="0"/>
                <a:cs typeface="Times New Roman" panose="02020603050405020304" pitchFamily="18" charset="0"/>
              </a:rPr>
              <a:t>怀疑地</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四川卷</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roughly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粗略地） </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slightly							</a:t>
            </a:r>
            <a:r>
              <a:rPr lang="zh-CN" altLang="en-US" sz="2400" dirty="0">
                <a:latin typeface="Times New Roman" panose="02020603050405020304" pitchFamily="18" charset="0"/>
                <a:cs typeface="Times New Roman" panose="02020603050405020304" pitchFamily="18" charset="0"/>
              </a:rPr>
              <a:t>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轻微地）</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somehow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不知怎么地）</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somewhat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稍微，有点） </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thoroughly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彻底地）</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hardly 						</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几乎不</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merely 						 </a:t>
            </a:r>
            <a:r>
              <a:rPr lang="zh-CN" altLang="en-US" sz="2400" dirty="0">
                <a:latin typeface="Times New Roman" panose="02020603050405020304" pitchFamily="18" charset="0"/>
                <a:cs typeface="Times New Roman" panose="02020603050405020304" pitchFamily="18" charset="0"/>
              </a:rPr>
              <a:t>仅仅，只 </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only</a:t>
            </a:r>
            <a:r>
              <a:rPr lang="zh-CN" altLang="en-US" sz="2400" i="0" dirty="0">
                <a:effectLst/>
                <a:latin typeface="Times New Roman" panose="02020603050405020304" pitchFamily="18" charset="0"/>
                <a:cs typeface="Times New Roman" panose="02020603050405020304" pitchFamily="18" charset="0"/>
              </a:rPr>
              <a:t> </a:t>
            </a:r>
            <a:endParaRPr lang="en-US" altLang="zh-CN" sz="2400" i="0" dirty="0">
              <a:effectLst/>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rarely 							</a:t>
            </a:r>
            <a:r>
              <a:rPr lang="zh-CN" altLang="en-US" sz="2400" dirty="0">
                <a:latin typeface="Times New Roman" panose="02020603050405020304" pitchFamily="18" charset="0"/>
                <a:cs typeface="Times New Roman" panose="02020603050405020304" pitchFamily="18" charset="0"/>
              </a:rPr>
              <a:t>罕见的</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ea typeface="仿宋" panose="02010609060101010101" pitchFamily="49" charset="-122"/>
                <a:cs typeface="Times New Roman" panose="02020603050405020304" pitchFamily="18" charset="0"/>
              </a:rPr>
              <a:t>barely</a:t>
            </a:r>
            <a:r>
              <a:rPr lang="en-GB" altLang="zh-CN" sz="2400" b="1" dirty="0"/>
              <a:t>						       </a:t>
            </a:r>
            <a:r>
              <a:rPr lang="zh-CN" altLang="en-US" sz="2400" dirty="0"/>
              <a:t>勉强才能</a:t>
            </a:r>
            <a:r>
              <a:rPr lang="en-US" altLang="zh-CN" sz="2400" dirty="0"/>
              <a:t>;</a:t>
            </a:r>
            <a:r>
              <a:rPr lang="zh-CN" altLang="en-US" sz="2400" dirty="0"/>
              <a:t>几乎不，仅仅</a:t>
            </a:r>
            <a:endParaRPr lang="en-US" altLang="zh-CN" sz="2400" dirty="0"/>
          </a:p>
          <a:p>
            <a:r>
              <a:rPr lang="en-US" altLang="zh-CN" sz="2400" dirty="0">
                <a:latin typeface="Times New Roman" panose="02020603050405020304" pitchFamily="18" charset="0"/>
                <a:cs typeface="Times New Roman" panose="02020603050405020304" pitchFamily="18" charset="0"/>
              </a:rPr>
              <a:t>simply							</a:t>
            </a:r>
            <a:r>
              <a:rPr lang="zh-CN" altLang="en-US" sz="2400" dirty="0"/>
              <a:t>简单地，仅仅</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nearly							</a:t>
            </a:r>
            <a:r>
              <a:rPr lang="zh-CN" altLang="en-US" sz="2400" dirty="0"/>
              <a:t>几乎，差不多</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sourly  						</a:t>
            </a:r>
            <a:r>
              <a:rPr lang="zh-CN" altLang="en-US" sz="2400" dirty="0">
                <a:latin typeface="Times New Roman" panose="02020603050405020304" pitchFamily="18" charset="0"/>
                <a:cs typeface="Times New Roman" panose="02020603050405020304" pitchFamily="18" charset="0"/>
              </a:rPr>
              <a:t>闷闷不乐地</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没好气地</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四川卷</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not nearly = far from= nowhere near 			</a:t>
            </a:r>
            <a:r>
              <a:rPr lang="zh-CN" altLang="en-US" sz="2400" dirty="0">
                <a:latin typeface="Times New Roman" panose="02020603050405020304" pitchFamily="18" charset="0"/>
                <a:cs typeface="Times New Roman" panose="02020603050405020304" pitchFamily="18" charset="0"/>
              </a:rPr>
              <a:t>远非，远不及，一点也不</a:t>
            </a:r>
            <a:endParaRPr lang="zh-CN" altLang="en-US"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5" name="矩形 4"/>
          <p:cNvSpPr/>
          <p:nvPr/>
        </p:nvSpPr>
        <p:spPr>
          <a:xfrm>
            <a:off x="4035287" y="-7620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3997187" y="286116"/>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3997187" y="648432"/>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3997187" y="92832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4016237" y="1348152"/>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3997187" y="1725486"/>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4035287" y="2122236"/>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3997187" y="2462928"/>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4016237" y="2809854"/>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4016237" y="3206628"/>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3811243" y="3568587"/>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p:cNvSpPr/>
          <p:nvPr/>
        </p:nvSpPr>
        <p:spPr>
          <a:xfrm>
            <a:off x="3913740" y="3930546"/>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3811243" y="4311573"/>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3811243" y="4673532"/>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3913740" y="5017851"/>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3913740" y="537981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0"/>
          <p:cNvSpPr/>
          <p:nvPr/>
        </p:nvSpPr>
        <p:spPr>
          <a:xfrm>
            <a:off x="3913740" y="5760837"/>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p:cNvSpPr/>
          <p:nvPr/>
        </p:nvSpPr>
        <p:spPr>
          <a:xfrm>
            <a:off x="3997187" y="6086088"/>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5464037" y="6467115"/>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5"/>
                                        </p:tgtEl>
                                        <p:attrNameLst>
                                          <p:attrName>ppt_y</p:attrName>
                                        </p:attrNameLst>
                                      </p:cBhvr>
                                      <p:tavLst>
                                        <p:tav tm="0">
                                          <p:val>
                                            <p:strVal val="#ppt_y"/>
                                          </p:val>
                                        </p:tav>
                                        <p:tav tm="100000">
                                          <p:val>
                                            <p:strVal val="#ppt_y+#ppt_h*1.125000"/>
                                          </p:val>
                                        </p:tav>
                                      </p:tavLst>
                                    </p:anim>
                                    <p:animEffect transition="out" filter="wipe(down)">
                                      <p:cBhvr>
                                        <p:cTn id="7" dur="500"/>
                                        <p:tgtEl>
                                          <p:spTgt spid="5"/>
                                        </p:tgtEl>
                                      </p:cBhvr>
                                    </p:animEffect>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6"/>
                                        </p:tgtEl>
                                        <p:attrNameLst>
                                          <p:attrName>ppt_y</p:attrName>
                                        </p:attrNameLst>
                                      </p:cBhvr>
                                      <p:tavLst>
                                        <p:tav tm="0">
                                          <p:val>
                                            <p:strVal val="#ppt_y"/>
                                          </p:val>
                                        </p:tav>
                                        <p:tav tm="100000">
                                          <p:val>
                                            <p:strVal val="#ppt_y+#ppt_h*1.125000"/>
                                          </p:val>
                                        </p:tav>
                                      </p:tavLst>
                                    </p:anim>
                                    <p:animEffect transition="out" filter="wipe(down)">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7"/>
                                        </p:tgtEl>
                                        <p:attrNameLst>
                                          <p:attrName>ppt_y</p:attrName>
                                        </p:attrNameLst>
                                      </p:cBhvr>
                                      <p:tavLst>
                                        <p:tav tm="0">
                                          <p:val>
                                            <p:strVal val="#ppt_y"/>
                                          </p:val>
                                        </p:tav>
                                        <p:tav tm="100000">
                                          <p:val>
                                            <p:strVal val="#ppt_y+#ppt_h*1.125000"/>
                                          </p:val>
                                        </p:tav>
                                      </p:tavLst>
                                    </p:anim>
                                    <p:animEffect transition="out" filter="wipe(down)">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8"/>
                                        </p:tgtEl>
                                        <p:attrNameLst>
                                          <p:attrName>ppt_y</p:attrName>
                                        </p:attrNameLst>
                                      </p:cBhvr>
                                      <p:tavLst>
                                        <p:tav tm="0">
                                          <p:val>
                                            <p:strVal val="#ppt_y"/>
                                          </p:val>
                                        </p:tav>
                                        <p:tav tm="100000">
                                          <p:val>
                                            <p:strVal val="#ppt_y+#ppt_h*1.125000"/>
                                          </p:val>
                                        </p:tav>
                                      </p:tavLst>
                                    </p:anim>
                                    <p:animEffect transition="out" filter="wipe(dow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9"/>
                                        </p:tgtEl>
                                        <p:attrNameLst>
                                          <p:attrName>ppt_y</p:attrName>
                                        </p:attrNameLst>
                                      </p:cBhvr>
                                      <p:tavLst>
                                        <p:tav tm="0">
                                          <p:val>
                                            <p:strVal val="#ppt_y"/>
                                          </p:val>
                                        </p:tav>
                                        <p:tav tm="100000">
                                          <p:val>
                                            <p:strVal val="#ppt_y+#ppt_h*1.125000"/>
                                          </p:val>
                                        </p:tav>
                                      </p:tavLst>
                                    </p:anim>
                                    <p:animEffect transition="out" filter="wipe(down)">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10"/>
                                        </p:tgtEl>
                                        <p:attrNameLst>
                                          <p:attrName>ppt_y</p:attrName>
                                        </p:attrNameLst>
                                      </p:cBhvr>
                                      <p:tavLst>
                                        <p:tav tm="0">
                                          <p:val>
                                            <p:strVal val="#ppt_y"/>
                                          </p:val>
                                        </p:tav>
                                        <p:tav tm="100000">
                                          <p:val>
                                            <p:strVal val="#ppt_y+#ppt_h*1.125000"/>
                                          </p:val>
                                        </p:tav>
                                      </p:tavLst>
                                    </p:anim>
                                    <p:animEffect transition="out" filter="wipe(down)">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11"/>
                                        </p:tgtEl>
                                        <p:attrNameLst>
                                          <p:attrName>ppt_y</p:attrName>
                                        </p:attrNameLst>
                                      </p:cBhvr>
                                      <p:tavLst>
                                        <p:tav tm="0">
                                          <p:val>
                                            <p:strVal val="#ppt_y"/>
                                          </p:val>
                                        </p:tav>
                                        <p:tav tm="100000">
                                          <p:val>
                                            <p:strVal val="#ppt_y+#ppt_h*1.125000"/>
                                          </p:val>
                                        </p:tav>
                                      </p:tavLst>
                                    </p:anim>
                                    <p:animEffect transition="out" filter="wipe(down)">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xit" presetSubtype="4" fill="hold" grpId="0" nodeType="clickEffect">
                                  <p:stCondLst>
                                    <p:cond delay="0"/>
                                  </p:stCondLst>
                                  <p:childTnLst>
                                    <p:anim calcmode="lin" valueType="num">
                                      <p:cBhvr additive="base">
                                        <p:cTn id="48" dur="500"/>
                                        <p:tgtEl>
                                          <p:spTgt spid="12"/>
                                        </p:tgtEl>
                                        <p:attrNameLst>
                                          <p:attrName>ppt_y</p:attrName>
                                        </p:attrNameLst>
                                      </p:cBhvr>
                                      <p:tavLst>
                                        <p:tav tm="0">
                                          <p:val>
                                            <p:strVal val="#ppt_y"/>
                                          </p:val>
                                        </p:tav>
                                        <p:tav tm="100000">
                                          <p:val>
                                            <p:strVal val="#ppt_y+#ppt_h*1.125000"/>
                                          </p:val>
                                        </p:tav>
                                      </p:tavLst>
                                    </p:anim>
                                    <p:animEffect transition="out" filter="wipe(down)">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2" presetClass="exit" presetSubtype="4" fill="hold" grpId="0" nodeType="clickEffect">
                                  <p:stCondLst>
                                    <p:cond delay="0"/>
                                  </p:stCondLst>
                                  <p:childTnLst>
                                    <p:anim calcmode="lin" valueType="num">
                                      <p:cBhvr additive="base">
                                        <p:cTn id="54" dur="500"/>
                                        <p:tgtEl>
                                          <p:spTgt spid="13"/>
                                        </p:tgtEl>
                                        <p:attrNameLst>
                                          <p:attrName>ppt_y</p:attrName>
                                        </p:attrNameLst>
                                      </p:cBhvr>
                                      <p:tavLst>
                                        <p:tav tm="0">
                                          <p:val>
                                            <p:strVal val="#ppt_y"/>
                                          </p:val>
                                        </p:tav>
                                        <p:tav tm="100000">
                                          <p:val>
                                            <p:strVal val="#ppt_y+#ppt_h*1.125000"/>
                                          </p:val>
                                        </p:tav>
                                      </p:tavLst>
                                    </p:anim>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2" presetClass="exit" presetSubtype="4" fill="hold" grpId="0" nodeType="clickEffect">
                                  <p:stCondLst>
                                    <p:cond delay="0"/>
                                  </p:stCondLst>
                                  <p:childTnLst>
                                    <p:anim calcmode="lin" valueType="num">
                                      <p:cBhvr additive="base">
                                        <p:cTn id="60" dur="500"/>
                                        <p:tgtEl>
                                          <p:spTgt spid="14"/>
                                        </p:tgtEl>
                                        <p:attrNameLst>
                                          <p:attrName>ppt_y</p:attrName>
                                        </p:attrNameLst>
                                      </p:cBhvr>
                                      <p:tavLst>
                                        <p:tav tm="0">
                                          <p:val>
                                            <p:strVal val="#ppt_y"/>
                                          </p:val>
                                        </p:tav>
                                        <p:tav tm="100000">
                                          <p:val>
                                            <p:strVal val="#ppt_y+#ppt_h*1.125000"/>
                                          </p:val>
                                        </p:tav>
                                      </p:tavLst>
                                    </p:anim>
                                    <p:animEffect transition="out" filter="wipe(down)">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2" presetClass="exit" presetSubtype="4" fill="hold" grpId="0" nodeType="clickEffect">
                                  <p:stCondLst>
                                    <p:cond delay="0"/>
                                  </p:stCondLst>
                                  <p:childTnLst>
                                    <p:anim calcmode="lin" valueType="num">
                                      <p:cBhvr additive="base">
                                        <p:cTn id="66" dur="500"/>
                                        <p:tgtEl>
                                          <p:spTgt spid="15"/>
                                        </p:tgtEl>
                                        <p:attrNameLst>
                                          <p:attrName>ppt_y</p:attrName>
                                        </p:attrNameLst>
                                      </p:cBhvr>
                                      <p:tavLst>
                                        <p:tav tm="0">
                                          <p:val>
                                            <p:strVal val="#ppt_y"/>
                                          </p:val>
                                        </p:tav>
                                        <p:tav tm="100000">
                                          <p:val>
                                            <p:strVal val="#ppt_y+#ppt_h*1.125000"/>
                                          </p:val>
                                        </p:tav>
                                      </p:tavLst>
                                    </p:anim>
                                    <p:animEffect transition="out" filter="wipe(down)">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2" presetClass="exit" presetSubtype="4" fill="hold" grpId="0" nodeType="clickEffect">
                                  <p:stCondLst>
                                    <p:cond delay="0"/>
                                  </p:stCondLst>
                                  <p:childTnLst>
                                    <p:anim calcmode="lin" valueType="num">
                                      <p:cBhvr additive="base">
                                        <p:cTn id="72" dur="500"/>
                                        <p:tgtEl>
                                          <p:spTgt spid="16"/>
                                        </p:tgtEl>
                                        <p:attrNameLst>
                                          <p:attrName>ppt_y</p:attrName>
                                        </p:attrNameLst>
                                      </p:cBhvr>
                                      <p:tavLst>
                                        <p:tav tm="0">
                                          <p:val>
                                            <p:strVal val="#ppt_y"/>
                                          </p:val>
                                        </p:tav>
                                        <p:tav tm="100000">
                                          <p:val>
                                            <p:strVal val="#ppt_y+#ppt_h*1.125000"/>
                                          </p:val>
                                        </p:tav>
                                      </p:tavLst>
                                    </p:anim>
                                    <p:animEffect transition="out" filter="wipe(down)">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2" presetClass="exit" presetSubtype="4" fill="hold" grpId="0" nodeType="clickEffect">
                                  <p:stCondLst>
                                    <p:cond delay="0"/>
                                  </p:stCondLst>
                                  <p:childTnLst>
                                    <p:anim calcmode="lin" valueType="num">
                                      <p:cBhvr additive="base">
                                        <p:cTn id="78" dur="500"/>
                                        <p:tgtEl>
                                          <p:spTgt spid="17"/>
                                        </p:tgtEl>
                                        <p:attrNameLst>
                                          <p:attrName>ppt_y</p:attrName>
                                        </p:attrNameLst>
                                      </p:cBhvr>
                                      <p:tavLst>
                                        <p:tav tm="0">
                                          <p:val>
                                            <p:strVal val="#ppt_y"/>
                                          </p:val>
                                        </p:tav>
                                        <p:tav tm="100000">
                                          <p:val>
                                            <p:strVal val="#ppt_y+#ppt_h*1.125000"/>
                                          </p:val>
                                        </p:tav>
                                      </p:tavLst>
                                    </p:anim>
                                    <p:animEffect transition="out" filter="wipe(down)">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0" nodeType="clickEffect">
                                  <p:stCondLst>
                                    <p:cond delay="0"/>
                                  </p:stCondLst>
                                  <p:childTnLst>
                                    <p:anim calcmode="lin" valueType="num">
                                      <p:cBhvr additive="base">
                                        <p:cTn id="84" dur="500"/>
                                        <p:tgtEl>
                                          <p:spTgt spid="18"/>
                                        </p:tgtEl>
                                        <p:attrNameLst>
                                          <p:attrName>ppt_y</p:attrName>
                                        </p:attrNameLst>
                                      </p:cBhvr>
                                      <p:tavLst>
                                        <p:tav tm="0">
                                          <p:val>
                                            <p:strVal val="#ppt_y"/>
                                          </p:val>
                                        </p:tav>
                                        <p:tav tm="100000">
                                          <p:val>
                                            <p:strVal val="#ppt_y+#ppt_h*1.125000"/>
                                          </p:val>
                                        </p:tav>
                                      </p:tavLst>
                                    </p:anim>
                                    <p:animEffect transition="out" filter="wipe(down)">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2" presetClass="exit" presetSubtype="4" fill="hold" grpId="0" nodeType="clickEffect">
                                  <p:stCondLst>
                                    <p:cond delay="0"/>
                                  </p:stCondLst>
                                  <p:childTnLst>
                                    <p:anim calcmode="lin" valueType="num">
                                      <p:cBhvr additive="base">
                                        <p:cTn id="90" dur="500"/>
                                        <p:tgtEl>
                                          <p:spTgt spid="19"/>
                                        </p:tgtEl>
                                        <p:attrNameLst>
                                          <p:attrName>ppt_y</p:attrName>
                                        </p:attrNameLst>
                                      </p:cBhvr>
                                      <p:tavLst>
                                        <p:tav tm="0">
                                          <p:val>
                                            <p:strVal val="#ppt_y"/>
                                          </p:val>
                                        </p:tav>
                                        <p:tav tm="100000">
                                          <p:val>
                                            <p:strVal val="#ppt_y+#ppt_h*1.125000"/>
                                          </p:val>
                                        </p:tav>
                                      </p:tavLst>
                                    </p:anim>
                                    <p:animEffect transition="out" filter="wipe(down)">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2" presetClass="exit" presetSubtype="4" fill="hold" grpId="0" nodeType="clickEffect">
                                  <p:stCondLst>
                                    <p:cond delay="0"/>
                                  </p:stCondLst>
                                  <p:childTnLst>
                                    <p:anim calcmode="lin" valueType="num">
                                      <p:cBhvr additive="base">
                                        <p:cTn id="96" dur="500"/>
                                        <p:tgtEl>
                                          <p:spTgt spid="20"/>
                                        </p:tgtEl>
                                        <p:attrNameLst>
                                          <p:attrName>ppt_y</p:attrName>
                                        </p:attrNameLst>
                                      </p:cBhvr>
                                      <p:tavLst>
                                        <p:tav tm="0">
                                          <p:val>
                                            <p:strVal val="#ppt_y"/>
                                          </p:val>
                                        </p:tav>
                                        <p:tav tm="100000">
                                          <p:val>
                                            <p:strVal val="#ppt_y+#ppt_h*1.125000"/>
                                          </p:val>
                                        </p:tav>
                                      </p:tavLst>
                                    </p:anim>
                                    <p:animEffect transition="out" filter="wipe(down)">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2" presetClass="exit" presetSubtype="4" fill="hold" grpId="0" nodeType="clickEffect">
                                  <p:stCondLst>
                                    <p:cond delay="0"/>
                                  </p:stCondLst>
                                  <p:childTnLst>
                                    <p:anim calcmode="lin" valueType="num">
                                      <p:cBhvr additive="base">
                                        <p:cTn id="102" dur="500"/>
                                        <p:tgtEl>
                                          <p:spTgt spid="21"/>
                                        </p:tgtEl>
                                        <p:attrNameLst>
                                          <p:attrName>ppt_y</p:attrName>
                                        </p:attrNameLst>
                                      </p:cBhvr>
                                      <p:tavLst>
                                        <p:tav tm="0">
                                          <p:val>
                                            <p:strVal val="#ppt_y"/>
                                          </p:val>
                                        </p:tav>
                                        <p:tav tm="100000">
                                          <p:val>
                                            <p:strVal val="#ppt_y+#ppt_h*1.125000"/>
                                          </p:val>
                                        </p:tav>
                                      </p:tavLst>
                                    </p:anim>
                                    <p:animEffect transition="out" filter="wipe(down)">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2" presetClass="exit" presetSubtype="4" fill="hold" grpId="0" nodeType="clickEffect">
                                  <p:stCondLst>
                                    <p:cond delay="0"/>
                                  </p:stCondLst>
                                  <p:childTnLst>
                                    <p:anim calcmode="lin" valueType="num">
                                      <p:cBhvr additive="base">
                                        <p:cTn id="108" dur="500"/>
                                        <p:tgtEl>
                                          <p:spTgt spid="22"/>
                                        </p:tgtEl>
                                        <p:attrNameLst>
                                          <p:attrName>ppt_y</p:attrName>
                                        </p:attrNameLst>
                                      </p:cBhvr>
                                      <p:tavLst>
                                        <p:tav tm="0">
                                          <p:val>
                                            <p:strVal val="#ppt_y"/>
                                          </p:val>
                                        </p:tav>
                                        <p:tav tm="100000">
                                          <p:val>
                                            <p:strVal val="#ppt_y+#ppt_h*1.125000"/>
                                          </p:val>
                                        </p:tav>
                                      </p:tavLst>
                                    </p:anim>
                                    <p:animEffect transition="out" filter="wipe(down)">
                                      <p:cBhvr>
                                        <p:cTn id="109" dur="500"/>
                                        <p:tgtEl>
                                          <p:spTgt spid="22"/>
                                        </p:tgtEl>
                                      </p:cBhvr>
                                    </p:animEffect>
                                    <p:set>
                                      <p:cBhvr>
                                        <p:cTn id="110" dur="1" fill="hold">
                                          <p:stCondLst>
                                            <p:cond delay="499"/>
                                          </p:stCondLst>
                                        </p:cTn>
                                        <p:tgtEl>
                                          <p:spTgt spid="2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2" presetClass="exit" presetSubtype="4" fill="hold" grpId="0" nodeType="clickEffect">
                                  <p:stCondLst>
                                    <p:cond delay="0"/>
                                  </p:stCondLst>
                                  <p:childTnLst>
                                    <p:anim calcmode="lin" valueType="num">
                                      <p:cBhvr additive="base">
                                        <p:cTn id="114" dur="500"/>
                                        <p:tgtEl>
                                          <p:spTgt spid="23"/>
                                        </p:tgtEl>
                                        <p:attrNameLst>
                                          <p:attrName>ppt_y</p:attrName>
                                        </p:attrNameLst>
                                      </p:cBhvr>
                                      <p:tavLst>
                                        <p:tav tm="0">
                                          <p:val>
                                            <p:strVal val="#ppt_y"/>
                                          </p:val>
                                        </p:tav>
                                        <p:tav tm="100000">
                                          <p:val>
                                            <p:strVal val="#ppt_y+#ppt_h*1.125000"/>
                                          </p:val>
                                        </p:tav>
                                      </p:tavLst>
                                    </p:anim>
                                    <p:animEffect transition="out" filter="wipe(down)">
                                      <p:cBhvr>
                                        <p:cTn id="115" dur="500"/>
                                        <p:tgtEl>
                                          <p:spTgt spid="23"/>
                                        </p:tgtEl>
                                      </p:cBhvr>
                                    </p:animEffect>
                                    <p:set>
                                      <p:cBhvr>
                                        <p:cTn id="11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4078"/>
            <a:ext cx="10406130" cy="4801314"/>
          </a:xfrm>
          <a:prstGeom prst="rect">
            <a:avLst/>
          </a:prstGeom>
          <a:noFill/>
        </p:spPr>
        <p:txBody>
          <a:bodyPr wrap="square">
            <a:spAutoFit/>
          </a:bodyPr>
          <a:lstStyle/>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Karen, 16, was a college freshman in a local university. She was thrilled to earn a ___41___ in the renowned choir for their international tour. However, ___42___ overcame her when she overslept before a key performance at a distant church. Missing the bus, she ___43___ helplessly in her dorm hallway. She had no cars nor friends nearby to help. Ironically, her neighbor Pam emerged, the ___44___ person Karen expected to see.</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Their relationship had been ___45___. Karen’s group frequently disturbed the floor with late-night noise, ___46___ Pam’s requests for quiet. They ___47___ temporarily just long enough to catch their breath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before the disruptions came crashing back in. Now facing ___48___ of her own mistake, Karen awkwardly confessed her dilemma to Pam.</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To her astonishment, Pam offered a ride immediately, which stunned Karen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Why did he extend kindness to someone who had shown ___49___ ? They raced to Pam’s car and arrived just as the choir entered the church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Times New Roman Regular"/>
                <a:cs typeface="Times New Roman" panose="02020603050405020304" pitchFamily="18" charset="0"/>
              </a:rPr>
              <a:t> </a:t>
            </a:r>
            <a:r>
              <a:rPr lang="en-US" altLang="zh-CN" sz="1800" dirty="0">
                <a:effectLst/>
                <a:latin typeface="Times New Roman" panose="02020603050405020304" pitchFamily="18" charset="0"/>
                <a:ea typeface="Times New Roman Regular"/>
                <a:cs typeface="Times New Roman" panose="02020603050405020304" pitchFamily="18" charset="0"/>
              </a:rPr>
              <a:t>a miraculous ___50___.</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Decades later, Karen still ___51___ that gesture. It was never ___52___ a ride, but a profound lesson in grace. </a:t>
            </a:r>
            <a:r>
              <a:rPr lang="en-US" altLang="zh-CN" sz="1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Pam's complaints gave way to forgiveness, ___53___ Karen redemption(</a:t>
            </a:r>
            <a:r>
              <a:rPr lang="zh-CN" altLang="zh-CN" sz="1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救赎</a:t>
            </a:r>
            <a:r>
              <a:rPr lang="en-US" altLang="zh-CN" sz="1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she hadn’t earned</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If she could speak to Pam today, Karen would offer an apology for her youthful selfishness, and ___54___ for that transformative compassion. Its ripple effects ___55___ her next thirty years, proving that true mercy bridges divides and heals hearts.</a:t>
            </a:r>
            <a:endPar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 name="直线连接符 6"/>
          <p:cNvCxnSpPr/>
          <p:nvPr/>
        </p:nvCxnSpPr>
        <p:spPr>
          <a:xfrm>
            <a:off x="64394" y="577297"/>
            <a:ext cx="14939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9749307" y="278936"/>
            <a:ext cx="6568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0452814" y="254131"/>
            <a:ext cx="1709671" cy="646331"/>
          </a:xfrm>
          <a:prstGeom prst="rect">
            <a:avLst/>
          </a:prstGeom>
          <a:noFill/>
        </p:spPr>
        <p:txBody>
          <a:bodyPr wrap="square">
            <a:spAutoFit/>
          </a:bodyPr>
          <a:lstStyle/>
          <a:p>
            <a:r>
              <a:rPr lang="en-GB" altLang="zh-CN" dirty="0"/>
              <a:t>Karen</a:t>
            </a:r>
            <a:r>
              <a:rPr lang="zh-CN" altLang="en-US" dirty="0"/>
              <a:t>的困境（迟到、无助）</a:t>
            </a:r>
            <a:endParaRPr lang="zh-CN" altLang="en-US" dirty="0"/>
          </a:p>
        </p:txBody>
      </p:sp>
      <p:sp>
        <p:nvSpPr>
          <p:cNvPr id="15" name="文本框 14"/>
          <p:cNvSpPr txBox="1"/>
          <p:nvPr/>
        </p:nvSpPr>
        <p:spPr>
          <a:xfrm>
            <a:off x="10406130" y="1362651"/>
            <a:ext cx="1785870" cy="923330"/>
          </a:xfrm>
          <a:prstGeom prst="rect">
            <a:avLst/>
          </a:prstGeom>
          <a:noFill/>
        </p:spPr>
        <p:txBody>
          <a:bodyPr wrap="square">
            <a:spAutoFit/>
          </a:bodyPr>
          <a:lstStyle/>
          <a:p>
            <a:r>
              <a:rPr lang="zh-CN" altLang="en-US" dirty="0"/>
              <a:t>与</a:t>
            </a:r>
            <a:r>
              <a:rPr lang="en-GB" altLang="zh-CN" dirty="0"/>
              <a:t>Pam</a:t>
            </a:r>
            <a:r>
              <a:rPr lang="zh-CN" altLang="en-US" dirty="0"/>
              <a:t>的紧张关系 </a:t>
            </a:r>
            <a:r>
              <a:rPr lang="en-GB" altLang="zh-CN" dirty="0"/>
              <a:t>vs. Pam</a:t>
            </a:r>
            <a:r>
              <a:rPr lang="zh-CN" altLang="en-US" dirty="0"/>
              <a:t>意外出现。</a:t>
            </a:r>
            <a:endParaRPr lang="zh-CN" altLang="en-US" dirty="0"/>
          </a:p>
        </p:txBody>
      </p:sp>
      <p:sp>
        <p:nvSpPr>
          <p:cNvPr id="17" name="文本框 16"/>
          <p:cNvSpPr txBox="1"/>
          <p:nvPr/>
        </p:nvSpPr>
        <p:spPr>
          <a:xfrm>
            <a:off x="10406130" y="2503280"/>
            <a:ext cx="1785870" cy="646331"/>
          </a:xfrm>
          <a:prstGeom prst="rect">
            <a:avLst/>
          </a:prstGeom>
          <a:noFill/>
        </p:spPr>
        <p:txBody>
          <a:bodyPr wrap="square">
            <a:spAutoFit/>
          </a:bodyPr>
          <a:lstStyle/>
          <a:p>
            <a:r>
              <a:rPr lang="en-GB" altLang="zh-CN" dirty="0"/>
              <a:t>Pam</a:t>
            </a:r>
            <a:r>
              <a:rPr lang="zh-CN" altLang="en-US" dirty="0"/>
              <a:t>提供帮助，解决危机。</a:t>
            </a:r>
            <a:endParaRPr lang="zh-CN" altLang="en-US" dirty="0"/>
          </a:p>
        </p:txBody>
      </p:sp>
      <p:sp>
        <p:nvSpPr>
          <p:cNvPr id="19" name="文本框 18"/>
          <p:cNvSpPr txBox="1"/>
          <p:nvPr/>
        </p:nvSpPr>
        <p:spPr>
          <a:xfrm>
            <a:off x="10406130" y="3455592"/>
            <a:ext cx="1756355" cy="923330"/>
          </a:xfrm>
          <a:prstGeom prst="rect">
            <a:avLst/>
          </a:prstGeom>
          <a:noFill/>
        </p:spPr>
        <p:txBody>
          <a:bodyPr wrap="square">
            <a:spAutoFit/>
          </a:bodyPr>
          <a:lstStyle/>
          <a:p>
            <a:r>
              <a:rPr lang="zh-CN" altLang="en-US" dirty="0"/>
              <a:t>件事对</a:t>
            </a:r>
            <a:r>
              <a:rPr lang="en-GB" altLang="zh-CN" dirty="0"/>
              <a:t>Karen</a:t>
            </a:r>
            <a:r>
              <a:rPr lang="zh-CN" altLang="en-US" dirty="0"/>
              <a:t>产生的深远影响和人生教益。</a:t>
            </a:r>
            <a:endParaRPr lang="zh-CN" altLang="en-US" dirty="0"/>
          </a:p>
        </p:txBody>
      </p:sp>
      <p:cxnSp>
        <p:nvCxnSpPr>
          <p:cNvPr id="2" name="直线连接符 1"/>
          <p:cNvCxnSpPr/>
          <p:nvPr/>
        </p:nvCxnSpPr>
        <p:spPr>
          <a:xfrm>
            <a:off x="7346463" y="591374"/>
            <a:ext cx="28577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线连接符 4"/>
          <p:cNvCxnSpPr/>
          <p:nvPr/>
        </p:nvCxnSpPr>
        <p:spPr>
          <a:xfrm>
            <a:off x="34343" y="860706"/>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下弧形箭头 11"/>
          <p:cNvSpPr/>
          <p:nvPr/>
        </p:nvSpPr>
        <p:spPr>
          <a:xfrm flipH="1">
            <a:off x="5731564" y="106210"/>
            <a:ext cx="1773924" cy="369332"/>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4" name="下弧形箭头 13"/>
          <p:cNvSpPr/>
          <p:nvPr/>
        </p:nvSpPr>
        <p:spPr>
          <a:xfrm>
            <a:off x="4056002" y="439466"/>
            <a:ext cx="1534106" cy="289397"/>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16" name="直线连接符 15"/>
          <p:cNvCxnSpPr/>
          <p:nvPr/>
        </p:nvCxnSpPr>
        <p:spPr>
          <a:xfrm>
            <a:off x="3196107" y="847454"/>
            <a:ext cx="153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线连接符 26"/>
          <p:cNvCxnSpPr/>
          <p:nvPr/>
        </p:nvCxnSpPr>
        <p:spPr>
          <a:xfrm>
            <a:off x="3082343" y="1133702"/>
            <a:ext cx="774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上弧形箭头 29"/>
          <p:cNvSpPr/>
          <p:nvPr/>
        </p:nvSpPr>
        <p:spPr>
          <a:xfrm>
            <a:off x="3591339" y="1133702"/>
            <a:ext cx="3914149" cy="319547"/>
          </a:xfrm>
          <a:prstGeom prst="curved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3" name="直线连接符 2"/>
          <p:cNvCxnSpPr/>
          <p:nvPr/>
        </p:nvCxnSpPr>
        <p:spPr>
          <a:xfrm>
            <a:off x="4245453" y="1671426"/>
            <a:ext cx="60647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下弧形箭头 8"/>
          <p:cNvSpPr/>
          <p:nvPr/>
        </p:nvSpPr>
        <p:spPr>
          <a:xfrm flipH="1">
            <a:off x="3591339" y="1415788"/>
            <a:ext cx="1727240" cy="137230"/>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8" name="文本框 17"/>
          <p:cNvSpPr txBox="1"/>
          <p:nvPr/>
        </p:nvSpPr>
        <p:spPr>
          <a:xfrm>
            <a:off x="34343" y="4651167"/>
            <a:ext cx="12128142" cy="2031325"/>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54.A. complaint</a:t>
            </a:r>
            <a:r>
              <a:rPr lang="zh-CN" altLang="en-US" b="1" dirty="0">
                <a:latin typeface="Times New Roman" panose="02020603050405020304" pitchFamily="18" charset="0"/>
                <a:cs typeface="Times New Roman" panose="02020603050405020304" pitchFamily="18" charset="0"/>
              </a:rPr>
              <a:t>抱怨</a:t>
            </a:r>
            <a:r>
              <a:rPr lang="en-US" altLang="zh-CN" b="1" dirty="0">
                <a:latin typeface="Times New Roman" panose="02020603050405020304" pitchFamily="18" charset="0"/>
                <a:cs typeface="Times New Roman" panose="02020603050405020304" pitchFamily="18" charset="0"/>
              </a:rPr>
              <a:t>			B. </a:t>
            </a:r>
            <a:r>
              <a:rPr lang="en-US" altLang="zh-CN" b="1" dirty="0">
                <a:solidFill>
                  <a:srgbClr val="FF0000"/>
                </a:solidFill>
                <a:latin typeface="Times New Roman" panose="02020603050405020304" pitchFamily="18" charset="0"/>
                <a:cs typeface="Times New Roman" panose="02020603050405020304" pitchFamily="18" charset="0"/>
              </a:rPr>
              <a:t>gratitude</a:t>
            </a:r>
            <a:r>
              <a:rPr lang="en-US" altLang="zh-CN" b="1" dirty="0">
                <a:latin typeface="Times New Roman" panose="02020603050405020304" pitchFamily="18" charset="0"/>
                <a:cs typeface="Times New Roman" panose="02020603050405020304" pitchFamily="18" charset="0"/>
              </a:rPr>
              <a:t>				C. welcome</a:t>
            </a:r>
            <a:r>
              <a:rPr lang="zh-CN" altLang="en-US" b="1" dirty="0">
                <a:latin typeface="Times New Roman" panose="02020603050405020304" pitchFamily="18" charset="0"/>
                <a:cs typeface="Times New Roman" panose="02020603050405020304" pitchFamily="18" charset="0"/>
              </a:rPr>
              <a:t>欢迎</a:t>
            </a:r>
            <a:r>
              <a:rPr lang="en-US" altLang="zh-CN" b="1" dirty="0">
                <a:latin typeface="Times New Roman" panose="02020603050405020304" pitchFamily="18" charset="0"/>
                <a:cs typeface="Times New Roman" panose="02020603050405020304" pitchFamily="18" charset="0"/>
              </a:rPr>
              <a:t>				D. regret</a:t>
            </a:r>
            <a:r>
              <a:rPr lang="zh-CN" altLang="en-US" b="1" dirty="0">
                <a:latin typeface="Times New Roman" panose="02020603050405020304" pitchFamily="18" charset="0"/>
                <a:cs typeface="Times New Roman" panose="02020603050405020304" pitchFamily="18" charset="0"/>
              </a:rPr>
              <a:t>后悔</a:t>
            </a:r>
            <a:endParaRPr lang="en-US" altLang="zh-CN" b="1"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空格处需要填入一个与“</a:t>
            </a:r>
            <a:r>
              <a:rPr lang="en-GB" altLang="zh-CN" dirty="0">
                <a:latin typeface="Times New Roman" panose="02020603050405020304" pitchFamily="18" charset="0"/>
                <a:cs typeface="Times New Roman" panose="02020603050405020304" pitchFamily="18" charset="0"/>
              </a:rPr>
              <a:t>apology”</a:t>
            </a:r>
            <a:r>
              <a:rPr lang="zh-CN" altLang="en-US" dirty="0">
                <a:latin typeface="Times New Roman" panose="02020603050405020304" pitchFamily="18" charset="0"/>
                <a:cs typeface="Times New Roman" panose="02020603050405020304" pitchFamily="18" charset="0"/>
              </a:rPr>
              <a:t>词性相同（名词）、情感色彩相近（都是正向、积极的情感表达）的词语；</a:t>
            </a:r>
            <a:r>
              <a:rPr lang="en-GB" altLang="zh-CN" dirty="0">
                <a:latin typeface="Times New Roman" panose="02020603050405020304" pitchFamily="18" charset="0"/>
                <a:cs typeface="Times New Roman" panose="02020603050405020304" pitchFamily="18" charset="0"/>
              </a:rPr>
              <a:t>transformative compassion”</a:t>
            </a:r>
            <a:r>
              <a:rPr lang="zh-CN" altLang="en-GB"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改变人生的同情心）值得她最真挚的感激。</a:t>
            </a:r>
            <a:endParaRPr lang="zh-CN" altLang="zh-CN" b="1" dirty="0">
              <a:latin typeface="Times New Roman" panose="02020603050405020304" pitchFamily="18" charset="0"/>
              <a:cs typeface="Times New Roman" panose="02020603050405020304" pitchFamily="18" charset="0"/>
            </a:endParaRPr>
          </a:p>
          <a:p>
            <a:r>
              <a:rPr lang="en-US" altLang="zh-CN" b="1" dirty="0">
                <a:latin typeface="Times New Roman" panose="02020603050405020304" pitchFamily="18" charset="0"/>
                <a:cs typeface="Times New Roman" panose="02020603050405020304" pitchFamily="18" charset="0"/>
              </a:rPr>
              <a:t>55. A. restricted</a:t>
            </a:r>
            <a:r>
              <a:rPr lang="zh-CN" altLang="en-US" b="1" dirty="0">
                <a:latin typeface="Times New Roman" panose="02020603050405020304" pitchFamily="18" charset="0"/>
                <a:cs typeface="Times New Roman" panose="02020603050405020304" pitchFamily="18" charset="0"/>
              </a:rPr>
              <a:t>限制，束缚</a:t>
            </a:r>
            <a:r>
              <a:rPr lang="en-US" altLang="zh-CN" b="1" dirty="0">
                <a:latin typeface="Times New Roman" panose="02020603050405020304" pitchFamily="18" charset="0"/>
                <a:cs typeface="Times New Roman" panose="02020603050405020304" pitchFamily="18" charset="0"/>
              </a:rPr>
              <a:t>		B. formed</a:t>
            </a:r>
            <a:r>
              <a:rPr lang="zh-CN" altLang="en-US" b="1" dirty="0">
                <a:latin typeface="Times New Roman" panose="02020603050405020304" pitchFamily="18" charset="0"/>
                <a:cs typeface="Times New Roman" panose="02020603050405020304" pitchFamily="18" charset="0"/>
              </a:rPr>
              <a:t>形成</a:t>
            </a:r>
            <a:r>
              <a:rPr lang="en-US" altLang="zh-CN" b="1" dirty="0">
                <a:latin typeface="Times New Roman" panose="02020603050405020304" pitchFamily="18" charset="0"/>
                <a:cs typeface="Times New Roman" panose="02020603050405020304" pitchFamily="18" charset="0"/>
              </a:rPr>
              <a:t>			C. constructed</a:t>
            </a:r>
            <a:r>
              <a:rPr lang="zh-CN" altLang="en-US" b="1" dirty="0">
                <a:latin typeface="Times New Roman" panose="02020603050405020304" pitchFamily="18" charset="0"/>
                <a:cs typeface="Times New Roman" panose="02020603050405020304" pitchFamily="18" charset="0"/>
              </a:rPr>
              <a:t>建造，构建</a:t>
            </a:r>
            <a:r>
              <a:rPr lang="en-US" altLang="zh-CN" b="1" dirty="0">
                <a:latin typeface="Times New Roman" panose="02020603050405020304" pitchFamily="18" charset="0"/>
                <a:cs typeface="Times New Roman" panose="02020603050405020304" pitchFamily="18" charset="0"/>
              </a:rPr>
              <a:t>		D. </a:t>
            </a:r>
            <a:r>
              <a:rPr lang="en-US" altLang="zh-CN" b="1" dirty="0">
                <a:solidFill>
                  <a:srgbClr val="FF0000"/>
                </a:solidFill>
                <a:latin typeface="Times New Roman" panose="02020603050405020304" pitchFamily="18" charset="0"/>
                <a:cs typeface="Times New Roman" panose="02020603050405020304" pitchFamily="18" charset="0"/>
              </a:rPr>
              <a:t>shaped</a:t>
            </a:r>
            <a:endParaRPr lang="en-US" altLang="zh-CN" b="1" dirty="0">
              <a:solidFill>
                <a:srgbClr val="FF0000"/>
              </a:solidFill>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它的涟漪效应，即那次事件产生的持续影响，需要填入一个动词，描述这种“持续影响”是如何作用于她的人生的。</a:t>
            </a:r>
            <a:r>
              <a:rPr lang="en-GB" altLang="zh-CN" b="1" dirty="0">
                <a:latin typeface="Times New Roman" panose="02020603050405020304" pitchFamily="18" charset="0"/>
                <a:cs typeface="Times New Roman" panose="02020603050405020304" pitchFamily="18" charset="0"/>
              </a:rPr>
              <a:t> shaped (</a:t>
            </a:r>
            <a:r>
              <a:rPr lang="zh-CN" altLang="en-US" b="1" dirty="0">
                <a:latin typeface="Times New Roman" panose="02020603050405020304" pitchFamily="18" charset="0"/>
                <a:cs typeface="Times New Roman" panose="02020603050405020304" pitchFamily="18" charset="0"/>
              </a:rPr>
              <a:t>塑造</a:t>
            </a:r>
            <a:r>
              <a:rPr lang="en-US" altLang="zh-CN" b="1" dirty="0">
                <a:latin typeface="Times New Roman" panose="02020603050405020304" pitchFamily="18" charset="0"/>
                <a:cs typeface="Times New Roman" panose="02020603050405020304" pitchFamily="18" charset="0"/>
              </a:rPr>
              <a:t>)</a:t>
            </a:r>
            <a:r>
              <a:rPr lang="zh-CN" altLang="en-US" b="1"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这是最地道的搭配。</a:t>
            </a:r>
            <a:r>
              <a:rPr lang="en-GB" altLang="zh-CN" b="1" dirty="0">
                <a:latin typeface="Times New Roman" panose="02020603050405020304" pitchFamily="18" charset="0"/>
                <a:cs typeface="Times New Roman" panose="02020603050405020304" pitchFamily="18" charset="0"/>
              </a:rPr>
              <a:t>Shape one's life/future/year</a:t>
            </a:r>
            <a:r>
              <a:rPr lang="en-GB"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意为“塑造了某人的人生</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未来</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岁月”，指产生了</a:t>
            </a:r>
            <a:r>
              <a:rPr lang="zh-CN" altLang="en-US" b="1" dirty="0">
                <a:latin typeface="Times New Roman" panose="02020603050405020304" pitchFamily="18" charset="0"/>
                <a:cs typeface="Times New Roman" panose="02020603050405020304" pitchFamily="18" charset="0"/>
              </a:rPr>
              <a:t>深刻的、决定性的影响</a:t>
            </a:r>
            <a:r>
              <a:rPr lang="zh-CN" altLang="en-US" dirty="0">
                <a:latin typeface="Times New Roman" panose="02020603050405020304" pitchFamily="18" charset="0"/>
                <a:cs typeface="Times New Roman" panose="02020603050405020304" pitchFamily="18" charset="0"/>
              </a:rPr>
              <a:t>。它完美地表达了“涟漪效应”持续不断地改变和定义了她后来的人生轨迹。</a:t>
            </a:r>
            <a:endParaRPr lang="zh-CN" altLang="zh-CN" b="1" dirty="0">
              <a:latin typeface="Times New Roman" panose="02020603050405020304" pitchFamily="18" charset="0"/>
              <a:cs typeface="Times New Roman" panose="02020603050405020304" pitchFamily="18" charset="0"/>
            </a:endParaRPr>
          </a:p>
        </p:txBody>
      </p:sp>
      <p:cxnSp>
        <p:nvCxnSpPr>
          <p:cNvPr id="20" name="直线连接符 19"/>
          <p:cNvCxnSpPr/>
          <p:nvPr/>
        </p:nvCxnSpPr>
        <p:spPr>
          <a:xfrm>
            <a:off x="1023633" y="1914914"/>
            <a:ext cx="24457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左右箭头 21"/>
          <p:cNvSpPr/>
          <p:nvPr/>
        </p:nvSpPr>
        <p:spPr>
          <a:xfrm>
            <a:off x="223420" y="1671426"/>
            <a:ext cx="587948" cy="243488"/>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 name="直线连接符 5"/>
          <p:cNvCxnSpPr/>
          <p:nvPr/>
        </p:nvCxnSpPr>
        <p:spPr>
          <a:xfrm>
            <a:off x="64394" y="2193216"/>
            <a:ext cx="42955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上箭头 10"/>
          <p:cNvSpPr/>
          <p:nvPr/>
        </p:nvSpPr>
        <p:spPr>
          <a:xfrm rot="3736819">
            <a:off x="4148989" y="1687757"/>
            <a:ext cx="205398" cy="361896"/>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p:cNvSpPr/>
          <p:nvPr/>
        </p:nvSpPr>
        <p:spPr>
          <a:xfrm>
            <a:off x="7260606" y="1934345"/>
            <a:ext cx="1242769" cy="350160"/>
          </a:xfrm>
          <a:custGeom>
            <a:avLst/>
            <a:gdLst>
              <a:gd name="connsiteX0" fmla="*/ 0 w 1242769"/>
              <a:gd name="connsiteY0" fmla="*/ 0 h 350160"/>
              <a:gd name="connsiteX1" fmla="*/ 439112 w 1242769"/>
              <a:gd name="connsiteY1" fmla="*/ 0 h 350160"/>
              <a:gd name="connsiteX2" fmla="*/ 865796 w 1242769"/>
              <a:gd name="connsiteY2" fmla="*/ 0 h 350160"/>
              <a:gd name="connsiteX3" fmla="*/ 1242769 w 1242769"/>
              <a:gd name="connsiteY3" fmla="*/ 0 h 350160"/>
              <a:gd name="connsiteX4" fmla="*/ 1242769 w 1242769"/>
              <a:gd name="connsiteY4" fmla="*/ 350160 h 350160"/>
              <a:gd name="connsiteX5" fmla="*/ 853368 w 1242769"/>
              <a:gd name="connsiteY5" fmla="*/ 350160 h 350160"/>
              <a:gd name="connsiteX6" fmla="*/ 439112 w 1242769"/>
              <a:gd name="connsiteY6" fmla="*/ 350160 h 350160"/>
              <a:gd name="connsiteX7" fmla="*/ 0 w 1242769"/>
              <a:gd name="connsiteY7" fmla="*/ 350160 h 350160"/>
              <a:gd name="connsiteX8" fmla="*/ 0 w 1242769"/>
              <a:gd name="connsiteY8" fmla="*/ 0 h 35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769" h="350160" fill="none" extrusionOk="0">
                <a:moveTo>
                  <a:pt x="0" y="0"/>
                </a:moveTo>
                <a:cubicBezTo>
                  <a:pt x="157864" y="-36773"/>
                  <a:pt x="314809" y="2870"/>
                  <a:pt x="439112" y="0"/>
                </a:cubicBezTo>
                <a:cubicBezTo>
                  <a:pt x="563415" y="-2870"/>
                  <a:pt x="665745" y="4587"/>
                  <a:pt x="865796" y="0"/>
                </a:cubicBezTo>
                <a:cubicBezTo>
                  <a:pt x="1065847" y="-4587"/>
                  <a:pt x="1161110" y="3832"/>
                  <a:pt x="1242769" y="0"/>
                </a:cubicBezTo>
                <a:cubicBezTo>
                  <a:pt x="1244743" y="159494"/>
                  <a:pt x="1239570" y="270571"/>
                  <a:pt x="1242769" y="350160"/>
                </a:cubicBezTo>
                <a:cubicBezTo>
                  <a:pt x="1095719" y="379112"/>
                  <a:pt x="1014928" y="329179"/>
                  <a:pt x="853368" y="350160"/>
                </a:cubicBezTo>
                <a:cubicBezTo>
                  <a:pt x="691808" y="371141"/>
                  <a:pt x="586300" y="329558"/>
                  <a:pt x="439112" y="350160"/>
                </a:cubicBezTo>
                <a:cubicBezTo>
                  <a:pt x="291924" y="370762"/>
                  <a:pt x="182655" y="336190"/>
                  <a:pt x="0" y="350160"/>
                </a:cubicBezTo>
                <a:cubicBezTo>
                  <a:pt x="-31622" y="216144"/>
                  <a:pt x="7182" y="166416"/>
                  <a:pt x="0" y="0"/>
                </a:cubicBezTo>
                <a:close/>
              </a:path>
              <a:path w="1242769" h="350160" stroke="0" extrusionOk="0">
                <a:moveTo>
                  <a:pt x="0" y="0"/>
                </a:moveTo>
                <a:cubicBezTo>
                  <a:pt x="139616" y="-22265"/>
                  <a:pt x="287754" y="46946"/>
                  <a:pt x="401829" y="0"/>
                </a:cubicBezTo>
                <a:cubicBezTo>
                  <a:pt x="515904" y="-46946"/>
                  <a:pt x="698603" y="10350"/>
                  <a:pt x="778802" y="0"/>
                </a:cubicBezTo>
                <a:cubicBezTo>
                  <a:pt x="859001" y="-10350"/>
                  <a:pt x="1041659" y="2530"/>
                  <a:pt x="1242769" y="0"/>
                </a:cubicBezTo>
                <a:cubicBezTo>
                  <a:pt x="1267852" y="153399"/>
                  <a:pt x="1225943" y="258375"/>
                  <a:pt x="1242769" y="350160"/>
                </a:cubicBezTo>
                <a:cubicBezTo>
                  <a:pt x="1145965" y="384286"/>
                  <a:pt x="1034656" y="304039"/>
                  <a:pt x="853368" y="350160"/>
                </a:cubicBezTo>
                <a:cubicBezTo>
                  <a:pt x="672080" y="396281"/>
                  <a:pt x="542688" y="310954"/>
                  <a:pt x="414256" y="350160"/>
                </a:cubicBezTo>
                <a:cubicBezTo>
                  <a:pt x="285824" y="389366"/>
                  <a:pt x="87959" y="332974"/>
                  <a:pt x="0" y="350160"/>
                </a:cubicBezTo>
                <a:cubicBezTo>
                  <a:pt x="-32171" y="230928"/>
                  <a:pt x="31693" y="80969"/>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9" name="直线箭头连接符 28"/>
          <p:cNvCxnSpPr>
            <a:endCxn id="26" idx="0"/>
          </p:cNvCxnSpPr>
          <p:nvPr/>
        </p:nvCxnSpPr>
        <p:spPr>
          <a:xfrm flipH="1">
            <a:off x="7881991" y="591374"/>
            <a:ext cx="983713" cy="134297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线连接符 30"/>
          <p:cNvCxnSpPr/>
          <p:nvPr/>
        </p:nvCxnSpPr>
        <p:spPr>
          <a:xfrm>
            <a:off x="99858" y="3021477"/>
            <a:ext cx="19095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线连接符 33"/>
          <p:cNvCxnSpPr/>
          <p:nvPr/>
        </p:nvCxnSpPr>
        <p:spPr>
          <a:xfrm>
            <a:off x="9749307" y="2749808"/>
            <a:ext cx="5608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460958" y="2758104"/>
            <a:ext cx="1130381" cy="350160"/>
          </a:xfrm>
          <a:custGeom>
            <a:avLst/>
            <a:gdLst>
              <a:gd name="connsiteX0" fmla="*/ 0 w 1130381"/>
              <a:gd name="connsiteY0" fmla="*/ 0 h 350160"/>
              <a:gd name="connsiteX1" fmla="*/ 587798 w 1130381"/>
              <a:gd name="connsiteY1" fmla="*/ 0 h 350160"/>
              <a:gd name="connsiteX2" fmla="*/ 1130381 w 1130381"/>
              <a:gd name="connsiteY2" fmla="*/ 0 h 350160"/>
              <a:gd name="connsiteX3" fmla="*/ 1130381 w 1130381"/>
              <a:gd name="connsiteY3" fmla="*/ 350160 h 350160"/>
              <a:gd name="connsiteX4" fmla="*/ 576494 w 1130381"/>
              <a:gd name="connsiteY4" fmla="*/ 350160 h 350160"/>
              <a:gd name="connsiteX5" fmla="*/ 0 w 1130381"/>
              <a:gd name="connsiteY5" fmla="*/ 350160 h 350160"/>
              <a:gd name="connsiteX6" fmla="*/ 0 w 1130381"/>
              <a:gd name="connsiteY6" fmla="*/ 0 h 35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381" h="350160" fill="none" extrusionOk="0">
                <a:moveTo>
                  <a:pt x="0" y="0"/>
                </a:moveTo>
                <a:cubicBezTo>
                  <a:pt x="163721" y="-45713"/>
                  <a:pt x="342419" y="38997"/>
                  <a:pt x="587798" y="0"/>
                </a:cubicBezTo>
                <a:cubicBezTo>
                  <a:pt x="833177" y="-38997"/>
                  <a:pt x="923344" y="40321"/>
                  <a:pt x="1130381" y="0"/>
                </a:cubicBezTo>
                <a:cubicBezTo>
                  <a:pt x="1133589" y="167638"/>
                  <a:pt x="1117832" y="268149"/>
                  <a:pt x="1130381" y="350160"/>
                </a:cubicBezTo>
                <a:cubicBezTo>
                  <a:pt x="928755" y="372108"/>
                  <a:pt x="838700" y="307503"/>
                  <a:pt x="576494" y="350160"/>
                </a:cubicBezTo>
                <a:cubicBezTo>
                  <a:pt x="314288" y="392817"/>
                  <a:pt x="140625" y="337708"/>
                  <a:pt x="0" y="350160"/>
                </a:cubicBezTo>
                <a:cubicBezTo>
                  <a:pt x="-12992" y="209314"/>
                  <a:pt x="9932" y="168003"/>
                  <a:pt x="0" y="0"/>
                </a:cubicBezTo>
                <a:close/>
              </a:path>
              <a:path w="1130381" h="350160" stroke="0" extrusionOk="0">
                <a:moveTo>
                  <a:pt x="0" y="0"/>
                </a:moveTo>
                <a:cubicBezTo>
                  <a:pt x="276836" y="-9103"/>
                  <a:pt x="321569" y="40535"/>
                  <a:pt x="553887" y="0"/>
                </a:cubicBezTo>
                <a:cubicBezTo>
                  <a:pt x="786205" y="-40535"/>
                  <a:pt x="934833" y="51034"/>
                  <a:pt x="1130381" y="0"/>
                </a:cubicBezTo>
                <a:cubicBezTo>
                  <a:pt x="1153243" y="116453"/>
                  <a:pt x="1117386" y="230010"/>
                  <a:pt x="1130381" y="350160"/>
                </a:cubicBezTo>
                <a:cubicBezTo>
                  <a:pt x="938351" y="384008"/>
                  <a:pt x="822333" y="288723"/>
                  <a:pt x="565191" y="350160"/>
                </a:cubicBezTo>
                <a:cubicBezTo>
                  <a:pt x="308049" y="411597"/>
                  <a:pt x="151454" y="283501"/>
                  <a:pt x="0" y="350160"/>
                </a:cubicBezTo>
                <a:cubicBezTo>
                  <a:pt x="-1023" y="227128"/>
                  <a:pt x="7201" y="126580"/>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37" name="直线箭头连接符 36"/>
          <p:cNvCxnSpPr/>
          <p:nvPr/>
        </p:nvCxnSpPr>
        <p:spPr>
          <a:xfrm flipH="1">
            <a:off x="2983384" y="1698590"/>
            <a:ext cx="3142252" cy="10908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线连接符 9"/>
          <p:cNvCxnSpPr/>
          <p:nvPr/>
        </p:nvCxnSpPr>
        <p:spPr>
          <a:xfrm>
            <a:off x="7346463" y="3021477"/>
            <a:ext cx="2963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线箭头连接符 23"/>
          <p:cNvCxnSpPr/>
          <p:nvPr/>
        </p:nvCxnSpPr>
        <p:spPr>
          <a:xfrm flipH="1">
            <a:off x="3196107" y="3040925"/>
            <a:ext cx="4675726" cy="18506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线连接符 27"/>
          <p:cNvCxnSpPr/>
          <p:nvPr/>
        </p:nvCxnSpPr>
        <p:spPr>
          <a:xfrm>
            <a:off x="5179732" y="3597947"/>
            <a:ext cx="50244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线连接符 34"/>
          <p:cNvCxnSpPr/>
          <p:nvPr/>
        </p:nvCxnSpPr>
        <p:spPr>
          <a:xfrm>
            <a:off x="64394" y="3896121"/>
            <a:ext cx="6512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下弧形箭头 38"/>
          <p:cNvSpPr/>
          <p:nvPr/>
        </p:nvSpPr>
        <p:spPr>
          <a:xfrm flipH="1">
            <a:off x="3698544" y="3245438"/>
            <a:ext cx="1773924" cy="231476"/>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21" name="直线连接符 20"/>
          <p:cNvCxnSpPr/>
          <p:nvPr/>
        </p:nvCxnSpPr>
        <p:spPr>
          <a:xfrm>
            <a:off x="3304550" y="4128034"/>
            <a:ext cx="4766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8107971" y="3824257"/>
            <a:ext cx="545700" cy="350160"/>
          </a:xfrm>
          <a:custGeom>
            <a:avLst/>
            <a:gdLst>
              <a:gd name="connsiteX0" fmla="*/ 0 w 545700"/>
              <a:gd name="connsiteY0" fmla="*/ 0 h 350160"/>
              <a:gd name="connsiteX1" fmla="*/ 545700 w 545700"/>
              <a:gd name="connsiteY1" fmla="*/ 0 h 350160"/>
              <a:gd name="connsiteX2" fmla="*/ 545700 w 545700"/>
              <a:gd name="connsiteY2" fmla="*/ 350160 h 350160"/>
              <a:gd name="connsiteX3" fmla="*/ 0 w 545700"/>
              <a:gd name="connsiteY3" fmla="*/ 350160 h 350160"/>
              <a:gd name="connsiteX4" fmla="*/ 0 w 545700"/>
              <a:gd name="connsiteY4" fmla="*/ 0 h 35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0" h="350160" fill="none" extrusionOk="0">
                <a:moveTo>
                  <a:pt x="0" y="0"/>
                </a:moveTo>
                <a:cubicBezTo>
                  <a:pt x="208824" y="-59517"/>
                  <a:pt x="421667" y="31597"/>
                  <a:pt x="545700" y="0"/>
                </a:cubicBezTo>
                <a:cubicBezTo>
                  <a:pt x="579288" y="89755"/>
                  <a:pt x="535852" y="224280"/>
                  <a:pt x="545700" y="350160"/>
                </a:cubicBezTo>
                <a:cubicBezTo>
                  <a:pt x="316781" y="386065"/>
                  <a:pt x="203215" y="306255"/>
                  <a:pt x="0" y="350160"/>
                </a:cubicBezTo>
                <a:cubicBezTo>
                  <a:pt x="-6614" y="253707"/>
                  <a:pt x="20736" y="114899"/>
                  <a:pt x="0" y="0"/>
                </a:cubicBezTo>
                <a:close/>
              </a:path>
              <a:path w="545700" h="350160" stroke="0" extrusionOk="0">
                <a:moveTo>
                  <a:pt x="0" y="0"/>
                </a:moveTo>
                <a:cubicBezTo>
                  <a:pt x="216254" y="-21469"/>
                  <a:pt x="335627" y="37607"/>
                  <a:pt x="545700" y="0"/>
                </a:cubicBezTo>
                <a:cubicBezTo>
                  <a:pt x="570542" y="90545"/>
                  <a:pt x="505718" y="175528"/>
                  <a:pt x="545700" y="350160"/>
                </a:cubicBezTo>
                <a:cubicBezTo>
                  <a:pt x="292047" y="403859"/>
                  <a:pt x="224252" y="312172"/>
                  <a:pt x="0" y="350160"/>
                </a:cubicBezTo>
                <a:cubicBezTo>
                  <a:pt x="-38634" y="239307"/>
                  <a:pt x="35508" y="164325"/>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38" name="直线连接符 37"/>
          <p:cNvCxnSpPr/>
          <p:nvPr/>
        </p:nvCxnSpPr>
        <p:spPr>
          <a:xfrm>
            <a:off x="64394" y="4398782"/>
            <a:ext cx="25065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3026147" y="4147895"/>
            <a:ext cx="1297233" cy="350160"/>
          </a:xfrm>
          <a:custGeom>
            <a:avLst/>
            <a:gdLst>
              <a:gd name="connsiteX0" fmla="*/ 0 w 1297233"/>
              <a:gd name="connsiteY0" fmla="*/ 0 h 350160"/>
              <a:gd name="connsiteX1" fmla="*/ 458356 w 1297233"/>
              <a:gd name="connsiteY1" fmla="*/ 0 h 350160"/>
              <a:gd name="connsiteX2" fmla="*/ 903739 w 1297233"/>
              <a:gd name="connsiteY2" fmla="*/ 0 h 350160"/>
              <a:gd name="connsiteX3" fmla="*/ 1297233 w 1297233"/>
              <a:gd name="connsiteY3" fmla="*/ 0 h 350160"/>
              <a:gd name="connsiteX4" fmla="*/ 1297233 w 1297233"/>
              <a:gd name="connsiteY4" fmla="*/ 350160 h 350160"/>
              <a:gd name="connsiteX5" fmla="*/ 890767 w 1297233"/>
              <a:gd name="connsiteY5" fmla="*/ 350160 h 350160"/>
              <a:gd name="connsiteX6" fmla="*/ 458356 w 1297233"/>
              <a:gd name="connsiteY6" fmla="*/ 350160 h 350160"/>
              <a:gd name="connsiteX7" fmla="*/ 0 w 1297233"/>
              <a:gd name="connsiteY7" fmla="*/ 350160 h 350160"/>
              <a:gd name="connsiteX8" fmla="*/ 0 w 1297233"/>
              <a:gd name="connsiteY8" fmla="*/ 0 h 35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233" h="350160" fill="none" extrusionOk="0">
                <a:moveTo>
                  <a:pt x="0" y="0"/>
                </a:moveTo>
                <a:cubicBezTo>
                  <a:pt x="226294" y="-23219"/>
                  <a:pt x="316668" y="54168"/>
                  <a:pt x="458356" y="0"/>
                </a:cubicBezTo>
                <a:cubicBezTo>
                  <a:pt x="600044" y="-54168"/>
                  <a:pt x="760212" y="12864"/>
                  <a:pt x="903739" y="0"/>
                </a:cubicBezTo>
                <a:cubicBezTo>
                  <a:pt x="1047266" y="-12864"/>
                  <a:pt x="1156886" y="39274"/>
                  <a:pt x="1297233" y="0"/>
                </a:cubicBezTo>
                <a:cubicBezTo>
                  <a:pt x="1299207" y="159494"/>
                  <a:pt x="1294034" y="270571"/>
                  <a:pt x="1297233" y="350160"/>
                </a:cubicBezTo>
                <a:cubicBezTo>
                  <a:pt x="1204405" y="391581"/>
                  <a:pt x="1015838" y="320107"/>
                  <a:pt x="890767" y="350160"/>
                </a:cubicBezTo>
                <a:cubicBezTo>
                  <a:pt x="765696" y="380213"/>
                  <a:pt x="652070" y="315076"/>
                  <a:pt x="458356" y="350160"/>
                </a:cubicBezTo>
                <a:cubicBezTo>
                  <a:pt x="264642" y="385244"/>
                  <a:pt x="169888" y="312113"/>
                  <a:pt x="0" y="350160"/>
                </a:cubicBezTo>
                <a:cubicBezTo>
                  <a:pt x="-31622" y="216144"/>
                  <a:pt x="7182" y="166416"/>
                  <a:pt x="0" y="0"/>
                </a:cubicBezTo>
                <a:close/>
              </a:path>
              <a:path w="1297233" h="350160" stroke="0" extrusionOk="0">
                <a:moveTo>
                  <a:pt x="0" y="0"/>
                </a:moveTo>
                <a:cubicBezTo>
                  <a:pt x="201312" y="-5617"/>
                  <a:pt x="221377" y="46790"/>
                  <a:pt x="419439" y="0"/>
                </a:cubicBezTo>
                <a:cubicBezTo>
                  <a:pt x="617501" y="-46790"/>
                  <a:pt x="693720" y="1681"/>
                  <a:pt x="812933" y="0"/>
                </a:cubicBezTo>
                <a:cubicBezTo>
                  <a:pt x="932146" y="-1681"/>
                  <a:pt x="1129798" y="56165"/>
                  <a:pt x="1297233" y="0"/>
                </a:cubicBezTo>
                <a:cubicBezTo>
                  <a:pt x="1322316" y="153399"/>
                  <a:pt x="1280407" y="258375"/>
                  <a:pt x="1297233" y="350160"/>
                </a:cubicBezTo>
                <a:cubicBezTo>
                  <a:pt x="1209087" y="370746"/>
                  <a:pt x="1093535" y="339762"/>
                  <a:pt x="890767" y="350160"/>
                </a:cubicBezTo>
                <a:cubicBezTo>
                  <a:pt x="687999" y="360558"/>
                  <a:pt x="581232" y="338553"/>
                  <a:pt x="432411" y="350160"/>
                </a:cubicBezTo>
                <a:cubicBezTo>
                  <a:pt x="283590" y="361767"/>
                  <a:pt x="168849" y="345290"/>
                  <a:pt x="0" y="350160"/>
                </a:cubicBezTo>
                <a:cubicBezTo>
                  <a:pt x="-32171" y="230928"/>
                  <a:pt x="31693" y="80969"/>
                  <a:pt x="0" y="0"/>
                </a:cubicBezTo>
                <a:close/>
              </a:path>
            </a:pathLst>
          </a:custGeom>
          <a:solidFill>
            <a:srgbClr val="FF0000">
              <a:alpha val="4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blinds(horizontal)">
                                      <p:cBhvr>
                                        <p:cTn id="15" dur="500"/>
                                        <p:tgtEl>
                                          <p:spTgt spid="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heckerboard(across)">
                                      <p:cBhvr>
                                        <p:cTn id="20" dur="500"/>
                                        <p:tgtEl>
                                          <p:spTgt spid="38"/>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checkerboard(across)">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checkerboard(across)">
                                      <p:cBhvr>
                                        <p:cTn id="28"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oogle Shape;158;p13"/>
          <p:cNvCxnSpPr/>
          <p:nvPr/>
        </p:nvCxnSpPr>
        <p:spPr>
          <a:xfrm>
            <a:off x="1042623" y="0"/>
            <a:ext cx="0" cy="2016291"/>
          </a:xfrm>
          <a:prstGeom prst="straightConnector1">
            <a:avLst/>
          </a:prstGeom>
          <a:noFill/>
          <a:ln w="9525" cap="flat" cmpd="sng">
            <a:solidFill>
              <a:srgbClr val="273533"/>
            </a:solidFill>
            <a:prstDash val="dash"/>
            <a:round/>
            <a:headEnd type="none" w="med" len="med"/>
            <a:tailEnd type="none" w="med" len="med"/>
          </a:ln>
        </p:spPr>
      </p:cxnSp>
      <p:cxnSp>
        <p:nvCxnSpPr>
          <p:cNvPr id="10" name="Google Shape;159;p13"/>
          <p:cNvCxnSpPr/>
          <p:nvPr/>
        </p:nvCxnSpPr>
        <p:spPr>
          <a:xfrm>
            <a:off x="1042623" y="4477153"/>
            <a:ext cx="0" cy="2487631"/>
          </a:xfrm>
          <a:prstGeom prst="straightConnector1">
            <a:avLst/>
          </a:prstGeom>
          <a:noFill/>
          <a:ln w="9525" cap="flat" cmpd="sng">
            <a:solidFill>
              <a:srgbClr val="273533"/>
            </a:solidFill>
            <a:prstDash val="dash"/>
            <a:round/>
            <a:headEnd type="none" w="med" len="med"/>
            <a:tailEnd type="none" w="med" len="med"/>
          </a:ln>
        </p:spPr>
      </p:cxnSp>
      <p:sp>
        <p:nvSpPr>
          <p:cNvPr id="13" name="Google Shape;162;p13"/>
          <p:cNvSpPr/>
          <p:nvPr/>
        </p:nvSpPr>
        <p:spPr>
          <a:xfrm>
            <a:off x="229948" y="5064361"/>
            <a:ext cx="528506" cy="528506"/>
          </a:xfrm>
          <a:prstGeom prst="mathPlus">
            <a:avLst>
              <a:gd name="adj1" fmla="val 2352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2" name="Google Shape;146;p13"/>
          <p:cNvSpPr/>
          <p:nvPr/>
        </p:nvSpPr>
        <p:spPr>
          <a:xfrm>
            <a:off x="5839098" y="4050196"/>
            <a:ext cx="766113" cy="766113"/>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3" name="Google Shape;147;p13"/>
          <p:cNvSpPr/>
          <p:nvPr/>
        </p:nvSpPr>
        <p:spPr>
          <a:xfrm>
            <a:off x="6100527" y="1041909"/>
            <a:ext cx="4723799" cy="4659621"/>
          </a:xfrm>
          <a:prstGeom prst="round2DiagRect">
            <a:avLst>
              <a:gd name="adj1" fmla="val 16667"/>
              <a:gd name="adj2" fmla="val 0"/>
            </a:avLst>
          </a:prstGeom>
          <a:noFill/>
          <a:ln w="9525" cap="flat" cmpd="sng">
            <a:solidFill>
              <a:srgbClr val="273533"/>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60;p13"/>
          <p:cNvSpPr/>
          <p:nvPr/>
        </p:nvSpPr>
        <p:spPr>
          <a:xfrm>
            <a:off x="5592461" y="5454868"/>
            <a:ext cx="422277" cy="422277"/>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2" name="Google Shape;161;p13"/>
          <p:cNvSpPr/>
          <p:nvPr/>
        </p:nvSpPr>
        <p:spPr>
          <a:xfrm>
            <a:off x="11062818" y="4863084"/>
            <a:ext cx="549394" cy="552495"/>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6" name="文本框 15"/>
          <p:cNvSpPr txBox="1"/>
          <p:nvPr/>
        </p:nvSpPr>
        <p:spPr>
          <a:xfrm>
            <a:off x="6469879" y="2092456"/>
            <a:ext cx="4113234" cy="1015663"/>
          </a:xfrm>
          <a:prstGeom prst="rect">
            <a:avLst/>
          </a:prstGeom>
          <a:noFill/>
        </p:spPr>
        <p:txBody>
          <a:bodyPr wrap="square" rtlCol="0">
            <a:spAutoFit/>
          </a:bodyPr>
          <a:lstStyle/>
          <a:p>
            <a:pPr algn="ctr"/>
            <a:r>
              <a:rPr lang="zh-CN" altLang="en-US" sz="6000" dirty="0">
                <a:latin typeface="思源黑体 CN Heavy" panose="020B0A00000000000000" pitchFamily="34" charset="-122"/>
                <a:ea typeface="思源黑体 CN Heavy" panose="020B0A00000000000000" pitchFamily="34" charset="-122"/>
              </a:rPr>
              <a:t>语法填空</a:t>
            </a:r>
            <a:endParaRPr lang="en-US" altLang="zh-CN" sz="3600" dirty="0">
              <a:latin typeface="思源黑体 CN Heavy" panose="020B0A00000000000000" pitchFamily="34" charset="-122"/>
              <a:ea typeface="思源黑体 CN Heavy" panose="020B0A00000000000000" pitchFamily="34" charset="-122"/>
            </a:endParaRPr>
          </a:p>
        </p:txBody>
      </p:sp>
      <p:sp>
        <p:nvSpPr>
          <p:cNvPr id="17" name="Oval 162"/>
          <p:cNvSpPr/>
          <p:nvPr/>
        </p:nvSpPr>
        <p:spPr>
          <a:xfrm>
            <a:off x="8489984"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8" name="Oval 163"/>
          <p:cNvSpPr/>
          <p:nvPr/>
        </p:nvSpPr>
        <p:spPr>
          <a:xfrm>
            <a:off x="8634607"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19" name="Oval 164"/>
          <p:cNvSpPr/>
          <p:nvPr/>
        </p:nvSpPr>
        <p:spPr>
          <a:xfrm>
            <a:off x="8779231" y="4816309"/>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cxnSp>
        <p:nvCxnSpPr>
          <p:cNvPr id="8" name="直接连接符 7"/>
          <p:cNvCxnSpPr/>
          <p:nvPr/>
        </p:nvCxnSpPr>
        <p:spPr>
          <a:xfrm>
            <a:off x="8221573" y="3209851"/>
            <a:ext cx="6306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rot="16200000">
            <a:off x="102975" y="2954334"/>
            <a:ext cx="1879295" cy="584775"/>
          </a:xfrm>
          <a:prstGeom prst="rect">
            <a:avLst/>
          </a:prstGeom>
          <a:noFill/>
        </p:spPr>
        <p:txBody>
          <a:bodyPr wrap="square" rtlCol="0">
            <a:spAutoFit/>
          </a:bodyPr>
          <a:lstStyle/>
          <a:p>
            <a:r>
              <a:rPr lang="en-US" altLang="zh-CN"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Z202026</a:t>
            </a:r>
            <a:r>
              <a:rPr lang="zh-CN" altLang="en-US"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届第一次联考</a:t>
            </a:r>
            <a:endParaRPr lang="en-US" altLang="zh-CN" sz="10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pic>
        <p:nvPicPr>
          <p:cNvPr id="2048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01071" y="23191"/>
            <a:ext cx="4668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6302321" y="3371719"/>
            <a:ext cx="4448980" cy="1477328"/>
          </a:xfrm>
          <a:prstGeom prst="rect">
            <a:avLst/>
          </a:prstGeom>
          <a:noFill/>
        </p:spPr>
        <p:txBody>
          <a:bodyPr wrap="square">
            <a:spAutoFit/>
          </a:bodyPr>
          <a:lstStyle/>
          <a:p>
            <a:r>
              <a:rPr lang="zh-CN" altLang="en-US" b="1" dirty="0">
                <a:latin typeface="仿宋" panose="02010609060101010101" pitchFamily="49" charset="-122"/>
                <a:ea typeface="仿宋" panose="02010609060101010101" pitchFamily="49" charset="-122"/>
              </a:rPr>
              <a:t>   本篇介绍了陕西汉中原始森林中一种特殊藤蔓的特性、作为优质编织材料的历史（如</a:t>
            </a:r>
            <a:r>
              <a:rPr lang="en-US" altLang="zh-CN" b="1" dirty="0">
                <a:latin typeface="仿宋" panose="02010609060101010101" pitchFamily="49" charset="-122"/>
                <a:ea typeface="仿宋" panose="02010609060101010101" pitchFamily="49" charset="-122"/>
              </a:rPr>
              <a:t>《</a:t>
            </a:r>
            <a:r>
              <a:rPr lang="zh-CN" altLang="en-US" b="1" dirty="0">
                <a:latin typeface="仿宋" panose="02010609060101010101" pitchFamily="49" charset="-122"/>
                <a:ea typeface="仿宋" panose="02010609060101010101" pitchFamily="49" charset="-122"/>
              </a:rPr>
              <a:t>三国志</a:t>
            </a:r>
            <a:r>
              <a:rPr lang="en-US" altLang="zh-CN" b="1" dirty="0">
                <a:latin typeface="仿宋" panose="02010609060101010101" pitchFamily="49" charset="-122"/>
                <a:ea typeface="仿宋" panose="02010609060101010101" pitchFamily="49" charset="-122"/>
              </a:rPr>
              <a:t>》</a:t>
            </a:r>
            <a:r>
              <a:rPr lang="zh-CN" altLang="en-US" b="1" dirty="0">
                <a:latin typeface="仿宋" panose="02010609060101010101" pitchFamily="49" charset="-122"/>
                <a:ea typeface="仿宋" panose="02010609060101010101" pitchFamily="49" charset="-122"/>
              </a:rPr>
              <a:t>记载的军事用途），以及手艺人陈良书传承相关手工艺、其公司产品热销的情况。</a:t>
            </a:r>
            <a:endParaRPr lang="zh-CN" altLang="en-US" dirty="0">
              <a:latin typeface="仿宋" panose="02010609060101010101" pitchFamily="49" charset="-122"/>
              <a:ea typeface="仿宋" panose="02010609060101010101" pitchFamily="49" charset="-122"/>
            </a:endParaRPr>
          </a:p>
        </p:txBody>
      </p:sp>
      <p:pic>
        <p:nvPicPr>
          <p:cNvPr id="204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793" y="3742974"/>
            <a:ext cx="4535241" cy="27272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179362" y="0"/>
            <a:ext cx="11755135" cy="6740307"/>
          </a:xfrm>
          <a:prstGeom prst="rect">
            <a:avLst/>
          </a:prstGeom>
          <a:noFill/>
        </p:spPr>
        <p:txBody>
          <a:bodyPr wrap="square">
            <a:spAutoFit/>
          </a:bodyPr>
          <a:lstStyle/>
          <a:p>
            <a:pPr>
              <a:buNone/>
            </a:pPr>
            <a:r>
              <a:rPr lang="en-GB" altLang="zh-CN" sz="2400" dirty="0">
                <a:latin typeface="Times New Roman" panose="02020603050405020304" pitchFamily="18" charset="0"/>
                <a:cs typeface="Times New Roman" panose="02020603050405020304" pitchFamily="18" charset="0"/>
              </a:rPr>
              <a:t>grow in									</a:t>
            </a:r>
            <a:r>
              <a:rPr lang="zh-CN" altLang="en-GB" sz="2400" dirty="0">
                <a:latin typeface="Times New Roman" panose="02020603050405020304" pitchFamily="18" charset="0"/>
                <a:cs typeface="Times New Roman" panose="02020603050405020304" pitchFamily="18" charset="0"/>
              </a:rPr>
              <a:t>生长在</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exceptional length							</a:t>
            </a:r>
            <a:r>
              <a:rPr lang="zh-CN" altLang="en-GB" sz="2400" dirty="0">
                <a:latin typeface="Times New Roman" panose="02020603050405020304" pitchFamily="18" charset="0"/>
                <a:cs typeface="Times New Roman" panose="02020603050405020304" pitchFamily="18" charset="0"/>
              </a:rPr>
              <a:t>非凡的</a:t>
            </a:r>
            <a:r>
              <a:rPr lang="zh-CN" altLang="en-US" sz="2400" dirty="0">
                <a:latin typeface="Times New Roman" panose="02020603050405020304" pitchFamily="18" charset="0"/>
                <a:cs typeface="Times New Roman" panose="02020603050405020304" pitchFamily="18" charset="0"/>
              </a:rPr>
              <a:t>长度</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prize</a:t>
            </a:r>
            <a:r>
              <a:rPr lang="zh-CN" altLang="en-US" sz="2400" dirty="0">
                <a:latin typeface="Times New Roman" panose="02020603050405020304" pitchFamily="18" charset="0"/>
                <a:cs typeface="Times New Roman" panose="02020603050405020304" pitchFamily="18" charset="0"/>
              </a:rPr>
              <a:t> </a:t>
            </a:r>
            <a:r>
              <a:rPr lang="en-GB" altLang="zh-CN" sz="2400" dirty="0" err="1">
                <a:latin typeface="Times New Roman" panose="02020603050405020304" pitchFamily="18" charset="0"/>
                <a:cs typeface="Times New Roman" panose="02020603050405020304" pitchFamily="18" charset="0"/>
              </a:rPr>
              <a:t>sth</a:t>
            </a:r>
            <a:r>
              <a:rPr lang="en-GB" altLang="zh-CN" sz="2400" dirty="0">
                <a:latin typeface="Times New Roman" panose="02020603050405020304" pitchFamily="18" charset="0"/>
                <a:cs typeface="Times New Roman" panose="02020603050405020304" pitchFamily="18" charset="0"/>
              </a:rPr>
              <a:t> (for </a:t>
            </a:r>
            <a:r>
              <a:rPr lang="en-GB" altLang="zh-CN" sz="2400" dirty="0" err="1">
                <a:latin typeface="Times New Roman" panose="02020603050405020304" pitchFamily="18" charset="0"/>
                <a:cs typeface="Times New Roman" panose="02020603050405020304" pitchFamily="18" charset="0"/>
              </a:rPr>
              <a:t>sth</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珍视；高度重视</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high-quality natural weaving material</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高质量的天然编织材料</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create functional household items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制作实用的家居用品</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use as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作为</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使用</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reach orders								</a:t>
            </a:r>
            <a:r>
              <a:rPr lang="zh-CN" altLang="en-US" sz="2400" dirty="0">
                <a:latin typeface="Times New Roman" panose="02020603050405020304" pitchFamily="18" charset="0"/>
                <a:cs typeface="Times New Roman" panose="02020603050405020304" pitchFamily="18" charset="0"/>
              </a:rPr>
              <a:t>达到订单量</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unmatched flexibility 						</a:t>
            </a:r>
            <a:r>
              <a:rPr lang="zh-CN" altLang="en-US" sz="2400" dirty="0">
                <a:latin typeface="Times New Roman" panose="02020603050405020304" pitchFamily="18" charset="0"/>
                <a:cs typeface="Times New Roman" panose="02020603050405020304" pitchFamily="18" charset="0"/>
              </a:rPr>
              <a:t>无与伦比的灵活性</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incomparable</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u</a:t>
            </a:r>
            <a:r>
              <a:rPr lang="en-GB" altLang="zh-CN" sz="2400" dirty="0" err="1">
                <a:latin typeface="Times New Roman" panose="02020603050405020304" pitchFamily="18" charset="0"/>
                <a:cs typeface="Times New Roman" panose="02020603050405020304" pitchFamily="18" charset="0"/>
              </a:rPr>
              <a:t>nparalleled</a:t>
            </a:r>
            <a:r>
              <a:rPr lang="en-GB" altLang="zh-CN" sz="2400" dirty="0">
                <a:latin typeface="Times New Roman" panose="02020603050405020304" pitchFamily="18" charset="0"/>
                <a:cs typeface="Times New Roman" panose="02020603050405020304" pitchFamily="18" charset="0"/>
              </a:rPr>
              <a:t> adaptability				</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peerless agility							</a:t>
            </a:r>
            <a:r>
              <a:rPr lang="zh-CN" altLang="en-US" sz="2400" dirty="0">
                <a:latin typeface="Times New Roman" panose="02020603050405020304" pitchFamily="18" charset="0"/>
                <a:cs typeface="Times New Roman" panose="02020603050405020304" pitchFamily="18" charset="0"/>
              </a:rPr>
              <a:t>无与伦比的敏捷性（</a:t>
            </a:r>
            <a:r>
              <a:rPr lang="en-GB" altLang="zh-CN" sz="2400" dirty="0">
                <a:latin typeface="Times New Roman" panose="02020603050405020304" pitchFamily="18" charset="0"/>
                <a:cs typeface="Times New Roman" panose="02020603050405020304" pitchFamily="18" charset="0"/>
              </a:rPr>
              <a:t>unsurpassed</a:t>
            </a:r>
            <a:r>
              <a:rPr lang="zh-CN" altLang="en-US" sz="2400" dirty="0">
                <a:latin typeface="Times New Roman" panose="02020603050405020304" pitchFamily="18" charset="0"/>
                <a:cs typeface="Times New Roman" panose="02020603050405020304" pitchFamily="18" charset="0"/>
              </a:rPr>
              <a:t> 出色的）</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smooth surface 							</a:t>
            </a:r>
            <a:r>
              <a:rPr lang="zh-CN" altLang="en-US" sz="2400" dirty="0">
                <a:latin typeface="Times New Roman" panose="02020603050405020304" pitchFamily="18" charset="0"/>
                <a:cs typeface="Times New Roman" panose="02020603050405020304" pitchFamily="18" charset="0"/>
              </a:rPr>
              <a:t>光滑表面</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remarkable durability 						</a:t>
            </a:r>
            <a:r>
              <a:rPr lang="zh-CN" altLang="en-US" sz="2400" dirty="0">
                <a:latin typeface="Times New Roman" panose="02020603050405020304" pitchFamily="18" charset="0"/>
                <a:cs typeface="Times New Roman" panose="02020603050405020304" pitchFamily="18" charset="0"/>
              </a:rPr>
              <a:t>显著的耐用性</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resist water 								</a:t>
            </a:r>
            <a:r>
              <a:rPr lang="zh-CN" altLang="en-US" sz="2400" dirty="0">
                <a:latin typeface="Times New Roman" panose="02020603050405020304" pitchFamily="18" charset="0"/>
                <a:cs typeface="Times New Roman" panose="02020603050405020304" pitchFamily="18" charset="0"/>
              </a:rPr>
              <a:t>耐水 </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water-proof</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stand against arrows 						</a:t>
            </a:r>
            <a:r>
              <a:rPr lang="zh-CN" altLang="en-US" sz="2400" dirty="0">
                <a:latin typeface="Times New Roman" panose="02020603050405020304" pitchFamily="18" charset="0"/>
                <a:cs typeface="Times New Roman" panose="02020603050405020304" pitchFamily="18" charset="0"/>
              </a:rPr>
              <a:t>抵抗箭矢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经受住</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in one’s 50s/ fifties 						</a:t>
            </a:r>
            <a:r>
              <a:rPr lang="zh-CN" altLang="en-US" sz="2400" dirty="0">
                <a:latin typeface="Times New Roman" panose="02020603050405020304" pitchFamily="18" charset="0"/>
                <a:cs typeface="Times New Roman" panose="02020603050405020304" pitchFamily="18" charset="0"/>
              </a:rPr>
              <a:t>在某人</a:t>
            </a:r>
            <a:r>
              <a:rPr lang="en-US" altLang="zh-CN" sz="2400" dirty="0">
                <a:latin typeface="Times New Roman" panose="02020603050405020304" pitchFamily="18" charset="0"/>
                <a:cs typeface="Times New Roman" panose="02020603050405020304" pitchFamily="18" charset="0"/>
              </a:rPr>
              <a:t>50</a:t>
            </a:r>
            <a:r>
              <a:rPr lang="zh-CN" altLang="en-US" sz="2400" dirty="0">
                <a:latin typeface="Times New Roman" panose="02020603050405020304" pitchFamily="18" charset="0"/>
                <a:cs typeface="Times New Roman" panose="02020603050405020304" pitchFamily="18" charset="0"/>
              </a:rPr>
              <a:t>多岁时</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weave a tapestry of belonging 			</a:t>
            </a:r>
            <a:r>
              <a:rPr lang="zh-CN" altLang="en-US" sz="2400" dirty="0">
                <a:latin typeface="Times New Roman" panose="02020603050405020304" pitchFamily="18" charset="0"/>
                <a:cs typeface="Times New Roman" panose="02020603050405020304" pitchFamily="18" charset="0"/>
              </a:rPr>
              <a:t>编织归属感的挂毯</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织锦</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fan</a:t>
            </a:r>
            <a:r>
              <a:rPr lang="zh-CN" altLang="en-US" sz="2400" dirty="0">
                <a:latin typeface="Times New Roman" panose="02020603050405020304" pitchFamily="18" charset="0"/>
                <a:cs typeface="Times New Roman" panose="02020603050405020304" pitchFamily="18" charset="0"/>
              </a:rPr>
              <a:t>（熟词生义）</a:t>
            </a:r>
            <a:r>
              <a:rPr lang="en-US" altLang="zh-CN" sz="2400" dirty="0">
                <a:latin typeface="Times New Roman" panose="02020603050405020304" pitchFamily="18" charset="0"/>
                <a:cs typeface="Times New Roman" panose="02020603050405020304" pitchFamily="18" charset="0"/>
              </a:rPr>
              <a:t>							n. </a:t>
            </a:r>
            <a:r>
              <a:rPr lang="zh-CN" altLang="en-US" sz="2400" dirty="0">
                <a:latin typeface="Times New Roman" panose="02020603050405020304" pitchFamily="18" charset="0"/>
                <a:cs typeface="Times New Roman" panose="02020603050405020304" pitchFamily="18" charset="0"/>
              </a:rPr>
              <a:t>扇子；风扇；（影，球）迷</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											v</a:t>
            </a:r>
            <a:r>
              <a:rPr lang="zh-CN" altLang="en-US" sz="2400" dirty="0">
                <a:latin typeface="Times New Roman" panose="02020603050405020304" pitchFamily="18" charset="0"/>
                <a:cs typeface="Times New Roman" panose="02020603050405020304" pitchFamily="18" charset="0"/>
              </a:rPr>
              <a:t> 扇；吹；煽起，激起</a:t>
            </a:r>
            <a:endParaRPr lang="zh-CN" altLang="en-US" sz="2400" dirty="0">
              <a:latin typeface="Times New Roman" panose="02020603050405020304" pitchFamily="18" charset="0"/>
              <a:cs typeface="Times New Roman" panose="02020603050405020304" pitchFamily="18" charset="0"/>
            </a:endParaRPr>
          </a:p>
        </p:txBody>
      </p:sp>
      <p:sp>
        <p:nvSpPr>
          <p:cNvPr id="2" name="矩形 1"/>
          <p:cNvSpPr/>
          <p:nvPr/>
        </p:nvSpPr>
        <p:spPr>
          <a:xfrm>
            <a:off x="5145155" y="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5145155" y="286116"/>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5278505" y="73086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5278505" y="1016976"/>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5278505" y="1397976"/>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5145155" y="184272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5211830" y="222372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5278505" y="2573580"/>
            <a:ext cx="4121426" cy="4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5211830" y="3206628"/>
            <a:ext cx="5608570" cy="542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5211830" y="3520584"/>
            <a:ext cx="5608570" cy="542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5211830" y="3904601"/>
            <a:ext cx="5608570" cy="542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5016773" y="4267283"/>
            <a:ext cx="5608570" cy="542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5145155" y="4700242"/>
            <a:ext cx="5608570" cy="412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p:cNvSpPr/>
          <p:nvPr/>
        </p:nvSpPr>
        <p:spPr>
          <a:xfrm>
            <a:off x="5211830" y="5049348"/>
            <a:ext cx="5608570" cy="542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5211830" y="5332536"/>
            <a:ext cx="5608570" cy="542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5145155" y="5888581"/>
            <a:ext cx="5608570" cy="8742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4"/>
                                        </p:tgtEl>
                                        <p:attrNameLst>
                                          <p:attrName>ppt_y</p:attrName>
                                        </p:attrNameLst>
                                      </p:cBhvr>
                                      <p:tavLst>
                                        <p:tav tm="0">
                                          <p:val>
                                            <p:strVal val="#ppt_y"/>
                                          </p:val>
                                        </p:tav>
                                        <p:tav tm="100000">
                                          <p:val>
                                            <p:strVal val="#ppt_y+#ppt_h*1.125000"/>
                                          </p:val>
                                        </p:tav>
                                      </p:tavLst>
                                    </p:anim>
                                    <p:animEffect transition="out" filter="wipe(down)">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5"/>
                                        </p:tgtEl>
                                        <p:attrNameLst>
                                          <p:attrName>ppt_y</p:attrName>
                                        </p:attrNameLst>
                                      </p:cBhvr>
                                      <p:tavLst>
                                        <p:tav tm="0">
                                          <p:val>
                                            <p:strVal val="#ppt_y"/>
                                          </p:val>
                                        </p:tav>
                                        <p:tav tm="100000">
                                          <p:val>
                                            <p:strVal val="#ppt_y+#ppt_h*1.125000"/>
                                          </p:val>
                                        </p:tav>
                                      </p:tavLst>
                                    </p:anim>
                                    <p:animEffect transition="out" filter="wipe(down)">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6"/>
                                        </p:tgtEl>
                                        <p:attrNameLst>
                                          <p:attrName>ppt_y</p:attrName>
                                        </p:attrNameLst>
                                      </p:cBhvr>
                                      <p:tavLst>
                                        <p:tav tm="0">
                                          <p:val>
                                            <p:strVal val="#ppt_y"/>
                                          </p:val>
                                        </p:tav>
                                        <p:tav tm="100000">
                                          <p:val>
                                            <p:strVal val="#ppt_y+#ppt_h*1.125000"/>
                                          </p:val>
                                        </p:tav>
                                      </p:tavLst>
                                    </p:anim>
                                    <p:animEffect transition="out" filter="wipe(down)">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7"/>
                                        </p:tgtEl>
                                        <p:attrNameLst>
                                          <p:attrName>ppt_y</p:attrName>
                                        </p:attrNameLst>
                                      </p:cBhvr>
                                      <p:tavLst>
                                        <p:tav tm="0">
                                          <p:val>
                                            <p:strVal val="#ppt_y"/>
                                          </p:val>
                                        </p:tav>
                                        <p:tav tm="100000">
                                          <p:val>
                                            <p:strVal val="#ppt_y+#ppt_h*1.125000"/>
                                          </p:val>
                                        </p:tav>
                                      </p:tavLst>
                                    </p:anim>
                                    <p:animEffect transition="out" filter="wipe(down)">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8"/>
                                        </p:tgtEl>
                                        <p:attrNameLst>
                                          <p:attrName>ppt_y</p:attrName>
                                        </p:attrNameLst>
                                      </p:cBhvr>
                                      <p:tavLst>
                                        <p:tav tm="0">
                                          <p:val>
                                            <p:strVal val="#ppt_y"/>
                                          </p:val>
                                        </p:tav>
                                        <p:tav tm="100000">
                                          <p:val>
                                            <p:strVal val="#ppt_y+#ppt_h*1.125000"/>
                                          </p:val>
                                        </p:tav>
                                      </p:tavLst>
                                    </p:anim>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9"/>
                                        </p:tgtEl>
                                        <p:attrNameLst>
                                          <p:attrName>ppt_y</p:attrName>
                                        </p:attrNameLst>
                                      </p:cBhvr>
                                      <p:tavLst>
                                        <p:tav tm="0">
                                          <p:val>
                                            <p:strVal val="#ppt_y"/>
                                          </p:val>
                                        </p:tav>
                                        <p:tav tm="100000">
                                          <p:val>
                                            <p:strVal val="#ppt_y+#ppt_h*1.125000"/>
                                          </p:val>
                                        </p:tav>
                                      </p:tavLst>
                                    </p:anim>
                                    <p:animEffect transition="out" filter="wipe(down)">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xit" presetSubtype="4" fill="hold" grpId="0" nodeType="clickEffect">
                                  <p:stCondLst>
                                    <p:cond delay="0"/>
                                  </p:stCondLst>
                                  <p:childTnLst>
                                    <p:anim calcmode="lin" valueType="num">
                                      <p:cBhvr additive="base">
                                        <p:cTn id="48" dur="500"/>
                                        <p:tgtEl>
                                          <p:spTgt spid="10"/>
                                        </p:tgtEl>
                                        <p:attrNameLst>
                                          <p:attrName>ppt_y</p:attrName>
                                        </p:attrNameLst>
                                      </p:cBhvr>
                                      <p:tavLst>
                                        <p:tav tm="0">
                                          <p:val>
                                            <p:strVal val="#ppt_y"/>
                                          </p:val>
                                        </p:tav>
                                        <p:tav tm="100000">
                                          <p:val>
                                            <p:strVal val="#ppt_y+#ppt_h*1.125000"/>
                                          </p:val>
                                        </p:tav>
                                      </p:tavLst>
                                    </p:anim>
                                    <p:animEffect transition="out" filter="wipe(down)">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2" presetClass="exit" presetSubtype="4" fill="hold" grpId="0" nodeType="clickEffect">
                                  <p:stCondLst>
                                    <p:cond delay="0"/>
                                  </p:stCondLst>
                                  <p:childTnLst>
                                    <p:anim calcmode="lin" valueType="num">
                                      <p:cBhvr additive="base">
                                        <p:cTn id="54" dur="500"/>
                                        <p:tgtEl>
                                          <p:spTgt spid="11"/>
                                        </p:tgtEl>
                                        <p:attrNameLst>
                                          <p:attrName>ppt_y</p:attrName>
                                        </p:attrNameLst>
                                      </p:cBhvr>
                                      <p:tavLst>
                                        <p:tav tm="0">
                                          <p:val>
                                            <p:strVal val="#ppt_y"/>
                                          </p:val>
                                        </p:tav>
                                        <p:tav tm="100000">
                                          <p:val>
                                            <p:strVal val="#ppt_y+#ppt_h*1.125000"/>
                                          </p:val>
                                        </p:tav>
                                      </p:tavLst>
                                    </p:anim>
                                    <p:animEffect transition="out" filter="wipe(down)">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2" presetClass="exit" presetSubtype="4" fill="hold" grpId="0" nodeType="clickEffect">
                                  <p:stCondLst>
                                    <p:cond delay="0"/>
                                  </p:stCondLst>
                                  <p:childTnLst>
                                    <p:anim calcmode="lin" valueType="num">
                                      <p:cBhvr additive="base">
                                        <p:cTn id="60" dur="500"/>
                                        <p:tgtEl>
                                          <p:spTgt spid="12"/>
                                        </p:tgtEl>
                                        <p:attrNameLst>
                                          <p:attrName>ppt_y</p:attrName>
                                        </p:attrNameLst>
                                      </p:cBhvr>
                                      <p:tavLst>
                                        <p:tav tm="0">
                                          <p:val>
                                            <p:strVal val="#ppt_y"/>
                                          </p:val>
                                        </p:tav>
                                        <p:tav tm="100000">
                                          <p:val>
                                            <p:strVal val="#ppt_y+#ppt_h*1.125000"/>
                                          </p:val>
                                        </p:tav>
                                      </p:tavLst>
                                    </p:anim>
                                    <p:animEffect transition="out" filter="wipe(down)">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2" presetClass="exit" presetSubtype="4" fill="hold" grpId="0" nodeType="clickEffect">
                                  <p:stCondLst>
                                    <p:cond delay="0"/>
                                  </p:stCondLst>
                                  <p:childTnLst>
                                    <p:anim calcmode="lin" valueType="num">
                                      <p:cBhvr additive="base">
                                        <p:cTn id="66" dur="500"/>
                                        <p:tgtEl>
                                          <p:spTgt spid="13"/>
                                        </p:tgtEl>
                                        <p:attrNameLst>
                                          <p:attrName>ppt_y</p:attrName>
                                        </p:attrNameLst>
                                      </p:cBhvr>
                                      <p:tavLst>
                                        <p:tav tm="0">
                                          <p:val>
                                            <p:strVal val="#ppt_y"/>
                                          </p:val>
                                        </p:tav>
                                        <p:tav tm="100000">
                                          <p:val>
                                            <p:strVal val="#ppt_y+#ppt_h*1.125000"/>
                                          </p:val>
                                        </p:tav>
                                      </p:tavLst>
                                    </p:anim>
                                    <p:animEffect transition="out" filter="wipe(down)">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2" presetClass="exit" presetSubtype="4" fill="hold" grpId="0" nodeType="clickEffect">
                                  <p:stCondLst>
                                    <p:cond delay="0"/>
                                  </p:stCondLst>
                                  <p:childTnLst>
                                    <p:anim calcmode="lin" valueType="num">
                                      <p:cBhvr additive="base">
                                        <p:cTn id="72" dur="500"/>
                                        <p:tgtEl>
                                          <p:spTgt spid="14"/>
                                        </p:tgtEl>
                                        <p:attrNameLst>
                                          <p:attrName>ppt_y</p:attrName>
                                        </p:attrNameLst>
                                      </p:cBhvr>
                                      <p:tavLst>
                                        <p:tav tm="0">
                                          <p:val>
                                            <p:strVal val="#ppt_y"/>
                                          </p:val>
                                        </p:tav>
                                        <p:tav tm="100000">
                                          <p:val>
                                            <p:strVal val="#ppt_y+#ppt_h*1.125000"/>
                                          </p:val>
                                        </p:tav>
                                      </p:tavLst>
                                    </p:anim>
                                    <p:animEffect transition="out" filter="wipe(down)">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2" presetClass="exit" presetSubtype="4" fill="hold" grpId="0" nodeType="clickEffect">
                                  <p:stCondLst>
                                    <p:cond delay="0"/>
                                  </p:stCondLst>
                                  <p:childTnLst>
                                    <p:anim calcmode="lin" valueType="num">
                                      <p:cBhvr additive="base">
                                        <p:cTn id="78" dur="500"/>
                                        <p:tgtEl>
                                          <p:spTgt spid="15"/>
                                        </p:tgtEl>
                                        <p:attrNameLst>
                                          <p:attrName>ppt_y</p:attrName>
                                        </p:attrNameLst>
                                      </p:cBhvr>
                                      <p:tavLst>
                                        <p:tav tm="0">
                                          <p:val>
                                            <p:strVal val="#ppt_y"/>
                                          </p:val>
                                        </p:tav>
                                        <p:tav tm="100000">
                                          <p:val>
                                            <p:strVal val="#ppt_y+#ppt_h*1.125000"/>
                                          </p:val>
                                        </p:tav>
                                      </p:tavLst>
                                    </p:anim>
                                    <p:animEffect transition="out" filter="wipe(down)">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0" nodeType="clickEffect">
                                  <p:stCondLst>
                                    <p:cond delay="0"/>
                                  </p:stCondLst>
                                  <p:childTnLst>
                                    <p:anim calcmode="lin" valueType="num">
                                      <p:cBhvr additive="base">
                                        <p:cTn id="84" dur="500"/>
                                        <p:tgtEl>
                                          <p:spTgt spid="16"/>
                                        </p:tgtEl>
                                        <p:attrNameLst>
                                          <p:attrName>ppt_y</p:attrName>
                                        </p:attrNameLst>
                                      </p:cBhvr>
                                      <p:tavLst>
                                        <p:tav tm="0">
                                          <p:val>
                                            <p:strVal val="#ppt_y"/>
                                          </p:val>
                                        </p:tav>
                                        <p:tav tm="100000">
                                          <p:val>
                                            <p:strVal val="#ppt_y+#ppt_h*1.125000"/>
                                          </p:val>
                                        </p:tav>
                                      </p:tavLst>
                                    </p:anim>
                                    <p:animEffect transition="out" filter="wipe(down)">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2" presetClass="exit" presetSubtype="4" fill="hold" grpId="0" nodeType="clickEffect">
                                  <p:stCondLst>
                                    <p:cond delay="0"/>
                                  </p:stCondLst>
                                  <p:childTnLst>
                                    <p:anim calcmode="lin" valueType="num">
                                      <p:cBhvr additive="base">
                                        <p:cTn id="90" dur="500"/>
                                        <p:tgtEl>
                                          <p:spTgt spid="17"/>
                                        </p:tgtEl>
                                        <p:attrNameLst>
                                          <p:attrName>ppt_y</p:attrName>
                                        </p:attrNameLst>
                                      </p:cBhvr>
                                      <p:tavLst>
                                        <p:tav tm="0">
                                          <p:val>
                                            <p:strVal val="#ppt_y"/>
                                          </p:val>
                                        </p:tav>
                                        <p:tav tm="100000">
                                          <p:val>
                                            <p:strVal val="#ppt_y+#ppt_h*1.125000"/>
                                          </p:val>
                                        </p:tav>
                                      </p:tavLst>
                                    </p:anim>
                                    <p:animEffect transition="out" filter="wipe(down)">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2" presetClass="exit" presetSubtype="4" fill="hold" grpId="0" nodeType="clickEffect">
                                  <p:stCondLst>
                                    <p:cond delay="0"/>
                                  </p:stCondLst>
                                  <p:childTnLst>
                                    <p:anim calcmode="lin" valueType="num">
                                      <p:cBhvr additive="base">
                                        <p:cTn id="96" dur="500"/>
                                        <p:tgtEl>
                                          <p:spTgt spid="18"/>
                                        </p:tgtEl>
                                        <p:attrNameLst>
                                          <p:attrName>ppt_y</p:attrName>
                                        </p:attrNameLst>
                                      </p:cBhvr>
                                      <p:tavLst>
                                        <p:tav tm="0">
                                          <p:val>
                                            <p:strVal val="#ppt_y"/>
                                          </p:val>
                                        </p:tav>
                                        <p:tav tm="100000">
                                          <p:val>
                                            <p:strVal val="#ppt_y+#ppt_h*1.125000"/>
                                          </p:val>
                                        </p:tav>
                                      </p:tavLst>
                                    </p:anim>
                                    <p:animEffect transition="out" filter="wipe(down)">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92764" y="-92764"/>
            <a:ext cx="12192001" cy="7109639"/>
          </a:xfrm>
          <a:prstGeom prst="rect">
            <a:avLst/>
          </a:prstGeom>
          <a:noFill/>
        </p:spPr>
        <p:txBody>
          <a:bodyPr wrap="square">
            <a:spAutoFit/>
          </a:bodyPr>
          <a:lstStyle/>
          <a:p>
            <a:pPr>
              <a:buNone/>
            </a:pPr>
            <a:r>
              <a:rPr lang="en-GB" altLang="zh-CN" sz="2400" dirty="0">
                <a:latin typeface="Times New Roman" panose="02020603050405020304" pitchFamily="18" charset="0"/>
                <a:cs typeface="Times New Roman" panose="02020603050405020304" pitchFamily="18" charset="0"/>
              </a:rPr>
              <a:t>contribute significantly to...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对</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有显著贡献</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be responsible for...								</a:t>
            </a:r>
            <a:r>
              <a:rPr lang="zh-CN" altLang="en-US" sz="2400" dirty="0">
                <a:latin typeface="Times New Roman" panose="02020603050405020304" pitchFamily="18" charset="0"/>
                <a:cs typeface="Times New Roman" panose="02020603050405020304" pitchFamily="18" charset="0"/>
              </a:rPr>
              <a:t>是</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的原因；对</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负责</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pose challenges/ threats to.. 						</a:t>
            </a:r>
            <a:r>
              <a:rPr lang="zh-CN" altLang="en-US" sz="2400" dirty="0">
                <a:latin typeface="Times New Roman" panose="02020603050405020304" pitchFamily="18" charset="0"/>
                <a:cs typeface="Times New Roman" panose="02020603050405020304" pitchFamily="18" charset="0"/>
              </a:rPr>
              <a:t>对</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构成挑战</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威胁</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drive the shift towards sustainability 				</a:t>
            </a:r>
            <a:r>
              <a:rPr lang="zh-CN" altLang="en-US" sz="2400" dirty="0">
                <a:latin typeface="Times New Roman" panose="02020603050405020304" pitchFamily="18" charset="0"/>
                <a:cs typeface="Times New Roman" panose="02020603050405020304" pitchFamily="18" charset="0"/>
              </a:rPr>
              <a:t>推动可持续发展</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hybrid model 										</a:t>
            </a:r>
            <a:r>
              <a:rPr lang="zh-CN" altLang="en-US" sz="2400" dirty="0">
                <a:latin typeface="Times New Roman" panose="02020603050405020304" pitchFamily="18" charset="0"/>
                <a:cs typeface="Times New Roman" panose="02020603050405020304" pitchFamily="18" charset="0"/>
              </a:rPr>
              <a:t>混合模型</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transfer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warmth</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from</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air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将热量从空气中转移出去</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cut emissions by									</a:t>
            </a:r>
            <a:r>
              <a:rPr lang="zh-CN" altLang="en-US" sz="2400" dirty="0">
                <a:latin typeface="Times New Roman" panose="02020603050405020304" pitchFamily="18" charset="0"/>
                <a:cs typeface="Times New Roman" panose="02020603050405020304" pitchFamily="18" charset="0"/>
              </a:rPr>
              <a:t>减少</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的排放</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rooftop revolution									</a:t>
            </a:r>
            <a:r>
              <a:rPr lang="zh-CN" altLang="en-US" sz="2400" dirty="0">
                <a:latin typeface="Times New Roman" panose="02020603050405020304" pitchFamily="18" charset="0"/>
                <a:cs typeface="Times New Roman" panose="02020603050405020304" pitchFamily="18" charset="0"/>
              </a:rPr>
              <a:t>屋顶革命</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optimize energy use 								</a:t>
            </a:r>
            <a:r>
              <a:rPr lang="zh-CN" altLang="en-US" sz="2400" dirty="0">
                <a:latin typeface="Times New Roman" panose="02020603050405020304" pitchFamily="18" charset="0"/>
                <a:cs typeface="Times New Roman" panose="02020603050405020304" pitchFamily="18" charset="0"/>
              </a:rPr>
              <a:t>优化能源使用</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peak hour 											</a:t>
            </a:r>
            <a:r>
              <a:rPr lang="zh-CN" altLang="en-US" sz="2400" dirty="0">
                <a:latin typeface="Times New Roman" panose="02020603050405020304" pitchFamily="18" charset="0"/>
                <a:cs typeface="Times New Roman" panose="02020603050405020304" pitchFamily="18" charset="0"/>
              </a:rPr>
              <a:t>高峰负荷时间 </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reduce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reliance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on</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fossil-fuel</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backups			</a:t>
            </a:r>
            <a:r>
              <a:rPr lang="zh-CN" altLang="en-US" sz="2400" dirty="0">
                <a:latin typeface="Times New Roman" panose="02020603050405020304" pitchFamily="18" charset="0"/>
                <a:cs typeface="Times New Roman" panose="02020603050405020304" pitchFamily="18" charset="0"/>
              </a:rPr>
              <a:t>减少对化石燃料备用能源的依赖</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dynamic electricity management					</a:t>
            </a:r>
            <a:r>
              <a:rPr lang="zh-CN" altLang="en-US" sz="2400" dirty="0">
                <a:latin typeface="Times New Roman" panose="02020603050405020304" pitchFamily="18" charset="0"/>
                <a:cs typeface="Times New Roman" panose="02020603050405020304" pitchFamily="18" charset="0"/>
              </a:rPr>
              <a:t>动态电力管理</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land use debates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土地使用辩论</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economically inevitable/</a:t>
            </a:r>
            <a:r>
              <a:rPr lang="en-GB" altLang="zh-CN" sz="2400" dirty="0" err="1">
                <a:latin typeface="Times New Roman" panose="02020603050405020304" pitchFamily="18" charset="0"/>
                <a:cs typeface="Times New Roman" panose="02020603050405020304" pitchFamily="18" charset="0"/>
              </a:rPr>
              <a:t>ɪnˈevɪtəb</a:t>
            </a:r>
            <a:r>
              <a:rPr lang="en-GB" altLang="zh-CN" sz="2400" dirty="0">
                <a:latin typeface="Times New Roman" panose="02020603050405020304" pitchFamily="18" charset="0"/>
                <a:cs typeface="Times New Roman" panose="02020603050405020304" pitchFamily="18" charset="0"/>
              </a:rPr>
              <a:t>(</a:t>
            </a:r>
            <a:r>
              <a:rPr lang="en-GB" altLang="zh-CN" sz="2400" dirty="0" err="1">
                <a:latin typeface="Times New Roman" panose="02020603050405020304" pitchFamily="18" charset="0"/>
                <a:cs typeface="Times New Roman" panose="02020603050405020304" pitchFamily="18" charset="0"/>
              </a:rPr>
              <a:t>ə</a:t>
            </a:r>
            <a:r>
              <a:rPr lang="en-GB" altLang="zh-CN" sz="2400" dirty="0">
                <a:latin typeface="Times New Roman" panose="02020603050405020304" pitchFamily="18" charset="0"/>
                <a:cs typeface="Times New Roman" panose="02020603050405020304" pitchFamily="18" charset="0"/>
              </a:rPr>
              <a:t>)l/ 			</a:t>
            </a:r>
            <a:r>
              <a:rPr lang="zh-CN" altLang="en-US" sz="2400" dirty="0">
                <a:latin typeface="Times New Roman" panose="02020603050405020304" pitchFamily="18" charset="0"/>
                <a:cs typeface="Times New Roman" panose="02020603050405020304" pitchFamily="18" charset="0"/>
              </a:rPr>
              <a:t>经济上不可避免的</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i="1" u="sng" dirty="0">
                <a:solidFill>
                  <a:srgbClr val="FF0000"/>
                </a:solidFill>
                <a:latin typeface="Times New Roman" panose="02020603050405020304" pitchFamily="18" charset="0"/>
                <a:cs typeface="Times New Roman" panose="02020603050405020304" pitchFamily="18" charset="0"/>
              </a:rPr>
              <a:t>It was inevitable</a:t>
            </a:r>
            <a:r>
              <a:rPr lang="zh-CN" altLang="en-US" sz="2400" i="1" u="sng" dirty="0">
                <a:solidFill>
                  <a:srgbClr val="FF0000"/>
                </a:solidFill>
                <a:latin typeface="Times New Roman" panose="02020603050405020304" pitchFamily="18" charset="0"/>
                <a:cs typeface="Times New Roman" panose="02020603050405020304" pitchFamily="18" charset="0"/>
              </a:rPr>
              <a:t>（</a:t>
            </a:r>
            <a:r>
              <a:rPr lang="en-US" altLang="zh-CN" sz="2400" i="1" u="sng" dirty="0">
                <a:solidFill>
                  <a:srgbClr val="FF0000"/>
                </a:solidFill>
                <a:latin typeface="Times New Roman" panose="02020603050405020304" pitchFamily="18" charset="0"/>
                <a:cs typeface="Times New Roman" panose="02020603050405020304" pitchFamily="18" charset="0"/>
              </a:rPr>
              <a:t>unavoidable</a:t>
            </a:r>
            <a:r>
              <a:rPr lang="zh-CN" altLang="en-US" sz="2400" i="1" u="sng" dirty="0">
                <a:solidFill>
                  <a:srgbClr val="FF0000"/>
                </a:solidFill>
                <a:latin typeface="Times New Roman" panose="02020603050405020304" pitchFamily="18" charset="0"/>
                <a:cs typeface="Times New Roman" panose="02020603050405020304" pitchFamily="18" charset="0"/>
              </a:rPr>
              <a:t>）</a:t>
            </a:r>
            <a:r>
              <a:rPr lang="en-GB" altLang="zh-CN" sz="2400" i="1" u="sng" dirty="0">
                <a:solidFill>
                  <a:srgbClr val="FF0000"/>
                </a:solidFill>
                <a:latin typeface="Times New Roman" panose="02020603050405020304" pitchFamily="18" charset="0"/>
                <a:cs typeface="Times New Roman" panose="02020603050405020304" pitchFamily="18" charset="0"/>
              </a:rPr>
              <a:t> that </a:t>
            </a:r>
            <a:r>
              <a:rPr lang="en-GB" altLang="zh-CN" sz="2400" dirty="0">
                <a:latin typeface="Times New Roman" panose="02020603050405020304" pitchFamily="18" charset="0"/>
                <a:cs typeface="Times New Roman" panose="02020603050405020304" pitchFamily="18" charset="0"/>
              </a:rPr>
              <a:t>there would be job losses.		</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heat pumps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热泵</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solar panels										</a:t>
            </a:r>
            <a:r>
              <a:rPr lang="zh-CN" altLang="en-US" sz="2400" dirty="0">
                <a:latin typeface="Times New Roman" panose="02020603050405020304" pitchFamily="18" charset="0"/>
                <a:cs typeface="Times New Roman" panose="02020603050405020304" pitchFamily="18" charset="0"/>
              </a:rPr>
              <a:t>太阳能电池板</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higher investment									</a:t>
            </a:r>
            <a:r>
              <a:rPr lang="zh-CN" altLang="en-US" sz="2400" dirty="0">
                <a:latin typeface="Times New Roman" panose="02020603050405020304" pitchFamily="18" charset="0"/>
                <a:cs typeface="Times New Roman" panose="02020603050405020304" pitchFamily="18" charset="0"/>
              </a:rPr>
              <a:t>更高的投资</a:t>
            </a:r>
            <a:endParaRPr lang="en-GB"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energy transition									</a:t>
            </a:r>
            <a:r>
              <a:rPr lang="zh-CN" altLang="en-US" sz="2400" dirty="0">
                <a:latin typeface="Times New Roman" panose="02020603050405020304" pitchFamily="18" charset="0"/>
                <a:cs typeface="Times New Roman" panose="02020603050405020304" pitchFamily="18" charset="0"/>
              </a:rPr>
              <a:t>能源转型</a:t>
            </a:r>
            <a:endParaRPr lang="en-US" altLang="zh-CN" sz="2400" dirty="0">
              <a:latin typeface="Times New Roman" panose="02020603050405020304" pitchFamily="18" charset="0"/>
              <a:cs typeface="Times New Roman" panose="02020603050405020304" pitchFamily="18" charset="0"/>
            </a:endParaRPr>
          </a:p>
        </p:txBody>
      </p:sp>
      <p:sp>
        <p:nvSpPr>
          <p:cNvPr id="2" name="矩形 1"/>
          <p:cNvSpPr/>
          <p:nvPr/>
        </p:nvSpPr>
        <p:spPr>
          <a:xfrm>
            <a:off x="6096000" y="0"/>
            <a:ext cx="2743200"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6096000" y="379303"/>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6096000" y="705597"/>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5956852" y="1031891"/>
            <a:ext cx="3829878" cy="419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5956852" y="1450949"/>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5956852" y="1777243"/>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6096000" y="2156546"/>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5811079" y="2535849"/>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5956852" y="2928076"/>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5956852" y="3294455"/>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6109250" y="3648306"/>
            <a:ext cx="4320209"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6" name="矩形 15"/>
          <p:cNvSpPr/>
          <p:nvPr/>
        </p:nvSpPr>
        <p:spPr>
          <a:xfrm>
            <a:off x="6096000" y="4011194"/>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7" name="矩形 16"/>
          <p:cNvSpPr/>
          <p:nvPr/>
        </p:nvSpPr>
        <p:spPr>
          <a:xfrm>
            <a:off x="6096000" y="4361884"/>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8" name="矩形 17"/>
          <p:cNvSpPr/>
          <p:nvPr/>
        </p:nvSpPr>
        <p:spPr>
          <a:xfrm>
            <a:off x="6095999" y="4712574"/>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9" name="矩形 18"/>
          <p:cNvSpPr/>
          <p:nvPr/>
        </p:nvSpPr>
        <p:spPr>
          <a:xfrm>
            <a:off x="5811079" y="5438350"/>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dirty="0"/>
          </a:p>
        </p:txBody>
      </p:sp>
      <p:sp>
        <p:nvSpPr>
          <p:cNvPr id="20" name="矩形 19"/>
          <p:cNvSpPr/>
          <p:nvPr/>
        </p:nvSpPr>
        <p:spPr>
          <a:xfrm>
            <a:off x="5811079" y="5813436"/>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1" name="矩形 20"/>
          <p:cNvSpPr/>
          <p:nvPr/>
        </p:nvSpPr>
        <p:spPr>
          <a:xfrm>
            <a:off x="5811079" y="6223910"/>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2" name="矩形 21"/>
          <p:cNvSpPr/>
          <p:nvPr/>
        </p:nvSpPr>
        <p:spPr>
          <a:xfrm>
            <a:off x="5552661" y="6539212"/>
            <a:ext cx="3829878" cy="32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6"/>
                                        </p:tgtEl>
                                        <p:attrNameLst>
                                          <p:attrName>ppt_y</p:attrName>
                                        </p:attrNameLst>
                                      </p:cBhvr>
                                      <p:tavLst>
                                        <p:tav tm="0">
                                          <p:val>
                                            <p:strVal val="#ppt_y"/>
                                          </p:val>
                                        </p:tav>
                                        <p:tav tm="100000">
                                          <p:val>
                                            <p:strVal val="#ppt_y+#ppt_h*1.125000"/>
                                          </p:val>
                                        </p:tav>
                                      </p:tavLst>
                                    </p:anim>
                                    <p:animEffect transition="out" filter="wipe(down)">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7"/>
                                        </p:tgtEl>
                                        <p:attrNameLst>
                                          <p:attrName>ppt_y</p:attrName>
                                        </p:attrNameLst>
                                      </p:cBhvr>
                                      <p:tavLst>
                                        <p:tav tm="0">
                                          <p:val>
                                            <p:strVal val="#ppt_y"/>
                                          </p:val>
                                        </p:tav>
                                        <p:tav tm="100000">
                                          <p:val>
                                            <p:strVal val="#ppt_y+#ppt_h*1.125000"/>
                                          </p:val>
                                        </p:tav>
                                      </p:tavLst>
                                    </p:anim>
                                    <p:animEffect transition="out" filter="wipe(down)">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8"/>
                                        </p:tgtEl>
                                        <p:attrNameLst>
                                          <p:attrName>ppt_y</p:attrName>
                                        </p:attrNameLst>
                                      </p:cBhvr>
                                      <p:tavLst>
                                        <p:tav tm="0">
                                          <p:val>
                                            <p:strVal val="#ppt_y"/>
                                          </p:val>
                                        </p:tav>
                                        <p:tav tm="100000">
                                          <p:val>
                                            <p:strVal val="#ppt_y+#ppt_h*1.125000"/>
                                          </p:val>
                                        </p:tav>
                                      </p:tavLst>
                                    </p:anim>
                                    <p:animEffect transition="out" filter="wipe(dow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9"/>
                                        </p:tgtEl>
                                        <p:attrNameLst>
                                          <p:attrName>ppt_y</p:attrName>
                                        </p:attrNameLst>
                                      </p:cBhvr>
                                      <p:tavLst>
                                        <p:tav tm="0">
                                          <p:val>
                                            <p:strVal val="#ppt_y"/>
                                          </p:val>
                                        </p:tav>
                                        <p:tav tm="100000">
                                          <p:val>
                                            <p:strVal val="#ppt_y+#ppt_h*1.125000"/>
                                          </p:val>
                                        </p:tav>
                                      </p:tavLst>
                                    </p:anim>
                                    <p:animEffect transition="out" filter="wipe(down)">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10"/>
                                        </p:tgtEl>
                                        <p:attrNameLst>
                                          <p:attrName>ppt_y</p:attrName>
                                        </p:attrNameLst>
                                      </p:cBhvr>
                                      <p:tavLst>
                                        <p:tav tm="0">
                                          <p:val>
                                            <p:strVal val="#ppt_y"/>
                                          </p:val>
                                        </p:tav>
                                        <p:tav tm="100000">
                                          <p:val>
                                            <p:strVal val="#ppt_y+#ppt_h*1.125000"/>
                                          </p:val>
                                        </p:tav>
                                      </p:tavLst>
                                    </p:anim>
                                    <p:animEffect transition="out" filter="wipe(down)">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11"/>
                                        </p:tgtEl>
                                        <p:attrNameLst>
                                          <p:attrName>ppt_y</p:attrName>
                                        </p:attrNameLst>
                                      </p:cBhvr>
                                      <p:tavLst>
                                        <p:tav tm="0">
                                          <p:val>
                                            <p:strVal val="#ppt_y"/>
                                          </p:val>
                                        </p:tav>
                                        <p:tav tm="100000">
                                          <p:val>
                                            <p:strVal val="#ppt_y+#ppt_h*1.125000"/>
                                          </p:val>
                                        </p:tav>
                                      </p:tavLst>
                                    </p:anim>
                                    <p:animEffect transition="out" filter="wipe(down)">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xit" presetSubtype="4" fill="hold" grpId="0" nodeType="clickEffect">
                                  <p:stCondLst>
                                    <p:cond delay="0"/>
                                  </p:stCondLst>
                                  <p:childTnLst>
                                    <p:anim calcmode="lin" valueType="num">
                                      <p:cBhvr additive="base">
                                        <p:cTn id="48" dur="500"/>
                                        <p:tgtEl>
                                          <p:spTgt spid="12"/>
                                        </p:tgtEl>
                                        <p:attrNameLst>
                                          <p:attrName>ppt_y</p:attrName>
                                        </p:attrNameLst>
                                      </p:cBhvr>
                                      <p:tavLst>
                                        <p:tav tm="0">
                                          <p:val>
                                            <p:strVal val="#ppt_y"/>
                                          </p:val>
                                        </p:tav>
                                        <p:tav tm="100000">
                                          <p:val>
                                            <p:strVal val="#ppt_y+#ppt_h*1.125000"/>
                                          </p:val>
                                        </p:tav>
                                      </p:tavLst>
                                    </p:anim>
                                    <p:animEffect transition="out" filter="wipe(down)">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2" presetClass="exit" presetSubtype="4" fill="hold" grpId="0" nodeType="clickEffect">
                                  <p:stCondLst>
                                    <p:cond delay="0"/>
                                  </p:stCondLst>
                                  <p:childTnLst>
                                    <p:anim calcmode="lin" valueType="num">
                                      <p:cBhvr additive="base">
                                        <p:cTn id="54" dur="500"/>
                                        <p:tgtEl>
                                          <p:spTgt spid="13"/>
                                        </p:tgtEl>
                                        <p:attrNameLst>
                                          <p:attrName>ppt_y</p:attrName>
                                        </p:attrNameLst>
                                      </p:cBhvr>
                                      <p:tavLst>
                                        <p:tav tm="0">
                                          <p:val>
                                            <p:strVal val="#ppt_y"/>
                                          </p:val>
                                        </p:tav>
                                        <p:tav tm="100000">
                                          <p:val>
                                            <p:strVal val="#ppt_y+#ppt_h*1.125000"/>
                                          </p:val>
                                        </p:tav>
                                      </p:tavLst>
                                    </p:anim>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2" presetClass="exit" presetSubtype="4" fill="hold" grpId="0" nodeType="clickEffect">
                                  <p:stCondLst>
                                    <p:cond delay="0"/>
                                  </p:stCondLst>
                                  <p:childTnLst>
                                    <p:anim calcmode="lin" valueType="num">
                                      <p:cBhvr additive="base">
                                        <p:cTn id="60" dur="500"/>
                                        <p:tgtEl>
                                          <p:spTgt spid="14"/>
                                        </p:tgtEl>
                                        <p:attrNameLst>
                                          <p:attrName>ppt_y</p:attrName>
                                        </p:attrNameLst>
                                      </p:cBhvr>
                                      <p:tavLst>
                                        <p:tav tm="0">
                                          <p:val>
                                            <p:strVal val="#ppt_y"/>
                                          </p:val>
                                        </p:tav>
                                        <p:tav tm="100000">
                                          <p:val>
                                            <p:strVal val="#ppt_y+#ppt_h*1.125000"/>
                                          </p:val>
                                        </p:tav>
                                      </p:tavLst>
                                    </p:anim>
                                    <p:animEffect transition="out" filter="wipe(down)">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2" presetClass="exit" presetSubtype="4" fill="hold" grpId="0" nodeType="clickEffect">
                                  <p:stCondLst>
                                    <p:cond delay="0"/>
                                  </p:stCondLst>
                                  <p:childTnLst>
                                    <p:anim calcmode="lin" valueType="num">
                                      <p:cBhvr additive="base">
                                        <p:cTn id="66" dur="500"/>
                                        <p:tgtEl>
                                          <p:spTgt spid="15"/>
                                        </p:tgtEl>
                                        <p:attrNameLst>
                                          <p:attrName>ppt_y</p:attrName>
                                        </p:attrNameLst>
                                      </p:cBhvr>
                                      <p:tavLst>
                                        <p:tav tm="0">
                                          <p:val>
                                            <p:strVal val="#ppt_y"/>
                                          </p:val>
                                        </p:tav>
                                        <p:tav tm="100000">
                                          <p:val>
                                            <p:strVal val="#ppt_y+#ppt_h*1.125000"/>
                                          </p:val>
                                        </p:tav>
                                      </p:tavLst>
                                    </p:anim>
                                    <p:animEffect transition="out" filter="wipe(down)">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2" presetClass="exit" presetSubtype="4" fill="hold" grpId="0" nodeType="clickEffect">
                                  <p:stCondLst>
                                    <p:cond delay="0"/>
                                  </p:stCondLst>
                                  <p:childTnLst>
                                    <p:anim calcmode="lin" valueType="num">
                                      <p:cBhvr additive="base">
                                        <p:cTn id="72" dur="500"/>
                                        <p:tgtEl>
                                          <p:spTgt spid="16"/>
                                        </p:tgtEl>
                                        <p:attrNameLst>
                                          <p:attrName>ppt_y</p:attrName>
                                        </p:attrNameLst>
                                      </p:cBhvr>
                                      <p:tavLst>
                                        <p:tav tm="0">
                                          <p:val>
                                            <p:strVal val="#ppt_y"/>
                                          </p:val>
                                        </p:tav>
                                        <p:tav tm="100000">
                                          <p:val>
                                            <p:strVal val="#ppt_y+#ppt_h*1.125000"/>
                                          </p:val>
                                        </p:tav>
                                      </p:tavLst>
                                    </p:anim>
                                    <p:animEffect transition="out" filter="wipe(down)">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2" presetClass="exit" presetSubtype="4" fill="hold" grpId="0" nodeType="clickEffect">
                                  <p:stCondLst>
                                    <p:cond delay="0"/>
                                  </p:stCondLst>
                                  <p:childTnLst>
                                    <p:anim calcmode="lin" valueType="num">
                                      <p:cBhvr additive="base">
                                        <p:cTn id="78" dur="500"/>
                                        <p:tgtEl>
                                          <p:spTgt spid="17"/>
                                        </p:tgtEl>
                                        <p:attrNameLst>
                                          <p:attrName>ppt_y</p:attrName>
                                        </p:attrNameLst>
                                      </p:cBhvr>
                                      <p:tavLst>
                                        <p:tav tm="0">
                                          <p:val>
                                            <p:strVal val="#ppt_y"/>
                                          </p:val>
                                        </p:tav>
                                        <p:tav tm="100000">
                                          <p:val>
                                            <p:strVal val="#ppt_y+#ppt_h*1.125000"/>
                                          </p:val>
                                        </p:tav>
                                      </p:tavLst>
                                    </p:anim>
                                    <p:animEffect transition="out" filter="wipe(down)">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0" nodeType="clickEffect">
                                  <p:stCondLst>
                                    <p:cond delay="0"/>
                                  </p:stCondLst>
                                  <p:childTnLst>
                                    <p:anim calcmode="lin" valueType="num">
                                      <p:cBhvr additive="base">
                                        <p:cTn id="84" dur="500"/>
                                        <p:tgtEl>
                                          <p:spTgt spid="18"/>
                                        </p:tgtEl>
                                        <p:attrNameLst>
                                          <p:attrName>ppt_y</p:attrName>
                                        </p:attrNameLst>
                                      </p:cBhvr>
                                      <p:tavLst>
                                        <p:tav tm="0">
                                          <p:val>
                                            <p:strVal val="#ppt_y"/>
                                          </p:val>
                                        </p:tav>
                                        <p:tav tm="100000">
                                          <p:val>
                                            <p:strVal val="#ppt_y+#ppt_h*1.125000"/>
                                          </p:val>
                                        </p:tav>
                                      </p:tavLst>
                                    </p:anim>
                                    <p:animEffect transition="out" filter="wipe(down)">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2" presetClass="exit" presetSubtype="4" fill="hold" grpId="0" nodeType="clickEffect">
                                  <p:stCondLst>
                                    <p:cond delay="0"/>
                                  </p:stCondLst>
                                  <p:childTnLst>
                                    <p:anim calcmode="lin" valueType="num">
                                      <p:cBhvr additive="base">
                                        <p:cTn id="90" dur="500"/>
                                        <p:tgtEl>
                                          <p:spTgt spid="19"/>
                                        </p:tgtEl>
                                        <p:attrNameLst>
                                          <p:attrName>ppt_y</p:attrName>
                                        </p:attrNameLst>
                                      </p:cBhvr>
                                      <p:tavLst>
                                        <p:tav tm="0">
                                          <p:val>
                                            <p:strVal val="#ppt_y"/>
                                          </p:val>
                                        </p:tav>
                                        <p:tav tm="100000">
                                          <p:val>
                                            <p:strVal val="#ppt_y+#ppt_h*1.125000"/>
                                          </p:val>
                                        </p:tav>
                                      </p:tavLst>
                                    </p:anim>
                                    <p:animEffect transition="out" filter="wipe(down)">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2" presetClass="exit" presetSubtype="4" fill="hold" grpId="0" nodeType="clickEffect">
                                  <p:stCondLst>
                                    <p:cond delay="0"/>
                                  </p:stCondLst>
                                  <p:childTnLst>
                                    <p:anim calcmode="lin" valueType="num">
                                      <p:cBhvr additive="base">
                                        <p:cTn id="96" dur="500"/>
                                        <p:tgtEl>
                                          <p:spTgt spid="20"/>
                                        </p:tgtEl>
                                        <p:attrNameLst>
                                          <p:attrName>ppt_y</p:attrName>
                                        </p:attrNameLst>
                                      </p:cBhvr>
                                      <p:tavLst>
                                        <p:tav tm="0">
                                          <p:val>
                                            <p:strVal val="#ppt_y"/>
                                          </p:val>
                                        </p:tav>
                                        <p:tav tm="100000">
                                          <p:val>
                                            <p:strVal val="#ppt_y+#ppt_h*1.125000"/>
                                          </p:val>
                                        </p:tav>
                                      </p:tavLst>
                                    </p:anim>
                                    <p:animEffect transition="out" filter="wipe(down)">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2" presetClass="exit" presetSubtype="4" fill="hold" grpId="0" nodeType="clickEffect">
                                  <p:stCondLst>
                                    <p:cond delay="0"/>
                                  </p:stCondLst>
                                  <p:childTnLst>
                                    <p:anim calcmode="lin" valueType="num">
                                      <p:cBhvr additive="base">
                                        <p:cTn id="102" dur="500"/>
                                        <p:tgtEl>
                                          <p:spTgt spid="21"/>
                                        </p:tgtEl>
                                        <p:attrNameLst>
                                          <p:attrName>ppt_y</p:attrName>
                                        </p:attrNameLst>
                                      </p:cBhvr>
                                      <p:tavLst>
                                        <p:tav tm="0">
                                          <p:val>
                                            <p:strVal val="#ppt_y"/>
                                          </p:val>
                                        </p:tav>
                                        <p:tav tm="100000">
                                          <p:val>
                                            <p:strVal val="#ppt_y+#ppt_h*1.125000"/>
                                          </p:val>
                                        </p:tav>
                                      </p:tavLst>
                                    </p:anim>
                                    <p:animEffect transition="out" filter="wipe(down)">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2" presetClass="exit" presetSubtype="4" fill="hold" grpId="0" nodeType="clickEffect">
                                  <p:stCondLst>
                                    <p:cond delay="0"/>
                                  </p:stCondLst>
                                  <p:childTnLst>
                                    <p:anim calcmode="lin" valueType="num">
                                      <p:cBhvr additive="base">
                                        <p:cTn id="108" dur="500"/>
                                        <p:tgtEl>
                                          <p:spTgt spid="22"/>
                                        </p:tgtEl>
                                        <p:attrNameLst>
                                          <p:attrName>ppt_y</p:attrName>
                                        </p:attrNameLst>
                                      </p:cBhvr>
                                      <p:tavLst>
                                        <p:tav tm="0">
                                          <p:val>
                                            <p:strVal val="#ppt_y"/>
                                          </p:val>
                                        </p:tav>
                                        <p:tav tm="100000">
                                          <p:val>
                                            <p:strVal val="#ppt_y+#ppt_h*1.125000"/>
                                          </p:val>
                                        </p:tav>
                                      </p:tavLst>
                                    </p:anim>
                                    <p:animEffect transition="out" filter="wipe(down)">
                                      <p:cBhvr>
                                        <p:cTn id="109" dur="500"/>
                                        <p:tgtEl>
                                          <p:spTgt spid="22"/>
                                        </p:tgtEl>
                                      </p:cBhvr>
                                    </p:animEffect>
                                    <p:set>
                                      <p:cBhvr>
                                        <p:cTn id="11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986598" y="5910469"/>
            <a:ext cx="1093629" cy="1093629"/>
          </a:xfrm>
          <a:prstGeom prst="rect">
            <a:avLst/>
          </a:prstGeom>
        </p:spPr>
      </p:pic>
      <p:sp>
        <p:nvSpPr>
          <p:cNvPr id="4" name="文本框 3"/>
          <p:cNvSpPr txBox="1"/>
          <p:nvPr/>
        </p:nvSpPr>
        <p:spPr>
          <a:xfrm>
            <a:off x="0" y="-26504"/>
            <a:ext cx="12080228" cy="830997"/>
          </a:xfrm>
          <a:prstGeom prst="rect">
            <a:avLst/>
          </a:prstGeom>
          <a:noFill/>
        </p:spPr>
        <p:txBody>
          <a:bodyPr wrap="square">
            <a:spAutoFit/>
          </a:bodyPr>
          <a:lstStyle/>
          <a:p>
            <a:pPr indent="266700" algn="just">
              <a:buNone/>
            </a:pPr>
            <a:r>
              <a:rPr lang="en-US" altLang="zh-CN" sz="2400" b="1" dirty="0">
                <a:solidFill>
                  <a:srgbClr val="FF0000"/>
                </a:solidFill>
                <a:effectLst/>
                <a:latin typeface="Times New Roman Regular"/>
                <a:ea typeface="宋体" panose="02010600030101010101" pitchFamily="2" charset="-122"/>
                <a:cs typeface="宋体" panose="02010600030101010101" pitchFamily="2" charset="-122"/>
              </a:rPr>
              <a:t>In the primeval forests of Hanzhong</a:t>
            </a:r>
            <a:r>
              <a:rPr lang="en-US" altLang="zh-CN" sz="2400" dirty="0">
                <a:effectLst/>
                <a:latin typeface="Times New Roman Regular"/>
                <a:ea typeface="宋体" panose="02010600030101010101" pitchFamily="2" charset="-122"/>
                <a:cs typeface="宋体" panose="02010600030101010101" pitchFamily="2" charset="-122"/>
              </a:rPr>
              <a:t>, Shaanxi province, </a:t>
            </a:r>
            <a:r>
              <a:rPr lang="en-US" altLang="zh-CN" sz="2400" b="1" dirty="0">
                <a:solidFill>
                  <a:srgbClr val="FF0000"/>
                </a:solidFill>
                <a:effectLst/>
                <a:latin typeface="Times New Roman Regular"/>
                <a:ea typeface="宋体" panose="02010600030101010101" pitchFamily="2" charset="-122"/>
                <a:cs typeface="宋体" panose="02010600030101010101" pitchFamily="2" charset="-122"/>
              </a:rPr>
              <a:t>___56___ (grow) a remarkable vine(</a:t>
            </a:r>
            <a:r>
              <a:rPr lang="zh-CN" altLang="zh-CN" sz="2400" b="1" dirty="0">
                <a:solidFill>
                  <a:srgbClr val="FF0000"/>
                </a:solidFill>
                <a:effectLst/>
                <a:latin typeface="Times New Roman Regular"/>
                <a:ea typeface="宋体" panose="02010600030101010101" pitchFamily="2" charset="-122"/>
                <a:cs typeface="Times New Roman Regular"/>
              </a:rPr>
              <a:t>藤蔓</a:t>
            </a:r>
            <a:r>
              <a:rPr lang="en-US" altLang="zh-CN" sz="2400" b="1" dirty="0">
                <a:solidFill>
                  <a:srgbClr val="FF0000"/>
                </a:solidFill>
                <a:effectLst/>
                <a:latin typeface="Times New Roman Regular"/>
                <a:ea typeface="宋体" panose="02010600030101010101" pitchFamily="2" charset="-122"/>
                <a:cs typeface="宋体" panose="02010600030101010101" pitchFamily="2" charset="-122"/>
              </a:rPr>
              <a:t>). </a:t>
            </a:r>
            <a:endParaRPr lang="zh-CN" altLang="zh-CN" sz="24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111772" y="804493"/>
            <a:ext cx="12046227" cy="5632311"/>
          </a:xfrm>
          <a:prstGeom prst="rect">
            <a:avLst/>
          </a:prstGeom>
          <a:noFill/>
        </p:spPr>
        <p:txBody>
          <a:bodyPr wrap="square" rtlCol="0">
            <a:spAutoFit/>
          </a:bodyPr>
          <a:lstStyle/>
          <a:p>
            <a:r>
              <a:rPr kumimoji="1" lang="en-US" altLang="zh-CN" sz="2400" dirty="0">
                <a:latin typeface="Times New Roman" panose="02020603050405020304" pitchFamily="18" charset="0"/>
                <a:cs typeface="Times New Roman" panose="02020603050405020304" pitchFamily="18" charset="0"/>
              </a:rPr>
              <a:t>56.</a:t>
            </a:r>
            <a:r>
              <a:rPr kumimoji="1" lang="zh-CN" altLang="en-US" sz="2400" b="1" dirty="0">
                <a:latin typeface="Times New Roman" panose="02020603050405020304" pitchFamily="18" charset="0"/>
                <a:cs typeface="Times New Roman" panose="02020603050405020304" pitchFamily="18" charset="0"/>
              </a:rPr>
              <a:t>完全倒装句</a:t>
            </a:r>
            <a:r>
              <a:rPr lang="zh-CN" altLang="en-US" sz="2400" b="1"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地点状语（</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In the primeval</a:t>
            </a:r>
            <a:r>
              <a:rPr lang="zh-CN" altLang="en-US" sz="2400" dirty="0">
                <a:latin typeface="Times New Roman" panose="02020603050405020304" pitchFamily="18" charset="0"/>
                <a:cs typeface="Times New Roman" panose="02020603050405020304" pitchFamily="18" charset="0"/>
              </a:rPr>
              <a:t>（远古的；原始的）</a:t>
            </a:r>
            <a:r>
              <a:rPr lang="en-GB" altLang="zh-CN" sz="2400" dirty="0">
                <a:latin typeface="Times New Roman" panose="02020603050405020304" pitchFamily="18" charset="0"/>
                <a:cs typeface="Times New Roman" panose="02020603050405020304" pitchFamily="18" charset="0"/>
              </a:rPr>
              <a:t>forests of Hanzhong, Shaanxi province”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开头，并且句子强调的是地点而非主语。</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A remarkable vine </a:t>
            </a:r>
            <a:r>
              <a:rPr lang="en-US" altLang="zh-CN" sz="2400" dirty="0">
                <a:latin typeface="Times New Roman" panose="02020603050405020304" pitchFamily="18" charset="0"/>
                <a:cs typeface="Times New Roman" panose="02020603050405020304" pitchFamily="18" charset="0"/>
              </a:rPr>
              <a:t>_______(grow) </a:t>
            </a:r>
            <a:r>
              <a:rPr lang="en-GB" altLang="zh-CN" sz="2400" dirty="0">
                <a:latin typeface="Times New Roman" panose="02020603050405020304" pitchFamily="18" charset="0"/>
                <a:cs typeface="Times New Roman" panose="02020603050405020304" pitchFamily="18" charset="0"/>
              </a:rPr>
              <a:t>in the primeval forests of Hanzhong, Shaanxi province. </a:t>
            </a:r>
            <a:r>
              <a:rPr lang="zh-CN" altLang="en-US" sz="2400" dirty="0">
                <a:latin typeface="Times New Roman" panose="02020603050405020304" pitchFamily="18" charset="0"/>
                <a:cs typeface="Times New Roman" panose="02020603050405020304" pitchFamily="18" charset="0"/>
              </a:rPr>
              <a:t>句子描述的是一个事实性的、普遍性的情况，属于现在时。所以，应该使用</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grows”</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全部倒装</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 方位副词开头 </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Here, There, Now, Then, Out, In, Up, Down, Away...)</a:t>
            </a:r>
            <a:endParaRPr lang="en-GB" altLang="zh-CN"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zh-CN" altLang="en-US" sz="2400" dirty="0">
                <a:latin typeface="Times New Roman" panose="02020603050405020304" pitchFamily="18" charset="0"/>
                <a:cs typeface="Times New Roman" panose="02020603050405020304" pitchFamily="18" charset="0"/>
              </a:rPr>
              <a:t>方位副词 </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Vi. (</a:t>
            </a:r>
            <a:r>
              <a:rPr lang="zh-CN" altLang="en-US" sz="2400" dirty="0">
                <a:latin typeface="Times New Roman" panose="02020603050405020304" pitchFamily="18" charset="0"/>
                <a:cs typeface="Times New Roman" panose="02020603050405020304" pitchFamily="18" charset="0"/>
              </a:rPr>
              <a:t>不及物动词</a:t>
            </a:r>
            <a:r>
              <a:rPr lang="en-US" altLang="zh-CN" sz="2400" dirty="0">
                <a:latin typeface="Times New Roman" panose="02020603050405020304" pitchFamily="18" charset="0"/>
                <a:cs typeface="Times New Roman" panose="02020603050405020304" pitchFamily="18" charset="0"/>
              </a:rPr>
              <a:t>) + </a:t>
            </a:r>
            <a:r>
              <a:rPr lang="zh-CN" altLang="en-US" sz="2400" dirty="0">
                <a:latin typeface="Times New Roman" panose="02020603050405020304" pitchFamily="18" charset="0"/>
                <a:cs typeface="Times New Roman" panose="02020603050405020304" pitchFamily="18" charset="0"/>
              </a:rPr>
              <a:t>主语 </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名词</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GB" altLang="zh-CN" sz="2400" dirty="0">
                <a:solidFill>
                  <a:srgbClr val="FF0000"/>
                </a:solidFill>
                <a:latin typeface="Times New Roman" panose="02020603050405020304" pitchFamily="18" charset="0"/>
                <a:cs typeface="Times New Roman" panose="02020603050405020304" pitchFamily="18" charset="0"/>
              </a:rPr>
              <a:t>Out rushed the children</a:t>
            </a:r>
            <a:r>
              <a:rPr lang="en-GB" altLang="zh-CN"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children</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rushed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out.</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孩子们冲了出去。</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注意： 当主语是人称代词（</a:t>
            </a:r>
            <a:r>
              <a:rPr lang="en-GB" altLang="zh-CN" sz="2400" dirty="0">
                <a:latin typeface="Times New Roman" panose="02020603050405020304" pitchFamily="18" charset="0"/>
                <a:cs typeface="Times New Roman" panose="02020603050405020304" pitchFamily="18" charset="0"/>
              </a:rPr>
              <a:t>I, you, he, she, it, they, we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时，不能用倒装！</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a:t>
            </a:r>
            <a:r>
              <a:rPr lang="zh-CN" altLang="en-US" sz="2400" dirty="0">
                <a:latin typeface="Times New Roman" panose="02020603050405020304" pitchFamily="18" charset="0"/>
                <a:cs typeface="Times New Roman" panose="02020603050405020304" pitchFamily="18" charset="0"/>
              </a:rPr>
              <a:t> 表地点</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范围的介词短语开头</a:t>
            </a:r>
            <a:endParaRPr lang="en-US" altLang="zh-CN"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zh-CN" altLang="en-US" sz="2400" dirty="0">
                <a:latin typeface="Times New Roman" panose="02020603050405020304" pitchFamily="18" charset="0"/>
                <a:cs typeface="Times New Roman" panose="02020603050405020304" pitchFamily="18" charset="0"/>
              </a:rPr>
              <a:t>地点介词短语 </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Vi. (</a:t>
            </a:r>
            <a:r>
              <a:rPr lang="zh-CN" altLang="en-US" sz="2400" dirty="0">
                <a:latin typeface="Times New Roman" panose="02020603050405020304" pitchFamily="18" charset="0"/>
                <a:cs typeface="Times New Roman" panose="02020603050405020304" pitchFamily="18" charset="0"/>
              </a:rPr>
              <a:t>如 </a:t>
            </a:r>
            <a:r>
              <a:rPr lang="en-GB" altLang="zh-CN" sz="2400" dirty="0">
                <a:latin typeface="Times New Roman" panose="02020603050405020304" pitchFamily="18" charset="0"/>
                <a:cs typeface="Times New Roman" panose="02020603050405020304" pitchFamily="18" charset="0"/>
              </a:rPr>
              <a:t>be, stand, lie, live, sit, come...) + </a:t>
            </a:r>
            <a:r>
              <a:rPr lang="zh-CN" altLang="en-US" sz="2400" dirty="0">
                <a:latin typeface="Times New Roman" panose="02020603050405020304" pitchFamily="18" charset="0"/>
                <a:cs typeface="Times New Roman" panose="02020603050405020304" pitchFamily="18" charset="0"/>
              </a:rPr>
              <a:t>主语</a:t>
            </a:r>
            <a:endParaRPr lang="en-US" altLang="zh-CN" sz="2400" dirty="0">
              <a:latin typeface="Times New Roman" panose="02020603050405020304" pitchFamily="18" charset="0"/>
              <a:cs typeface="Times New Roman" panose="02020603050405020304" pitchFamily="18" charset="0"/>
            </a:endParaRPr>
          </a:p>
          <a:p>
            <a:r>
              <a:rPr lang="en-GB" altLang="zh-CN" sz="2400" dirty="0">
                <a:solidFill>
                  <a:srgbClr val="FF0000"/>
                </a:solidFill>
                <a:latin typeface="Times New Roman" panose="02020603050405020304" pitchFamily="18" charset="0"/>
                <a:cs typeface="Times New Roman" panose="02020603050405020304" pitchFamily="18" charset="0"/>
              </a:rPr>
              <a:t>On the bed lay a sick old man. </a:t>
            </a:r>
            <a:r>
              <a:rPr lang="en-GB"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床上躺着一位生病的老人。）</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3.</a:t>
            </a:r>
            <a:r>
              <a:rPr lang="zh-CN" altLang="en-US"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Such + be + </a:t>
            </a:r>
            <a:r>
              <a:rPr lang="zh-CN" altLang="en-US" sz="2400" dirty="0">
                <a:latin typeface="Times New Roman" panose="02020603050405020304" pitchFamily="18" charset="0"/>
                <a:cs typeface="Times New Roman" panose="02020603050405020304" pitchFamily="18" charset="0"/>
              </a:rPr>
              <a:t>主语 （</a:t>
            </a:r>
            <a:r>
              <a:rPr lang="en-GB" altLang="zh-CN" sz="2400" dirty="0">
                <a:latin typeface="Times New Roman" panose="02020603050405020304" pitchFamily="18" charset="0"/>
                <a:cs typeface="Times New Roman" panose="02020603050405020304" pitchFamily="18" charset="0"/>
              </a:rPr>
              <a:t>Such </a:t>
            </a:r>
            <a:r>
              <a:rPr lang="zh-CN" altLang="en-US" sz="2400" dirty="0">
                <a:latin typeface="Times New Roman" panose="02020603050405020304" pitchFamily="18" charset="0"/>
                <a:cs typeface="Times New Roman" panose="02020603050405020304" pitchFamily="18" charset="0"/>
              </a:rPr>
              <a:t>在此意为“这样的人</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事物”）</a:t>
            </a:r>
            <a:endParaRPr lang="en-US" altLang="zh-CN" sz="2400" dirty="0">
              <a:latin typeface="Times New Roman" panose="02020603050405020304" pitchFamily="18" charset="0"/>
              <a:cs typeface="Times New Roman" panose="02020603050405020304" pitchFamily="18" charset="0"/>
            </a:endParaRPr>
          </a:p>
          <a:p>
            <a:r>
              <a:rPr lang="en-GB" altLang="zh-CN" sz="2400" dirty="0">
                <a:solidFill>
                  <a:srgbClr val="FF0000"/>
                </a:solidFill>
                <a:latin typeface="Times New Roman" panose="02020603050405020304" pitchFamily="18" charset="0"/>
                <a:cs typeface="Times New Roman" panose="02020603050405020304" pitchFamily="18" charset="0"/>
              </a:rPr>
              <a:t>Such was </a:t>
            </a:r>
            <a:r>
              <a:rPr lang="en-GB" altLang="zh-CN" sz="2400" dirty="0">
                <a:latin typeface="Times New Roman" panose="02020603050405020304" pitchFamily="18" charset="0"/>
                <a:cs typeface="Times New Roman" panose="02020603050405020304" pitchFamily="18" charset="0"/>
              </a:rPr>
              <a:t>Albert Einstein — a man of great achievement but simple habits. </a:t>
            </a:r>
            <a:endParaRPr lang="zh-CN" altLang="en-US" sz="2400" dirty="0">
              <a:latin typeface="Times New Roman" panose="02020603050405020304" pitchFamily="18" charset="0"/>
              <a:cs typeface="Times New Roman" panose="02020603050405020304" pitchFamily="18" charset="0"/>
            </a:endParaRPr>
          </a:p>
          <a:p>
            <a:endParaRPr lang="en-GB" altLang="zh-CN" sz="2400"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linds(horizontal)">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blinds(horizontal)">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blinds(horizontal)">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blinds(horizontal)">
                                      <p:cBhvr>
                                        <p:cTn id="6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62260" y="5386131"/>
            <a:ext cx="1617968" cy="1617968"/>
          </a:xfrm>
          <a:prstGeom prst="rect">
            <a:avLst/>
          </a:prstGeom>
        </p:spPr>
      </p:pic>
      <p:sp>
        <p:nvSpPr>
          <p:cNvPr id="4" name="文本框 3"/>
          <p:cNvSpPr txBox="1"/>
          <p:nvPr/>
        </p:nvSpPr>
        <p:spPr>
          <a:xfrm>
            <a:off x="0" y="0"/>
            <a:ext cx="11873947" cy="1569660"/>
          </a:xfrm>
          <a:prstGeom prst="rect">
            <a:avLst/>
          </a:prstGeom>
          <a:noFill/>
        </p:spPr>
        <p:txBody>
          <a:bodyPr wrap="square">
            <a:spAutoFit/>
          </a:bodyPr>
          <a:lstStyle/>
          <a:p>
            <a:pPr indent="266700" algn="just">
              <a:buNone/>
            </a:pPr>
            <a:r>
              <a:rPr lang="en-US" altLang="zh-CN" sz="2400" dirty="0">
                <a:effectLst/>
                <a:latin typeface="Times New Roman Regular"/>
                <a:ea typeface="宋体" panose="02010600030101010101" pitchFamily="2" charset="-122"/>
                <a:cs typeface="宋体" panose="02010600030101010101" pitchFamily="2" charset="-122"/>
              </a:rPr>
              <a:t>Since ancient times, locals have recognized its potential as ___58___ high-quality natural weaving material, ___59___ (prize) for the vine’s lightness, breathability and remarkable durability.</a:t>
            </a:r>
            <a:r>
              <a:rPr lang="zh-CN" altLang="en-US" sz="2400" dirty="0">
                <a:effectLst/>
                <a:latin typeface="Times New Roman Regular"/>
                <a:ea typeface="宋体" panose="02010600030101010101" pitchFamily="2" charset="-122"/>
                <a:cs typeface="宋体" panose="02010600030101010101" pitchFamily="2" charset="-122"/>
              </a:rPr>
              <a:t>（分析句子成分）</a:t>
            </a:r>
            <a:endParaRPr lang="en-US" altLang="zh-CN" sz="2400" dirty="0">
              <a:effectLst/>
              <a:latin typeface="Times New Roman Regular"/>
              <a:ea typeface="宋体" panose="02010600030101010101" pitchFamily="2" charset="-122"/>
              <a:cs typeface="宋体" panose="02010600030101010101" pitchFamily="2" charset="-122"/>
            </a:endParaRPr>
          </a:p>
          <a:p>
            <a:pPr indent="266700" algn="just">
              <a:buNone/>
            </a:pPr>
            <a:endParaRPr lang="zh-CN" altLang="zh-CN" sz="24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47256" y="0"/>
            <a:ext cx="12080228" cy="1569660"/>
          </a:xfrm>
          <a:prstGeom prst="rect">
            <a:avLst/>
          </a:prstGeom>
          <a:noFill/>
        </p:spPr>
        <p:txBody>
          <a:bodyPr wrap="square">
            <a:spAutoFit/>
          </a:bodyPr>
          <a:lstStyle/>
          <a:p>
            <a:pPr indent="266700" algn="just">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Since ancient times</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（时间状语）</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locals</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（主语）</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have recognized</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（谓语）</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its potential</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（宾语）</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chemeClr val="accent6">
                    <a:lumMod val="50000"/>
                  </a:schemeClr>
                </a:solidFill>
                <a:effectLst/>
                <a:latin typeface="Times New Roman" panose="02020603050405020304" pitchFamily="18" charset="0"/>
                <a:ea typeface="宋体" panose="02010600030101010101" pitchFamily="2" charset="-122"/>
                <a:cs typeface="Times New Roman" panose="02020603050405020304" pitchFamily="18" charset="0"/>
              </a:rPr>
              <a:t>as ___58___ high-quality natural weaving material</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（表语）（主句）</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___59___ (prize) for the vine’s lightness, breathability and remarkable durability</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（非谓语做定语，来修饰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material</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47256" y="1469231"/>
            <a:ext cx="12080228" cy="4524315"/>
          </a:xfrm>
          <a:prstGeom prst="rect">
            <a:avLst/>
          </a:prstGeom>
          <a:noFill/>
        </p:spPr>
        <p:txBody>
          <a:bodyPr wrap="square">
            <a:spAutoFit/>
          </a:bodyPr>
          <a:lstStyle/>
          <a:p>
            <a:pPr indent="266700" algn="just">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prize=treasure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usually passive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chemeClr val="accent6">
                    <a:lumMod val="5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err="1">
                <a:solidFill>
                  <a:schemeClr val="accent6">
                    <a:lumMod val="50000"/>
                  </a:schemeClr>
                </a:solidFill>
                <a:latin typeface="Times New Roman" panose="02020603050405020304" pitchFamily="18" charset="0"/>
                <a:ea typeface="宋体" panose="02010600030101010101" pitchFamily="2" charset="-122"/>
                <a:cs typeface="Times New Roman" panose="02020603050405020304" pitchFamily="18" charset="0"/>
              </a:rPr>
              <a:t>sth</a:t>
            </a:r>
            <a:r>
              <a:rPr lang="en-US" altLang="zh-CN" sz="2400" dirty="0">
                <a:solidFill>
                  <a:schemeClr val="accent6">
                    <a:lumMod val="50000"/>
                  </a:schemeClr>
                </a:solidFill>
                <a:latin typeface="Times New Roman" panose="02020603050405020304" pitchFamily="18" charset="0"/>
                <a:ea typeface="宋体" panose="02010600030101010101" pitchFamily="2" charset="-122"/>
                <a:cs typeface="Times New Roman" panose="02020603050405020304" pitchFamily="18" charset="0"/>
              </a:rPr>
              <a:t> (for </a:t>
            </a:r>
            <a:r>
              <a:rPr lang="en-US" altLang="zh-CN" sz="2400" dirty="0" err="1">
                <a:solidFill>
                  <a:schemeClr val="accent6">
                    <a:lumMod val="50000"/>
                  </a:schemeClr>
                </a:solidFill>
                <a:latin typeface="Times New Roman" panose="02020603050405020304" pitchFamily="18" charset="0"/>
                <a:ea typeface="宋体" panose="02010600030101010101" pitchFamily="2" charset="-122"/>
                <a:cs typeface="Times New Roman" panose="02020603050405020304" pitchFamily="18" charset="0"/>
              </a:rPr>
              <a:t>sth</a:t>
            </a:r>
            <a:r>
              <a:rPr lang="en-US" altLang="zh-CN" sz="2400" dirty="0">
                <a:solidFill>
                  <a:schemeClr val="accent6">
                    <a:lumMod val="5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400" dirty="0">
                <a:solidFill>
                  <a:schemeClr val="accent6">
                    <a:lumMod val="5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to value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sth</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highly</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珍视；高度重视</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…material</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is</a:t>
            </a:r>
            <a:r>
              <a:rPr lang="zh-CN" altLang="en-US" sz="2400"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prized</a:t>
            </a:r>
            <a:r>
              <a:rPr lang="zh-CN" altLang="en-US" sz="2400"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for</a:t>
            </a:r>
            <a:r>
              <a:rPr lang="zh-CN" altLang="en-US" sz="2400"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the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vine’s lightness…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因此，非谓语</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prized</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for…</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Oil of cedarwood /ˈ</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siːdəˌwʊd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is highly prized for its use in perfumery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pəˈfjuːməri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（香水；香水商店；香水的制造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雪松油可用于制香水，因此十分珍贵。</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perfume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香水；芳香，香味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v</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使香气弥漫；在</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上撒香水，抹香水</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GB" altLang="zh-CN" sz="2400" i="1" dirty="0">
                <a:latin typeface="Times New Roman" panose="02020603050405020304" pitchFamily="18" charset="0"/>
                <a:cs typeface="Times New Roman" panose="02020603050405020304" pitchFamily="18" charset="0"/>
              </a:rPr>
              <a:t>The </a:t>
            </a:r>
            <a:r>
              <a:rPr lang="en-GB" altLang="zh-CN" sz="2400" i="1" dirty="0">
                <a:solidFill>
                  <a:schemeClr val="accent6">
                    <a:lumMod val="50000"/>
                  </a:schemeClr>
                </a:solidFill>
                <a:latin typeface="Times New Roman" panose="02020603050405020304" pitchFamily="18" charset="0"/>
                <a:cs typeface="Times New Roman" panose="02020603050405020304" pitchFamily="18" charset="0"/>
              </a:rPr>
              <a:t>fragrance</a:t>
            </a:r>
            <a:r>
              <a:rPr lang="en-GB" altLang="zh-CN" sz="2400" i="1" dirty="0">
                <a:latin typeface="Times New Roman" panose="02020603050405020304" pitchFamily="18" charset="0"/>
                <a:cs typeface="Times New Roman" panose="02020603050405020304" pitchFamily="18" charset="0"/>
              </a:rPr>
              <a:t> of the flowers filled the room.</a:t>
            </a:r>
            <a:r>
              <a:rPr lang="zh-CN" altLang="en-US" sz="2400" i="1" dirty="0">
                <a:latin typeface="Times New Roman" panose="02020603050405020304" pitchFamily="18" charset="0"/>
                <a:cs typeface="Times New Roman" panose="02020603050405020304" pitchFamily="18" charset="0"/>
              </a:rPr>
              <a:t> </a:t>
            </a:r>
            <a:r>
              <a:rPr lang="zh-CN" altLang="en-US" sz="2400" i="1"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i="1"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GB" altLang="zh-CN" sz="2400" i="1" dirty="0">
                <a:latin typeface="Times New Roman" panose="02020603050405020304" pitchFamily="18" charset="0"/>
                <a:cs typeface="Times New Roman" panose="02020603050405020304" pitchFamily="18" charset="0"/>
              </a:rPr>
              <a:t>The </a:t>
            </a:r>
            <a:r>
              <a:rPr lang="en-GB" altLang="zh-CN" sz="2400" i="1" dirty="0">
                <a:solidFill>
                  <a:schemeClr val="accent6">
                    <a:lumMod val="50000"/>
                  </a:schemeClr>
                </a:solidFill>
                <a:latin typeface="Times New Roman" panose="02020603050405020304" pitchFamily="18" charset="0"/>
                <a:cs typeface="Times New Roman" panose="02020603050405020304" pitchFamily="18" charset="0"/>
              </a:rPr>
              <a:t>scent</a:t>
            </a:r>
            <a:r>
              <a:rPr lang="en-GB" altLang="zh-CN" sz="2400" i="1" dirty="0">
                <a:latin typeface="Times New Roman" panose="02020603050405020304" pitchFamily="18" charset="0"/>
                <a:cs typeface="Times New Roman" panose="02020603050405020304" pitchFamily="18" charset="0"/>
              </a:rPr>
              <a:t> of fresh rain was in the air.</a:t>
            </a:r>
            <a:endParaRPr lang="en-GB" altLang="zh-CN" sz="2400" i="1" dirty="0">
              <a:latin typeface="Times New Roman" panose="02020603050405020304" pitchFamily="18" charset="0"/>
              <a:cs typeface="Times New Roman" panose="02020603050405020304" pitchFamily="18" charset="0"/>
            </a:endParaRPr>
          </a:p>
          <a:p>
            <a:pPr indent="266700" algn="just">
              <a:buNone/>
            </a:pPr>
            <a:r>
              <a:rPr lang="en-GB" altLang="zh-CN" sz="2400" i="1" dirty="0">
                <a:latin typeface="Times New Roman" panose="02020603050405020304" pitchFamily="18" charset="0"/>
                <a:cs typeface="Times New Roman" panose="02020603050405020304" pitchFamily="18" charset="0"/>
              </a:rPr>
              <a:t>The </a:t>
            </a:r>
            <a:r>
              <a:rPr lang="en-GB" altLang="zh-CN" sz="2400" i="1" dirty="0">
                <a:solidFill>
                  <a:schemeClr val="accent6">
                    <a:lumMod val="50000"/>
                  </a:schemeClr>
                </a:solidFill>
                <a:latin typeface="Times New Roman" panose="02020603050405020304" pitchFamily="18" charset="0"/>
                <a:cs typeface="Times New Roman" panose="02020603050405020304" pitchFamily="18" charset="0"/>
              </a:rPr>
              <a:t>aroma /</a:t>
            </a:r>
            <a:r>
              <a:rPr lang="en-GB" altLang="zh-CN" sz="2400" i="1" dirty="0" err="1">
                <a:solidFill>
                  <a:schemeClr val="accent6">
                    <a:lumMod val="50000"/>
                  </a:schemeClr>
                </a:solidFill>
                <a:latin typeface="Times New Roman" panose="02020603050405020304" pitchFamily="18" charset="0"/>
                <a:cs typeface="Times New Roman" panose="02020603050405020304" pitchFamily="18" charset="0"/>
              </a:rPr>
              <a:t>əˈrəʊmə</a:t>
            </a:r>
            <a:r>
              <a:rPr lang="en-GB" altLang="zh-CN" sz="2400" i="1" dirty="0">
                <a:solidFill>
                  <a:schemeClr val="accent6">
                    <a:lumMod val="50000"/>
                  </a:schemeClr>
                </a:solidFill>
                <a:latin typeface="Times New Roman" panose="02020603050405020304" pitchFamily="18" charset="0"/>
                <a:cs typeface="Times New Roman" panose="02020603050405020304" pitchFamily="18" charset="0"/>
              </a:rPr>
              <a:t>/</a:t>
            </a:r>
            <a:r>
              <a:rPr lang="en-GB" altLang="zh-CN" sz="2400" i="1" dirty="0">
                <a:latin typeface="Times New Roman" panose="02020603050405020304" pitchFamily="18" charset="0"/>
                <a:cs typeface="Times New Roman" panose="02020603050405020304" pitchFamily="18" charset="0"/>
              </a:rPr>
              <a:t> of freshly brewed coffee greeted me in the morning.</a:t>
            </a:r>
            <a:endParaRPr lang="en-US" altLang="zh-CN" sz="2400" i="1" dirty="0">
              <a:latin typeface="Times New Roman" panose="02020603050405020304" pitchFamily="18" charset="0"/>
              <a:cs typeface="Times New Roman" panose="02020603050405020304" pitchFamily="18" charset="0"/>
            </a:endParaRPr>
          </a:p>
          <a:p>
            <a:pPr indent="266700" algn="just">
              <a:buNone/>
            </a:pPr>
            <a:r>
              <a:rPr lang="en-GB" altLang="zh-CN" sz="2400" i="1" dirty="0">
                <a:latin typeface="Times New Roman" panose="02020603050405020304" pitchFamily="18" charset="0"/>
                <a:cs typeface="Times New Roman" panose="02020603050405020304" pitchFamily="18" charset="0"/>
              </a:rPr>
              <a:t>The wine had a </a:t>
            </a:r>
            <a:r>
              <a:rPr lang="en-GB" altLang="zh-CN" sz="2400" i="1" dirty="0">
                <a:solidFill>
                  <a:schemeClr val="accent6">
                    <a:lumMod val="50000"/>
                  </a:schemeClr>
                </a:solidFill>
                <a:latin typeface="Times New Roman" panose="02020603050405020304" pitchFamily="18" charset="0"/>
                <a:cs typeface="Times New Roman" panose="02020603050405020304" pitchFamily="18" charset="0"/>
              </a:rPr>
              <a:t>bouquet</a:t>
            </a:r>
            <a:r>
              <a:rPr lang="en-GB" altLang="zh-CN" sz="2400" i="1" dirty="0">
                <a:latin typeface="Times New Roman" panose="02020603050405020304" pitchFamily="18" charset="0"/>
                <a:cs typeface="Times New Roman" panose="02020603050405020304" pitchFamily="18" charset="0"/>
              </a:rPr>
              <a:t>/</a:t>
            </a:r>
            <a:r>
              <a:rPr lang="en-GB" altLang="zh-CN" sz="2400" i="1" dirty="0" err="1">
                <a:latin typeface="Times New Roman" panose="02020603050405020304" pitchFamily="18" charset="0"/>
                <a:cs typeface="Times New Roman" panose="02020603050405020304" pitchFamily="18" charset="0"/>
              </a:rPr>
              <a:t>buˈkeɪ</a:t>
            </a:r>
            <a:r>
              <a:rPr lang="en-GB" altLang="zh-CN" sz="2400" i="1" dirty="0">
                <a:latin typeface="Times New Roman" panose="02020603050405020304" pitchFamily="18" charset="0"/>
                <a:cs typeface="Times New Roman" panose="02020603050405020304" pitchFamily="18" charset="0"/>
              </a:rPr>
              <a:t>/ of fruity and floral notes.</a:t>
            </a:r>
            <a:endParaRPr lang="en-US" altLang="zh-CN" sz="2400" i="1" dirty="0">
              <a:latin typeface="Times New Roman" panose="02020603050405020304" pitchFamily="18" charset="0"/>
              <a:cs typeface="Times New Roman" panose="02020603050405020304" pitchFamily="18" charset="0"/>
            </a:endParaRPr>
          </a:p>
          <a:p>
            <a:pPr indent="266700" algn="just">
              <a:buNone/>
            </a:pPr>
            <a:r>
              <a:rPr lang="en-GB" altLang="zh-CN" sz="2400" i="1" dirty="0">
                <a:latin typeface="Times New Roman" panose="02020603050405020304" pitchFamily="18" charset="0"/>
                <a:cs typeface="Times New Roman" panose="02020603050405020304" pitchFamily="18" charset="0"/>
              </a:rPr>
              <a:t>There was an unpleasant </a:t>
            </a:r>
            <a:r>
              <a:rPr lang="en-GB" altLang="zh-CN" sz="2400" i="1" dirty="0">
                <a:solidFill>
                  <a:schemeClr val="accent6">
                    <a:lumMod val="50000"/>
                  </a:schemeClr>
                </a:solidFill>
                <a:latin typeface="Times New Roman" panose="02020603050405020304" pitchFamily="18" charset="0"/>
                <a:cs typeface="Times New Roman" panose="02020603050405020304" pitchFamily="18" charset="0"/>
              </a:rPr>
              <a:t>odor</a:t>
            </a:r>
            <a:r>
              <a:rPr lang="en-GB" altLang="zh-CN" sz="2400" i="1" dirty="0">
                <a:latin typeface="Times New Roman" panose="02020603050405020304" pitchFamily="18" charset="0"/>
                <a:cs typeface="Times New Roman" panose="02020603050405020304" pitchFamily="18" charset="0"/>
              </a:rPr>
              <a:t> in the room.</a:t>
            </a:r>
            <a:r>
              <a:rPr lang="zh-CN" altLang="en-US" sz="2400" i="1" dirty="0">
                <a:latin typeface="Times New Roman" panose="02020603050405020304" pitchFamily="18" charset="0"/>
                <a:cs typeface="Times New Roman" panose="02020603050405020304" pitchFamily="18" charset="0"/>
              </a:rPr>
              <a:t> </a:t>
            </a:r>
            <a:endParaRPr lang="en-US" altLang="zh-CN" sz="2400" i="1" dirty="0">
              <a:latin typeface="Times New Roman" panose="02020603050405020304" pitchFamily="18" charset="0"/>
              <a:cs typeface="Times New Roman" panose="02020603050405020304" pitchFamily="18" charset="0"/>
            </a:endParaRPr>
          </a:p>
          <a:p>
            <a:pPr indent="266700" algn="just">
              <a:buNone/>
            </a:pPr>
            <a:r>
              <a:rPr lang="en-GB" altLang="zh-CN" sz="2400" i="1" dirty="0">
                <a:latin typeface="Times New Roman" panose="02020603050405020304" pitchFamily="18" charset="0"/>
                <a:cs typeface="Times New Roman" panose="02020603050405020304" pitchFamily="18" charset="0"/>
              </a:rPr>
              <a:t>He wore a cologne /</a:t>
            </a:r>
            <a:r>
              <a:rPr lang="en-GB" altLang="zh-CN" sz="2400" i="1" dirty="0" err="1">
                <a:latin typeface="Times New Roman" panose="02020603050405020304" pitchFamily="18" charset="0"/>
                <a:cs typeface="Times New Roman" panose="02020603050405020304" pitchFamily="18" charset="0"/>
              </a:rPr>
              <a:t>kəˈləʊn</a:t>
            </a:r>
            <a:r>
              <a:rPr lang="en-GB" altLang="zh-CN" sz="2400" i="1" dirty="0">
                <a:latin typeface="Times New Roman" panose="02020603050405020304" pitchFamily="18" charset="0"/>
                <a:cs typeface="Times New Roman" panose="02020603050405020304" pitchFamily="18" charset="0"/>
              </a:rPr>
              <a:t>/ that had hints of citrus/ˈ</a:t>
            </a:r>
            <a:r>
              <a:rPr lang="en-GB" altLang="zh-CN" sz="2400" i="1" dirty="0" err="1">
                <a:latin typeface="Times New Roman" panose="02020603050405020304" pitchFamily="18" charset="0"/>
                <a:cs typeface="Times New Roman" panose="02020603050405020304" pitchFamily="18" charset="0"/>
              </a:rPr>
              <a:t>sɪtrəs</a:t>
            </a:r>
            <a:r>
              <a:rPr lang="en-GB" altLang="zh-CN" sz="2400" i="1" dirty="0">
                <a:latin typeface="Times New Roman" panose="02020603050405020304" pitchFamily="18" charset="0"/>
                <a:cs typeface="Times New Roman" panose="02020603050405020304" pitchFamily="18" charset="0"/>
              </a:rPr>
              <a:t>/</a:t>
            </a:r>
            <a:r>
              <a:rPr lang="zh-CN" altLang="en-US" sz="2400" i="1" dirty="0">
                <a:latin typeface="Times New Roman" panose="02020603050405020304" pitchFamily="18" charset="0"/>
                <a:cs typeface="Times New Roman" panose="02020603050405020304" pitchFamily="18" charset="0"/>
              </a:rPr>
              <a:t>（柑橘类的）</a:t>
            </a:r>
            <a:r>
              <a:rPr lang="en-GB" altLang="zh-CN" sz="2400" i="1" dirty="0">
                <a:latin typeface="Times New Roman" panose="02020603050405020304" pitchFamily="18" charset="0"/>
                <a:cs typeface="Times New Roman" panose="02020603050405020304" pitchFamily="18" charset="0"/>
              </a:rPr>
              <a:t>.</a:t>
            </a:r>
            <a:endParaRPr lang="en-US" altLang="zh-CN" sz="2400" i="1"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5073097" y="4097518"/>
            <a:ext cx="6959875" cy="369332"/>
          </a:xfrm>
          <a:prstGeom prst="rect">
            <a:avLst/>
          </a:prstGeom>
          <a:noFill/>
        </p:spPr>
        <p:txBody>
          <a:bodyPr wrap="square">
            <a:spAutoFit/>
          </a:bodyPr>
          <a:lstStyle/>
          <a:p>
            <a:r>
              <a:rPr lang="en-US" altLang="zh-CN" sz="1800" i="1" dirty="0">
                <a:solidFill>
                  <a:srgbClr val="FF0000"/>
                </a:solidFill>
                <a:latin typeface="Times New Roman" panose="02020603050405020304" pitchFamily="18" charset="0"/>
                <a:cs typeface="Times New Roman" panose="02020603050405020304" pitchFamily="18" charset="0"/>
              </a:rPr>
              <a:t>aroma</a:t>
            </a:r>
            <a:r>
              <a:rPr lang="zh-CN" altLang="en-US" sz="1800" i="1" dirty="0">
                <a:solidFill>
                  <a:srgbClr val="FF0000"/>
                </a:solidFill>
                <a:latin typeface="Times New Roman" panose="02020603050405020304" pitchFamily="18" charset="0"/>
                <a:cs typeface="Times New Roman" panose="02020603050405020304" pitchFamily="18" charset="0"/>
              </a:rPr>
              <a:t>（用于食物、饮料或者花草的香气，通常是愉悦的气味）</a:t>
            </a:r>
            <a:endParaRPr lang="zh-CN" altLang="en-US" dirty="0">
              <a:solidFill>
                <a:srgbClr val="FF0000"/>
              </a:solidFill>
            </a:endParaRPr>
          </a:p>
        </p:txBody>
      </p:sp>
      <p:sp>
        <p:nvSpPr>
          <p:cNvPr id="10" name="文本框 9"/>
          <p:cNvSpPr txBox="1"/>
          <p:nvPr/>
        </p:nvSpPr>
        <p:spPr>
          <a:xfrm>
            <a:off x="7267575" y="4860866"/>
            <a:ext cx="4606372" cy="369332"/>
          </a:xfrm>
          <a:prstGeom prst="rect">
            <a:avLst/>
          </a:prstGeom>
          <a:noFill/>
        </p:spPr>
        <p:txBody>
          <a:bodyPr wrap="square">
            <a:spAutoFit/>
          </a:bodyPr>
          <a:lstStyle/>
          <a:p>
            <a:r>
              <a:rPr lang="zh-CN" altLang="en-US" sz="1800" i="1" dirty="0">
                <a:solidFill>
                  <a:srgbClr val="FF0000"/>
                </a:solidFill>
                <a:latin typeface="Times New Roman" panose="02020603050405020304" pitchFamily="18" charset="0"/>
                <a:cs typeface="Times New Roman" panose="02020603050405020304" pitchFamily="18" charset="0"/>
              </a:rPr>
              <a:t>描述复杂的香气，尤其是香水或酒的香气</a:t>
            </a:r>
            <a:endParaRPr lang="zh-CN" altLang="en-US" dirty="0">
              <a:solidFill>
                <a:srgbClr val="FF0000"/>
              </a:solidFill>
            </a:endParaRPr>
          </a:p>
        </p:txBody>
      </p:sp>
      <p:sp>
        <p:nvSpPr>
          <p:cNvPr id="12" name="文本框 11"/>
          <p:cNvSpPr txBox="1"/>
          <p:nvPr/>
        </p:nvSpPr>
        <p:spPr>
          <a:xfrm>
            <a:off x="5255750" y="5201465"/>
            <a:ext cx="6800850" cy="369332"/>
          </a:xfrm>
          <a:prstGeom prst="rect">
            <a:avLst/>
          </a:prstGeom>
          <a:noFill/>
        </p:spPr>
        <p:txBody>
          <a:bodyPr wrap="square">
            <a:spAutoFit/>
          </a:bodyPr>
          <a:lstStyle/>
          <a:p>
            <a:pPr indent="266700" algn="just">
              <a:buNone/>
            </a:pPr>
            <a:r>
              <a:rPr lang="zh-CN" altLang="en-US" sz="1800" i="1" dirty="0">
                <a:solidFill>
                  <a:srgbClr val="FF0000"/>
                </a:solidFill>
                <a:latin typeface="Times New Roman" panose="02020603050405020304" pitchFamily="18" charset="0"/>
                <a:cs typeface="Times New Roman" panose="02020603050405020304" pitchFamily="18" charset="0"/>
              </a:rPr>
              <a:t>（独特气味）</a:t>
            </a:r>
            <a:endParaRPr lang="en-US" altLang="zh-CN" sz="1800" i="1" dirty="0">
              <a:solidFill>
                <a:srgbClr val="FF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9570761" y="5566749"/>
            <a:ext cx="6800850" cy="369332"/>
          </a:xfrm>
          <a:prstGeom prst="rect">
            <a:avLst/>
          </a:prstGeom>
          <a:noFill/>
        </p:spPr>
        <p:txBody>
          <a:bodyPr wrap="square">
            <a:spAutoFit/>
          </a:bodyPr>
          <a:lstStyle/>
          <a:p>
            <a:r>
              <a:rPr lang="zh-CN" altLang="en-US" sz="1800" i="1" dirty="0">
                <a:solidFill>
                  <a:srgbClr val="FF0000"/>
                </a:solidFill>
                <a:latin typeface="Times New Roman" panose="02020603050405020304" pitchFamily="18" charset="0"/>
                <a:cs typeface="Times New Roman" panose="02020603050405020304" pitchFamily="18" charset="0"/>
              </a:rPr>
              <a:t>（古龙水）</a:t>
            </a:r>
            <a:endParaRPr lang="zh-CN" altLang="en-US" dirty="0">
              <a:solidFill>
                <a:srgbClr val="FF0000"/>
              </a:solidFill>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2">
                                            <p:bg/>
                                          </p:spTgt>
                                        </p:tgtEl>
                                        <p:attrNameLst>
                                          <p:attrName>style.visibility</p:attrName>
                                        </p:attrNameLst>
                                      </p:cBhvr>
                                      <p:to>
                                        <p:strVal val="visible"/>
                                      </p:to>
                                    </p:set>
                                    <p:animEffect transition="in" filter="wipe(down)">
                                      <p:cBhvr>
                                        <p:cTn id="10" dur="500"/>
                                        <p:tgtEl>
                                          <p:spTgt spid="2">
                                            <p:bg/>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heckerboard(across)">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checkerboard(across)">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checkerboard(across)">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checkerboard(across)">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checkerboard(across)">
                                      <p:cBhvr>
                                        <p:cTn id="38" dur="500"/>
                                        <p:tgtEl>
                                          <p:spTgt spid="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checkerboard(across)">
                                      <p:cBhvr>
                                        <p:cTn id="43" dur="500"/>
                                        <p:tgtEl>
                                          <p:spTgt spid="6">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animEffect transition="in" filter="checkerboard(across)">
                                      <p:cBhvr>
                                        <p:cTn id="48" dur="500"/>
                                        <p:tgtEl>
                                          <p:spTgt spid="6">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animEffect transition="in" filter="checkerboard(across)">
                                      <p:cBhvr>
                                        <p:cTn id="53" dur="500"/>
                                        <p:tgtEl>
                                          <p:spTgt spid="6">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checkerboard(across)">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checkerboard(across)">
                                      <p:cBhvr>
                                        <p:cTn id="63" dur="500"/>
                                        <p:tgtEl>
                                          <p:spTgt spid="6">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checkerboard(across)">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nodeType="clickEffect">
                                  <p:stCondLst>
                                    <p:cond delay="0"/>
                                  </p:stCondLst>
                                  <p:childTnLst>
                                    <p:set>
                                      <p:cBhvr>
                                        <p:cTn id="72" dur="1" fill="hold">
                                          <p:stCondLst>
                                            <p:cond delay="0"/>
                                          </p:stCondLst>
                                        </p:cTn>
                                        <p:tgtEl>
                                          <p:spTgt spid="6">
                                            <p:txEl>
                                              <p:pRg st="9" end="9"/>
                                            </p:txEl>
                                          </p:spTgt>
                                        </p:tgtEl>
                                        <p:attrNameLst>
                                          <p:attrName>style.visibility</p:attrName>
                                        </p:attrNameLst>
                                      </p:cBhvr>
                                      <p:to>
                                        <p:strVal val="visible"/>
                                      </p:to>
                                    </p:set>
                                    <p:animEffect transition="in" filter="checkerboard(across)">
                                      <p:cBhvr>
                                        <p:cTn id="73" dur="500"/>
                                        <p:tgtEl>
                                          <p:spTgt spid="6">
                                            <p:txEl>
                                              <p:pRg st="9" end="9"/>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nodeType="clickEffect">
                                  <p:stCondLst>
                                    <p:cond delay="0"/>
                                  </p:stCondLst>
                                  <p:childTnLst>
                                    <p:set>
                                      <p:cBhvr>
                                        <p:cTn id="77"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8" dur="500"/>
                                        <p:tgtEl>
                                          <p:spTgt spid="12">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nodeType="clickEffect">
                                  <p:stCondLst>
                                    <p:cond delay="0"/>
                                  </p:stCondLst>
                                  <p:childTnLst>
                                    <p:set>
                                      <p:cBhvr>
                                        <p:cTn id="82" dur="1" fill="hold">
                                          <p:stCondLst>
                                            <p:cond delay="0"/>
                                          </p:stCondLst>
                                        </p:cTn>
                                        <p:tgtEl>
                                          <p:spTgt spid="6">
                                            <p:txEl>
                                              <p:pRg st="10" end="10"/>
                                            </p:txEl>
                                          </p:spTgt>
                                        </p:tgtEl>
                                        <p:attrNameLst>
                                          <p:attrName>style.visibility</p:attrName>
                                        </p:attrNameLst>
                                      </p:cBhvr>
                                      <p:to>
                                        <p:strVal val="visible"/>
                                      </p:to>
                                    </p:set>
                                    <p:animEffect transition="in" filter="checkerboard(across)">
                                      <p:cBhvr>
                                        <p:cTn id="83" dur="500"/>
                                        <p:tgtEl>
                                          <p:spTgt spid="6">
                                            <p:txEl>
                                              <p:pRg st="10" end="1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 presetClass="entr" presetSubtype="10" fill="hold" nodeType="clickEffect">
                                  <p:stCondLst>
                                    <p:cond delay="0"/>
                                  </p:stCondLst>
                                  <p:childTnLst>
                                    <p:set>
                                      <p:cBhvr>
                                        <p:cTn id="87" dur="1" fill="hold">
                                          <p:stCondLst>
                                            <p:cond delay="0"/>
                                          </p:stCondLst>
                                        </p:cTn>
                                        <p:tgtEl>
                                          <p:spTgt spid="14">
                                            <p:txEl>
                                              <p:pRg st="0" end="0"/>
                                            </p:txEl>
                                          </p:spTgt>
                                        </p:tgtEl>
                                        <p:attrNameLst>
                                          <p:attrName>style.visibility</p:attrName>
                                        </p:attrNameLst>
                                      </p:cBhvr>
                                      <p:to>
                                        <p:strVal val="visible"/>
                                      </p:to>
                                    </p:set>
                                    <p:animEffect transition="in" filter="checkerboard(across)">
                                      <p:cBhvr>
                                        <p:cTn id="8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build="allAtOnce"/>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62260" y="5386131"/>
            <a:ext cx="1617968" cy="1617968"/>
          </a:xfrm>
          <a:prstGeom prst="rect">
            <a:avLst/>
          </a:prstGeom>
        </p:spPr>
      </p:pic>
      <p:sp>
        <p:nvSpPr>
          <p:cNvPr id="4" name="文本框 3"/>
          <p:cNvSpPr txBox="1"/>
          <p:nvPr/>
        </p:nvSpPr>
        <p:spPr>
          <a:xfrm>
            <a:off x="0" y="0"/>
            <a:ext cx="11873947" cy="1569660"/>
          </a:xfrm>
          <a:prstGeom prst="rect">
            <a:avLst/>
          </a:prstGeom>
          <a:noFill/>
        </p:spPr>
        <p:txBody>
          <a:bodyPr wrap="square">
            <a:spAutoFit/>
          </a:bodyPr>
          <a:lstStyle/>
          <a:p>
            <a:pPr indent="266700" algn="just">
              <a:buNone/>
            </a:pPr>
            <a:r>
              <a:rPr lang="en-US" altLang="zh-CN" sz="2400" dirty="0">
                <a:effectLst/>
                <a:latin typeface="Times New Roman Regular"/>
                <a:ea typeface="宋体" panose="02010600030101010101" pitchFamily="2" charset="-122"/>
                <a:cs typeface="宋体" panose="02010600030101010101" pitchFamily="2" charset="-122"/>
              </a:rPr>
              <a:t>The Records of the Three Kingdoms by Western Jin Dynasty ___60___ (history) </a:t>
            </a:r>
            <a:r>
              <a:rPr lang="en-US" altLang="zh-CN" sz="2400" b="1" dirty="0">
                <a:solidFill>
                  <a:srgbClr val="FF0000"/>
                </a:solidFill>
                <a:effectLst/>
                <a:latin typeface="Times New Roman Regular"/>
                <a:ea typeface="宋体" panose="02010600030101010101" pitchFamily="2" charset="-122"/>
                <a:cs typeface="宋体" panose="02010600030101010101" pitchFamily="2" charset="-122"/>
              </a:rPr>
              <a:t>Chen Shou </a:t>
            </a:r>
            <a:r>
              <a:rPr lang="en-US" altLang="zh-CN" sz="2400" dirty="0">
                <a:effectLst/>
                <a:latin typeface="Times New Roman Regular"/>
                <a:ea typeface="宋体" panose="02010600030101010101" pitchFamily="2" charset="-122"/>
                <a:cs typeface="宋体" panose="02010600030101010101" pitchFamily="2" charset="-122"/>
              </a:rPr>
              <a:t>documented its military applications, describing “vine armor” so effective that it could float across rivers, resist water, and stand against arrows.</a:t>
            </a:r>
            <a:endParaRPr lang="en-US" altLang="zh-CN" sz="2400" dirty="0">
              <a:effectLst/>
              <a:latin typeface="Times New Roman Regular"/>
              <a:ea typeface="宋体" panose="02010600030101010101" pitchFamily="2" charset="-122"/>
              <a:cs typeface="宋体" panose="02010600030101010101" pitchFamily="2" charset="-122"/>
            </a:endParaRPr>
          </a:p>
          <a:p>
            <a:pPr indent="266700" algn="just">
              <a:buNone/>
            </a:pPr>
            <a:endParaRPr lang="zh-CN" altLang="zh-CN" sz="2400" dirty="0">
              <a:effectLst/>
              <a:latin typeface="宋体" panose="02010600030101010101" pitchFamily="2" charset="-122"/>
              <a:ea typeface="宋体" panose="02010600030101010101" pitchFamily="2" charset="-122"/>
              <a:cs typeface="宋体" panose="02010600030101010101" pitchFamily="2" charset="-122"/>
            </a:endParaRP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23" t="4646" r="12843"/>
          <a:stretch>
            <a:fillRect/>
          </a:stretch>
        </p:blipFill>
        <p:spPr bwMode="auto">
          <a:xfrm>
            <a:off x="0" y="1246494"/>
            <a:ext cx="2207358" cy="3670064"/>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p:nvSpPr>
        <p:spPr>
          <a:xfrm>
            <a:off x="490331" y="1569660"/>
            <a:ext cx="278296" cy="80838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2207358" y="1075003"/>
            <a:ext cx="9984642" cy="5940088"/>
          </a:xfrm>
          <a:prstGeom prst="rect">
            <a:avLst/>
          </a:prstGeom>
          <a:noFill/>
        </p:spPr>
        <p:txBody>
          <a:bodyPr wrap="square">
            <a:spAutoFit/>
          </a:bodyPr>
          <a:lstStyle/>
          <a:p>
            <a:pPr>
              <a:buNone/>
            </a:pPr>
            <a:r>
              <a:rPr lang="zh-CN" altLang="zh-CN" sz="20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以 </a:t>
            </a:r>
            <a:r>
              <a:rPr lang="en-US" altLang="zh-CN" sz="20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ian</a:t>
            </a:r>
            <a:r>
              <a:rPr lang="en-US" altLang="zh-CN" sz="20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结尾的单词通常表示</a:t>
            </a:r>
            <a:r>
              <a:rPr lang="zh-CN" altLang="zh-CN" sz="20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某种职业、学科、地区或兴趣爱好</a:t>
            </a:r>
            <a:r>
              <a:rPr lang="zh-CN" altLang="zh-CN" sz="20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的人</a:t>
            </a:r>
            <a:endParaRPr lang="en-US" altLang="zh-CN" sz="20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a:t>
            </a:r>
            <a:r>
              <a:rPr lang="en-US" altLang="zh-CN" sz="2000" b="1" dirty="0" err="1">
                <a:latin typeface="Times New Roman" panose="02020603050405020304" pitchFamily="18" charset="0"/>
                <a:cs typeface="Times New Roman" panose="02020603050405020304" pitchFamily="18" charset="0"/>
              </a:rPr>
              <a:t>ian</a:t>
            </a:r>
            <a:r>
              <a:rPr lang="en-US" altLang="zh-CN" sz="2000" dirty="0">
                <a:latin typeface="Times New Roman" panose="02020603050405020304" pitchFamily="18" charset="0"/>
                <a:cs typeface="Times New Roman" panose="02020603050405020304" pitchFamily="18" charset="0"/>
              </a:rPr>
              <a:t> </a:t>
            </a:r>
            <a:r>
              <a:rPr lang="zh-CN" altLang="zh-CN" sz="2000" dirty="0">
                <a:latin typeface="Times New Roman" panose="02020603050405020304" pitchFamily="18" charset="0"/>
                <a:cs typeface="Times New Roman" panose="02020603050405020304" pitchFamily="18" charset="0"/>
              </a:rPr>
              <a:t>用来表示从事某一职业或学科的人。</a:t>
            </a:r>
            <a:endParaRPr lang="en-US"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Musician</a:t>
            </a:r>
            <a:r>
              <a:rPr lang="zh-CN" altLang="zh-CN" sz="2000" dirty="0">
                <a:latin typeface="Times New Roman" panose="02020603050405020304" pitchFamily="18" charset="0"/>
                <a:cs typeface="Times New Roman" panose="02020603050405020304" pitchFamily="18" charset="0"/>
              </a:rPr>
              <a:t>（音乐家）：从事音乐的人。</a:t>
            </a:r>
            <a:endParaRPr lang="en-US"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Physician</a:t>
            </a:r>
            <a:r>
              <a:rPr lang="zh-CN" altLang="zh-CN" sz="2000" dirty="0">
                <a:latin typeface="Times New Roman" panose="02020603050405020304" pitchFamily="18" charset="0"/>
                <a:cs typeface="Times New Roman" panose="02020603050405020304" pitchFamily="18" charset="0"/>
              </a:rPr>
              <a:t>（医生）：从事医学的人。</a:t>
            </a:r>
            <a:endParaRPr lang="en-US"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Librarian</a:t>
            </a:r>
            <a:r>
              <a:rPr lang="zh-CN" altLang="zh-CN" sz="2000" dirty="0">
                <a:latin typeface="Times New Roman" panose="02020603050405020304" pitchFamily="18" charset="0"/>
                <a:cs typeface="Times New Roman" panose="02020603050405020304" pitchFamily="18" charset="0"/>
              </a:rPr>
              <a:t>（图书管理员）：负责管理图书馆的人。</a:t>
            </a:r>
            <a:endParaRPr lang="en-US"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Magician</a:t>
            </a:r>
            <a:r>
              <a:rPr lang="zh-CN" altLang="zh-CN" sz="2000" dirty="0">
                <a:latin typeface="Times New Roman" panose="02020603050405020304" pitchFamily="18" charset="0"/>
                <a:cs typeface="Times New Roman" panose="02020603050405020304" pitchFamily="18" charset="0"/>
              </a:rPr>
              <a:t>（魔术师）：表演魔术的人。</a:t>
            </a:r>
            <a:endParaRPr lang="en-US"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Electrician</a:t>
            </a:r>
            <a:r>
              <a:rPr lang="zh-CN" altLang="zh-CN" sz="2000" dirty="0">
                <a:latin typeface="Times New Roman" panose="02020603050405020304" pitchFamily="18" charset="0"/>
                <a:cs typeface="Times New Roman" panose="02020603050405020304" pitchFamily="18" charset="0"/>
              </a:rPr>
              <a:t>（电工）：负责电力安装与维修的人。</a:t>
            </a:r>
            <a:endParaRPr lang="zh-CN" altLang="zh-CN" sz="2000" dirty="0">
              <a:latin typeface="Times New Roman" panose="02020603050405020304" pitchFamily="18" charset="0"/>
              <a:cs typeface="Times New Roman" panose="02020603050405020304" pitchFamily="18" charset="0"/>
            </a:endParaRPr>
          </a:p>
          <a:p>
            <a:pPr lvl="0"/>
            <a:r>
              <a:rPr lang="en-US" altLang="zh-CN" sz="2000" b="1" dirty="0">
                <a:solidFill>
                  <a:srgbClr val="FF0000"/>
                </a:solidFill>
                <a:latin typeface="Times New Roman" panose="02020603050405020304" pitchFamily="18" charset="0"/>
                <a:cs typeface="Times New Roman" panose="02020603050405020304" pitchFamily="18" charset="0"/>
              </a:rPr>
              <a:t>-</a:t>
            </a:r>
            <a:r>
              <a:rPr lang="en-US" altLang="zh-CN" sz="2000" b="1" dirty="0" err="1">
                <a:solidFill>
                  <a:srgbClr val="FF0000"/>
                </a:solidFill>
                <a:latin typeface="Times New Roman" panose="02020603050405020304" pitchFamily="18" charset="0"/>
                <a:cs typeface="Times New Roman" panose="02020603050405020304" pitchFamily="18" charset="0"/>
              </a:rPr>
              <a:t>ian</a:t>
            </a:r>
            <a:r>
              <a:rPr lang="en-US" altLang="zh-CN" sz="2000" dirty="0">
                <a:solidFill>
                  <a:srgbClr val="FF0000"/>
                </a:solidFill>
                <a:latin typeface="Times New Roman" panose="02020603050405020304" pitchFamily="18" charset="0"/>
                <a:cs typeface="Times New Roman" panose="02020603050405020304" pitchFamily="18" charset="0"/>
              </a:rPr>
              <a:t> </a:t>
            </a:r>
            <a:r>
              <a:rPr lang="zh-CN" altLang="zh-CN" sz="2000" dirty="0">
                <a:solidFill>
                  <a:srgbClr val="FF0000"/>
                </a:solidFill>
                <a:latin typeface="Times New Roman" panose="02020603050405020304" pitchFamily="18" charset="0"/>
                <a:cs typeface="Times New Roman" panose="02020603050405020304" pitchFamily="18" charset="0"/>
              </a:rPr>
              <a:t>用来表示某个国家或地区的人。</a:t>
            </a:r>
            <a:endParaRPr lang="en-US" altLang="zh-CN" sz="2000" dirty="0">
              <a:solidFill>
                <a:srgbClr val="FF0000"/>
              </a:solidFill>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Canadian</a:t>
            </a:r>
            <a:r>
              <a:rPr lang="zh-CN" altLang="zh-CN" sz="2000" dirty="0">
                <a:latin typeface="Times New Roman" panose="02020603050405020304" pitchFamily="18" charset="0"/>
                <a:cs typeface="Times New Roman" panose="02020603050405020304" pitchFamily="18" charset="0"/>
              </a:rPr>
              <a:t>（加拿大人）：来自加拿大的人。</a:t>
            </a:r>
            <a:endParaRPr lang="en-US"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Romanian</a:t>
            </a:r>
            <a:r>
              <a:rPr lang="zh-CN" altLang="zh-CN" sz="2000" dirty="0">
                <a:latin typeface="Times New Roman" panose="02020603050405020304" pitchFamily="18" charset="0"/>
                <a:cs typeface="Times New Roman" panose="02020603050405020304" pitchFamily="18" charset="0"/>
              </a:rPr>
              <a:t>（罗马尼亚人）：来自罗马尼亚的人。</a:t>
            </a:r>
            <a:endParaRPr lang="en-US"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American</a:t>
            </a:r>
            <a:r>
              <a:rPr lang="zh-CN" altLang="zh-CN" sz="2000" dirty="0">
                <a:latin typeface="Times New Roman" panose="02020603050405020304" pitchFamily="18" charset="0"/>
                <a:cs typeface="Times New Roman" panose="02020603050405020304" pitchFamily="18" charset="0"/>
              </a:rPr>
              <a:t>（美国人）：来自美国的人。</a:t>
            </a:r>
            <a:endParaRPr lang="en-US"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Indian</a:t>
            </a:r>
            <a:r>
              <a:rPr lang="zh-CN" altLang="zh-CN" sz="2000" dirty="0">
                <a:latin typeface="Times New Roman" panose="02020603050405020304" pitchFamily="18" charset="0"/>
                <a:cs typeface="Times New Roman" panose="02020603050405020304" pitchFamily="18" charset="0"/>
              </a:rPr>
              <a:t>（印度人）：来自印度的人。</a:t>
            </a:r>
            <a:endParaRPr lang="zh-CN"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a:t>
            </a:r>
            <a:r>
              <a:rPr lang="en-US" altLang="zh-CN" sz="2000" b="1" dirty="0" err="1">
                <a:latin typeface="Times New Roman" panose="02020603050405020304" pitchFamily="18" charset="0"/>
                <a:cs typeface="Times New Roman" panose="02020603050405020304" pitchFamily="18" charset="0"/>
              </a:rPr>
              <a:t>ian</a:t>
            </a:r>
            <a:r>
              <a:rPr lang="en-US" altLang="zh-CN" sz="2000" dirty="0">
                <a:latin typeface="Times New Roman" panose="02020603050405020304" pitchFamily="18" charset="0"/>
                <a:cs typeface="Times New Roman" panose="02020603050405020304" pitchFamily="18" charset="0"/>
              </a:rPr>
              <a:t> </a:t>
            </a:r>
            <a:r>
              <a:rPr lang="zh-CN" altLang="zh-CN" sz="2000" dirty="0">
                <a:latin typeface="Times New Roman" panose="02020603050405020304" pitchFamily="18" charset="0"/>
                <a:cs typeface="Times New Roman" panose="02020603050405020304" pitchFamily="18" charset="0"/>
              </a:rPr>
              <a:t>也用来表示对某种活动、兴趣或思想的倾向。</a:t>
            </a:r>
            <a:endParaRPr lang="en-US"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Vegetarian</a:t>
            </a:r>
            <a:r>
              <a:rPr lang="zh-CN" altLang="zh-CN" sz="2000" dirty="0">
                <a:latin typeface="Times New Roman" panose="02020603050405020304" pitchFamily="18" charset="0"/>
                <a:cs typeface="Times New Roman" panose="02020603050405020304" pitchFamily="18" charset="0"/>
              </a:rPr>
              <a:t>（素食者）：倾向于只吃植物性食物的人。</a:t>
            </a:r>
            <a:endParaRPr lang="en-US"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Humanitarian /</a:t>
            </a:r>
            <a:r>
              <a:rPr lang="en-US" altLang="zh-CN" sz="2000" b="1" dirty="0" err="1">
                <a:latin typeface="Times New Roman" panose="02020603050405020304" pitchFamily="18" charset="0"/>
                <a:cs typeface="Times New Roman" panose="02020603050405020304" pitchFamily="18" charset="0"/>
              </a:rPr>
              <a:t>hju</a:t>
            </a:r>
            <a:r>
              <a:rPr lang="en-US" altLang="zh-CN" sz="2000" b="1" dirty="0">
                <a:latin typeface="Times New Roman" panose="02020603050405020304" pitchFamily="18" charset="0"/>
                <a:cs typeface="Times New Roman" panose="02020603050405020304" pitchFamily="18" charset="0"/>
              </a:rPr>
              <a:t>ːˌ</a:t>
            </a:r>
            <a:r>
              <a:rPr lang="en-US" altLang="zh-CN" sz="2000" b="1" dirty="0" err="1">
                <a:latin typeface="Times New Roman" panose="02020603050405020304" pitchFamily="18" charset="0"/>
                <a:cs typeface="Times New Roman" panose="02020603050405020304" pitchFamily="18" charset="0"/>
              </a:rPr>
              <a:t>mænɪˈtɛərɪən</a:t>
            </a:r>
            <a:r>
              <a:rPr lang="en-US" altLang="zh-CN" sz="2000" b="1" dirty="0">
                <a:latin typeface="Times New Roman" panose="02020603050405020304" pitchFamily="18" charset="0"/>
                <a:cs typeface="Times New Roman" panose="02020603050405020304" pitchFamily="18" charset="0"/>
              </a:rPr>
              <a:t>/ </a:t>
            </a:r>
            <a:r>
              <a:rPr lang="zh-CN" altLang="zh-CN" sz="2000" dirty="0">
                <a:latin typeface="Times New Roman" panose="02020603050405020304" pitchFamily="18" charset="0"/>
                <a:cs typeface="Times New Roman" panose="02020603050405020304" pitchFamily="18" charset="0"/>
              </a:rPr>
              <a:t>（人道主义者）：关心他人福祉的人，通常从事慈善工作。</a:t>
            </a:r>
            <a:endParaRPr lang="zh-CN"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Historian</a:t>
            </a:r>
            <a:r>
              <a:rPr lang="zh-CN" altLang="zh-CN" sz="2000" dirty="0">
                <a:latin typeface="Times New Roman" panose="02020603050405020304" pitchFamily="18" charset="0"/>
                <a:cs typeface="Times New Roman" panose="02020603050405020304" pitchFamily="18" charset="0"/>
              </a:rPr>
              <a:t>（历史学家）：研究历史的人。</a:t>
            </a:r>
            <a:endParaRPr lang="zh-CN"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Politician</a:t>
            </a:r>
            <a:r>
              <a:rPr lang="zh-CN" altLang="zh-CN" sz="2000" dirty="0">
                <a:latin typeface="Times New Roman" panose="02020603050405020304" pitchFamily="18" charset="0"/>
                <a:cs typeface="Times New Roman" panose="02020603050405020304" pitchFamily="18" charset="0"/>
              </a:rPr>
              <a:t>（政治家）：从事政治的人。</a:t>
            </a:r>
            <a:endParaRPr lang="zh-CN" altLang="zh-CN" sz="2000" dirty="0">
              <a:latin typeface="Times New Roman" panose="02020603050405020304" pitchFamily="18" charset="0"/>
              <a:cs typeface="Times New Roman" panose="02020603050405020304" pitchFamily="18" charset="0"/>
            </a:endParaRPr>
          </a:p>
          <a:p>
            <a:pPr lvl="0"/>
            <a:r>
              <a:rPr lang="en-US" altLang="zh-CN" sz="2000" b="1" dirty="0">
                <a:latin typeface="Times New Roman" panose="02020603050405020304" pitchFamily="18" charset="0"/>
                <a:cs typeface="Times New Roman" panose="02020603050405020304" pitchFamily="18" charset="0"/>
              </a:rPr>
              <a:t>Comedian</a:t>
            </a:r>
            <a:r>
              <a:rPr lang="zh-CN" altLang="zh-CN" sz="2000" dirty="0">
                <a:latin typeface="Times New Roman" panose="02020603050405020304" pitchFamily="18" charset="0"/>
                <a:cs typeface="Times New Roman" panose="02020603050405020304" pitchFamily="18" charset="0"/>
              </a:rPr>
              <a:t>（喜剧演员）：从事喜剧演出的演员。</a:t>
            </a:r>
            <a:endParaRPr lang="zh-CN" altLang="zh-CN" sz="2000"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dissolv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dissolv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dissolv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dissolv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dissolv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dissolve">
                                      <p:cBhvr>
                                        <p:cTn id="57" dur="500"/>
                                        <p:tgtEl>
                                          <p:spTgt spid="6">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dissolve">
                                      <p:cBhvr>
                                        <p:cTn id="62" dur="500"/>
                                        <p:tgtEl>
                                          <p:spTgt spid="6">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6">
                                            <p:txEl>
                                              <p:pRg st="12" end="12"/>
                                            </p:txEl>
                                          </p:spTgt>
                                        </p:tgtEl>
                                        <p:attrNameLst>
                                          <p:attrName>style.visibility</p:attrName>
                                        </p:attrNameLst>
                                      </p:cBhvr>
                                      <p:to>
                                        <p:strVal val="visible"/>
                                      </p:to>
                                    </p:set>
                                    <p:animEffect transition="in" filter="dissolve">
                                      <p:cBhvr>
                                        <p:cTn id="67" dur="500"/>
                                        <p:tgtEl>
                                          <p:spTgt spid="6">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6">
                                            <p:txEl>
                                              <p:pRg st="13" end="13"/>
                                            </p:txEl>
                                          </p:spTgt>
                                        </p:tgtEl>
                                        <p:attrNameLst>
                                          <p:attrName>style.visibility</p:attrName>
                                        </p:attrNameLst>
                                      </p:cBhvr>
                                      <p:to>
                                        <p:strVal val="visible"/>
                                      </p:to>
                                    </p:set>
                                    <p:animEffect transition="in" filter="dissolve">
                                      <p:cBhvr>
                                        <p:cTn id="72" dur="500"/>
                                        <p:tgtEl>
                                          <p:spTgt spid="6">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6">
                                            <p:txEl>
                                              <p:pRg st="14" end="14"/>
                                            </p:txEl>
                                          </p:spTgt>
                                        </p:tgtEl>
                                        <p:attrNameLst>
                                          <p:attrName>style.visibility</p:attrName>
                                        </p:attrNameLst>
                                      </p:cBhvr>
                                      <p:to>
                                        <p:strVal val="visible"/>
                                      </p:to>
                                    </p:set>
                                    <p:animEffect transition="in" filter="dissolve">
                                      <p:cBhvr>
                                        <p:cTn id="77" dur="500"/>
                                        <p:tgtEl>
                                          <p:spTgt spid="6">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6">
                                            <p:txEl>
                                              <p:pRg st="15" end="15"/>
                                            </p:txEl>
                                          </p:spTgt>
                                        </p:tgtEl>
                                        <p:attrNameLst>
                                          <p:attrName>style.visibility</p:attrName>
                                        </p:attrNameLst>
                                      </p:cBhvr>
                                      <p:to>
                                        <p:strVal val="visible"/>
                                      </p:to>
                                    </p:set>
                                    <p:animEffect transition="in" filter="dissolve">
                                      <p:cBhvr>
                                        <p:cTn id="82" dur="500"/>
                                        <p:tgtEl>
                                          <p:spTgt spid="6">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6">
                                            <p:txEl>
                                              <p:pRg st="16" end="16"/>
                                            </p:txEl>
                                          </p:spTgt>
                                        </p:tgtEl>
                                        <p:attrNameLst>
                                          <p:attrName>style.visibility</p:attrName>
                                        </p:attrNameLst>
                                      </p:cBhvr>
                                      <p:to>
                                        <p:strVal val="visible"/>
                                      </p:to>
                                    </p:set>
                                    <p:animEffect transition="in" filter="dissolve">
                                      <p:cBhvr>
                                        <p:cTn id="87" dur="500"/>
                                        <p:tgtEl>
                                          <p:spTgt spid="6">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6">
                                            <p:txEl>
                                              <p:pRg st="17" end="17"/>
                                            </p:txEl>
                                          </p:spTgt>
                                        </p:tgtEl>
                                        <p:attrNameLst>
                                          <p:attrName>style.visibility</p:attrName>
                                        </p:attrNameLst>
                                      </p:cBhvr>
                                      <p:to>
                                        <p:strVal val="visible"/>
                                      </p:to>
                                    </p:set>
                                    <p:animEffect transition="in" filter="dissolve">
                                      <p:cBhvr>
                                        <p:cTn id="92"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62260" y="5386131"/>
            <a:ext cx="1617968" cy="1617968"/>
          </a:xfrm>
          <a:prstGeom prst="rect">
            <a:avLst/>
          </a:prstGeom>
        </p:spPr>
      </p:pic>
      <p:sp>
        <p:nvSpPr>
          <p:cNvPr id="4" name="文本框 3"/>
          <p:cNvSpPr txBox="1"/>
          <p:nvPr/>
        </p:nvSpPr>
        <p:spPr>
          <a:xfrm>
            <a:off x="0" y="0"/>
            <a:ext cx="11873947" cy="1569660"/>
          </a:xfrm>
          <a:prstGeom prst="rect">
            <a:avLst/>
          </a:prstGeom>
          <a:noFill/>
        </p:spPr>
        <p:txBody>
          <a:bodyPr wrap="square">
            <a:spAutoFit/>
          </a:bodyPr>
          <a:lstStyle/>
          <a:p>
            <a:pPr indent="266700" algn="just">
              <a:buNone/>
            </a:pPr>
            <a:r>
              <a:rPr lang="en-US" altLang="zh-CN" sz="2400" dirty="0">
                <a:effectLst/>
                <a:latin typeface="Times New Roman Regular"/>
                <a:ea typeface="宋体" panose="02010600030101010101" pitchFamily="2" charset="-122"/>
                <a:cs typeface="宋体" panose="02010600030101010101" pitchFamily="2" charset="-122"/>
              </a:rPr>
              <a:t>“It is an ancient handicraft that creates functional household items ___61___ (use) wooden or bamboo frames as structures ___62___ green vines as weaving substance, and employing traditional handweaving techniques,” explains Chen </a:t>
            </a:r>
            <a:r>
              <a:rPr lang="en-US" altLang="zh-CN" sz="2400" dirty="0" err="1">
                <a:effectLst/>
                <a:latin typeface="Times New Roman Regular"/>
                <a:ea typeface="宋体" panose="02010600030101010101" pitchFamily="2" charset="-122"/>
                <a:cs typeface="宋体" panose="02010600030101010101" pitchFamily="2" charset="-122"/>
              </a:rPr>
              <a:t>Liangshun</a:t>
            </a:r>
            <a:r>
              <a:rPr lang="en-US" altLang="zh-CN" sz="2400" dirty="0">
                <a:effectLst/>
                <a:latin typeface="Times New Roman Regular"/>
                <a:ea typeface="宋体" panose="02010600030101010101" pitchFamily="2" charset="-122"/>
                <a:cs typeface="宋体" panose="02010600030101010101" pitchFamily="2" charset="-122"/>
              </a:rPr>
              <a:t>, who ___63___ (</a:t>
            </a:r>
            <a:r>
              <a:rPr lang="en-US" altLang="zh-CN" sz="2400" dirty="0" err="1">
                <a:effectLst/>
                <a:latin typeface="Times New Roman Regular"/>
                <a:ea typeface="宋体" panose="02010600030101010101" pitchFamily="2" charset="-122"/>
                <a:cs typeface="宋体" panose="02010600030101010101" pitchFamily="2" charset="-122"/>
              </a:rPr>
              <a:t>practise</a:t>
            </a:r>
            <a:r>
              <a:rPr lang="en-US" altLang="zh-CN" sz="2400" dirty="0">
                <a:effectLst/>
                <a:latin typeface="Times New Roman Regular"/>
                <a:ea typeface="宋体" panose="02010600030101010101" pitchFamily="2" charset="-122"/>
                <a:cs typeface="宋体" panose="02010600030101010101" pitchFamily="2" charset="-122"/>
              </a:rPr>
              <a:t>) the craft for more than three decades.</a:t>
            </a:r>
            <a:r>
              <a:rPr lang="zh-CN" altLang="en-US" sz="2400" dirty="0">
                <a:effectLst/>
                <a:latin typeface="Times New Roman Regular"/>
                <a:ea typeface="宋体" panose="02010600030101010101" pitchFamily="2" charset="-122"/>
                <a:cs typeface="宋体" panose="02010600030101010101" pitchFamily="2" charset="-122"/>
              </a:rPr>
              <a:t> （分析句子结构）</a:t>
            </a:r>
            <a:endParaRPr lang="zh-CN" altLang="zh-CN" sz="24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nvSpPr>
        <p:spPr>
          <a:xfrm>
            <a:off x="0" y="0"/>
            <a:ext cx="12080228" cy="3416320"/>
          </a:xfrm>
          <a:prstGeom prst="rect">
            <a:avLst/>
          </a:prstGeom>
          <a:noFill/>
        </p:spPr>
        <p:txBody>
          <a:bodyPr wrap="square">
            <a:spAutoFit/>
          </a:bodyPr>
          <a:lstStyle/>
          <a:p>
            <a:pPr indent="266700" algn="just">
              <a:buNone/>
            </a:pPr>
            <a:r>
              <a:rPr lang="en-US" altLang="zh-CN" sz="2400" dirty="0">
                <a:effectLst/>
                <a:latin typeface="Times New Roman Regular"/>
                <a:ea typeface="宋体" panose="02010600030101010101" pitchFamily="2" charset="-122"/>
                <a:cs typeface="宋体" panose="02010600030101010101" pitchFamily="2" charset="-122"/>
              </a:rPr>
              <a:t>“</a:t>
            </a:r>
            <a:r>
              <a:rPr lang="en-US" altLang="zh-CN" sz="2400" dirty="0">
                <a:solidFill>
                  <a:srgbClr val="FF0000"/>
                </a:solidFill>
                <a:effectLst/>
                <a:latin typeface="Times New Roman Regular"/>
                <a:ea typeface="宋体" panose="02010600030101010101" pitchFamily="2" charset="-122"/>
                <a:cs typeface="宋体" panose="02010600030101010101" pitchFamily="2" charset="-122"/>
              </a:rPr>
              <a:t>It is an ancient handicraft</a:t>
            </a:r>
            <a:r>
              <a:rPr lang="zh-CN" altLang="en-US" sz="2400" dirty="0">
                <a:solidFill>
                  <a:srgbClr val="FF0000"/>
                </a:solidFill>
                <a:effectLst/>
                <a:latin typeface="Times New Roman Regular"/>
                <a:ea typeface="宋体" panose="02010600030101010101" pitchFamily="2" charset="-122"/>
                <a:cs typeface="宋体" panose="02010600030101010101" pitchFamily="2" charset="-122"/>
              </a:rPr>
              <a:t>（主句）</a:t>
            </a:r>
            <a:r>
              <a:rPr lang="en-US" altLang="zh-CN" sz="2400" dirty="0">
                <a:solidFill>
                  <a:srgbClr val="FF0000"/>
                </a:solidFill>
                <a:effectLst/>
                <a:latin typeface="Times New Roman Regular"/>
                <a:ea typeface="宋体" panose="02010600030101010101" pitchFamily="2" charset="-122"/>
                <a:cs typeface="宋体" panose="02010600030101010101" pitchFamily="2" charset="-122"/>
              </a:rPr>
              <a:t> </a:t>
            </a:r>
            <a:r>
              <a:rPr lang="en-US" altLang="zh-CN" sz="2400" dirty="0">
                <a:solidFill>
                  <a:schemeClr val="accent6">
                    <a:lumMod val="50000"/>
                  </a:schemeClr>
                </a:solidFill>
                <a:effectLst/>
                <a:latin typeface="Times New Roman Regular"/>
                <a:ea typeface="宋体" panose="02010600030101010101" pitchFamily="2" charset="-122"/>
                <a:cs typeface="宋体" panose="02010600030101010101" pitchFamily="2" charset="-122"/>
              </a:rPr>
              <a:t>that creates functional household items</a:t>
            </a:r>
            <a:r>
              <a:rPr lang="zh-CN" altLang="en-US" sz="2400" dirty="0">
                <a:solidFill>
                  <a:schemeClr val="accent6">
                    <a:lumMod val="50000"/>
                  </a:schemeClr>
                </a:solidFill>
                <a:effectLst/>
                <a:latin typeface="Times New Roman Regular"/>
                <a:ea typeface="宋体" panose="02010600030101010101" pitchFamily="2" charset="-122"/>
                <a:cs typeface="宋体" panose="02010600030101010101" pitchFamily="2" charset="-122"/>
              </a:rPr>
              <a:t>（定语从句）</a:t>
            </a:r>
            <a:r>
              <a:rPr lang="en-US" altLang="zh-CN" sz="2400" dirty="0">
                <a:solidFill>
                  <a:schemeClr val="accent6">
                    <a:lumMod val="50000"/>
                  </a:schemeClr>
                </a:solidFill>
                <a:effectLst/>
                <a:latin typeface="Times New Roman Regular"/>
                <a:ea typeface="宋体" panose="02010600030101010101" pitchFamily="2" charset="-122"/>
                <a:cs typeface="宋体" panose="02010600030101010101" pitchFamily="2" charset="-122"/>
              </a:rPr>
              <a:t> </a:t>
            </a:r>
            <a:r>
              <a:rPr lang="en-US" altLang="zh-CN" sz="2400" dirty="0">
                <a:effectLst/>
                <a:latin typeface="Times New Roman Regular"/>
                <a:ea typeface="宋体" panose="02010600030101010101" pitchFamily="2" charset="-122"/>
                <a:cs typeface="宋体" panose="02010600030101010101" pitchFamily="2" charset="-122"/>
              </a:rPr>
              <a:t>___61___ </a:t>
            </a:r>
            <a:r>
              <a:rPr lang="en-US" altLang="zh-CN" sz="2400" dirty="0">
                <a:solidFill>
                  <a:srgbClr val="0070C0"/>
                </a:solidFill>
                <a:effectLst/>
                <a:latin typeface="Times New Roman Regular"/>
                <a:ea typeface="宋体" panose="02010600030101010101" pitchFamily="2" charset="-122"/>
                <a:cs typeface="宋体" panose="02010600030101010101" pitchFamily="2" charset="-122"/>
              </a:rPr>
              <a:t>(use)</a:t>
            </a:r>
            <a:r>
              <a:rPr lang="zh-CN" altLang="en-US" sz="2400" dirty="0">
                <a:solidFill>
                  <a:srgbClr val="0070C0"/>
                </a:solidFill>
                <a:effectLst/>
                <a:latin typeface="Times New Roman Regular"/>
                <a:ea typeface="宋体" panose="02010600030101010101" pitchFamily="2" charset="-122"/>
                <a:cs typeface="宋体" panose="02010600030101010101" pitchFamily="2" charset="-122"/>
              </a:rPr>
              <a:t>（</a:t>
            </a:r>
            <a:r>
              <a:rPr lang="zh-CN" altLang="en-US" sz="2400" dirty="0">
                <a:solidFill>
                  <a:srgbClr val="0070C0"/>
                </a:solidFill>
              </a:rPr>
              <a:t>现在分词形式表达</a:t>
            </a:r>
            <a:r>
              <a:rPr lang="zh-CN" altLang="en-US" sz="2400" b="1" dirty="0">
                <a:solidFill>
                  <a:srgbClr val="0070C0"/>
                </a:solidFill>
              </a:rPr>
              <a:t>伴随动作</a:t>
            </a:r>
            <a:r>
              <a:rPr lang="zh-CN" altLang="en-US" sz="2400" dirty="0">
                <a:solidFill>
                  <a:srgbClr val="0070C0"/>
                </a:solidFill>
              </a:rPr>
              <a:t>，表示手工艺使用木材或竹子作为结构）</a:t>
            </a:r>
            <a:r>
              <a:rPr lang="en-US" altLang="zh-CN" sz="2400" dirty="0">
                <a:solidFill>
                  <a:srgbClr val="0070C0"/>
                </a:solidFill>
                <a:effectLst/>
                <a:latin typeface="Times New Roman Regular"/>
                <a:ea typeface="宋体" panose="02010600030101010101" pitchFamily="2" charset="-122"/>
                <a:cs typeface="宋体" panose="02010600030101010101" pitchFamily="2" charset="-122"/>
              </a:rPr>
              <a:t>wooden or bamboo frames as structures </a:t>
            </a:r>
            <a:r>
              <a:rPr lang="en-US" altLang="zh-CN" sz="2400" dirty="0">
                <a:effectLst/>
                <a:latin typeface="Times New Roman Regular"/>
                <a:ea typeface="宋体" panose="02010600030101010101" pitchFamily="2" charset="-122"/>
                <a:cs typeface="宋体" panose="02010600030101010101" pitchFamily="2" charset="-122"/>
              </a:rPr>
              <a:t>___62___ green vines as weaving substance</a:t>
            </a:r>
            <a:r>
              <a:rPr lang="zh-CN" altLang="en-US" sz="2400" dirty="0">
                <a:effectLst/>
                <a:latin typeface="Times New Roman Regular"/>
                <a:ea typeface="宋体" panose="02010600030101010101" pitchFamily="2" charset="-122"/>
                <a:cs typeface="宋体" panose="02010600030101010101" pitchFamily="2" charset="-122"/>
              </a:rPr>
              <a:t>（使用</a:t>
            </a:r>
            <a:r>
              <a:rPr lang="zh-CN" altLang="en-US" sz="2400" dirty="0"/>
              <a:t>使用木材或竹子作为结构，</a:t>
            </a:r>
            <a:r>
              <a:rPr lang="zh-CN" altLang="en-US" sz="2400" dirty="0">
                <a:solidFill>
                  <a:srgbClr val="0070C0"/>
                </a:solidFill>
              </a:rPr>
              <a:t>使用绿色藤蔓作为编织材料，并列结构</a:t>
            </a:r>
            <a:r>
              <a:rPr lang="zh-CN" altLang="en-US" sz="2400" dirty="0"/>
              <a:t>）</a:t>
            </a:r>
            <a:r>
              <a:rPr lang="en-US" altLang="zh-CN" sz="2400" dirty="0">
                <a:effectLst/>
                <a:latin typeface="Times New Roman Regular"/>
                <a:ea typeface="宋体" panose="02010600030101010101" pitchFamily="2" charset="-122"/>
                <a:cs typeface="宋体" panose="02010600030101010101" pitchFamily="2" charset="-122"/>
              </a:rPr>
              <a:t>, and </a:t>
            </a:r>
            <a:r>
              <a:rPr lang="en-US" altLang="zh-CN" sz="2400" dirty="0">
                <a:solidFill>
                  <a:srgbClr val="0070C0"/>
                </a:solidFill>
                <a:effectLst/>
                <a:latin typeface="Times New Roman Regular"/>
                <a:ea typeface="宋体" panose="02010600030101010101" pitchFamily="2" charset="-122"/>
                <a:cs typeface="宋体" panose="02010600030101010101" pitchFamily="2" charset="-122"/>
              </a:rPr>
              <a:t>employing</a:t>
            </a:r>
            <a:r>
              <a:rPr lang="en-US" altLang="zh-CN" sz="2400" dirty="0">
                <a:effectLst/>
                <a:latin typeface="Times New Roman Regular"/>
                <a:ea typeface="宋体" panose="02010600030101010101" pitchFamily="2" charset="-122"/>
                <a:cs typeface="宋体" panose="02010600030101010101" pitchFamily="2" charset="-122"/>
              </a:rPr>
              <a:t> traditional handweaving techniques</a:t>
            </a:r>
            <a:r>
              <a:rPr lang="zh-CN" altLang="en-US" sz="2400" dirty="0">
                <a:effectLst/>
                <a:latin typeface="Times New Roman Regular"/>
                <a:ea typeface="宋体" panose="02010600030101010101" pitchFamily="2" charset="-122"/>
                <a:cs typeface="宋体" panose="02010600030101010101" pitchFamily="2" charset="-122"/>
              </a:rPr>
              <a:t>（与</a:t>
            </a:r>
            <a:r>
              <a:rPr lang="en-US" altLang="zh-CN" sz="2400" dirty="0">
                <a:latin typeface="Times New Roman Regular"/>
                <a:ea typeface="宋体" panose="02010600030101010101" pitchFamily="2" charset="-122"/>
                <a:cs typeface="宋体" panose="02010600030101010101" pitchFamily="2" charset="-122"/>
              </a:rPr>
              <a:t>use</a:t>
            </a:r>
            <a:r>
              <a:rPr lang="zh-CN" altLang="en-US" sz="2400" dirty="0">
                <a:latin typeface="Times New Roman Regular"/>
                <a:ea typeface="宋体" panose="02010600030101010101" pitchFamily="2" charset="-122"/>
                <a:cs typeface="宋体" panose="02010600030101010101" pitchFamily="2" charset="-122"/>
              </a:rPr>
              <a:t> 并列，</a:t>
            </a:r>
            <a:r>
              <a:rPr lang="zh-CN" altLang="en-US" sz="2400" dirty="0"/>
              <a:t>使用传统的手工编织技术）</a:t>
            </a:r>
            <a:r>
              <a:rPr lang="en-US" altLang="zh-CN" sz="2400" dirty="0">
                <a:effectLst/>
                <a:latin typeface="Times New Roman Regular"/>
                <a:ea typeface="宋体" panose="02010600030101010101" pitchFamily="2" charset="-122"/>
                <a:cs typeface="宋体" panose="02010600030101010101" pitchFamily="2" charset="-122"/>
              </a:rPr>
              <a:t>,” explains Chen </a:t>
            </a:r>
            <a:r>
              <a:rPr lang="en-US" altLang="zh-CN" sz="2400" dirty="0" err="1">
                <a:effectLst/>
                <a:latin typeface="Times New Roman Regular"/>
                <a:ea typeface="宋体" panose="02010600030101010101" pitchFamily="2" charset="-122"/>
                <a:cs typeface="宋体" panose="02010600030101010101" pitchFamily="2" charset="-122"/>
              </a:rPr>
              <a:t>Liangshun</a:t>
            </a:r>
            <a:r>
              <a:rPr lang="en-US" altLang="zh-CN" sz="2400" dirty="0">
                <a:effectLst/>
                <a:latin typeface="Times New Roman Regular"/>
                <a:ea typeface="宋体" panose="02010600030101010101" pitchFamily="2" charset="-122"/>
                <a:cs typeface="宋体" panose="02010600030101010101" pitchFamily="2" charset="-122"/>
              </a:rPr>
              <a:t>, who ___63___ (</a:t>
            </a:r>
            <a:r>
              <a:rPr lang="en-US" altLang="zh-CN" sz="2400" dirty="0" err="1">
                <a:effectLst/>
                <a:latin typeface="Times New Roman Regular"/>
                <a:ea typeface="宋体" panose="02010600030101010101" pitchFamily="2" charset="-122"/>
                <a:cs typeface="宋体" panose="02010600030101010101" pitchFamily="2" charset="-122"/>
              </a:rPr>
              <a:t>practise</a:t>
            </a:r>
            <a:r>
              <a:rPr lang="en-US" altLang="zh-CN" sz="2400" dirty="0">
                <a:effectLst/>
                <a:latin typeface="Times New Roman Regular"/>
                <a:ea typeface="宋体" panose="02010600030101010101" pitchFamily="2" charset="-122"/>
                <a:cs typeface="宋体" panose="02010600030101010101" pitchFamily="2" charset="-122"/>
              </a:rPr>
              <a:t>) the craft for more than three decades</a:t>
            </a:r>
            <a:r>
              <a:rPr lang="zh-CN" altLang="en-US" sz="2400" dirty="0">
                <a:effectLst/>
                <a:latin typeface="Times New Roman Regular"/>
                <a:ea typeface="宋体" panose="02010600030101010101" pitchFamily="2" charset="-122"/>
                <a:cs typeface="宋体" panose="02010600030101010101" pitchFamily="2" charset="-122"/>
              </a:rPr>
              <a:t>（定语从句）</a:t>
            </a:r>
            <a:r>
              <a:rPr lang="zh-CN" altLang="en-US" sz="2400" dirty="0">
                <a:latin typeface="Times New Roman" panose="02020603050405020304" pitchFamily="18" charset="0"/>
                <a:cs typeface="Times New Roman" panose="02020603050405020304" pitchFamily="18" charset="0"/>
              </a:rPr>
              <a:t>需要填入 </a:t>
            </a:r>
            <a:r>
              <a:rPr lang="en-US" altLang="zh-CN" sz="2400" b="1"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has practiced</a:t>
            </a:r>
            <a:r>
              <a:rPr lang="en-US" altLang="zh-CN" sz="2400" b="1" dirty="0">
                <a:latin typeface="Times New Roman" panose="02020603050405020304" pitchFamily="18" charset="0"/>
                <a:cs typeface="Times New Roman" panose="02020603050405020304" pitchFamily="18" charset="0"/>
              </a:rPr>
              <a:t>/has</a:t>
            </a:r>
            <a:r>
              <a:rPr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been</a:t>
            </a:r>
            <a:r>
              <a:rPr lang="zh-CN" altLang="en-US" sz="2400" b="1" dirty="0">
                <a:latin typeface="Times New Roman" panose="02020603050405020304" pitchFamily="18" charset="0"/>
                <a:cs typeface="Times New Roman" panose="02020603050405020304" pitchFamily="18" charset="0"/>
              </a:rPr>
              <a:t> </a:t>
            </a:r>
            <a:r>
              <a:rPr lang="en-US" altLang="zh-CN" sz="2400" b="1" dirty="0" err="1">
                <a:latin typeface="Times New Roman" panose="02020603050405020304" pitchFamily="18" charset="0"/>
                <a:cs typeface="Times New Roman" panose="02020603050405020304" pitchFamily="18" charset="0"/>
              </a:rPr>
              <a:t>practising</a:t>
            </a:r>
            <a:r>
              <a:rPr lang="en-GB" altLang="zh-CN" sz="2400" b="1" dirty="0">
                <a:latin typeface="Times New Roman" panose="02020603050405020304" pitchFamily="18" charset="0"/>
                <a:cs typeface="Times New Roman" panose="02020603050405020304" pitchFamily="18" charset="0"/>
              </a:rPr>
              <a: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因为句子指明了“</a:t>
            </a:r>
            <a:r>
              <a:rPr lang="en-GB" altLang="zh-CN" sz="2400" dirty="0">
                <a:latin typeface="Times New Roman" panose="02020603050405020304" pitchFamily="18" charset="0"/>
                <a:cs typeface="Times New Roman" panose="02020603050405020304" pitchFamily="18" charset="0"/>
              </a:rPr>
              <a:t>for more than three decades”</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超过三十年），说明动作持续到现在，应该用现在完成时</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 定语从句主语是</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Chen</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err="1">
                <a:effectLst/>
                <a:latin typeface="Times New Roman" panose="02020603050405020304" pitchFamily="18" charset="0"/>
                <a:ea typeface="宋体" panose="02010600030101010101" pitchFamily="2" charset="-122"/>
                <a:cs typeface="Times New Roman" panose="02020603050405020304" pitchFamily="18" charset="0"/>
              </a:rPr>
              <a:t>Liangshu</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，所以用</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has</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0" y="3523478"/>
            <a:ext cx="12080228" cy="1938992"/>
          </a:xfrm>
          <a:prstGeom prst="rect">
            <a:avLst/>
          </a:prstGeom>
          <a:noFill/>
        </p:spPr>
        <p:txBody>
          <a:bodyPr wrap="square">
            <a:spAutoFit/>
          </a:bodyPr>
          <a:lstStyle/>
          <a:p>
            <a:pPr indent="266700" algn="just">
              <a:buNone/>
            </a:pPr>
            <a:r>
              <a:rPr lang="en-US" altLang="zh-CN" sz="2400" dirty="0">
                <a:effectLst/>
                <a:latin typeface="Times New Roman Regular"/>
                <a:ea typeface="宋体" panose="02010600030101010101" pitchFamily="2" charset="-122"/>
                <a:cs typeface="宋体" panose="02010600030101010101" pitchFamily="2" charset="-122"/>
              </a:rPr>
              <a:t>At his company in </a:t>
            </a:r>
            <a:r>
              <a:rPr lang="en-US" altLang="zh-CN" sz="2400" dirty="0" err="1">
                <a:effectLst/>
                <a:latin typeface="Times New Roman Regular"/>
                <a:ea typeface="宋体" panose="02010600030101010101" pitchFamily="2" charset="-122"/>
                <a:cs typeface="宋体" panose="02010600030101010101" pitchFamily="2" charset="-122"/>
              </a:rPr>
              <a:t>Huangguan</a:t>
            </a:r>
            <a:r>
              <a:rPr lang="en-US" altLang="zh-CN" sz="2400" dirty="0">
                <a:effectLst/>
                <a:latin typeface="Times New Roman Regular"/>
                <a:ea typeface="宋体" panose="02010600030101010101" pitchFamily="2" charset="-122"/>
                <a:cs typeface="宋体" panose="02010600030101010101" pitchFamily="2" charset="-122"/>
              </a:rPr>
              <a:t> town, </a:t>
            </a:r>
            <a:r>
              <a:rPr lang="en-US" altLang="zh-CN" sz="2400" dirty="0" err="1">
                <a:effectLst/>
                <a:latin typeface="Times New Roman Regular"/>
                <a:ea typeface="宋体" panose="02010600030101010101" pitchFamily="2" charset="-122"/>
                <a:cs typeface="宋体" panose="02010600030101010101" pitchFamily="2" charset="-122"/>
              </a:rPr>
              <a:t>Nanzheng</a:t>
            </a:r>
            <a:r>
              <a:rPr lang="en-US" altLang="zh-CN" sz="2400" dirty="0">
                <a:effectLst/>
                <a:latin typeface="Times New Roman Regular"/>
                <a:ea typeface="宋体" panose="02010600030101010101" pitchFamily="2" charset="-122"/>
                <a:cs typeface="宋体" panose="02010600030101010101" pitchFamily="2" charset="-122"/>
              </a:rPr>
              <a:t> district of Hanzhong, villagers have been busy preparing </a:t>
            </a:r>
            <a:r>
              <a:rPr lang="en-US" altLang="zh-CN" sz="2400" b="1" dirty="0">
                <a:solidFill>
                  <a:srgbClr val="0070C0"/>
                </a:solidFill>
                <a:effectLst/>
                <a:latin typeface="Times New Roman Regular"/>
                <a:ea typeface="宋体" panose="02010600030101010101" pitchFamily="2" charset="-122"/>
                <a:cs typeface="宋体" panose="02010600030101010101" pitchFamily="2" charset="-122"/>
              </a:rPr>
              <a:t>summer products</a:t>
            </a:r>
            <a:r>
              <a:rPr lang="en-US" altLang="zh-CN" sz="2400" dirty="0">
                <a:effectLst/>
                <a:latin typeface="Times New Roman Regular"/>
                <a:ea typeface="宋体" panose="02010600030101010101" pitchFamily="2" charset="-122"/>
                <a:cs typeface="宋体" panose="02010600030101010101" pitchFamily="2" charset="-122"/>
              </a:rPr>
              <a:t>, </a:t>
            </a:r>
            <a:r>
              <a:rPr lang="en-US" altLang="zh-CN" sz="2400" dirty="0">
                <a:solidFill>
                  <a:srgbClr val="0070C0"/>
                </a:solidFill>
                <a:effectLst/>
                <a:latin typeface="Times New Roman Regular"/>
                <a:ea typeface="宋体" panose="02010600030101010101" pitchFamily="2" charset="-122"/>
                <a:cs typeface="宋体" panose="02010600030101010101" pitchFamily="2" charset="-122"/>
              </a:rPr>
              <a:t>among ___64___ fans have been particularly popular recently</a:t>
            </a:r>
            <a:r>
              <a:rPr lang="en-US" altLang="zh-CN" sz="2400" dirty="0">
                <a:effectLst/>
                <a:latin typeface="Times New Roman Regular"/>
                <a:ea typeface="宋体" panose="02010600030101010101" pitchFamily="2" charset="-122"/>
                <a:cs typeface="宋体" panose="02010600030101010101" pitchFamily="2" charset="-122"/>
              </a:rPr>
              <a:t>. “The online sales have easily reached 1,000 to 2,000 orders daily,” says Chen ___65___ his 50s.</a:t>
            </a:r>
            <a:endParaRPr lang="en-US" altLang="zh-CN" sz="2400" dirty="0">
              <a:effectLst/>
              <a:latin typeface="Times New Roman Regular"/>
              <a:ea typeface="宋体" panose="02010600030101010101" pitchFamily="2" charset="-122"/>
              <a:cs typeface="宋体" panose="02010600030101010101" pitchFamily="2" charset="-122"/>
            </a:endParaRPr>
          </a:p>
          <a:p>
            <a:pPr indent="266700" algn="just">
              <a:buNone/>
            </a:pPr>
            <a:r>
              <a:rPr lang="en-US" altLang="zh-CN" sz="2400" dirty="0">
                <a:latin typeface="Times New Roman" panose="02020603050405020304" pitchFamily="18" charset="0"/>
                <a:cs typeface="Times New Roman" panose="02020603050405020304" pitchFamily="18" charset="0"/>
              </a:rPr>
              <a:t>64.</a:t>
            </a:r>
            <a:r>
              <a:rPr lang="zh-CN" altLang="en-US" sz="2400" dirty="0">
                <a:latin typeface="Times New Roman" panose="02020603050405020304" pitchFamily="18" charset="0"/>
                <a:cs typeface="Times New Roman" panose="02020603050405020304" pitchFamily="18" charset="0"/>
              </a:rPr>
              <a:t> “介词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关系代词” 引导的非限制性定语从句，先行词是 “</a:t>
            </a:r>
            <a:r>
              <a:rPr lang="en-GB" altLang="zh-CN" sz="2400" dirty="0">
                <a:latin typeface="Times New Roman" panose="02020603050405020304" pitchFamily="18" charset="0"/>
                <a:cs typeface="Times New Roman" panose="02020603050405020304" pitchFamily="18" charset="0"/>
              </a:rPr>
              <a:t>summer products”</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指物，故用 </a:t>
            </a:r>
            <a:r>
              <a:rPr lang="en-GB" altLang="zh-CN" sz="2400" dirty="0">
                <a:latin typeface="Times New Roman" panose="02020603050405020304" pitchFamily="18" charset="0"/>
                <a:cs typeface="Times New Roman" panose="02020603050405020304" pitchFamily="18" charset="0"/>
              </a:rPr>
              <a:t>which</a:t>
            </a:r>
            <a:r>
              <a:rPr lang="zh-CN" altLang="en-GB"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among which” </a:t>
            </a:r>
            <a:r>
              <a:rPr lang="zh-CN" altLang="en-US" sz="2400" dirty="0">
                <a:latin typeface="Times New Roman" panose="02020603050405020304" pitchFamily="18" charset="0"/>
                <a:cs typeface="Times New Roman" panose="02020603050405020304" pitchFamily="18" charset="0"/>
              </a:rPr>
              <a:t>表示 “在这些夏季产品中，扇子最近大受欢迎”</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wipe(down)">
                                      <p:cBhvr>
                                        <p:cTn id="2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Google Shape;20;p3"/>
          <p:cNvSpPr/>
          <p:nvPr/>
        </p:nvSpPr>
        <p:spPr>
          <a:xfrm>
            <a:off x="-509084" y="6515981"/>
            <a:ext cx="1266206" cy="1206663"/>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4" name="Google Shape;21;p3"/>
          <p:cNvSpPr/>
          <p:nvPr/>
        </p:nvSpPr>
        <p:spPr>
          <a:xfrm>
            <a:off x="10656026" y="-23849"/>
            <a:ext cx="1266206" cy="2279252"/>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5" name="Google Shape;22;p3"/>
          <p:cNvSpPr/>
          <p:nvPr/>
        </p:nvSpPr>
        <p:spPr>
          <a:xfrm>
            <a:off x="5497430" y="6228298"/>
            <a:ext cx="580446" cy="580446"/>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6" name="Google Shape;23;p3"/>
          <p:cNvSpPr/>
          <p:nvPr/>
        </p:nvSpPr>
        <p:spPr>
          <a:xfrm>
            <a:off x="-621352" y="-428264"/>
            <a:ext cx="1926448" cy="1926448"/>
          </a:xfrm>
          <a:prstGeom prst="ellipse">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7" name="Google Shape;24;p3"/>
          <p:cNvSpPr/>
          <p:nvPr/>
        </p:nvSpPr>
        <p:spPr>
          <a:xfrm>
            <a:off x="10289851" y="5134544"/>
            <a:ext cx="755430" cy="759481"/>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8" name="Google Shape;25;p3"/>
          <p:cNvSpPr/>
          <p:nvPr/>
        </p:nvSpPr>
        <p:spPr>
          <a:xfrm>
            <a:off x="6043851" y="5577406"/>
            <a:ext cx="479182" cy="414373"/>
          </a:xfrm>
          <a:prstGeom prst="triangle">
            <a:avLst>
              <a:gd name="adj" fmla="val 50000"/>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9" name="Google Shape;26;p3"/>
          <p:cNvSpPr/>
          <p:nvPr/>
        </p:nvSpPr>
        <p:spPr>
          <a:xfrm>
            <a:off x="10064149" y="346919"/>
            <a:ext cx="438271" cy="440296"/>
          </a:xfrm>
          <a:prstGeom prst="rect">
            <a:avLst/>
          </a:prstGeom>
          <a:solidFill>
            <a:srgbClr val="83C8C5">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0" name="Google Shape;27;p3"/>
          <p:cNvSpPr/>
          <p:nvPr/>
        </p:nvSpPr>
        <p:spPr>
          <a:xfrm>
            <a:off x="327088" y="5494369"/>
            <a:ext cx="580446" cy="580446"/>
          </a:xfrm>
          <a:prstGeom prst="mathPlus">
            <a:avLst>
              <a:gd name="adj1" fmla="val 2352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1" name="Google Shape;28;p3"/>
          <p:cNvSpPr/>
          <p:nvPr/>
        </p:nvSpPr>
        <p:spPr>
          <a:xfrm>
            <a:off x="11611554" y="2642772"/>
            <a:ext cx="580446" cy="580446"/>
          </a:xfrm>
          <a:prstGeom prst="mathDivide">
            <a:avLst>
              <a:gd name="adj1" fmla="val 23520"/>
              <a:gd name="adj2" fmla="val 5880"/>
              <a:gd name="adj3" fmla="val 11760"/>
            </a:avLst>
          </a:prstGeom>
          <a:solidFill>
            <a:srgbClr val="59A041">
              <a:alpha val="7277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12" name="Google Shape;29;p3"/>
          <p:cNvSpPr/>
          <p:nvPr/>
        </p:nvSpPr>
        <p:spPr>
          <a:xfrm>
            <a:off x="1146719" y="926818"/>
            <a:ext cx="4772780" cy="4772780"/>
          </a:xfrm>
          <a:prstGeom prst="ellipse">
            <a:avLst/>
          </a:prstGeom>
          <a:noFill/>
          <a:ln w="9525" cap="flat" cmpd="sng">
            <a:solidFill>
              <a:srgbClr val="273533"/>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30;p3"/>
          <p:cNvSpPr/>
          <p:nvPr/>
        </p:nvSpPr>
        <p:spPr>
          <a:xfrm>
            <a:off x="1305096" y="1121245"/>
            <a:ext cx="4772780" cy="4772780"/>
          </a:xfrm>
          <a:prstGeom prst="ellipse">
            <a:avLst/>
          </a:prstGeom>
          <a:solidFill>
            <a:srgbClr val="59A041">
              <a:alpha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9786" y="813638"/>
            <a:ext cx="5288066" cy="5705823"/>
          </a:xfrm>
          <a:prstGeom prst="rect">
            <a:avLst/>
          </a:prstGeom>
          <a:ln>
            <a:noFill/>
          </a:ln>
        </p:spPr>
      </p:pic>
      <p:sp>
        <p:nvSpPr>
          <p:cNvPr id="16" name="文本框 15"/>
          <p:cNvSpPr txBox="1"/>
          <p:nvPr/>
        </p:nvSpPr>
        <p:spPr>
          <a:xfrm>
            <a:off x="2478499" y="6358843"/>
            <a:ext cx="7701720" cy="200055"/>
          </a:xfrm>
          <a:prstGeom prst="rect">
            <a:avLst/>
          </a:prstGeom>
          <a:noFill/>
        </p:spPr>
        <p:txBody>
          <a:bodyPr wrap="square" rtlCol="0">
            <a:spAutoFit/>
          </a:bodyPr>
          <a:lstStyle/>
          <a:p>
            <a:pPr algn="dist"/>
            <a:r>
              <a:rPr lang="en-US" altLang="zh-CN" sz="700" dirty="0">
                <a:solidFill>
                  <a:srgbClr val="59A041"/>
                </a:solidFill>
                <a:latin typeface="思源黑体 CN Heavy" panose="020B0A00000000000000" pitchFamily="34" charset="-122"/>
                <a:ea typeface="思源黑体 CN Heavy" panose="020B0A00000000000000" pitchFamily="34" charset="-122"/>
              </a:rPr>
              <a:t>ibaotu.com</a:t>
            </a:r>
            <a:endParaRPr lang="zh-CN" altLang="en-US" sz="700" dirty="0">
              <a:solidFill>
                <a:srgbClr val="59A041"/>
              </a:solidFill>
              <a:latin typeface="思源黑体 CN Heavy" panose="020B0A00000000000000" pitchFamily="34" charset="-122"/>
              <a:ea typeface="思源黑体 CN Heavy" panose="020B0A00000000000000" pitchFamily="34" charset="-122"/>
            </a:endParaRPr>
          </a:p>
        </p:txBody>
      </p:sp>
      <p:sp>
        <p:nvSpPr>
          <p:cNvPr id="14" name="Google Shape;39;p4"/>
          <p:cNvSpPr/>
          <p:nvPr/>
        </p:nvSpPr>
        <p:spPr>
          <a:xfrm>
            <a:off x="10143929" y="3234614"/>
            <a:ext cx="449575" cy="388771"/>
          </a:xfrm>
          <a:prstGeom prst="triangle">
            <a:avLst>
              <a:gd name="adj" fmla="val 50000"/>
            </a:avLst>
          </a:prstGeom>
          <a:solidFill>
            <a:srgbClr val="59A041">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22" name="Google Shape;23;p3"/>
          <p:cNvSpPr/>
          <p:nvPr/>
        </p:nvSpPr>
        <p:spPr>
          <a:xfrm>
            <a:off x="6564067" y="3335189"/>
            <a:ext cx="615072" cy="615072"/>
          </a:xfrm>
          <a:prstGeom prst="ellipse">
            <a:avLst/>
          </a:prstGeom>
          <a:solidFill>
            <a:srgbClr val="59A041">
              <a:alpha val="18110"/>
            </a:srgbClr>
          </a:solidFill>
          <a:ln>
            <a:noFill/>
          </a:ln>
        </p:spPr>
        <p:txBody>
          <a:bodyPr spcFirstLastPara="1" wrap="square" lIns="91425" tIns="91425" rIns="91425" bIns="91425" anchor="ctr" anchorCtr="0">
            <a:noAutofit/>
          </a:bodyPr>
          <a:lstStyle/>
          <a:p>
            <a:pPr defTabSz="914400">
              <a:buClr>
                <a:srgbClr val="000000"/>
              </a:buClr>
              <a:buFont typeface="Arial" panose="020B0604020202020204"/>
              <a:buNone/>
            </a:pPr>
            <a:endParaRPr sz="1400" kern="0">
              <a:solidFill>
                <a:srgbClr val="000000"/>
              </a:solidFill>
              <a:latin typeface="Arial" panose="020B0604020202020204"/>
              <a:cs typeface="Arial" panose="020B0604020202020204"/>
              <a:sym typeface="Arial" panose="020B0604020202020204"/>
            </a:endParaRPr>
          </a:p>
        </p:txBody>
      </p:sp>
      <p:sp>
        <p:nvSpPr>
          <p:cNvPr id="24" name="文本框 23"/>
          <p:cNvSpPr txBox="1"/>
          <p:nvPr/>
        </p:nvSpPr>
        <p:spPr>
          <a:xfrm>
            <a:off x="6840987" y="2000234"/>
            <a:ext cx="4113234" cy="2554545"/>
          </a:xfrm>
          <a:prstGeom prst="rect">
            <a:avLst/>
          </a:prstGeom>
          <a:noFill/>
        </p:spPr>
        <p:txBody>
          <a:bodyPr wrap="square" rtlCol="0">
            <a:spAutoFit/>
          </a:bodyPr>
          <a:lstStyle/>
          <a:p>
            <a:pPr algn="ctr"/>
            <a:r>
              <a:rPr lang="en-US" altLang="zh-CN" sz="8000" dirty="0">
                <a:latin typeface="思源黑体 CN Heavy" panose="020B0A00000000000000" pitchFamily="34" charset="-122"/>
                <a:ea typeface="思源黑体 CN Heavy" panose="020B0A00000000000000" pitchFamily="34" charset="-122"/>
              </a:rPr>
              <a:t>Thank you</a:t>
            </a:r>
            <a:endParaRPr lang="en-US" altLang="zh-CN" sz="4800" dirty="0">
              <a:latin typeface="思源黑体 CN Heavy" panose="020B0A00000000000000" pitchFamily="34" charset="-122"/>
              <a:ea typeface="思源黑体 CN Heavy" panose="020B0A00000000000000" pitchFamily="34" charset="-122"/>
            </a:endParaRPr>
          </a:p>
        </p:txBody>
      </p:sp>
      <p:sp>
        <p:nvSpPr>
          <p:cNvPr id="25" name="Oval 162"/>
          <p:cNvSpPr/>
          <p:nvPr/>
        </p:nvSpPr>
        <p:spPr>
          <a:xfrm>
            <a:off x="8780860" y="5346968"/>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26" name="Oval 163"/>
          <p:cNvSpPr/>
          <p:nvPr/>
        </p:nvSpPr>
        <p:spPr>
          <a:xfrm>
            <a:off x="8925483" y="5346968"/>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sp>
        <p:nvSpPr>
          <p:cNvPr id="27" name="Oval 164"/>
          <p:cNvSpPr/>
          <p:nvPr/>
        </p:nvSpPr>
        <p:spPr>
          <a:xfrm>
            <a:off x="9070107" y="5346968"/>
            <a:ext cx="73025" cy="73025"/>
          </a:xfrm>
          <a:prstGeom prst="ellipse">
            <a:avLst/>
          </a:prstGeom>
          <a:solidFill>
            <a:schemeClr val="tx1"/>
          </a:solidFill>
          <a:ln w="952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effectLst/>
              <a:uLnTx/>
              <a:uFillTx/>
              <a:latin typeface="Calibri" panose="020F0502020204030204"/>
              <a:ea typeface="+mn-ea"/>
              <a:cs typeface="+mn-cs"/>
            </a:endParaRPr>
          </a:p>
        </p:txBody>
      </p:sp>
      <p:cxnSp>
        <p:nvCxnSpPr>
          <p:cNvPr id="29" name="直接连接符 28"/>
          <p:cNvCxnSpPr/>
          <p:nvPr/>
        </p:nvCxnSpPr>
        <p:spPr>
          <a:xfrm>
            <a:off x="8646734" y="3329296"/>
            <a:ext cx="6306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72866" y="-48875"/>
            <a:ext cx="12046267" cy="5139869"/>
          </a:xfrm>
          <a:prstGeom prst="rect">
            <a:avLst/>
          </a:prstGeom>
          <a:noFill/>
        </p:spPr>
        <p:txBody>
          <a:bodyPr wrap="square">
            <a:spAutoFit/>
          </a:bodyPr>
          <a:lstStyle/>
          <a:p>
            <a:pPr indent="266700" algn="ctr">
              <a:buNone/>
            </a:pPr>
            <a:r>
              <a:rPr lang="en-US" altLang="zh-CN" sz="2000" b="1" i="1" kern="100" dirty="0">
                <a:effectLst/>
                <a:latin typeface="Times New Roman Bold Italic"/>
                <a:ea typeface="宋体" panose="02010600030101010101" pitchFamily="2" charset="-122"/>
                <a:cs typeface="Times New Roman" panose="02020603050405020304" pitchFamily="18" charset="0"/>
              </a:rPr>
              <a:t>The Future of Clean Energy in Homes</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2000" kern="100" dirty="0">
                <a:effectLst/>
                <a:latin typeface="Times New Roman Regular"/>
                <a:ea typeface="宋体" panose="02010600030101010101" pitchFamily="2" charset="-122"/>
                <a:cs typeface="Times New Roman" panose="02020603050405020304" pitchFamily="18" charset="0"/>
              </a:rPr>
              <a:t>Heating, cooling, and powering homes contribute significantly to global CO</a:t>
            </a:r>
            <a:r>
              <a:rPr lang="en-US" altLang="zh-CN" sz="2000" kern="100" baseline="-25000" dirty="0">
                <a:effectLst/>
                <a:latin typeface="Times New Roman Regular"/>
                <a:ea typeface="宋体" panose="02010600030101010101" pitchFamily="2" charset="-122"/>
                <a:cs typeface="Times New Roman" panose="02020603050405020304" pitchFamily="18" charset="0"/>
              </a:rPr>
              <a:t>2</a:t>
            </a:r>
            <a:r>
              <a:rPr lang="en-US" altLang="zh-CN" sz="2000" kern="100" dirty="0">
                <a:effectLst/>
                <a:latin typeface="Times New Roman Regular"/>
                <a:ea typeface="宋体" panose="02010600030101010101" pitchFamily="2" charset="-122"/>
                <a:cs typeface="Times New Roman" panose="02020603050405020304" pitchFamily="18" charset="0"/>
              </a:rPr>
              <a:t> emissions. As nations strive to reduce their carbon footprints, residential energy use </a:t>
            </a:r>
            <a:r>
              <a:rPr lang="zh-CN" altLang="zh-CN" sz="2000" kern="100" dirty="0">
                <a:effectLst/>
                <a:latin typeface="Times New Roman Regular"/>
                <a:ea typeface="宋体" panose="02010600030101010101" pitchFamily="2" charset="-122"/>
                <a:cs typeface="Times New Roman Regular"/>
              </a:rPr>
              <a:t>—</a:t>
            </a:r>
            <a:r>
              <a:rPr lang="en-US" altLang="zh-CN" sz="2000" kern="100" dirty="0">
                <a:effectLst/>
                <a:latin typeface="Times New Roman Regular"/>
                <a:ea typeface="宋体" panose="02010600030101010101" pitchFamily="2" charset="-122"/>
                <a:cs typeface="Times New Roman" panose="02020603050405020304" pitchFamily="18" charset="0"/>
              </a:rPr>
              <a:t> responsible for nearly 20% of energy-related emissions </a:t>
            </a:r>
            <a:r>
              <a:rPr lang="zh-CN" altLang="zh-CN" sz="2000" kern="100" dirty="0">
                <a:effectLst/>
                <a:latin typeface="Times New Roman Regular"/>
                <a:ea typeface="宋体" panose="02010600030101010101" pitchFamily="2" charset="-122"/>
                <a:cs typeface="Times New Roman Regular"/>
              </a:rPr>
              <a:t>—</a:t>
            </a:r>
            <a:r>
              <a:rPr lang="en-US" altLang="zh-CN" sz="2000" kern="100" dirty="0">
                <a:effectLst/>
                <a:latin typeface="Times New Roman Regular"/>
                <a:ea typeface="宋体" panose="02010600030101010101" pitchFamily="2" charset="-122"/>
                <a:cs typeface="Times New Roman" panose="02020603050405020304" pitchFamily="18" charset="0"/>
              </a:rPr>
              <a:t> poses unique challenges. Below is the 2022 breakdown of household emissions by source.</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2000" kern="100" dirty="0">
                <a:effectLst/>
                <a:latin typeface="Times New Roman Regular"/>
                <a:ea typeface="宋体" panose="02010600030101010101" pitchFamily="2" charset="-122"/>
                <a:cs typeface="Times New Roman" panose="02020603050405020304" pitchFamily="18" charset="0"/>
              </a:rPr>
              <a:t>ELECTRICITY								52%</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2000" kern="100" dirty="0">
                <a:effectLst/>
                <a:latin typeface="Times New Roman Regular"/>
                <a:ea typeface="宋体" panose="02010600030101010101" pitchFamily="2" charset="-122"/>
                <a:cs typeface="Times New Roman" panose="02020603050405020304" pitchFamily="18" charset="0"/>
              </a:rPr>
              <a:t>HEATING										28%</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2000" kern="100" dirty="0">
                <a:effectLst/>
                <a:latin typeface="Times New Roman Regular"/>
                <a:ea typeface="宋体" panose="02010600030101010101" pitchFamily="2" charset="-122"/>
                <a:cs typeface="Times New Roman" panose="02020603050405020304" pitchFamily="18" charset="0"/>
              </a:rPr>
              <a:t>COOLING									12%</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2000" kern="100" dirty="0">
                <a:effectLst/>
                <a:latin typeface="Times New Roman Regular"/>
                <a:ea typeface="宋体" panose="02010600030101010101" pitchFamily="2" charset="-122"/>
                <a:cs typeface="Times New Roman" panose="02020603050405020304" pitchFamily="18" charset="0"/>
              </a:rPr>
              <a:t>APPLIANCES									6%</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2000" kern="100" dirty="0">
                <a:effectLst/>
                <a:latin typeface="Times New Roman Regular"/>
                <a:ea typeface="宋体" panose="02010600030101010101" pitchFamily="2" charset="-122"/>
                <a:cs typeface="Times New Roman" panose="02020603050405020304" pitchFamily="18" charset="0"/>
              </a:rPr>
              <a:t>LIGHTING									2%</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buNone/>
            </a:pPr>
            <a:r>
              <a:rPr lang="en-US" altLang="zh-CN" sz="2000" kern="100" dirty="0">
                <a:effectLst/>
                <a:latin typeface="Times New Roman Regular"/>
                <a:ea typeface="宋体" panose="02010600030101010101" pitchFamily="2" charset="-122"/>
                <a:cs typeface="Times New Roman" panose="02020603050405020304" pitchFamily="18" charset="0"/>
              </a:rPr>
              <a:t>Clean energy solutions for homes must be affordable, efficient, and adaptable to diverse climates. While technologies vary, here are key innovations driving the shift toward sustainability.</a:t>
            </a:r>
            <a:endParaRPr lang="en-US" altLang="zh-CN" sz="2000" kern="100" dirty="0">
              <a:effectLst/>
              <a:latin typeface="Times New Roman Regular"/>
              <a:ea typeface="宋体" panose="02010600030101010101" pitchFamily="2" charset="-122"/>
              <a:cs typeface="Times New Roman" panose="02020603050405020304" pitchFamily="18" charset="0"/>
            </a:endParaRPr>
          </a:p>
          <a:p>
            <a:pPr indent="266700" algn="just">
              <a:buNone/>
            </a:pPr>
            <a:endParaRPr lang="en-US" altLang="zh-CN" sz="2000" kern="100" dirty="0">
              <a:effectLst/>
              <a:latin typeface="Times New Roman Regular"/>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21. Which two categories combined </a:t>
            </a:r>
            <a:r>
              <a:rPr lang="en-US" altLang="zh-CN" sz="2400" dirty="0">
                <a:highlight>
                  <a:srgbClr val="FFFF00"/>
                </a:highlight>
                <a:latin typeface="Times New Roman" panose="02020603050405020304" pitchFamily="18" charset="0"/>
                <a:cs typeface="Times New Roman" panose="02020603050405020304" pitchFamily="18" charset="0"/>
              </a:rPr>
              <a:t>account for </a:t>
            </a:r>
            <a:r>
              <a:rPr lang="en-US" altLang="zh-CN" sz="2400" dirty="0">
                <a:latin typeface="Times New Roman" panose="02020603050405020304" pitchFamily="18" charset="0"/>
                <a:cs typeface="Times New Roman" panose="02020603050405020304" pitchFamily="18" charset="0"/>
              </a:rPr>
              <a:t>over three-quarters of total household emissions?</a:t>
            </a:r>
            <a:endParaRPr lang="zh-CN"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 Electricity and Heating.							B. Heating and Cooling.</a:t>
            </a:r>
            <a:endParaRPr lang="zh-CN"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 Appliances and Lighting.							D. Cooling and Appliances.</a:t>
            </a:r>
            <a:endParaRPr lang="zh-CN" altLang="zh-CN" sz="2400" dirty="0">
              <a:latin typeface="Times New Roman" panose="02020603050405020304" pitchFamily="18" charset="0"/>
              <a:cs typeface="Times New Roman" panose="02020603050405020304" pitchFamily="18" charset="0"/>
            </a:endParaRPr>
          </a:p>
          <a:p>
            <a:pPr indent="266700" algn="just">
              <a:buNone/>
            </a:pP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矩形 3"/>
          <p:cNvSpPr/>
          <p:nvPr/>
        </p:nvSpPr>
        <p:spPr>
          <a:xfrm>
            <a:off x="1400175" y="3700462"/>
            <a:ext cx="1928813" cy="371475"/>
          </a:xfrm>
          <a:custGeom>
            <a:avLst/>
            <a:gdLst>
              <a:gd name="connsiteX0" fmla="*/ 0 w 1928813"/>
              <a:gd name="connsiteY0" fmla="*/ 0 h 371475"/>
              <a:gd name="connsiteX1" fmla="*/ 462915 w 1928813"/>
              <a:gd name="connsiteY1" fmla="*/ 0 h 371475"/>
              <a:gd name="connsiteX2" fmla="*/ 945118 w 1928813"/>
              <a:gd name="connsiteY2" fmla="*/ 0 h 371475"/>
              <a:gd name="connsiteX3" fmla="*/ 1427322 w 1928813"/>
              <a:gd name="connsiteY3" fmla="*/ 0 h 371475"/>
              <a:gd name="connsiteX4" fmla="*/ 1928813 w 1928813"/>
              <a:gd name="connsiteY4" fmla="*/ 0 h 371475"/>
              <a:gd name="connsiteX5" fmla="*/ 1928813 w 1928813"/>
              <a:gd name="connsiteY5" fmla="*/ 371475 h 371475"/>
              <a:gd name="connsiteX6" fmla="*/ 1446610 w 1928813"/>
              <a:gd name="connsiteY6" fmla="*/ 371475 h 371475"/>
              <a:gd name="connsiteX7" fmla="*/ 1002983 w 1928813"/>
              <a:gd name="connsiteY7" fmla="*/ 371475 h 371475"/>
              <a:gd name="connsiteX8" fmla="*/ 559356 w 1928813"/>
              <a:gd name="connsiteY8" fmla="*/ 371475 h 371475"/>
              <a:gd name="connsiteX9" fmla="*/ 0 w 1928813"/>
              <a:gd name="connsiteY9" fmla="*/ 371475 h 371475"/>
              <a:gd name="connsiteX10" fmla="*/ 0 w 1928813"/>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8813" h="371475" fill="none" extrusionOk="0">
                <a:moveTo>
                  <a:pt x="0" y="0"/>
                </a:moveTo>
                <a:cubicBezTo>
                  <a:pt x="114959" y="-35498"/>
                  <a:pt x="362282" y="24570"/>
                  <a:pt x="462915" y="0"/>
                </a:cubicBezTo>
                <a:cubicBezTo>
                  <a:pt x="563548" y="-24570"/>
                  <a:pt x="809259" y="47938"/>
                  <a:pt x="945118" y="0"/>
                </a:cubicBezTo>
                <a:cubicBezTo>
                  <a:pt x="1080977" y="-47938"/>
                  <a:pt x="1308906" y="4260"/>
                  <a:pt x="1427322" y="0"/>
                </a:cubicBezTo>
                <a:cubicBezTo>
                  <a:pt x="1545738" y="-4260"/>
                  <a:pt x="1760505" y="18028"/>
                  <a:pt x="1928813" y="0"/>
                </a:cubicBezTo>
                <a:cubicBezTo>
                  <a:pt x="1940775" y="178773"/>
                  <a:pt x="1918785" y="217810"/>
                  <a:pt x="1928813" y="371475"/>
                </a:cubicBezTo>
                <a:cubicBezTo>
                  <a:pt x="1811397" y="382785"/>
                  <a:pt x="1624417" y="333658"/>
                  <a:pt x="1446610" y="371475"/>
                </a:cubicBezTo>
                <a:cubicBezTo>
                  <a:pt x="1268803" y="409292"/>
                  <a:pt x="1172151" y="345331"/>
                  <a:pt x="1002983" y="371475"/>
                </a:cubicBezTo>
                <a:cubicBezTo>
                  <a:pt x="833815" y="397619"/>
                  <a:pt x="731936" y="334089"/>
                  <a:pt x="559356" y="371475"/>
                </a:cubicBezTo>
                <a:cubicBezTo>
                  <a:pt x="386776" y="408861"/>
                  <a:pt x="176145" y="326227"/>
                  <a:pt x="0" y="371475"/>
                </a:cubicBezTo>
                <a:cubicBezTo>
                  <a:pt x="-14861" y="247398"/>
                  <a:pt x="19392" y="147698"/>
                  <a:pt x="0" y="0"/>
                </a:cubicBezTo>
                <a:close/>
              </a:path>
              <a:path w="1928813" h="371475" stroke="0" extrusionOk="0">
                <a:moveTo>
                  <a:pt x="0" y="0"/>
                </a:moveTo>
                <a:cubicBezTo>
                  <a:pt x="183736" y="-33138"/>
                  <a:pt x="261268" y="38709"/>
                  <a:pt x="462915" y="0"/>
                </a:cubicBezTo>
                <a:cubicBezTo>
                  <a:pt x="664562" y="-38709"/>
                  <a:pt x="766841" y="21841"/>
                  <a:pt x="887254" y="0"/>
                </a:cubicBezTo>
                <a:cubicBezTo>
                  <a:pt x="1007667" y="-21841"/>
                  <a:pt x="1231688" y="2120"/>
                  <a:pt x="1408033" y="0"/>
                </a:cubicBezTo>
                <a:cubicBezTo>
                  <a:pt x="1584378" y="-2120"/>
                  <a:pt x="1708009" y="3407"/>
                  <a:pt x="1928813" y="0"/>
                </a:cubicBezTo>
                <a:cubicBezTo>
                  <a:pt x="1948201" y="183581"/>
                  <a:pt x="1911669" y="202165"/>
                  <a:pt x="1928813" y="371475"/>
                </a:cubicBezTo>
                <a:cubicBezTo>
                  <a:pt x="1722033" y="413969"/>
                  <a:pt x="1601459" y="359323"/>
                  <a:pt x="1485186" y="371475"/>
                </a:cubicBezTo>
                <a:cubicBezTo>
                  <a:pt x="1368913" y="383627"/>
                  <a:pt x="1250089" y="356305"/>
                  <a:pt x="1041559" y="371475"/>
                </a:cubicBezTo>
                <a:cubicBezTo>
                  <a:pt x="833029" y="386645"/>
                  <a:pt x="663591" y="348925"/>
                  <a:pt x="520780" y="371475"/>
                </a:cubicBezTo>
                <a:cubicBezTo>
                  <a:pt x="377969" y="394025"/>
                  <a:pt x="214774" y="317730"/>
                  <a:pt x="0" y="371475"/>
                </a:cubicBezTo>
                <a:cubicBezTo>
                  <a:pt x="-37153" y="194489"/>
                  <a:pt x="4789" y="150843"/>
                  <a:pt x="0" y="0"/>
                </a:cubicBezTo>
                <a:close/>
              </a:path>
            </a:pathLst>
          </a:custGeom>
          <a:solidFill>
            <a:srgbClr val="92D050">
              <a:alpha val="6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矩形 14"/>
          <p:cNvSpPr/>
          <p:nvPr/>
        </p:nvSpPr>
        <p:spPr>
          <a:xfrm>
            <a:off x="6610350" y="3700461"/>
            <a:ext cx="1928814" cy="371475"/>
          </a:xfrm>
          <a:custGeom>
            <a:avLst/>
            <a:gdLst>
              <a:gd name="connsiteX0" fmla="*/ 0 w 1928814"/>
              <a:gd name="connsiteY0" fmla="*/ 0 h 371475"/>
              <a:gd name="connsiteX1" fmla="*/ 462915 w 1928814"/>
              <a:gd name="connsiteY1" fmla="*/ 0 h 371475"/>
              <a:gd name="connsiteX2" fmla="*/ 945119 w 1928814"/>
              <a:gd name="connsiteY2" fmla="*/ 0 h 371475"/>
              <a:gd name="connsiteX3" fmla="*/ 1427322 w 1928814"/>
              <a:gd name="connsiteY3" fmla="*/ 0 h 371475"/>
              <a:gd name="connsiteX4" fmla="*/ 1928814 w 1928814"/>
              <a:gd name="connsiteY4" fmla="*/ 0 h 371475"/>
              <a:gd name="connsiteX5" fmla="*/ 1928814 w 1928814"/>
              <a:gd name="connsiteY5" fmla="*/ 371475 h 371475"/>
              <a:gd name="connsiteX6" fmla="*/ 1446611 w 1928814"/>
              <a:gd name="connsiteY6" fmla="*/ 371475 h 371475"/>
              <a:gd name="connsiteX7" fmla="*/ 1002983 w 1928814"/>
              <a:gd name="connsiteY7" fmla="*/ 371475 h 371475"/>
              <a:gd name="connsiteX8" fmla="*/ 559356 w 1928814"/>
              <a:gd name="connsiteY8" fmla="*/ 371475 h 371475"/>
              <a:gd name="connsiteX9" fmla="*/ 0 w 1928814"/>
              <a:gd name="connsiteY9" fmla="*/ 371475 h 371475"/>
              <a:gd name="connsiteX10" fmla="*/ 0 w 1928814"/>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8814" h="371475" fill="none" extrusionOk="0">
                <a:moveTo>
                  <a:pt x="0" y="0"/>
                </a:moveTo>
                <a:cubicBezTo>
                  <a:pt x="114959" y="-35498"/>
                  <a:pt x="362282" y="24570"/>
                  <a:pt x="462915" y="0"/>
                </a:cubicBezTo>
                <a:cubicBezTo>
                  <a:pt x="563548" y="-24570"/>
                  <a:pt x="806733" y="42789"/>
                  <a:pt x="945119" y="0"/>
                </a:cubicBezTo>
                <a:cubicBezTo>
                  <a:pt x="1083505" y="-42789"/>
                  <a:pt x="1310108" y="8852"/>
                  <a:pt x="1427322" y="0"/>
                </a:cubicBezTo>
                <a:cubicBezTo>
                  <a:pt x="1544536" y="-8852"/>
                  <a:pt x="1759709" y="12509"/>
                  <a:pt x="1928814" y="0"/>
                </a:cubicBezTo>
                <a:cubicBezTo>
                  <a:pt x="1940776" y="178773"/>
                  <a:pt x="1918786" y="217810"/>
                  <a:pt x="1928814" y="371475"/>
                </a:cubicBezTo>
                <a:cubicBezTo>
                  <a:pt x="1811398" y="382785"/>
                  <a:pt x="1624418" y="333658"/>
                  <a:pt x="1446611" y="371475"/>
                </a:cubicBezTo>
                <a:cubicBezTo>
                  <a:pt x="1268804" y="409292"/>
                  <a:pt x="1172709" y="347253"/>
                  <a:pt x="1002983" y="371475"/>
                </a:cubicBezTo>
                <a:cubicBezTo>
                  <a:pt x="833257" y="395697"/>
                  <a:pt x="731936" y="334089"/>
                  <a:pt x="559356" y="371475"/>
                </a:cubicBezTo>
                <a:cubicBezTo>
                  <a:pt x="386776" y="408861"/>
                  <a:pt x="176145" y="326227"/>
                  <a:pt x="0" y="371475"/>
                </a:cubicBezTo>
                <a:cubicBezTo>
                  <a:pt x="-14861" y="247398"/>
                  <a:pt x="19392" y="147698"/>
                  <a:pt x="0" y="0"/>
                </a:cubicBezTo>
                <a:close/>
              </a:path>
              <a:path w="1928814" h="371475" stroke="0" extrusionOk="0">
                <a:moveTo>
                  <a:pt x="0" y="0"/>
                </a:moveTo>
                <a:cubicBezTo>
                  <a:pt x="183736" y="-33138"/>
                  <a:pt x="261268" y="38709"/>
                  <a:pt x="462915" y="0"/>
                </a:cubicBezTo>
                <a:cubicBezTo>
                  <a:pt x="664562" y="-38709"/>
                  <a:pt x="766841" y="21841"/>
                  <a:pt x="887254" y="0"/>
                </a:cubicBezTo>
                <a:cubicBezTo>
                  <a:pt x="1007667" y="-21841"/>
                  <a:pt x="1228749" y="58095"/>
                  <a:pt x="1408034" y="0"/>
                </a:cubicBezTo>
                <a:cubicBezTo>
                  <a:pt x="1587319" y="-58095"/>
                  <a:pt x="1708010" y="3407"/>
                  <a:pt x="1928814" y="0"/>
                </a:cubicBezTo>
                <a:cubicBezTo>
                  <a:pt x="1948202" y="183581"/>
                  <a:pt x="1911670" y="202165"/>
                  <a:pt x="1928814" y="371475"/>
                </a:cubicBezTo>
                <a:cubicBezTo>
                  <a:pt x="1722034" y="413969"/>
                  <a:pt x="1601460" y="359323"/>
                  <a:pt x="1485187" y="371475"/>
                </a:cubicBezTo>
                <a:cubicBezTo>
                  <a:pt x="1368914" y="383627"/>
                  <a:pt x="1250090" y="356305"/>
                  <a:pt x="1041560" y="371475"/>
                </a:cubicBezTo>
                <a:cubicBezTo>
                  <a:pt x="833030" y="386645"/>
                  <a:pt x="665172" y="351108"/>
                  <a:pt x="520780" y="371475"/>
                </a:cubicBezTo>
                <a:cubicBezTo>
                  <a:pt x="376388" y="391842"/>
                  <a:pt x="214774" y="317730"/>
                  <a:pt x="0" y="371475"/>
                </a:cubicBezTo>
                <a:cubicBezTo>
                  <a:pt x="-37153" y="194489"/>
                  <a:pt x="4789" y="150843"/>
                  <a:pt x="0" y="0"/>
                </a:cubicBezTo>
                <a:close/>
              </a:path>
            </a:pathLst>
          </a:custGeom>
          <a:solidFill>
            <a:srgbClr val="92D050">
              <a:alpha val="6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标注 18"/>
          <p:cNvSpPr/>
          <p:nvPr/>
        </p:nvSpPr>
        <p:spPr>
          <a:xfrm>
            <a:off x="8539164" y="3133608"/>
            <a:ext cx="2605086" cy="538281"/>
          </a:xfrm>
          <a:custGeom>
            <a:avLst/>
            <a:gdLst>
              <a:gd name="connsiteX0" fmla="*/ 0 w 2605086"/>
              <a:gd name="connsiteY0" fmla="*/ 0 h 538281"/>
              <a:gd name="connsiteX1" fmla="*/ 434181 w 2605086"/>
              <a:gd name="connsiteY1" fmla="*/ 0 h 538281"/>
              <a:gd name="connsiteX2" fmla="*/ 434181 w 2605086"/>
              <a:gd name="connsiteY2" fmla="*/ 0 h 538281"/>
              <a:gd name="connsiteX3" fmla="*/ 753304 w 2605086"/>
              <a:gd name="connsiteY3" fmla="*/ 0 h 538281"/>
              <a:gd name="connsiteX4" fmla="*/ 1085453 w 2605086"/>
              <a:gd name="connsiteY4" fmla="*/ 0 h 538281"/>
              <a:gd name="connsiteX5" fmla="*/ 1607194 w 2605086"/>
              <a:gd name="connsiteY5" fmla="*/ 0 h 538281"/>
              <a:gd name="connsiteX6" fmla="*/ 2128934 w 2605086"/>
              <a:gd name="connsiteY6" fmla="*/ 0 h 538281"/>
              <a:gd name="connsiteX7" fmla="*/ 2605086 w 2605086"/>
              <a:gd name="connsiteY7" fmla="*/ 0 h 538281"/>
              <a:gd name="connsiteX8" fmla="*/ 2605086 w 2605086"/>
              <a:gd name="connsiteY8" fmla="*/ 313997 h 538281"/>
              <a:gd name="connsiteX9" fmla="*/ 2605086 w 2605086"/>
              <a:gd name="connsiteY9" fmla="*/ 313997 h 538281"/>
              <a:gd name="connsiteX10" fmla="*/ 2605086 w 2605086"/>
              <a:gd name="connsiteY10" fmla="*/ 448568 h 538281"/>
              <a:gd name="connsiteX11" fmla="*/ 2605086 w 2605086"/>
              <a:gd name="connsiteY11" fmla="*/ 538281 h 538281"/>
              <a:gd name="connsiteX12" fmla="*/ 2083345 w 2605086"/>
              <a:gd name="connsiteY12" fmla="*/ 538281 h 538281"/>
              <a:gd name="connsiteX13" fmla="*/ 1622390 w 2605086"/>
              <a:gd name="connsiteY13" fmla="*/ 538281 h 538281"/>
              <a:gd name="connsiteX14" fmla="*/ 1085453 w 2605086"/>
              <a:gd name="connsiteY14" fmla="*/ 538281 h 538281"/>
              <a:gd name="connsiteX15" fmla="*/ 759817 w 2605086"/>
              <a:gd name="connsiteY15" fmla="*/ 538281 h 538281"/>
              <a:gd name="connsiteX16" fmla="*/ 434181 w 2605086"/>
              <a:gd name="connsiteY16" fmla="*/ 538281 h 538281"/>
              <a:gd name="connsiteX17" fmla="*/ 434181 w 2605086"/>
              <a:gd name="connsiteY17" fmla="*/ 538281 h 538281"/>
              <a:gd name="connsiteX18" fmla="*/ 0 w 2605086"/>
              <a:gd name="connsiteY18" fmla="*/ 538281 h 538281"/>
              <a:gd name="connsiteX19" fmla="*/ 0 w 2605086"/>
              <a:gd name="connsiteY19" fmla="*/ 448568 h 538281"/>
              <a:gd name="connsiteX20" fmla="*/ -361378 w 2605086"/>
              <a:gd name="connsiteY20" fmla="*/ 505636 h 538281"/>
              <a:gd name="connsiteX21" fmla="*/ -722755 w 2605086"/>
              <a:gd name="connsiteY21" fmla="*/ 562703 h 538281"/>
              <a:gd name="connsiteX22" fmla="*/ -361378 w 2605086"/>
              <a:gd name="connsiteY22" fmla="*/ 438350 h 538281"/>
              <a:gd name="connsiteX23" fmla="*/ 0 w 2605086"/>
              <a:gd name="connsiteY23" fmla="*/ 313997 h 538281"/>
              <a:gd name="connsiteX24" fmla="*/ 0 w 2605086"/>
              <a:gd name="connsiteY24" fmla="*/ 0 h 5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05086" h="538281" fill="none" extrusionOk="0">
                <a:moveTo>
                  <a:pt x="0" y="0"/>
                </a:moveTo>
                <a:cubicBezTo>
                  <a:pt x="126494" y="-27973"/>
                  <a:pt x="237198" y="16501"/>
                  <a:pt x="434181" y="0"/>
                </a:cubicBezTo>
                <a:lnTo>
                  <a:pt x="434181" y="0"/>
                </a:lnTo>
                <a:cubicBezTo>
                  <a:pt x="502579" y="-32985"/>
                  <a:pt x="626668" y="11035"/>
                  <a:pt x="753304" y="0"/>
                </a:cubicBezTo>
                <a:cubicBezTo>
                  <a:pt x="879940" y="-11035"/>
                  <a:pt x="995841" y="19572"/>
                  <a:pt x="1085453" y="0"/>
                </a:cubicBezTo>
                <a:cubicBezTo>
                  <a:pt x="1219629" y="-49025"/>
                  <a:pt x="1393604" y="53302"/>
                  <a:pt x="1607194" y="0"/>
                </a:cubicBezTo>
                <a:cubicBezTo>
                  <a:pt x="1820784" y="-53302"/>
                  <a:pt x="1997136" y="9537"/>
                  <a:pt x="2128934" y="0"/>
                </a:cubicBezTo>
                <a:cubicBezTo>
                  <a:pt x="2260732" y="-9537"/>
                  <a:pt x="2410615" y="11597"/>
                  <a:pt x="2605086" y="0"/>
                </a:cubicBezTo>
                <a:cubicBezTo>
                  <a:pt x="2633141" y="83033"/>
                  <a:pt x="2581706" y="185477"/>
                  <a:pt x="2605086" y="313997"/>
                </a:cubicBezTo>
                <a:lnTo>
                  <a:pt x="2605086" y="313997"/>
                </a:lnTo>
                <a:cubicBezTo>
                  <a:pt x="2617089" y="362741"/>
                  <a:pt x="2591588" y="415135"/>
                  <a:pt x="2605086" y="448568"/>
                </a:cubicBezTo>
                <a:cubicBezTo>
                  <a:pt x="2613514" y="469699"/>
                  <a:pt x="2595762" y="515591"/>
                  <a:pt x="2605086" y="538281"/>
                </a:cubicBezTo>
                <a:cubicBezTo>
                  <a:pt x="2449982" y="575121"/>
                  <a:pt x="2279052" y="494991"/>
                  <a:pt x="2083345" y="538281"/>
                </a:cubicBezTo>
                <a:cubicBezTo>
                  <a:pt x="1887638" y="581571"/>
                  <a:pt x="1849112" y="511653"/>
                  <a:pt x="1622390" y="538281"/>
                </a:cubicBezTo>
                <a:cubicBezTo>
                  <a:pt x="1395668" y="564909"/>
                  <a:pt x="1294090" y="510569"/>
                  <a:pt x="1085453" y="538281"/>
                </a:cubicBezTo>
                <a:cubicBezTo>
                  <a:pt x="1002656" y="555013"/>
                  <a:pt x="831421" y="522639"/>
                  <a:pt x="759817" y="538281"/>
                </a:cubicBezTo>
                <a:cubicBezTo>
                  <a:pt x="688213" y="553923"/>
                  <a:pt x="512625" y="512429"/>
                  <a:pt x="434181" y="538281"/>
                </a:cubicBezTo>
                <a:lnTo>
                  <a:pt x="434181" y="538281"/>
                </a:lnTo>
                <a:cubicBezTo>
                  <a:pt x="332344" y="543628"/>
                  <a:pt x="115385" y="492228"/>
                  <a:pt x="0" y="538281"/>
                </a:cubicBezTo>
                <a:cubicBezTo>
                  <a:pt x="-6806" y="504083"/>
                  <a:pt x="9732" y="489876"/>
                  <a:pt x="0" y="448568"/>
                </a:cubicBezTo>
                <a:cubicBezTo>
                  <a:pt x="-126973" y="500140"/>
                  <a:pt x="-263296" y="488263"/>
                  <a:pt x="-361378" y="505636"/>
                </a:cubicBezTo>
                <a:cubicBezTo>
                  <a:pt x="-459460" y="523009"/>
                  <a:pt x="-640651" y="540350"/>
                  <a:pt x="-722755" y="562703"/>
                </a:cubicBezTo>
                <a:cubicBezTo>
                  <a:pt x="-627056" y="509457"/>
                  <a:pt x="-497976" y="501888"/>
                  <a:pt x="-361378" y="438350"/>
                </a:cubicBezTo>
                <a:cubicBezTo>
                  <a:pt x="-224780" y="374812"/>
                  <a:pt x="-176003" y="375946"/>
                  <a:pt x="0" y="313997"/>
                </a:cubicBezTo>
                <a:cubicBezTo>
                  <a:pt x="-18284" y="211312"/>
                  <a:pt x="17961" y="155762"/>
                  <a:pt x="0" y="0"/>
                </a:cubicBezTo>
                <a:close/>
              </a:path>
              <a:path w="2605086" h="538281" stroke="0" extrusionOk="0">
                <a:moveTo>
                  <a:pt x="0" y="0"/>
                </a:moveTo>
                <a:cubicBezTo>
                  <a:pt x="119963" y="-38135"/>
                  <a:pt x="271255" y="46969"/>
                  <a:pt x="434181" y="0"/>
                </a:cubicBezTo>
                <a:lnTo>
                  <a:pt x="434181" y="0"/>
                </a:lnTo>
                <a:cubicBezTo>
                  <a:pt x="518521" y="-4875"/>
                  <a:pt x="621089" y="29497"/>
                  <a:pt x="740279" y="0"/>
                </a:cubicBezTo>
                <a:cubicBezTo>
                  <a:pt x="859469" y="-29497"/>
                  <a:pt x="995938" y="35300"/>
                  <a:pt x="1085453" y="0"/>
                </a:cubicBezTo>
                <a:cubicBezTo>
                  <a:pt x="1281750" y="-58325"/>
                  <a:pt x="1452034" y="54016"/>
                  <a:pt x="1591997" y="0"/>
                </a:cubicBezTo>
                <a:cubicBezTo>
                  <a:pt x="1731960" y="-54016"/>
                  <a:pt x="1921618" y="17148"/>
                  <a:pt x="2083345" y="0"/>
                </a:cubicBezTo>
                <a:cubicBezTo>
                  <a:pt x="2245072" y="-17148"/>
                  <a:pt x="2446486" y="59051"/>
                  <a:pt x="2605086" y="0"/>
                </a:cubicBezTo>
                <a:cubicBezTo>
                  <a:pt x="2608168" y="131991"/>
                  <a:pt x="2587007" y="198147"/>
                  <a:pt x="2605086" y="313997"/>
                </a:cubicBezTo>
                <a:lnTo>
                  <a:pt x="2605086" y="313997"/>
                </a:lnTo>
                <a:cubicBezTo>
                  <a:pt x="2615570" y="373849"/>
                  <a:pt x="2594795" y="413770"/>
                  <a:pt x="2605086" y="448568"/>
                </a:cubicBezTo>
                <a:cubicBezTo>
                  <a:pt x="2610056" y="479498"/>
                  <a:pt x="2598545" y="495628"/>
                  <a:pt x="2605086" y="538281"/>
                </a:cubicBezTo>
                <a:cubicBezTo>
                  <a:pt x="2502271" y="585472"/>
                  <a:pt x="2227344" y="525540"/>
                  <a:pt x="2113738" y="538281"/>
                </a:cubicBezTo>
                <a:cubicBezTo>
                  <a:pt x="2000132" y="551022"/>
                  <a:pt x="1809372" y="524024"/>
                  <a:pt x="1622390" y="538281"/>
                </a:cubicBezTo>
                <a:cubicBezTo>
                  <a:pt x="1435408" y="552538"/>
                  <a:pt x="1238799" y="491694"/>
                  <a:pt x="1085453" y="538281"/>
                </a:cubicBezTo>
                <a:cubicBezTo>
                  <a:pt x="936094" y="543647"/>
                  <a:pt x="873684" y="507250"/>
                  <a:pt x="746792" y="538281"/>
                </a:cubicBezTo>
                <a:cubicBezTo>
                  <a:pt x="619900" y="569312"/>
                  <a:pt x="513857" y="527702"/>
                  <a:pt x="434181" y="538281"/>
                </a:cubicBezTo>
                <a:lnTo>
                  <a:pt x="434181" y="538281"/>
                </a:lnTo>
                <a:cubicBezTo>
                  <a:pt x="301444" y="567566"/>
                  <a:pt x="102437" y="514699"/>
                  <a:pt x="0" y="538281"/>
                </a:cubicBezTo>
                <a:cubicBezTo>
                  <a:pt x="-8865" y="518086"/>
                  <a:pt x="3439" y="484316"/>
                  <a:pt x="0" y="448568"/>
                </a:cubicBezTo>
                <a:cubicBezTo>
                  <a:pt x="-77360" y="485106"/>
                  <a:pt x="-210076" y="473116"/>
                  <a:pt x="-354150" y="504494"/>
                </a:cubicBezTo>
                <a:cubicBezTo>
                  <a:pt x="-498224" y="535873"/>
                  <a:pt x="-615401" y="510628"/>
                  <a:pt x="-722755" y="562703"/>
                </a:cubicBezTo>
                <a:cubicBezTo>
                  <a:pt x="-581613" y="498843"/>
                  <a:pt x="-441911" y="513941"/>
                  <a:pt x="-354150" y="435863"/>
                </a:cubicBezTo>
                <a:cubicBezTo>
                  <a:pt x="-266389" y="357785"/>
                  <a:pt x="-161178" y="398854"/>
                  <a:pt x="0" y="313997"/>
                </a:cubicBezTo>
                <a:cubicBezTo>
                  <a:pt x="-6731" y="207023"/>
                  <a:pt x="3451" y="69912"/>
                  <a:pt x="0" y="0"/>
                </a:cubicBezTo>
                <a:close/>
              </a:path>
            </a:pathLst>
          </a:cu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rgbClr val="59A041"/>
                </a:solidFill>
                <a:latin typeface="Times New Roman" panose="02020603050405020304" pitchFamily="18" charset="0"/>
                <a:cs typeface="Times New Roman" panose="02020603050405020304" pitchFamily="18" charset="0"/>
              </a:rPr>
              <a:t>四分之三</a:t>
            </a:r>
            <a:r>
              <a:rPr kumimoji="1" lang="en-US" altLang="zh-CN" sz="2400" b="1" dirty="0">
                <a:solidFill>
                  <a:srgbClr val="59A041"/>
                </a:solidFill>
                <a:latin typeface="Times New Roman" panose="02020603050405020304" pitchFamily="18" charset="0"/>
                <a:cs typeface="Times New Roman" panose="02020603050405020304" pitchFamily="18" charset="0"/>
              </a:rPr>
              <a:t>=75%</a:t>
            </a:r>
            <a:endParaRPr kumimoji="1" lang="zh-CN" altLang="en-US" sz="2400" b="1" dirty="0">
              <a:solidFill>
                <a:srgbClr val="59A041"/>
              </a:solidFill>
              <a:latin typeface="Times New Roman" panose="02020603050405020304" pitchFamily="18" charset="0"/>
              <a:cs typeface="Times New Roman" panose="02020603050405020304" pitchFamily="18" charset="0"/>
            </a:endParaRPr>
          </a:p>
        </p:txBody>
      </p:sp>
      <p:sp>
        <p:nvSpPr>
          <p:cNvPr id="23" name="文本框 22"/>
          <p:cNvSpPr txBox="1"/>
          <p:nvPr/>
        </p:nvSpPr>
        <p:spPr>
          <a:xfrm>
            <a:off x="72866" y="4777741"/>
            <a:ext cx="3784759" cy="1938992"/>
          </a:xfrm>
          <a:prstGeom prst="rect">
            <a:avLst/>
          </a:prstGeom>
          <a:noFill/>
        </p:spPr>
        <p:txBody>
          <a:bodyPr wrap="square">
            <a:spAutoFit/>
          </a:bodyPr>
          <a:lstStyle/>
          <a:p>
            <a:r>
              <a:rPr lang="en-GB" altLang="zh-CN" sz="2400" dirty="0">
                <a:latin typeface="Calibri" panose="020F0502020204030204" pitchFamily="34" charset="0"/>
                <a:cs typeface="Calibri" panose="020F0502020204030204" pitchFamily="34" charset="0"/>
              </a:rPr>
              <a:t>a quarter</a:t>
            </a:r>
            <a:endParaRPr lang="en-GB" altLang="zh-CN"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two-thirds</a:t>
            </a:r>
            <a:endParaRPr lang="en-GB" altLang="zh-CN"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zero point two five</a:t>
            </a:r>
            <a:endParaRPr lang="en-GB" altLang="zh-CN"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seventy-five percent</a:t>
            </a:r>
            <a:r>
              <a:rPr lang="zh-CN" altLang="en-US" sz="2400" dirty="0">
                <a:latin typeface="Calibri" panose="020F0502020204030204" pitchFamily="34" charset="0"/>
                <a:cs typeface="Calibri" panose="020F0502020204030204" pitchFamily="34" charset="0"/>
              </a:rPr>
              <a:t> </a:t>
            </a:r>
            <a:endParaRPr lang="en-US" altLang="zh-CN"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A fraction of the population</a:t>
            </a:r>
            <a:endParaRPr lang="en-US" altLang="zh-CN" sz="2400" dirty="0">
              <a:latin typeface="Calibri" panose="020F0502020204030204" pitchFamily="34" charset="0"/>
              <a:cs typeface="Calibri" panose="020F0502020204030204" pitchFamily="34" charset="0"/>
            </a:endParaRPr>
          </a:p>
        </p:txBody>
      </p:sp>
      <p:sp>
        <p:nvSpPr>
          <p:cNvPr id="25" name="文本框 24"/>
          <p:cNvSpPr txBox="1"/>
          <p:nvPr/>
        </p:nvSpPr>
        <p:spPr>
          <a:xfrm>
            <a:off x="3675698" y="4749702"/>
            <a:ext cx="3784759" cy="1938992"/>
          </a:xfrm>
          <a:prstGeom prst="rect">
            <a:avLst/>
          </a:prstGeom>
          <a:noFill/>
        </p:spPr>
        <p:txBody>
          <a:bodyPr wrap="square">
            <a:spAutoFit/>
          </a:bodyPr>
          <a:lstStyle/>
          <a:p>
            <a:r>
              <a:rPr lang="zh-CN" altLang="en-US" sz="2400" dirty="0">
                <a:solidFill>
                  <a:srgbClr val="0070C0"/>
                </a:solidFill>
                <a:latin typeface="Times New Roman" panose="02020603050405020304" pitchFamily="18" charset="0"/>
                <a:cs typeface="Times New Roman" panose="02020603050405020304" pitchFamily="18" charset="0"/>
              </a:rPr>
              <a:t>四分之一</a:t>
            </a:r>
            <a:endParaRPr lang="zh-CN" altLang="en-US" sz="2400" dirty="0">
              <a:solidFill>
                <a:srgbClr val="0070C0"/>
              </a:solidFill>
              <a:latin typeface="Times New Roman" panose="02020603050405020304" pitchFamily="18" charset="0"/>
              <a:cs typeface="Times New Roman" panose="02020603050405020304" pitchFamily="18" charset="0"/>
            </a:endParaRPr>
          </a:p>
          <a:p>
            <a:r>
              <a:rPr lang="zh-CN" altLang="en-US" sz="2400" dirty="0">
                <a:solidFill>
                  <a:srgbClr val="0070C0"/>
                </a:solidFill>
                <a:latin typeface="Times New Roman" panose="02020603050405020304" pitchFamily="18" charset="0"/>
                <a:cs typeface="Times New Roman" panose="02020603050405020304" pitchFamily="18" charset="0"/>
              </a:rPr>
              <a:t>三分之二</a:t>
            </a:r>
            <a:endParaRPr lang="en-US" altLang="zh-CN" sz="2400" dirty="0">
              <a:solidFill>
                <a:srgbClr val="0070C0"/>
              </a:solidFill>
              <a:latin typeface="Times New Roman" panose="02020603050405020304" pitchFamily="18" charset="0"/>
              <a:cs typeface="Times New Roman" panose="02020603050405020304" pitchFamily="18" charset="0"/>
            </a:endParaRPr>
          </a:p>
          <a:p>
            <a:r>
              <a:rPr lang="en-US" altLang="zh-CN" sz="2400" dirty="0">
                <a:solidFill>
                  <a:srgbClr val="0070C0"/>
                </a:solidFill>
                <a:latin typeface="Times New Roman" panose="02020603050405020304" pitchFamily="18" charset="0"/>
                <a:cs typeface="Times New Roman" panose="02020603050405020304" pitchFamily="18" charset="0"/>
              </a:rPr>
              <a:t>0.25</a:t>
            </a:r>
            <a:endParaRPr lang="en-US" altLang="zh-CN" sz="2400" dirty="0">
              <a:solidFill>
                <a:srgbClr val="0070C0"/>
              </a:solidFill>
              <a:latin typeface="Times New Roman" panose="02020603050405020304" pitchFamily="18" charset="0"/>
              <a:cs typeface="Times New Roman" panose="02020603050405020304" pitchFamily="18" charset="0"/>
            </a:endParaRPr>
          </a:p>
          <a:p>
            <a:r>
              <a:rPr lang="en-US" altLang="zh-CN" sz="2400" dirty="0">
                <a:solidFill>
                  <a:srgbClr val="0070C0"/>
                </a:solidFill>
                <a:latin typeface="Times New Roman" panose="02020603050405020304" pitchFamily="18" charset="0"/>
                <a:cs typeface="Times New Roman" panose="02020603050405020304" pitchFamily="18" charset="0"/>
              </a:rPr>
              <a:t>75%</a:t>
            </a:r>
            <a:endParaRPr lang="en-GB" altLang="zh-CN" sz="2400" dirty="0">
              <a:solidFill>
                <a:srgbClr val="0070C0"/>
              </a:solidFill>
              <a:latin typeface="Times New Roman" panose="02020603050405020304" pitchFamily="18" charset="0"/>
              <a:cs typeface="Times New Roman" panose="02020603050405020304" pitchFamily="18" charset="0"/>
            </a:endParaRPr>
          </a:p>
          <a:p>
            <a:r>
              <a:rPr lang="zh-CN" altLang="en-US" sz="2400" dirty="0">
                <a:solidFill>
                  <a:srgbClr val="0070C0"/>
                </a:solidFill>
                <a:latin typeface="Times New Roman" panose="02020603050405020304" pitchFamily="18" charset="0"/>
                <a:cs typeface="Times New Roman" panose="02020603050405020304" pitchFamily="18" charset="0"/>
              </a:rPr>
              <a:t>人口中的少数部分</a:t>
            </a:r>
            <a:endParaRPr lang="en-US" altLang="zh-CN" sz="2400" dirty="0">
              <a:solidFill>
                <a:srgbClr val="0070C0"/>
              </a:solidFill>
              <a:latin typeface="Times New Roman" panose="02020603050405020304" pitchFamily="18" charset="0"/>
              <a:cs typeface="Times New Roman" panose="02020603050405020304" pitchFamily="18" charset="0"/>
            </a:endParaRPr>
          </a:p>
        </p:txBody>
      </p:sp>
      <p:sp>
        <p:nvSpPr>
          <p:cNvPr id="31" name="右大括号 30"/>
          <p:cNvSpPr/>
          <p:nvPr/>
        </p:nvSpPr>
        <p:spPr>
          <a:xfrm>
            <a:off x="6300788" y="1300163"/>
            <a:ext cx="114300" cy="44291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3" name="文本框 32"/>
          <p:cNvSpPr txBox="1"/>
          <p:nvPr/>
        </p:nvSpPr>
        <p:spPr>
          <a:xfrm>
            <a:off x="6610350" y="1281410"/>
            <a:ext cx="715260" cy="461665"/>
          </a:xfrm>
          <a:prstGeom prst="rect">
            <a:avLst/>
          </a:prstGeom>
          <a:noFill/>
        </p:spPr>
        <p:txBody>
          <a:bodyPr wrap="none" rtlCol="0">
            <a:spAutoFit/>
          </a:bodyPr>
          <a:lstStyle/>
          <a:p>
            <a:r>
              <a:rPr kumimoji="1" lang="en-US" altLang="zh-CN" sz="2400" b="1" dirty="0">
                <a:latin typeface="Calibri" panose="020F0502020204030204" pitchFamily="34" charset="0"/>
                <a:cs typeface="Calibri" panose="020F0502020204030204" pitchFamily="34" charset="0"/>
              </a:rPr>
              <a:t>80%</a:t>
            </a:r>
            <a:endParaRPr kumimoji="1" lang="zh-CN" altLang="en-US" sz="2400" b="1" dirty="0">
              <a:latin typeface="Calibri" panose="020F0502020204030204" pitchFamily="34" charset="0"/>
              <a:cs typeface="Calibri" panose="020F0502020204030204" pitchFamily="34" charset="0"/>
            </a:endParaRPr>
          </a:p>
        </p:txBody>
      </p:sp>
      <p:sp>
        <p:nvSpPr>
          <p:cNvPr id="53" name="文本框 52"/>
          <p:cNvSpPr txBox="1"/>
          <p:nvPr/>
        </p:nvSpPr>
        <p:spPr>
          <a:xfrm>
            <a:off x="6300788" y="4769525"/>
            <a:ext cx="6067332" cy="830997"/>
          </a:xfrm>
          <a:prstGeom prst="rect">
            <a:avLst/>
          </a:prstGeom>
          <a:noFill/>
        </p:spPr>
        <p:txBody>
          <a:bodyPr wrap="square">
            <a:spAutoFit/>
          </a:bodyPr>
          <a:lstStyle/>
          <a:p>
            <a:r>
              <a:rPr lang="en-US" altLang="zh-CN" sz="2400" dirty="0">
                <a:highlight>
                  <a:srgbClr val="FFFF00"/>
                </a:highlight>
                <a:latin typeface="Times New Roman" panose="02020603050405020304" pitchFamily="18" charset="0"/>
                <a:cs typeface="Times New Roman" panose="02020603050405020304" pitchFamily="18" charset="0"/>
              </a:rPr>
              <a:t>account for</a:t>
            </a:r>
            <a:r>
              <a:rPr lang="zh-CN" altLang="en-US" sz="2400" dirty="0">
                <a:highlight>
                  <a:srgbClr val="FFFF00"/>
                </a:highlight>
                <a:latin typeface="Times New Roman" panose="02020603050405020304" pitchFamily="18" charset="0"/>
                <a:cs typeface="Times New Roman" panose="02020603050405020304" pitchFamily="18" charset="0"/>
              </a:rPr>
              <a:t>  </a:t>
            </a:r>
            <a:endParaRPr lang="en-US" altLang="zh-CN" sz="2400" dirty="0">
              <a:highlight>
                <a:srgbClr val="FFFF00"/>
              </a:highlight>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解释，说明；</a:t>
            </a:r>
            <a:r>
              <a:rPr lang="zh-CN" altLang="en-US" sz="2400" dirty="0">
                <a:solidFill>
                  <a:srgbClr val="0070C0"/>
                </a:solidFill>
                <a:latin typeface="Times New Roman" panose="02020603050405020304" pitchFamily="18" charset="0"/>
                <a:cs typeface="Times New Roman" panose="02020603050405020304" pitchFamily="18" charset="0"/>
              </a:rPr>
              <a:t>占比</a:t>
            </a:r>
            <a:r>
              <a:rPr lang="zh-CN" altLang="en-US" sz="2400" dirty="0">
                <a:latin typeface="Times New Roman" panose="02020603050405020304" pitchFamily="18" charset="0"/>
                <a:cs typeface="Times New Roman" panose="02020603050405020304" pitchFamily="18" charset="0"/>
              </a:rPr>
              <a:t>；</a:t>
            </a:r>
            <a:r>
              <a:rPr lang="zh-CN" altLang="en-US" sz="2400" dirty="0"/>
              <a:t>对</a:t>
            </a:r>
            <a:r>
              <a:rPr lang="en-US" altLang="zh-CN" sz="2400" dirty="0"/>
              <a:t>…</a:t>
            </a:r>
            <a:r>
              <a:rPr lang="zh-CN" altLang="en-US" sz="2400" dirty="0"/>
              <a:t>负责；导致，造成</a:t>
            </a:r>
            <a:endParaRPr lang="zh-CN" altLang="en-US" sz="2400" dirty="0"/>
          </a:p>
        </p:txBody>
      </p:sp>
      <p:sp>
        <p:nvSpPr>
          <p:cNvPr id="2" name="矩形 1"/>
          <p:cNvSpPr/>
          <p:nvPr/>
        </p:nvSpPr>
        <p:spPr>
          <a:xfrm>
            <a:off x="72866" y="4053364"/>
            <a:ext cx="3379782" cy="371474"/>
          </a:xfrm>
          <a:custGeom>
            <a:avLst/>
            <a:gdLst>
              <a:gd name="connsiteX0" fmla="*/ 0 w 3379782"/>
              <a:gd name="connsiteY0" fmla="*/ 0 h 371474"/>
              <a:gd name="connsiteX1" fmla="*/ 630893 w 3379782"/>
              <a:gd name="connsiteY1" fmla="*/ 0 h 371474"/>
              <a:gd name="connsiteX2" fmla="*/ 1227987 w 3379782"/>
              <a:gd name="connsiteY2" fmla="*/ 0 h 371474"/>
              <a:gd name="connsiteX3" fmla="*/ 1825082 w 3379782"/>
              <a:gd name="connsiteY3" fmla="*/ 0 h 371474"/>
              <a:gd name="connsiteX4" fmla="*/ 2286986 w 3379782"/>
              <a:gd name="connsiteY4" fmla="*/ 0 h 371474"/>
              <a:gd name="connsiteX5" fmla="*/ 2782687 w 3379782"/>
              <a:gd name="connsiteY5" fmla="*/ 0 h 371474"/>
              <a:gd name="connsiteX6" fmla="*/ 3379782 w 3379782"/>
              <a:gd name="connsiteY6" fmla="*/ 0 h 371474"/>
              <a:gd name="connsiteX7" fmla="*/ 3379782 w 3379782"/>
              <a:gd name="connsiteY7" fmla="*/ 371474 h 371474"/>
              <a:gd name="connsiteX8" fmla="*/ 2816485 w 3379782"/>
              <a:gd name="connsiteY8" fmla="*/ 371474 h 371474"/>
              <a:gd name="connsiteX9" fmla="*/ 2354581 w 3379782"/>
              <a:gd name="connsiteY9" fmla="*/ 371474 h 371474"/>
              <a:gd name="connsiteX10" fmla="*/ 1892678 w 3379782"/>
              <a:gd name="connsiteY10" fmla="*/ 371474 h 371474"/>
              <a:gd name="connsiteX11" fmla="*/ 1295583 w 3379782"/>
              <a:gd name="connsiteY11" fmla="*/ 371474 h 371474"/>
              <a:gd name="connsiteX12" fmla="*/ 799882 w 3379782"/>
              <a:gd name="connsiteY12" fmla="*/ 371474 h 371474"/>
              <a:gd name="connsiteX13" fmla="*/ 0 w 3379782"/>
              <a:gd name="connsiteY13" fmla="*/ 371474 h 371474"/>
              <a:gd name="connsiteX14" fmla="*/ 0 w 3379782"/>
              <a:gd name="connsiteY14" fmla="*/ 0 h 37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79782" h="371474" fill="none" extrusionOk="0">
                <a:moveTo>
                  <a:pt x="0" y="0"/>
                </a:moveTo>
                <a:cubicBezTo>
                  <a:pt x="282882" y="-32543"/>
                  <a:pt x="405556" y="49699"/>
                  <a:pt x="630893" y="0"/>
                </a:cubicBezTo>
                <a:cubicBezTo>
                  <a:pt x="856230" y="-49699"/>
                  <a:pt x="1106760" y="12195"/>
                  <a:pt x="1227987" y="0"/>
                </a:cubicBezTo>
                <a:cubicBezTo>
                  <a:pt x="1349214" y="-12195"/>
                  <a:pt x="1626932" y="68698"/>
                  <a:pt x="1825082" y="0"/>
                </a:cubicBezTo>
                <a:cubicBezTo>
                  <a:pt x="2023233" y="-68698"/>
                  <a:pt x="2160823" y="10315"/>
                  <a:pt x="2286986" y="0"/>
                </a:cubicBezTo>
                <a:cubicBezTo>
                  <a:pt x="2413149" y="-10315"/>
                  <a:pt x="2674367" y="2283"/>
                  <a:pt x="2782687" y="0"/>
                </a:cubicBezTo>
                <a:cubicBezTo>
                  <a:pt x="2891007" y="-2283"/>
                  <a:pt x="3126173" y="38303"/>
                  <a:pt x="3379782" y="0"/>
                </a:cubicBezTo>
                <a:cubicBezTo>
                  <a:pt x="3393918" y="83858"/>
                  <a:pt x="3363549" y="265477"/>
                  <a:pt x="3379782" y="371474"/>
                </a:cubicBezTo>
                <a:cubicBezTo>
                  <a:pt x="3227411" y="397990"/>
                  <a:pt x="2943345" y="351993"/>
                  <a:pt x="2816485" y="371474"/>
                </a:cubicBezTo>
                <a:cubicBezTo>
                  <a:pt x="2689625" y="390955"/>
                  <a:pt x="2479866" y="325548"/>
                  <a:pt x="2354581" y="371474"/>
                </a:cubicBezTo>
                <a:cubicBezTo>
                  <a:pt x="2229296" y="417400"/>
                  <a:pt x="2033794" y="329731"/>
                  <a:pt x="1892678" y="371474"/>
                </a:cubicBezTo>
                <a:cubicBezTo>
                  <a:pt x="1751562" y="413217"/>
                  <a:pt x="1496808" y="309891"/>
                  <a:pt x="1295583" y="371474"/>
                </a:cubicBezTo>
                <a:cubicBezTo>
                  <a:pt x="1094359" y="433057"/>
                  <a:pt x="976411" y="343535"/>
                  <a:pt x="799882" y="371474"/>
                </a:cubicBezTo>
                <a:cubicBezTo>
                  <a:pt x="623353" y="399413"/>
                  <a:pt x="306602" y="309956"/>
                  <a:pt x="0" y="371474"/>
                </a:cubicBezTo>
                <a:cubicBezTo>
                  <a:pt x="-9848" y="234040"/>
                  <a:pt x="15231" y="103877"/>
                  <a:pt x="0" y="0"/>
                </a:cubicBezTo>
                <a:close/>
              </a:path>
              <a:path w="3379782" h="371474" stroke="0" extrusionOk="0">
                <a:moveTo>
                  <a:pt x="0" y="0"/>
                </a:moveTo>
                <a:cubicBezTo>
                  <a:pt x="241147" y="-21520"/>
                  <a:pt x="398681" y="41204"/>
                  <a:pt x="529499" y="0"/>
                </a:cubicBezTo>
                <a:cubicBezTo>
                  <a:pt x="660317" y="-41204"/>
                  <a:pt x="883318" y="5271"/>
                  <a:pt x="991403" y="0"/>
                </a:cubicBezTo>
                <a:cubicBezTo>
                  <a:pt x="1099488" y="-5271"/>
                  <a:pt x="1407081" y="29626"/>
                  <a:pt x="1622295" y="0"/>
                </a:cubicBezTo>
                <a:cubicBezTo>
                  <a:pt x="1837509" y="-29626"/>
                  <a:pt x="2033559" y="15093"/>
                  <a:pt x="2151795" y="0"/>
                </a:cubicBezTo>
                <a:cubicBezTo>
                  <a:pt x="2270031" y="-15093"/>
                  <a:pt x="2542914" y="32138"/>
                  <a:pt x="2681294" y="0"/>
                </a:cubicBezTo>
                <a:cubicBezTo>
                  <a:pt x="2819674" y="-32138"/>
                  <a:pt x="3231253" y="24346"/>
                  <a:pt x="3379782" y="0"/>
                </a:cubicBezTo>
                <a:cubicBezTo>
                  <a:pt x="3390998" y="136624"/>
                  <a:pt x="3335974" y="206400"/>
                  <a:pt x="3379782" y="371474"/>
                </a:cubicBezTo>
                <a:cubicBezTo>
                  <a:pt x="3241376" y="372275"/>
                  <a:pt x="2930698" y="306315"/>
                  <a:pt x="2816485" y="371474"/>
                </a:cubicBezTo>
                <a:cubicBezTo>
                  <a:pt x="2702272" y="436633"/>
                  <a:pt x="2483953" y="355005"/>
                  <a:pt x="2354581" y="371474"/>
                </a:cubicBezTo>
                <a:cubicBezTo>
                  <a:pt x="2225209" y="387943"/>
                  <a:pt x="2022412" y="320373"/>
                  <a:pt x="1791284" y="371474"/>
                </a:cubicBezTo>
                <a:cubicBezTo>
                  <a:pt x="1560156" y="422575"/>
                  <a:pt x="1410665" y="367910"/>
                  <a:pt x="1227987" y="371474"/>
                </a:cubicBezTo>
                <a:cubicBezTo>
                  <a:pt x="1045309" y="375038"/>
                  <a:pt x="875810" y="337645"/>
                  <a:pt x="698488" y="371474"/>
                </a:cubicBezTo>
                <a:cubicBezTo>
                  <a:pt x="521166" y="405303"/>
                  <a:pt x="254779" y="310298"/>
                  <a:pt x="0" y="371474"/>
                </a:cubicBezTo>
                <a:cubicBezTo>
                  <a:pt x="-27357" y="284375"/>
                  <a:pt x="40056" y="150648"/>
                  <a:pt x="0" y="0"/>
                </a:cubicBezTo>
                <a:close/>
              </a:path>
            </a:pathLst>
          </a:custGeom>
          <a:solidFill>
            <a:srgbClr val="92D050">
              <a:alpha val="6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checkerboard(across)">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p:tgtEl>
                                          <p:spTgt spid="19"/>
                                        </p:tgtEl>
                                        <p:attrNameLst>
                                          <p:attrName>ppt_y</p:attrName>
                                        </p:attrNameLst>
                                      </p:cBhvr>
                                      <p:tavLst>
                                        <p:tav tm="0">
                                          <p:val>
                                            <p:strVal val="#ppt_y+#ppt_h*1.125000"/>
                                          </p:val>
                                        </p:tav>
                                        <p:tav tm="100000">
                                          <p:val>
                                            <p:strVal val="#ppt_y"/>
                                          </p:val>
                                        </p:tav>
                                      </p:tavLst>
                                    </p:anim>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p:tgtEl>
                                          <p:spTgt spid="33"/>
                                        </p:tgtEl>
                                        <p:attrNameLst>
                                          <p:attrName>ppt_y</p:attrName>
                                        </p:attrNameLst>
                                      </p:cBhvr>
                                      <p:tavLst>
                                        <p:tav tm="0">
                                          <p:val>
                                            <p:strVal val="#ppt_y+#ppt_h*1.125000"/>
                                          </p:val>
                                        </p:tav>
                                        <p:tav tm="100000">
                                          <p:val>
                                            <p:strVal val="#ppt_y"/>
                                          </p:val>
                                        </p:tav>
                                      </p:tavLst>
                                    </p:anim>
                                    <p:animEffect transition="in" filter="wipe(up)">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dissolve">
                                      <p:cBhvr>
                                        <p:cTn id="38" dur="500"/>
                                        <p:tgtEl>
                                          <p:spTgt spid="23">
                                            <p:txEl>
                                              <p:pRg st="0" end="0"/>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dissolve">
                                      <p:cBhvr>
                                        <p:cTn id="41" dur="500"/>
                                        <p:tgtEl>
                                          <p:spTgt spid="23">
                                            <p:txEl>
                                              <p:pRg st="1" end="1"/>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23">
                                            <p:txEl>
                                              <p:pRg st="2" end="2"/>
                                            </p:txEl>
                                          </p:spTgt>
                                        </p:tgtEl>
                                        <p:attrNameLst>
                                          <p:attrName>style.visibility</p:attrName>
                                        </p:attrNameLst>
                                      </p:cBhvr>
                                      <p:to>
                                        <p:strVal val="visible"/>
                                      </p:to>
                                    </p:set>
                                    <p:animEffect transition="in" filter="dissolve">
                                      <p:cBhvr>
                                        <p:cTn id="44" dur="500"/>
                                        <p:tgtEl>
                                          <p:spTgt spid="23">
                                            <p:txEl>
                                              <p:pRg st="2" end="2"/>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23">
                                            <p:txEl>
                                              <p:pRg st="3" end="3"/>
                                            </p:txEl>
                                          </p:spTgt>
                                        </p:tgtEl>
                                        <p:attrNameLst>
                                          <p:attrName>style.visibility</p:attrName>
                                        </p:attrNameLst>
                                      </p:cBhvr>
                                      <p:to>
                                        <p:strVal val="visible"/>
                                      </p:to>
                                    </p:set>
                                    <p:animEffect transition="in" filter="dissolve">
                                      <p:cBhvr>
                                        <p:cTn id="47" dur="500"/>
                                        <p:tgtEl>
                                          <p:spTgt spid="23">
                                            <p:txEl>
                                              <p:pRg st="3" end="3"/>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23">
                                            <p:txEl>
                                              <p:pRg st="4" end="4"/>
                                            </p:txEl>
                                          </p:spTgt>
                                        </p:tgtEl>
                                        <p:attrNameLst>
                                          <p:attrName>style.visibility</p:attrName>
                                        </p:attrNameLst>
                                      </p:cBhvr>
                                      <p:to>
                                        <p:strVal val="visible"/>
                                      </p:to>
                                    </p:set>
                                    <p:animEffect transition="in" filter="dissolve">
                                      <p:cBhvr>
                                        <p:cTn id="50" dur="500"/>
                                        <p:tgtEl>
                                          <p:spTgt spid="2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5">
                                            <p:txEl>
                                              <p:pRg st="0" end="0"/>
                                            </p:txEl>
                                          </p:spTgt>
                                        </p:tgtEl>
                                        <p:attrNameLst>
                                          <p:attrName>style.visibility</p:attrName>
                                        </p:attrNameLst>
                                      </p:cBhvr>
                                      <p:to>
                                        <p:strVal val="visible"/>
                                      </p:to>
                                    </p:set>
                                    <p:animEffect transition="in" filter="dissolve">
                                      <p:cBhvr>
                                        <p:cTn id="55" dur="500"/>
                                        <p:tgtEl>
                                          <p:spTgt spid="25">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25">
                                            <p:txEl>
                                              <p:pRg st="1" end="1"/>
                                            </p:txEl>
                                          </p:spTgt>
                                        </p:tgtEl>
                                        <p:attrNameLst>
                                          <p:attrName>style.visibility</p:attrName>
                                        </p:attrNameLst>
                                      </p:cBhvr>
                                      <p:to>
                                        <p:strVal val="visible"/>
                                      </p:to>
                                    </p:set>
                                    <p:animEffect transition="in" filter="dissolve">
                                      <p:cBhvr>
                                        <p:cTn id="60" dur="500"/>
                                        <p:tgtEl>
                                          <p:spTgt spid="25">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25">
                                            <p:txEl>
                                              <p:pRg st="2" end="2"/>
                                            </p:txEl>
                                          </p:spTgt>
                                        </p:tgtEl>
                                        <p:attrNameLst>
                                          <p:attrName>style.visibility</p:attrName>
                                        </p:attrNameLst>
                                      </p:cBhvr>
                                      <p:to>
                                        <p:strVal val="visible"/>
                                      </p:to>
                                    </p:set>
                                    <p:animEffect transition="in" filter="dissolve">
                                      <p:cBhvr>
                                        <p:cTn id="65" dur="500"/>
                                        <p:tgtEl>
                                          <p:spTgt spid="25">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25">
                                            <p:txEl>
                                              <p:pRg st="3" end="3"/>
                                            </p:txEl>
                                          </p:spTgt>
                                        </p:tgtEl>
                                        <p:attrNameLst>
                                          <p:attrName>style.visibility</p:attrName>
                                        </p:attrNameLst>
                                      </p:cBhvr>
                                      <p:to>
                                        <p:strVal val="visible"/>
                                      </p:to>
                                    </p:set>
                                    <p:animEffect transition="in" filter="dissolve">
                                      <p:cBhvr>
                                        <p:cTn id="70" dur="500"/>
                                        <p:tgtEl>
                                          <p:spTgt spid="25">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25">
                                            <p:txEl>
                                              <p:pRg st="4" end="4"/>
                                            </p:txEl>
                                          </p:spTgt>
                                        </p:tgtEl>
                                        <p:attrNameLst>
                                          <p:attrName>style.visibility</p:attrName>
                                        </p:attrNameLst>
                                      </p:cBhvr>
                                      <p:to>
                                        <p:strVal val="visible"/>
                                      </p:to>
                                    </p:set>
                                    <p:animEffect transition="in" filter="dissolve">
                                      <p:cBhvr>
                                        <p:cTn id="75" dur="500"/>
                                        <p:tgtEl>
                                          <p:spTgt spid="25">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dissolve">
                                      <p:cBhvr>
                                        <p:cTn id="8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9" grpId="0" animBg="1"/>
      <p:bldP spid="31" grpId="0" animBg="1"/>
      <p:bldP spid="33" grpId="0"/>
      <p:bldP spid="5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9118"/>
            <a:ext cx="12330113" cy="6740307"/>
          </a:xfrm>
          <a:prstGeom prst="rect">
            <a:avLst/>
          </a:prstGeom>
          <a:noFill/>
        </p:spPr>
        <p:txBody>
          <a:bodyPr wrap="square">
            <a:spAutoFit/>
          </a:bodyPr>
          <a:lstStyle/>
          <a:p>
            <a:pPr marL="457200" indent="-457200">
              <a:buAutoNum type="arabicPeriod"/>
            </a:pPr>
            <a:r>
              <a:rPr lang="en-GB" altLang="zh-CN" sz="2400" b="1" dirty="0">
                <a:latin typeface="Calibri" panose="020F0502020204030204" pitchFamily="34" charset="0"/>
                <a:cs typeface="Calibri" panose="020F0502020204030204" pitchFamily="34" charset="0"/>
              </a:rPr>
              <a:t>Discount				</a:t>
            </a:r>
            <a:r>
              <a:rPr lang="zh-CN" altLang="en-US" sz="2400" dirty="0">
                <a:latin typeface="Calibri" panose="020F0502020204030204" pitchFamily="34" charset="0"/>
                <a:cs typeface="Calibri" panose="020F0502020204030204" pitchFamily="34" charset="0"/>
              </a:rPr>
              <a:t>用于表达商品原价的减免。（假如物品</a:t>
            </a:r>
            <a:r>
              <a:rPr lang="en-US" altLang="zh-CN" sz="2400" dirty="0">
                <a:latin typeface="Calibri" panose="020F0502020204030204" pitchFamily="34" charset="0"/>
                <a:cs typeface="Calibri" panose="020F0502020204030204" pitchFamily="34" charset="0"/>
              </a:rPr>
              <a:t>100</a:t>
            </a:r>
            <a:r>
              <a:rPr lang="zh-CN" altLang="en-US" sz="2400" dirty="0">
                <a:latin typeface="Calibri" panose="020F0502020204030204" pitchFamily="34" charset="0"/>
                <a:cs typeface="Calibri" panose="020F0502020204030204" pitchFamily="34" charset="0"/>
              </a:rPr>
              <a:t>）</a:t>
            </a:r>
            <a:endParaRPr lang="zh-CN" altLang="en-US"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The store offers a 30% discount on all items this weekend.</a:t>
            </a:r>
            <a:r>
              <a:rPr lang="zh-CN" altLang="en-US" sz="2400" dirty="0">
                <a:latin typeface="Calibri" panose="020F0502020204030204" pitchFamily="34" charset="0"/>
                <a:cs typeface="Calibri" panose="020F0502020204030204" pitchFamily="34" charset="0"/>
              </a:rPr>
              <a:t>   </a:t>
            </a:r>
            <a:r>
              <a:rPr lang="en-US" altLang="zh-CN" sz="2400" b="1" dirty="0">
                <a:solidFill>
                  <a:srgbClr val="FF0000"/>
                </a:solidFill>
                <a:latin typeface="Calibri" panose="020F0502020204030204" pitchFamily="34" charset="0"/>
                <a:cs typeface="Calibri" panose="020F0502020204030204" pitchFamily="34" charset="0"/>
              </a:rPr>
              <a:t>100</a:t>
            </a:r>
            <a:r>
              <a:rPr lang="zh-CN" altLang="en-US" sz="2400" b="1" dirty="0">
                <a:solidFill>
                  <a:srgbClr val="FF0000"/>
                </a:solidFill>
                <a:latin typeface="Calibri" panose="020F0502020204030204" pitchFamily="34" charset="0"/>
                <a:cs typeface="Calibri" panose="020F0502020204030204" pitchFamily="34" charset="0"/>
              </a:rPr>
              <a:t>*（</a:t>
            </a:r>
            <a:r>
              <a:rPr lang="en-US" altLang="zh-CN" sz="2400" b="1" dirty="0">
                <a:solidFill>
                  <a:srgbClr val="FF0000"/>
                </a:solidFill>
                <a:latin typeface="Calibri" panose="020F0502020204030204" pitchFamily="34" charset="0"/>
                <a:cs typeface="Calibri" panose="020F0502020204030204" pitchFamily="34" charset="0"/>
              </a:rPr>
              <a:t>100-30</a:t>
            </a:r>
            <a:r>
              <a:rPr lang="zh-CN" altLang="en-US" sz="2400" b="1" dirty="0">
                <a:solidFill>
                  <a:srgbClr val="FF0000"/>
                </a:solidFill>
                <a:latin typeface="Calibri" panose="020F0502020204030204" pitchFamily="34" charset="0"/>
                <a:cs typeface="Calibri" panose="020F0502020204030204" pitchFamily="34" charset="0"/>
              </a:rPr>
              <a:t>）</a:t>
            </a:r>
            <a:r>
              <a:rPr lang="en-US" altLang="zh-CN" sz="2400" b="1" dirty="0">
                <a:solidFill>
                  <a:srgbClr val="FF0000"/>
                </a:solidFill>
                <a:latin typeface="Calibri" panose="020F0502020204030204" pitchFamily="34" charset="0"/>
                <a:cs typeface="Calibri" panose="020F0502020204030204" pitchFamily="34" charset="0"/>
              </a:rPr>
              <a:t>%=70</a:t>
            </a:r>
            <a:r>
              <a:rPr lang="zh-CN" altLang="en-US" sz="2400" b="1" dirty="0">
                <a:solidFill>
                  <a:srgbClr val="FF0000"/>
                </a:solidFill>
                <a:latin typeface="Calibri" panose="020F0502020204030204" pitchFamily="34" charset="0"/>
                <a:cs typeface="Calibri" panose="020F0502020204030204" pitchFamily="34" charset="0"/>
              </a:rPr>
              <a:t>元</a:t>
            </a:r>
            <a:r>
              <a:rPr lang="en-US" altLang="zh-CN" sz="2400" b="1" dirty="0">
                <a:solidFill>
                  <a:srgbClr val="FF0000"/>
                </a:solidFill>
                <a:latin typeface="Calibri" panose="020F0502020204030204" pitchFamily="34" charset="0"/>
                <a:cs typeface="Calibri" panose="020F0502020204030204" pitchFamily="34" charset="0"/>
              </a:rPr>
              <a:t>=</a:t>
            </a:r>
            <a:r>
              <a:rPr lang="zh-CN" altLang="en-US" sz="2400" b="1" dirty="0">
                <a:solidFill>
                  <a:srgbClr val="FF0000"/>
                </a:solidFill>
                <a:latin typeface="Calibri" panose="020F0502020204030204" pitchFamily="34" charset="0"/>
                <a:cs typeface="Calibri" panose="020F0502020204030204" pitchFamily="34" charset="0"/>
              </a:rPr>
              <a:t>打</a:t>
            </a:r>
            <a:r>
              <a:rPr lang="en-US" altLang="zh-CN" sz="2400" b="1" dirty="0">
                <a:solidFill>
                  <a:srgbClr val="FF0000"/>
                </a:solidFill>
                <a:latin typeface="Calibri" panose="020F0502020204030204" pitchFamily="34" charset="0"/>
                <a:cs typeface="Calibri" panose="020F0502020204030204" pitchFamily="34" charset="0"/>
              </a:rPr>
              <a:t>7</a:t>
            </a:r>
            <a:r>
              <a:rPr lang="zh-CN" altLang="en-US" sz="2400" b="1" dirty="0">
                <a:solidFill>
                  <a:srgbClr val="FF0000"/>
                </a:solidFill>
                <a:latin typeface="Calibri" panose="020F0502020204030204" pitchFamily="34" charset="0"/>
                <a:cs typeface="Calibri" panose="020F0502020204030204" pitchFamily="34" charset="0"/>
              </a:rPr>
              <a:t>折</a:t>
            </a:r>
            <a:br>
              <a:rPr lang="en-GB" altLang="zh-CN" sz="2400" b="1" dirty="0">
                <a:solidFill>
                  <a:srgbClr val="FF0000"/>
                </a:solidFill>
                <a:latin typeface="Calibri" panose="020F0502020204030204" pitchFamily="34" charset="0"/>
                <a:cs typeface="Calibri" panose="020F0502020204030204" pitchFamily="34" charset="0"/>
              </a:rPr>
            </a:br>
            <a:r>
              <a:rPr lang="en-US" altLang="zh-CN" sz="2400" b="1" dirty="0">
                <a:latin typeface="Calibri" panose="020F0502020204030204" pitchFamily="34" charset="0"/>
                <a:cs typeface="Calibri" panose="020F0502020204030204" pitchFamily="34" charset="0"/>
              </a:rPr>
              <a:t>2. </a:t>
            </a:r>
            <a:r>
              <a:rPr lang="en-GB" altLang="zh-CN" sz="2400" b="1" dirty="0">
                <a:latin typeface="Calibri" panose="020F0502020204030204" pitchFamily="34" charset="0"/>
                <a:cs typeface="Calibri" panose="020F0502020204030204" pitchFamily="34" charset="0"/>
              </a:rPr>
              <a:t>Off						</a:t>
            </a:r>
            <a:r>
              <a:rPr lang="zh-CN" altLang="en-US" sz="2400" dirty="0">
                <a:latin typeface="Calibri" panose="020F0502020204030204" pitchFamily="34" charset="0"/>
                <a:cs typeface="Calibri" panose="020F0502020204030204" pitchFamily="34" charset="0"/>
              </a:rPr>
              <a:t>折扣，减免</a:t>
            </a:r>
            <a:endParaRPr lang="zh-CN" altLang="en-US"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This jacket is </a:t>
            </a:r>
            <a:r>
              <a:rPr lang="en-US" altLang="zh-CN" sz="2400" dirty="0">
                <a:latin typeface="Calibri" panose="020F0502020204030204" pitchFamily="34" charset="0"/>
                <a:cs typeface="Calibri" panose="020F0502020204030204" pitchFamily="34" charset="0"/>
              </a:rPr>
              <a:t>20</a:t>
            </a:r>
            <a:r>
              <a:rPr lang="en-GB" altLang="zh-CN" sz="2400" dirty="0">
                <a:latin typeface="Calibri" panose="020F0502020204030204" pitchFamily="34" charset="0"/>
                <a:cs typeface="Calibri" panose="020F0502020204030204" pitchFamily="34" charset="0"/>
              </a:rPr>
              <a:t>% off.</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		</a:t>
            </a:r>
            <a:r>
              <a:rPr lang="en-US" altLang="zh-CN" sz="2400" dirty="0">
                <a:solidFill>
                  <a:srgbClr val="FF0000"/>
                </a:solidFill>
                <a:latin typeface="Calibri" panose="020F0502020204030204" pitchFamily="34" charset="0"/>
                <a:cs typeface="Calibri" panose="020F0502020204030204" pitchFamily="34" charset="0"/>
              </a:rPr>
              <a:t>=</a:t>
            </a:r>
            <a:r>
              <a:rPr lang="zh-CN" altLang="en-US" sz="2400" dirty="0">
                <a:solidFill>
                  <a:srgbClr val="FF0000"/>
                </a:solidFill>
                <a:latin typeface="Calibri" panose="020F0502020204030204" pitchFamily="34" charset="0"/>
                <a:cs typeface="Calibri" panose="020F0502020204030204" pitchFamily="34" charset="0"/>
              </a:rPr>
              <a:t>打</a:t>
            </a:r>
            <a:r>
              <a:rPr lang="en-US" altLang="zh-CN" sz="2400" dirty="0">
                <a:solidFill>
                  <a:srgbClr val="FF0000"/>
                </a:solidFill>
                <a:latin typeface="Calibri" panose="020F0502020204030204" pitchFamily="34" charset="0"/>
                <a:cs typeface="Calibri" panose="020F0502020204030204" pitchFamily="34" charset="0"/>
              </a:rPr>
              <a:t>8</a:t>
            </a:r>
            <a:r>
              <a:rPr lang="zh-CN" altLang="en-US" sz="2400" dirty="0">
                <a:solidFill>
                  <a:srgbClr val="FF0000"/>
                </a:solidFill>
                <a:latin typeface="Calibri" panose="020F0502020204030204" pitchFamily="34" charset="0"/>
                <a:cs typeface="Calibri" panose="020F0502020204030204" pitchFamily="34" charset="0"/>
              </a:rPr>
              <a:t>折</a:t>
            </a:r>
            <a:br>
              <a:rPr lang="en-GB" altLang="zh-CN" sz="2400" dirty="0">
                <a:latin typeface="Calibri" panose="020F0502020204030204" pitchFamily="34" charset="0"/>
                <a:cs typeface="Calibri" panose="020F0502020204030204" pitchFamily="34" charset="0"/>
              </a:rPr>
            </a:br>
            <a:r>
              <a:rPr lang="en-US" altLang="zh-CN" sz="2400" b="1" dirty="0">
                <a:latin typeface="Calibri" panose="020F0502020204030204" pitchFamily="34" charset="0"/>
                <a:cs typeface="Calibri" panose="020F0502020204030204" pitchFamily="34" charset="0"/>
              </a:rPr>
              <a:t>3. </a:t>
            </a:r>
            <a:r>
              <a:rPr lang="en-GB" altLang="zh-CN" sz="2400" b="1" dirty="0">
                <a:latin typeface="Calibri" panose="020F0502020204030204" pitchFamily="34" charset="0"/>
                <a:cs typeface="Calibri" panose="020F0502020204030204" pitchFamily="34" charset="0"/>
              </a:rPr>
              <a:t>Buy One, Get One Free (BOGO)	</a:t>
            </a:r>
            <a:r>
              <a:rPr lang="zh-CN" altLang="en-US" sz="2400" dirty="0">
                <a:latin typeface="Calibri" panose="020F0502020204030204" pitchFamily="34" charset="0"/>
                <a:cs typeface="Calibri" panose="020F0502020204030204" pitchFamily="34" charset="0"/>
              </a:rPr>
              <a:t>买一送一</a:t>
            </a:r>
            <a:br>
              <a:rPr lang="en-GB" altLang="zh-CN" sz="2400" dirty="0">
                <a:latin typeface="Calibri" panose="020F0502020204030204" pitchFamily="34" charset="0"/>
                <a:cs typeface="Calibri" panose="020F0502020204030204" pitchFamily="34" charset="0"/>
              </a:rPr>
            </a:br>
            <a:r>
              <a:rPr lang="en-US" altLang="zh-CN" sz="2400" b="1" dirty="0">
                <a:latin typeface="Calibri" panose="020F0502020204030204" pitchFamily="34" charset="0"/>
                <a:cs typeface="Calibri" panose="020F0502020204030204" pitchFamily="34" charset="0"/>
              </a:rPr>
              <a:t>4. </a:t>
            </a:r>
            <a:r>
              <a:rPr lang="en-GB" altLang="zh-CN" sz="2400" b="1" dirty="0">
                <a:latin typeface="Calibri" panose="020F0502020204030204" pitchFamily="34" charset="0"/>
                <a:cs typeface="Calibri" panose="020F0502020204030204" pitchFamily="34" charset="0"/>
              </a:rPr>
              <a:t>Price Reduction			</a:t>
            </a:r>
            <a:r>
              <a:rPr lang="zh-CN" altLang="en-US" sz="2400" dirty="0">
                <a:latin typeface="Calibri" panose="020F0502020204030204" pitchFamily="34" charset="0"/>
                <a:cs typeface="Calibri" panose="020F0502020204030204" pitchFamily="34" charset="0"/>
              </a:rPr>
              <a:t>降价</a:t>
            </a:r>
            <a:endParaRPr lang="zh-CN" altLang="en-US"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There has been </a:t>
            </a:r>
            <a:r>
              <a:rPr lang="en-GB" altLang="zh-CN" sz="2400" dirty="0">
                <a:solidFill>
                  <a:srgbClr val="FF0000"/>
                </a:solidFill>
                <a:latin typeface="Calibri" panose="020F0502020204030204" pitchFamily="34" charset="0"/>
                <a:cs typeface="Calibri" panose="020F0502020204030204" pitchFamily="34" charset="0"/>
              </a:rPr>
              <a:t>a price reduction of </a:t>
            </a:r>
            <a:r>
              <a:rPr lang="en-US" altLang="zh-CN" sz="2400" dirty="0">
                <a:solidFill>
                  <a:srgbClr val="FF0000"/>
                </a:solidFill>
                <a:latin typeface="Calibri" panose="020F0502020204030204" pitchFamily="34" charset="0"/>
                <a:cs typeface="Calibri" panose="020F0502020204030204" pitchFamily="34" charset="0"/>
              </a:rPr>
              <a:t>40</a:t>
            </a:r>
            <a:r>
              <a:rPr lang="en-GB" altLang="zh-CN" sz="2400" dirty="0">
                <a:solidFill>
                  <a:srgbClr val="FF0000"/>
                </a:solidFill>
                <a:latin typeface="Calibri" panose="020F0502020204030204" pitchFamily="34" charset="0"/>
                <a:cs typeface="Calibri" panose="020F0502020204030204" pitchFamily="34" charset="0"/>
              </a:rPr>
              <a:t>% </a:t>
            </a:r>
            <a:r>
              <a:rPr lang="en-GB" altLang="zh-CN" sz="2400" dirty="0">
                <a:latin typeface="Calibri" panose="020F0502020204030204" pitchFamily="34" charset="0"/>
                <a:cs typeface="Calibri" panose="020F0502020204030204" pitchFamily="34" charset="0"/>
              </a:rPr>
              <a:t>on electronics.		</a:t>
            </a:r>
            <a:r>
              <a:rPr lang="en-US" altLang="zh-CN" sz="2400" dirty="0">
                <a:solidFill>
                  <a:srgbClr val="FF0000"/>
                </a:solidFill>
                <a:latin typeface="Calibri" panose="020F0502020204030204" pitchFamily="34" charset="0"/>
                <a:cs typeface="Calibri" panose="020F0502020204030204" pitchFamily="34" charset="0"/>
              </a:rPr>
              <a:t>=</a:t>
            </a:r>
            <a:r>
              <a:rPr lang="zh-CN" altLang="en-US" sz="2400" dirty="0">
                <a:solidFill>
                  <a:srgbClr val="FF0000"/>
                </a:solidFill>
                <a:latin typeface="Calibri" panose="020F0502020204030204" pitchFamily="34" charset="0"/>
                <a:cs typeface="Calibri" panose="020F0502020204030204" pitchFamily="34" charset="0"/>
              </a:rPr>
              <a:t>打</a:t>
            </a:r>
            <a:r>
              <a:rPr lang="en-US" altLang="zh-CN" sz="2400" dirty="0">
                <a:solidFill>
                  <a:srgbClr val="FF0000"/>
                </a:solidFill>
                <a:latin typeface="Calibri" panose="020F0502020204030204" pitchFamily="34" charset="0"/>
                <a:cs typeface="Calibri" panose="020F0502020204030204" pitchFamily="34" charset="0"/>
              </a:rPr>
              <a:t>6</a:t>
            </a:r>
            <a:r>
              <a:rPr lang="zh-CN" altLang="en-US" sz="2400" dirty="0">
                <a:solidFill>
                  <a:srgbClr val="FF0000"/>
                </a:solidFill>
                <a:latin typeface="Calibri" panose="020F0502020204030204" pitchFamily="34" charset="0"/>
                <a:cs typeface="Calibri" panose="020F0502020204030204" pitchFamily="34" charset="0"/>
              </a:rPr>
              <a:t>折</a:t>
            </a:r>
            <a:br>
              <a:rPr lang="en-GB" altLang="zh-CN" sz="2400" dirty="0">
                <a:latin typeface="Calibri" panose="020F0502020204030204" pitchFamily="34" charset="0"/>
                <a:cs typeface="Calibri" panose="020F0502020204030204" pitchFamily="34" charset="0"/>
              </a:rPr>
            </a:br>
            <a:r>
              <a:rPr lang="en-US" altLang="zh-CN" sz="2400" b="1" dirty="0">
                <a:latin typeface="Calibri" panose="020F0502020204030204" pitchFamily="34" charset="0"/>
                <a:cs typeface="Calibri" panose="020F0502020204030204" pitchFamily="34" charset="0"/>
              </a:rPr>
              <a:t>5. </a:t>
            </a:r>
            <a:r>
              <a:rPr lang="en-GB" altLang="zh-CN" sz="2400" b="1" dirty="0">
                <a:latin typeface="Calibri" panose="020F0502020204030204" pitchFamily="34" charset="0"/>
                <a:cs typeface="Calibri" panose="020F0502020204030204" pitchFamily="34" charset="0"/>
              </a:rPr>
              <a:t>Clearance Sale			</a:t>
            </a:r>
            <a:r>
              <a:rPr lang="zh-CN" altLang="en-US" sz="2400" dirty="0">
                <a:latin typeface="Calibri" panose="020F0502020204030204" pitchFamily="34" charset="0"/>
                <a:cs typeface="Calibri" panose="020F0502020204030204" pitchFamily="34" charset="0"/>
              </a:rPr>
              <a:t>清仓大甩卖</a:t>
            </a:r>
            <a:endParaRPr lang="zh-CN" altLang="en-US"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There’s a clearance sale with up to 70% off on selected items.</a:t>
            </a:r>
            <a:r>
              <a:rPr lang="zh-CN" altLang="en-US" sz="2400" dirty="0">
                <a:latin typeface="Calibri" panose="020F0502020204030204" pitchFamily="34" charset="0"/>
                <a:cs typeface="Calibri" panose="020F0502020204030204" pitchFamily="34" charset="0"/>
              </a:rPr>
              <a:t>   </a:t>
            </a:r>
            <a:r>
              <a:rPr lang="en-US" altLang="zh-CN" sz="2400" dirty="0">
                <a:solidFill>
                  <a:srgbClr val="FF0000"/>
                </a:solidFill>
                <a:latin typeface="Calibri" panose="020F0502020204030204" pitchFamily="34" charset="0"/>
                <a:cs typeface="Calibri" panose="020F0502020204030204" pitchFamily="34" charset="0"/>
              </a:rPr>
              <a:t>=</a:t>
            </a:r>
            <a:r>
              <a:rPr lang="zh-CN" altLang="en-US" sz="2400" dirty="0">
                <a:solidFill>
                  <a:srgbClr val="FF0000"/>
                </a:solidFill>
                <a:latin typeface="Calibri" panose="020F0502020204030204" pitchFamily="34" charset="0"/>
                <a:cs typeface="Calibri" panose="020F0502020204030204" pitchFamily="34" charset="0"/>
              </a:rPr>
              <a:t>打</a:t>
            </a:r>
            <a:r>
              <a:rPr lang="en-US" altLang="zh-CN" sz="2400" dirty="0">
                <a:solidFill>
                  <a:srgbClr val="FF0000"/>
                </a:solidFill>
                <a:latin typeface="Calibri" panose="020F0502020204030204" pitchFamily="34" charset="0"/>
                <a:cs typeface="Calibri" panose="020F0502020204030204" pitchFamily="34" charset="0"/>
              </a:rPr>
              <a:t>3</a:t>
            </a:r>
            <a:r>
              <a:rPr lang="zh-CN" altLang="en-US" sz="2400" dirty="0">
                <a:solidFill>
                  <a:srgbClr val="FF0000"/>
                </a:solidFill>
                <a:latin typeface="Calibri" panose="020F0502020204030204" pitchFamily="34" charset="0"/>
                <a:cs typeface="Calibri" panose="020F0502020204030204" pitchFamily="34" charset="0"/>
              </a:rPr>
              <a:t>折</a:t>
            </a:r>
            <a:br>
              <a:rPr lang="en-GB" altLang="zh-CN" sz="2400" dirty="0">
                <a:latin typeface="Calibri" panose="020F0502020204030204" pitchFamily="34" charset="0"/>
                <a:cs typeface="Calibri" panose="020F0502020204030204" pitchFamily="34" charset="0"/>
              </a:rPr>
            </a:br>
            <a:r>
              <a:rPr lang="en-US" altLang="zh-CN" sz="2400" b="1" dirty="0">
                <a:latin typeface="Calibri" panose="020F0502020204030204" pitchFamily="34" charset="0"/>
                <a:cs typeface="Calibri" panose="020F0502020204030204" pitchFamily="34" charset="0"/>
              </a:rPr>
              <a:t>6. </a:t>
            </a:r>
            <a:r>
              <a:rPr lang="en-GB" altLang="zh-CN" sz="2400" b="1" dirty="0">
                <a:latin typeface="Calibri" panose="020F0502020204030204" pitchFamily="34" charset="0"/>
                <a:cs typeface="Calibri" panose="020F0502020204030204" pitchFamily="34" charset="0"/>
              </a:rPr>
              <a:t>Coupon Code			</a:t>
            </a:r>
            <a:r>
              <a:rPr lang="zh-CN" altLang="en-US" sz="2400" dirty="0">
                <a:latin typeface="Calibri" panose="020F0502020204030204" pitchFamily="34" charset="0"/>
                <a:cs typeface="Calibri" panose="020F0502020204030204" pitchFamily="34" charset="0"/>
              </a:rPr>
              <a:t>优惠码</a:t>
            </a:r>
            <a:endParaRPr lang="zh-CN" altLang="en-US"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Use the coupon </a:t>
            </a:r>
            <a:r>
              <a:rPr lang="en-GB" altLang="zh-CN" sz="2400" b="1" dirty="0">
                <a:solidFill>
                  <a:srgbClr val="FF0000"/>
                </a:solidFill>
                <a:latin typeface="Calibri" panose="020F0502020204030204" pitchFamily="34" charset="0"/>
                <a:cs typeface="Calibri" panose="020F0502020204030204" pitchFamily="34" charset="0"/>
              </a:rPr>
              <a:t>code SAVE10 to get $10 off </a:t>
            </a:r>
            <a:r>
              <a:rPr lang="en-GB" altLang="zh-CN" sz="2400" dirty="0">
                <a:latin typeface="Calibri" panose="020F0502020204030204" pitchFamily="34" charset="0"/>
                <a:cs typeface="Calibri" panose="020F0502020204030204" pitchFamily="34" charset="0"/>
              </a:rPr>
              <a:t>your next purchase.</a:t>
            </a:r>
            <a:r>
              <a:rPr lang="zh-CN" altLang="en-US" sz="2400" dirty="0">
                <a:latin typeface="Calibri" panose="020F0502020204030204" pitchFamily="34" charset="0"/>
                <a:cs typeface="Calibri" panose="020F0502020204030204" pitchFamily="34" charset="0"/>
              </a:rPr>
              <a:t>  </a:t>
            </a:r>
            <a:r>
              <a:rPr lang="zh-CN" altLang="en-US" sz="2400" b="1" dirty="0">
                <a:solidFill>
                  <a:srgbClr val="FF0000"/>
                </a:solidFill>
                <a:latin typeface="Calibri" panose="020F0502020204030204" pitchFamily="34" charset="0"/>
                <a:cs typeface="Calibri" panose="020F0502020204030204" pitchFamily="34" charset="0"/>
              </a:rPr>
              <a:t>（下次买</a:t>
            </a:r>
            <a:r>
              <a:rPr lang="en-GB" altLang="zh-CN" sz="2400" b="1" dirty="0">
                <a:solidFill>
                  <a:srgbClr val="FF0000"/>
                </a:solidFill>
                <a:latin typeface="Calibri" panose="020F0502020204030204" pitchFamily="34" charset="0"/>
                <a:cs typeface="Calibri" panose="020F0502020204030204" pitchFamily="34" charset="0"/>
              </a:rPr>
              <a:t>$ </a:t>
            </a:r>
            <a:r>
              <a:rPr lang="en-US" altLang="zh-CN" sz="2400" b="1" dirty="0">
                <a:solidFill>
                  <a:srgbClr val="FF0000"/>
                </a:solidFill>
                <a:latin typeface="Calibri" panose="020F0502020204030204" pitchFamily="34" charset="0"/>
                <a:cs typeface="Calibri" panose="020F0502020204030204" pitchFamily="34" charset="0"/>
              </a:rPr>
              <a:t>90</a:t>
            </a:r>
            <a:r>
              <a:rPr lang="zh-CN" altLang="en-US" sz="2400" b="1" dirty="0">
                <a:solidFill>
                  <a:srgbClr val="FF0000"/>
                </a:solidFill>
                <a:latin typeface="Calibri" panose="020F0502020204030204" pitchFamily="34" charset="0"/>
                <a:cs typeface="Calibri" panose="020F0502020204030204" pitchFamily="34" charset="0"/>
              </a:rPr>
              <a:t>）</a:t>
            </a:r>
            <a:br>
              <a:rPr lang="en-GB" altLang="zh-CN" sz="2400" b="1" dirty="0">
                <a:solidFill>
                  <a:srgbClr val="FF0000"/>
                </a:solidFill>
                <a:latin typeface="Calibri" panose="020F0502020204030204" pitchFamily="34" charset="0"/>
                <a:cs typeface="Calibri" panose="020F0502020204030204" pitchFamily="34" charset="0"/>
              </a:rPr>
            </a:br>
            <a:r>
              <a:rPr lang="en-US" altLang="zh-CN" sz="2400" b="1" dirty="0">
                <a:latin typeface="Calibri" panose="020F0502020204030204" pitchFamily="34" charset="0"/>
                <a:cs typeface="Calibri" panose="020F0502020204030204" pitchFamily="34" charset="0"/>
              </a:rPr>
              <a:t>7. </a:t>
            </a:r>
            <a:r>
              <a:rPr lang="en-GB" altLang="zh-CN" sz="2400" b="1" dirty="0">
                <a:latin typeface="Calibri" panose="020F0502020204030204" pitchFamily="34" charset="0"/>
                <a:cs typeface="Calibri" panose="020F0502020204030204" pitchFamily="34" charset="0"/>
              </a:rPr>
              <a:t>Half Price				</a:t>
            </a:r>
            <a:r>
              <a:rPr lang="zh-CN" altLang="en-US" sz="2400" dirty="0">
                <a:latin typeface="Calibri" panose="020F0502020204030204" pitchFamily="34" charset="0"/>
                <a:cs typeface="Calibri" panose="020F0502020204030204" pitchFamily="34" charset="0"/>
              </a:rPr>
              <a:t>半价</a:t>
            </a:r>
            <a:endParaRPr lang="zh-CN" altLang="en-US" sz="2400" dirty="0">
              <a:latin typeface="Calibri" panose="020F0502020204030204" pitchFamily="34" charset="0"/>
              <a:cs typeface="Calibri" panose="020F0502020204030204" pitchFamily="34" charset="0"/>
            </a:endParaRPr>
          </a:p>
          <a:p>
            <a:r>
              <a:rPr lang="en-US" altLang="zh-CN" sz="2400" b="1" dirty="0">
                <a:latin typeface="Calibri" panose="020F0502020204030204" pitchFamily="34" charset="0"/>
                <a:cs typeface="Calibri" panose="020F0502020204030204" pitchFamily="34" charset="0"/>
              </a:rPr>
              <a:t>8. </a:t>
            </a:r>
            <a:r>
              <a:rPr lang="en-GB" altLang="zh-CN" sz="2400" b="1" dirty="0">
                <a:latin typeface="Calibri" panose="020F0502020204030204" pitchFamily="34" charset="0"/>
                <a:cs typeface="Calibri" panose="020F0502020204030204" pitchFamily="34" charset="0"/>
              </a:rPr>
              <a:t>Take X% Off				</a:t>
            </a:r>
            <a:r>
              <a:rPr lang="zh-CN" altLang="en-US" sz="2400" dirty="0">
                <a:latin typeface="Calibri" panose="020F0502020204030204" pitchFamily="34" charset="0"/>
                <a:cs typeface="Calibri" panose="020F0502020204030204" pitchFamily="34" charset="0"/>
              </a:rPr>
              <a:t>减去</a:t>
            </a:r>
            <a:r>
              <a:rPr lang="en-GB" altLang="zh-CN" sz="2400" dirty="0">
                <a:latin typeface="Calibri" panose="020F0502020204030204" pitchFamily="34" charset="0"/>
                <a:cs typeface="Calibri" panose="020F0502020204030204" pitchFamily="34" charset="0"/>
              </a:rPr>
              <a:t>X%</a:t>
            </a:r>
            <a:r>
              <a:rPr lang="zh-CN" altLang="en-US" sz="2400" dirty="0">
                <a:latin typeface="Calibri" panose="020F0502020204030204" pitchFamily="34" charset="0"/>
                <a:cs typeface="Calibri" panose="020F0502020204030204" pitchFamily="34" charset="0"/>
              </a:rPr>
              <a:t>的折扣</a:t>
            </a:r>
            <a:endParaRPr lang="zh-CN" altLang="en-US"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Take 15% off your next purchase when you sign up for our newsletter.</a:t>
            </a:r>
            <a:r>
              <a:rPr lang="zh-CN" altLang="en-US" sz="2400" dirty="0">
                <a:latin typeface="Calibri" panose="020F0502020204030204" pitchFamily="34" charset="0"/>
                <a:cs typeface="Calibri" panose="020F0502020204030204" pitchFamily="34" charset="0"/>
              </a:rPr>
              <a:t> </a:t>
            </a:r>
            <a:r>
              <a:rPr lang="zh-CN" altLang="en-US" sz="2400" b="1" dirty="0">
                <a:solidFill>
                  <a:srgbClr val="FF0000"/>
                </a:solidFill>
                <a:latin typeface="Calibri" panose="020F0502020204030204" pitchFamily="34" charset="0"/>
                <a:cs typeface="Calibri" panose="020F0502020204030204" pitchFamily="34" charset="0"/>
              </a:rPr>
              <a:t>（下次付</a:t>
            </a:r>
            <a:r>
              <a:rPr lang="en-US" altLang="zh-CN" sz="2400" b="1" dirty="0">
                <a:solidFill>
                  <a:srgbClr val="FF0000"/>
                </a:solidFill>
                <a:latin typeface="Calibri" panose="020F0502020204030204" pitchFamily="34" charset="0"/>
                <a:cs typeface="Calibri" panose="020F0502020204030204" pitchFamily="34" charset="0"/>
              </a:rPr>
              <a:t>85</a:t>
            </a:r>
            <a:r>
              <a:rPr lang="zh-CN" altLang="en-US" sz="2400" b="1" dirty="0">
                <a:solidFill>
                  <a:srgbClr val="FF0000"/>
                </a:solidFill>
                <a:latin typeface="Calibri" panose="020F0502020204030204" pitchFamily="34" charset="0"/>
                <a:cs typeface="Calibri" panose="020F0502020204030204" pitchFamily="34" charset="0"/>
              </a:rPr>
              <a:t>元）</a:t>
            </a:r>
            <a:br>
              <a:rPr lang="en-GB" altLang="zh-CN" sz="2400" b="1" dirty="0">
                <a:solidFill>
                  <a:srgbClr val="FF0000"/>
                </a:solidFill>
                <a:latin typeface="Calibri" panose="020F0502020204030204" pitchFamily="34" charset="0"/>
                <a:cs typeface="Calibri" panose="020F0502020204030204" pitchFamily="34" charset="0"/>
              </a:rPr>
            </a:br>
            <a:r>
              <a:rPr lang="en-US" altLang="zh-CN" sz="2400" b="1" dirty="0">
                <a:latin typeface="Calibri" panose="020F0502020204030204" pitchFamily="34" charset="0"/>
                <a:cs typeface="Calibri" panose="020F0502020204030204" pitchFamily="34" charset="0"/>
              </a:rPr>
              <a:t>9. </a:t>
            </a:r>
            <a:r>
              <a:rPr lang="en-GB" altLang="zh-CN" sz="2400" b="1" dirty="0">
                <a:latin typeface="Calibri" panose="020F0502020204030204" pitchFamily="34" charset="0"/>
                <a:cs typeface="Calibri" panose="020F0502020204030204" pitchFamily="34" charset="0"/>
              </a:rPr>
              <a:t>Bonus					</a:t>
            </a:r>
            <a:r>
              <a:rPr lang="zh-CN" altLang="en-US" sz="2400" dirty="0">
                <a:latin typeface="Calibri" panose="020F0502020204030204" pitchFamily="34" charset="0"/>
                <a:cs typeface="Calibri" panose="020F0502020204030204" pitchFamily="34" charset="0"/>
              </a:rPr>
              <a:t>赠品，附加优惠</a:t>
            </a:r>
            <a:endParaRPr lang="zh-CN" altLang="en-US"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Receive a free gift as a bonus with your purchase of $50 or more.</a:t>
            </a:r>
            <a:br>
              <a:rPr lang="en-GB" altLang="zh-CN" sz="2400" dirty="0">
                <a:latin typeface="Calibri" panose="020F0502020204030204" pitchFamily="34" charset="0"/>
                <a:cs typeface="Calibri" panose="020F0502020204030204" pitchFamily="34" charset="0"/>
              </a:rPr>
            </a:br>
            <a:r>
              <a:rPr lang="en-US" altLang="zh-CN" sz="2400" b="1" dirty="0">
                <a:latin typeface="Calibri" panose="020F0502020204030204" pitchFamily="34" charset="0"/>
                <a:cs typeface="Calibri" panose="020F0502020204030204" pitchFamily="34" charset="0"/>
              </a:rPr>
              <a:t>10. </a:t>
            </a:r>
            <a:r>
              <a:rPr lang="en-GB" altLang="zh-CN" sz="2400" b="1" dirty="0">
                <a:latin typeface="Calibri" panose="020F0502020204030204" pitchFamily="34" charset="0"/>
                <a:cs typeface="Calibri" panose="020F0502020204030204" pitchFamily="34" charset="0"/>
              </a:rPr>
              <a:t>Bundle Deal			</a:t>
            </a:r>
            <a:r>
              <a:rPr lang="zh-CN" altLang="en-US" sz="2400" dirty="0">
                <a:latin typeface="Calibri" panose="020F0502020204030204" pitchFamily="34" charset="0"/>
                <a:cs typeface="Calibri" panose="020F0502020204030204" pitchFamily="34" charset="0"/>
              </a:rPr>
              <a:t>捆绑销售</a:t>
            </a:r>
            <a:endParaRPr lang="zh-CN" altLang="en-US" sz="2400" dirty="0">
              <a:latin typeface="Calibri" panose="020F0502020204030204" pitchFamily="34" charset="0"/>
              <a:cs typeface="Calibri" panose="020F0502020204030204" pitchFamily="34" charset="0"/>
            </a:endParaRPr>
          </a:p>
          <a:p>
            <a:r>
              <a:rPr lang="en-GB" altLang="zh-CN" sz="2400" dirty="0">
                <a:latin typeface="Calibri" panose="020F0502020204030204" pitchFamily="34" charset="0"/>
                <a:cs typeface="Calibri" panose="020F0502020204030204" pitchFamily="34" charset="0"/>
              </a:rPr>
              <a:t>Buy a phone and get a case for half price with this bundle deal.</a:t>
            </a:r>
            <a:endParaRPr lang="zh-CN" altLang="en-US" sz="2400" dirty="0">
              <a:latin typeface="Calibri" panose="020F0502020204030204" pitchFamily="34" charset="0"/>
              <a:cs typeface="Calibri" panose="020F0502020204030204" pitchFamily="34" charset="0"/>
            </a:endParaRPr>
          </a:p>
        </p:txBody>
      </p:sp>
      <p:sp>
        <p:nvSpPr>
          <p:cNvPr id="2" name="矩形 1"/>
          <p:cNvSpPr/>
          <p:nvPr/>
        </p:nvSpPr>
        <p:spPr>
          <a:xfrm>
            <a:off x="7467600" y="477077"/>
            <a:ext cx="4121426" cy="4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3081131" y="1172817"/>
            <a:ext cx="3551582" cy="430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7606749" y="2259496"/>
            <a:ext cx="3551582" cy="430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7752522" y="3028575"/>
            <a:ext cx="3551582" cy="430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7" name="矩形 6"/>
          <p:cNvSpPr/>
          <p:nvPr/>
        </p:nvSpPr>
        <p:spPr>
          <a:xfrm>
            <a:off x="8037444" y="3780183"/>
            <a:ext cx="3551582" cy="430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8" name="矩形 7"/>
          <p:cNvSpPr/>
          <p:nvPr/>
        </p:nvSpPr>
        <p:spPr>
          <a:xfrm>
            <a:off x="8778531" y="4849488"/>
            <a:ext cx="3148426" cy="430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4"/>
                                        </p:tgtEl>
                                        <p:attrNameLst>
                                          <p:attrName>ppt_y</p:attrName>
                                        </p:attrNameLst>
                                      </p:cBhvr>
                                      <p:tavLst>
                                        <p:tav tm="0">
                                          <p:val>
                                            <p:strVal val="#ppt_y"/>
                                          </p:val>
                                        </p:tav>
                                        <p:tav tm="100000">
                                          <p:val>
                                            <p:strVal val="#ppt_y+#ppt_h*1.125000"/>
                                          </p:val>
                                        </p:tav>
                                      </p:tavLst>
                                    </p:anim>
                                    <p:animEffect transition="out" filter="wipe(down)">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5"/>
                                        </p:tgtEl>
                                        <p:attrNameLst>
                                          <p:attrName>ppt_y</p:attrName>
                                        </p:attrNameLst>
                                      </p:cBhvr>
                                      <p:tavLst>
                                        <p:tav tm="0">
                                          <p:val>
                                            <p:strVal val="#ppt_y"/>
                                          </p:val>
                                        </p:tav>
                                        <p:tav tm="100000">
                                          <p:val>
                                            <p:strVal val="#ppt_y+#ppt_h*1.125000"/>
                                          </p:val>
                                        </p:tav>
                                      </p:tavLst>
                                    </p:anim>
                                    <p:animEffect transition="out" filter="wipe(down)">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6"/>
                                        </p:tgtEl>
                                        <p:attrNameLst>
                                          <p:attrName>ppt_y</p:attrName>
                                        </p:attrNameLst>
                                      </p:cBhvr>
                                      <p:tavLst>
                                        <p:tav tm="0">
                                          <p:val>
                                            <p:strVal val="#ppt_y"/>
                                          </p:val>
                                        </p:tav>
                                        <p:tav tm="100000">
                                          <p:val>
                                            <p:strVal val="#ppt_y+#ppt_h*1.125000"/>
                                          </p:val>
                                        </p:tav>
                                      </p:tavLst>
                                    </p:anim>
                                    <p:animEffect transition="out" filter="wipe(down)">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7"/>
                                        </p:tgtEl>
                                        <p:attrNameLst>
                                          <p:attrName>ppt_y</p:attrName>
                                        </p:attrNameLst>
                                      </p:cBhvr>
                                      <p:tavLst>
                                        <p:tav tm="0">
                                          <p:val>
                                            <p:strVal val="#ppt_y"/>
                                          </p:val>
                                        </p:tav>
                                        <p:tav tm="100000">
                                          <p:val>
                                            <p:strVal val="#ppt_y+#ppt_h*1.125000"/>
                                          </p:val>
                                        </p:tav>
                                      </p:tavLst>
                                    </p:anim>
                                    <p:animEffect transition="out" filter="wipe(down)">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8"/>
                                        </p:tgtEl>
                                        <p:attrNameLst>
                                          <p:attrName>ppt_y</p:attrName>
                                        </p:attrNameLst>
                                      </p:cBhvr>
                                      <p:tavLst>
                                        <p:tav tm="0">
                                          <p:val>
                                            <p:strVal val="#ppt_y"/>
                                          </p:val>
                                        </p:tav>
                                        <p:tav tm="100000">
                                          <p:val>
                                            <p:strVal val="#ppt_y+#ppt_h*1.125000"/>
                                          </p:val>
                                        </p:tav>
                                      </p:tavLst>
                                    </p:anim>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椭圆 37"/>
          <p:cNvSpPr/>
          <p:nvPr/>
        </p:nvSpPr>
        <p:spPr>
          <a:xfrm>
            <a:off x="10933794" y="904891"/>
            <a:ext cx="354671" cy="354671"/>
          </a:xfrm>
          <a:prstGeom prst="ellipse">
            <a:avLst/>
          </a:prstGeom>
          <a:solidFill>
            <a:srgbClr val="59A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10954146" y="127874"/>
            <a:ext cx="1237854" cy="1237854"/>
          </a:xfrm>
          <a:prstGeom prst="ellipse">
            <a:avLst/>
          </a:prstGeom>
          <a:noFill/>
          <a:ln>
            <a:solidFill>
              <a:srgbClr val="59A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6224" y="4590968"/>
            <a:ext cx="11401425" cy="1200329"/>
          </a:xfrm>
          <a:prstGeom prst="rect">
            <a:avLst/>
          </a:prstGeom>
          <a:noFill/>
        </p:spPr>
        <p:txBody>
          <a:bodyPr wrap="square">
            <a:spAutoFit/>
          </a:bodyPr>
          <a:lstStyle/>
          <a:p>
            <a:pPr algn="just">
              <a:buNone/>
            </a:pPr>
            <a:r>
              <a:rPr lang="en-US" altLang="zh-CN" sz="2400" kern="100" dirty="0">
                <a:effectLst/>
                <a:latin typeface="Times New Roman Regular"/>
                <a:ea typeface="宋体" panose="02010600030101010101" pitchFamily="2" charset="-122"/>
                <a:cs typeface="Times New Roman" panose="02020603050405020304" pitchFamily="18" charset="0"/>
              </a:rPr>
              <a:t>22. Which technology is highlighted as cost-effective for diverse climates?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indent="-342900" algn="just">
              <a:buAutoNum type="alphaUcPeriod"/>
            </a:pPr>
            <a:r>
              <a:rPr lang="en-US" altLang="zh-CN" sz="2400" kern="100" dirty="0">
                <a:effectLst/>
                <a:latin typeface="Times New Roman Regular"/>
                <a:ea typeface="宋体" panose="02010600030101010101" pitchFamily="2" charset="-122"/>
                <a:cs typeface="Times New Roman" panose="02020603050405020304" pitchFamily="18" charset="0"/>
              </a:rPr>
              <a:t>Heat pumps.			B. Smart grids.			</a:t>
            </a:r>
            <a:endParaRPr lang="en-US" altLang="zh-CN" sz="2400" kern="100" dirty="0">
              <a:effectLst/>
              <a:latin typeface="Times New Roman Regular"/>
              <a:ea typeface="宋体" panose="02010600030101010101" pitchFamily="2" charset="-122"/>
              <a:cs typeface="Times New Roman" panose="02020603050405020304" pitchFamily="18" charset="0"/>
            </a:endParaRPr>
          </a:p>
          <a:p>
            <a:pPr algn="just"/>
            <a:r>
              <a:rPr lang="en-US" altLang="zh-CN" sz="2400" kern="100" dirty="0">
                <a:effectLst/>
                <a:latin typeface="Times New Roman Regular"/>
                <a:ea typeface="宋体" panose="02010600030101010101" pitchFamily="2" charset="-122"/>
                <a:cs typeface="Times New Roman" panose="02020603050405020304" pitchFamily="18" charset="0"/>
              </a:rPr>
              <a:t>C. Solar panels.			D. Wind turbines.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5" name="文本框 4"/>
          <p:cNvSpPr txBox="1"/>
          <p:nvPr/>
        </p:nvSpPr>
        <p:spPr>
          <a:xfrm>
            <a:off x="26224" y="-1664"/>
            <a:ext cx="11882408" cy="4955203"/>
          </a:xfrm>
          <a:prstGeom prst="rect">
            <a:avLst/>
          </a:prstGeom>
          <a:noFill/>
        </p:spPr>
        <p:txBody>
          <a:bodyPr wrap="square">
            <a:spAutoFit/>
          </a:bodyPr>
          <a:lstStyle/>
          <a:p>
            <a:pPr algn="just">
              <a:buNone/>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HEAT PUMPS </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Efficient Heating/Cooling</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Replacing gas boilers, electric heat pumps transfer warmth from air or ground, cutting heating emissions by 50%. Hybrid models, hopefully, might be able to work in sub-zero temperatures in the near future.</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None/>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SMART GRIDS(</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电网</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Dynamic Electricity Management</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AI-powered grids optimize energy use, storing surplus solar power during peak hours and reducing reliance on fossil-fuel backups.</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None/>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SOLAR PANELS </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Rooftop Revolution</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Solar energy is the most accessible renewable source for households. Advances in photovoltaic cells have cut costs by 80% since 2010, making them viable in numerous regions.</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buNone/>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WIND TURBINES </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Community Microgrids</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buNone/>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Small-scale turbines(</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涡轮机</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in windy areas can power neighborhoods, though land use debates persist.</a:t>
            </a:r>
            <a:endPar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r>
              <a:rPr lang="en-US" altLang="zh-CN" sz="2000" dirty="0">
                <a:latin typeface="Times New Roman" panose="02020603050405020304" pitchFamily="18" charset="0"/>
                <a:cs typeface="Times New Roman" panose="02020603050405020304" pitchFamily="18" charset="0"/>
              </a:rPr>
              <a:t>“The scale of this transition is staggering,” says Dr. Elena Torres, a climate scientist at MIT. “Residential renewables like solar and heat pumps could meet 90% of global household demand by 2050 </a:t>
            </a:r>
            <a:r>
              <a:rPr lang="zh-CN" altLang="zh-CN"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 but only if investments triple within this decade.” Recent studies show that every $1 invested in green homes today saves $5 in future climate adaptation costs. This isn’t just an environmental imperative; it’s economically inevitable.</a:t>
            </a:r>
            <a:endParaRPr lang="zh-CN" altLang="zh-CN" sz="2000" dirty="0">
              <a:latin typeface="Times New Roman" panose="02020603050405020304" pitchFamily="18" charset="0"/>
              <a:cs typeface="Times New Roman" panose="02020603050405020304" pitchFamily="18" charset="0"/>
            </a:endParaRPr>
          </a:p>
          <a:p>
            <a:pPr indent="266700" algn="just">
              <a:buNone/>
            </a:pP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a:xfrm>
            <a:off x="8777287" y="337789"/>
            <a:ext cx="3281363" cy="357187"/>
          </a:xfrm>
          <a:prstGeom prst="rect">
            <a:avLst/>
          </a:prstGeom>
          <a:solidFill>
            <a:srgbClr val="92D05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26224" y="637963"/>
            <a:ext cx="623888" cy="357187"/>
          </a:xfrm>
          <a:prstGeom prst="rect">
            <a:avLst/>
          </a:prstGeom>
          <a:solidFill>
            <a:srgbClr val="92D05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11427648" y="2147327"/>
            <a:ext cx="454760" cy="357187"/>
          </a:xfrm>
          <a:prstGeom prst="rect">
            <a:avLst/>
          </a:prstGeom>
          <a:solidFill>
            <a:srgbClr val="92D05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1" y="2475938"/>
            <a:ext cx="1614488" cy="357188"/>
          </a:xfrm>
          <a:prstGeom prst="rect">
            <a:avLst/>
          </a:prstGeom>
          <a:solidFill>
            <a:srgbClr val="92D05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4964875" y="4652977"/>
            <a:ext cx="1809781" cy="340061"/>
          </a:xfrm>
          <a:custGeom>
            <a:avLst/>
            <a:gdLst>
              <a:gd name="connsiteX0" fmla="*/ 0 w 1809781"/>
              <a:gd name="connsiteY0" fmla="*/ 0 h 340061"/>
              <a:gd name="connsiteX1" fmla="*/ 434347 w 1809781"/>
              <a:gd name="connsiteY1" fmla="*/ 0 h 340061"/>
              <a:gd name="connsiteX2" fmla="*/ 886793 w 1809781"/>
              <a:gd name="connsiteY2" fmla="*/ 0 h 340061"/>
              <a:gd name="connsiteX3" fmla="*/ 1339238 w 1809781"/>
              <a:gd name="connsiteY3" fmla="*/ 0 h 340061"/>
              <a:gd name="connsiteX4" fmla="*/ 1809781 w 1809781"/>
              <a:gd name="connsiteY4" fmla="*/ 0 h 340061"/>
              <a:gd name="connsiteX5" fmla="*/ 1809781 w 1809781"/>
              <a:gd name="connsiteY5" fmla="*/ 340061 h 340061"/>
              <a:gd name="connsiteX6" fmla="*/ 1357336 w 1809781"/>
              <a:gd name="connsiteY6" fmla="*/ 340061 h 340061"/>
              <a:gd name="connsiteX7" fmla="*/ 941086 w 1809781"/>
              <a:gd name="connsiteY7" fmla="*/ 340061 h 340061"/>
              <a:gd name="connsiteX8" fmla="*/ 524836 w 1809781"/>
              <a:gd name="connsiteY8" fmla="*/ 340061 h 340061"/>
              <a:gd name="connsiteX9" fmla="*/ 0 w 1809781"/>
              <a:gd name="connsiteY9" fmla="*/ 340061 h 340061"/>
              <a:gd name="connsiteX10" fmla="*/ 0 w 1809781"/>
              <a:gd name="connsiteY10" fmla="*/ 0 h 34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81" h="340061" fill="none" extrusionOk="0">
                <a:moveTo>
                  <a:pt x="0" y="0"/>
                </a:moveTo>
                <a:cubicBezTo>
                  <a:pt x="163932" y="-43902"/>
                  <a:pt x="290754" y="47854"/>
                  <a:pt x="434347" y="0"/>
                </a:cubicBezTo>
                <a:cubicBezTo>
                  <a:pt x="577940" y="-47854"/>
                  <a:pt x="752769" y="34943"/>
                  <a:pt x="886793" y="0"/>
                </a:cubicBezTo>
                <a:cubicBezTo>
                  <a:pt x="1020817" y="-34943"/>
                  <a:pt x="1175087" y="49442"/>
                  <a:pt x="1339238" y="0"/>
                </a:cubicBezTo>
                <a:cubicBezTo>
                  <a:pt x="1503389" y="-49442"/>
                  <a:pt x="1621916" y="6742"/>
                  <a:pt x="1809781" y="0"/>
                </a:cubicBezTo>
                <a:cubicBezTo>
                  <a:pt x="1850546" y="127960"/>
                  <a:pt x="1784110" y="226211"/>
                  <a:pt x="1809781" y="340061"/>
                </a:cubicBezTo>
                <a:cubicBezTo>
                  <a:pt x="1711688" y="356178"/>
                  <a:pt x="1563840" y="295768"/>
                  <a:pt x="1357336" y="340061"/>
                </a:cubicBezTo>
                <a:cubicBezTo>
                  <a:pt x="1150833" y="384354"/>
                  <a:pt x="1071498" y="331672"/>
                  <a:pt x="941086" y="340061"/>
                </a:cubicBezTo>
                <a:cubicBezTo>
                  <a:pt x="810674" y="348450"/>
                  <a:pt x="683464" y="301225"/>
                  <a:pt x="524836" y="340061"/>
                </a:cubicBezTo>
                <a:cubicBezTo>
                  <a:pt x="366208" y="378897"/>
                  <a:pt x="230872" y="307586"/>
                  <a:pt x="0" y="340061"/>
                </a:cubicBezTo>
                <a:cubicBezTo>
                  <a:pt x="-34886" y="179639"/>
                  <a:pt x="24099" y="145593"/>
                  <a:pt x="0" y="0"/>
                </a:cubicBezTo>
                <a:close/>
              </a:path>
              <a:path w="1809781" h="340061" stroke="0" extrusionOk="0">
                <a:moveTo>
                  <a:pt x="0" y="0"/>
                </a:moveTo>
                <a:cubicBezTo>
                  <a:pt x="164182" y="-30226"/>
                  <a:pt x="304149" y="17675"/>
                  <a:pt x="434347" y="0"/>
                </a:cubicBezTo>
                <a:cubicBezTo>
                  <a:pt x="564545" y="-17675"/>
                  <a:pt x="686426" y="1379"/>
                  <a:pt x="832499" y="0"/>
                </a:cubicBezTo>
                <a:cubicBezTo>
                  <a:pt x="978572" y="-1379"/>
                  <a:pt x="1211574" y="27"/>
                  <a:pt x="1321140" y="0"/>
                </a:cubicBezTo>
                <a:cubicBezTo>
                  <a:pt x="1430706" y="-27"/>
                  <a:pt x="1660275" y="17894"/>
                  <a:pt x="1809781" y="0"/>
                </a:cubicBezTo>
                <a:cubicBezTo>
                  <a:pt x="1824185" y="130320"/>
                  <a:pt x="1789987" y="185042"/>
                  <a:pt x="1809781" y="340061"/>
                </a:cubicBezTo>
                <a:cubicBezTo>
                  <a:pt x="1617976" y="356850"/>
                  <a:pt x="1522729" y="310632"/>
                  <a:pt x="1393531" y="340061"/>
                </a:cubicBezTo>
                <a:cubicBezTo>
                  <a:pt x="1264333" y="369490"/>
                  <a:pt x="1120134" y="293736"/>
                  <a:pt x="977282" y="340061"/>
                </a:cubicBezTo>
                <a:cubicBezTo>
                  <a:pt x="834430" y="386386"/>
                  <a:pt x="682721" y="335795"/>
                  <a:pt x="488641" y="340061"/>
                </a:cubicBezTo>
                <a:cubicBezTo>
                  <a:pt x="294561" y="344327"/>
                  <a:pt x="118181" y="332306"/>
                  <a:pt x="0" y="340061"/>
                </a:cubicBezTo>
                <a:cubicBezTo>
                  <a:pt x="-24972" y="187783"/>
                  <a:pt x="9443" y="148729"/>
                  <a:pt x="0" y="0"/>
                </a:cubicBezTo>
                <a:close/>
              </a:path>
            </a:pathLst>
          </a:custGeom>
          <a:solidFill>
            <a:srgbClr val="92D050">
              <a:alpha val="6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矩形 11"/>
          <p:cNvSpPr/>
          <p:nvPr/>
        </p:nvSpPr>
        <p:spPr>
          <a:xfrm>
            <a:off x="7058025" y="4687021"/>
            <a:ext cx="2014539" cy="371475"/>
          </a:xfrm>
          <a:custGeom>
            <a:avLst/>
            <a:gdLst>
              <a:gd name="connsiteX0" fmla="*/ 0 w 2014539"/>
              <a:gd name="connsiteY0" fmla="*/ 0 h 371475"/>
              <a:gd name="connsiteX1" fmla="*/ 483489 w 2014539"/>
              <a:gd name="connsiteY1" fmla="*/ 0 h 371475"/>
              <a:gd name="connsiteX2" fmla="*/ 987124 w 2014539"/>
              <a:gd name="connsiteY2" fmla="*/ 0 h 371475"/>
              <a:gd name="connsiteX3" fmla="*/ 1490759 w 2014539"/>
              <a:gd name="connsiteY3" fmla="*/ 0 h 371475"/>
              <a:gd name="connsiteX4" fmla="*/ 2014539 w 2014539"/>
              <a:gd name="connsiteY4" fmla="*/ 0 h 371475"/>
              <a:gd name="connsiteX5" fmla="*/ 2014539 w 2014539"/>
              <a:gd name="connsiteY5" fmla="*/ 371475 h 371475"/>
              <a:gd name="connsiteX6" fmla="*/ 1510904 w 2014539"/>
              <a:gd name="connsiteY6" fmla="*/ 371475 h 371475"/>
              <a:gd name="connsiteX7" fmla="*/ 1047560 w 2014539"/>
              <a:gd name="connsiteY7" fmla="*/ 371475 h 371475"/>
              <a:gd name="connsiteX8" fmla="*/ 584216 w 2014539"/>
              <a:gd name="connsiteY8" fmla="*/ 371475 h 371475"/>
              <a:gd name="connsiteX9" fmla="*/ 0 w 2014539"/>
              <a:gd name="connsiteY9" fmla="*/ 371475 h 371475"/>
              <a:gd name="connsiteX10" fmla="*/ 0 w 2014539"/>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4539" h="371475" fill="none" extrusionOk="0">
                <a:moveTo>
                  <a:pt x="0" y="0"/>
                </a:moveTo>
                <a:cubicBezTo>
                  <a:pt x="123144" y="-13278"/>
                  <a:pt x="283907" y="30742"/>
                  <a:pt x="483489" y="0"/>
                </a:cubicBezTo>
                <a:cubicBezTo>
                  <a:pt x="683071" y="-30742"/>
                  <a:pt x="781215" y="1779"/>
                  <a:pt x="987124" y="0"/>
                </a:cubicBezTo>
                <a:cubicBezTo>
                  <a:pt x="1193034" y="-1779"/>
                  <a:pt x="1284977" y="47964"/>
                  <a:pt x="1490759" y="0"/>
                </a:cubicBezTo>
                <a:cubicBezTo>
                  <a:pt x="1696541" y="-47964"/>
                  <a:pt x="1824780" y="13990"/>
                  <a:pt x="2014539" y="0"/>
                </a:cubicBezTo>
                <a:cubicBezTo>
                  <a:pt x="2026501" y="178773"/>
                  <a:pt x="2004511" y="217810"/>
                  <a:pt x="2014539" y="371475"/>
                </a:cubicBezTo>
                <a:cubicBezTo>
                  <a:pt x="1802785" y="375422"/>
                  <a:pt x="1622473" y="366233"/>
                  <a:pt x="1510904" y="371475"/>
                </a:cubicBezTo>
                <a:cubicBezTo>
                  <a:pt x="1399336" y="376717"/>
                  <a:pt x="1235511" y="329219"/>
                  <a:pt x="1047560" y="371475"/>
                </a:cubicBezTo>
                <a:cubicBezTo>
                  <a:pt x="859609" y="413731"/>
                  <a:pt x="716449" y="362858"/>
                  <a:pt x="584216" y="371475"/>
                </a:cubicBezTo>
                <a:cubicBezTo>
                  <a:pt x="451983" y="380092"/>
                  <a:pt x="152172" y="348494"/>
                  <a:pt x="0" y="371475"/>
                </a:cubicBezTo>
                <a:cubicBezTo>
                  <a:pt x="-14861" y="247398"/>
                  <a:pt x="19392" y="147698"/>
                  <a:pt x="0" y="0"/>
                </a:cubicBezTo>
                <a:close/>
              </a:path>
              <a:path w="2014539" h="371475" stroke="0" extrusionOk="0">
                <a:moveTo>
                  <a:pt x="0" y="0"/>
                </a:moveTo>
                <a:cubicBezTo>
                  <a:pt x="145027" y="-26966"/>
                  <a:pt x="290568" y="44881"/>
                  <a:pt x="483489" y="0"/>
                </a:cubicBezTo>
                <a:cubicBezTo>
                  <a:pt x="676410" y="-44881"/>
                  <a:pt x="805700" y="44662"/>
                  <a:pt x="926688" y="0"/>
                </a:cubicBezTo>
                <a:cubicBezTo>
                  <a:pt x="1047676" y="-44662"/>
                  <a:pt x="1299721" y="19898"/>
                  <a:pt x="1470613" y="0"/>
                </a:cubicBezTo>
                <a:cubicBezTo>
                  <a:pt x="1641506" y="-19898"/>
                  <a:pt x="1778495" y="50620"/>
                  <a:pt x="2014539" y="0"/>
                </a:cubicBezTo>
                <a:cubicBezTo>
                  <a:pt x="2033927" y="183581"/>
                  <a:pt x="1997395" y="202165"/>
                  <a:pt x="2014539" y="371475"/>
                </a:cubicBezTo>
                <a:cubicBezTo>
                  <a:pt x="1860548" y="380500"/>
                  <a:pt x="1718979" y="366796"/>
                  <a:pt x="1551195" y="371475"/>
                </a:cubicBezTo>
                <a:cubicBezTo>
                  <a:pt x="1383411" y="376154"/>
                  <a:pt x="1294418" y="327263"/>
                  <a:pt x="1087851" y="371475"/>
                </a:cubicBezTo>
                <a:cubicBezTo>
                  <a:pt x="881284" y="415687"/>
                  <a:pt x="733208" y="366147"/>
                  <a:pt x="543926" y="371475"/>
                </a:cubicBezTo>
                <a:cubicBezTo>
                  <a:pt x="354644" y="376803"/>
                  <a:pt x="209450" y="348684"/>
                  <a:pt x="0" y="371475"/>
                </a:cubicBezTo>
                <a:cubicBezTo>
                  <a:pt x="-37153" y="194489"/>
                  <a:pt x="4789" y="150843"/>
                  <a:pt x="0" y="0"/>
                </a:cubicBezTo>
                <a:close/>
              </a:path>
            </a:pathLst>
          </a:custGeom>
          <a:solidFill>
            <a:srgbClr val="92D050">
              <a:alpha val="6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矩形标注 14"/>
          <p:cNvSpPr/>
          <p:nvPr/>
        </p:nvSpPr>
        <p:spPr>
          <a:xfrm>
            <a:off x="5726936" y="5215663"/>
            <a:ext cx="5841236" cy="454369"/>
          </a:xfrm>
          <a:custGeom>
            <a:avLst/>
            <a:gdLst>
              <a:gd name="connsiteX0" fmla="*/ 0 w 5841236"/>
              <a:gd name="connsiteY0" fmla="*/ 0 h 454369"/>
              <a:gd name="connsiteX1" fmla="*/ 477034 w 5841236"/>
              <a:gd name="connsiteY1" fmla="*/ 0 h 454369"/>
              <a:gd name="connsiteX2" fmla="*/ 973539 w 5841236"/>
              <a:gd name="connsiteY2" fmla="*/ 0 h 454369"/>
              <a:gd name="connsiteX3" fmla="*/ 1030102 w 5841236"/>
              <a:gd name="connsiteY3" fmla="*/ -184047 h 454369"/>
              <a:gd name="connsiteX4" fmla="*/ 1483980 w 5841236"/>
              <a:gd name="connsiteY4" fmla="*/ -124538 h 454369"/>
              <a:gd name="connsiteX5" fmla="*/ 1909783 w 5841236"/>
              <a:gd name="connsiteY5" fmla="*/ -68711 h 454369"/>
              <a:gd name="connsiteX6" fmla="*/ 2433848 w 5841236"/>
              <a:gd name="connsiteY6" fmla="*/ 0 h 454369"/>
              <a:gd name="connsiteX7" fmla="*/ 2933598 w 5841236"/>
              <a:gd name="connsiteY7" fmla="*/ 0 h 454369"/>
              <a:gd name="connsiteX8" fmla="*/ 3399275 w 5841236"/>
              <a:gd name="connsiteY8" fmla="*/ 0 h 454369"/>
              <a:gd name="connsiteX9" fmla="*/ 3967173 w 5841236"/>
              <a:gd name="connsiteY9" fmla="*/ 0 h 454369"/>
              <a:gd name="connsiteX10" fmla="*/ 4603218 w 5841236"/>
              <a:gd name="connsiteY10" fmla="*/ 0 h 454369"/>
              <a:gd name="connsiteX11" fmla="*/ 5137042 w 5841236"/>
              <a:gd name="connsiteY11" fmla="*/ 0 h 454369"/>
              <a:gd name="connsiteX12" fmla="*/ 5841236 w 5841236"/>
              <a:gd name="connsiteY12" fmla="*/ 0 h 454369"/>
              <a:gd name="connsiteX13" fmla="*/ 5841236 w 5841236"/>
              <a:gd name="connsiteY13" fmla="*/ 75728 h 454369"/>
              <a:gd name="connsiteX14" fmla="*/ 5841236 w 5841236"/>
              <a:gd name="connsiteY14" fmla="*/ 75728 h 454369"/>
              <a:gd name="connsiteX15" fmla="*/ 5841236 w 5841236"/>
              <a:gd name="connsiteY15" fmla="*/ 189320 h 454369"/>
              <a:gd name="connsiteX16" fmla="*/ 5841236 w 5841236"/>
              <a:gd name="connsiteY16" fmla="*/ 454369 h 454369"/>
              <a:gd name="connsiteX17" fmla="*/ 5273338 w 5841236"/>
              <a:gd name="connsiteY17" fmla="*/ 454369 h 454369"/>
              <a:gd name="connsiteX18" fmla="*/ 4705440 w 5841236"/>
              <a:gd name="connsiteY18" fmla="*/ 454369 h 454369"/>
              <a:gd name="connsiteX19" fmla="*/ 4103468 w 5841236"/>
              <a:gd name="connsiteY19" fmla="*/ 454369 h 454369"/>
              <a:gd name="connsiteX20" fmla="*/ 3467422 w 5841236"/>
              <a:gd name="connsiteY20" fmla="*/ 454369 h 454369"/>
              <a:gd name="connsiteX21" fmla="*/ 2433848 w 5841236"/>
              <a:gd name="connsiteY21" fmla="*/ 454369 h 454369"/>
              <a:gd name="connsiteX22" fmla="*/ 1917872 w 5841236"/>
              <a:gd name="connsiteY22" fmla="*/ 454369 h 454369"/>
              <a:gd name="connsiteX23" fmla="*/ 1445706 w 5841236"/>
              <a:gd name="connsiteY23" fmla="*/ 454369 h 454369"/>
              <a:gd name="connsiteX24" fmla="*/ 973539 w 5841236"/>
              <a:gd name="connsiteY24" fmla="*/ 454369 h 454369"/>
              <a:gd name="connsiteX25" fmla="*/ 973539 w 5841236"/>
              <a:gd name="connsiteY25" fmla="*/ 454369 h 454369"/>
              <a:gd name="connsiteX26" fmla="*/ 496505 w 5841236"/>
              <a:gd name="connsiteY26" fmla="*/ 454369 h 454369"/>
              <a:gd name="connsiteX27" fmla="*/ 0 w 5841236"/>
              <a:gd name="connsiteY27" fmla="*/ 454369 h 454369"/>
              <a:gd name="connsiteX28" fmla="*/ 0 w 5841236"/>
              <a:gd name="connsiteY28" fmla="*/ 189320 h 454369"/>
              <a:gd name="connsiteX29" fmla="*/ 0 w 5841236"/>
              <a:gd name="connsiteY29" fmla="*/ 75728 h 454369"/>
              <a:gd name="connsiteX30" fmla="*/ 0 w 5841236"/>
              <a:gd name="connsiteY30" fmla="*/ 75728 h 454369"/>
              <a:gd name="connsiteX31" fmla="*/ 0 w 5841236"/>
              <a:gd name="connsiteY31" fmla="*/ 0 h 45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41236" h="454369" fill="none" extrusionOk="0">
                <a:moveTo>
                  <a:pt x="0" y="0"/>
                </a:moveTo>
                <a:cubicBezTo>
                  <a:pt x="142816" y="-15787"/>
                  <a:pt x="285232" y="25460"/>
                  <a:pt x="477034" y="0"/>
                </a:cubicBezTo>
                <a:cubicBezTo>
                  <a:pt x="668836" y="-25460"/>
                  <a:pt x="807478" y="6506"/>
                  <a:pt x="973539" y="0"/>
                </a:cubicBezTo>
                <a:cubicBezTo>
                  <a:pt x="983111" y="-51800"/>
                  <a:pt x="1017972" y="-103951"/>
                  <a:pt x="1030102" y="-184047"/>
                </a:cubicBezTo>
                <a:cubicBezTo>
                  <a:pt x="1177492" y="-191346"/>
                  <a:pt x="1382075" y="-97024"/>
                  <a:pt x="1483980" y="-124538"/>
                </a:cubicBezTo>
                <a:cubicBezTo>
                  <a:pt x="1585884" y="-152052"/>
                  <a:pt x="1730496" y="-47091"/>
                  <a:pt x="1909783" y="-68711"/>
                </a:cubicBezTo>
                <a:cubicBezTo>
                  <a:pt x="2089070" y="-90331"/>
                  <a:pt x="2169566" y="7324"/>
                  <a:pt x="2433848" y="0"/>
                </a:cubicBezTo>
                <a:cubicBezTo>
                  <a:pt x="2673001" y="-31347"/>
                  <a:pt x="2686384" y="39701"/>
                  <a:pt x="2933598" y="0"/>
                </a:cubicBezTo>
                <a:cubicBezTo>
                  <a:pt x="3180812" y="-39701"/>
                  <a:pt x="3245188" y="10415"/>
                  <a:pt x="3399275" y="0"/>
                </a:cubicBezTo>
                <a:cubicBezTo>
                  <a:pt x="3553362" y="-10415"/>
                  <a:pt x="3833269" y="62051"/>
                  <a:pt x="3967173" y="0"/>
                </a:cubicBezTo>
                <a:cubicBezTo>
                  <a:pt x="4101077" y="-62051"/>
                  <a:pt x="4354678" y="33680"/>
                  <a:pt x="4603218" y="0"/>
                </a:cubicBezTo>
                <a:cubicBezTo>
                  <a:pt x="4851759" y="-33680"/>
                  <a:pt x="4942598" y="9045"/>
                  <a:pt x="5137042" y="0"/>
                </a:cubicBezTo>
                <a:cubicBezTo>
                  <a:pt x="5331486" y="-9045"/>
                  <a:pt x="5649850" y="33879"/>
                  <a:pt x="5841236" y="0"/>
                </a:cubicBezTo>
                <a:cubicBezTo>
                  <a:pt x="5842794" y="29836"/>
                  <a:pt x="5838300" y="48137"/>
                  <a:pt x="5841236" y="75728"/>
                </a:cubicBezTo>
                <a:lnTo>
                  <a:pt x="5841236" y="75728"/>
                </a:lnTo>
                <a:cubicBezTo>
                  <a:pt x="5845853" y="100012"/>
                  <a:pt x="5830211" y="138828"/>
                  <a:pt x="5841236" y="189320"/>
                </a:cubicBezTo>
                <a:cubicBezTo>
                  <a:pt x="5850518" y="310984"/>
                  <a:pt x="5828608" y="385315"/>
                  <a:pt x="5841236" y="454369"/>
                </a:cubicBezTo>
                <a:cubicBezTo>
                  <a:pt x="5572041" y="515700"/>
                  <a:pt x="5516704" y="408277"/>
                  <a:pt x="5273338" y="454369"/>
                </a:cubicBezTo>
                <a:cubicBezTo>
                  <a:pt x="5029972" y="500461"/>
                  <a:pt x="4883642" y="414002"/>
                  <a:pt x="4705440" y="454369"/>
                </a:cubicBezTo>
                <a:cubicBezTo>
                  <a:pt x="4527238" y="494736"/>
                  <a:pt x="4389270" y="452396"/>
                  <a:pt x="4103468" y="454369"/>
                </a:cubicBezTo>
                <a:cubicBezTo>
                  <a:pt x="3817666" y="456342"/>
                  <a:pt x="3636114" y="380932"/>
                  <a:pt x="3467422" y="454369"/>
                </a:cubicBezTo>
                <a:cubicBezTo>
                  <a:pt x="3298730" y="527806"/>
                  <a:pt x="2712962" y="340332"/>
                  <a:pt x="2433848" y="454369"/>
                </a:cubicBezTo>
                <a:cubicBezTo>
                  <a:pt x="2211623" y="475667"/>
                  <a:pt x="2025979" y="454124"/>
                  <a:pt x="1917872" y="454369"/>
                </a:cubicBezTo>
                <a:cubicBezTo>
                  <a:pt x="1809765" y="454614"/>
                  <a:pt x="1657668" y="425878"/>
                  <a:pt x="1445706" y="454369"/>
                </a:cubicBezTo>
                <a:cubicBezTo>
                  <a:pt x="1233744" y="482860"/>
                  <a:pt x="1137199" y="438210"/>
                  <a:pt x="973539" y="454369"/>
                </a:cubicBezTo>
                <a:lnTo>
                  <a:pt x="973539" y="454369"/>
                </a:lnTo>
                <a:cubicBezTo>
                  <a:pt x="790290" y="472354"/>
                  <a:pt x="692592" y="406930"/>
                  <a:pt x="496505" y="454369"/>
                </a:cubicBezTo>
                <a:cubicBezTo>
                  <a:pt x="300418" y="501808"/>
                  <a:pt x="102018" y="429306"/>
                  <a:pt x="0" y="454369"/>
                </a:cubicBezTo>
                <a:cubicBezTo>
                  <a:pt x="-24879" y="399040"/>
                  <a:pt x="15349" y="306287"/>
                  <a:pt x="0" y="189320"/>
                </a:cubicBezTo>
                <a:cubicBezTo>
                  <a:pt x="-4387" y="165844"/>
                  <a:pt x="12101" y="109155"/>
                  <a:pt x="0" y="75728"/>
                </a:cubicBezTo>
                <a:lnTo>
                  <a:pt x="0" y="75728"/>
                </a:lnTo>
                <a:cubicBezTo>
                  <a:pt x="-4908" y="54900"/>
                  <a:pt x="2815" y="29796"/>
                  <a:pt x="0" y="0"/>
                </a:cubicBezTo>
                <a:close/>
              </a:path>
              <a:path w="5841236" h="454369" stroke="0" extrusionOk="0">
                <a:moveTo>
                  <a:pt x="0" y="0"/>
                </a:moveTo>
                <a:cubicBezTo>
                  <a:pt x="200610" y="-31620"/>
                  <a:pt x="283079" y="43552"/>
                  <a:pt x="477034" y="0"/>
                </a:cubicBezTo>
                <a:cubicBezTo>
                  <a:pt x="670989" y="-43552"/>
                  <a:pt x="748557" y="21284"/>
                  <a:pt x="973539" y="0"/>
                </a:cubicBezTo>
                <a:cubicBezTo>
                  <a:pt x="981857" y="-71850"/>
                  <a:pt x="1012031" y="-124222"/>
                  <a:pt x="1030102" y="-184047"/>
                </a:cubicBezTo>
                <a:cubicBezTo>
                  <a:pt x="1173617" y="-172892"/>
                  <a:pt x="1298946" y="-118303"/>
                  <a:pt x="1498017" y="-122698"/>
                </a:cubicBezTo>
                <a:cubicBezTo>
                  <a:pt x="1697088" y="-127093"/>
                  <a:pt x="1818426" y="-63257"/>
                  <a:pt x="1951895" y="-63189"/>
                </a:cubicBezTo>
                <a:cubicBezTo>
                  <a:pt x="2085364" y="-63122"/>
                  <a:pt x="2223149" y="-1778"/>
                  <a:pt x="2433848" y="0"/>
                </a:cubicBezTo>
                <a:cubicBezTo>
                  <a:pt x="2630381" y="-22525"/>
                  <a:pt x="2778544" y="50053"/>
                  <a:pt x="2933598" y="0"/>
                </a:cubicBezTo>
                <a:cubicBezTo>
                  <a:pt x="3088652" y="-50053"/>
                  <a:pt x="3226152" y="10460"/>
                  <a:pt x="3501496" y="0"/>
                </a:cubicBezTo>
                <a:cubicBezTo>
                  <a:pt x="3776840" y="-10460"/>
                  <a:pt x="3820114" y="36250"/>
                  <a:pt x="4137542" y="0"/>
                </a:cubicBezTo>
                <a:cubicBezTo>
                  <a:pt x="4454970" y="-36250"/>
                  <a:pt x="4463564" y="26869"/>
                  <a:pt x="4671366" y="0"/>
                </a:cubicBezTo>
                <a:cubicBezTo>
                  <a:pt x="4879168" y="-26869"/>
                  <a:pt x="5017182" y="3183"/>
                  <a:pt x="5205190" y="0"/>
                </a:cubicBezTo>
                <a:cubicBezTo>
                  <a:pt x="5393198" y="-3183"/>
                  <a:pt x="5593672" y="14549"/>
                  <a:pt x="5841236" y="0"/>
                </a:cubicBezTo>
                <a:cubicBezTo>
                  <a:pt x="5847917" y="35869"/>
                  <a:pt x="5833350" y="45616"/>
                  <a:pt x="5841236" y="75728"/>
                </a:cubicBezTo>
                <a:lnTo>
                  <a:pt x="5841236" y="75728"/>
                </a:lnTo>
                <a:cubicBezTo>
                  <a:pt x="5854670" y="111882"/>
                  <a:pt x="5828851" y="141371"/>
                  <a:pt x="5841236" y="189320"/>
                </a:cubicBezTo>
                <a:cubicBezTo>
                  <a:pt x="5853062" y="302277"/>
                  <a:pt x="5835692" y="349850"/>
                  <a:pt x="5841236" y="454369"/>
                </a:cubicBezTo>
                <a:cubicBezTo>
                  <a:pt x="5643933" y="472141"/>
                  <a:pt x="5573839" y="452013"/>
                  <a:pt x="5375560" y="454369"/>
                </a:cubicBezTo>
                <a:cubicBezTo>
                  <a:pt x="5177281" y="456725"/>
                  <a:pt x="5012016" y="401068"/>
                  <a:pt x="4875809" y="454369"/>
                </a:cubicBezTo>
                <a:cubicBezTo>
                  <a:pt x="4739602" y="507670"/>
                  <a:pt x="4475348" y="445867"/>
                  <a:pt x="4273838" y="454369"/>
                </a:cubicBezTo>
                <a:cubicBezTo>
                  <a:pt x="4072328" y="462871"/>
                  <a:pt x="3892977" y="410868"/>
                  <a:pt x="3740013" y="454369"/>
                </a:cubicBezTo>
                <a:cubicBezTo>
                  <a:pt x="3587050" y="497870"/>
                  <a:pt x="3402409" y="417694"/>
                  <a:pt x="3240263" y="454369"/>
                </a:cubicBezTo>
                <a:cubicBezTo>
                  <a:pt x="3078117" y="491044"/>
                  <a:pt x="2601295" y="428297"/>
                  <a:pt x="2433848" y="454369"/>
                </a:cubicBezTo>
                <a:cubicBezTo>
                  <a:pt x="2297222" y="499991"/>
                  <a:pt x="2179430" y="436628"/>
                  <a:pt x="1947078" y="454369"/>
                </a:cubicBezTo>
                <a:cubicBezTo>
                  <a:pt x="1714726" y="472110"/>
                  <a:pt x="1616349" y="448519"/>
                  <a:pt x="1460309" y="454369"/>
                </a:cubicBezTo>
                <a:cubicBezTo>
                  <a:pt x="1304269" y="460219"/>
                  <a:pt x="1162672" y="400728"/>
                  <a:pt x="973539" y="454369"/>
                </a:cubicBezTo>
                <a:lnTo>
                  <a:pt x="973539" y="454369"/>
                </a:lnTo>
                <a:cubicBezTo>
                  <a:pt x="873719" y="492057"/>
                  <a:pt x="680504" y="419523"/>
                  <a:pt x="477034" y="454369"/>
                </a:cubicBezTo>
                <a:cubicBezTo>
                  <a:pt x="273565" y="489215"/>
                  <a:pt x="135557" y="430861"/>
                  <a:pt x="0" y="454369"/>
                </a:cubicBezTo>
                <a:cubicBezTo>
                  <a:pt x="-11198" y="336728"/>
                  <a:pt x="17700" y="280940"/>
                  <a:pt x="0" y="189320"/>
                </a:cubicBezTo>
                <a:cubicBezTo>
                  <a:pt x="-11823" y="145866"/>
                  <a:pt x="5972" y="128787"/>
                  <a:pt x="0" y="75728"/>
                </a:cubicBezTo>
                <a:lnTo>
                  <a:pt x="0" y="75728"/>
                </a:lnTo>
                <a:cubicBezTo>
                  <a:pt x="-2002" y="57664"/>
                  <a:pt x="5792" y="30304"/>
                  <a:pt x="0" y="0"/>
                </a:cubicBezTo>
                <a:close/>
              </a:path>
            </a:pathLst>
          </a:cu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rgbClr val="59A041"/>
                </a:solidFill>
                <a:latin typeface="Times New Roman" panose="02020603050405020304" pitchFamily="18" charset="0"/>
                <a:cs typeface="Times New Roman" panose="02020603050405020304" pitchFamily="18" charset="0"/>
              </a:rPr>
              <a:t>在不同气候下具有成本效益（是划算的）</a:t>
            </a:r>
            <a:endParaRPr kumimoji="1" lang="zh-CN" altLang="en-US" sz="2400" b="1" dirty="0">
              <a:solidFill>
                <a:srgbClr val="59A041"/>
              </a:solidFill>
              <a:latin typeface="Times New Roman" panose="02020603050405020304" pitchFamily="18" charset="0"/>
              <a:cs typeface="Times New Roman" panose="02020603050405020304" pitchFamily="18" charset="0"/>
            </a:endParaRPr>
          </a:p>
        </p:txBody>
      </p:sp>
      <p:sp>
        <p:nvSpPr>
          <p:cNvPr id="35" name="文本框 34"/>
          <p:cNvSpPr txBox="1"/>
          <p:nvPr/>
        </p:nvSpPr>
        <p:spPr>
          <a:xfrm>
            <a:off x="7251020" y="2522250"/>
            <a:ext cx="4612396" cy="646331"/>
          </a:xfrm>
          <a:prstGeom prst="rect">
            <a:avLst/>
          </a:prstGeom>
          <a:noFill/>
        </p:spPr>
        <p:txBody>
          <a:bodyPr wrap="square">
            <a:spAutoFit/>
          </a:bodyPr>
          <a:lstStyle/>
          <a:p>
            <a:pPr algn="just"/>
            <a:r>
              <a:rPr lang="zh-CN" altLang="en-US" b="1" dirty="0"/>
              <a:t>光伏电池技术的进步使</a:t>
            </a:r>
            <a:r>
              <a:rPr lang="zh-CN" altLang="en-US" b="1" i="1" u="sng" dirty="0">
                <a:solidFill>
                  <a:srgbClr val="FF0000"/>
                </a:solidFill>
              </a:rPr>
              <a:t>成本降低了 80%，从而使它们</a:t>
            </a:r>
            <a:r>
              <a:rPr lang="zh-CN" altLang="en-US" b="1" i="1" u="sng" dirty="0">
                <a:solidFill>
                  <a:srgbClr val="FF0000"/>
                </a:solidFill>
                <a:highlight>
                  <a:srgbClr val="FFFF00"/>
                </a:highlight>
              </a:rPr>
              <a:t>在众多地区都变得可行</a:t>
            </a:r>
            <a:r>
              <a:rPr lang="zh-CN" altLang="en-US" b="1" i="1" u="sng" dirty="0">
                <a:solidFill>
                  <a:srgbClr val="FF0000"/>
                </a:solidFill>
              </a:rPr>
              <a:t>。</a:t>
            </a:r>
            <a:endParaRPr lang="zh-CN" altLang="en-US" b="1" i="1" u="sng" dirty="0">
              <a:solidFill>
                <a:srgbClr val="FF0000"/>
              </a:solidFill>
            </a:endParaRPr>
          </a:p>
        </p:txBody>
      </p:sp>
      <p:sp>
        <p:nvSpPr>
          <p:cNvPr id="39" name="文本框 38"/>
          <p:cNvSpPr txBox="1"/>
          <p:nvPr/>
        </p:nvSpPr>
        <p:spPr>
          <a:xfrm>
            <a:off x="26224" y="5674891"/>
            <a:ext cx="11401424" cy="1200329"/>
          </a:xfrm>
          <a:prstGeom prst="rect">
            <a:avLst/>
          </a:prstGeom>
          <a:noFill/>
        </p:spPr>
        <p:txBody>
          <a:bodyPr wrap="square">
            <a:spAutoFit/>
          </a:bodyPr>
          <a:lstStyle/>
          <a:p>
            <a:r>
              <a:rPr lang="en-US" altLang="zh-CN" sz="2400" b="1" dirty="0">
                <a:latin typeface="Calibri" panose="020F0502020204030204" pitchFamily="34" charset="0"/>
                <a:cs typeface="Calibri" panose="020F0502020204030204" pitchFamily="34" charset="0"/>
              </a:rPr>
              <a:t>cell</a:t>
            </a:r>
            <a:r>
              <a:rPr lang="zh-CN" altLang="en-US" sz="2400" b="1" dirty="0">
                <a:latin typeface="Calibri" panose="020F0502020204030204" pitchFamily="34" charset="0"/>
                <a:cs typeface="Calibri" panose="020F0502020204030204" pitchFamily="34" charset="0"/>
              </a:rPr>
              <a:t>      </a:t>
            </a:r>
            <a:r>
              <a:rPr lang="en-US" altLang="zh-CN" sz="2400" b="1" dirty="0">
                <a:latin typeface="Calibri" panose="020F0502020204030204" pitchFamily="34" charset="0"/>
                <a:cs typeface="Calibri" panose="020F0502020204030204" pitchFamily="34" charset="0"/>
              </a:rPr>
              <a:t>					</a:t>
            </a:r>
            <a:r>
              <a:rPr lang="zh-CN" altLang="en-US" sz="2400" b="1" dirty="0">
                <a:latin typeface="Calibri" panose="020F0502020204030204" pitchFamily="34" charset="0"/>
                <a:cs typeface="Calibri" panose="020F0502020204030204" pitchFamily="34" charset="0"/>
              </a:rPr>
              <a:t>（熟词生义） 电池；电芯</a:t>
            </a:r>
            <a:endParaRPr lang="en-US" altLang="zh-CN" sz="2400" b="1" dirty="0">
              <a:latin typeface="Calibri" panose="020F0502020204030204" pitchFamily="34" charset="0"/>
              <a:cs typeface="Calibri" panose="020F0502020204030204" pitchFamily="34" charset="0"/>
            </a:endParaRPr>
          </a:p>
          <a:p>
            <a:r>
              <a:rPr lang="en-US" altLang="zh-CN" sz="2400" b="1" dirty="0">
                <a:latin typeface="Calibri" panose="020F0502020204030204" pitchFamily="34" charset="0"/>
                <a:cs typeface="Calibri" panose="020F0502020204030204" pitchFamily="34" charset="0"/>
              </a:rPr>
              <a:t>viable   /ˈ</a:t>
            </a:r>
            <a:r>
              <a:rPr lang="en-US" altLang="zh-CN" sz="2400" b="1" dirty="0" err="1">
                <a:latin typeface="Calibri" panose="020F0502020204030204" pitchFamily="34" charset="0"/>
                <a:cs typeface="Calibri" panose="020F0502020204030204" pitchFamily="34" charset="0"/>
              </a:rPr>
              <a:t>vaɪəbl</a:t>
            </a:r>
            <a:r>
              <a:rPr lang="en-US" altLang="zh-CN" sz="2400" b="1" dirty="0">
                <a:latin typeface="Calibri" panose="020F0502020204030204" pitchFamily="34" charset="0"/>
                <a:cs typeface="Calibri" panose="020F0502020204030204" pitchFamily="34" charset="0"/>
              </a:rPr>
              <a:t>	    </a:t>
            </a:r>
            <a:r>
              <a:rPr lang="zh-CN" altLang="en-US" sz="2400" b="1" dirty="0">
                <a:latin typeface="Calibri" panose="020F0502020204030204" pitchFamily="34" charset="0"/>
                <a:cs typeface="Calibri" panose="020F0502020204030204" pitchFamily="34" charset="0"/>
              </a:rPr>
              <a:t>可实施的；切实可行的</a:t>
            </a:r>
            <a:r>
              <a:rPr lang="en-US" altLang="zh-CN" sz="2400" b="1" dirty="0">
                <a:latin typeface="Calibri" panose="020F0502020204030204" pitchFamily="34" charset="0"/>
                <a:cs typeface="Calibri" panose="020F0502020204030204" pitchFamily="34" charset="0"/>
              </a:rPr>
              <a:t>= feasible. </a:t>
            </a:r>
            <a:endParaRPr lang="en-US" altLang="zh-CN" sz="2400" b="1" dirty="0">
              <a:latin typeface="Calibri" panose="020F0502020204030204" pitchFamily="34" charset="0"/>
              <a:cs typeface="Calibri" panose="020F0502020204030204" pitchFamily="34" charset="0"/>
            </a:endParaRPr>
          </a:p>
          <a:p>
            <a:r>
              <a:rPr lang="en-GB" altLang="zh-CN" sz="2400" b="1" dirty="0">
                <a:latin typeface="Calibri" panose="020F0502020204030204" pitchFamily="34" charset="0"/>
                <a:cs typeface="Calibri" panose="020F0502020204030204" pitchFamily="34" charset="0"/>
              </a:rPr>
              <a:t>viable organisms		</a:t>
            </a:r>
            <a:endParaRPr lang="zh-CN" altLang="en-US" sz="2400" b="1" dirty="0">
              <a:latin typeface="Calibri" panose="020F0502020204030204" pitchFamily="34" charset="0"/>
              <a:cs typeface="Calibri" panose="020F0502020204030204" pitchFamily="34" charset="0"/>
            </a:endParaRPr>
          </a:p>
        </p:txBody>
      </p:sp>
      <p:sp>
        <p:nvSpPr>
          <p:cNvPr id="41" name="矩形标注 40"/>
          <p:cNvSpPr/>
          <p:nvPr/>
        </p:nvSpPr>
        <p:spPr>
          <a:xfrm>
            <a:off x="9568083" y="1597352"/>
            <a:ext cx="1720382" cy="454369"/>
          </a:xfrm>
          <a:custGeom>
            <a:avLst/>
            <a:gdLst>
              <a:gd name="connsiteX0" fmla="*/ 0 w 1720382"/>
              <a:gd name="connsiteY0" fmla="*/ 0 h 454369"/>
              <a:gd name="connsiteX1" fmla="*/ 521849 w 1720382"/>
              <a:gd name="connsiteY1" fmla="*/ 0 h 454369"/>
              <a:gd name="connsiteX2" fmla="*/ 1003556 w 1720382"/>
              <a:gd name="connsiteY2" fmla="*/ 0 h 454369"/>
              <a:gd name="connsiteX3" fmla="*/ 1003556 w 1720382"/>
              <a:gd name="connsiteY3" fmla="*/ 0 h 454369"/>
              <a:gd name="connsiteX4" fmla="*/ 1433652 w 1720382"/>
              <a:gd name="connsiteY4" fmla="*/ 0 h 454369"/>
              <a:gd name="connsiteX5" fmla="*/ 1720382 w 1720382"/>
              <a:gd name="connsiteY5" fmla="*/ 0 h 454369"/>
              <a:gd name="connsiteX6" fmla="*/ 1720382 w 1720382"/>
              <a:gd name="connsiteY6" fmla="*/ 265049 h 454369"/>
              <a:gd name="connsiteX7" fmla="*/ 1720382 w 1720382"/>
              <a:gd name="connsiteY7" fmla="*/ 265049 h 454369"/>
              <a:gd name="connsiteX8" fmla="*/ 1720382 w 1720382"/>
              <a:gd name="connsiteY8" fmla="*/ 378641 h 454369"/>
              <a:gd name="connsiteX9" fmla="*/ 1720382 w 1720382"/>
              <a:gd name="connsiteY9" fmla="*/ 454369 h 454369"/>
              <a:gd name="connsiteX10" fmla="*/ 1433652 w 1720382"/>
              <a:gd name="connsiteY10" fmla="*/ 454369 h 454369"/>
              <a:gd name="connsiteX11" fmla="*/ 930383 w 1720382"/>
              <a:gd name="connsiteY11" fmla="*/ 687492 h 454369"/>
              <a:gd name="connsiteX12" fmla="*/ 1003556 w 1720382"/>
              <a:gd name="connsiteY12" fmla="*/ 454369 h 454369"/>
              <a:gd name="connsiteX13" fmla="*/ 521849 w 1720382"/>
              <a:gd name="connsiteY13" fmla="*/ 454369 h 454369"/>
              <a:gd name="connsiteX14" fmla="*/ 0 w 1720382"/>
              <a:gd name="connsiteY14" fmla="*/ 454369 h 454369"/>
              <a:gd name="connsiteX15" fmla="*/ 0 w 1720382"/>
              <a:gd name="connsiteY15" fmla="*/ 378641 h 454369"/>
              <a:gd name="connsiteX16" fmla="*/ 0 w 1720382"/>
              <a:gd name="connsiteY16" fmla="*/ 265049 h 454369"/>
              <a:gd name="connsiteX17" fmla="*/ 0 w 1720382"/>
              <a:gd name="connsiteY17" fmla="*/ 265049 h 454369"/>
              <a:gd name="connsiteX18" fmla="*/ 0 w 1720382"/>
              <a:gd name="connsiteY18" fmla="*/ 0 h 45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0382" h="454369" fill="none" extrusionOk="0">
                <a:moveTo>
                  <a:pt x="0" y="0"/>
                </a:moveTo>
                <a:cubicBezTo>
                  <a:pt x="115667" y="-51969"/>
                  <a:pt x="343331" y="23668"/>
                  <a:pt x="521849" y="0"/>
                </a:cubicBezTo>
                <a:cubicBezTo>
                  <a:pt x="700367" y="-23668"/>
                  <a:pt x="849078" y="52263"/>
                  <a:pt x="1003556" y="0"/>
                </a:cubicBezTo>
                <a:lnTo>
                  <a:pt x="1003556" y="0"/>
                </a:lnTo>
                <a:cubicBezTo>
                  <a:pt x="1203395" y="-26434"/>
                  <a:pt x="1327709" y="46932"/>
                  <a:pt x="1433652" y="0"/>
                </a:cubicBezTo>
                <a:cubicBezTo>
                  <a:pt x="1554165" y="-15037"/>
                  <a:pt x="1645894" y="29225"/>
                  <a:pt x="1720382" y="0"/>
                </a:cubicBezTo>
                <a:cubicBezTo>
                  <a:pt x="1733338" y="131922"/>
                  <a:pt x="1704730" y="155463"/>
                  <a:pt x="1720382" y="265049"/>
                </a:cubicBezTo>
                <a:lnTo>
                  <a:pt x="1720382" y="265049"/>
                </a:lnTo>
                <a:cubicBezTo>
                  <a:pt x="1723346" y="319121"/>
                  <a:pt x="1713802" y="324784"/>
                  <a:pt x="1720382" y="378641"/>
                </a:cubicBezTo>
                <a:cubicBezTo>
                  <a:pt x="1725887" y="402926"/>
                  <a:pt x="1719161" y="435145"/>
                  <a:pt x="1720382" y="454369"/>
                </a:cubicBezTo>
                <a:cubicBezTo>
                  <a:pt x="1638405" y="465029"/>
                  <a:pt x="1553759" y="451056"/>
                  <a:pt x="1433652" y="454369"/>
                </a:cubicBezTo>
                <a:cubicBezTo>
                  <a:pt x="1347636" y="556866"/>
                  <a:pt x="1050909" y="604760"/>
                  <a:pt x="930383" y="687492"/>
                </a:cubicBezTo>
                <a:cubicBezTo>
                  <a:pt x="965062" y="575712"/>
                  <a:pt x="998026" y="562223"/>
                  <a:pt x="1003556" y="454369"/>
                </a:cubicBezTo>
                <a:cubicBezTo>
                  <a:pt x="772675" y="473747"/>
                  <a:pt x="713084" y="398463"/>
                  <a:pt x="521849" y="454369"/>
                </a:cubicBezTo>
                <a:cubicBezTo>
                  <a:pt x="330614" y="510275"/>
                  <a:pt x="258107" y="403741"/>
                  <a:pt x="0" y="454369"/>
                </a:cubicBezTo>
                <a:cubicBezTo>
                  <a:pt x="-7909" y="419446"/>
                  <a:pt x="1875" y="399553"/>
                  <a:pt x="0" y="378641"/>
                </a:cubicBezTo>
                <a:cubicBezTo>
                  <a:pt x="-9006" y="331419"/>
                  <a:pt x="8472" y="303631"/>
                  <a:pt x="0" y="265049"/>
                </a:cubicBezTo>
                <a:lnTo>
                  <a:pt x="0" y="265049"/>
                </a:lnTo>
                <a:cubicBezTo>
                  <a:pt x="-6867" y="145768"/>
                  <a:pt x="17172" y="86814"/>
                  <a:pt x="0" y="0"/>
                </a:cubicBezTo>
                <a:close/>
              </a:path>
              <a:path w="1720382" h="454369" stroke="0" extrusionOk="0">
                <a:moveTo>
                  <a:pt x="0" y="0"/>
                </a:moveTo>
                <a:cubicBezTo>
                  <a:pt x="239908" y="-15373"/>
                  <a:pt x="257991" y="18953"/>
                  <a:pt x="491742" y="0"/>
                </a:cubicBezTo>
                <a:cubicBezTo>
                  <a:pt x="725493" y="-18953"/>
                  <a:pt x="807953" y="26102"/>
                  <a:pt x="1003556" y="0"/>
                </a:cubicBezTo>
                <a:lnTo>
                  <a:pt x="1003556" y="0"/>
                </a:lnTo>
                <a:cubicBezTo>
                  <a:pt x="1124458" y="-45365"/>
                  <a:pt x="1227906" y="5349"/>
                  <a:pt x="1433652" y="0"/>
                </a:cubicBezTo>
                <a:cubicBezTo>
                  <a:pt x="1535378" y="-12086"/>
                  <a:pt x="1603830" y="15847"/>
                  <a:pt x="1720382" y="0"/>
                </a:cubicBezTo>
                <a:cubicBezTo>
                  <a:pt x="1745669" y="78674"/>
                  <a:pt x="1705661" y="174105"/>
                  <a:pt x="1720382" y="265049"/>
                </a:cubicBezTo>
                <a:lnTo>
                  <a:pt x="1720382" y="265049"/>
                </a:lnTo>
                <a:cubicBezTo>
                  <a:pt x="1723045" y="312096"/>
                  <a:pt x="1720138" y="334571"/>
                  <a:pt x="1720382" y="378641"/>
                </a:cubicBezTo>
                <a:cubicBezTo>
                  <a:pt x="1727639" y="401955"/>
                  <a:pt x="1716700" y="429286"/>
                  <a:pt x="1720382" y="454369"/>
                </a:cubicBezTo>
                <a:cubicBezTo>
                  <a:pt x="1610767" y="458946"/>
                  <a:pt x="1562106" y="438718"/>
                  <a:pt x="1433652" y="454369"/>
                </a:cubicBezTo>
                <a:cubicBezTo>
                  <a:pt x="1328017" y="548881"/>
                  <a:pt x="1129169" y="565275"/>
                  <a:pt x="930383" y="687492"/>
                </a:cubicBezTo>
                <a:cubicBezTo>
                  <a:pt x="932257" y="616180"/>
                  <a:pt x="989623" y="503734"/>
                  <a:pt x="1003556" y="454369"/>
                </a:cubicBezTo>
                <a:cubicBezTo>
                  <a:pt x="807931" y="466876"/>
                  <a:pt x="686522" y="397624"/>
                  <a:pt x="521849" y="454369"/>
                </a:cubicBezTo>
                <a:cubicBezTo>
                  <a:pt x="357176" y="511114"/>
                  <a:pt x="177968" y="417086"/>
                  <a:pt x="0" y="454369"/>
                </a:cubicBezTo>
                <a:cubicBezTo>
                  <a:pt x="-2698" y="421302"/>
                  <a:pt x="7519" y="413544"/>
                  <a:pt x="0" y="378641"/>
                </a:cubicBezTo>
                <a:cubicBezTo>
                  <a:pt x="-3028" y="344900"/>
                  <a:pt x="2505" y="318200"/>
                  <a:pt x="0" y="265049"/>
                </a:cubicBezTo>
                <a:lnTo>
                  <a:pt x="0" y="265049"/>
                </a:lnTo>
                <a:cubicBezTo>
                  <a:pt x="-1568" y="174258"/>
                  <a:pt x="24525" y="94243"/>
                  <a:pt x="0" y="0"/>
                </a:cubicBezTo>
                <a:close/>
              </a:path>
            </a:pathLst>
          </a:cu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rgbClr val="59A041"/>
                </a:solidFill>
                <a:latin typeface="Times New Roman" panose="02020603050405020304" pitchFamily="18" charset="0"/>
                <a:cs typeface="Times New Roman" panose="02020603050405020304" pitchFamily="18" charset="0"/>
              </a:rPr>
              <a:t>光伏电池</a:t>
            </a:r>
            <a:endParaRPr kumimoji="1" lang="zh-CN" altLang="en-US" sz="2400" b="1" dirty="0">
              <a:solidFill>
                <a:srgbClr val="59A041"/>
              </a:solidFill>
              <a:latin typeface="Times New Roman" panose="02020603050405020304" pitchFamily="18" charset="0"/>
              <a:cs typeface="Times New Roman" panose="02020603050405020304" pitchFamily="18" charset="0"/>
            </a:endParaRPr>
          </a:p>
        </p:txBody>
      </p:sp>
      <p:cxnSp>
        <p:nvCxnSpPr>
          <p:cNvPr id="48" name="直线箭头连接符 47"/>
          <p:cNvCxnSpPr/>
          <p:nvPr/>
        </p:nvCxnSpPr>
        <p:spPr>
          <a:xfrm>
            <a:off x="1300163" y="2943225"/>
            <a:ext cx="4214812" cy="1647743"/>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50" name="直线箭头连接符 49"/>
          <p:cNvCxnSpPr>
            <a:endCxn id="12" idx="0"/>
          </p:cNvCxnSpPr>
          <p:nvPr/>
        </p:nvCxnSpPr>
        <p:spPr>
          <a:xfrm>
            <a:off x="5972145" y="2828267"/>
            <a:ext cx="2093150" cy="1858754"/>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sp>
        <p:nvSpPr>
          <p:cNvPr id="56" name="矩形 55"/>
          <p:cNvSpPr/>
          <p:nvPr/>
        </p:nvSpPr>
        <p:spPr>
          <a:xfrm>
            <a:off x="8992804" y="2165282"/>
            <a:ext cx="1940989" cy="357188"/>
          </a:xfrm>
          <a:prstGeom prst="rect">
            <a:avLst/>
          </a:prstGeom>
          <a:solidFill>
            <a:srgbClr val="92D05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矩形 56"/>
          <p:cNvSpPr/>
          <p:nvPr/>
        </p:nvSpPr>
        <p:spPr>
          <a:xfrm>
            <a:off x="4765640" y="2471079"/>
            <a:ext cx="2202012" cy="357188"/>
          </a:xfrm>
          <a:prstGeom prst="rect">
            <a:avLst/>
          </a:prstGeom>
          <a:solidFill>
            <a:srgbClr val="92D05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3146480" y="6390560"/>
            <a:ext cx="6410738" cy="461665"/>
          </a:xfrm>
          <a:prstGeom prst="rect">
            <a:avLst/>
          </a:prstGeom>
          <a:noFill/>
        </p:spPr>
        <p:txBody>
          <a:bodyPr wrap="square">
            <a:spAutoFit/>
          </a:bodyPr>
          <a:lstStyle/>
          <a:p>
            <a:r>
              <a:rPr lang="zh-CN" altLang="en-US" sz="2400" b="1" dirty="0">
                <a:solidFill>
                  <a:srgbClr val="FF0000"/>
                </a:solidFill>
                <a:latin typeface="Calibri" panose="020F0502020204030204" pitchFamily="34" charset="0"/>
                <a:cs typeface="Calibri" panose="020F0502020204030204" pitchFamily="34" charset="0"/>
              </a:rPr>
              <a:t>可存活的生物</a:t>
            </a:r>
            <a:r>
              <a:rPr lang="en-US" altLang="zh-CN" sz="2400" b="1" dirty="0">
                <a:solidFill>
                  <a:srgbClr val="FF0000"/>
                </a:solidFill>
                <a:latin typeface="Calibri" panose="020F0502020204030204" pitchFamily="34" charset="0"/>
                <a:cs typeface="Calibri" panose="020F0502020204030204" pitchFamily="34" charset="0"/>
              </a:rPr>
              <a:t> (</a:t>
            </a:r>
            <a:r>
              <a:rPr lang="zh-CN" altLang="en-US" sz="2400" b="1" dirty="0">
                <a:solidFill>
                  <a:srgbClr val="FF0000"/>
                </a:solidFill>
                <a:latin typeface="Calibri" panose="020F0502020204030204" pitchFamily="34" charset="0"/>
                <a:cs typeface="Calibri" panose="020F0502020204030204" pitchFamily="34" charset="0"/>
              </a:rPr>
              <a:t>能独立发展的；可生长发育的</a:t>
            </a:r>
            <a:r>
              <a:rPr lang="en-US" altLang="zh-CN" sz="2400" b="1" dirty="0">
                <a:solidFill>
                  <a:srgbClr val="FF0000"/>
                </a:solidFill>
                <a:latin typeface="Calibri" panose="020F0502020204030204" pitchFamily="34" charset="0"/>
                <a:cs typeface="Calibri" panose="020F0502020204030204" pitchFamily="34" charset="0"/>
              </a:rPr>
              <a:t>)</a:t>
            </a:r>
            <a:endParaRPr lang="zh-CN" altLang="en-US" sz="2400" dirty="0">
              <a:solidFill>
                <a:srgbClr val="FF0000"/>
              </a:solidFill>
            </a:endParaRPr>
          </a:p>
        </p:txBody>
      </p:sp>
      <p:sp>
        <p:nvSpPr>
          <p:cNvPr id="2" name="矩形 1"/>
          <p:cNvSpPr/>
          <p:nvPr/>
        </p:nvSpPr>
        <p:spPr>
          <a:xfrm>
            <a:off x="27787" y="5407429"/>
            <a:ext cx="2368572" cy="370586"/>
          </a:xfrm>
          <a:custGeom>
            <a:avLst/>
            <a:gdLst>
              <a:gd name="connsiteX0" fmla="*/ 0 w 2368572"/>
              <a:gd name="connsiteY0" fmla="*/ 0 h 370586"/>
              <a:gd name="connsiteX1" fmla="*/ 568457 w 2368572"/>
              <a:gd name="connsiteY1" fmla="*/ 0 h 370586"/>
              <a:gd name="connsiteX2" fmla="*/ 1160600 w 2368572"/>
              <a:gd name="connsiteY2" fmla="*/ 0 h 370586"/>
              <a:gd name="connsiteX3" fmla="*/ 1752743 w 2368572"/>
              <a:gd name="connsiteY3" fmla="*/ 0 h 370586"/>
              <a:gd name="connsiteX4" fmla="*/ 2368572 w 2368572"/>
              <a:gd name="connsiteY4" fmla="*/ 0 h 370586"/>
              <a:gd name="connsiteX5" fmla="*/ 2368572 w 2368572"/>
              <a:gd name="connsiteY5" fmla="*/ 370586 h 370586"/>
              <a:gd name="connsiteX6" fmla="*/ 1776429 w 2368572"/>
              <a:gd name="connsiteY6" fmla="*/ 370586 h 370586"/>
              <a:gd name="connsiteX7" fmla="*/ 1231657 w 2368572"/>
              <a:gd name="connsiteY7" fmla="*/ 370586 h 370586"/>
              <a:gd name="connsiteX8" fmla="*/ 686886 w 2368572"/>
              <a:gd name="connsiteY8" fmla="*/ 370586 h 370586"/>
              <a:gd name="connsiteX9" fmla="*/ 0 w 2368572"/>
              <a:gd name="connsiteY9" fmla="*/ 370586 h 370586"/>
              <a:gd name="connsiteX10" fmla="*/ 0 w 2368572"/>
              <a:gd name="connsiteY10" fmla="*/ 0 h 37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8572" h="370586" fill="none" extrusionOk="0">
                <a:moveTo>
                  <a:pt x="0" y="0"/>
                </a:moveTo>
                <a:cubicBezTo>
                  <a:pt x="214619" y="-42464"/>
                  <a:pt x="438489" y="40449"/>
                  <a:pt x="568457" y="0"/>
                </a:cubicBezTo>
                <a:cubicBezTo>
                  <a:pt x="698425" y="-40449"/>
                  <a:pt x="1030426" y="65383"/>
                  <a:pt x="1160600" y="0"/>
                </a:cubicBezTo>
                <a:cubicBezTo>
                  <a:pt x="1290774" y="-65383"/>
                  <a:pt x="1588747" y="47481"/>
                  <a:pt x="1752743" y="0"/>
                </a:cubicBezTo>
                <a:cubicBezTo>
                  <a:pt x="1916739" y="-47481"/>
                  <a:pt x="2085878" y="37134"/>
                  <a:pt x="2368572" y="0"/>
                </a:cubicBezTo>
                <a:cubicBezTo>
                  <a:pt x="2383414" y="160909"/>
                  <a:pt x="2340896" y="256431"/>
                  <a:pt x="2368572" y="370586"/>
                </a:cubicBezTo>
                <a:cubicBezTo>
                  <a:pt x="2176865" y="377222"/>
                  <a:pt x="2033427" y="350349"/>
                  <a:pt x="1776429" y="370586"/>
                </a:cubicBezTo>
                <a:cubicBezTo>
                  <a:pt x="1519431" y="390823"/>
                  <a:pt x="1445374" y="367358"/>
                  <a:pt x="1231657" y="370586"/>
                </a:cubicBezTo>
                <a:cubicBezTo>
                  <a:pt x="1017940" y="373814"/>
                  <a:pt x="864558" y="340580"/>
                  <a:pt x="686886" y="370586"/>
                </a:cubicBezTo>
                <a:cubicBezTo>
                  <a:pt x="509214" y="400592"/>
                  <a:pt x="176752" y="366137"/>
                  <a:pt x="0" y="370586"/>
                </a:cubicBezTo>
                <a:cubicBezTo>
                  <a:pt x="-1785" y="197961"/>
                  <a:pt x="40499" y="130839"/>
                  <a:pt x="0" y="0"/>
                </a:cubicBezTo>
                <a:close/>
              </a:path>
              <a:path w="2368572" h="370586" stroke="0" extrusionOk="0">
                <a:moveTo>
                  <a:pt x="0" y="0"/>
                </a:moveTo>
                <a:cubicBezTo>
                  <a:pt x="205597" y="-28544"/>
                  <a:pt x="394210" y="14337"/>
                  <a:pt x="568457" y="0"/>
                </a:cubicBezTo>
                <a:cubicBezTo>
                  <a:pt x="742704" y="-14337"/>
                  <a:pt x="901313" y="30957"/>
                  <a:pt x="1089543" y="0"/>
                </a:cubicBezTo>
                <a:cubicBezTo>
                  <a:pt x="1277773" y="-30957"/>
                  <a:pt x="1501522" y="56673"/>
                  <a:pt x="1729058" y="0"/>
                </a:cubicBezTo>
                <a:cubicBezTo>
                  <a:pt x="1956595" y="-56673"/>
                  <a:pt x="2079354" y="22719"/>
                  <a:pt x="2368572" y="0"/>
                </a:cubicBezTo>
                <a:cubicBezTo>
                  <a:pt x="2404770" y="181552"/>
                  <a:pt x="2343808" y="268982"/>
                  <a:pt x="2368572" y="370586"/>
                </a:cubicBezTo>
                <a:cubicBezTo>
                  <a:pt x="2104142" y="402476"/>
                  <a:pt x="2035822" y="345273"/>
                  <a:pt x="1823800" y="370586"/>
                </a:cubicBezTo>
                <a:cubicBezTo>
                  <a:pt x="1611778" y="395899"/>
                  <a:pt x="1535748" y="317348"/>
                  <a:pt x="1279029" y="370586"/>
                </a:cubicBezTo>
                <a:cubicBezTo>
                  <a:pt x="1022310" y="423824"/>
                  <a:pt x="893009" y="362418"/>
                  <a:pt x="639514" y="370586"/>
                </a:cubicBezTo>
                <a:cubicBezTo>
                  <a:pt x="386019" y="378754"/>
                  <a:pt x="151601" y="361191"/>
                  <a:pt x="0" y="370586"/>
                </a:cubicBezTo>
                <a:cubicBezTo>
                  <a:pt x="-26195" y="207741"/>
                  <a:pt x="19648" y="148560"/>
                  <a:pt x="0" y="0"/>
                </a:cubicBezTo>
                <a:close/>
              </a:path>
            </a:pathLst>
          </a:custGeom>
          <a:solidFill>
            <a:srgbClr val="92D050">
              <a:alpha val="6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dissolve">
                                      <p:cBhvr>
                                        <p:cTn id="30" dur="500"/>
                                        <p:tgtEl>
                                          <p:spTgt spid="5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dissolve">
                                      <p:cBhvr>
                                        <p:cTn id="39" dur="500"/>
                                        <p:tgtEl>
                                          <p:spTgt spid="5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9">
                                            <p:txEl>
                                              <p:pRg st="0" end="0"/>
                                            </p:txEl>
                                          </p:spTgt>
                                        </p:tgtEl>
                                        <p:attrNameLst>
                                          <p:attrName>style.visibility</p:attrName>
                                        </p:attrNameLst>
                                      </p:cBhvr>
                                      <p:to>
                                        <p:strVal val="visible"/>
                                      </p:to>
                                    </p:set>
                                    <p:animEffect transition="in" filter="dissolve">
                                      <p:cBhvr>
                                        <p:cTn id="44" dur="500"/>
                                        <p:tgtEl>
                                          <p:spTgt spid="3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dissolv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39">
                                            <p:txEl>
                                              <p:pRg st="1" end="1"/>
                                            </p:txEl>
                                          </p:spTgt>
                                        </p:tgtEl>
                                        <p:attrNameLst>
                                          <p:attrName>style.visibility</p:attrName>
                                        </p:attrNameLst>
                                      </p:cBhvr>
                                      <p:to>
                                        <p:strVal val="visible"/>
                                      </p:to>
                                    </p:set>
                                    <p:animEffect transition="in" filter="dissolve">
                                      <p:cBhvr>
                                        <p:cTn id="54" dur="500"/>
                                        <p:tgtEl>
                                          <p:spTgt spid="39">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9">
                                            <p:txEl>
                                              <p:pRg st="2" end="2"/>
                                            </p:txEl>
                                          </p:spTgt>
                                        </p:tgtEl>
                                        <p:attrNameLst>
                                          <p:attrName>style.visibility</p:attrName>
                                        </p:attrNameLst>
                                      </p:cBhvr>
                                      <p:to>
                                        <p:strVal val="visible"/>
                                      </p:to>
                                    </p:set>
                                    <p:animEffect transition="in" filter="dissolve">
                                      <p:cBhvr>
                                        <p:cTn id="59" dur="500"/>
                                        <p:tgtEl>
                                          <p:spTgt spid="39">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4">
                                            <p:txEl>
                                              <p:pRg st="0" end="0"/>
                                            </p:txEl>
                                          </p:spTgt>
                                        </p:tgtEl>
                                        <p:attrNameLst>
                                          <p:attrName>style.visibility</p:attrName>
                                        </p:attrNameLst>
                                      </p:cBhvr>
                                      <p:to>
                                        <p:strVal val="visible"/>
                                      </p:to>
                                    </p:set>
                                    <p:animEffect transition="in" filter="checkerboard(across)">
                                      <p:cBhvr>
                                        <p:cTn id="64" dur="500"/>
                                        <p:tgtEl>
                                          <p:spTgt spid="4">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dissolve">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nodeType="click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checkerboard(across)">
                                      <p:cBhvr>
                                        <p:cTn id="74" dur="500"/>
                                        <p:tgtEl>
                                          <p:spTgt spid="48"/>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checkerboard(across)">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dissolve">
                                      <p:cBhvr>
                                        <p:cTn id="8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5" grpId="0" animBg="1"/>
      <p:bldP spid="35" grpId="0"/>
      <p:bldP spid="41" grpId="0" animBg="1"/>
      <p:bldP spid="56" grpId="0" animBg="1"/>
      <p:bldP spid="57"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Freeform 256"/>
          <p:cNvSpPr/>
          <p:nvPr/>
        </p:nvSpPr>
        <p:spPr>
          <a:xfrm flipH="1" flipV="1">
            <a:off x="11032861" y="-33915"/>
            <a:ext cx="1168736" cy="1133291"/>
          </a:xfrm>
          <a:custGeom>
            <a:avLst/>
            <a:gdLst>
              <a:gd name="connsiteX0" fmla="*/ 397917 w 1974490"/>
              <a:gd name="connsiteY0" fmla="*/ 0 h 1914608"/>
              <a:gd name="connsiteX1" fmla="*/ 1974490 w 1974490"/>
              <a:gd name="connsiteY1" fmla="*/ 1576573 h 1914608"/>
              <a:gd name="connsiteX2" fmla="*/ 1942460 w 1974490"/>
              <a:gd name="connsiteY2" fmla="*/ 1894308 h 1914608"/>
              <a:gd name="connsiteX3" fmla="*/ 1937240 w 1974490"/>
              <a:gd name="connsiteY3" fmla="*/ 1914608 h 1914608"/>
              <a:gd name="connsiteX4" fmla="*/ 1107324 w 1974490"/>
              <a:gd name="connsiteY4" fmla="*/ 1914608 h 1914608"/>
              <a:gd name="connsiteX5" fmla="*/ 1124258 w 1974490"/>
              <a:gd name="connsiteY5" fmla="*/ 1883410 h 1914608"/>
              <a:gd name="connsiteX6" fmla="*/ 1186205 w 1974490"/>
              <a:gd name="connsiteY6" fmla="*/ 1576573 h 1914608"/>
              <a:gd name="connsiteX7" fmla="*/ 397918 w 1974490"/>
              <a:gd name="connsiteY7" fmla="*/ 788286 h 1914608"/>
              <a:gd name="connsiteX8" fmla="*/ 91081 w 1974490"/>
              <a:gd name="connsiteY8" fmla="*/ 850234 h 1914608"/>
              <a:gd name="connsiteX9" fmla="*/ 0 w 1974490"/>
              <a:gd name="connsiteY9" fmla="*/ 899671 h 1914608"/>
              <a:gd name="connsiteX10" fmla="*/ 0 w 1974490"/>
              <a:gd name="connsiteY10" fmla="*/ 52648 h 1914608"/>
              <a:gd name="connsiteX11" fmla="*/ 80183 w 1974490"/>
              <a:gd name="connsiteY11" fmla="*/ 32031 h 1914608"/>
              <a:gd name="connsiteX12" fmla="*/ 397917 w 1974490"/>
              <a:gd name="connsiteY12" fmla="*/ 0 h 19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4490" h="1914608">
                <a:moveTo>
                  <a:pt x="397917" y="0"/>
                </a:moveTo>
                <a:cubicBezTo>
                  <a:pt x="1268634" y="0"/>
                  <a:pt x="1974490" y="705856"/>
                  <a:pt x="1974490" y="1576573"/>
                </a:cubicBezTo>
                <a:cubicBezTo>
                  <a:pt x="1974490" y="1685413"/>
                  <a:pt x="1963461" y="1791677"/>
                  <a:pt x="1942460" y="1894308"/>
                </a:cubicBezTo>
                <a:lnTo>
                  <a:pt x="1937240" y="1914608"/>
                </a:lnTo>
                <a:lnTo>
                  <a:pt x="1107324" y="1914608"/>
                </a:lnTo>
                <a:lnTo>
                  <a:pt x="1124258" y="1883410"/>
                </a:lnTo>
                <a:cubicBezTo>
                  <a:pt x="1164147" y="1789101"/>
                  <a:pt x="1186205" y="1685413"/>
                  <a:pt x="1186205" y="1576573"/>
                </a:cubicBezTo>
                <a:cubicBezTo>
                  <a:pt x="1186205" y="1141214"/>
                  <a:pt x="833277" y="788286"/>
                  <a:pt x="397918" y="788286"/>
                </a:cubicBezTo>
                <a:cubicBezTo>
                  <a:pt x="289078" y="788286"/>
                  <a:pt x="185390" y="810344"/>
                  <a:pt x="91081" y="850234"/>
                </a:cubicBezTo>
                <a:lnTo>
                  <a:pt x="0" y="899671"/>
                </a:lnTo>
                <a:lnTo>
                  <a:pt x="0" y="52648"/>
                </a:lnTo>
                <a:lnTo>
                  <a:pt x="80183" y="32031"/>
                </a:lnTo>
                <a:cubicBezTo>
                  <a:pt x="182814" y="11029"/>
                  <a:pt x="289077" y="0"/>
                  <a:pt x="397917" y="0"/>
                </a:cubicBezTo>
                <a:close/>
              </a:path>
            </a:pathLst>
          </a:custGeom>
          <a:solidFill>
            <a:srgbClr val="BDD9B3"/>
          </a:solidFill>
          <a:ln>
            <a:noFill/>
          </a:ln>
        </p:spPr>
        <p:txBody>
          <a:bodyPr spcFirstLastPara="1" wrap="square" lIns="121900" tIns="121900" rIns="243833" bIns="121900" anchor="ctr" anchorCtr="0">
            <a:noAutofit/>
          </a:bodyPr>
          <a:lstStyle/>
          <a:p>
            <a:pPr algn="r" defTabSz="1219200">
              <a:buClr>
                <a:srgbClr val="000000"/>
              </a:buClr>
              <a:buSzPts val="1100"/>
            </a:pPr>
            <a:endParaRPr lang="en-US" sz="2265" kern="0">
              <a:solidFill>
                <a:srgbClr val="FFFFFF"/>
              </a:solidFill>
              <a:latin typeface="Fira Sans Extra Condensed Medium"/>
            </a:endParaRPr>
          </a:p>
        </p:txBody>
      </p:sp>
      <p:sp>
        <p:nvSpPr>
          <p:cNvPr id="3" name="文本框 2"/>
          <p:cNvSpPr txBox="1"/>
          <p:nvPr/>
        </p:nvSpPr>
        <p:spPr>
          <a:xfrm>
            <a:off x="44082" y="2340735"/>
            <a:ext cx="11808620" cy="1569660"/>
          </a:xfrm>
          <a:prstGeom prst="rect">
            <a:avLst/>
          </a:prstGeom>
          <a:noFill/>
        </p:spPr>
        <p:txBody>
          <a:bodyPr wrap="square">
            <a:spAutoFit/>
          </a:bodyPr>
          <a:lstStyle/>
          <a:p>
            <a:pPr algn="just">
              <a:buNone/>
            </a:pPr>
            <a:r>
              <a:rPr lang="en-US" altLang="zh-CN" sz="2400" kern="100" dirty="0">
                <a:effectLst/>
                <a:latin typeface="Times New Roman Regular"/>
                <a:ea typeface="宋体" panose="02010600030101010101" pitchFamily="2" charset="-122"/>
                <a:cs typeface="Times New Roman" panose="02020603050405020304" pitchFamily="18" charset="0"/>
              </a:rPr>
              <a:t>23. What does Dr. Torres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emphasize</a:t>
            </a:r>
            <a:r>
              <a:rPr lang="en-US" altLang="zh-CN" sz="2400" kern="100" dirty="0">
                <a:effectLst/>
                <a:latin typeface="Times New Roman Regular"/>
                <a:ea typeface="宋体" panose="02010600030101010101" pitchFamily="2" charset="-122"/>
                <a:cs typeface="Times New Roman" panose="02020603050405020304" pitchFamily="18" charset="0"/>
              </a:rPr>
              <a:t> about the energy transition?</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marL="457200" indent="-457200" algn="just">
              <a:buAutoNum type="alphaUcPeriod"/>
            </a:pPr>
            <a:r>
              <a:rPr lang="en-US" altLang="zh-CN" sz="2400" kern="100" dirty="0">
                <a:effectLst/>
                <a:latin typeface="Times New Roman Regular"/>
                <a:ea typeface="宋体" panose="02010600030101010101" pitchFamily="2" charset="-122"/>
                <a:cs typeface="Times New Roman" panose="02020603050405020304" pitchFamily="18" charset="0"/>
              </a:rPr>
              <a:t>The dominance of gas boilers.				B. The increase in solar efficiency.</a:t>
            </a:r>
            <a:endParaRPr lang="en-US" altLang="zh-CN" sz="2400" kern="100" dirty="0">
              <a:effectLst/>
              <a:latin typeface="Times New Roman Regular"/>
              <a:ea typeface="宋体" panose="02010600030101010101" pitchFamily="2" charset="-122"/>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C. The need for higher investment.				D. The breakthrough in heat pump technology.</a:t>
            </a:r>
            <a:endParaRPr lang="zh-CN" altLang="zh-CN" sz="2400" dirty="0">
              <a:latin typeface="Times New Roman" panose="02020603050405020304" pitchFamily="18" charset="0"/>
              <a:cs typeface="Times New Roman" panose="02020603050405020304" pitchFamily="18" charset="0"/>
            </a:endParaRPr>
          </a:p>
          <a:p>
            <a:pPr marL="457200" indent="-457200" algn="just">
              <a:buAutoNum type="alphaUcPeriod"/>
            </a:pP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8" name="文本框 7"/>
          <p:cNvSpPr txBox="1"/>
          <p:nvPr/>
        </p:nvSpPr>
        <p:spPr>
          <a:xfrm>
            <a:off x="0" y="-33915"/>
            <a:ext cx="12192000" cy="1938992"/>
          </a:xfrm>
          <a:prstGeom prst="rect">
            <a:avLst/>
          </a:prstGeom>
          <a:noFill/>
        </p:spPr>
        <p:txBody>
          <a:bodyPr wrap="square">
            <a:spAutoFit/>
          </a:bodyPr>
          <a:lstStyle/>
          <a:p>
            <a:pPr indent="266700" algn="just">
              <a:buNone/>
            </a:pPr>
            <a:r>
              <a:rPr lang="en-US" altLang="zh-CN" sz="2400" kern="100" dirty="0">
                <a:effectLst/>
                <a:latin typeface="Times New Roman Regular"/>
                <a:ea typeface="宋体" panose="02010600030101010101" pitchFamily="2" charset="-122"/>
                <a:cs typeface="Times New Roman" panose="02020603050405020304" pitchFamily="18" charset="0"/>
              </a:rPr>
              <a:t>“The scale of this transition is </a:t>
            </a:r>
            <a:r>
              <a:rPr lang="en-US" altLang="zh-CN" sz="2400" b="1" kern="100" dirty="0">
                <a:effectLst/>
                <a:latin typeface="Times New Roman Regular"/>
                <a:ea typeface="宋体" panose="02010600030101010101" pitchFamily="2" charset="-122"/>
                <a:cs typeface="Times New Roman" panose="02020603050405020304" pitchFamily="18" charset="0"/>
              </a:rPr>
              <a:t>staggering</a:t>
            </a:r>
            <a:r>
              <a:rPr lang="en-US" altLang="zh-CN" sz="2400" kern="100" dirty="0">
                <a:effectLst/>
                <a:latin typeface="Times New Roman Regular"/>
                <a:ea typeface="宋体" panose="02010600030101010101" pitchFamily="2" charset="-122"/>
                <a:cs typeface="Times New Roman" panose="02020603050405020304" pitchFamily="18" charset="0"/>
              </a:rPr>
              <a:t>,” says </a:t>
            </a:r>
            <a:r>
              <a:rPr lang="en-US" altLang="zh-CN" sz="2400" b="1" kern="100" dirty="0">
                <a:solidFill>
                  <a:srgbClr val="FF0000"/>
                </a:solidFill>
                <a:effectLst/>
                <a:latin typeface="Times New Roman Regular"/>
                <a:ea typeface="宋体" panose="02010600030101010101" pitchFamily="2" charset="-122"/>
                <a:cs typeface="Times New Roman" panose="02020603050405020304" pitchFamily="18" charset="0"/>
              </a:rPr>
              <a:t>Dr. Elena Torres</a:t>
            </a:r>
            <a:r>
              <a:rPr lang="en-US" altLang="zh-CN" sz="2400" kern="100" dirty="0">
                <a:effectLst/>
                <a:latin typeface="Times New Roman Regular"/>
                <a:ea typeface="宋体" panose="02010600030101010101" pitchFamily="2" charset="-122"/>
                <a:cs typeface="Times New Roman" panose="02020603050405020304" pitchFamily="18" charset="0"/>
              </a:rPr>
              <a:t>, a climate scientist at MIT. “Residential renewables like solar and heat pumps could meet 90% of global household demand by 2050 </a:t>
            </a:r>
            <a:r>
              <a:rPr lang="zh-CN" altLang="zh-CN" sz="2400" kern="100" dirty="0">
                <a:effectLst/>
                <a:latin typeface="Times New Roman Regular"/>
                <a:ea typeface="宋体" panose="02010600030101010101" pitchFamily="2" charset="-122"/>
                <a:cs typeface="Times New Roman Regular"/>
              </a:rPr>
              <a:t>—</a:t>
            </a:r>
            <a:r>
              <a:rPr lang="en-US" altLang="zh-CN" sz="2400" kern="100" dirty="0">
                <a:effectLst/>
                <a:latin typeface="Times New Roman Regular"/>
                <a:ea typeface="宋体" panose="02010600030101010101" pitchFamily="2" charset="-122"/>
                <a:cs typeface="Times New Roman" panose="02020603050405020304" pitchFamily="18" charset="0"/>
              </a:rPr>
              <a:t> </a:t>
            </a:r>
            <a:r>
              <a:rPr lang="en-US" altLang="zh-CN" sz="2400" b="1" kern="100" dirty="0">
                <a:effectLst/>
                <a:latin typeface="Times New Roman Regular"/>
                <a:ea typeface="宋体" panose="02010600030101010101" pitchFamily="2" charset="-122"/>
                <a:cs typeface="Times New Roman" panose="02020603050405020304" pitchFamily="18" charset="0"/>
              </a:rPr>
              <a:t>but</a:t>
            </a:r>
            <a:r>
              <a:rPr lang="en-US" altLang="zh-CN" sz="2400" kern="100" dirty="0">
                <a:effectLst/>
                <a:latin typeface="Times New Roman Regular"/>
                <a:ea typeface="宋体" panose="02010600030101010101" pitchFamily="2" charset="-122"/>
                <a:cs typeface="Times New Roman" panose="02020603050405020304" pitchFamily="18" charset="0"/>
              </a:rPr>
              <a:t> only if investments triple within this decade.” Recent studies show that every $1 invested in green homes today saves $5 in future climate adaptation costs. This isn’t just an environmental imperative; it’s economically inevitable.</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9" name="矩形 8"/>
          <p:cNvSpPr/>
          <p:nvPr/>
        </p:nvSpPr>
        <p:spPr>
          <a:xfrm>
            <a:off x="1979846" y="2387224"/>
            <a:ext cx="1291992" cy="371475"/>
          </a:xfrm>
          <a:custGeom>
            <a:avLst/>
            <a:gdLst>
              <a:gd name="connsiteX0" fmla="*/ 0 w 1291992"/>
              <a:gd name="connsiteY0" fmla="*/ 0 h 371475"/>
              <a:gd name="connsiteX1" fmla="*/ 456504 w 1291992"/>
              <a:gd name="connsiteY1" fmla="*/ 0 h 371475"/>
              <a:gd name="connsiteX2" fmla="*/ 900088 w 1291992"/>
              <a:gd name="connsiteY2" fmla="*/ 0 h 371475"/>
              <a:gd name="connsiteX3" fmla="*/ 1291992 w 1291992"/>
              <a:gd name="connsiteY3" fmla="*/ 0 h 371475"/>
              <a:gd name="connsiteX4" fmla="*/ 1291992 w 1291992"/>
              <a:gd name="connsiteY4" fmla="*/ 371475 h 371475"/>
              <a:gd name="connsiteX5" fmla="*/ 887168 w 1291992"/>
              <a:gd name="connsiteY5" fmla="*/ 371475 h 371475"/>
              <a:gd name="connsiteX6" fmla="*/ 456504 w 1291992"/>
              <a:gd name="connsiteY6" fmla="*/ 371475 h 371475"/>
              <a:gd name="connsiteX7" fmla="*/ 0 w 1291992"/>
              <a:gd name="connsiteY7" fmla="*/ 371475 h 371475"/>
              <a:gd name="connsiteX8" fmla="*/ 0 w 1291992"/>
              <a:gd name="connsiteY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1992" h="371475" fill="none" extrusionOk="0">
                <a:moveTo>
                  <a:pt x="0" y="0"/>
                </a:moveTo>
                <a:cubicBezTo>
                  <a:pt x="194497" y="-40555"/>
                  <a:pt x="356857" y="54107"/>
                  <a:pt x="456504" y="0"/>
                </a:cubicBezTo>
                <a:cubicBezTo>
                  <a:pt x="556151" y="-54107"/>
                  <a:pt x="769795" y="9043"/>
                  <a:pt x="900088" y="0"/>
                </a:cubicBezTo>
                <a:cubicBezTo>
                  <a:pt x="1030381" y="-9043"/>
                  <a:pt x="1120307" y="28453"/>
                  <a:pt x="1291992" y="0"/>
                </a:cubicBezTo>
                <a:cubicBezTo>
                  <a:pt x="1302991" y="110274"/>
                  <a:pt x="1276333" y="187572"/>
                  <a:pt x="1291992" y="371475"/>
                </a:cubicBezTo>
                <a:cubicBezTo>
                  <a:pt x="1138539" y="400665"/>
                  <a:pt x="1004603" y="336756"/>
                  <a:pt x="887168" y="371475"/>
                </a:cubicBezTo>
                <a:cubicBezTo>
                  <a:pt x="769733" y="406194"/>
                  <a:pt x="610752" y="332723"/>
                  <a:pt x="456504" y="371475"/>
                </a:cubicBezTo>
                <a:cubicBezTo>
                  <a:pt x="302256" y="410227"/>
                  <a:pt x="200248" y="323990"/>
                  <a:pt x="0" y="371475"/>
                </a:cubicBezTo>
                <a:cubicBezTo>
                  <a:pt x="-24201" y="209375"/>
                  <a:pt x="18997" y="85395"/>
                  <a:pt x="0" y="0"/>
                </a:cubicBezTo>
                <a:close/>
              </a:path>
              <a:path w="1291992" h="371475" stroke="0" extrusionOk="0">
                <a:moveTo>
                  <a:pt x="0" y="0"/>
                </a:moveTo>
                <a:cubicBezTo>
                  <a:pt x="104459" y="-44832"/>
                  <a:pt x="243489" y="45940"/>
                  <a:pt x="417744" y="0"/>
                </a:cubicBezTo>
                <a:cubicBezTo>
                  <a:pt x="591999" y="-45940"/>
                  <a:pt x="691666" y="34184"/>
                  <a:pt x="809648" y="0"/>
                </a:cubicBezTo>
                <a:cubicBezTo>
                  <a:pt x="927630" y="-34184"/>
                  <a:pt x="1085192" y="49705"/>
                  <a:pt x="1291992" y="0"/>
                </a:cubicBezTo>
                <a:cubicBezTo>
                  <a:pt x="1300659" y="142129"/>
                  <a:pt x="1262696" y="201966"/>
                  <a:pt x="1291992" y="371475"/>
                </a:cubicBezTo>
                <a:cubicBezTo>
                  <a:pt x="1146358" y="376375"/>
                  <a:pt x="1043250" y="325964"/>
                  <a:pt x="887168" y="371475"/>
                </a:cubicBezTo>
                <a:cubicBezTo>
                  <a:pt x="731086" y="416986"/>
                  <a:pt x="565946" y="367058"/>
                  <a:pt x="430664" y="371475"/>
                </a:cubicBezTo>
                <a:cubicBezTo>
                  <a:pt x="295382" y="375892"/>
                  <a:pt x="146759" y="362997"/>
                  <a:pt x="0" y="371475"/>
                </a:cubicBezTo>
                <a:cubicBezTo>
                  <a:pt x="-23274" y="212102"/>
                  <a:pt x="26635" y="104640"/>
                  <a:pt x="0" y="0"/>
                </a:cubicBezTo>
                <a:close/>
              </a:path>
            </a:pathLst>
          </a:custGeom>
          <a:solidFill>
            <a:srgbClr val="92D050">
              <a:alpha val="6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矩形 9"/>
          <p:cNvSpPr/>
          <p:nvPr/>
        </p:nvSpPr>
        <p:spPr>
          <a:xfrm>
            <a:off x="5834092" y="2387225"/>
            <a:ext cx="2209772" cy="371475"/>
          </a:xfrm>
          <a:custGeom>
            <a:avLst/>
            <a:gdLst>
              <a:gd name="connsiteX0" fmla="*/ 0 w 2209772"/>
              <a:gd name="connsiteY0" fmla="*/ 0 h 371475"/>
              <a:gd name="connsiteX1" fmla="*/ 530345 w 2209772"/>
              <a:gd name="connsiteY1" fmla="*/ 0 h 371475"/>
              <a:gd name="connsiteX2" fmla="*/ 1082788 w 2209772"/>
              <a:gd name="connsiteY2" fmla="*/ 0 h 371475"/>
              <a:gd name="connsiteX3" fmla="*/ 1635231 w 2209772"/>
              <a:gd name="connsiteY3" fmla="*/ 0 h 371475"/>
              <a:gd name="connsiteX4" fmla="*/ 2209772 w 2209772"/>
              <a:gd name="connsiteY4" fmla="*/ 0 h 371475"/>
              <a:gd name="connsiteX5" fmla="*/ 2209772 w 2209772"/>
              <a:gd name="connsiteY5" fmla="*/ 371475 h 371475"/>
              <a:gd name="connsiteX6" fmla="*/ 1657329 w 2209772"/>
              <a:gd name="connsiteY6" fmla="*/ 371475 h 371475"/>
              <a:gd name="connsiteX7" fmla="*/ 1149081 w 2209772"/>
              <a:gd name="connsiteY7" fmla="*/ 371475 h 371475"/>
              <a:gd name="connsiteX8" fmla="*/ 640834 w 2209772"/>
              <a:gd name="connsiteY8" fmla="*/ 371475 h 371475"/>
              <a:gd name="connsiteX9" fmla="*/ 0 w 2209772"/>
              <a:gd name="connsiteY9" fmla="*/ 371475 h 371475"/>
              <a:gd name="connsiteX10" fmla="*/ 0 w 2209772"/>
              <a:gd name="connsiteY10"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9772" h="371475" fill="none" extrusionOk="0">
                <a:moveTo>
                  <a:pt x="0" y="0"/>
                </a:moveTo>
                <a:cubicBezTo>
                  <a:pt x="132325" y="-56929"/>
                  <a:pt x="283956" y="8783"/>
                  <a:pt x="530345" y="0"/>
                </a:cubicBezTo>
                <a:cubicBezTo>
                  <a:pt x="776734" y="-8783"/>
                  <a:pt x="944432" y="47890"/>
                  <a:pt x="1082788" y="0"/>
                </a:cubicBezTo>
                <a:cubicBezTo>
                  <a:pt x="1221144" y="-47890"/>
                  <a:pt x="1405948" y="63336"/>
                  <a:pt x="1635231" y="0"/>
                </a:cubicBezTo>
                <a:cubicBezTo>
                  <a:pt x="1864514" y="-63336"/>
                  <a:pt x="2035580" y="59580"/>
                  <a:pt x="2209772" y="0"/>
                </a:cubicBezTo>
                <a:cubicBezTo>
                  <a:pt x="2221734" y="178773"/>
                  <a:pt x="2199744" y="217810"/>
                  <a:pt x="2209772" y="371475"/>
                </a:cubicBezTo>
                <a:cubicBezTo>
                  <a:pt x="2038319" y="371664"/>
                  <a:pt x="1921583" y="357191"/>
                  <a:pt x="1657329" y="371475"/>
                </a:cubicBezTo>
                <a:cubicBezTo>
                  <a:pt x="1393075" y="385759"/>
                  <a:pt x="1386111" y="336600"/>
                  <a:pt x="1149081" y="371475"/>
                </a:cubicBezTo>
                <a:cubicBezTo>
                  <a:pt x="912051" y="406350"/>
                  <a:pt x="780066" y="320136"/>
                  <a:pt x="640834" y="371475"/>
                </a:cubicBezTo>
                <a:cubicBezTo>
                  <a:pt x="501602" y="422814"/>
                  <a:pt x="237449" y="337548"/>
                  <a:pt x="0" y="371475"/>
                </a:cubicBezTo>
                <a:cubicBezTo>
                  <a:pt x="-14861" y="247398"/>
                  <a:pt x="19392" y="147698"/>
                  <a:pt x="0" y="0"/>
                </a:cubicBezTo>
                <a:close/>
              </a:path>
              <a:path w="2209772" h="371475" stroke="0" extrusionOk="0">
                <a:moveTo>
                  <a:pt x="0" y="0"/>
                </a:moveTo>
                <a:cubicBezTo>
                  <a:pt x="157225" y="-29666"/>
                  <a:pt x="359315" y="44281"/>
                  <a:pt x="530345" y="0"/>
                </a:cubicBezTo>
                <a:cubicBezTo>
                  <a:pt x="701375" y="-44281"/>
                  <a:pt x="900647" y="15917"/>
                  <a:pt x="1016495" y="0"/>
                </a:cubicBezTo>
                <a:cubicBezTo>
                  <a:pt x="1132343" y="-15917"/>
                  <a:pt x="1463637" y="60645"/>
                  <a:pt x="1613134" y="0"/>
                </a:cubicBezTo>
                <a:cubicBezTo>
                  <a:pt x="1762631" y="-60645"/>
                  <a:pt x="2075406" y="21926"/>
                  <a:pt x="2209772" y="0"/>
                </a:cubicBezTo>
                <a:cubicBezTo>
                  <a:pt x="2229160" y="183581"/>
                  <a:pt x="2192628" y="202165"/>
                  <a:pt x="2209772" y="371475"/>
                </a:cubicBezTo>
                <a:cubicBezTo>
                  <a:pt x="2014400" y="400280"/>
                  <a:pt x="1893416" y="343863"/>
                  <a:pt x="1701524" y="371475"/>
                </a:cubicBezTo>
                <a:cubicBezTo>
                  <a:pt x="1509632" y="399087"/>
                  <a:pt x="1373094" y="331180"/>
                  <a:pt x="1193277" y="371475"/>
                </a:cubicBezTo>
                <a:cubicBezTo>
                  <a:pt x="1013460" y="411770"/>
                  <a:pt x="764172" y="306931"/>
                  <a:pt x="596638" y="371475"/>
                </a:cubicBezTo>
                <a:cubicBezTo>
                  <a:pt x="429104" y="436019"/>
                  <a:pt x="149798" y="337799"/>
                  <a:pt x="0" y="371475"/>
                </a:cubicBezTo>
                <a:cubicBezTo>
                  <a:pt x="-37153" y="194489"/>
                  <a:pt x="4789" y="150843"/>
                  <a:pt x="0" y="0"/>
                </a:cubicBezTo>
                <a:close/>
              </a:path>
            </a:pathLst>
          </a:custGeom>
          <a:solidFill>
            <a:srgbClr val="92D050">
              <a:alpha val="6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文本框 10"/>
          <p:cNvSpPr txBox="1"/>
          <p:nvPr/>
        </p:nvSpPr>
        <p:spPr>
          <a:xfrm>
            <a:off x="0" y="3429000"/>
            <a:ext cx="12192000" cy="3416320"/>
          </a:xfrm>
          <a:prstGeom prst="rect">
            <a:avLst/>
          </a:prstGeom>
          <a:noFill/>
        </p:spPr>
        <p:txBody>
          <a:bodyPr wrap="square">
            <a:spAutoFit/>
          </a:bodyPr>
          <a:lstStyle/>
          <a:p>
            <a:r>
              <a:rPr lang="en-US" altLang="zh-CN" sz="2400" b="1" dirty="0">
                <a:latin typeface="Calibri" panose="020F0502020204030204" pitchFamily="34" charset="0"/>
                <a:cs typeface="Calibri" panose="020F0502020204030204" pitchFamily="34" charset="0"/>
              </a:rPr>
              <a:t>staggering			adj.</a:t>
            </a:r>
            <a:r>
              <a:rPr lang="zh-CN" altLang="en-US" sz="2400" b="1" dirty="0">
                <a:latin typeface="Calibri" panose="020F0502020204030204" pitchFamily="34" charset="0"/>
                <a:cs typeface="Calibri" panose="020F0502020204030204" pitchFamily="34" charset="0"/>
              </a:rPr>
              <a:t>令人难以相信的</a:t>
            </a:r>
            <a:r>
              <a:rPr lang="en-US" altLang="zh-CN" sz="2400" b="1" dirty="0">
                <a:latin typeface="Calibri" panose="020F0502020204030204" pitchFamily="34" charset="0"/>
                <a:cs typeface="Calibri" panose="020F0502020204030204" pitchFamily="34" charset="0"/>
              </a:rPr>
              <a:t> = astounding</a:t>
            </a:r>
            <a:endParaRPr lang="en-US" altLang="zh-CN" sz="2400" b="1" dirty="0">
              <a:latin typeface="Calibri" panose="020F0502020204030204" pitchFamily="34" charset="0"/>
              <a:cs typeface="Calibri" panose="020F0502020204030204" pitchFamily="34" charset="0"/>
            </a:endParaRPr>
          </a:p>
          <a:p>
            <a:r>
              <a:rPr lang="en-GB" altLang="zh-CN" sz="2400" b="1" dirty="0">
                <a:solidFill>
                  <a:srgbClr val="FF0000"/>
                </a:solidFill>
                <a:latin typeface="Calibri" panose="020F0502020204030204" pitchFamily="34" charset="0"/>
                <a:cs typeface="Calibri" panose="020F0502020204030204" pitchFamily="34" charset="0"/>
              </a:rPr>
              <a:t>staggeringly</a:t>
            </a:r>
            <a:r>
              <a:rPr lang="en-GB" altLang="zh-CN" sz="2400" b="1" dirty="0">
                <a:latin typeface="Calibri" panose="020F0502020204030204" pitchFamily="34" charset="0"/>
                <a:cs typeface="Calibri" panose="020F0502020204030204" pitchFamily="34" charset="0"/>
              </a:rPr>
              <a:t> beautiful/expensive			     </a:t>
            </a:r>
            <a:r>
              <a:rPr lang="zh-CN" altLang="en-US" sz="2400" b="1" dirty="0">
                <a:latin typeface="Calibri" panose="020F0502020204030204" pitchFamily="34" charset="0"/>
                <a:cs typeface="Calibri" panose="020F0502020204030204" pitchFamily="34" charset="0"/>
              </a:rPr>
              <a:t>漂亮╱昂贵得令人难以置信</a:t>
            </a:r>
            <a:endParaRPr lang="en-US" altLang="zh-CN" sz="2400" b="1" dirty="0">
              <a:latin typeface="Calibri" panose="020F0502020204030204" pitchFamily="34" charset="0"/>
              <a:cs typeface="Calibri" panose="020F0502020204030204" pitchFamily="34" charset="0"/>
            </a:endParaRPr>
          </a:p>
          <a:p>
            <a:r>
              <a:rPr lang="en-US" altLang="zh-CN" sz="2400" b="1" dirty="0">
                <a:latin typeface="Calibri" panose="020F0502020204030204" pitchFamily="34" charset="0"/>
                <a:cs typeface="Calibri" panose="020F0502020204030204" pitchFamily="34" charset="0"/>
              </a:rPr>
              <a:t>The injured woman </a:t>
            </a:r>
            <a:r>
              <a:rPr lang="en-US" altLang="zh-CN" sz="2400" b="1" dirty="0">
                <a:solidFill>
                  <a:srgbClr val="FF0000"/>
                </a:solidFill>
                <a:latin typeface="Calibri" panose="020F0502020204030204" pitchFamily="34" charset="0"/>
                <a:cs typeface="Calibri" panose="020F0502020204030204" pitchFamily="34" charset="0"/>
              </a:rPr>
              <a:t>staggered</a:t>
            </a:r>
            <a:r>
              <a:rPr lang="en-US" altLang="zh-CN" sz="2400" b="1" dirty="0">
                <a:latin typeface="Calibri" panose="020F0502020204030204" pitchFamily="34" charset="0"/>
                <a:cs typeface="Calibri" panose="020F0502020204030204" pitchFamily="34" charset="0"/>
              </a:rPr>
              <a:t> to her feet. =totter </a:t>
            </a:r>
            <a:endParaRPr lang="en-US" altLang="zh-CN" sz="2400" b="1" dirty="0">
              <a:latin typeface="Calibri" panose="020F0502020204030204" pitchFamily="34" charset="0"/>
              <a:cs typeface="Calibri" panose="020F0502020204030204" pitchFamily="34" charset="0"/>
            </a:endParaRPr>
          </a:p>
          <a:p>
            <a:r>
              <a:rPr lang="zh-CN" altLang="en-US" sz="2400" b="1" dirty="0">
                <a:latin typeface="Calibri" panose="020F0502020204030204" pitchFamily="34" charset="0"/>
                <a:cs typeface="Calibri" panose="020F0502020204030204" pitchFamily="34" charset="0"/>
              </a:rPr>
              <a:t>受伤的女人摇摇晃晃地站起身来。</a:t>
            </a:r>
            <a:r>
              <a:rPr lang="en-US" altLang="zh-CN" sz="2400" b="1" dirty="0">
                <a:latin typeface="Calibri" panose="020F0502020204030204" pitchFamily="34" charset="0"/>
                <a:cs typeface="Calibri" panose="020F0502020204030204" pitchFamily="34" charset="0"/>
              </a:rPr>
              <a:t>(</a:t>
            </a:r>
            <a:r>
              <a:rPr lang="zh-CN" altLang="en-US" sz="2400" b="1" dirty="0">
                <a:latin typeface="Calibri" panose="020F0502020204030204" pitchFamily="34" charset="0"/>
                <a:cs typeface="Calibri" panose="020F0502020204030204" pitchFamily="34" charset="0"/>
              </a:rPr>
              <a:t>蹒跚；踉跄</a:t>
            </a:r>
            <a:r>
              <a:rPr lang="en-US" altLang="zh-CN" sz="2400" b="1" dirty="0">
                <a:latin typeface="Calibri" panose="020F0502020204030204" pitchFamily="34" charset="0"/>
                <a:cs typeface="Calibri" panose="020F0502020204030204" pitchFamily="34" charset="0"/>
              </a:rPr>
              <a:t>)</a:t>
            </a:r>
            <a:endParaRPr lang="en-US" altLang="zh-CN" sz="2400" b="1" dirty="0">
              <a:latin typeface="Calibri" panose="020F0502020204030204" pitchFamily="34" charset="0"/>
              <a:cs typeface="Calibri" panose="020F0502020204030204" pitchFamily="34" charset="0"/>
            </a:endParaRPr>
          </a:p>
          <a:p>
            <a:r>
              <a:rPr lang="en-GB" altLang="zh-CN" sz="2400" b="1" dirty="0">
                <a:latin typeface="Calibri" panose="020F0502020204030204" pitchFamily="34" charset="0"/>
                <a:cs typeface="Calibri" panose="020F0502020204030204" pitchFamily="34" charset="0"/>
              </a:rPr>
              <a:t>The company is </a:t>
            </a:r>
            <a:r>
              <a:rPr lang="en-GB" altLang="zh-CN" sz="2400" b="1" dirty="0">
                <a:solidFill>
                  <a:srgbClr val="FF0000"/>
                </a:solidFill>
                <a:latin typeface="Calibri" panose="020F0502020204030204" pitchFamily="34" charset="0"/>
                <a:cs typeface="Calibri" panose="020F0502020204030204" pitchFamily="34" charset="0"/>
              </a:rPr>
              <a:t>staggering under the weight of </a:t>
            </a:r>
            <a:r>
              <a:rPr lang="en-GB" altLang="zh-CN" sz="2400" b="1" dirty="0">
                <a:latin typeface="Calibri" panose="020F0502020204030204" pitchFamily="34" charset="0"/>
                <a:cs typeface="Calibri" panose="020F0502020204030204" pitchFamily="34" charset="0"/>
              </a:rPr>
              <a:t>a </a:t>
            </a:r>
            <a:r>
              <a:rPr lang="zh-CN" altLang="en-GB" sz="2400" b="1" dirty="0">
                <a:latin typeface="Calibri" panose="020F0502020204030204" pitchFamily="34" charset="0"/>
                <a:cs typeface="Calibri" panose="020F0502020204030204" pitchFamily="34" charset="0"/>
              </a:rPr>
              <a:t>￡</a:t>
            </a:r>
            <a:r>
              <a:rPr lang="en-GB" altLang="zh-CN" sz="2400" b="1" dirty="0">
                <a:latin typeface="Calibri" panose="020F0502020204030204" pitchFamily="34" charset="0"/>
                <a:cs typeface="Calibri" panose="020F0502020204030204" pitchFamily="34" charset="0"/>
              </a:rPr>
              <a:t>10m debt.</a:t>
            </a:r>
            <a:endParaRPr lang="en-GB" altLang="zh-CN" sz="2400" b="1" dirty="0">
              <a:latin typeface="Calibri" panose="020F0502020204030204" pitchFamily="34" charset="0"/>
              <a:cs typeface="Calibri" panose="020F0502020204030204" pitchFamily="34" charset="0"/>
            </a:endParaRPr>
          </a:p>
          <a:p>
            <a:r>
              <a:rPr lang="zh-CN" altLang="en-US" sz="2400" b="1" dirty="0">
                <a:latin typeface="Calibri" panose="020F0502020204030204" pitchFamily="34" charset="0"/>
                <a:cs typeface="Calibri" panose="020F0502020204030204" pitchFamily="34" charset="0"/>
              </a:rPr>
              <a:t>公司在</a:t>
            </a:r>
            <a:r>
              <a:rPr lang="en-US" altLang="zh-CN" sz="2400" b="1" dirty="0">
                <a:latin typeface="Calibri" panose="020F0502020204030204" pitchFamily="34" charset="0"/>
                <a:cs typeface="Calibri" panose="020F0502020204030204" pitchFamily="34" charset="0"/>
              </a:rPr>
              <a:t>1 000</a:t>
            </a:r>
            <a:r>
              <a:rPr lang="zh-CN" altLang="en-US" sz="2400" b="1" dirty="0">
                <a:latin typeface="Calibri" panose="020F0502020204030204" pitchFamily="34" charset="0"/>
                <a:cs typeface="Calibri" panose="020F0502020204030204" pitchFamily="34" charset="0"/>
              </a:rPr>
              <a:t>万英镑债务的重压下</a:t>
            </a:r>
            <a:r>
              <a:rPr lang="zh-CN" altLang="en-US" sz="2400" b="1" dirty="0">
                <a:solidFill>
                  <a:srgbClr val="FF0000"/>
                </a:solidFill>
                <a:latin typeface="Calibri" panose="020F0502020204030204" pitchFamily="34" charset="0"/>
                <a:cs typeface="Calibri" panose="020F0502020204030204" pitchFamily="34" charset="0"/>
              </a:rPr>
              <a:t>步履艰难</a:t>
            </a:r>
            <a:r>
              <a:rPr lang="zh-CN" altLang="en-US" sz="2400" b="1" dirty="0">
                <a:latin typeface="Calibri" panose="020F0502020204030204" pitchFamily="34" charset="0"/>
                <a:cs typeface="Calibri" panose="020F0502020204030204" pitchFamily="34" charset="0"/>
              </a:rPr>
              <a:t>。</a:t>
            </a:r>
            <a:endParaRPr lang="en-US" altLang="zh-CN" sz="2400" b="1" dirty="0">
              <a:latin typeface="Calibri" panose="020F0502020204030204" pitchFamily="34" charset="0"/>
              <a:cs typeface="Calibri" panose="020F0502020204030204" pitchFamily="34" charset="0"/>
            </a:endParaRPr>
          </a:p>
          <a:p>
            <a:r>
              <a:rPr lang="en-GB" altLang="zh-CN" sz="2400" b="1" dirty="0">
                <a:latin typeface="Calibri" panose="020F0502020204030204" pitchFamily="34" charset="0"/>
                <a:cs typeface="Calibri" panose="020F0502020204030204" pitchFamily="34" charset="0"/>
              </a:rPr>
              <a:t>Her remarks staggered me.						</a:t>
            </a:r>
            <a:r>
              <a:rPr lang="zh-CN" altLang="en-US" sz="2400" b="1" dirty="0">
                <a:latin typeface="Calibri" panose="020F0502020204030204" pitchFamily="34" charset="0"/>
                <a:cs typeface="Calibri" panose="020F0502020204030204" pitchFamily="34" charset="0"/>
              </a:rPr>
              <a:t> </a:t>
            </a:r>
            <a:r>
              <a:rPr lang="en-US" altLang="zh-CN" sz="2400" b="1" dirty="0">
                <a:latin typeface="Calibri" panose="020F0502020204030204" pitchFamily="34" charset="0"/>
                <a:cs typeface="Calibri" panose="020F0502020204030204" pitchFamily="34" charset="0"/>
              </a:rPr>
              <a:t>(=amaze )</a:t>
            </a:r>
            <a:endParaRPr lang="en-US" altLang="zh-CN" sz="2400" b="1" dirty="0">
              <a:latin typeface="Calibri" panose="020F0502020204030204" pitchFamily="34" charset="0"/>
              <a:cs typeface="Calibri" panose="020F0502020204030204" pitchFamily="34" charset="0"/>
            </a:endParaRPr>
          </a:p>
          <a:p>
            <a:r>
              <a:rPr lang="en-GB" altLang="zh-CN" sz="2400" b="1" dirty="0">
                <a:latin typeface="Calibri" panose="020F0502020204030204" pitchFamily="34" charset="0"/>
                <a:cs typeface="Calibri" panose="020F0502020204030204" pitchFamily="34" charset="0"/>
              </a:rPr>
              <a:t>There were so many runners that they had to </a:t>
            </a:r>
            <a:r>
              <a:rPr lang="en-GB" altLang="zh-CN" sz="2400" b="1" dirty="0">
                <a:solidFill>
                  <a:srgbClr val="FF0000"/>
                </a:solidFill>
                <a:latin typeface="Calibri" panose="020F0502020204030204" pitchFamily="34" charset="0"/>
                <a:cs typeface="Calibri" panose="020F0502020204030204" pitchFamily="34" charset="0"/>
              </a:rPr>
              <a:t>stagger the start</a:t>
            </a:r>
            <a:r>
              <a:rPr lang="en-GB" altLang="zh-CN" sz="2400" b="1" dirty="0">
                <a:latin typeface="Calibri" panose="020F0502020204030204" pitchFamily="34" charset="0"/>
                <a:cs typeface="Calibri" panose="020F0502020204030204" pitchFamily="34" charset="0"/>
              </a:rPr>
              <a:t>.</a:t>
            </a:r>
            <a:endParaRPr lang="en-GB" altLang="zh-CN" sz="2400" b="1" dirty="0">
              <a:latin typeface="Calibri" panose="020F0502020204030204" pitchFamily="34" charset="0"/>
              <a:cs typeface="Calibri" panose="020F0502020204030204" pitchFamily="34" charset="0"/>
            </a:endParaRPr>
          </a:p>
          <a:p>
            <a:r>
              <a:rPr lang="zh-CN" altLang="en-US" sz="2400" b="1" dirty="0">
                <a:latin typeface="Calibri" panose="020F0502020204030204" pitchFamily="34" charset="0"/>
                <a:cs typeface="Calibri" panose="020F0502020204030204" pitchFamily="34" charset="0"/>
              </a:rPr>
              <a:t>参加赛跑的选手很多，他们不得不把起跑的时间错开。</a:t>
            </a:r>
            <a:r>
              <a:rPr lang="en-US" altLang="zh-CN" sz="2400" b="1" dirty="0">
                <a:latin typeface="Calibri" panose="020F0502020204030204" pitchFamily="34" charset="0"/>
                <a:cs typeface="Calibri" panose="020F0502020204030204" pitchFamily="34" charset="0"/>
              </a:rPr>
              <a:t>(v</a:t>
            </a:r>
            <a:r>
              <a:rPr lang="zh-CN" altLang="en-US" sz="2400" b="1" dirty="0">
                <a:latin typeface="Calibri" panose="020F0502020204030204" pitchFamily="34" charset="0"/>
                <a:cs typeface="Calibri" panose="020F0502020204030204" pitchFamily="34" charset="0"/>
              </a:rPr>
              <a:t> 使交错；使错开</a:t>
            </a:r>
            <a:r>
              <a:rPr lang="en-US" altLang="zh-CN" sz="2400" b="1" dirty="0">
                <a:latin typeface="Calibri" panose="020F0502020204030204" pitchFamily="34" charset="0"/>
                <a:cs typeface="Calibri" panose="020F0502020204030204" pitchFamily="34" charset="0"/>
              </a:rPr>
              <a:t>)</a:t>
            </a:r>
            <a:endParaRPr lang="zh-CN" altLang="en-US" sz="2400" b="1" dirty="0">
              <a:latin typeface="Calibri" panose="020F0502020204030204" pitchFamily="34" charset="0"/>
              <a:cs typeface="Calibri" panose="020F0502020204030204" pitchFamily="34" charset="0"/>
            </a:endParaRPr>
          </a:p>
        </p:txBody>
      </p:sp>
      <p:sp>
        <p:nvSpPr>
          <p:cNvPr id="12" name="左中括号 11"/>
          <p:cNvSpPr/>
          <p:nvPr/>
        </p:nvSpPr>
        <p:spPr>
          <a:xfrm>
            <a:off x="181053" y="342900"/>
            <a:ext cx="182093" cy="400050"/>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3" name="右中括号 12"/>
          <p:cNvSpPr/>
          <p:nvPr/>
        </p:nvSpPr>
        <p:spPr>
          <a:xfrm>
            <a:off x="7486650" y="728663"/>
            <a:ext cx="285750" cy="398091"/>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15" name="直线连接符 14"/>
          <p:cNvCxnSpPr/>
          <p:nvPr/>
        </p:nvCxnSpPr>
        <p:spPr>
          <a:xfrm>
            <a:off x="1557338" y="1099376"/>
            <a:ext cx="5929312" cy="273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2984573" y="709617"/>
            <a:ext cx="2301802" cy="4857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框 29"/>
          <p:cNvSpPr txBox="1"/>
          <p:nvPr/>
        </p:nvSpPr>
        <p:spPr>
          <a:xfrm>
            <a:off x="1979847" y="1158021"/>
            <a:ext cx="4311254" cy="369332"/>
          </a:xfrm>
          <a:prstGeom prst="rect">
            <a:avLst/>
          </a:prstGeom>
          <a:solidFill>
            <a:srgbClr val="FF0000"/>
          </a:solidFill>
        </p:spPr>
        <p:txBody>
          <a:bodyPr wrap="square">
            <a:spAutoFit/>
          </a:bodyPr>
          <a:lstStyle/>
          <a:p>
            <a:r>
              <a:rPr lang="zh-CN" altLang="en-US" b="1" dirty="0">
                <a:solidFill>
                  <a:schemeClr val="bg1"/>
                </a:solidFill>
              </a:rPr>
              <a:t>但前提是在此十年内</a:t>
            </a:r>
            <a:r>
              <a:rPr lang="zh-CN" altLang="en-US" b="1" u="sng" dirty="0">
                <a:solidFill>
                  <a:srgbClr val="FFFF00"/>
                </a:solidFill>
              </a:rPr>
              <a:t>投资要增加三倍才行</a:t>
            </a:r>
            <a:r>
              <a:rPr lang="zh-CN" altLang="en-US" b="1" dirty="0">
                <a:solidFill>
                  <a:schemeClr val="bg1"/>
                </a:solidFill>
              </a:rPr>
              <a:t>。</a:t>
            </a:r>
            <a:endParaRPr lang="zh-CN" altLang="en-US" b="1" dirty="0">
              <a:solidFill>
                <a:schemeClr val="bg1"/>
              </a:solidFill>
            </a:endParaRPr>
          </a:p>
        </p:txBody>
      </p:sp>
      <p:sp>
        <p:nvSpPr>
          <p:cNvPr id="36" name="文本框 35"/>
          <p:cNvSpPr txBox="1"/>
          <p:nvPr/>
        </p:nvSpPr>
        <p:spPr>
          <a:xfrm>
            <a:off x="66749" y="1778882"/>
            <a:ext cx="11520413" cy="646331"/>
          </a:xfrm>
          <a:prstGeom prst="rect">
            <a:avLst/>
          </a:prstGeom>
          <a:solidFill>
            <a:srgbClr val="FFFF00"/>
          </a:solidFill>
        </p:spPr>
        <p:txBody>
          <a:bodyPr wrap="square">
            <a:spAutoFit/>
          </a:bodyPr>
          <a:lstStyle/>
          <a:p>
            <a:r>
              <a:rPr lang="zh-CN" altLang="en-US" b="1" dirty="0"/>
              <a:t>注意阅读理解的答案提示词</a:t>
            </a:r>
            <a:r>
              <a:rPr lang="en-US" altLang="zh-CN" b="1" dirty="0"/>
              <a:t>——</a:t>
            </a:r>
            <a:r>
              <a:rPr lang="zh-CN" altLang="en-US" b="1" dirty="0"/>
              <a:t>转折</a:t>
            </a:r>
            <a:endParaRPr lang="en-US" altLang="zh-CN" b="1" dirty="0"/>
          </a:p>
          <a:p>
            <a:r>
              <a:rPr lang="en-US" altLang="zh-CN" b="1" dirty="0"/>
              <a:t>but</a:t>
            </a:r>
            <a:r>
              <a:rPr lang="zh-CN" altLang="en-US" b="1" dirty="0"/>
              <a:t>；</a:t>
            </a:r>
            <a:r>
              <a:rPr lang="en-US" altLang="zh-CN" b="1" dirty="0"/>
              <a:t>however</a:t>
            </a:r>
            <a:r>
              <a:rPr lang="zh-CN" altLang="en-US" b="1" dirty="0"/>
              <a:t>；</a:t>
            </a:r>
            <a:r>
              <a:rPr lang="en-US" altLang="zh-CN" b="1" dirty="0"/>
              <a:t>while</a:t>
            </a:r>
            <a:r>
              <a:rPr lang="zh-CN" altLang="en-US" b="1" dirty="0"/>
              <a:t>（然而）</a:t>
            </a:r>
            <a:r>
              <a:rPr lang="en-US" altLang="zh-CN" b="1" dirty="0"/>
              <a:t>nevertheless</a:t>
            </a:r>
            <a:r>
              <a:rPr lang="zh-CN" altLang="en-US" b="1" dirty="0"/>
              <a:t>（尽管如此；然而）；</a:t>
            </a:r>
            <a:r>
              <a:rPr lang="en-US" altLang="zh-CN" b="1" dirty="0"/>
              <a:t>yet</a:t>
            </a:r>
            <a:r>
              <a:rPr lang="zh-CN" altLang="en-US" b="1" dirty="0"/>
              <a:t>（但是；然而）</a:t>
            </a:r>
            <a:endParaRPr lang="zh-CN" altLang="en-US" b="1" dirty="0"/>
          </a:p>
        </p:txBody>
      </p:sp>
      <p:sp>
        <p:nvSpPr>
          <p:cNvPr id="41" name="文本框 40"/>
          <p:cNvSpPr txBox="1"/>
          <p:nvPr/>
        </p:nvSpPr>
        <p:spPr>
          <a:xfrm>
            <a:off x="4257674" y="2767905"/>
            <a:ext cx="1454914" cy="369332"/>
          </a:xfrm>
          <a:prstGeom prst="rect">
            <a:avLst/>
          </a:prstGeom>
          <a:noFill/>
        </p:spPr>
        <p:txBody>
          <a:bodyPr wrap="square">
            <a:spAutoFit/>
          </a:bodyPr>
          <a:lstStyle/>
          <a:p>
            <a:pPr algn="ctr"/>
            <a:r>
              <a:rPr lang="zh-CN" altLang="en-US" b="1" dirty="0">
                <a:solidFill>
                  <a:srgbClr val="FF0000"/>
                </a:solidFill>
              </a:rPr>
              <a:t>燃气锅炉</a:t>
            </a:r>
            <a:endParaRPr lang="zh-CN" altLang="en-US" b="1" dirty="0">
              <a:solidFill>
                <a:srgbClr val="FF0000"/>
              </a:solidFill>
            </a:endParaRPr>
          </a:p>
        </p:txBody>
      </p:sp>
      <p:sp>
        <p:nvSpPr>
          <p:cNvPr id="2" name="矩形 1"/>
          <p:cNvSpPr/>
          <p:nvPr/>
        </p:nvSpPr>
        <p:spPr>
          <a:xfrm>
            <a:off x="66749" y="3137237"/>
            <a:ext cx="4457954" cy="291763"/>
          </a:xfrm>
          <a:custGeom>
            <a:avLst/>
            <a:gdLst>
              <a:gd name="connsiteX0" fmla="*/ 0 w 4457954"/>
              <a:gd name="connsiteY0" fmla="*/ 0 h 291763"/>
              <a:gd name="connsiteX1" fmla="*/ 468085 w 4457954"/>
              <a:gd name="connsiteY1" fmla="*/ 0 h 291763"/>
              <a:gd name="connsiteX2" fmla="*/ 1069909 w 4457954"/>
              <a:gd name="connsiteY2" fmla="*/ 0 h 291763"/>
              <a:gd name="connsiteX3" fmla="*/ 1582574 w 4457954"/>
              <a:gd name="connsiteY3" fmla="*/ 0 h 291763"/>
              <a:gd name="connsiteX4" fmla="*/ 2050659 w 4457954"/>
              <a:gd name="connsiteY4" fmla="*/ 0 h 291763"/>
              <a:gd name="connsiteX5" fmla="*/ 2652483 w 4457954"/>
              <a:gd name="connsiteY5" fmla="*/ 0 h 291763"/>
              <a:gd name="connsiteX6" fmla="*/ 3209727 w 4457954"/>
              <a:gd name="connsiteY6" fmla="*/ 0 h 291763"/>
              <a:gd name="connsiteX7" fmla="*/ 3766971 w 4457954"/>
              <a:gd name="connsiteY7" fmla="*/ 0 h 291763"/>
              <a:gd name="connsiteX8" fmla="*/ 4457954 w 4457954"/>
              <a:gd name="connsiteY8" fmla="*/ 0 h 291763"/>
              <a:gd name="connsiteX9" fmla="*/ 4457954 w 4457954"/>
              <a:gd name="connsiteY9" fmla="*/ 291763 h 291763"/>
              <a:gd name="connsiteX10" fmla="*/ 3989869 w 4457954"/>
              <a:gd name="connsiteY10" fmla="*/ 291763 h 291763"/>
              <a:gd name="connsiteX11" fmla="*/ 3566363 w 4457954"/>
              <a:gd name="connsiteY11" fmla="*/ 291763 h 291763"/>
              <a:gd name="connsiteX12" fmla="*/ 2964539 w 4457954"/>
              <a:gd name="connsiteY12" fmla="*/ 291763 h 291763"/>
              <a:gd name="connsiteX13" fmla="*/ 2496454 w 4457954"/>
              <a:gd name="connsiteY13" fmla="*/ 291763 h 291763"/>
              <a:gd name="connsiteX14" fmla="*/ 1894630 w 4457954"/>
              <a:gd name="connsiteY14" fmla="*/ 291763 h 291763"/>
              <a:gd name="connsiteX15" fmla="*/ 1248227 w 4457954"/>
              <a:gd name="connsiteY15" fmla="*/ 291763 h 291763"/>
              <a:gd name="connsiteX16" fmla="*/ 735562 w 4457954"/>
              <a:gd name="connsiteY16" fmla="*/ 291763 h 291763"/>
              <a:gd name="connsiteX17" fmla="*/ 0 w 4457954"/>
              <a:gd name="connsiteY17" fmla="*/ 291763 h 291763"/>
              <a:gd name="connsiteX18" fmla="*/ 0 w 4457954"/>
              <a:gd name="connsiteY18" fmla="*/ 0 h 29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57954" h="291763" fill="none" extrusionOk="0">
                <a:moveTo>
                  <a:pt x="0" y="0"/>
                </a:moveTo>
                <a:cubicBezTo>
                  <a:pt x="134744" y="-33628"/>
                  <a:pt x="287604" y="16291"/>
                  <a:pt x="468085" y="0"/>
                </a:cubicBezTo>
                <a:cubicBezTo>
                  <a:pt x="648567" y="-16291"/>
                  <a:pt x="893830" y="46931"/>
                  <a:pt x="1069909" y="0"/>
                </a:cubicBezTo>
                <a:cubicBezTo>
                  <a:pt x="1245988" y="-46931"/>
                  <a:pt x="1412161" y="30378"/>
                  <a:pt x="1582574" y="0"/>
                </a:cubicBezTo>
                <a:cubicBezTo>
                  <a:pt x="1752987" y="-30378"/>
                  <a:pt x="1886074" y="56001"/>
                  <a:pt x="2050659" y="0"/>
                </a:cubicBezTo>
                <a:cubicBezTo>
                  <a:pt x="2215244" y="-56001"/>
                  <a:pt x="2373964" y="63579"/>
                  <a:pt x="2652483" y="0"/>
                </a:cubicBezTo>
                <a:cubicBezTo>
                  <a:pt x="2931002" y="-63579"/>
                  <a:pt x="3094521" y="35099"/>
                  <a:pt x="3209727" y="0"/>
                </a:cubicBezTo>
                <a:cubicBezTo>
                  <a:pt x="3324933" y="-35099"/>
                  <a:pt x="3529521" y="27471"/>
                  <a:pt x="3766971" y="0"/>
                </a:cubicBezTo>
                <a:cubicBezTo>
                  <a:pt x="4004421" y="-27471"/>
                  <a:pt x="4169743" y="33064"/>
                  <a:pt x="4457954" y="0"/>
                </a:cubicBezTo>
                <a:cubicBezTo>
                  <a:pt x="4463501" y="116070"/>
                  <a:pt x="4428249" y="227678"/>
                  <a:pt x="4457954" y="291763"/>
                </a:cubicBezTo>
                <a:cubicBezTo>
                  <a:pt x="4342139" y="334297"/>
                  <a:pt x="4149724" y="240279"/>
                  <a:pt x="3989869" y="291763"/>
                </a:cubicBezTo>
                <a:cubicBezTo>
                  <a:pt x="3830015" y="343247"/>
                  <a:pt x="3711081" y="250488"/>
                  <a:pt x="3566363" y="291763"/>
                </a:cubicBezTo>
                <a:cubicBezTo>
                  <a:pt x="3421645" y="333038"/>
                  <a:pt x="3173658" y="237788"/>
                  <a:pt x="2964539" y="291763"/>
                </a:cubicBezTo>
                <a:cubicBezTo>
                  <a:pt x="2755420" y="345738"/>
                  <a:pt x="2677380" y="242042"/>
                  <a:pt x="2496454" y="291763"/>
                </a:cubicBezTo>
                <a:cubicBezTo>
                  <a:pt x="2315528" y="341484"/>
                  <a:pt x="2174643" y="288519"/>
                  <a:pt x="1894630" y="291763"/>
                </a:cubicBezTo>
                <a:cubicBezTo>
                  <a:pt x="1614617" y="295007"/>
                  <a:pt x="1502213" y="290294"/>
                  <a:pt x="1248227" y="291763"/>
                </a:cubicBezTo>
                <a:cubicBezTo>
                  <a:pt x="994241" y="293232"/>
                  <a:pt x="909007" y="258838"/>
                  <a:pt x="735562" y="291763"/>
                </a:cubicBezTo>
                <a:cubicBezTo>
                  <a:pt x="562118" y="324688"/>
                  <a:pt x="274586" y="282739"/>
                  <a:pt x="0" y="291763"/>
                </a:cubicBezTo>
                <a:cubicBezTo>
                  <a:pt x="-13993" y="173663"/>
                  <a:pt x="31954" y="79686"/>
                  <a:pt x="0" y="0"/>
                </a:cubicBezTo>
                <a:close/>
              </a:path>
              <a:path w="4457954" h="291763" stroke="0" extrusionOk="0">
                <a:moveTo>
                  <a:pt x="0" y="0"/>
                </a:moveTo>
                <a:cubicBezTo>
                  <a:pt x="221522" y="-5285"/>
                  <a:pt x="313484" y="51697"/>
                  <a:pt x="512665" y="0"/>
                </a:cubicBezTo>
                <a:cubicBezTo>
                  <a:pt x="711847" y="-51697"/>
                  <a:pt x="754328" y="41500"/>
                  <a:pt x="936170" y="0"/>
                </a:cubicBezTo>
                <a:cubicBezTo>
                  <a:pt x="1118012" y="-41500"/>
                  <a:pt x="1346847" y="20757"/>
                  <a:pt x="1582574" y="0"/>
                </a:cubicBezTo>
                <a:cubicBezTo>
                  <a:pt x="1818301" y="-20757"/>
                  <a:pt x="1950840" y="46908"/>
                  <a:pt x="2095238" y="0"/>
                </a:cubicBezTo>
                <a:cubicBezTo>
                  <a:pt x="2239636" y="-46908"/>
                  <a:pt x="2493771" y="5529"/>
                  <a:pt x="2607903" y="0"/>
                </a:cubicBezTo>
                <a:cubicBezTo>
                  <a:pt x="2722036" y="-5529"/>
                  <a:pt x="2942594" y="47716"/>
                  <a:pt x="3254306" y="0"/>
                </a:cubicBezTo>
                <a:cubicBezTo>
                  <a:pt x="3566018" y="-47716"/>
                  <a:pt x="3520614" y="3960"/>
                  <a:pt x="3722392" y="0"/>
                </a:cubicBezTo>
                <a:cubicBezTo>
                  <a:pt x="3924170" y="-3960"/>
                  <a:pt x="4185400" y="29371"/>
                  <a:pt x="4457954" y="0"/>
                </a:cubicBezTo>
                <a:cubicBezTo>
                  <a:pt x="4471586" y="117031"/>
                  <a:pt x="4442292" y="223900"/>
                  <a:pt x="4457954" y="291763"/>
                </a:cubicBezTo>
                <a:cubicBezTo>
                  <a:pt x="4320292" y="306355"/>
                  <a:pt x="4106829" y="276231"/>
                  <a:pt x="3989869" y="291763"/>
                </a:cubicBezTo>
                <a:cubicBezTo>
                  <a:pt x="3872910" y="307295"/>
                  <a:pt x="3574521" y="226274"/>
                  <a:pt x="3432625" y="291763"/>
                </a:cubicBezTo>
                <a:cubicBezTo>
                  <a:pt x="3290729" y="357252"/>
                  <a:pt x="3047185" y="235479"/>
                  <a:pt x="2919960" y="291763"/>
                </a:cubicBezTo>
                <a:cubicBezTo>
                  <a:pt x="2792736" y="348047"/>
                  <a:pt x="2405826" y="287798"/>
                  <a:pt x="2273557" y="291763"/>
                </a:cubicBezTo>
                <a:cubicBezTo>
                  <a:pt x="2141288" y="295728"/>
                  <a:pt x="1875167" y="254462"/>
                  <a:pt x="1627153" y="291763"/>
                </a:cubicBezTo>
                <a:cubicBezTo>
                  <a:pt x="1379139" y="329064"/>
                  <a:pt x="1388951" y="287676"/>
                  <a:pt x="1159068" y="291763"/>
                </a:cubicBezTo>
                <a:cubicBezTo>
                  <a:pt x="929185" y="295850"/>
                  <a:pt x="794906" y="238781"/>
                  <a:pt x="601824" y="291763"/>
                </a:cubicBezTo>
                <a:cubicBezTo>
                  <a:pt x="408742" y="344745"/>
                  <a:pt x="249841" y="257392"/>
                  <a:pt x="0" y="291763"/>
                </a:cubicBezTo>
                <a:cubicBezTo>
                  <a:pt x="-14894" y="204451"/>
                  <a:pt x="22280" y="78564"/>
                  <a:pt x="0" y="0"/>
                </a:cubicBezTo>
                <a:close/>
              </a:path>
            </a:pathLst>
          </a:custGeom>
          <a:solidFill>
            <a:srgbClr val="92D050">
              <a:alpha val="66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dissolve">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dissolve">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dissolve">
                                      <p:cBhvr>
                                        <p:cTn id="30" dur="5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dissolve">
                                      <p:cBhvr>
                                        <p:cTn id="35" dur="500"/>
                                        <p:tgtEl>
                                          <p:spTgt spid="1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dissolve">
                                      <p:cBhvr>
                                        <p:cTn id="40" dur="500"/>
                                        <p:tgtEl>
                                          <p:spTgt spid="1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animEffect transition="in" filter="dissolve">
                                      <p:cBhvr>
                                        <p:cTn id="45" dur="500"/>
                                        <p:tgtEl>
                                          <p:spTgt spid="11">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1">
                                            <p:txEl>
                                              <p:pRg st="6" end="6"/>
                                            </p:txEl>
                                          </p:spTgt>
                                        </p:tgtEl>
                                        <p:attrNameLst>
                                          <p:attrName>style.visibility</p:attrName>
                                        </p:attrNameLst>
                                      </p:cBhvr>
                                      <p:to>
                                        <p:strVal val="visible"/>
                                      </p:to>
                                    </p:set>
                                    <p:animEffect transition="in" filter="dissolve">
                                      <p:cBhvr>
                                        <p:cTn id="50" dur="500"/>
                                        <p:tgtEl>
                                          <p:spTgt spid="11">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1">
                                            <p:txEl>
                                              <p:pRg st="7" end="7"/>
                                            </p:txEl>
                                          </p:spTgt>
                                        </p:tgtEl>
                                        <p:attrNameLst>
                                          <p:attrName>style.visibility</p:attrName>
                                        </p:attrNameLst>
                                      </p:cBhvr>
                                      <p:to>
                                        <p:strVal val="visible"/>
                                      </p:to>
                                    </p:set>
                                    <p:animEffect transition="in" filter="dissolve">
                                      <p:cBhvr>
                                        <p:cTn id="55" dur="500"/>
                                        <p:tgtEl>
                                          <p:spTgt spid="11">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11">
                                            <p:txEl>
                                              <p:pRg st="8" end="8"/>
                                            </p:txEl>
                                          </p:spTgt>
                                        </p:tgtEl>
                                        <p:attrNameLst>
                                          <p:attrName>style.visibility</p:attrName>
                                        </p:attrNameLst>
                                      </p:cBhvr>
                                      <p:to>
                                        <p:strVal val="visible"/>
                                      </p:to>
                                    </p:set>
                                    <p:animEffect transition="in" filter="dissolve">
                                      <p:cBhvr>
                                        <p:cTn id="60" dur="500"/>
                                        <p:tgtEl>
                                          <p:spTgt spid="11">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p:tgtEl>
                                          <p:spTgt spid="12"/>
                                        </p:tgtEl>
                                        <p:attrNameLst>
                                          <p:attrName>ppt_y</p:attrName>
                                        </p:attrNameLst>
                                      </p:cBhvr>
                                      <p:tavLst>
                                        <p:tav tm="0">
                                          <p:val>
                                            <p:strVal val="#ppt_y+#ppt_h*1.125000"/>
                                          </p:val>
                                        </p:tav>
                                        <p:tav tm="100000">
                                          <p:val>
                                            <p:strVal val="#ppt_y"/>
                                          </p:val>
                                        </p:tav>
                                      </p:tavLst>
                                    </p:anim>
                                    <p:animEffect transition="in" filter="wipe(up)">
                                      <p:cBhvr>
                                        <p:cTn id="66" dur="500"/>
                                        <p:tgtEl>
                                          <p:spTgt spid="12"/>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p:tgtEl>
                                          <p:spTgt spid="13"/>
                                        </p:tgtEl>
                                        <p:attrNameLst>
                                          <p:attrName>ppt_y</p:attrName>
                                        </p:attrNameLst>
                                      </p:cBhvr>
                                      <p:tavLst>
                                        <p:tav tm="0">
                                          <p:val>
                                            <p:strVal val="#ppt_y+#ppt_h*1.125000"/>
                                          </p:val>
                                        </p:tav>
                                        <p:tav tm="100000">
                                          <p:val>
                                            <p:strVal val="#ppt_y"/>
                                          </p:val>
                                        </p:tav>
                                      </p:tavLst>
                                    </p:anim>
                                    <p:animEffect transition="in" filter="wipe(up)">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additive="base">
                                        <p:cTn id="75" dur="500"/>
                                        <p:tgtEl>
                                          <p:spTgt spid="15"/>
                                        </p:tgtEl>
                                        <p:attrNameLst>
                                          <p:attrName>ppt_y</p:attrName>
                                        </p:attrNameLst>
                                      </p:cBhvr>
                                      <p:tavLst>
                                        <p:tav tm="0">
                                          <p:val>
                                            <p:strVal val="#ppt_y+#ppt_h*1.125000"/>
                                          </p:val>
                                        </p:tav>
                                        <p:tav tm="100000">
                                          <p:val>
                                            <p:strVal val="#ppt_y"/>
                                          </p:val>
                                        </p:tav>
                                      </p:tavLst>
                                    </p:anim>
                                    <p:animEffect transition="in" filter="wipe(up)">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circle(in)">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500"/>
                                        <p:tgtEl>
                                          <p:spTgt spid="30"/>
                                        </p:tgtEl>
                                        <p:attrNameLst>
                                          <p:attrName>ppt_y</p:attrName>
                                        </p:attrNameLst>
                                      </p:cBhvr>
                                      <p:tavLst>
                                        <p:tav tm="0">
                                          <p:val>
                                            <p:strVal val="#ppt_y+#ppt_h*1.125000"/>
                                          </p:val>
                                        </p:tav>
                                        <p:tav tm="100000">
                                          <p:val>
                                            <p:strVal val="#ppt_y"/>
                                          </p:val>
                                        </p:tav>
                                      </p:tavLst>
                                    </p:anim>
                                    <p:animEffect transition="in" filter="wipe(up)">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 calcmode="lin" valueType="num">
                                      <p:cBhvr additive="base">
                                        <p:cTn id="92" dur="500"/>
                                        <p:tgtEl>
                                          <p:spTgt spid="36"/>
                                        </p:tgtEl>
                                        <p:attrNameLst>
                                          <p:attrName>ppt_y</p:attrName>
                                        </p:attrNameLst>
                                      </p:cBhvr>
                                      <p:tavLst>
                                        <p:tav tm="0">
                                          <p:val>
                                            <p:strVal val="#ppt_y+#ppt_h*1.125000"/>
                                          </p:val>
                                        </p:tav>
                                        <p:tav tm="100000">
                                          <p:val>
                                            <p:strVal val="#ppt_y"/>
                                          </p:val>
                                        </p:tav>
                                      </p:tavLst>
                                    </p:anim>
                                    <p:animEffect transition="in" filter="wipe(up)">
                                      <p:cBhvr>
                                        <p:cTn id="93" dur="500"/>
                                        <p:tgtEl>
                                          <p:spTgt spid="36"/>
                                        </p:tgtEl>
                                      </p:cBhvr>
                                    </p:animEffect>
                                  </p:childTnLst>
                                </p:cTn>
                              </p:par>
                            </p:childTnLst>
                          </p:cTn>
                        </p:par>
                      </p:childTnLst>
                    </p:cTn>
                  </p:par>
                  <p:par>
                    <p:cTn id="94" fill="hold">
                      <p:stCondLst>
                        <p:cond delay="indefinite"/>
                      </p:stCondLst>
                      <p:childTnLst>
                        <p:par>
                          <p:cTn id="95" fill="hold">
                            <p:stCondLst>
                              <p:cond delay="0"/>
                            </p:stCondLst>
                            <p:childTnLst>
                              <p:par>
                                <p:cTn id="96" presetID="12" presetClass="entr" presetSubtype="4" fill="hold" grpId="0" nodeType="clickEffect">
                                  <p:stCondLst>
                                    <p:cond delay="0"/>
                                  </p:stCondLst>
                                  <p:childTnLst>
                                    <p:set>
                                      <p:cBhvr>
                                        <p:cTn id="97" dur="1" fill="hold">
                                          <p:stCondLst>
                                            <p:cond delay="0"/>
                                          </p:stCondLst>
                                        </p:cTn>
                                        <p:tgtEl>
                                          <p:spTgt spid="41"/>
                                        </p:tgtEl>
                                        <p:attrNameLst>
                                          <p:attrName>style.visibility</p:attrName>
                                        </p:attrNameLst>
                                      </p:cBhvr>
                                      <p:to>
                                        <p:strVal val="visible"/>
                                      </p:to>
                                    </p:set>
                                    <p:anim calcmode="lin" valueType="num">
                                      <p:cBhvr additive="base">
                                        <p:cTn id="98" dur="500"/>
                                        <p:tgtEl>
                                          <p:spTgt spid="41"/>
                                        </p:tgtEl>
                                        <p:attrNameLst>
                                          <p:attrName>ppt_y</p:attrName>
                                        </p:attrNameLst>
                                      </p:cBhvr>
                                      <p:tavLst>
                                        <p:tav tm="0">
                                          <p:val>
                                            <p:strVal val="#ppt_y+#ppt_h*1.125000"/>
                                          </p:val>
                                        </p:tav>
                                        <p:tav tm="100000">
                                          <p:val>
                                            <p:strVal val="#ppt_y"/>
                                          </p:val>
                                        </p:tav>
                                      </p:tavLst>
                                    </p:anim>
                                    <p:animEffect transition="in" filter="wipe(up)">
                                      <p:cBhvr>
                                        <p:cTn id="99" dur="500"/>
                                        <p:tgtEl>
                                          <p:spTgt spid="41"/>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blinds(horizontal)">
                                      <p:cBhvr>
                                        <p:cTn id="10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2" grpId="0" animBg="1"/>
      <p:bldP spid="13" grpId="0" animBg="1"/>
      <p:bldP spid="26" grpId="0" animBg="1"/>
      <p:bldP spid="30" grpId="0" animBg="1"/>
      <p:bldP spid="36" grpId="0" animBg="1"/>
      <p:bldP spid="41" grpId="0"/>
      <p:bldP spid="2"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ISLIDE.DIAGRAM" val="491609;"/>
</p:tagLst>
</file>

<file path=ppt/tags/tag11.xml><?xml version="1.0" encoding="utf-8"?>
<p:tagLst xmlns:p="http://schemas.openxmlformats.org/presentationml/2006/main">
  <p:tag name="ISLIDE.DIAGRAM" val="491610;"/>
</p:tagLst>
</file>

<file path=ppt/tags/tag12.xml><?xml version="1.0" encoding="utf-8"?>
<p:tagLst xmlns:p="http://schemas.openxmlformats.org/presentationml/2006/main">
  <p:tag name="ISLIDE.DIAGRAM" val="487472;"/>
</p:tagLst>
</file>

<file path=ppt/tags/tag13.xml><?xml version="1.0" encoding="utf-8"?>
<p:tagLst xmlns:p="http://schemas.openxmlformats.org/presentationml/2006/main">
  <p:tag name="ISLIDE.DIAGRAM" val="487879;"/>
</p:tagLst>
</file>

<file path=ppt/tags/tag14.xml><?xml version="1.0" encoding="utf-8"?>
<p:tagLst xmlns:p="http://schemas.openxmlformats.org/presentationml/2006/main">
  <p:tag name="ISLIDE.DIAGRAM" val="487879;"/>
</p:tagLst>
</file>

<file path=ppt/tags/tag15.xml><?xml version="1.0" encoding="utf-8"?>
<p:tagLst xmlns:p="http://schemas.openxmlformats.org/presentationml/2006/main">
  <p:tag name="ISLIDE.DIAGRAM" val="487879;"/>
</p:tagLst>
</file>

<file path=ppt/tags/tag16.xml><?xml version="1.0" encoding="utf-8"?>
<p:tagLst xmlns:p="http://schemas.openxmlformats.org/presentationml/2006/main">
  <p:tag name="ISLIDE.DIAGRAM" val="487879;"/>
</p:tagLst>
</file>

<file path=ppt/tags/tag17.xml><?xml version="1.0" encoding="utf-8"?>
<p:tagLst xmlns:p="http://schemas.openxmlformats.org/presentationml/2006/main">
  <p:tag name="ISLIDE.DIAGRAM" val="487469;"/>
</p:tagLst>
</file>

<file path=ppt/tags/tag18.xml><?xml version="1.0" encoding="utf-8"?>
<p:tagLst xmlns:p="http://schemas.openxmlformats.org/presentationml/2006/main">
  <p:tag name="ISLIDE.DIAGRAM" val="490779;"/>
</p:tagLst>
</file>

<file path=ppt/tags/tag19.xml><?xml version="1.0" encoding="utf-8"?>
<p:tagLst xmlns:p="http://schemas.openxmlformats.org/presentationml/2006/main">
  <p:tag name="ISLIDE.DIAGRAM" val="490779;"/>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ISLIDE.DIAGRAM" val="487487;"/>
</p:tagLst>
</file>

<file path=ppt/tags/tag21.xml><?xml version="1.0" encoding="utf-8"?>
<p:tagLst xmlns:p="http://schemas.openxmlformats.org/presentationml/2006/main">
  <p:tag name="ISLIDE.DIAGRAM" val="487487;"/>
</p:tagLst>
</file>

<file path=ppt/tags/tag22.xml><?xml version="1.0" encoding="utf-8"?>
<p:tagLst xmlns:p="http://schemas.openxmlformats.org/presentationml/2006/main">
  <p:tag name="ISLIDE.DIAGRAM" val="487487;"/>
</p:tagLst>
</file>

<file path=ppt/tags/tag23.xml><?xml version="1.0" encoding="utf-8"?>
<p:tagLst xmlns:p="http://schemas.openxmlformats.org/presentationml/2006/main">
  <p:tag name="ISLIDE.DIAGRAM" val="487487;"/>
</p:tagLst>
</file>

<file path=ppt/tags/tag3.xml><?xml version="1.0" encoding="utf-8"?>
<p:tagLst xmlns:p="http://schemas.openxmlformats.org/presentationml/2006/main">
  <p:tag name="ISLIDE.DIAGRAM" val="491603;"/>
</p:tagLst>
</file>

<file path=ppt/tags/tag4.xml><?xml version="1.0" encoding="utf-8"?>
<p:tagLst xmlns:p="http://schemas.openxmlformats.org/presentationml/2006/main">
  <p:tag name="ISLIDE.DIAGRAM" val="490782;"/>
</p:tagLst>
</file>

<file path=ppt/tags/tag5.xml><?xml version="1.0" encoding="utf-8"?>
<p:tagLst xmlns:p="http://schemas.openxmlformats.org/presentationml/2006/main">
  <p:tag name="ISLIDE.DIAGRAM" val="490786;"/>
</p:tagLst>
</file>

<file path=ppt/tags/tag6.xml><?xml version="1.0" encoding="utf-8"?>
<p:tagLst xmlns:p="http://schemas.openxmlformats.org/presentationml/2006/main">
  <p:tag name="ISLIDE.DIAGRAM" val="487870;"/>
</p:tagLst>
</file>

<file path=ppt/tags/tag7.xml><?xml version="1.0" encoding="utf-8"?>
<p:tagLst xmlns:p="http://schemas.openxmlformats.org/presentationml/2006/main">
  <p:tag name="ISLIDE.DIAGRAM" val="487870;"/>
</p:tagLst>
</file>

<file path=ppt/tags/tag8.xml><?xml version="1.0" encoding="utf-8"?>
<p:tagLst xmlns:p="http://schemas.openxmlformats.org/presentationml/2006/main">
  <p:tag name="ISLIDE.DIAGRAM" val="489429;"/>
</p:tagLst>
</file>

<file path=ppt/tags/tag9.xml><?xml version="1.0" encoding="utf-8"?>
<p:tagLst xmlns:p="http://schemas.openxmlformats.org/presentationml/2006/main">
  <p:tag name="ISLIDE.DIAGRAM" val="49160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52476</Words>
  <Application>WPS 演示</Application>
  <PresentationFormat>宽屏</PresentationFormat>
  <Paragraphs>975</Paragraphs>
  <Slides>54</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54</vt:i4>
      </vt:variant>
    </vt:vector>
  </HeadingPairs>
  <TitlesOfParts>
    <vt:vector size="76" baseType="lpstr">
      <vt:lpstr>Arial</vt:lpstr>
      <vt:lpstr>宋体</vt:lpstr>
      <vt:lpstr>Wingdings</vt:lpstr>
      <vt:lpstr>Arial</vt:lpstr>
      <vt:lpstr>思源黑体 CN Heavy</vt:lpstr>
      <vt:lpstr>Times New Roman</vt:lpstr>
      <vt:lpstr>楷体</vt:lpstr>
      <vt:lpstr>Calibri</vt:lpstr>
      <vt:lpstr>Times New Roman Bold Italic</vt:lpstr>
      <vt:lpstr>Calibri</vt:lpstr>
      <vt:lpstr>Times New Roman Regular</vt:lpstr>
      <vt:lpstr>Fira Sans Extra Condensed Medium</vt:lpstr>
      <vt:lpstr>仿宋</vt:lpstr>
      <vt:lpstr>微软雅黑</vt:lpstr>
      <vt:lpstr>Arial Unicode MS</vt:lpstr>
      <vt:lpstr>等线</vt:lpstr>
      <vt:lpstr>HelveticaNeue</vt:lpstr>
      <vt:lpstr>华文新魏</vt:lpstr>
      <vt:lpstr>Segoe Print</vt:lpstr>
      <vt:lpstr>等线 Light</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Administrator</cp:lastModifiedBy>
  <cp:revision>461</cp:revision>
  <dcterms:created xsi:type="dcterms:W3CDTF">2019-03-29T12:25:00Z</dcterms:created>
  <dcterms:modified xsi:type="dcterms:W3CDTF">2025-08-27T05:44:51Z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