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6"/>
  </p:handoutMasterIdLst>
  <p:sldIdLst>
    <p:sldId id="257" r:id="rId3"/>
    <p:sldId id="2171" r:id="rId5"/>
    <p:sldId id="2172" r:id="rId6"/>
    <p:sldId id="2173" r:id="rId7"/>
    <p:sldId id="2299" r:id="rId8"/>
    <p:sldId id="2300" r:id="rId9"/>
    <p:sldId id="2301" r:id="rId10"/>
    <p:sldId id="2302" r:id="rId11"/>
    <p:sldId id="259" r:id="rId12"/>
    <p:sldId id="647" r:id="rId13"/>
    <p:sldId id="2303" r:id="rId14"/>
    <p:sldId id="2305" r:id="rId15"/>
    <p:sldId id="2307" r:id="rId16"/>
    <p:sldId id="2306" r:id="rId17"/>
    <p:sldId id="2304" r:id="rId18"/>
    <p:sldId id="2308" r:id="rId19"/>
    <p:sldId id="2309" r:id="rId20"/>
    <p:sldId id="2310" r:id="rId21"/>
    <p:sldId id="2312" r:id="rId22"/>
    <p:sldId id="2313" r:id="rId23"/>
    <p:sldId id="2438" r:id="rId24"/>
    <p:sldId id="345" r:id="rId25"/>
    <p:sldId id="2439" r:id="rId26"/>
    <p:sldId id="2440" r:id="rId27"/>
    <p:sldId id="2441" r:id="rId28"/>
    <p:sldId id="2442" r:id="rId29"/>
    <p:sldId id="2443" r:id="rId30"/>
    <p:sldId id="2444" r:id="rId31"/>
    <p:sldId id="2445" r:id="rId32"/>
    <p:sldId id="2446" r:id="rId33"/>
    <p:sldId id="2447" r:id="rId34"/>
    <p:sldId id="1243" r:id="rId35"/>
    <p:sldId id="2571" r:id="rId36"/>
    <p:sldId id="2572" r:id="rId37"/>
    <p:sldId id="2573" r:id="rId38"/>
    <p:sldId id="2574" r:id="rId39"/>
    <p:sldId id="2575" r:id="rId40"/>
    <p:sldId id="2576" r:id="rId41"/>
    <p:sldId id="2577" r:id="rId42"/>
    <p:sldId id="2699" r:id="rId43"/>
    <p:sldId id="2700" r:id="rId44"/>
    <p:sldId id="2701" r:id="rId45"/>
    <p:sldId id="2702" r:id="rId46"/>
    <p:sldId id="2703" r:id="rId47"/>
    <p:sldId id="2704" r:id="rId48"/>
    <p:sldId id="2706" r:id="rId49"/>
    <p:sldId id="649" r:id="rId50"/>
    <p:sldId id="2707" r:id="rId51"/>
    <p:sldId id="2708" r:id="rId52"/>
    <p:sldId id="2709" r:id="rId53"/>
    <p:sldId id="2710" r:id="rId54"/>
    <p:sldId id="2711" r:id="rId5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1907"/>
        <p:guide pos="3733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9" Type="http://schemas.openxmlformats.org/officeDocument/2006/relationships/tableStyles" Target="tableStyles.xml"/><Relationship Id="rId58" Type="http://schemas.openxmlformats.org/officeDocument/2006/relationships/viewProps" Target="viewProps.xml"/><Relationship Id="rId57" Type="http://schemas.openxmlformats.org/officeDocument/2006/relationships/presProps" Target="presProps.xml"/><Relationship Id="rId56" Type="http://schemas.openxmlformats.org/officeDocument/2006/relationships/handoutMaster" Target="handoutMasters/handoutMaster1.xml"/><Relationship Id="rId55" Type="http://schemas.openxmlformats.org/officeDocument/2006/relationships/slide" Target="slides/slide52.xml"/><Relationship Id="rId54" Type="http://schemas.openxmlformats.org/officeDocument/2006/relationships/slide" Target="slides/slide51.xml"/><Relationship Id="rId53" Type="http://schemas.openxmlformats.org/officeDocument/2006/relationships/slide" Target="slides/slide50.xml"/><Relationship Id="rId52" Type="http://schemas.openxmlformats.org/officeDocument/2006/relationships/slide" Target="slides/slide49.xml"/><Relationship Id="rId51" Type="http://schemas.openxmlformats.org/officeDocument/2006/relationships/slide" Target="slides/slide48.xml"/><Relationship Id="rId50" Type="http://schemas.openxmlformats.org/officeDocument/2006/relationships/slide" Target="slides/slide47.xml"/><Relationship Id="rId5" Type="http://schemas.openxmlformats.org/officeDocument/2006/relationships/slide" Target="slides/slide2.xml"/><Relationship Id="rId49" Type="http://schemas.openxmlformats.org/officeDocument/2006/relationships/slide" Target="slides/slide46.xml"/><Relationship Id="rId48" Type="http://schemas.openxmlformats.org/officeDocument/2006/relationships/slide" Target="slides/slide45.xml"/><Relationship Id="rId47" Type="http://schemas.openxmlformats.org/officeDocument/2006/relationships/slide" Target="slides/slide44.xml"/><Relationship Id="rId46" Type="http://schemas.openxmlformats.org/officeDocument/2006/relationships/slide" Target="slides/slide43.xml"/><Relationship Id="rId45" Type="http://schemas.openxmlformats.org/officeDocument/2006/relationships/slide" Target="slides/slide42.xml"/><Relationship Id="rId44" Type="http://schemas.openxmlformats.org/officeDocument/2006/relationships/slide" Target="slides/slide41.xml"/><Relationship Id="rId43" Type="http://schemas.openxmlformats.org/officeDocument/2006/relationships/slide" Target="slides/slide40.xml"/><Relationship Id="rId42" Type="http://schemas.openxmlformats.org/officeDocument/2006/relationships/slide" Target="slides/slide39.xml"/><Relationship Id="rId41" Type="http://schemas.openxmlformats.org/officeDocument/2006/relationships/slide" Target="slides/slide38.xml"/><Relationship Id="rId40" Type="http://schemas.openxmlformats.org/officeDocument/2006/relationships/slide" Target="slides/slide37.xml"/><Relationship Id="rId4" Type="http://schemas.openxmlformats.org/officeDocument/2006/relationships/notesMaster" Target="notesMasters/notesMaster1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3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1296000"/>
            <a:ext cx="10852237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image" Target="../media/image1.png"/><Relationship Id="rId17" Type="http://schemas.openxmlformats.org/officeDocument/2006/relationships/tags" Target="../tags/tag61.xml"/><Relationship Id="rId16" Type="http://schemas.openxmlformats.org/officeDocument/2006/relationships/tags" Target="../tags/tag60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tags" Target="../tags/tag56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 userDrawn="1"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9293860" y="63500"/>
            <a:ext cx="2794635" cy="90424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u="none" strike="noStrike" kern="1200" cap="none" spc="200" normalizeH="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tags" Target="../tags/tag6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74.xml"/><Relationship Id="rId1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7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6.xml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7.xml"/><Relationship Id="rId2" Type="http://schemas.openxmlformats.org/officeDocument/2006/relationships/tags" Target="../tags/tag77.xml"/><Relationship Id="rId1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7.xml"/><Relationship Id="rId2" Type="http://schemas.openxmlformats.org/officeDocument/2006/relationships/tags" Target="../tags/tag78.xml"/><Relationship Id="rId1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79.xml"/><Relationship Id="rId1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81.xml"/><Relationship Id="rId1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8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8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8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8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6.xml"/></Relationships>
</file>

<file path=ppt/slides/_rels/slide2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7.xml"/><Relationship Id="rId2" Type="http://schemas.openxmlformats.org/officeDocument/2006/relationships/tags" Target="../tags/tag87.xml"/><Relationship Id="rId1" Type="http://schemas.openxmlformats.org/officeDocument/2006/relationships/image" Target="../media/image9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8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8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90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9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9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6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9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95.xml"/></Relationships>
</file>

<file path=ppt/slides/_rels/slide3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.xml"/><Relationship Id="rId3" Type="http://schemas.openxmlformats.org/officeDocument/2006/relationships/slideLayout" Target="../slideLayouts/slideLayout7.xml"/><Relationship Id="rId2" Type="http://schemas.openxmlformats.org/officeDocument/2006/relationships/tags" Target="../tags/tag96.xml"/><Relationship Id="rId1" Type="http://schemas.openxmlformats.org/officeDocument/2006/relationships/image" Target="../media/image10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8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9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0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01.xml"/><Relationship Id="rId1" Type="http://schemas.openxmlformats.org/officeDocument/2006/relationships/image" Target="../media/image11.png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3.xml"/></Relationships>
</file>

<file path=ppt/slides/_rels/slide4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.xml"/><Relationship Id="rId3" Type="http://schemas.openxmlformats.org/officeDocument/2006/relationships/slideLayout" Target="../slideLayouts/slideLayout7.xml"/><Relationship Id="rId2" Type="http://schemas.openxmlformats.org/officeDocument/2006/relationships/tags" Target="../tags/tag104.xml"/><Relationship Id="rId1" Type="http://schemas.openxmlformats.org/officeDocument/2006/relationships/image" Target="../media/image12.png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5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6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07.xml"/><Relationship Id="rId1" Type="http://schemas.openxmlformats.org/officeDocument/2006/relationships/image" Target="../media/image13.png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8.xml"/></Relationships>
</file>

<file path=ppt/slides/_rels/slide4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9.xml"/><Relationship Id="rId3" Type="http://schemas.openxmlformats.org/officeDocument/2006/relationships/slideLayout" Target="../slideLayouts/slideLayout7.xml"/><Relationship Id="rId2" Type="http://schemas.openxmlformats.org/officeDocument/2006/relationships/tags" Target="../tags/tag109.xml"/><Relationship Id="rId1" Type="http://schemas.openxmlformats.org/officeDocument/2006/relationships/image" Target="../media/image14.png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0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8.xml"/><Relationship Id="rId1" Type="http://schemas.openxmlformats.org/officeDocument/2006/relationships/image" Target="../media/image2.png"/></Relationships>
</file>

<file path=ppt/slides/_rels/slide5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0.xml"/><Relationship Id="rId3" Type="http://schemas.openxmlformats.org/officeDocument/2006/relationships/slideLayout" Target="../slideLayouts/slideLayout7.xml"/><Relationship Id="rId2" Type="http://schemas.openxmlformats.org/officeDocument/2006/relationships/tags" Target="../tags/tag113.xml"/><Relationship Id="rId1" Type="http://schemas.openxmlformats.org/officeDocument/2006/relationships/image" Target="../media/image15.png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4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tags" Target="../tags/tag70.xml"/><Relationship Id="rId1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7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 b="1">
                <a:ln w="22225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/>
                <a:sym typeface="+mn-ea"/>
              </a:rPr>
              <a:t>人教版新教材</a:t>
            </a:r>
            <a:r>
              <a:rPr lang="en-US" altLang="zh-CN" b="1">
                <a:ln w="22225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/>
                <a:sym typeface="+mn-ea"/>
              </a:rPr>
              <a:t> </a:t>
            </a:r>
            <a:r>
              <a:rPr lang="zh-CN" altLang="en-US" b="1">
                <a:ln w="22225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/>
                <a:sym typeface="+mn-ea"/>
              </a:rPr>
              <a:t>词汇导学练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altLang="zh-CN" sz="4800" b="1">
                <a:ln w="22225">
                  <a:solidFill>
                    <a:srgbClr val="7030A0"/>
                  </a:solidFill>
                  <a:prstDash val="solid"/>
                </a:ln>
                <a:solidFill>
                  <a:srgbClr val="7030A0"/>
                </a:solidFill>
                <a:effectLst/>
                <a:sym typeface="+mn-ea"/>
              </a:rPr>
              <a:t>Unit3 Book2 </a:t>
            </a:r>
            <a:endParaRPr lang="zh-CN" altLang="en-US" sz="4800"/>
          </a:p>
        </p:txBody>
      </p:sp>
    </p:spTree>
    <p:custDataLst>
      <p:tags r:id="rId3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7525" y="860425"/>
            <a:ext cx="11156950" cy="1884680"/>
          </a:xfrm>
        </p:spPr>
        <p:txBody>
          <a:bodyPr/>
          <a:p>
            <a:pPr marL="0" indent="0" algn="just">
              <a:lnSpc>
                <a:spcPct val="100000"/>
              </a:lnSpc>
              <a:buNone/>
            </a:pPr>
            <a:r>
              <a:rPr sz="3200" b="1">
                <a:latin typeface="Times New Roman" panose="02020603050405020304" charset="0"/>
                <a:cs typeface="Times New Roman" panose="02020603050405020304" charset="0"/>
              </a:rPr>
              <a:t>There is a practical aspect to this: it helps society to </a:t>
            </a:r>
            <a:r>
              <a:rPr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function</a:t>
            </a:r>
            <a:r>
              <a:rPr sz="3200" b="1">
                <a:latin typeface="Times New Roman" panose="02020603050405020304" charset="0"/>
                <a:cs typeface="Times New Roman" panose="02020603050405020304" charset="0"/>
              </a:rPr>
              <a:t> efficiently, and encourages a general level of self-discipline that simplifies day-to-day interaction.（2014江苏）</a:t>
            </a:r>
            <a:endParaRPr sz="32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sz="3200" b="1">
                <a:latin typeface="Times New Roman" panose="02020603050405020304" charset="0"/>
                <a:cs typeface="Times New Roman" panose="02020603050405020304" charset="0"/>
              </a:rPr>
              <a:t>这有一个实用的方面:它帮助社会有效运作,并鼓励普遍的自律水平,简化日常互动。</a:t>
            </a:r>
            <a:endParaRPr sz="3200" b="1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6" name="图片 56" descr="fact-做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33655" y="1057275"/>
            <a:ext cx="12089130" cy="580009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/>
        </p:nvSpPr>
        <p:spPr>
          <a:xfrm>
            <a:off x="3037205" y="3310255"/>
            <a:ext cx="1800225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传染</a:t>
            </a:r>
            <a:r>
              <a:rPr lang="en-US" altLang="zh-CN"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;</a:t>
            </a: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感化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1293495" y="2288540"/>
            <a:ext cx="1494155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有效的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1614805" y="3902710"/>
            <a:ext cx="791210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完美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3011170" y="1480185"/>
            <a:ext cx="1552575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影响,感动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1163955" y="3310255"/>
            <a:ext cx="1360805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传染性的</a:t>
            </a:r>
            <a:endParaRPr sz="1600" spc="0">
              <a:solidFill>
                <a:srgbClr val="7030A0"/>
              </a:solidFill>
              <a:latin typeface="+mn-ea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21" name="标题 1"/>
          <p:cNvSpPr>
            <a:spLocks noGrp="1"/>
          </p:cNvSpPr>
          <p:nvPr/>
        </p:nvSpPr>
        <p:spPr>
          <a:xfrm>
            <a:off x="6135370" y="3691255"/>
            <a:ext cx="795655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4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做</a:t>
            </a:r>
            <a:endParaRPr sz="24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3" name="标题 1"/>
          <p:cNvSpPr>
            <a:spLocks noGrp="1"/>
          </p:cNvSpPr>
          <p:nvPr/>
        </p:nvSpPr>
        <p:spPr>
          <a:xfrm>
            <a:off x="9772015" y="5215890"/>
            <a:ext cx="1769110" cy="37020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特征</a:t>
            </a:r>
            <a:r>
              <a:rPr lang="en-US" altLang="zh-CN"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,</a:t>
            </a: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特色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4" name="标题 1"/>
          <p:cNvSpPr>
            <a:spLocks noGrp="1"/>
          </p:cNvSpPr>
          <p:nvPr/>
        </p:nvSpPr>
        <p:spPr>
          <a:xfrm>
            <a:off x="7917815" y="2501900"/>
            <a:ext cx="1488440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工厂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9" name="标题 1"/>
          <p:cNvSpPr>
            <a:spLocks noGrp="1"/>
          </p:cNvSpPr>
          <p:nvPr/>
        </p:nvSpPr>
        <p:spPr>
          <a:xfrm>
            <a:off x="7724140" y="1329055"/>
            <a:ext cx="1432560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事实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34" name="标题 1"/>
          <p:cNvSpPr>
            <a:spLocks noGrp="1"/>
          </p:cNvSpPr>
          <p:nvPr/>
        </p:nvSpPr>
        <p:spPr>
          <a:xfrm>
            <a:off x="3332480" y="3877310"/>
            <a:ext cx="1559560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完美的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36" name="标题 1"/>
          <p:cNvSpPr>
            <a:spLocks noGrp="1"/>
          </p:cNvSpPr>
          <p:nvPr/>
        </p:nvSpPr>
        <p:spPr>
          <a:xfrm>
            <a:off x="7912100" y="3644265"/>
            <a:ext cx="1241425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时髦,时尚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7653655" y="5419090"/>
            <a:ext cx="1922145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业绩,功绩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3415030" y="5641340"/>
            <a:ext cx="970280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小说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3040380" y="4469130"/>
            <a:ext cx="1360170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缺点,缺陷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1" name="标题 1"/>
          <p:cNvSpPr>
            <a:spLocks noGrp="1"/>
          </p:cNvSpPr>
          <p:nvPr/>
        </p:nvSpPr>
        <p:spPr>
          <a:xfrm>
            <a:off x="3362960" y="5080635"/>
            <a:ext cx="1442085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困难的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2" name="标题 1"/>
          <p:cNvSpPr>
            <a:spLocks noGrp="1"/>
          </p:cNvSpPr>
          <p:nvPr/>
        </p:nvSpPr>
        <p:spPr>
          <a:xfrm>
            <a:off x="3487420" y="6219825"/>
            <a:ext cx="3671570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功能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3" name="标题 1"/>
          <p:cNvSpPr>
            <a:spLocks noGrp="1"/>
          </p:cNvSpPr>
          <p:nvPr/>
        </p:nvSpPr>
        <p:spPr>
          <a:xfrm>
            <a:off x="9568180" y="2481580"/>
            <a:ext cx="1786890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因素,要素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4" name="标题 1"/>
          <p:cNvSpPr>
            <a:spLocks noGrp="1"/>
          </p:cNvSpPr>
          <p:nvPr/>
        </p:nvSpPr>
        <p:spPr>
          <a:xfrm>
            <a:off x="10383520" y="3613150"/>
            <a:ext cx="2440305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时髦的,时尚的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5" name="标题 1"/>
          <p:cNvSpPr>
            <a:spLocks noGrp="1"/>
          </p:cNvSpPr>
          <p:nvPr/>
        </p:nvSpPr>
        <p:spPr>
          <a:xfrm>
            <a:off x="9544685" y="4213225"/>
            <a:ext cx="1995805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官方的  政府官员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6" name="标题 1"/>
          <p:cNvSpPr>
            <a:spLocks noGrp="1"/>
          </p:cNvSpPr>
          <p:nvPr/>
        </p:nvSpPr>
        <p:spPr>
          <a:xfrm>
            <a:off x="9564370" y="4652010"/>
            <a:ext cx="1949450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军官;警官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7" name="标题 1"/>
          <p:cNvSpPr>
            <a:spLocks noGrp="1"/>
          </p:cNvSpPr>
          <p:nvPr/>
        </p:nvSpPr>
        <p:spPr>
          <a:xfrm>
            <a:off x="7778750" y="4417060"/>
            <a:ext cx="1703070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办公室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9" name="标题 1"/>
          <p:cNvSpPr>
            <a:spLocks noGrp="1"/>
          </p:cNvSpPr>
          <p:nvPr/>
        </p:nvSpPr>
        <p:spPr>
          <a:xfrm>
            <a:off x="7817485" y="1915160"/>
            <a:ext cx="2309495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事务;事件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0" name="标题 1"/>
          <p:cNvSpPr>
            <a:spLocks noGrp="1"/>
          </p:cNvSpPr>
          <p:nvPr/>
        </p:nvSpPr>
        <p:spPr>
          <a:xfrm>
            <a:off x="9344660" y="1288415"/>
            <a:ext cx="2822575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实际的,事实的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2" name="标题 1"/>
          <p:cNvSpPr>
            <a:spLocks noGrp="1"/>
          </p:cNvSpPr>
          <p:nvPr/>
        </p:nvSpPr>
        <p:spPr>
          <a:xfrm>
            <a:off x="7896225" y="3057525"/>
            <a:ext cx="1306830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人造品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8" name="标题 1"/>
          <p:cNvSpPr>
            <a:spLocks noGrp="1"/>
          </p:cNvSpPr>
          <p:nvPr/>
        </p:nvSpPr>
        <p:spPr>
          <a:xfrm>
            <a:off x="9881235" y="5685155"/>
            <a:ext cx="1769110" cy="37020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打败,击败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30" name="标题 1"/>
          <p:cNvSpPr>
            <a:spLocks noGrp="1"/>
          </p:cNvSpPr>
          <p:nvPr/>
        </p:nvSpPr>
        <p:spPr>
          <a:xfrm>
            <a:off x="2971800" y="2557780"/>
            <a:ext cx="1552575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影响,效果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31" name="标题 1"/>
          <p:cNvSpPr>
            <a:spLocks noGrp="1"/>
          </p:cNvSpPr>
          <p:nvPr/>
        </p:nvSpPr>
        <p:spPr>
          <a:xfrm>
            <a:off x="1338580" y="2700020"/>
            <a:ext cx="1552575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高效的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7830820" y="6216650"/>
            <a:ext cx="1769110" cy="37020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利润,利益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8" name="标题 1"/>
          <p:cNvSpPr>
            <a:spLocks noGrp="1"/>
          </p:cNvSpPr>
          <p:nvPr/>
        </p:nvSpPr>
        <p:spPr>
          <a:xfrm>
            <a:off x="1303020" y="1724025"/>
            <a:ext cx="1494155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感人的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5" name="标题 1"/>
          <p:cNvSpPr>
            <a:spLocks noGrp="1"/>
          </p:cNvSpPr>
          <p:nvPr/>
        </p:nvSpPr>
        <p:spPr>
          <a:xfrm>
            <a:off x="967740" y="1290320"/>
            <a:ext cx="1494155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喜爱,感情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32" name="标题 1"/>
          <p:cNvSpPr>
            <a:spLocks noGrp="1"/>
          </p:cNvSpPr>
          <p:nvPr/>
        </p:nvSpPr>
        <p:spPr>
          <a:xfrm>
            <a:off x="9753600" y="3053080"/>
            <a:ext cx="1920240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人造的;伪造的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1" grpId="1"/>
      <p:bldP spid="2" grpId="0"/>
      <p:bldP spid="2" grpId="1"/>
      <p:bldP spid="9" grpId="0"/>
      <p:bldP spid="9" grpId="1"/>
      <p:bldP spid="8" grpId="0"/>
      <p:bldP spid="8" grpId="1"/>
      <p:bldP spid="3" grpId="0"/>
      <p:bldP spid="3" grpId="1"/>
      <p:bldP spid="6" grpId="0"/>
      <p:bldP spid="6" grpId="1"/>
      <p:bldP spid="34" grpId="0"/>
      <p:bldP spid="34" grpId="1"/>
      <p:bldP spid="29" grpId="0"/>
      <p:bldP spid="29" grpId="1"/>
      <p:bldP spid="24" grpId="0"/>
      <p:bldP spid="24" grpId="1"/>
      <p:bldP spid="36" grpId="0"/>
      <p:bldP spid="36" grpId="1"/>
      <p:bldP spid="23" grpId="0"/>
      <p:bldP spid="23" grpId="1"/>
      <p:bldP spid="4" grpId="0"/>
      <p:bldP spid="4" grpId="1"/>
      <p:bldP spid="5" grpId="0"/>
      <p:bldP spid="5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19" grpId="0"/>
      <p:bldP spid="19" grpId="1"/>
      <p:bldP spid="20" grpId="0"/>
      <p:bldP spid="20" grpId="1"/>
      <p:bldP spid="22" grpId="0"/>
      <p:bldP spid="22" grpId="1"/>
      <p:bldP spid="28" grpId="0"/>
      <p:bldP spid="28" grpId="1"/>
      <p:bldP spid="30" grpId="0"/>
      <p:bldP spid="30" grpId="1"/>
      <p:bldP spid="31" grpId="0"/>
      <p:bldP spid="31" grpId="1"/>
      <p:bldP spid="7" grpId="0"/>
      <p:bldP spid="7" grpId="1"/>
      <p:bldP spid="18" grpId="0"/>
      <p:bldP spid="18" grpId="1"/>
      <p:bldP spid="25" grpId="0"/>
      <p:bldP spid="25" grpId="1"/>
      <p:bldP spid="32" grpId="0"/>
      <p:bldP spid="32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29902" y="592020"/>
            <a:ext cx="10852237" cy="648000"/>
          </a:xfrm>
        </p:spPr>
        <p:txBody>
          <a:bodyPr/>
          <a:p>
            <a:r>
              <a:rPr lang="en-US" sz="3200" spc="150">
                <a:latin typeface="Times New Roman" panose="02020603050405020304" charset="0"/>
                <a:ea typeface="+mn-ea"/>
                <a:cs typeface="Times New Roman" panose="02020603050405020304" charset="0"/>
              </a:rPr>
              <a:t>9.battery ['bæt(ə)rɪ]n.____,______</a:t>
            </a:r>
            <a:br>
              <a:rPr lang="en-US" sz="3200" spc="150">
                <a:latin typeface="Times New Roman" panose="02020603050405020304" charset="0"/>
                <a:ea typeface="+mn-ea"/>
                <a:cs typeface="Times New Roman" panose="02020603050405020304" charset="0"/>
              </a:rPr>
            </a:br>
            <a:r>
              <a:rPr lang="en-US" sz="3200" spc="15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词根词缀：batt-(beat打)+e(电子)+ry(名词后缀)：打出电子的东西——____</a:t>
            </a:r>
            <a:endParaRPr lang="en-US" sz="3200" spc="150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132070" y="116205"/>
            <a:ext cx="23164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电池 蓄电池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705442" y="2182695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r>
              <a:rPr lang="en-US" sz="3200" spc="150">
                <a:latin typeface="Times New Roman" panose="02020603050405020304" charset="0"/>
                <a:ea typeface="+mn-ea"/>
                <a:cs typeface="Times New Roman" panose="02020603050405020304" charset="0"/>
              </a:rPr>
              <a:t>10.confirm [kən'fɜ:m]vt. ____;____;____</a:t>
            </a:r>
            <a:endParaRPr lang="en-US" sz="3200" spc="15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  <a:p>
            <a:r>
              <a:rPr lang="en-US" sz="3200" spc="15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词根词缀：con-(强调)+firm(坚定的,牢固的)：使某事变的确定无疑——____;____</a:t>
            </a:r>
            <a:endParaRPr lang="en-US" sz="3200" spc="150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556885" y="1692910"/>
            <a:ext cx="447929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确定  证实  批准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76605" y="3381375"/>
            <a:ext cx="11336655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Before choices are finalised, parents/careers will be asked to sign to </a:t>
            </a:r>
            <a:r>
              <a:rPr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confirm</a:t>
            </a:r>
            <a:r>
              <a:rPr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their child’s choices.(2018全国II)</a:t>
            </a:r>
            <a:endParaRPr sz="32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在最终决定前,家长/职业人士须签署,以确认子女的选择。</a:t>
            </a:r>
            <a:endParaRPr sz="32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The report </a:t>
            </a:r>
            <a:r>
              <a:rPr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confirms</a:t>
            </a:r>
            <a:r>
              <a:rPr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that a diet rich in vitamin C can help to prevent cataracts(白内障).</a:t>
            </a:r>
            <a:endParaRPr sz="32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报告证实,富含维生素C的饮食有助于预防白内障。</a:t>
            </a:r>
            <a:endParaRPr sz="32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446145" y="1113790"/>
            <a:ext cx="995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电池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747770" y="2672715"/>
            <a:ext cx="447929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确定  证实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8" grpId="0"/>
      <p:bldP spid="8" grpId="1"/>
      <p:bldP spid="10" grpId="1"/>
      <p:bldP spid="3" grpId="0"/>
      <p:bldP spid="3" grpId="1"/>
      <p:bldP spid="5" grpId="0"/>
      <p:bldP spid="5" grpId="1"/>
      <p:bldP spid="2" grpId="1"/>
      <p:bldP spid="2" grpId="3"/>
      <p:bldP spid="2" grpId="5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标题 1"/>
          <p:cNvSpPr>
            <a:spLocks noGrp="1"/>
          </p:cNvSpPr>
          <p:nvPr/>
        </p:nvSpPr>
        <p:spPr>
          <a:xfrm>
            <a:off x="151130" y="142875"/>
            <a:ext cx="12024995" cy="5702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>
                <a:latin typeface="Times New Roman" panose="02020603050405020304" charset="0"/>
                <a:ea typeface="+mn-ea"/>
                <a:cs typeface="Times New Roman" panose="02020603050405020304" charset="0"/>
              </a:rPr>
              <a:t>11.press [pres]n. vt. &amp;vi.___;___n.___;__</a:t>
            </a:r>
            <a:r>
              <a:rPr lang="en-US" altLang="zh-CN" sz="3200">
                <a:latin typeface="Times New Roman" panose="02020603050405020304" charset="0"/>
                <a:ea typeface="+mn-ea"/>
                <a:cs typeface="Times New Roman" panose="02020603050405020304" charset="0"/>
              </a:rPr>
              <a:t>__</a:t>
            </a:r>
            <a:r>
              <a:rPr sz="3200">
                <a:latin typeface="Times New Roman" panose="02020603050405020304" charset="0"/>
                <a:ea typeface="+mn-ea"/>
                <a:cs typeface="Times New Roman" panose="02020603050405020304" charset="0"/>
              </a:rPr>
              <a:t>_;_</a:t>
            </a:r>
            <a:r>
              <a:rPr lang="en-US" altLang="zh-CN" sz="3200">
                <a:latin typeface="Times New Roman" panose="02020603050405020304" charset="0"/>
                <a:ea typeface="+mn-ea"/>
                <a:cs typeface="Times New Roman" panose="02020603050405020304" charset="0"/>
              </a:rPr>
              <a:t>_</a:t>
            </a:r>
            <a:r>
              <a:rPr sz="3200">
                <a:latin typeface="Times New Roman" panose="02020603050405020304" charset="0"/>
                <a:ea typeface="+mn-ea"/>
                <a:cs typeface="Times New Roman" panose="02020603050405020304" charset="0"/>
              </a:rPr>
              <a:t>___</a:t>
            </a:r>
            <a:endParaRPr sz="320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5000625" y="187960"/>
            <a:ext cx="1746885" cy="5702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按压;逼迫</a:t>
            </a:r>
            <a:endParaRPr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280035" y="1150620"/>
            <a:ext cx="11842750" cy="474726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l">
              <a:lnSpc>
                <a:spcPct val="100000"/>
              </a:lnSpc>
              <a:buClrTx/>
              <a:buSzTx/>
              <a:buFontTx/>
            </a:pPr>
            <a:r>
              <a:rPr sz="2400" spc="0"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Didn</a:t>
            </a:r>
            <a:r>
              <a:rPr lang="en-US" altLang="zh-CN" sz="2400" spc="0"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'</a:t>
            </a:r>
            <a:r>
              <a:rPr sz="2400" spc="0"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t you know his secretary leaked the secret report to the </a:t>
            </a:r>
            <a:r>
              <a:rPr sz="2400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press</a:t>
            </a:r>
            <a:r>
              <a:rPr sz="2400" spc="0"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? (2018江苏)</a:t>
            </a:r>
            <a:endParaRPr sz="2400" spc="0"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  <a:p>
            <a:pPr algn="l">
              <a:lnSpc>
                <a:spcPct val="100000"/>
              </a:lnSpc>
              <a:buClrTx/>
              <a:buSzTx/>
              <a:buFontTx/>
            </a:pPr>
            <a:r>
              <a:rPr sz="2400"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你不知道他的秘书把秘密报告泄露给__</a:t>
            </a:r>
            <a:r>
              <a:rPr lang="en-US" altLang="zh-CN" sz="2400"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_</a:t>
            </a:r>
            <a:r>
              <a:rPr sz="2400"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__了吗?</a:t>
            </a:r>
            <a:endParaRPr sz="2400"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  <a:p>
            <a:pPr algn="l">
              <a:lnSpc>
                <a:spcPct val="100000"/>
              </a:lnSpc>
              <a:buClrTx/>
              <a:buSzTx/>
              <a:buFontTx/>
            </a:pPr>
            <a:r>
              <a:rPr sz="2400"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The steam-powered printing </a:t>
            </a:r>
            <a:r>
              <a:rPr sz="240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press</a:t>
            </a:r>
            <a:r>
              <a:rPr sz="2400"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 was still in its early stages; the literacy(识字) rate in England was under 50%.(2018浙江) </a:t>
            </a:r>
            <a:endParaRPr sz="2400"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  <a:p>
            <a:pPr algn="l">
              <a:lnSpc>
                <a:spcPct val="100000"/>
              </a:lnSpc>
              <a:buClrTx/>
              <a:buSzTx/>
              <a:buFontTx/>
            </a:pPr>
            <a:r>
              <a:rPr sz="2400"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蒸汽__</a:t>
            </a:r>
            <a:r>
              <a:rPr lang="en-US" altLang="zh-CN" sz="2400"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_</a:t>
            </a:r>
            <a:r>
              <a:rPr sz="2400"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__仍处于早期阶段;英国的识字率不到50%。</a:t>
            </a:r>
            <a:endParaRPr sz="2400"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  <a:p>
            <a:pPr algn="l">
              <a:lnSpc>
                <a:spcPct val="100000"/>
              </a:lnSpc>
              <a:buClrTx/>
              <a:buSzTx/>
              <a:buFontTx/>
            </a:pPr>
            <a:r>
              <a:rPr sz="2400"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In any unsafe situation, simply</a:t>
            </a:r>
            <a:r>
              <a:rPr sz="240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 press</a:t>
            </a:r>
            <a:r>
              <a:rPr sz="2400"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 the button and a highly-trained agent will get you the help you need.(2018北京)</a:t>
            </a:r>
            <a:endParaRPr sz="2400"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  <a:p>
            <a:pPr algn="l">
              <a:lnSpc>
                <a:spcPct val="100000"/>
              </a:lnSpc>
              <a:buClrTx/>
              <a:buSzTx/>
              <a:buFontTx/>
            </a:pPr>
            <a:r>
              <a:rPr sz="2400"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在任何不安全的情况下,只要___按钮,一个训练有素的特工会帮你得到你需要的帮助。</a:t>
            </a:r>
            <a:endParaRPr sz="2400"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  <a:p>
            <a:pPr algn="l">
              <a:lnSpc>
                <a:spcPct val="100000"/>
              </a:lnSpc>
              <a:buClrTx/>
              <a:buSzTx/>
              <a:buFontTx/>
            </a:pPr>
            <a:r>
              <a:rPr sz="2400"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To do CPR, you </a:t>
            </a:r>
            <a:r>
              <a:rPr sz="240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press</a:t>
            </a:r>
            <a:r>
              <a:rPr sz="2400"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 on the sick person's chest so that blood moves through the body and takes oxygen to organs. (2017北京) 做心肺复苏术时,你要____病人的胸部,使血液流经全身,将氧气输送到各个器官。</a:t>
            </a:r>
            <a:endParaRPr sz="2400"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标题 1"/>
          <p:cNvSpPr>
            <a:spLocks noGrp="1"/>
          </p:cNvSpPr>
          <p:nvPr/>
        </p:nvSpPr>
        <p:spPr>
          <a:xfrm>
            <a:off x="5521960" y="1490980"/>
            <a:ext cx="1358900" cy="5702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4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新闻界</a:t>
            </a:r>
            <a:endParaRPr sz="24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6913245" y="200660"/>
            <a:ext cx="4665345" cy="5702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新闻  出版社  印刷机</a:t>
            </a:r>
            <a:endParaRPr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939800" y="2613025"/>
            <a:ext cx="1145540" cy="5702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4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印刷机</a:t>
            </a:r>
            <a:endParaRPr sz="24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4276725" y="3688080"/>
            <a:ext cx="957580" cy="5702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4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按下</a:t>
            </a:r>
            <a:endParaRPr sz="24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600075" y="5130165"/>
            <a:ext cx="957580" cy="5702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4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按压</a:t>
            </a:r>
            <a:endParaRPr sz="24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8" grpId="0"/>
      <p:bldP spid="8" grpId="1"/>
      <p:bldP spid="3" grpId="0"/>
      <p:bldP spid="3" grpId="1"/>
      <p:bldP spid="6" grpId="0"/>
      <p:bldP spid="6" grpId="1"/>
      <p:bldP spid="15" grpId="0"/>
      <p:bldP spid="15" grpId="1"/>
      <p:bldP spid="4" grpId="0"/>
      <p:bldP spid="4" grpId="1"/>
      <p:bldP spid="2" grpId="0"/>
      <p:bldP spid="2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7" name="图片 47" descr="press按压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3820" y="1779270"/>
            <a:ext cx="12215495" cy="5103495"/>
          </a:xfrm>
          <a:prstGeom prst="rect">
            <a:avLst/>
          </a:prstGeom>
        </p:spPr>
      </p:pic>
      <p:sp>
        <p:nvSpPr>
          <p:cNvPr id="12" name="标题 1"/>
          <p:cNvSpPr>
            <a:spLocks noGrp="1"/>
          </p:cNvSpPr>
          <p:nvPr/>
        </p:nvSpPr>
        <p:spPr>
          <a:xfrm>
            <a:off x="284480" y="137160"/>
            <a:ext cx="11725275" cy="148399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pc="0">
                <a:solidFill>
                  <a:schemeClr val="tx1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press conference</a:t>
            </a:r>
            <a:r>
              <a:rPr spc="0">
                <a:latin typeface="Times New Roman" panose="02020603050405020304" charset="0"/>
                <a:ea typeface="+mn-ea"/>
                <a:cs typeface="Times New Roman" panose="02020603050405020304" charset="0"/>
              </a:rPr>
              <a:t> __________</a:t>
            </a:r>
            <a:endParaRPr spc="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400" spc="0">
                <a:latin typeface="Times New Roman" panose="02020603050405020304" charset="0"/>
                <a:ea typeface="+mn-ea"/>
                <a:cs typeface="Times New Roman" panose="02020603050405020304" charset="0"/>
              </a:rPr>
              <a:t>The manager was worried about the </a:t>
            </a:r>
            <a:r>
              <a:rPr sz="2400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press conference</a:t>
            </a:r>
            <a:r>
              <a:rPr sz="2400" spc="0">
                <a:latin typeface="Times New Roman" panose="02020603050405020304" charset="0"/>
                <a:ea typeface="+mn-ea"/>
                <a:cs typeface="Times New Roman" panose="02020603050405020304" charset="0"/>
              </a:rPr>
              <a:t> his assistant was giving in his place but, luckily, everything was going on smoothly. (2011浙江)  </a:t>
            </a:r>
            <a:endParaRPr sz="2400" spc="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400" spc="0">
                <a:latin typeface="Times New Roman" panose="02020603050405020304" charset="0"/>
                <a:ea typeface="+mn-ea"/>
                <a:cs typeface="Times New Roman" panose="02020603050405020304" charset="0"/>
              </a:rPr>
              <a:t>经理很担心他的助理替他举行的__________,但幸运的是,一切都进行得很顺利。</a:t>
            </a:r>
            <a:endParaRPr sz="2400" spc="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3738880" y="2058670"/>
            <a:ext cx="1829435" cy="3676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按</a:t>
            </a: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压</a:t>
            </a: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;逼迫</a:t>
            </a:r>
            <a:endParaRPr sz="20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5619115" y="2043430"/>
            <a:ext cx="2303145" cy="42100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新闻业;出版社</a:t>
            </a:r>
            <a:endParaRPr sz="20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4036060" y="2668905"/>
            <a:ext cx="1663700" cy="56324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压缩,压紧</a:t>
            </a:r>
            <a:endParaRPr sz="20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7416800" y="2655570"/>
            <a:ext cx="2385695" cy="45529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压缩,浓缩;压榨</a:t>
            </a:r>
            <a:endParaRPr sz="20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1" name="标题 1"/>
          <p:cNvSpPr>
            <a:spLocks noGrp="1"/>
          </p:cNvSpPr>
          <p:nvPr/>
        </p:nvSpPr>
        <p:spPr>
          <a:xfrm>
            <a:off x="3785235" y="3279775"/>
            <a:ext cx="2709545" cy="42037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压抑;使沮丧;使萧条</a:t>
            </a:r>
            <a:endParaRPr sz="20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3" name="标题 1"/>
          <p:cNvSpPr>
            <a:spLocks noGrp="1"/>
          </p:cNvSpPr>
          <p:nvPr/>
        </p:nvSpPr>
        <p:spPr>
          <a:xfrm>
            <a:off x="8817610" y="2015490"/>
            <a:ext cx="2108200" cy="3676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压力;压迫,压强</a:t>
            </a:r>
            <a:endParaRPr sz="20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8" name="标题 1"/>
          <p:cNvSpPr>
            <a:spLocks noGrp="1"/>
          </p:cNvSpPr>
          <p:nvPr/>
        </p:nvSpPr>
        <p:spPr>
          <a:xfrm>
            <a:off x="7853680" y="3254375"/>
            <a:ext cx="3148965" cy="31940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沮丧;不景气;忧愁</a:t>
            </a:r>
            <a:endParaRPr sz="20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865120" y="104140"/>
            <a:ext cx="200977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2800" b="1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记者招待会</a:t>
            </a:r>
            <a:endParaRPr lang="zh-CN" altLang="en-US" sz="2800" b="1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3803650" y="3876675"/>
            <a:ext cx="1967865" cy="31940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表达;快递</a:t>
            </a:r>
            <a:endParaRPr sz="20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5466715" y="3902075"/>
            <a:ext cx="1967865" cy="31940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快车,快递</a:t>
            </a:r>
            <a:endParaRPr sz="20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3701415" y="4702175"/>
            <a:ext cx="2094230" cy="31940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盖印;给人印象</a:t>
            </a:r>
            <a:endParaRPr sz="20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4" name="标题 1"/>
          <p:cNvSpPr>
            <a:spLocks noGrp="1"/>
          </p:cNvSpPr>
          <p:nvPr/>
        </p:nvSpPr>
        <p:spPr>
          <a:xfrm>
            <a:off x="7129780" y="4549775"/>
            <a:ext cx="3783330" cy="31940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印象;效果,影响;压痕,印记</a:t>
            </a:r>
            <a:endParaRPr sz="20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5" name="标题 1"/>
          <p:cNvSpPr>
            <a:spLocks noGrp="1"/>
          </p:cNvSpPr>
          <p:nvPr/>
        </p:nvSpPr>
        <p:spPr>
          <a:xfrm>
            <a:off x="7129780" y="5019675"/>
            <a:ext cx="4647565" cy="31940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感人的;令人钦佩的;令人深刻印象的</a:t>
            </a:r>
            <a:endParaRPr sz="20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6" name="标题 1"/>
          <p:cNvSpPr>
            <a:spLocks noGrp="1"/>
          </p:cNvSpPr>
          <p:nvPr/>
        </p:nvSpPr>
        <p:spPr>
          <a:xfrm>
            <a:off x="3776980" y="5578475"/>
            <a:ext cx="2234565" cy="31940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压迫,压抑;使烦恼</a:t>
            </a:r>
            <a:endParaRPr sz="20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7" name="标题 1"/>
          <p:cNvSpPr>
            <a:spLocks noGrp="1"/>
          </p:cNvSpPr>
          <p:nvPr/>
        </p:nvSpPr>
        <p:spPr>
          <a:xfrm>
            <a:off x="7726680" y="5540375"/>
            <a:ext cx="1967865" cy="31940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压抑;沉闷;苦恼</a:t>
            </a:r>
            <a:endParaRPr sz="20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1" name="标题 1"/>
          <p:cNvSpPr>
            <a:spLocks noGrp="1"/>
          </p:cNvSpPr>
          <p:nvPr/>
        </p:nvSpPr>
        <p:spPr>
          <a:xfrm>
            <a:off x="5326380" y="6188075"/>
            <a:ext cx="2399030" cy="31940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印刷业;印章;印记</a:t>
            </a:r>
            <a:endParaRPr sz="20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2" name="标题 1"/>
          <p:cNvSpPr>
            <a:spLocks noGrp="1"/>
          </p:cNvSpPr>
          <p:nvPr/>
        </p:nvSpPr>
        <p:spPr>
          <a:xfrm>
            <a:off x="8666480" y="6200775"/>
            <a:ext cx="1967865" cy="31940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印刷;印刷术</a:t>
            </a:r>
            <a:endParaRPr sz="20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3" name="标题 1"/>
          <p:cNvSpPr>
            <a:spLocks noGrp="1"/>
          </p:cNvSpPr>
          <p:nvPr/>
        </p:nvSpPr>
        <p:spPr>
          <a:xfrm>
            <a:off x="8488680" y="3863975"/>
            <a:ext cx="3174365" cy="31940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表示,表达;表情;措辞,说法</a:t>
            </a:r>
            <a:endParaRPr sz="20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5" name="标题 1"/>
          <p:cNvSpPr>
            <a:spLocks noGrp="1"/>
          </p:cNvSpPr>
          <p:nvPr/>
        </p:nvSpPr>
        <p:spPr>
          <a:xfrm>
            <a:off x="3421380" y="6200775"/>
            <a:ext cx="1967865" cy="31940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印刷;打印</a:t>
            </a:r>
            <a:endParaRPr sz="20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538345" y="1297305"/>
            <a:ext cx="20097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2400" b="1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记者招待会</a:t>
            </a:r>
            <a:endParaRPr lang="zh-CN" altLang="en-US" sz="2400" b="1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7" grpId="0"/>
      <p:bldP spid="7" grpId="1"/>
      <p:bldP spid="13" grpId="0"/>
      <p:bldP spid="13" grpId="1"/>
      <p:bldP spid="8" grpId="0"/>
      <p:bldP spid="8" grpId="1"/>
      <p:bldP spid="10" grpId="0"/>
      <p:bldP spid="10" grpId="1"/>
      <p:bldP spid="11" grpId="0"/>
      <p:bldP spid="11" grpId="1"/>
      <p:bldP spid="18" grpId="0"/>
      <p:bldP spid="18" grpId="1"/>
      <p:bldP spid="2" grpId="0"/>
      <p:bldP spid="2" grpId="1"/>
      <p:bldP spid="3" grpId="0"/>
      <p:bldP spid="3" grpId="1"/>
      <p:bldP spid="5" grpId="0"/>
      <p:bldP spid="5" grpId="1"/>
      <p:bldP spid="6" grpId="0"/>
      <p:bldP spid="6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21" grpId="0"/>
      <p:bldP spid="21" grpId="1"/>
      <p:bldP spid="22" grpId="0"/>
      <p:bldP spid="22" grpId="1"/>
      <p:bldP spid="23" grpId="0"/>
      <p:bldP spid="23" grpId="1"/>
      <p:bldP spid="25" grpId="0"/>
      <p:bldP spid="25" grpId="1"/>
      <p:bldP spid="9" grpId="0"/>
      <p:bldP spid="9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" name="图片 20" descr="B凸起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247015" y="1523365"/>
            <a:ext cx="12463780" cy="5617210"/>
          </a:xfrm>
          <a:prstGeom prst="rect">
            <a:avLst/>
          </a:prstGeom>
        </p:spPr>
      </p:pic>
      <p:sp>
        <p:nvSpPr>
          <p:cNvPr id="7" name="标题 1"/>
          <p:cNvSpPr>
            <a:spLocks noGrp="1"/>
          </p:cNvSpPr>
          <p:nvPr/>
        </p:nvSpPr>
        <p:spPr>
          <a:xfrm>
            <a:off x="233680" y="210185"/>
            <a:ext cx="11725275" cy="5702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</a:pPr>
            <a:r>
              <a:rPr sz="3200" spc="0">
                <a:solidFill>
                  <a:schemeClr val="tx1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12. button ['bʌt(ə)n]n. __;____ vt. ___;____</a:t>
            </a:r>
            <a:endParaRPr sz="3200" spc="0">
              <a:solidFill>
                <a:schemeClr val="tx1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  <a:p>
            <a:pPr algn="just">
              <a:lnSpc>
                <a:spcPct val="100000"/>
              </a:lnSpc>
            </a:pPr>
            <a:r>
              <a:rPr sz="3200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破拆法：butt(屁股)+on(上)：裤子上的____要____,要不屁股就会露出来。</a:t>
            </a:r>
            <a:endParaRPr sz="3200" spc="0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1408430" y="3948430"/>
            <a:ext cx="995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凸起</a:t>
            </a:r>
            <a:endParaRPr lang="zh-CN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558415" y="3641090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肿块</a:t>
            </a:r>
            <a:endParaRPr lang="zh-CN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692005" y="4909820"/>
            <a:ext cx="250444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胸部</a:t>
            </a:r>
            <a:r>
              <a:rPr 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乳房</a:t>
            </a:r>
            <a:endParaRPr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277995" y="3066415"/>
            <a:ext cx="1503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体积;大块</a:t>
            </a:r>
            <a:endParaRPr lang="zh-CN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264275" y="2408555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骨头</a:t>
            </a:r>
            <a:endParaRPr lang="zh-CN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8084185" y="5460365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瓶子</a:t>
            </a:r>
            <a:endParaRPr lang="zh-CN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9857105" y="3660775"/>
            <a:ext cx="1097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保龄球</a:t>
            </a:r>
            <a:endParaRPr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812540" y="4178300"/>
            <a:ext cx="22148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子弹</a:t>
            </a:r>
            <a:endParaRPr lang="zh-CN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6409055" y="3398520"/>
            <a:ext cx="12496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弓</a:t>
            </a:r>
            <a:endParaRPr lang="zh-CN" altLang="en-US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lang="zh-CN" alt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  鞠躬</a:t>
            </a:r>
            <a:endParaRPr lang="zh-CN" altLang="en-US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6045835" y="4824095"/>
            <a:ext cx="1173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桶,水桶</a:t>
            </a:r>
            <a:endParaRPr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026785" y="6094095"/>
            <a:ext cx="1503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纽扣;按钮</a:t>
            </a:r>
            <a:endParaRPr lang="zh-CN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2309495" y="4912995"/>
            <a:ext cx="1808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灯泡;球形物</a:t>
            </a:r>
            <a:endParaRPr lang="zh-CN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4277995" y="5284470"/>
            <a:ext cx="16052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地堡</a:t>
            </a:r>
            <a:r>
              <a:rPr lang="en-US" alt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馒头</a:t>
            </a:r>
            <a:r>
              <a:rPr lang="en-US" alt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endParaRPr lang="en-US" altLang="zh-CN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lang="zh-CN" alt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小圆面包</a:t>
            </a:r>
            <a:endParaRPr lang="zh-CN" altLang="en-US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669530" y="3076575"/>
            <a:ext cx="1884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岗亭;小隔间</a:t>
            </a:r>
            <a:endParaRPr lang="zh-CN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403590" y="4442460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欠债</a:t>
            </a:r>
            <a:endParaRPr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148455" y="200660"/>
            <a:ext cx="377253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钮;钮扣     扣住 扣紧</a:t>
            </a:r>
            <a:endParaRPr lang="zh-CN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7190740" y="682625"/>
            <a:ext cx="995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扣子</a:t>
            </a:r>
            <a:endParaRPr lang="zh-CN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8472805" y="685165"/>
            <a:ext cx="995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扣好</a:t>
            </a:r>
            <a:endParaRPr lang="zh-CN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4" grpId="0"/>
      <p:bldP spid="2" grpId="0"/>
      <p:bldP spid="4" grpId="0"/>
      <p:bldP spid="5" grpId="0"/>
      <p:bldP spid="9" grpId="0"/>
      <p:bldP spid="11" grpId="0"/>
      <p:bldP spid="12" grpId="0"/>
      <p:bldP spid="13" grpId="0"/>
      <p:bldP spid="15" grpId="0"/>
      <p:bldP spid="16" grpId="0"/>
      <p:bldP spid="17" grpId="0"/>
      <p:bldP spid="18" grpId="0"/>
      <p:bldP spid="3" grpId="0"/>
      <p:bldP spid="6" grpId="0"/>
      <p:bldP spid="8" grpId="0"/>
      <p:bldP spid="19" grpId="0"/>
      <p:bldP spid="2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21" descr="fil-填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3340" y="1483995"/>
            <a:ext cx="11988800" cy="2503805"/>
          </a:xfrm>
          <a:prstGeom prst="rect">
            <a:avLst/>
          </a:prstGeom>
        </p:spPr>
      </p:pic>
      <p:sp>
        <p:nvSpPr>
          <p:cNvPr id="6" name="标题 1"/>
          <p:cNvSpPr>
            <a:spLocks noGrp="1"/>
          </p:cNvSpPr>
          <p:nvPr/>
        </p:nvSpPr>
        <p:spPr>
          <a:xfrm>
            <a:off x="109855" y="1141095"/>
            <a:ext cx="11725275" cy="148399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endParaRPr sz="2400" spc="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127000" y="269240"/>
            <a:ext cx="11831955" cy="305816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l">
              <a:lnSpc>
                <a:spcPct val="100000"/>
              </a:lnSpc>
              <a:buClrTx/>
              <a:buSzTx/>
              <a:buFontTx/>
            </a:pPr>
            <a:r>
              <a:rPr sz="3200">
                <a:latin typeface="Times New Roman" panose="02020603050405020304" charset="0"/>
                <a:ea typeface="+mn-ea"/>
                <a:cs typeface="Times New Roman" panose="02020603050405020304" charset="0"/>
              </a:rPr>
              <a:t>13.file [faɪl]n. __</a:t>
            </a:r>
            <a:r>
              <a:rPr lang="en-US" altLang="zh-CN" sz="3200">
                <a:latin typeface="Times New Roman" panose="02020603050405020304" charset="0"/>
                <a:ea typeface="+mn-ea"/>
                <a:cs typeface="Times New Roman" panose="02020603050405020304" charset="0"/>
              </a:rPr>
              <a:t>_</a:t>
            </a:r>
            <a:r>
              <a:rPr sz="3200">
                <a:latin typeface="Times New Roman" panose="02020603050405020304" charset="0"/>
                <a:ea typeface="+mn-ea"/>
                <a:cs typeface="Times New Roman" panose="02020603050405020304" charset="0"/>
              </a:rPr>
              <a:t>_;__</a:t>
            </a:r>
            <a:r>
              <a:rPr lang="en-US" altLang="zh-CN" sz="3200">
                <a:latin typeface="Times New Roman" panose="02020603050405020304" charset="0"/>
                <a:ea typeface="+mn-ea"/>
                <a:cs typeface="Times New Roman" panose="02020603050405020304" charset="0"/>
              </a:rPr>
              <a:t>_</a:t>
            </a:r>
            <a:r>
              <a:rPr sz="3200">
                <a:latin typeface="Times New Roman" panose="02020603050405020304" charset="0"/>
                <a:ea typeface="+mn-ea"/>
                <a:cs typeface="Times New Roman" panose="02020603050405020304" charset="0"/>
              </a:rPr>
              <a:t>_;_____</a:t>
            </a:r>
            <a:endParaRPr sz="320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2992755" y="252095"/>
            <a:ext cx="465709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en-US" sz="3200" b="1" spc="150" dirty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文件  档案  文件夹</a:t>
            </a:r>
            <a:endParaRPr lang="en-US" altLang="en-US" sz="3200" b="1" spc="150" dirty="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7727950" y="1789430"/>
            <a:ext cx="2108200" cy="3676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文件夹</a:t>
            </a:r>
            <a:r>
              <a:rPr lang="en-US" altLang="zh-CN"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,</a:t>
            </a: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档案</a:t>
            </a:r>
            <a:endParaRPr sz="20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2" name="标题 1"/>
          <p:cNvSpPr>
            <a:spLocks noGrp="1"/>
          </p:cNvSpPr>
          <p:nvPr/>
        </p:nvSpPr>
        <p:spPr>
          <a:xfrm>
            <a:off x="5988685" y="2557145"/>
            <a:ext cx="2108200" cy="3676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4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填</a:t>
            </a:r>
            <a:endParaRPr sz="24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3" name="标题 1"/>
          <p:cNvSpPr>
            <a:spLocks noGrp="1"/>
          </p:cNvSpPr>
          <p:nvPr/>
        </p:nvSpPr>
        <p:spPr>
          <a:xfrm>
            <a:off x="7997190" y="2575560"/>
            <a:ext cx="3138170" cy="38544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人物简介</a:t>
            </a:r>
            <a:r>
              <a:rPr lang="en-US" altLang="zh-CN"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;</a:t>
            </a: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侧影</a:t>
            </a:r>
            <a:r>
              <a:rPr lang="en-US" altLang="zh-CN"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;</a:t>
            </a: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轮廊</a:t>
            </a:r>
            <a:endParaRPr sz="20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5" name="标题 1"/>
          <p:cNvSpPr>
            <a:spLocks noGrp="1"/>
          </p:cNvSpPr>
          <p:nvPr/>
        </p:nvSpPr>
        <p:spPr>
          <a:xfrm>
            <a:off x="7823200" y="3302000"/>
            <a:ext cx="2108200" cy="3676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电影</a:t>
            </a:r>
            <a:r>
              <a:rPr lang="en-US" altLang="zh-CN"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;</a:t>
            </a: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影片</a:t>
            </a:r>
            <a:r>
              <a:rPr lang="en-US" altLang="zh-CN"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;</a:t>
            </a: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胶卷</a:t>
            </a:r>
            <a:endParaRPr sz="20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6" name="标题 1"/>
          <p:cNvSpPr>
            <a:spLocks noGrp="1"/>
          </p:cNvSpPr>
          <p:nvPr/>
        </p:nvSpPr>
        <p:spPr>
          <a:xfrm>
            <a:off x="9930130" y="3286760"/>
            <a:ext cx="2108200" cy="3676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拍摄</a:t>
            </a:r>
            <a:r>
              <a:rPr lang="en-US" altLang="zh-CN"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,</a:t>
            </a: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拍电影</a:t>
            </a:r>
            <a:endParaRPr sz="20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7" name="标题 1"/>
          <p:cNvSpPr>
            <a:spLocks noGrp="1"/>
          </p:cNvSpPr>
          <p:nvPr/>
        </p:nvSpPr>
        <p:spPr>
          <a:xfrm>
            <a:off x="3555365" y="2233295"/>
            <a:ext cx="1536065" cy="3676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填空</a:t>
            </a:r>
            <a:r>
              <a:rPr lang="en-US" altLang="zh-CN"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,</a:t>
            </a: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填满</a:t>
            </a:r>
            <a:endParaRPr sz="20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8" name="标题 1"/>
          <p:cNvSpPr>
            <a:spLocks noGrp="1"/>
          </p:cNvSpPr>
          <p:nvPr/>
        </p:nvSpPr>
        <p:spPr>
          <a:xfrm>
            <a:off x="574040" y="2174875"/>
            <a:ext cx="2269490" cy="42100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be filled with</a:t>
            </a:r>
            <a:endParaRPr sz="20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9" name="标题 1"/>
          <p:cNvSpPr>
            <a:spLocks noGrp="1"/>
          </p:cNvSpPr>
          <p:nvPr/>
        </p:nvSpPr>
        <p:spPr>
          <a:xfrm>
            <a:off x="3452495" y="2919730"/>
            <a:ext cx="2515870" cy="38544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满的</a:t>
            </a:r>
            <a:r>
              <a:rPr lang="en-US" altLang="zh-CN"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;</a:t>
            </a: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吃饱的</a:t>
            </a:r>
            <a:endParaRPr sz="20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1" name="标题 1"/>
          <p:cNvSpPr>
            <a:spLocks noGrp="1"/>
          </p:cNvSpPr>
          <p:nvPr/>
        </p:nvSpPr>
        <p:spPr>
          <a:xfrm>
            <a:off x="918845" y="2939415"/>
            <a:ext cx="2108200" cy="3676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be full of</a:t>
            </a:r>
            <a:endParaRPr sz="20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0" grpId="1"/>
      <p:bldP spid="4" grpId="0"/>
      <p:bldP spid="4" grpId="1"/>
      <p:bldP spid="12" grpId="0"/>
      <p:bldP spid="12" grpId="1"/>
      <p:bldP spid="13" grpId="0"/>
      <p:bldP spid="13" grpId="1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  <p:bldP spid="21" grpId="0"/>
      <p:bldP spid="21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标题 1"/>
          <p:cNvSpPr>
            <a:spLocks noGrp="1"/>
          </p:cNvSpPr>
          <p:nvPr/>
        </p:nvSpPr>
        <p:spPr>
          <a:xfrm>
            <a:off x="137795" y="118110"/>
            <a:ext cx="11725275" cy="102108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endParaRPr spc="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73025" y="130175"/>
            <a:ext cx="11725275" cy="659257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endParaRPr sz="2400" spc="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400" spc="0">
                <a:latin typeface="Times New Roman" panose="02020603050405020304" charset="0"/>
                <a:ea typeface="+mn-ea"/>
                <a:cs typeface="Times New Roman" panose="02020603050405020304" charset="0"/>
              </a:rPr>
              <a:t>It would help </a:t>
            </a:r>
            <a:r>
              <a:rPr sz="2400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shape</a:t>
            </a:r>
            <a:r>
              <a:rPr sz="2400" spc="0">
                <a:latin typeface="Times New Roman" panose="02020603050405020304" charset="0"/>
                <a:ea typeface="+mn-ea"/>
                <a:cs typeface="Times New Roman" panose="02020603050405020304" charset="0"/>
              </a:rPr>
              <a:t> a realistic and serious attitude to life.(2019天津) </a:t>
            </a:r>
            <a:endParaRPr sz="2400" spc="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400" spc="0">
                <a:latin typeface="Times New Roman" panose="02020603050405020304" charset="0"/>
                <a:ea typeface="+mn-ea"/>
                <a:cs typeface="Times New Roman" panose="02020603050405020304" charset="0"/>
              </a:rPr>
              <a:t>它将有助于____一个现实和严肃的生活态度。</a:t>
            </a:r>
            <a:endParaRPr sz="2400" spc="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400" spc="0">
                <a:latin typeface="Times New Roman" panose="02020603050405020304" charset="0"/>
                <a:ea typeface="+mn-ea"/>
                <a:cs typeface="Times New Roman" panose="02020603050405020304" charset="0"/>
              </a:rPr>
              <a:t>A quick review of successes and failures at the end of year will help </a:t>
            </a:r>
            <a:r>
              <a:rPr sz="2400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shape </a:t>
            </a:r>
            <a:r>
              <a:rPr sz="2400" spc="0">
                <a:latin typeface="Times New Roman" panose="02020603050405020304" charset="0"/>
                <a:ea typeface="+mn-ea"/>
                <a:cs typeface="Times New Roman" panose="02020603050405020304" charset="0"/>
              </a:rPr>
              <a:t>your year ahead.(2017江苏)</a:t>
            </a:r>
            <a:endParaRPr sz="2400" spc="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400" spc="0">
                <a:latin typeface="Times New Roman" panose="02020603050405020304" charset="0"/>
                <a:ea typeface="+mn-ea"/>
                <a:cs typeface="Times New Roman" panose="02020603050405020304" charset="0"/>
              </a:rPr>
              <a:t>在年底快速回顾一下成功和失败的经验,这将有助于你在新的一年里_________。</a:t>
            </a:r>
            <a:endParaRPr sz="2400" spc="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400" spc="0">
                <a:latin typeface="Times New Roman" panose="02020603050405020304" charset="0"/>
                <a:ea typeface="+mn-ea"/>
                <a:cs typeface="Times New Roman" panose="02020603050405020304" charset="0"/>
              </a:rPr>
              <a:t>By choosing to keep the outside of the home in great </a:t>
            </a:r>
            <a:r>
              <a:rPr sz="2400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shape</a:t>
            </a:r>
            <a:r>
              <a:rPr sz="2400" spc="0">
                <a:latin typeface="Times New Roman" panose="02020603050405020304" charset="0"/>
                <a:ea typeface="+mn-ea"/>
                <a:cs typeface="Times New Roman" panose="02020603050405020304" charset="0"/>
              </a:rPr>
              <a:t>,</a:t>
            </a:r>
            <a:r>
              <a:rPr sz="2400" spc="0">
                <a:latin typeface="Times New Roman" panose="02020603050405020304" charset="0"/>
                <a:ea typeface="+mn-ea"/>
                <a:cs typeface="Times New Roman" panose="02020603050405020304" charset="0"/>
              </a:rPr>
              <a:t> you will help to improve the look and feel of the area.(2018浙江) </a:t>
            </a:r>
            <a:endParaRPr sz="2400" spc="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400" spc="0">
                <a:latin typeface="Times New Roman" panose="02020603050405020304" charset="0"/>
                <a:ea typeface="+mn-ea"/>
                <a:cs typeface="Times New Roman" panose="02020603050405020304" charset="0"/>
              </a:rPr>
              <a:t>通过选择保持房屋外部的良好____,你将有助于改善该地区的外观和感觉。</a:t>
            </a:r>
            <a:endParaRPr sz="2400" spc="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400" spc="0">
                <a:latin typeface="Times New Roman" panose="02020603050405020304" charset="0"/>
                <a:ea typeface="+mn-ea"/>
                <a:cs typeface="Times New Roman" panose="02020603050405020304" charset="0"/>
              </a:rPr>
              <a:t>It had gotten into such bad </a:t>
            </a:r>
            <a:r>
              <a:rPr sz="2400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shape</a:t>
            </a:r>
            <a:r>
              <a:rPr sz="2400" spc="0">
                <a:latin typeface="Times New Roman" panose="02020603050405020304" charset="0"/>
                <a:ea typeface="+mn-ea"/>
                <a:cs typeface="Times New Roman" panose="02020603050405020304" charset="0"/>
              </a:rPr>
              <a:t> that the city just let it stay that way.(2010浙江)</a:t>
            </a:r>
            <a:endParaRPr sz="2400" spc="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400" spc="0">
                <a:latin typeface="Times New Roman" panose="02020603050405020304" charset="0"/>
                <a:ea typeface="+mn-ea"/>
                <a:cs typeface="Times New Roman" panose="02020603050405020304" charset="0"/>
              </a:rPr>
              <a:t>它已经发展到如此糟糕的____,以至于这个城市只能任其发展下去。</a:t>
            </a:r>
            <a:endParaRPr sz="2400" spc="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400" spc="0">
                <a:latin typeface="Times New Roman" panose="02020603050405020304" charset="0"/>
                <a:ea typeface="+mn-ea"/>
                <a:cs typeface="Times New Roman" panose="02020603050405020304" charset="0"/>
              </a:rPr>
              <a:t>________ </a:t>
            </a:r>
            <a:r>
              <a:rPr sz="24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状况良好, 身材好</a:t>
            </a:r>
            <a:endParaRPr sz="2400" spc="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400" spc="0">
                <a:latin typeface="Times New Roman" panose="02020603050405020304" charset="0"/>
                <a:ea typeface="+mn-ea"/>
                <a:cs typeface="Times New Roman" panose="02020603050405020304" charset="0"/>
              </a:rPr>
              <a:t>I</a:t>
            </a:r>
            <a:r>
              <a:rPr lang="en-US" altLang="zh-CN" sz="2400" spc="0">
                <a:latin typeface="Times New Roman" panose="02020603050405020304" charset="0"/>
                <a:ea typeface="+mn-ea"/>
                <a:cs typeface="Times New Roman" panose="02020603050405020304" charset="0"/>
              </a:rPr>
              <a:t>'</a:t>
            </a:r>
            <a:r>
              <a:rPr sz="2400" spc="0">
                <a:latin typeface="Times New Roman" panose="02020603050405020304" charset="0"/>
                <a:ea typeface="+mn-ea"/>
                <a:cs typeface="Times New Roman" panose="02020603050405020304" charset="0"/>
              </a:rPr>
              <a:t>ve found a lot of better ways to stay __</a:t>
            </a:r>
            <a:r>
              <a:rPr lang="en-US" altLang="zh-CN" sz="2400" spc="0">
                <a:latin typeface="Times New Roman" panose="02020603050405020304" charset="0"/>
                <a:ea typeface="+mn-ea"/>
                <a:cs typeface="Times New Roman" panose="02020603050405020304" charset="0"/>
              </a:rPr>
              <a:t>___</a:t>
            </a:r>
            <a:r>
              <a:rPr sz="2400" spc="0">
                <a:latin typeface="Times New Roman" panose="02020603050405020304" charset="0"/>
                <a:ea typeface="+mn-ea"/>
                <a:cs typeface="Times New Roman" panose="02020603050405020304" charset="0"/>
              </a:rPr>
              <a:t>__.(2018浙江) </a:t>
            </a:r>
            <a:endParaRPr sz="2400" spc="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400" spc="0">
                <a:latin typeface="Times New Roman" panose="02020603050405020304" charset="0"/>
                <a:ea typeface="+mn-ea"/>
                <a:cs typeface="Times New Roman" panose="02020603050405020304" charset="0"/>
              </a:rPr>
              <a:t>我发现了很多更好的保持身材的方法。</a:t>
            </a:r>
            <a:endParaRPr sz="2400" spc="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400" spc="0">
                <a:latin typeface="Times New Roman" panose="02020603050405020304" charset="0"/>
                <a:ea typeface="+mn-ea"/>
                <a:cs typeface="Times New Roman" panose="02020603050405020304" charset="0"/>
              </a:rPr>
              <a:t>Tom always goes jogging in the morning and he usually does push-ups too to stay </a:t>
            </a:r>
            <a:r>
              <a:rPr lang="en-US" altLang="zh-CN" sz="2400" spc="0">
                <a:latin typeface="Times New Roman" panose="02020603050405020304" charset="0"/>
                <a:ea typeface="+mn-ea"/>
                <a:cs typeface="Times New Roman" panose="02020603050405020304" charset="0"/>
              </a:rPr>
              <a:t>________</a:t>
            </a:r>
            <a:r>
              <a:rPr sz="2400" spc="0">
                <a:latin typeface="Times New Roman" panose="02020603050405020304" charset="0"/>
                <a:ea typeface="+mn-ea"/>
                <a:cs typeface="Times New Roman" panose="02020603050405020304" charset="0"/>
              </a:rPr>
              <a:t>.(2014江苏)汤姆早上总是慢跑,他也经常做俯卧撑来保持体形。</a:t>
            </a:r>
            <a:endParaRPr sz="2400" spc="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  <a:p>
            <a:pPr algn="just">
              <a:lnSpc>
                <a:spcPct val="100000"/>
              </a:lnSpc>
              <a:buClrTx/>
              <a:buSzTx/>
              <a:buFontTx/>
            </a:pPr>
            <a:endParaRPr sz="2400" spc="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  <a:p>
            <a:pPr algn="just">
              <a:lnSpc>
                <a:spcPct val="100000"/>
              </a:lnSpc>
              <a:buClrTx/>
              <a:buSzTx/>
              <a:buFontTx/>
            </a:pPr>
            <a:endParaRPr sz="2400" spc="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  <a:p>
            <a:pPr algn="just">
              <a:lnSpc>
                <a:spcPct val="100000"/>
              </a:lnSpc>
              <a:buClrTx/>
              <a:buSzTx/>
              <a:buFontTx/>
            </a:pPr>
            <a:endParaRPr sz="2400" spc="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170815" y="78740"/>
            <a:ext cx="11747500" cy="43688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pc="0">
                <a:solidFill>
                  <a:schemeClr val="tx1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14.shape [ʃeɪp]n. ____;____vt.&amp;vi.____;____</a:t>
            </a:r>
            <a:endParaRPr lang="en-US" altLang="zh-CN" spc="0">
              <a:solidFill>
                <a:schemeClr val="tx1"/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标题 1"/>
          <p:cNvSpPr>
            <a:spLocks noGrp="1"/>
          </p:cNvSpPr>
          <p:nvPr/>
        </p:nvSpPr>
        <p:spPr>
          <a:xfrm>
            <a:off x="1615440" y="847090"/>
            <a:ext cx="1347470" cy="43688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形成</a:t>
            </a:r>
            <a:endParaRPr lang="en-US" altLang="zh-CN" sz="24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标题 1"/>
          <p:cNvSpPr>
            <a:spLocks noGrp="1"/>
          </p:cNvSpPr>
          <p:nvPr/>
        </p:nvSpPr>
        <p:spPr>
          <a:xfrm>
            <a:off x="9077960" y="1938655"/>
            <a:ext cx="1966595" cy="43688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有所作为</a:t>
            </a:r>
            <a:endParaRPr lang="en-US" altLang="zh-CN" sz="24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标题 1"/>
          <p:cNvSpPr>
            <a:spLocks noGrp="1"/>
          </p:cNvSpPr>
          <p:nvPr/>
        </p:nvSpPr>
        <p:spPr>
          <a:xfrm>
            <a:off x="4032250" y="3023870"/>
            <a:ext cx="819150" cy="43688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外形</a:t>
            </a:r>
            <a:endParaRPr lang="en-US" altLang="zh-CN" sz="24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标题 1"/>
          <p:cNvSpPr>
            <a:spLocks noGrp="1"/>
          </p:cNvSpPr>
          <p:nvPr/>
        </p:nvSpPr>
        <p:spPr>
          <a:xfrm>
            <a:off x="3425825" y="3762375"/>
            <a:ext cx="1763395" cy="43688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地步</a:t>
            </a:r>
            <a:endParaRPr lang="en-US" altLang="zh-CN" sz="24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标题 1"/>
          <p:cNvSpPr>
            <a:spLocks noGrp="1"/>
          </p:cNvSpPr>
          <p:nvPr/>
        </p:nvSpPr>
        <p:spPr>
          <a:xfrm rot="10800000" flipV="1">
            <a:off x="73025" y="4088765"/>
            <a:ext cx="1836420" cy="56578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in shape</a:t>
            </a:r>
            <a:endParaRPr lang="en-US" altLang="zh-CN" spc="0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2754630" y="49530"/>
            <a:ext cx="5506085" cy="43688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形状;身材            形成;塑造</a:t>
            </a:r>
            <a:endParaRPr lang="en-US" altLang="zh-CN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4851400" y="4522470"/>
            <a:ext cx="1763395" cy="43688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 in shape</a:t>
            </a:r>
            <a:endParaRPr lang="en-US" altLang="zh-CN" sz="24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73025" y="5631180"/>
            <a:ext cx="1763395" cy="43688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 in shape</a:t>
            </a:r>
            <a:endParaRPr lang="en-US" altLang="zh-CN" sz="24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2" grpId="0"/>
      <p:bldP spid="2" grpId="1"/>
      <p:bldP spid="3" grpId="0"/>
      <p:bldP spid="3" grpId="1"/>
      <p:bldP spid="4" grpId="0"/>
      <p:bldP spid="4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5" name="图片 22" descr="tract-牵引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330" y="2191385"/>
            <a:ext cx="12150090" cy="3736340"/>
          </a:xfrm>
          <a:prstGeom prst="rect">
            <a:avLst/>
          </a:prstGeom>
        </p:spPr>
      </p:pic>
      <p:sp>
        <p:nvSpPr>
          <p:cNvPr id="9" name="标题 1"/>
          <p:cNvSpPr>
            <a:spLocks noGrp="1"/>
          </p:cNvSpPr>
          <p:nvPr/>
        </p:nvSpPr>
        <p:spPr>
          <a:xfrm>
            <a:off x="142240" y="111760"/>
            <a:ext cx="11725275" cy="5702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>
                <a:latin typeface="Times New Roman" panose="02020603050405020304" charset="0"/>
                <a:ea typeface="+mn-ea"/>
                <a:cs typeface="Times New Roman" panose="02020603050405020304" charset="0"/>
              </a:rPr>
              <a:t>15.track [træk] n. ___</a:t>
            </a:r>
            <a:r>
              <a:rPr lang="en-US" altLang="zh-CN" sz="3200">
                <a:latin typeface="Times New Roman" panose="02020603050405020304" charset="0"/>
                <a:ea typeface="+mn-ea"/>
                <a:cs typeface="Times New Roman" panose="02020603050405020304" charset="0"/>
              </a:rPr>
              <a:t>_</a:t>
            </a:r>
            <a:r>
              <a:rPr sz="3200">
                <a:latin typeface="Times New Roman" panose="02020603050405020304" charset="0"/>
                <a:ea typeface="+mn-ea"/>
                <a:cs typeface="Times New Roman" panose="02020603050405020304" charset="0"/>
              </a:rPr>
              <a:t>;__</a:t>
            </a:r>
            <a:r>
              <a:rPr lang="en-US" altLang="zh-CN" sz="3200">
                <a:latin typeface="Times New Roman" panose="02020603050405020304" charset="0"/>
                <a:ea typeface="+mn-ea"/>
                <a:cs typeface="Times New Roman" panose="02020603050405020304" charset="0"/>
              </a:rPr>
              <a:t>_</a:t>
            </a:r>
            <a:r>
              <a:rPr sz="3200">
                <a:latin typeface="Times New Roman" panose="02020603050405020304" charset="0"/>
                <a:ea typeface="+mn-ea"/>
                <a:cs typeface="Times New Roman" panose="02020603050405020304" charset="0"/>
              </a:rPr>
              <a:t>_;_</a:t>
            </a:r>
            <a:r>
              <a:rPr lang="en-US" altLang="zh-CN" sz="3200">
                <a:latin typeface="Times New Roman" panose="02020603050405020304" charset="0"/>
                <a:ea typeface="+mn-ea"/>
                <a:cs typeface="Times New Roman" panose="02020603050405020304" charset="0"/>
              </a:rPr>
              <a:t>_</a:t>
            </a:r>
            <a:r>
              <a:rPr sz="3200">
                <a:latin typeface="Times New Roman" panose="02020603050405020304" charset="0"/>
                <a:ea typeface="+mn-ea"/>
                <a:cs typeface="Times New Roman" panose="02020603050405020304" charset="0"/>
              </a:rPr>
              <a:t>__;_</a:t>
            </a:r>
            <a:r>
              <a:rPr lang="en-US" altLang="zh-CN" sz="3200">
                <a:latin typeface="Times New Roman" panose="02020603050405020304" charset="0"/>
                <a:ea typeface="+mn-ea"/>
                <a:cs typeface="Times New Roman" panose="02020603050405020304" charset="0"/>
              </a:rPr>
              <a:t>_</a:t>
            </a:r>
            <a:r>
              <a:rPr sz="3200">
                <a:latin typeface="Times New Roman" panose="02020603050405020304" charset="0"/>
                <a:ea typeface="+mn-ea"/>
                <a:cs typeface="Times New Roman" panose="02020603050405020304" charset="0"/>
              </a:rPr>
              <a:t>__vt.&amp; vi. ____;____</a:t>
            </a:r>
            <a:endParaRPr sz="320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790950" y="89535"/>
            <a:ext cx="44119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en-US" sz="3200" b="1" spc="150" dirty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跑道  轨道  足迹  路径</a:t>
            </a:r>
            <a:endParaRPr lang="en-US" altLang="en-US" sz="3200" b="1" spc="150" dirty="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9641205" y="74930"/>
            <a:ext cx="211963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en-US" sz="3200" b="1" spc="150" dirty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跟踪 追踪</a:t>
            </a:r>
            <a:endParaRPr lang="en-US" altLang="en-US" sz="3200" b="1" spc="150" dirty="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5927090" y="3867785"/>
            <a:ext cx="894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拖拽</a:t>
            </a:r>
            <a:endParaRPr lang="zh-CN" altLang="en-US" sz="28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8307070" y="2650490"/>
            <a:ext cx="944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0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拖拉机</a:t>
            </a:r>
            <a:endParaRPr lang="zh-CN" altLang="en-US" sz="20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8307070" y="3844925"/>
            <a:ext cx="690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0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吸引</a:t>
            </a:r>
            <a:endParaRPr lang="zh-CN" altLang="en-US" sz="20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0264775" y="3404235"/>
            <a:ext cx="144018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吸引</a:t>
            </a:r>
            <a:r>
              <a:rPr lang="en-US" altLang="zh-CN" sz="20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sz="20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景点</a:t>
            </a:r>
            <a:r>
              <a:rPr lang="en-US" altLang="zh-CN" sz="20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endParaRPr lang="en-US" altLang="zh-CN" sz="20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r>
              <a:rPr lang="zh-CN" altLang="en-US" sz="20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游览项目</a:t>
            </a:r>
            <a:endParaRPr lang="zh-CN" altLang="en-US" sz="20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10212070" y="4113530"/>
            <a:ext cx="1452880" cy="70675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0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迷人的</a:t>
            </a:r>
            <a:r>
              <a:rPr lang="en-US" altLang="zh-CN" sz="20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endParaRPr lang="en-US" altLang="zh-CN" sz="20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r>
              <a:rPr lang="zh-CN" altLang="en-US" sz="20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有吸引力的</a:t>
            </a:r>
            <a:endParaRPr lang="zh-CN" altLang="en-US" sz="20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8112125" y="5056505"/>
            <a:ext cx="190119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足迹</a:t>
            </a:r>
            <a:r>
              <a:rPr lang="en-US" altLang="zh-CN" sz="20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sz="20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痕迹</a:t>
            </a:r>
            <a:r>
              <a:rPr lang="en-US" altLang="zh-CN" sz="20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sz="20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行踪</a:t>
            </a:r>
            <a:endParaRPr lang="zh-CN" altLang="en-US" sz="20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2753995" y="2650490"/>
            <a:ext cx="944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0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抽象的</a:t>
            </a:r>
            <a:endParaRPr lang="zh-CN" altLang="en-US" sz="20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3627120" y="2614930"/>
            <a:ext cx="89535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0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n.</a:t>
            </a:r>
            <a:r>
              <a:rPr lang="zh-CN" altLang="en-US" sz="20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摘要</a:t>
            </a:r>
            <a:endParaRPr lang="zh-CN" altLang="en-US" sz="20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2564130" y="3867785"/>
            <a:ext cx="132397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训练</a:t>
            </a:r>
            <a:r>
              <a:rPr lang="en-US" altLang="zh-CN" sz="20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sz="20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培训</a:t>
            </a:r>
            <a:endParaRPr lang="zh-CN" altLang="en-US" sz="20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3787775" y="3875405"/>
            <a:ext cx="80835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火车</a:t>
            </a:r>
            <a:endParaRPr lang="zh-CN" altLang="en-US" sz="20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1147445" y="3524250"/>
            <a:ext cx="105029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教练</a:t>
            </a:r>
            <a:endParaRPr lang="zh-CN" altLang="en-US" sz="20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1170305" y="4220210"/>
            <a:ext cx="105029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训练</a:t>
            </a:r>
            <a:endParaRPr lang="zh-CN" altLang="en-US" sz="20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3323590" y="5074285"/>
            <a:ext cx="256476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轨道</a:t>
            </a:r>
            <a:r>
              <a:rPr lang="en-US" altLang="zh-CN" sz="20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sz="20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车辙</a:t>
            </a:r>
            <a:r>
              <a:rPr lang="en-US" altLang="zh-CN" sz="20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sz="20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痕迹</a:t>
            </a:r>
            <a:endParaRPr lang="zh-CN" altLang="en-US" sz="20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7" grpId="0"/>
      <p:bldP spid="7" grpId="1"/>
      <p:bldP spid="20" grpId="0"/>
      <p:bldP spid="21" grpId="0"/>
      <p:bldP spid="22" grpId="0"/>
      <p:bldP spid="24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" name="文本框 8"/>
          <p:cNvSpPr txBox="1"/>
          <p:nvPr/>
        </p:nvSpPr>
        <p:spPr>
          <a:xfrm>
            <a:off x="7438390" y="900430"/>
            <a:ext cx="5892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路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0960" y="-63500"/>
            <a:ext cx="12282170" cy="60007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"Don’t be late for supper," Uncle Paul cried, "and keep to the </a:t>
            </a:r>
            <a:r>
              <a:rPr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track </a:t>
            </a:r>
            <a:r>
              <a:rPr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so that you don’t get lost!"（2018浙江）</a:t>
            </a:r>
            <a:endParaRPr sz="32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"吃晚饭不要迟到,"保罗叔叔喊道,"要顺着__走,不要迷路!"</a:t>
            </a:r>
            <a:endParaRPr sz="32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Moreover, the USA has a </a:t>
            </a:r>
            <a:r>
              <a:rPr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track</a:t>
            </a:r>
            <a:r>
              <a:rPr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record of successfully accepting immigrants. (2017江苏）</a:t>
            </a:r>
            <a:endParaRPr sz="32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此外,美国有可____的成功接收移民的记录。</a:t>
            </a:r>
            <a:endParaRPr sz="32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This included digging up the road, laying the </a:t>
            </a:r>
            <a:r>
              <a:rPr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track</a:t>
            </a:r>
            <a:r>
              <a:rPr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and then building a strong roof over the top. (2017全国II)</a:t>
            </a:r>
            <a:endParaRPr sz="32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这包括挖掘道路,铺设____,然后在上面建一个坚固的屋顶。</a:t>
            </a:r>
            <a:endParaRPr sz="32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Neither a wise man nor a brave man lies down on the </a:t>
            </a:r>
            <a:r>
              <a:rPr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tracks</a:t>
            </a:r>
            <a:r>
              <a:rPr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of history to wait for the train of the future to run over them. </a:t>
            </a:r>
            <a:endParaRPr sz="32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智者和勇者都不会躺在历史的____上等待未来列车碾压他们。</a:t>
            </a:r>
            <a:endParaRPr sz="32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606675" y="2338705"/>
            <a:ext cx="12096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追查</a:t>
            </a:r>
            <a:endParaRPr lang="zh-CN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829685" y="3838575"/>
            <a:ext cx="119189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轨道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358130" y="5285105"/>
            <a:ext cx="10718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轨道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4" grpId="1"/>
      <p:bldP spid="3" grpId="0"/>
      <p:bldP spid="3" grpId="1"/>
      <p:bldP spid="5" grpId="0"/>
      <p:bldP spid="5" grpId="1"/>
      <p:bldP spid="6" grpId="0"/>
      <p:bldP spid="6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文本框 19"/>
          <p:cNvSpPr txBox="1"/>
          <p:nvPr/>
        </p:nvSpPr>
        <p:spPr>
          <a:xfrm>
            <a:off x="1570990" y="1367790"/>
            <a:ext cx="27044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en-US" sz="2800" b="1" spc="150" dirty="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博文 博客帖子</a:t>
            </a:r>
            <a:endParaRPr lang="en-US" altLang="en-US" sz="2800" b="1" spc="150" dirty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61595" y="441960"/>
            <a:ext cx="12068810" cy="18764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1.blog [blɒɡ]n. ____,_________vi.______</a:t>
            </a:r>
            <a:endParaRPr sz="32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endParaRPr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2800" b="1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blog post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_____,_________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2800" b="1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blogger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[ˈblɒɡə(r)]n._________;____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299575" y="3630295"/>
            <a:ext cx="1001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en-US" sz="2400" b="1" spc="150" dirty="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 穿越</a:t>
            </a:r>
            <a:endParaRPr lang="en-US" altLang="en-US" sz="2400" b="1" spc="150" dirty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710815" y="415925"/>
            <a:ext cx="585025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3200" b="1" spc="150" dirty="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博客 网络日志    写博客</a:t>
            </a:r>
            <a:endParaRPr lang="zh-CN" altLang="en-US" sz="3200" b="1" spc="150" dirty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197225" y="1772920"/>
            <a:ext cx="353250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2800" b="1" spc="150" dirty="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博客作者 博主</a:t>
            </a:r>
            <a:endParaRPr lang="zh-CN" altLang="en-US" sz="2800" b="1" spc="150" dirty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433955" y="2383155"/>
            <a:ext cx="518350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en-US" sz="3200" b="1" spc="150" dirty="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穿过 经历 体验 浏览 检查</a:t>
            </a:r>
            <a:endParaRPr lang="en-US" altLang="en-US" sz="3200" b="1" spc="150" dirty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54305" y="2412365"/>
            <a:ext cx="12068810" cy="39077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2.go through ____;____;____;____</a:t>
            </a:r>
            <a:r>
              <a:rPr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;____</a:t>
            </a:r>
            <a:endParaRPr sz="32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This view is especially evident on Kilimanjaro as climbers</a:t>
            </a:r>
            <a:r>
              <a:rPr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go through</a:t>
            </a: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five ecosystems(生态系统) in the space of a few kilometers. (2019全国I) 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这种观念在乞力马扎罗山上尤为明显,因为登山者要在几公里的空间内_____五个生态系统。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Suddenly another thought </a:t>
            </a:r>
            <a:r>
              <a:rPr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went through</a:t>
            </a: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Kate's mind like an electric shock.（2016浙江）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突然,另一个想法像电击一样_____凯特的脑海。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Visitor items over 17×26 inches must </a:t>
            </a:r>
            <a:r>
              <a:rPr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go through</a:t>
            </a: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additional checks.（2008江苏）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访客物品超过17×26英寸必须_____额外检查。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You must be in good health and prepared to </a:t>
            </a:r>
            <a:r>
              <a:rPr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go through</a:t>
            </a: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a period of body exercises.（2008全国II）你必须身体健康,准备___</a:t>
            </a:r>
            <a:r>
              <a:rPr 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_</a:t>
            </a: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_一段时间的身体锻炼。</a:t>
            </a:r>
            <a:endParaRPr sz="32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811905" y="4345305"/>
            <a:ext cx="1001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en-US" sz="2400" b="1" spc="150" dirty="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 穿过</a:t>
            </a:r>
            <a:endParaRPr lang="en-US" altLang="en-US" sz="2400" b="1" spc="150" dirty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987165" y="5076190"/>
            <a:ext cx="96774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en-US" sz="2400" b="1" spc="150" dirty="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 通过</a:t>
            </a:r>
            <a:endParaRPr lang="en-US" altLang="en-US" sz="2400" b="1" spc="150" dirty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082415" y="5807710"/>
            <a:ext cx="1001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en-US" sz="2400" b="1" spc="150" dirty="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 进行</a:t>
            </a:r>
            <a:endParaRPr lang="en-US" altLang="en-US" sz="2400" b="1" spc="150" dirty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20" grpId="0"/>
      <p:bldP spid="8" grpId="0"/>
      <p:bldP spid="20" grpId="1"/>
      <p:bldP spid="8" grpId="1"/>
      <p:bldP spid="3" grpId="0"/>
      <p:bldP spid="9" grpId="0"/>
      <p:bldP spid="5" grpId="0"/>
      <p:bldP spid="6" grpId="0"/>
      <p:bldP spid="7" grpId="0"/>
      <p:bldP spid="3" grpId="1"/>
      <p:bldP spid="9" grpId="1"/>
      <p:bldP spid="2" grpId="1"/>
      <p:bldP spid="5" grpId="1"/>
      <p:bldP spid="6" grpId="1"/>
      <p:bldP spid="7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" name="文本框 8"/>
          <p:cNvSpPr txBox="1"/>
          <p:nvPr/>
        </p:nvSpPr>
        <p:spPr>
          <a:xfrm>
            <a:off x="6599555" y="466090"/>
            <a:ext cx="255270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Keep track of</a:t>
            </a:r>
            <a:endParaRPr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0960" y="-63500"/>
            <a:ext cx="12282170" cy="60007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____________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记录,了解……的动态</a:t>
            </a:r>
            <a:endParaRPr sz="32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Keep a record and evaluate it weekly. ____________your efforts and write down how you feel.(2017全国III）</a:t>
            </a:r>
            <a:endParaRPr sz="32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做好记录,每周评估一次。记录下你的努力,写下你的感受。</a:t>
            </a:r>
            <a:endParaRPr sz="32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We had to ___________our belongings, and if something was lost, it was not replaced.（2016浙江）</a:t>
            </a:r>
            <a:endParaRPr sz="32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我们得保管好自己的随身物品,如果有什么东西丢了,就不能换新的。</a:t>
            </a:r>
            <a:endParaRPr sz="32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Eventually, they start to ___________ who they really are, seeing themselves the way their fans imagine them.(2013北京)</a:t>
            </a:r>
            <a:endParaRPr sz="32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最终,他们开始迷失自己,把自己看作粉丝们心中想象的形象。</a:t>
            </a:r>
            <a:endParaRPr sz="32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_____________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田径</a:t>
            </a:r>
            <a:endParaRPr sz="32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endParaRPr sz="32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876425" y="1903095"/>
            <a:ext cx="274764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keep track of</a:t>
            </a:r>
            <a:endParaRPr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202430" y="3388995"/>
            <a:ext cx="249618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lose track of</a:t>
            </a:r>
            <a:endParaRPr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8740" y="4818380"/>
            <a:ext cx="284289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track and field</a:t>
            </a:r>
            <a:endParaRPr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8105" y="-19050"/>
            <a:ext cx="341439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keep track of</a:t>
            </a:r>
            <a:endParaRPr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4" grpId="1"/>
      <p:bldP spid="3" grpId="0"/>
      <p:bldP spid="3" grpId="1"/>
      <p:bldP spid="5" grpId="0"/>
      <p:bldP spid="5" grpId="1"/>
      <p:bldP spid="6" grpId="0"/>
      <p:bldP spid="6" grpId="1"/>
      <p:bldP spid="2" grpId="0"/>
      <p:bldP spid="2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3172" y="453590"/>
            <a:ext cx="10852237" cy="648000"/>
          </a:xfrm>
        </p:spPr>
        <p:txBody>
          <a:bodyPr/>
          <a:p>
            <a:r>
              <a:rPr lang="en-US" sz="3200" spc="150">
                <a:latin typeface="Times New Roman" panose="02020603050405020304" charset="0"/>
                <a:ea typeface="+mn-ea"/>
                <a:cs typeface="Times New Roman" panose="02020603050405020304" charset="0"/>
              </a:rPr>
              <a:t>16.discount ['dɪskaʊnt] n. ___vi.&amp; vt. ___</a:t>
            </a:r>
            <a:br>
              <a:rPr lang="en-US" sz="3200" spc="150">
                <a:latin typeface="Times New Roman" panose="02020603050405020304" charset="0"/>
                <a:ea typeface="+mn-ea"/>
                <a:cs typeface="Times New Roman" panose="02020603050405020304" charset="0"/>
              </a:rPr>
            </a:br>
            <a:r>
              <a:rPr lang="en-US" sz="3200" spc="15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词根词缀：dis(否定:不)+count(数,计算)：不计算在内的价格——____</a:t>
            </a:r>
            <a:endParaRPr lang="en-US" sz="3200" spc="150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220970" y="-13970"/>
            <a:ext cx="33324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折扣               打折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38455" y="1652270"/>
            <a:ext cx="11336655" cy="58775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Now we have a special offer for 10 days, during which you can enjoy a half price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discount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and a free delivery. (2013北京)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现在我们有一个10天的特价,在此期间你可以享受半价优惠和免费送货。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Don’t allow the terrible things in your life to 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discount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the positive ones.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不要让生活中那些糟糕的事来抵消高兴的事。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_____________</a:t>
            </a:r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以折扣价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Buying a new pair of shoes 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at a discount 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price won't break the bank.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以折扣价买双新鞋不会让你倾家荡产。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同源词:见17. 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account</a:t>
            </a:r>
            <a:endParaRPr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endParaRPr sz="32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endParaRPr sz="32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endParaRPr sz="32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110740" y="974090"/>
            <a:ext cx="995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折扣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42900" y="4160520"/>
            <a:ext cx="254889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at a discount</a:t>
            </a:r>
            <a:endParaRPr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10" grpId="1"/>
      <p:bldP spid="3" grpId="0"/>
      <p:bldP spid="3" grpId="1"/>
      <p:bldP spid="2" grpId="1"/>
      <p:bldP spid="2" grpId="3"/>
      <p:bldP spid="2" grpId="5"/>
      <p:bldP spid="4" grpId="0"/>
      <p:bldP spid="4" grpId="1"/>
      <p:bldP spid="2" grpId="7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4950" y="1348105"/>
            <a:ext cx="11876405" cy="647700"/>
          </a:xfrm>
        </p:spPr>
        <p:txBody>
          <a:bodyPr/>
          <a:p>
            <a:r>
              <a:rPr lang="en-US" spc="150">
                <a:latin typeface="Times New Roman" panose="02020603050405020304" charset="0"/>
                <a:ea typeface="+mn-ea"/>
                <a:cs typeface="Times New Roman" panose="02020603050405020304" charset="0"/>
              </a:rPr>
              <a:t>account for____, ____;____;_____</a:t>
            </a:r>
            <a:br>
              <a:rPr lang="en-US" spc="150">
                <a:latin typeface="Times New Roman" panose="02020603050405020304" charset="0"/>
                <a:ea typeface="+mn-ea"/>
                <a:cs typeface="Times New Roman" panose="02020603050405020304" charset="0"/>
              </a:rPr>
            </a:br>
            <a:r>
              <a:rPr lang="en-US" spc="150">
                <a:latin typeface="Times New Roman" panose="02020603050405020304" charset="0"/>
                <a:ea typeface="+mn-ea"/>
                <a:cs typeface="Times New Roman" panose="02020603050405020304" charset="0"/>
              </a:rPr>
              <a:t>on account of ____;____</a:t>
            </a:r>
            <a:br>
              <a:rPr lang="en-US" spc="150">
                <a:latin typeface="Times New Roman" panose="02020603050405020304" charset="0"/>
                <a:ea typeface="+mn-ea"/>
                <a:cs typeface="Times New Roman" panose="02020603050405020304" charset="0"/>
              </a:rPr>
            </a:br>
            <a:r>
              <a:rPr lang="en-US" spc="150">
                <a:latin typeface="Times New Roman" panose="02020603050405020304" charset="0"/>
                <a:ea typeface="+mn-ea"/>
                <a:cs typeface="Times New Roman" panose="02020603050405020304" charset="0"/>
              </a:rPr>
              <a:t>take ...into account _____________</a:t>
            </a:r>
            <a:br>
              <a:rPr lang="en-US" spc="150">
                <a:latin typeface="Times New Roman" panose="02020603050405020304" charset="0"/>
                <a:ea typeface="+mn-ea"/>
                <a:cs typeface="Times New Roman" panose="02020603050405020304" charset="0"/>
              </a:rPr>
            </a:br>
            <a:r>
              <a:rPr lang="en-US" spc="150">
                <a:latin typeface="Times New Roman" panose="02020603050405020304" charset="0"/>
                <a:ea typeface="+mn-ea"/>
                <a:cs typeface="Times New Roman" panose="02020603050405020304" charset="0"/>
              </a:rPr>
              <a:t>on no account ____</a:t>
            </a:r>
            <a:br>
              <a:rPr lang="en-US" spc="150">
                <a:latin typeface="Times New Roman" panose="02020603050405020304" charset="0"/>
                <a:ea typeface="+mn-ea"/>
                <a:cs typeface="Times New Roman" panose="02020603050405020304" charset="0"/>
              </a:rPr>
            </a:br>
            <a:r>
              <a:rPr lang="en-US" spc="150">
                <a:latin typeface="Times New Roman" panose="02020603050405020304" charset="0"/>
                <a:ea typeface="+mn-ea"/>
                <a:cs typeface="Times New Roman" panose="02020603050405020304" charset="0"/>
              </a:rPr>
              <a:t>of account ____</a:t>
            </a:r>
            <a:endParaRPr lang="en-US" spc="15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599940" y="-45720"/>
            <a:ext cx="6583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计算   账户  说明       说明  解释 占比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923540" y="2724785"/>
            <a:ext cx="160591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account</a:t>
            </a:r>
            <a:endParaRPr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227580" y="568960"/>
            <a:ext cx="44792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解释   说明   导致  占比例</a:t>
            </a:r>
            <a:endParaRPr sz="28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727325" y="1006475"/>
            <a:ext cx="44792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因为 由于</a:t>
            </a:r>
            <a:endParaRPr sz="28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15055" y="1413510"/>
            <a:ext cx="27559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把……考虑在内</a:t>
            </a:r>
            <a:endParaRPr sz="28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732405" y="1882140"/>
            <a:ext cx="9855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绝不</a:t>
            </a:r>
            <a:endParaRPr sz="28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176780" y="2272665"/>
            <a:ext cx="9855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重要</a:t>
            </a:r>
            <a:endParaRPr sz="28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38455" y="2698115"/>
            <a:ext cx="11718925" cy="35382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I opened a bank _______ after I made﹩1,000 by doing a part-time job during the summer vacation．(2011天津)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我在暑假打工赚了1 000美元后,开了一个银行账户。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Many world-famous structures such as the Chicago Art Institute and the Statue of Liberty __________ it. (2014江苏)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许多世界著名的建筑,如芝加哥艺术学院和自由女神像都说明了这一点。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He was brought before the Board to __________ his behavior. 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他被带到董事会对他的行为作出解释。</a:t>
            </a:r>
            <a:endParaRPr lang="zh-CN" alt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050540" y="4420235"/>
            <a:ext cx="19469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account </a:t>
            </a:r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</a:t>
            </a:r>
            <a:endParaRPr 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848985" y="5262245"/>
            <a:ext cx="19627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account </a:t>
            </a:r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</a:t>
            </a:r>
            <a:endParaRPr 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标题 1"/>
          <p:cNvSpPr>
            <a:spLocks noGrp="1"/>
          </p:cNvSpPr>
          <p:nvPr/>
        </p:nvSpPr>
        <p:spPr>
          <a:xfrm>
            <a:off x="252730" y="154305"/>
            <a:ext cx="11876405" cy="6477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r>
              <a:rPr lang="en-US" sz="3200" spc="150">
                <a:latin typeface="Times New Roman" panose="02020603050405020304" charset="0"/>
                <a:ea typeface="+mn-ea"/>
                <a:cs typeface="Times New Roman" panose="02020603050405020304" charset="0"/>
              </a:rPr>
              <a:t>17.account [ə'kaʊnt]n.____;____;____ vi.____;____;____</a:t>
            </a:r>
            <a:br>
              <a:rPr lang="en-US" sz="3200" spc="150">
                <a:latin typeface="Times New Roman" panose="02020603050405020304" charset="0"/>
                <a:ea typeface="+mn-ea"/>
                <a:cs typeface="Times New Roman" panose="02020603050405020304" charset="0"/>
              </a:rPr>
            </a:br>
            <a:endParaRPr lang="en-US" spc="15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6" grpId="1"/>
      <p:bldP spid="9" grpId="0"/>
      <p:bldP spid="9" grpId="1"/>
      <p:bldP spid="3" grpId="0"/>
      <p:bldP spid="3" grpId="1"/>
      <p:bldP spid="5" grpId="0"/>
      <p:bldP spid="5" grpId="1"/>
      <p:bldP spid="6" grpId="0"/>
      <p:bldP spid="6" grpId="1"/>
      <p:bldP spid="11" grpId="0"/>
      <p:bldP spid="11" grpId="1"/>
      <p:bldP spid="12" grpId="0"/>
      <p:bldP spid="12" grpId="1"/>
      <p:bldP spid="2" grpId="0"/>
      <p:bldP spid="2" grpId="1"/>
      <p:bldP spid="8" grpId="0"/>
      <p:bldP spid="8" grpId="1"/>
      <p:bldP spid="14" grpId="0"/>
      <p:bldP spid="14" grpId="1"/>
      <p:bldP spid="15" grpId="0"/>
      <p:bldP spid="15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标题 1"/>
          <p:cNvSpPr>
            <a:spLocks noGrp="1"/>
          </p:cNvSpPr>
          <p:nvPr/>
        </p:nvSpPr>
        <p:spPr>
          <a:xfrm>
            <a:off x="137795" y="118110"/>
            <a:ext cx="11725275" cy="102108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endParaRPr spc="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108585" y="113030"/>
            <a:ext cx="11725275" cy="578548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400" spc="0">
                <a:latin typeface="Times New Roman" panose="02020603050405020304" charset="0"/>
                <a:ea typeface="+mn-ea"/>
                <a:cs typeface="Times New Roman" panose="02020603050405020304" charset="0"/>
              </a:rPr>
              <a:t>Social security __________ about a third of total public spending. </a:t>
            </a:r>
            <a:endParaRPr sz="2400" spc="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400" spc="0">
                <a:latin typeface="Times New Roman" panose="02020603050405020304" charset="0"/>
                <a:ea typeface="+mn-ea"/>
                <a:cs typeface="Times New Roman" panose="02020603050405020304" charset="0"/>
              </a:rPr>
              <a:t>社会保障约占公共支出总额的三分之一。</a:t>
            </a:r>
            <a:endParaRPr sz="2400" spc="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400" spc="0">
                <a:latin typeface="Times New Roman" panose="02020603050405020304" charset="0"/>
                <a:ea typeface="+mn-ea"/>
                <a:cs typeface="Times New Roman" panose="02020603050405020304" charset="0"/>
              </a:rPr>
              <a:t>Well, if I pass away tonight, it will probably be ___________ overwork and not as a result of hunger.嗯,如果我今晚去世,可能是由于工作过度,而不是因为饥饿。</a:t>
            </a:r>
            <a:endParaRPr sz="2400" spc="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400" spc="0">
                <a:latin typeface="Times New Roman" panose="02020603050405020304" charset="0"/>
                <a:ea typeface="+mn-ea"/>
                <a:cs typeface="Times New Roman" panose="02020603050405020304" charset="0"/>
              </a:rPr>
              <a:t>The example in Paragraph 4 suggests that donators should take people's essential needs __________.(2019江苏)第4段中的例子表明,捐赠者应该考虑到人们的基本需求。</a:t>
            </a:r>
            <a:endParaRPr sz="2400" spc="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400" spc="0">
                <a:latin typeface="Times New Roman" panose="02020603050405020304" charset="0"/>
                <a:ea typeface="+mn-ea"/>
                <a:cs typeface="Times New Roman" panose="02020603050405020304" charset="0"/>
              </a:rPr>
              <a:t>They now need to ______________ the extent of firms' data assets(资产) when assessing the impact of deals. (2017江苏)</a:t>
            </a:r>
            <a:endParaRPr sz="2400" spc="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400" spc="0">
                <a:latin typeface="Times New Roman" panose="02020603050405020304" charset="0"/>
                <a:ea typeface="+mn-ea"/>
                <a:cs typeface="Times New Roman" panose="02020603050405020304" charset="0"/>
              </a:rPr>
              <a:t>在评估交易的影响时,他们现在需要考虑公司数据资产的规模。</a:t>
            </a:r>
            <a:endParaRPr sz="2400" spc="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400" spc="0">
                <a:latin typeface="Times New Roman" panose="02020603050405020304" charset="0"/>
                <a:ea typeface="+mn-ea"/>
                <a:cs typeface="Times New Roman" panose="02020603050405020304" charset="0"/>
              </a:rPr>
              <a:t>The professor warned tie students that ___________ should they use mobile phones in his class.(2019天津)教授警告他的学生们绝对不要在课堂上使用手机。</a:t>
            </a:r>
            <a:endParaRPr sz="2400" spc="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400" spc="0">
                <a:latin typeface="Times New Roman" panose="02020603050405020304" charset="0"/>
                <a:ea typeface="+mn-ea"/>
                <a:cs typeface="Times New Roman" panose="02020603050405020304" charset="0"/>
              </a:rPr>
              <a:t>The size of your body is _____________, the size of your brain is ______________, the size of your heart is _________________ of all. </a:t>
            </a:r>
            <a:endParaRPr sz="2400" spc="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400" spc="0">
                <a:latin typeface="Times New Roman" panose="02020603050405020304" charset="0"/>
                <a:ea typeface="+mn-ea"/>
                <a:cs typeface="Times New Roman" panose="02020603050405020304" charset="0"/>
              </a:rPr>
              <a:t>身体的大小无关紧要,头脑的大小非常重要,心灵的大小至关重要。</a:t>
            </a:r>
            <a:endParaRPr sz="2400" spc="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2050415" y="107950"/>
            <a:ext cx="1869440" cy="43688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accounts for</a:t>
            </a:r>
            <a:endParaRPr lang="en-US" altLang="zh-CN" sz="2400" spc="0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标题 1"/>
          <p:cNvSpPr>
            <a:spLocks noGrp="1"/>
          </p:cNvSpPr>
          <p:nvPr/>
        </p:nvSpPr>
        <p:spPr>
          <a:xfrm>
            <a:off x="6737350" y="820420"/>
            <a:ext cx="2045335" cy="43688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on account of</a:t>
            </a:r>
            <a:endParaRPr lang="en-US" altLang="zh-CN" sz="2400" spc="0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标题 1"/>
          <p:cNvSpPr>
            <a:spLocks noGrp="1"/>
          </p:cNvSpPr>
          <p:nvPr/>
        </p:nvSpPr>
        <p:spPr>
          <a:xfrm>
            <a:off x="86995" y="1976755"/>
            <a:ext cx="2354580" cy="43688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into account</a:t>
            </a:r>
            <a:endParaRPr lang="en-US" altLang="zh-CN" sz="2400" spc="0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标题 1"/>
          <p:cNvSpPr>
            <a:spLocks noGrp="1"/>
          </p:cNvSpPr>
          <p:nvPr/>
        </p:nvSpPr>
        <p:spPr>
          <a:xfrm>
            <a:off x="2505075" y="2322195"/>
            <a:ext cx="3093720" cy="43688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take into account</a:t>
            </a:r>
            <a:endParaRPr lang="en-US" altLang="zh-CN" sz="2400" spc="0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标题 1"/>
          <p:cNvSpPr>
            <a:spLocks noGrp="1"/>
          </p:cNvSpPr>
          <p:nvPr/>
        </p:nvSpPr>
        <p:spPr>
          <a:xfrm>
            <a:off x="5371465" y="3412490"/>
            <a:ext cx="2633345" cy="43688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on no account</a:t>
            </a:r>
            <a:endParaRPr lang="en-US" altLang="zh-CN" sz="2400" spc="0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标题 1"/>
          <p:cNvSpPr>
            <a:spLocks noGrp="1"/>
          </p:cNvSpPr>
          <p:nvPr/>
        </p:nvSpPr>
        <p:spPr>
          <a:xfrm rot="10800000" flipV="1">
            <a:off x="3365500" y="4112895"/>
            <a:ext cx="3171190" cy="56578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of little account</a:t>
            </a:r>
            <a:endParaRPr lang="en-US" altLang="zh-CN" sz="2400" spc="0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 rot="10800000" flipV="1">
            <a:off x="8896985" y="4147185"/>
            <a:ext cx="3171190" cy="56578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of much account</a:t>
            </a:r>
            <a:endParaRPr lang="en-US" altLang="zh-CN" sz="2400" spc="0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 rot="10800000" flipV="1">
            <a:off x="2734310" y="4537710"/>
            <a:ext cx="3171190" cy="56578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of the most account</a:t>
            </a:r>
            <a:endParaRPr lang="en-US" altLang="zh-CN" sz="2400" spc="0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2" grpId="0"/>
      <p:bldP spid="2" grpId="1"/>
      <p:bldP spid="3" grpId="0"/>
      <p:bldP spid="3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23" descr="count数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22860" y="819150"/>
            <a:ext cx="12251690" cy="5297805"/>
          </a:xfrm>
          <a:prstGeom prst="rect">
            <a:avLst/>
          </a:prstGeom>
        </p:spPr>
      </p:pic>
      <p:sp>
        <p:nvSpPr>
          <p:cNvPr id="4" name="标题 1"/>
          <p:cNvSpPr>
            <a:spLocks noGrp="1"/>
          </p:cNvSpPr>
          <p:nvPr/>
        </p:nvSpPr>
        <p:spPr>
          <a:xfrm>
            <a:off x="4173855" y="1718310"/>
            <a:ext cx="2771775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数</a:t>
            </a:r>
            <a:r>
              <a:rPr lang="en-US" altLang="zh-CN"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;</a:t>
            </a: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计算</a:t>
            </a:r>
            <a:r>
              <a:rPr lang="en-US" altLang="zh-CN"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;</a:t>
            </a: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包括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7522210" y="2328545"/>
            <a:ext cx="2131695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会计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7244715" y="1179830"/>
            <a:ext cx="3012440" cy="37147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柜台</a:t>
            </a:r>
            <a:r>
              <a:rPr lang="en-US" altLang="zh-CN"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;</a:t>
            </a: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计算器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1154430" y="3268345"/>
            <a:ext cx="1318895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4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数</a:t>
            </a:r>
            <a:r>
              <a:rPr lang="en-US" altLang="zh-CN" sz="24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,</a:t>
            </a:r>
            <a:r>
              <a:rPr sz="24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计算</a:t>
            </a:r>
            <a:endParaRPr sz="24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7484110" y="1732280"/>
            <a:ext cx="1946275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倒计时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3" name="标题 1"/>
          <p:cNvSpPr>
            <a:spLocks noGrp="1"/>
          </p:cNvSpPr>
          <p:nvPr/>
        </p:nvSpPr>
        <p:spPr>
          <a:xfrm>
            <a:off x="4366895" y="3002280"/>
            <a:ext cx="1952625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打折扣     折扣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4" name="标题 1"/>
          <p:cNvSpPr>
            <a:spLocks noGrp="1"/>
          </p:cNvSpPr>
          <p:nvPr/>
        </p:nvSpPr>
        <p:spPr>
          <a:xfrm>
            <a:off x="4311650" y="4552315"/>
            <a:ext cx="3888740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计算</a:t>
            </a:r>
            <a:r>
              <a:rPr lang="en-US" altLang="zh-CN"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;</a:t>
            </a: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账户</a:t>
            </a:r>
            <a:r>
              <a:rPr lang="en-US" altLang="zh-CN"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;</a:t>
            </a: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说明            说明</a:t>
            </a:r>
            <a:r>
              <a:rPr lang="en-US" altLang="zh-CN"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;</a:t>
            </a: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解释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5" name="标题 1"/>
          <p:cNvSpPr>
            <a:spLocks noGrp="1"/>
          </p:cNvSpPr>
          <p:nvPr/>
        </p:nvSpPr>
        <p:spPr>
          <a:xfrm>
            <a:off x="9198610" y="4271010"/>
            <a:ext cx="2086610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 因为</a:t>
            </a:r>
            <a:r>
              <a:rPr lang="en-US" altLang="zh-CN"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;</a:t>
            </a: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由于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标题 1"/>
          <p:cNvSpPr>
            <a:spLocks noGrp="1"/>
          </p:cNvSpPr>
          <p:nvPr/>
        </p:nvSpPr>
        <p:spPr>
          <a:xfrm>
            <a:off x="6515735" y="3002280"/>
            <a:ext cx="2914650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at a discount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7" name="标题 1"/>
          <p:cNvSpPr>
            <a:spLocks noGrp="1"/>
          </p:cNvSpPr>
          <p:nvPr/>
        </p:nvSpPr>
        <p:spPr>
          <a:xfrm>
            <a:off x="9732010" y="4836795"/>
            <a:ext cx="2219960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把............考虑在内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2" name="标题 1"/>
          <p:cNvSpPr>
            <a:spLocks noGrp="1"/>
          </p:cNvSpPr>
          <p:nvPr/>
        </p:nvSpPr>
        <p:spPr>
          <a:xfrm>
            <a:off x="9003665" y="5363845"/>
            <a:ext cx="2334895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重要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3" name="标题 1"/>
          <p:cNvSpPr>
            <a:spLocks noGrp="1"/>
          </p:cNvSpPr>
          <p:nvPr/>
        </p:nvSpPr>
        <p:spPr>
          <a:xfrm>
            <a:off x="9018270" y="3734435"/>
            <a:ext cx="2970530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解释</a:t>
            </a:r>
            <a:r>
              <a:rPr lang="en-US" altLang="zh-CN"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;</a:t>
            </a: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说明</a:t>
            </a:r>
            <a:r>
              <a:rPr lang="en-US" altLang="zh-CN"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;</a:t>
            </a: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导致</a:t>
            </a:r>
            <a:r>
              <a:rPr lang="en-US" altLang="zh-CN"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;</a:t>
            </a: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占比例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</p:spTree>
    <p:custDataLst>
      <p:tags r:id="rId2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4" grpId="0"/>
      <p:bldP spid="4" grpId="1"/>
      <p:bldP spid="6" grpId="0"/>
      <p:bldP spid="6" grpId="1"/>
      <p:bldP spid="10" grpId="0"/>
      <p:bldP spid="10" grpId="1"/>
      <p:bldP spid="3" grpId="0"/>
      <p:bldP spid="3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22" grpId="0"/>
      <p:bldP spid="22" grpId="1"/>
      <p:bldP spid="23" grpId="0"/>
      <p:bldP spid="23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4950" y="1332230"/>
            <a:ext cx="11876405" cy="647700"/>
          </a:xfrm>
        </p:spPr>
        <p:txBody>
          <a:bodyPr/>
          <a:p>
            <a:r>
              <a:rPr lang="en-US" spc="15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音意相通:拟声词,模拟鼠标点击的声音</a:t>
            </a:r>
            <a:br>
              <a:rPr lang="en-US" spc="150">
                <a:latin typeface="Times New Roman" panose="02020603050405020304" charset="0"/>
                <a:ea typeface="+mn-ea"/>
                <a:cs typeface="Times New Roman" panose="02020603050405020304" charset="0"/>
              </a:rPr>
            </a:br>
            <a:r>
              <a:rPr lang="en-US" spc="15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Click</a:t>
            </a:r>
            <a:r>
              <a:rPr lang="en-US" spc="150">
                <a:latin typeface="Times New Roman" panose="02020603050405020304" charset="0"/>
                <a:ea typeface="+mn-ea"/>
                <a:cs typeface="Times New Roman" panose="02020603050405020304" charset="0"/>
              </a:rPr>
              <a:t> the left mouse button twice. 双击鼠标左键。</a:t>
            </a:r>
            <a:br>
              <a:rPr lang="en-US" spc="150">
                <a:latin typeface="Times New Roman" panose="02020603050405020304" charset="0"/>
                <a:ea typeface="+mn-ea"/>
                <a:cs typeface="Times New Roman" panose="02020603050405020304" charset="0"/>
              </a:rPr>
            </a:br>
            <a:r>
              <a:rPr lang="en-US" spc="150">
                <a:latin typeface="Times New Roman" panose="02020603050405020304" charset="0"/>
                <a:ea typeface="+mn-ea"/>
                <a:cs typeface="Times New Roman" panose="02020603050405020304" charset="0"/>
              </a:rPr>
              <a:t>When we </a:t>
            </a:r>
            <a:r>
              <a:rPr lang="en-US" spc="15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click</a:t>
            </a:r>
            <a:r>
              <a:rPr lang="en-US" spc="150">
                <a:latin typeface="Times New Roman" panose="02020603050405020304" charset="0"/>
                <a:ea typeface="+mn-ea"/>
                <a:cs typeface="Times New Roman" panose="02020603050405020304" charset="0"/>
              </a:rPr>
              <a:t> on download it says it will hurt our files. </a:t>
            </a:r>
            <a:br>
              <a:rPr lang="en-US" spc="150">
                <a:latin typeface="Times New Roman" panose="02020603050405020304" charset="0"/>
                <a:ea typeface="+mn-ea"/>
                <a:cs typeface="Times New Roman" panose="02020603050405020304" charset="0"/>
              </a:rPr>
            </a:br>
            <a:r>
              <a:rPr lang="en-US" spc="150">
                <a:latin typeface="Times New Roman" panose="02020603050405020304" charset="0"/>
                <a:ea typeface="+mn-ea"/>
                <a:cs typeface="Times New Roman" panose="02020603050405020304" charset="0"/>
              </a:rPr>
              <a:t>当我们点击下载时,它提示说这会损坏我们的文件。</a:t>
            </a:r>
            <a:endParaRPr lang="en-US" spc="15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112385" y="78740"/>
            <a:ext cx="894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点击</a:t>
            </a:r>
            <a:endParaRPr sz="28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411095" y="4246880"/>
            <a:ext cx="160591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privacy</a:t>
            </a:r>
            <a:endParaRPr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51765" y="3801110"/>
            <a:ext cx="11718925" cy="26765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Let them know you are there to help in any way that’s acceptable, while still respecting the _______ of your neighbor.(2018浙江) 让他们知道你随时可以以能够接受的方式帮助他们,同时又尊重你邻居的隐私。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Choose a campsite with ______ and minimum influence on others and the environment.(2009北京)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选择一个隐秘的,对他人和环境影响最小的宿营地。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796665" y="5064125"/>
            <a:ext cx="16211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privacy</a:t>
            </a:r>
            <a:endParaRPr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9469120" y="3259455"/>
            <a:ext cx="19627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隐私;隐秘</a:t>
            </a:r>
            <a:endParaRPr sz="28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标题 1"/>
          <p:cNvSpPr>
            <a:spLocks noGrp="1"/>
          </p:cNvSpPr>
          <p:nvPr/>
        </p:nvSpPr>
        <p:spPr>
          <a:xfrm>
            <a:off x="252730" y="45720"/>
            <a:ext cx="11876405" cy="6477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r>
              <a:rPr lang="en-US" sz="3200" spc="150">
                <a:latin typeface="Times New Roman" panose="02020603050405020304" charset="0"/>
                <a:ea typeface="+mn-ea"/>
                <a:cs typeface="Times New Roman" panose="02020603050405020304" charset="0"/>
              </a:rPr>
              <a:t>18.click [klik] n. vt. &amp; vi.____</a:t>
            </a:r>
            <a:endParaRPr lang="en-US" sz="3200" spc="15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208915" y="2922270"/>
            <a:ext cx="11876405" cy="6477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r>
              <a:rPr lang="en-US" sz="3200" spc="150">
                <a:latin typeface="Times New Roman" panose="02020603050405020304" charset="0"/>
                <a:ea typeface="+mn-ea"/>
                <a:cs typeface="Times New Roman" panose="02020603050405020304" charset="0"/>
              </a:rPr>
              <a:t>19.privacy ['praɪvəsi]n. ___;___;___;____</a:t>
            </a:r>
            <a:endParaRPr lang="en-US" sz="3200" spc="15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  <a:p>
            <a:r>
              <a:rPr lang="en-US" spc="15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词根词缀：priv-(私人)+-acy (名词后缀)：私人的空间：____;____</a:t>
            </a:r>
            <a:endParaRPr lang="en-US" spc="150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820285" y="2831465"/>
            <a:ext cx="64935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隐私 隐秘 隐居 隐居处</a:t>
            </a:r>
            <a:endParaRPr sz="28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6" grpId="1"/>
      <p:bldP spid="9" grpId="0"/>
      <p:bldP spid="9" grpId="1"/>
      <p:bldP spid="2" grpId="0"/>
      <p:bldP spid="2" grpId="1"/>
      <p:bldP spid="8" grpId="0"/>
      <p:bldP spid="8" grpId="1"/>
      <p:bldP spid="14" grpId="0"/>
      <p:bldP spid="14" grpId="1"/>
      <p:bldP spid="15" grpId="0"/>
      <p:bldP spid="15" grpId="1"/>
      <p:bldP spid="7" grpId="0"/>
      <p:bldP spid="7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" name="文本框 8"/>
          <p:cNvSpPr txBox="1"/>
          <p:nvPr/>
        </p:nvSpPr>
        <p:spPr>
          <a:xfrm>
            <a:off x="2032635" y="1274445"/>
            <a:ext cx="126936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private</a:t>
            </a:r>
            <a:endParaRPr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0960" y="-63500"/>
            <a:ext cx="12282170" cy="53232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 </a:t>
            </a:r>
            <a:r>
              <a:rPr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['praɪvət]adj. 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私人的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私有的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私下的 </a:t>
            </a:r>
            <a:r>
              <a:rPr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n.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 列兵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As data and identity theft becomes more and more common, the market is growing for biometric(生物测量)technologies—like fingerprint scans—to keep others out of ______ e-spaces.(2019全国I) 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随着数据和身份盗窃变得越来越普遍,像指纹扫描这样的生物识别技术的市场正在增长,以防止其他人进入私人电子空间。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On the last day of our week-long stay, we were invited to attend a ______ concert on a beautiful farm on the North Shore under the stars, listening to musicians and meeting interesting locals.(2019全国III) 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在我们为期一周的逗留的最后一天,我们应邀参加了在北岸一个美丽的农场举行的私人音乐会,在星空下聆听音乐家的演奏,并与有趣的当地人见面。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015220" y="2540635"/>
            <a:ext cx="155194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private</a:t>
            </a:r>
            <a:endParaRPr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8105" y="-19050"/>
            <a:ext cx="341439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private</a:t>
            </a:r>
            <a:endParaRPr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4" grpId="1"/>
      <p:bldP spid="3" grpId="0"/>
      <p:bldP spid="3" grpId="1"/>
      <p:bldP spid="2" grpId="0"/>
      <p:bldP spid="2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" name="文本框 8"/>
          <p:cNvSpPr txBox="1"/>
          <p:nvPr/>
        </p:nvSpPr>
        <p:spPr>
          <a:xfrm>
            <a:off x="1644015" y="854710"/>
            <a:ext cx="150749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privilege</a:t>
            </a:r>
            <a:endParaRPr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0960" y="-63500"/>
            <a:ext cx="12282170" cy="57543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privilege ['prɪvɪlɪdʒ] n.____;____</a:t>
            </a:r>
            <a:endParaRPr sz="32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It's such a _______ to be a part of these kids’ lives, even just for a few hours, getting to know them and hearing their stories. (2019北京) 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能成为这些孩子生活的一部分,哪怕只是几个小时,去了解他们,听他们的故事,是一种特权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Her responsibility, her _______, would be to rescue it. (2019江苏) 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她的责任,她的特权,将是拯救它。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They tell us to ignore ________, power, and deep pockets.(2013江苏）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他们告诉我们要忽略特权、权力和金钱。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492500" y="2555875"/>
            <a:ext cx="155194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privilege</a:t>
            </a:r>
            <a:endParaRPr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975735" y="-96520"/>
            <a:ext cx="341439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特权;优待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401695" y="3444240"/>
            <a:ext cx="155194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privilege</a:t>
            </a:r>
            <a:endParaRPr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4" grpId="1"/>
      <p:bldP spid="3" grpId="0"/>
      <p:bldP spid="3" grpId="1"/>
      <p:bldP spid="2" grpId="0"/>
      <p:bldP spid="2" grpId="1"/>
      <p:bldP spid="5" grpId="0"/>
      <p:bldP spid="5" grpI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3172" y="453590"/>
            <a:ext cx="10852237" cy="648000"/>
          </a:xfrm>
        </p:spPr>
        <p:txBody>
          <a:bodyPr/>
          <a:p>
            <a:r>
              <a:rPr lang="en-US" sz="3200" spc="150">
                <a:latin typeface="Times New Roman" panose="02020603050405020304" charset="0"/>
                <a:ea typeface="+mn-ea"/>
                <a:cs typeface="Times New Roman" panose="02020603050405020304" charset="0"/>
              </a:rPr>
              <a:t>20.theft [θeft]n. ___;___</a:t>
            </a:r>
            <a:br>
              <a:rPr lang="en-US" sz="3200" spc="150">
                <a:latin typeface="Times New Roman" panose="02020603050405020304" charset="0"/>
                <a:ea typeface="+mn-ea"/>
                <a:cs typeface="Times New Roman" panose="02020603050405020304" charset="0"/>
              </a:rPr>
            </a:br>
            <a:r>
              <a:rPr lang="en-US" spc="15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破拆法：the(特指)+-ft(left)   助记：the left, (贼)留下的东西——____——____</a:t>
            </a:r>
            <a:endParaRPr lang="en-US" spc="150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371215" y="32385"/>
            <a:ext cx="19100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盗窃 赃物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92100" y="1403350"/>
            <a:ext cx="11336655" cy="62471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As data and identity 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theft 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becomes more and more common, the market is growing for biometric(生物测量)technologies—like fingerprint scans—to keep others out of private e-spaces.(2019全国I) 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随着数据和身份盗窃变得越来越普遍,像指纹扫描这样的生物识别技术的市场正在增长,以防止其他人进入私人电子空间。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He offers two independent sets of figures on car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theft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; both show a small rise in some parts of the country.(2011浙江)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他提供了两组关于汽车盗窃的独立数据;这两项数据在美国的一些地区都有小幅上升。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___</a:t>
            </a:r>
            <a:r>
              <a:rPr 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-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_[θiːf]n. </a:t>
            </a:r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小偷,贼</a:t>
            </a:r>
            <a:endParaRPr sz="28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Security marking your bike can act a deterrent(威慑) to a 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thief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. 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自行车上的安全标志可以起到威慑小偷的作用。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endParaRPr sz="32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endParaRPr sz="32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86715" y="927100"/>
            <a:ext cx="894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赃物</a:t>
            </a:r>
            <a:endParaRPr sz="28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27660" y="5294630"/>
            <a:ext cx="98107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thief</a:t>
            </a:r>
            <a:endParaRPr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880235" y="960755"/>
            <a:ext cx="894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盗窃</a:t>
            </a:r>
            <a:endParaRPr sz="28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10" grpId="1"/>
      <p:bldP spid="3" grpId="0"/>
      <p:bldP spid="3" grpId="1"/>
      <p:bldP spid="2" grpId="1"/>
      <p:bldP spid="2" grpId="3"/>
      <p:bldP spid="2" grpId="5"/>
      <p:bldP spid="4" grpId="0"/>
      <p:bldP spid="4" grpId="1"/>
      <p:bldP spid="2" grpId="7"/>
      <p:bldP spid="5" grpId="0"/>
      <p:bldP spid="5" grpId="1"/>
      <p:bldP spid="2" grpId="9"/>
      <p:bldP spid="2" grpId="1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9527" y="706955"/>
            <a:ext cx="10852237" cy="648000"/>
          </a:xfrm>
        </p:spPr>
        <p:txBody>
          <a:bodyPr/>
          <a:p>
            <a:r>
              <a:rPr lang="en-US" spc="15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音意相通:(粗)鲁的</a:t>
            </a:r>
            <a:br>
              <a:rPr lang="en-US" spc="15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</a:br>
            <a:r>
              <a:rPr lang="en-US" spc="15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________对……粗鲁</a:t>
            </a:r>
            <a:endParaRPr lang="en-US" spc="15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92100" y="1403350"/>
            <a:ext cx="11336655" cy="40925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However, Mexicans may use silence when instructions are given by a person in authority rather than be 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rude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to that person by arguing with him or her.（2016全国）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然而,当权威人士下达指令时,墨西哥人可能会保持沉默,而不是粗鲁地与之争吵。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Once upon a time, people hated the book because it struck them as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rude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.（2013江苏）从前,人们讨厌这本书,因为它给他们的印象是粗鲁的。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endParaRPr sz="32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endParaRPr sz="32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866515" y="28575"/>
            <a:ext cx="24345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粗鲁的;无礼的</a:t>
            </a:r>
            <a:endParaRPr sz="28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59410" y="983615"/>
            <a:ext cx="172339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be rude to</a:t>
            </a:r>
            <a:endParaRPr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242527" y="4645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r>
              <a:rPr lang="en-US" sz="3200" spc="150">
                <a:latin typeface="Times New Roman" panose="02020603050405020304" charset="0"/>
                <a:ea typeface="+mn-ea"/>
                <a:cs typeface="Times New Roman" panose="02020603050405020304" charset="0"/>
              </a:rPr>
              <a:t>21.rude [ruːd]adj. _____;_____</a:t>
            </a:r>
            <a:endParaRPr lang="en-US" sz="3200" spc="15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1"/>
      <p:bldP spid="3" grpId="0"/>
      <p:bldP spid="3" grpId="1"/>
      <p:bldP spid="2" grpId="1"/>
      <p:bldP spid="2" grpId="3"/>
      <p:bldP spid="2" grpId="5"/>
      <p:bldP spid="2" grpId="7"/>
      <p:bldP spid="5" grpId="0"/>
      <p:bldP spid="5" grpId="1"/>
      <p:bldP spid="2" grpId="9"/>
      <p:bldP spid="2" grpId="1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" name="文本框 8"/>
          <p:cNvSpPr txBox="1"/>
          <p:nvPr/>
        </p:nvSpPr>
        <p:spPr>
          <a:xfrm>
            <a:off x="1203325" y="535305"/>
            <a:ext cx="995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浏览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2065" y="60325"/>
            <a:ext cx="12282170" cy="64928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S</a:t>
            </a:r>
            <a:r>
              <a:rPr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he started to</a:t>
            </a:r>
            <a:r>
              <a:rPr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go through</a:t>
            </a:r>
            <a:r>
              <a:rPr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the bundle of letters. </a:t>
            </a:r>
            <a:endParaRPr sz="32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她开始____那一叠信件。</a:t>
            </a:r>
            <a:endParaRPr sz="32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Lily </a:t>
            </a:r>
            <a:r>
              <a:rPr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went through</a:t>
            </a:r>
            <a:r>
              <a:rPr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her purse in search of the keys to her apartment. 莉莉____了她的钱包,寻找她公寓的钥匙。</a:t>
            </a:r>
            <a:endParaRPr sz="32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endParaRPr sz="32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易混形近词：</a:t>
            </a:r>
            <a:endParaRPr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though</a:t>
            </a:r>
            <a:r>
              <a:rPr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[ðəʊ]adv. ____;____conj. ____;____</a:t>
            </a:r>
            <a:endParaRPr sz="32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through</a:t>
            </a:r>
            <a:r>
              <a:rPr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[θruː]prep. ____;____;_____</a:t>
            </a:r>
            <a:endParaRPr sz="32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thorough</a:t>
            </a:r>
            <a:r>
              <a:rPr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['θʌrə]adj. ______;______;______</a:t>
            </a:r>
            <a:endParaRPr sz="32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thought</a:t>
            </a:r>
            <a:r>
              <a:rPr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[θɔːt]n. ____;____;____</a:t>
            </a:r>
            <a:endParaRPr sz="32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endParaRPr sz="32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endParaRPr sz="32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endParaRPr sz="32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31215" y="1497330"/>
            <a:ext cx="113220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翻遍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966720" y="2962275"/>
            <a:ext cx="62109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 不过;然而         虽然;尽管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441700" y="3486785"/>
            <a:ext cx="62109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 通过 穿过 凭借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666490" y="3935730"/>
            <a:ext cx="62109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彻底的 完全的 周密的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849880" y="4459605"/>
            <a:ext cx="62109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思想 思考 想法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4" grpId="1"/>
      <p:bldP spid="3" grpId="0"/>
      <p:bldP spid="3" grpId="1"/>
      <p:bldP spid="5" grpId="0"/>
      <p:bldP spid="5" grpId="1"/>
      <p:bldP spid="2" grpId="0"/>
      <p:bldP spid="2" grpId="1"/>
      <p:bldP spid="7" grpId="0"/>
      <p:bldP spid="7" grpId="1"/>
      <p:bldP spid="8" grpId="0"/>
      <p:bldP spid="8" grpId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9527" y="706955"/>
            <a:ext cx="10852237" cy="648000"/>
          </a:xfrm>
        </p:spPr>
        <p:txBody>
          <a:bodyPr/>
          <a:p>
            <a:r>
              <a:rPr lang="en-US" spc="15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破拆法：tar-(它)+get(获得)   助记：获得它就是我的____</a:t>
            </a:r>
            <a:endParaRPr lang="en-US" spc="15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92100" y="1403350"/>
            <a:ext cx="11336655" cy="40309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Google initially used the data collected from users to 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target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advertising better.（2017江苏）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谷歌最初使用从用户收集的数据来更好地____广告。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But because success is a moving target—as soon as you hit your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target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you raise it again—the happiness that results from success does not last long.（2012江苏）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但是因为成功是一个不断变化的____——一旦你达到了目标,你就会再次提高它——所以成功带来的快乐不会持续太久。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endParaRPr sz="32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052570" y="97155"/>
            <a:ext cx="56838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目标;靶子      瞄准;把……作为目标</a:t>
            </a:r>
            <a:endParaRPr sz="28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048750" y="753110"/>
            <a:ext cx="894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目标</a:t>
            </a:r>
            <a:endParaRPr sz="28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242527" y="4645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r>
              <a:rPr lang="en-US" sz="3200" spc="150">
                <a:latin typeface="Times New Roman" panose="02020603050405020304" charset="0"/>
                <a:ea typeface="+mn-ea"/>
                <a:cs typeface="Times New Roman" panose="02020603050405020304" charset="0"/>
              </a:rPr>
              <a:t>22.target ['tɑːgɪt]n. ___;___vt. ___;____</a:t>
            </a:r>
            <a:r>
              <a:rPr lang="en-US" sz="3200" spc="150"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_______</a:t>
            </a:r>
            <a:endParaRPr lang="en-US" sz="3200" spc="15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710045" y="2239645"/>
            <a:ext cx="894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定位</a:t>
            </a:r>
            <a:endParaRPr sz="28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221605" y="3941445"/>
            <a:ext cx="894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目标</a:t>
            </a:r>
            <a:endParaRPr sz="28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5" grpId="0"/>
      <p:bldP spid="5" grpId="1"/>
      <p:bldP spid="4" grpId="0"/>
      <p:bldP spid="4" grpId="1"/>
      <p:bldP spid="7" grpId="0"/>
      <p:bldP spid="7" grpId="1"/>
      <p:bldP spid="2" grpId="0"/>
      <p:bldP spid="2" grpId="1"/>
      <p:bldP spid="10" grpId="0"/>
      <p:bldP spid="10" grpId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"/>
          <p:cNvSpPr>
            <a:spLocks noGrp="1"/>
          </p:cNvSpPr>
          <p:nvPr/>
        </p:nvSpPr>
        <p:spPr>
          <a:xfrm>
            <a:off x="140292" y="600275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r>
              <a:rPr lang="en-US" altLang="en-US" sz="3200" spc="150">
                <a:solidFill>
                  <a:srgbClr val="00000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23.troll[trəʊl]n.(北欧神话)____;_______</a:t>
            </a:r>
            <a:endParaRPr lang="en-US" altLang="en-US" sz="3200" spc="150">
              <a:solidFill>
                <a:srgbClr val="00000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  <a:p>
            <a:endParaRPr lang="en-US" altLang="en-US" spc="150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  <a:p>
            <a:r>
              <a:rPr lang="en-US" altLang="en-US" spc="15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破拆法：t-(它)+roll(滚动)   助记：不管是____还是____,统统让它滚。</a:t>
            </a:r>
            <a:endParaRPr lang="en-US" altLang="en-US" spc="150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5238750" y="-9525"/>
            <a:ext cx="33432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en-US" sz="3200" b="1" spc="150" dirty="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巨怪;网络喷子</a:t>
            </a:r>
            <a:endParaRPr lang="en-US" altLang="en-US" sz="3200" b="1" spc="150" dirty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168275" y="2396490"/>
            <a:ext cx="12068810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24.cyberbully [ˈsaɪbərbʊli] n.____vt. &amp; vi._______</a:t>
            </a:r>
            <a:endParaRPr sz="32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endParaRPr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破拆法：cyber(网络的)+bully(欺凌;恶霸)：____;________</a:t>
            </a:r>
            <a:endParaRPr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endParaRPr lang="zh-CN" alt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lang="zh-CN" altLang="en-US" sz="28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Children may be reluctant to admit to being the victims of </a:t>
            </a:r>
            <a:r>
              <a:rPr lang="zh-CN" alt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cyberbullying</a:t>
            </a:r>
            <a:r>
              <a:rPr lang="zh-CN" altLang="en-US" sz="28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.</a:t>
            </a:r>
            <a:endParaRPr lang="zh-CN" altLang="en-US" sz="28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lang="zh-CN" altLang="en-US" sz="28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孩子们可能不愿意承认自己是网络欺凌的受害者</a:t>
            </a:r>
            <a:endParaRPr lang="zh-CN" altLang="en-US" sz="28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endParaRPr lang="zh-CN" alt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endParaRPr lang="zh-CN" alt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endParaRPr lang="zh-CN" alt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endParaRPr lang="zh-CN" alt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887210" y="882650"/>
            <a:ext cx="116205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en-US" sz="2400" b="1" spc="150" dirty="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 </a:t>
            </a:r>
            <a:r>
              <a:rPr lang="en-US" altLang="en-US" sz="2800" b="1" spc="150" dirty="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巨怪</a:t>
            </a:r>
            <a:endParaRPr lang="en-US" altLang="en-US" sz="2800" b="1" spc="150" dirty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431405" y="2426335"/>
            <a:ext cx="208851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2800" b="1" spc="150" dirty="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网络欺凌</a:t>
            </a:r>
            <a:endParaRPr lang="zh-CN" altLang="en-US" sz="2800" b="1" spc="150" dirty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248910" y="2461895"/>
            <a:ext cx="102171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2800" b="1" spc="150" dirty="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网霸</a:t>
            </a:r>
            <a:endParaRPr lang="zh-CN" altLang="en-US" sz="2800" b="1" spc="150" dirty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474075" y="869315"/>
            <a:ext cx="116205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en-US" sz="2400" b="1" spc="150" dirty="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 </a:t>
            </a:r>
            <a:r>
              <a:rPr lang="en-US" altLang="en-US" sz="2800" b="1" spc="150" dirty="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喷子</a:t>
            </a:r>
            <a:endParaRPr lang="en-US" altLang="en-US" sz="2800" b="1" spc="150" dirty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836410" y="3350260"/>
            <a:ext cx="102171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2800" b="1" spc="150" dirty="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网霸</a:t>
            </a:r>
            <a:endParaRPr lang="zh-CN" altLang="en-US" sz="2800" b="1" spc="150" dirty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651750" y="3345815"/>
            <a:ext cx="208851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2800" b="1" spc="150" dirty="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网络欺凌</a:t>
            </a:r>
            <a:endParaRPr lang="zh-CN" altLang="en-US" sz="2800" b="1" spc="150" dirty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0" grpId="1"/>
      <p:bldP spid="3" grpId="0"/>
      <p:bldP spid="3" grpId="1"/>
      <p:bldP spid="2" grpId="0"/>
      <p:bldP spid="2" grpId="1"/>
      <p:bldP spid="8" grpId="0"/>
      <p:bldP spid="8" grpId="1"/>
      <p:bldP spid="4" grpId="0"/>
      <p:bldP spid="4" grpId="1"/>
      <p:bldP spid="5" grpId="0"/>
      <p:bldP spid="5" grpId="1"/>
      <p:bldP spid="6" grpId="0"/>
      <p:bldP spid="6" grpId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" name="文本框 8"/>
          <p:cNvSpPr txBox="1"/>
          <p:nvPr/>
        </p:nvSpPr>
        <p:spPr>
          <a:xfrm>
            <a:off x="9020175" y="1895475"/>
            <a:ext cx="14020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错误的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0960" y="-63500"/>
            <a:ext cx="12282170" cy="50158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25.false [fɔːls] adj.___</a:t>
            </a:r>
            <a:r>
              <a:rPr lang="en-US"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_</a:t>
            </a:r>
            <a:r>
              <a:rPr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__;______;____</a:t>
            </a:r>
            <a:endParaRPr sz="32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endParaRPr sz="32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Being able to read people helps kids from misreading a situation and jumping to </a:t>
            </a:r>
            <a:r>
              <a:rPr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false</a:t>
            </a:r>
            <a:r>
              <a:rPr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conclusions.(2014全国I)</a:t>
            </a:r>
            <a:endParaRPr sz="32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能够理解别人可以帮助孩子们避免误读形势并得出______结论。</a:t>
            </a:r>
            <a:endParaRPr sz="32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False</a:t>
            </a:r>
            <a:r>
              <a:rPr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fire alarms are illegal and may lead to imprisonment.(2018天津) ____火警是非法的,可能会导致监禁。</a:t>
            </a:r>
            <a:endParaRPr sz="32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It was proved that the aphasics(失语症者) were far ahead of the normal people in recognizing </a:t>
            </a:r>
            <a:r>
              <a:rPr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false</a:t>
            </a:r>
            <a:r>
              <a:rPr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speeches.(2007浙江)</a:t>
            </a:r>
            <a:endParaRPr sz="32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事实证明,失语症患者在识别____方面远远领先于正常人。</a:t>
            </a:r>
            <a:endParaRPr sz="32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-5715" y="2872105"/>
            <a:ext cx="12446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谎报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038090" y="4337050"/>
            <a:ext cx="122682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谎言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190240" y="-62865"/>
            <a:ext cx="562165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错误的;伪造的;假的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4" grpId="1"/>
      <p:bldP spid="3" grpId="0"/>
      <p:bldP spid="3" grpId="1"/>
      <p:bldP spid="5" grpId="0"/>
      <p:bldP spid="5" grpId="1"/>
      <p:bldP spid="6" grpId="0"/>
      <p:bldP spid="6" grpId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4" name="图片 24" descr="fal-失误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8415" y="281940"/>
            <a:ext cx="12296775" cy="6294120"/>
          </a:xfrm>
          <a:prstGeom prst="rect">
            <a:avLst/>
          </a:prstGeom>
        </p:spPr>
      </p:pic>
      <p:sp>
        <p:nvSpPr>
          <p:cNvPr id="4" name="标题 1"/>
          <p:cNvSpPr>
            <a:spLocks noGrp="1"/>
          </p:cNvSpPr>
          <p:nvPr/>
        </p:nvSpPr>
        <p:spPr>
          <a:xfrm>
            <a:off x="1235710" y="3143250"/>
            <a:ext cx="1829435" cy="3676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失误</a:t>
            </a:r>
            <a:endParaRPr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3948430" y="710565"/>
            <a:ext cx="5999480" cy="42100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倒下</a:t>
            </a:r>
            <a:r>
              <a:rPr lang="en-US" altLang="zh-CN"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;</a:t>
            </a: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掉落             fell     fallen           秋天</a:t>
            </a:r>
            <a:r>
              <a:rPr lang="en-US" altLang="zh-CN"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;</a:t>
            </a: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瀑布</a:t>
            </a:r>
            <a:endParaRPr sz="20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4124960" y="2580005"/>
            <a:ext cx="2836545" cy="56324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过错</a:t>
            </a:r>
            <a:r>
              <a:rPr lang="en-US" altLang="zh-CN"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;</a:t>
            </a: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缺点             做错</a:t>
            </a:r>
            <a:endParaRPr sz="20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8767445" y="2265045"/>
            <a:ext cx="2740660" cy="45529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有错误的；有缺点的</a:t>
            </a:r>
            <a:endParaRPr sz="20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3" name="标题 1"/>
          <p:cNvSpPr>
            <a:spLocks noGrp="1"/>
          </p:cNvSpPr>
          <p:nvPr/>
        </p:nvSpPr>
        <p:spPr>
          <a:xfrm>
            <a:off x="4448175" y="1485900"/>
            <a:ext cx="2960370" cy="3136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错误的</a:t>
            </a:r>
            <a:r>
              <a:rPr lang="en-US" altLang="zh-CN"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;</a:t>
            </a: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伪造的</a:t>
            </a:r>
            <a:r>
              <a:rPr lang="en-US" altLang="zh-CN"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;</a:t>
            </a: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假的</a:t>
            </a:r>
            <a:endParaRPr sz="20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8" name="标题 1"/>
          <p:cNvSpPr>
            <a:spLocks noGrp="1"/>
          </p:cNvSpPr>
          <p:nvPr/>
        </p:nvSpPr>
        <p:spPr>
          <a:xfrm>
            <a:off x="8688705" y="2898775"/>
            <a:ext cx="3148965" cy="31940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缺席；缺乏；缺省</a:t>
            </a:r>
            <a:endParaRPr sz="20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4124960" y="4374515"/>
            <a:ext cx="3601720" cy="48514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失败         使失望；未通过</a:t>
            </a:r>
            <a:endParaRPr sz="20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8500110" y="3742690"/>
            <a:ext cx="2094230" cy="31940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failure</a:t>
            </a:r>
            <a:endParaRPr sz="20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4" name="标题 1"/>
          <p:cNvSpPr>
            <a:spLocks noGrp="1"/>
          </p:cNvSpPr>
          <p:nvPr/>
        </p:nvSpPr>
        <p:spPr>
          <a:xfrm>
            <a:off x="8500110" y="4958715"/>
            <a:ext cx="868680" cy="23050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fail sb</a:t>
            </a:r>
            <a:endParaRPr sz="20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6" name="标题 1"/>
          <p:cNvSpPr>
            <a:spLocks noGrp="1"/>
          </p:cNvSpPr>
          <p:nvPr/>
        </p:nvSpPr>
        <p:spPr>
          <a:xfrm>
            <a:off x="4167505" y="5774055"/>
            <a:ext cx="2234565" cy="31940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褪色,消退</a:t>
            </a:r>
            <a:endParaRPr sz="20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3" name="标题 1"/>
          <p:cNvSpPr>
            <a:spLocks noGrp="1"/>
          </p:cNvSpPr>
          <p:nvPr/>
        </p:nvSpPr>
        <p:spPr>
          <a:xfrm>
            <a:off x="8500110" y="4374515"/>
            <a:ext cx="3174365" cy="31940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fail to do sth</a:t>
            </a:r>
            <a:endParaRPr sz="20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7" grpId="0"/>
      <p:bldP spid="7" grpId="1"/>
      <p:bldP spid="13" grpId="0"/>
      <p:bldP spid="13" grpId="1"/>
      <p:bldP spid="8" grpId="0"/>
      <p:bldP spid="8" grpId="1"/>
      <p:bldP spid="10" grpId="0"/>
      <p:bldP spid="10" grpId="1"/>
      <p:bldP spid="18" grpId="0"/>
      <p:bldP spid="18" grpId="1"/>
      <p:bldP spid="3" grpId="0"/>
      <p:bldP spid="3" grpId="1"/>
      <p:bldP spid="6" grpId="0"/>
      <p:bldP spid="6" grpId="1"/>
      <p:bldP spid="14" grpId="0"/>
      <p:bldP spid="14" grpId="1"/>
      <p:bldP spid="16" grpId="0"/>
      <p:bldP spid="16" grpId="1"/>
      <p:bldP spid="23" grpId="0"/>
      <p:bldP spid="23" grpId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64465" y="2085975"/>
            <a:ext cx="11539855" cy="5292090"/>
          </a:xfrm>
        </p:spPr>
        <p:txBody>
          <a:bodyPr/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The students feel that they belong to a __________ group.(2019浙江) 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学生们觉得他们属于一个特定的群体。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Students should be able to extend the logic of each to their _________ circumstance.(2018全国III)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学生应该能够将每个人的逻辑扩展到他们特定的环境。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___</a:t>
            </a:r>
            <a:r>
              <a:rPr lang="en-US" altLang="zh-CN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_</a:t>
            </a: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______scents also have an effect: diners who got the scent of lavender(薰衣草)stayed longer and spent more than those who smelled lemon, or no scent.（2018江苏）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特殊的香味也会产生影响:闻到薰衣草香味的食客停留的时间更长, 花的钱也比那些闻到柠檬味或没有香味的人多。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117475" y="90805"/>
            <a:ext cx="12054840" cy="2434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l">
              <a:lnSpc>
                <a:spcPct val="100000"/>
              </a:lnSpc>
              <a:buClrTx/>
              <a:buSzTx/>
              <a:buFontTx/>
            </a:pPr>
            <a:r>
              <a:rPr sz="3200">
                <a:latin typeface="Times New Roman" panose="02020603050405020304" charset="0"/>
                <a:ea typeface="+mn-ea"/>
                <a:cs typeface="Times New Roman" panose="02020603050405020304" charset="0"/>
              </a:rPr>
              <a:t>26.particular [pəˈtɪkjələ(r)]  adj. _</a:t>
            </a:r>
            <a:r>
              <a:rPr lang="en-US" altLang="zh-CN" sz="3200">
                <a:latin typeface="Times New Roman" panose="02020603050405020304" charset="0"/>
                <a:ea typeface="+mn-ea"/>
                <a:cs typeface="Times New Roman" panose="02020603050405020304" charset="0"/>
              </a:rPr>
              <a:t>_</a:t>
            </a:r>
            <a:r>
              <a:rPr sz="3200">
                <a:latin typeface="Times New Roman" panose="02020603050405020304" charset="0"/>
                <a:ea typeface="+mn-ea"/>
                <a:cs typeface="Times New Roman" panose="02020603050405020304" charset="0"/>
              </a:rPr>
              <a:t>_</a:t>
            </a:r>
            <a:r>
              <a:rPr lang="en-US" altLang="zh-CN" sz="3200">
                <a:latin typeface="Times New Roman" panose="02020603050405020304" charset="0"/>
                <a:ea typeface="+mn-ea"/>
                <a:cs typeface="Times New Roman" panose="02020603050405020304" charset="0"/>
              </a:rPr>
              <a:t>_</a:t>
            </a:r>
            <a:r>
              <a:rPr sz="3200">
                <a:latin typeface="Times New Roman" panose="02020603050405020304" charset="0"/>
                <a:ea typeface="+mn-ea"/>
                <a:cs typeface="Times New Roman" panose="02020603050405020304" charset="0"/>
              </a:rPr>
              <a:t>_;__</a:t>
            </a:r>
            <a:r>
              <a:rPr lang="en-US" altLang="zh-CN" sz="3200">
                <a:latin typeface="Times New Roman" panose="02020603050405020304" charset="0"/>
                <a:ea typeface="+mn-ea"/>
                <a:cs typeface="Times New Roman" panose="02020603050405020304" charset="0"/>
              </a:rPr>
              <a:t>_</a:t>
            </a:r>
            <a:r>
              <a:rPr sz="3200">
                <a:latin typeface="Times New Roman" panose="02020603050405020304" charset="0"/>
                <a:ea typeface="+mn-ea"/>
                <a:cs typeface="Times New Roman" panose="02020603050405020304" charset="0"/>
              </a:rPr>
              <a:t>__;___</a:t>
            </a:r>
            <a:r>
              <a:rPr lang="en-US" altLang="zh-CN" sz="3200">
                <a:latin typeface="Times New Roman" panose="02020603050405020304" charset="0"/>
                <a:ea typeface="+mn-ea"/>
                <a:cs typeface="Times New Roman" panose="02020603050405020304" charset="0"/>
              </a:rPr>
              <a:t>_</a:t>
            </a:r>
            <a:r>
              <a:rPr sz="3200">
                <a:latin typeface="Times New Roman" panose="02020603050405020304" charset="0"/>
                <a:ea typeface="+mn-ea"/>
                <a:cs typeface="Times New Roman" panose="02020603050405020304" charset="0"/>
              </a:rPr>
              <a:t>_;__</a:t>
            </a:r>
            <a:r>
              <a:rPr lang="en-US" altLang="zh-CN" sz="3200">
                <a:latin typeface="Times New Roman" panose="02020603050405020304" charset="0"/>
                <a:ea typeface="+mn-ea"/>
                <a:cs typeface="Times New Roman" panose="02020603050405020304" charset="0"/>
              </a:rPr>
              <a:t>_</a:t>
            </a:r>
            <a:r>
              <a:rPr sz="3200">
                <a:latin typeface="Times New Roman" panose="02020603050405020304" charset="0"/>
                <a:ea typeface="+mn-ea"/>
                <a:cs typeface="Times New Roman" panose="02020603050405020304" charset="0"/>
              </a:rPr>
              <a:t>__n. ___</a:t>
            </a:r>
            <a:r>
              <a:rPr lang="en-US" altLang="zh-CN" sz="3200">
                <a:latin typeface="Times New Roman" panose="02020603050405020304" charset="0"/>
                <a:ea typeface="+mn-ea"/>
                <a:cs typeface="Times New Roman" panose="02020603050405020304" charset="0"/>
              </a:rPr>
              <a:t>_</a:t>
            </a:r>
            <a:r>
              <a:rPr sz="3200">
                <a:latin typeface="Times New Roman" panose="02020603050405020304" charset="0"/>
                <a:ea typeface="+mn-ea"/>
                <a:cs typeface="Times New Roman" panose="02020603050405020304" charset="0"/>
              </a:rPr>
              <a:t>__;__</a:t>
            </a:r>
            <a:r>
              <a:rPr lang="en-US" altLang="zh-CN" sz="3200">
                <a:latin typeface="Times New Roman" panose="02020603050405020304" charset="0"/>
                <a:ea typeface="+mn-ea"/>
                <a:cs typeface="Times New Roman" panose="02020603050405020304" charset="0"/>
              </a:rPr>
              <a:t>_</a:t>
            </a:r>
            <a:r>
              <a:rPr sz="3200">
                <a:latin typeface="Times New Roman" panose="02020603050405020304" charset="0"/>
                <a:ea typeface="+mn-ea"/>
                <a:cs typeface="Times New Roman" panose="02020603050405020304" charset="0"/>
              </a:rPr>
              <a:t>___</a:t>
            </a:r>
            <a:endParaRPr sz="320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  <a:p>
            <a:pPr algn="l">
              <a:lnSpc>
                <a:spcPct val="100000"/>
              </a:lnSpc>
              <a:buClrTx/>
              <a:buSzTx/>
              <a:buFontTx/>
            </a:pPr>
            <a:r>
              <a:rPr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词根词缀：part(部分)+-ic(形容词后缀)+(-ular属性)：有自己特定属性的——______;______</a:t>
            </a:r>
            <a:endParaRPr lang="en-US" altLang="zh-CN" sz="3200" u="sng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  <a:p>
            <a:pPr algn="l">
              <a:lnSpc>
                <a:spcPct val="100000"/>
              </a:lnSpc>
              <a:buClrTx/>
              <a:buSzTx/>
              <a:buFontTx/>
            </a:pPr>
            <a:r>
              <a:rPr lang="en-US" altLang="zh-CN" sz="3200">
                <a:noFill/>
                <a:latin typeface="Times New Roman" panose="02020603050405020304" charset="0"/>
                <a:ea typeface="+mn-ea"/>
                <a:cs typeface="Times New Roman" panose="02020603050405020304" charset="0"/>
              </a:rPr>
              <a:t>_</a:t>
            </a:r>
            <a:r>
              <a:rPr lang="en-US" altLang="zh-CN" sz="32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                                   </a:t>
            </a:r>
            <a:endParaRPr lang="en-US" altLang="zh-CN" sz="3200" u="sng">
              <a:noFill/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-44450" y="594360"/>
            <a:ext cx="595757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en-US" sz="2800" b="1" spc="150" dirty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 特定的 详细的  独有的 挑剔的</a:t>
            </a:r>
            <a:endParaRPr lang="en-US" altLang="en-US" sz="2800" b="1" spc="150" dirty="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6049010" y="2070735"/>
            <a:ext cx="1775460" cy="45466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particular</a:t>
            </a:r>
            <a:endParaRPr lang="en-US" altLang="zh-CN" spc="0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164465" y="4504690"/>
            <a:ext cx="1885950" cy="45466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Particular</a:t>
            </a:r>
            <a:endParaRPr lang="en-US" altLang="zh-CN" spc="0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610860" y="615950"/>
            <a:ext cx="36785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en-US" sz="2800" b="1" spc="150" dirty="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详细说明 个别项目</a:t>
            </a:r>
            <a:endParaRPr lang="en-US" altLang="en-US" sz="2800" b="1" spc="150" dirty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8970645" y="3018155"/>
            <a:ext cx="3201670" cy="45466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particular</a:t>
            </a:r>
            <a:endParaRPr lang="en-US" altLang="zh-CN" spc="0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419225" y="1471930"/>
            <a:ext cx="36785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en-US" sz="2800" b="1" spc="150" dirty="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特定的 独有的</a:t>
            </a:r>
            <a:endParaRPr lang="en-US" altLang="en-US" sz="2800" b="1" spc="150" dirty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0" grpId="0"/>
      <p:bldP spid="20" grpId="1"/>
      <p:bldP spid="6" grpId="0"/>
      <p:bldP spid="6" grpId="1"/>
      <p:bldP spid="7" grpId="0"/>
      <p:bldP spid="7" grpId="1"/>
      <p:bldP spid="9" grpId="0"/>
      <p:bldP spid="9" grpId="1"/>
      <p:bldP spid="5" grpId="0"/>
      <p:bldP spid="5" grpId="1"/>
      <p:bldP spid="8" grpId="0"/>
      <p:bldP spid="8" grpId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64465" y="433070"/>
            <a:ext cx="11539855" cy="6944995"/>
          </a:xfrm>
        </p:spPr>
        <p:txBody>
          <a:bodyPr/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_________________ </a:t>
            </a:r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对……讲究,对……挑剔</a:t>
            </a:r>
            <a:endParaRPr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An intelligent person be particular about trifles (小事).  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聪明的人是不会与人斤斤计较的.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</a:t>
            </a:r>
            <a:r>
              <a:rPr lang="en-US" altLang="zh-CN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</a:t>
            </a: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 [pəˈtɪkjələli] adv. 尤其；特别；异乎寻常地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This is ___________ true in the US.(2020浙江一月) 在美国尤其如此。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What's ___________ interesting is the attitude various cities have toward Dubanchet’s cause.(2019浙江)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特别有趣的是各个城市对Dubanchet事业的态度。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132715" y="2981325"/>
            <a:ext cx="3570605" cy="45466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be particular about</a:t>
            </a:r>
            <a:endParaRPr lang="en-US" altLang="zh-CN" spc="0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1297940" y="4505960"/>
            <a:ext cx="2063115" cy="45466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particularly</a:t>
            </a:r>
            <a:endParaRPr lang="en-US" altLang="zh-CN" spc="0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1247140" y="3954145"/>
            <a:ext cx="3201670" cy="45466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particularly</a:t>
            </a:r>
            <a:endParaRPr lang="en-US" altLang="zh-CN" spc="0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187960" y="389255"/>
            <a:ext cx="3356610" cy="45466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be particular about</a:t>
            </a:r>
            <a:endParaRPr lang="en-US" altLang="zh-CN" spc="0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7" grpId="1"/>
      <p:bldP spid="9" grpId="0"/>
      <p:bldP spid="9" grpId="1"/>
      <p:bldP spid="5" grpId="0"/>
      <p:bldP spid="5" grpId="1"/>
      <p:bldP spid="2" grpId="0"/>
      <p:bldP spid="2" grpId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0005" y="1446530"/>
            <a:ext cx="12143105" cy="5292090"/>
          </a:xfrm>
        </p:spPr>
        <p:txBody>
          <a:bodyPr/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I feel ____________ that I complain about not having enough child-free time to work. (2010天津)我抱怨没有足够的不照看孩子的时间可以工作,这让我感到很尴尬。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I felt such a sense of relief that I would no longer have to _______________ when I returned to school.(2010浙江) 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我有一种如释重负的感觉,当我回到学校时,我再也不必感到尴尬了。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The more ____________ or shameful the secret is, the juicier the gossip it makes. (2016浙江)这个秘密越是令人尴尬或羞耻,它所制造的流言蜚语就越令人津津有味。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A more _____________ situation occurs when a student starts falling into sleep and the weight of the head pushes the arm off the desk, and the movement carries the rest of the body along. 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一个更尴尬的情况出现了:一个学生睡着了,它的头部的重量将手臂了推离桌子,结果他身体的其他部分也随之移动了。(2011全国卷)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117475" y="90805"/>
            <a:ext cx="12054840" cy="2434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l">
              <a:lnSpc>
                <a:spcPct val="100000"/>
              </a:lnSpc>
              <a:buClrTx/>
              <a:buSzTx/>
              <a:buFontTx/>
            </a:pPr>
            <a:r>
              <a:rPr sz="3200">
                <a:latin typeface="Times New Roman" panose="02020603050405020304" charset="0"/>
                <a:ea typeface="+mn-ea"/>
                <a:cs typeface="Times New Roman" panose="02020603050405020304" charset="0"/>
              </a:rPr>
              <a:t>27.embarrass [ɪmˈbærəs] v. </a:t>
            </a:r>
            <a:r>
              <a:rPr>
                <a:latin typeface="Times New Roman" panose="02020603050405020304" charset="0"/>
                <a:ea typeface="+mn-ea"/>
                <a:cs typeface="Times New Roman" panose="02020603050405020304" charset="0"/>
              </a:rPr>
              <a:t>(尤指在社交场合) </a:t>
            </a:r>
            <a:r>
              <a:rPr sz="3200">
                <a:latin typeface="Times New Roman" panose="02020603050405020304" charset="0"/>
                <a:ea typeface="+mn-ea"/>
                <a:cs typeface="Times New Roman" panose="02020603050405020304" charset="0"/>
              </a:rPr>
              <a:t>_____,_____</a:t>
            </a:r>
            <a:endParaRPr sz="320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  <a:p>
            <a:pPr algn="l">
              <a:lnSpc>
                <a:spcPct val="100000"/>
              </a:lnSpc>
              <a:buClrTx/>
              <a:buSzTx/>
              <a:buFontTx/>
            </a:pPr>
            <a:r>
              <a:rPr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词根词缀：em-(=in进入)+barr-(栅栏)+-ass(动词后缀)：把人放入栅栏与栅栏之间,使进退两难——______</a:t>
            </a:r>
            <a:r>
              <a:rPr lang="en-US" altLang="zh-CN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  </a:t>
            </a:r>
            <a:r>
              <a:rPr lang="en-US" altLang="zh-CN" sz="32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                                 </a:t>
            </a:r>
            <a:endParaRPr lang="en-US" altLang="zh-CN" sz="3200" u="sng">
              <a:noFill/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8752840" y="96520"/>
            <a:ext cx="27946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en-US" sz="2800" b="1" spc="150" dirty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使窘迫,使尴尬</a:t>
            </a:r>
            <a:endParaRPr lang="en-US" altLang="en-US" sz="2800" b="1" spc="150" dirty="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897255" y="1399540"/>
            <a:ext cx="2166620" cy="45466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embarrassed</a:t>
            </a:r>
            <a:endParaRPr lang="en-US" altLang="zh-CN" spc="0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1511300" y="3688715"/>
            <a:ext cx="2347595" cy="45466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embarrassing</a:t>
            </a:r>
            <a:endParaRPr lang="en-US" altLang="zh-CN" spc="0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8622665" y="2284095"/>
            <a:ext cx="3201670" cy="45466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be embarrassed</a:t>
            </a:r>
            <a:endParaRPr lang="en-US" altLang="zh-CN" spc="0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846320" y="1047115"/>
            <a:ext cx="152844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en-US" sz="2800" b="1" spc="150" dirty="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使尴尬</a:t>
            </a:r>
            <a:endParaRPr lang="en-US" altLang="en-US" sz="2800" b="1" spc="150" dirty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1282700" y="4615180"/>
            <a:ext cx="2347595" cy="45466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embarrassing</a:t>
            </a:r>
            <a:endParaRPr lang="en-US" altLang="zh-CN" spc="0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0" grpId="0"/>
      <p:bldP spid="20" grpId="1"/>
      <p:bldP spid="7" grpId="0"/>
      <p:bldP spid="7" grpId="1"/>
      <p:bldP spid="9" grpId="0"/>
      <p:bldP spid="9" grpId="1"/>
      <p:bldP spid="5" grpId="0"/>
      <p:bldP spid="5" grpId="1"/>
      <p:bldP spid="8" grpId="0"/>
      <p:bldP spid="8" grpId="1"/>
      <p:bldP spid="2" grpId="0"/>
      <p:bldP spid="2" grpId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64465" y="433070"/>
            <a:ext cx="11539855" cy="6944995"/>
          </a:xfrm>
        </p:spPr>
        <p:txBody>
          <a:bodyPr/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______________ [ɪmˈbærəsmənt]  n.</a:t>
            </a:r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尴尬；窘迫； 难堪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Team leaders must ensure that all members get over their natural desire to avoid the ______________ associated with making mistakes.(2013江苏) 团队领导必须确保所有成员克服他们的本能欲望,避免犯错误带来的尴尬。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_____________________, the words kept coming out.(2009浙江) 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令我尴尬的是,这些话不停地脱口而出。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1625600" y="1257300"/>
            <a:ext cx="3570605" cy="45466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embarrassment</a:t>
            </a:r>
            <a:endParaRPr lang="en-US" altLang="zh-CN" spc="0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127000" y="2159000"/>
            <a:ext cx="3877310" cy="45466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 To my embarrassment</a:t>
            </a:r>
            <a:endParaRPr lang="en-US" altLang="zh-CN" spc="0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187960" y="372110"/>
            <a:ext cx="3356610" cy="45466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embarrassment</a:t>
            </a:r>
            <a:endParaRPr lang="en-US" altLang="zh-CN" spc="0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7" grpId="1"/>
      <p:bldP spid="9" grpId="0"/>
      <p:bldP spid="9" grpId="1"/>
      <p:bldP spid="2" grpId="0"/>
      <p:bldP spid="2" grpId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1" descr="bar填空"/>
          <p:cNvPicPr>
            <a:picLocks noChangeAspect="1"/>
          </p:cNvPicPr>
          <p:nvPr>
            <p:ph sz="quarter" idx="13"/>
          </p:nvPr>
        </p:nvPicPr>
        <p:blipFill>
          <a:blip r:embed="rId1"/>
          <a:stretch>
            <a:fillRect/>
          </a:stretch>
        </p:blipFill>
        <p:spPr>
          <a:xfrm>
            <a:off x="-5080" y="827405"/>
            <a:ext cx="12126595" cy="5340985"/>
          </a:xfrm>
          <a:prstGeom prst="rect">
            <a:avLst/>
          </a:prstGeom>
        </p:spPr>
      </p:pic>
      <p:sp>
        <p:nvSpPr>
          <p:cNvPr id="15" name="标题 1"/>
          <p:cNvSpPr>
            <a:spLocks noGrp="1"/>
          </p:cNvSpPr>
          <p:nvPr/>
        </p:nvSpPr>
        <p:spPr>
          <a:xfrm>
            <a:off x="3003550" y="5303520"/>
            <a:ext cx="2331720" cy="3670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6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讨价还价         便宜货</a:t>
            </a:r>
            <a:endParaRPr sz="16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7" name="标题 1"/>
          <p:cNvSpPr>
            <a:spLocks noGrp="1"/>
          </p:cNvSpPr>
          <p:nvPr/>
        </p:nvSpPr>
        <p:spPr>
          <a:xfrm>
            <a:off x="4060825" y="4319905"/>
            <a:ext cx="1138555" cy="34671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16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理发师</a:t>
            </a:r>
            <a:endParaRPr lang="en-US" altLang="zh-CN" sz="16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8" name="标题 1"/>
          <p:cNvSpPr>
            <a:spLocks noGrp="1"/>
          </p:cNvSpPr>
          <p:nvPr/>
        </p:nvSpPr>
        <p:spPr>
          <a:xfrm>
            <a:off x="3750945" y="1397000"/>
            <a:ext cx="2252980" cy="3670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6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栅栏；障碍</a:t>
            </a:r>
            <a:endParaRPr sz="16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9" name="标题 1"/>
          <p:cNvSpPr>
            <a:spLocks noGrp="1"/>
          </p:cNvSpPr>
          <p:nvPr/>
        </p:nvSpPr>
        <p:spPr>
          <a:xfrm>
            <a:off x="1836420" y="2359660"/>
            <a:ext cx="1702435" cy="40195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6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尴尬</a:t>
            </a:r>
            <a:endParaRPr sz="16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0" name="标题 1"/>
          <p:cNvSpPr>
            <a:spLocks noGrp="1"/>
          </p:cNvSpPr>
          <p:nvPr/>
        </p:nvSpPr>
        <p:spPr>
          <a:xfrm>
            <a:off x="4246245" y="2350135"/>
            <a:ext cx="2110740" cy="31305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6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使尴尬</a:t>
            </a:r>
            <a:endParaRPr sz="16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1" name="标题 1"/>
          <p:cNvSpPr>
            <a:spLocks noGrp="1"/>
          </p:cNvSpPr>
          <p:nvPr/>
        </p:nvSpPr>
        <p:spPr>
          <a:xfrm>
            <a:off x="1156970" y="4323715"/>
            <a:ext cx="734060" cy="19494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6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胡须</a:t>
            </a:r>
            <a:endParaRPr sz="16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4" name="标题 1"/>
          <p:cNvSpPr>
            <a:spLocks noGrp="1"/>
          </p:cNvSpPr>
          <p:nvPr/>
        </p:nvSpPr>
        <p:spPr>
          <a:xfrm>
            <a:off x="6579870" y="3297555"/>
            <a:ext cx="2284730" cy="40132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4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条,棒      酒吧</a:t>
            </a:r>
            <a:endParaRPr sz="24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8" name="标题 1"/>
          <p:cNvSpPr>
            <a:spLocks noGrp="1"/>
          </p:cNvSpPr>
          <p:nvPr/>
        </p:nvSpPr>
        <p:spPr>
          <a:xfrm>
            <a:off x="9961245" y="4815205"/>
            <a:ext cx="820420" cy="4197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6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木桶</a:t>
            </a:r>
            <a:endParaRPr sz="16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9" name="标题 1"/>
          <p:cNvSpPr>
            <a:spLocks noGrp="1"/>
          </p:cNvSpPr>
          <p:nvPr/>
        </p:nvSpPr>
        <p:spPr>
          <a:xfrm>
            <a:off x="10029190" y="1910715"/>
            <a:ext cx="1631950" cy="3670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6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条形码</a:t>
            </a:r>
            <a:endParaRPr sz="16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30" name="标题 1"/>
          <p:cNvSpPr>
            <a:spLocks noGrp="1"/>
          </p:cNvSpPr>
          <p:nvPr/>
        </p:nvSpPr>
        <p:spPr>
          <a:xfrm>
            <a:off x="10648315" y="2868930"/>
            <a:ext cx="1586230" cy="36639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6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坐牢</a:t>
            </a:r>
            <a:endParaRPr sz="16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31" name="标题 1"/>
          <p:cNvSpPr>
            <a:spLocks noGrp="1"/>
          </p:cNvSpPr>
          <p:nvPr/>
        </p:nvSpPr>
        <p:spPr>
          <a:xfrm>
            <a:off x="9885680" y="3850005"/>
            <a:ext cx="2186305" cy="38417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6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谷仓；马厩；牛棚</a:t>
            </a:r>
            <a:endParaRPr sz="16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4257675" y="3327400"/>
            <a:ext cx="912495" cy="49022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6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烧烤</a:t>
            </a:r>
            <a:endParaRPr sz="16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  <p:bldP spid="17" grpId="0"/>
      <p:bldP spid="17" grpId="1"/>
      <p:bldP spid="15" grpId="0"/>
      <p:bldP spid="15" grpId="1"/>
      <p:bldP spid="29" grpId="0"/>
      <p:bldP spid="29" grpId="1"/>
      <p:bldP spid="24" grpId="0"/>
      <p:bldP spid="24" grpId="1"/>
      <p:bldP spid="30" grpId="0"/>
      <p:bldP spid="30" grpId="1"/>
      <p:bldP spid="31" grpId="0"/>
      <p:bldP spid="31" grpId="1"/>
      <p:bldP spid="28" grpId="0"/>
      <p:bldP spid="28" grpId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4610" y="49530"/>
            <a:ext cx="12223115" cy="1884680"/>
          </a:xfrm>
        </p:spPr>
        <p:txBody>
          <a:bodyPr/>
          <a:p>
            <a:pPr marL="0" indent="0">
              <a:lnSpc>
                <a:spcPts val="3000"/>
              </a:lnSpc>
              <a:buNone/>
            </a:pPr>
            <a:r>
              <a:rPr sz="3200" b="1">
                <a:latin typeface="Times New Roman" panose="02020603050405020304" charset="0"/>
                <a:cs typeface="Times New Roman" panose="02020603050405020304" charset="0"/>
              </a:rPr>
              <a:t>2</a:t>
            </a:r>
            <a:r>
              <a:rPr lang="en-US" altLang="zh-CN" sz="3200" b="1">
                <a:latin typeface="Times New Roman" panose="02020603050405020304" charset="0"/>
                <a:cs typeface="Times New Roman" panose="02020603050405020304" charset="0"/>
              </a:rPr>
              <a:t>8</a:t>
            </a:r>
            <a:r>
              <a:rPr sz="3200" b="1">
                <a:latin typeface="Times New Roman" panose="02020603050405020304" charset="0"/>
                <a:cs typeface="Times New Roman" panose="02020603050405020304" charset="0"/>
              </a:rPr>
              <a:t>.make fun of____,____</a:t>
            </a:r>
            <a:endParaRPr sz="32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2500"/>
              </a:lnSpc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</a:rPr>
              <a:t>Both of us had the qualities and virtues that are typical of American actors: humorous, aggressive, and </a:t>
            </a:r>
            <a:r>
              <a:rPr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making fun of</a:t>
            </a:r>
            <a:r>
              <a:rPr sz="2400" b="1">
                <a:latin typeface="Times New Roman" panose="02020603050405020304" charset="0"/>
                <a:cs typeface="Times New Roman" panose="02020603050405020304" charset="0"/>
              </a:rPr>
              <a:t> each other—but always with an underlying affection.(2017全国II)</a:t>
            </a:r>
            <a:endParaRPr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2500"/>
              </a:lnSpc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</a:rPr>
              <a:t>我们俩都有美国演员典型的特质和美德:幽默、好斗、互相取笑——但总是带着一种潜在的感情。</a:t>
            </a:r>
            <a:endParaRPr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2500"/>
              </a:lnSpc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</a:rPr>
              <a:t>Whether from jealousy or fear of someone who looked so different, my older brothers sometimes teased(戏弄) me about my unpleasing skin, or </a:t>
            </a:r>
            <a:r>
              <a:rPr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made fun of</a:t>
            </a:r>
            <a:r>
              <a:rPr sz="2400" b="1">
                <a:latin typeface="Times New Roman" panose="02020603050405020304" charset="0"/>
                <a:cs typeface="Times New Roman" panose="02020603050405020304" charset="0"/>
              </a:rPr>
              <a:t> my clumsy walk.(2014江苏) </a:t>
            </a:r>
            <a:endParaRPr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2500"/>
              </a:lnSpc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</a:rPr>
              <a:t>不知是出于嫉妒,还是因为害怕长得跟自己不一样的人,我的哥哥们有时会取笑我不好看的皮肤,或者取笑我走路笨手笨脚。</a:t>
            </a:r>
            <a:endParaRPr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2500"/>
              </a:lnSpc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</a:rPr>
              <a:t>have fun (with)  (与……一起)_______</a:t>
            </a:r>
            <a:endParaRPr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2500"/>
              </a:lnSpc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</a:rPr>
              <a:t>Then go outside and work out a plan to translate your childhood memories into your grown-up garden. </a:t>
            </a:r>
            <a:r>
              <a:rPr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Have fun</a:t>
            </a:r>
            <a:r>
              <a:rPr sz="2400" b="1">
                <a:latin typeface="Times New Roman" panose="02020603050405020304" charset="0"/>
                <a:cs typeface="Times New Roman" panose="02020603050405020304" charset="0"/>
              </a:rPr>
              <a:t>.(2016全国II)</a:t>
            </a:r>
            <a:endParaRPr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2500"/>
              </a:lnSpc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</a:rPr>
              <a:t>然后走出去,制定一个计划,把你的童年记忆转化成你的成年花园。玩得开心。</a:t>
            </a:r>
            <a:endParaRPr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2500"/>
              </a:lnSpc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</a:rPr>
              <a:t>Did you</a:t>
            </a:r>
            <a:r>
              <a:rPr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 have fun with</a:t>
            </a:r>
            <a:r>
              <a:rPr sz="2400" b="1">
                <a:latin typeface="Times New Roman" panose="02020603050405020304" charset="0"/>
                <a:cs typeface="Times New Roman" panose="02020603050405020304" charset="0"/>
              </a:rPr>
              <a:t> your schoolmates for the weekend? </a:t>
            </a:r>
            <a:endParaRPr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2500"/>
              </a:lnSpc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</a:rPr>
              <a:t>和校友一起度周末开心吗?</a:t>
            </a:r>
            <a:endParaRPr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028315" y="-71120"/>
            <a:ext cx="199517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取笑 戏弄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036185" y="4104005"/>
            <a:ext cx="18484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玩得开心</a:t>
            </a:r>
            <a:endParaRPr sz="28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2" grpId="0"/>
      <p:bldP spid="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03835" y="149225"/>
            <a:ext cx="11156950" cy="1884680"/>
          </a:xfrm>
        </p:spPr>
        <p:txBody>
          <a:bodyPr/>
          <a:p>
            <a:pPr marL="0" indent="0">
              <a:lnSpc>
                <a:spcPts val="3000"/>
              </a:lnSpc>
              <a:buNone/>
            </a:pPr>
            <a:r>
              <a:rPr sz="3200" b="1">
                <a:latin typeface="Times New Roman" panose="02020603050405020304" charset="0"/>
                <a:cs typeface="Times New Roman" panose="02020603050405020304" charset="0"/>
              </a:rPr>
              <a:t>3.tough [tʌf] adj. _____,_____ ;____</a:t>
            </a:r>
            <a:r>
              <a:rPr lang="en-US" altLang="zh-CN" sz="3200" b="1">
                <a:latin typeface="Times New Roman" panose="02020603050405020304" charset="0"/>
                <a:cs typeface="Times New Roman" panose="02020603050405020304" charset="0"/>
              </a:rPr>
              <a:t>_</a:t>
            </a:r>
            <a:r>
              <a:rPr sz="3200" b="1">
                <a:latin typeface="Times New Roman" panose="02020603050405020304" charset="0"/>
                <a:cs typeface="Times New Roman" panose="02020603050405020304" charset="0"/>
              </a:rPr>
              <a:t>_,_____;_____</a:t>
            </a:r>
            <a:r>
              <a:rPr lang="en-US" altLang="zh-CN" sz="3200" b="1">
                <a:latin typeface="Times New Roman" panose="02020603050405020304" charset="0"/>
                <a:cs typeface="Times New Roman" panose="02020603050405020304" charset="0"/>
              </a:rPr>
              <a:t>_</a:t>
            </a:r>
            <a:endParaRPr sz="32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3000"/>
              </a:lnSpc>
              <a:buNone/>
            </a:pPr>
            <a:r>
              <a:rPr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形近助记：though去掉h(house)   助记：____没有____他仍不觉得____。</a:t>
            </a:r>
            <a:endParaRPr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679825" y="0"/>
            <a:ext cx="76809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艰苦的 困难的  坚强的 坚韧的 严厉的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内容占位符 2"/>
          <p:cNvSpPr>
            <a:spLocks noGrp="1"/>
          </p:cNvSpPr>
          <p:nvPr/>
        </p:nvSpPr>
        <p:spPr>
          <a:xfrm>
            <a:off x="160655" y="1596390"/>
            <a:ext cx="12089130" cy="3377565"/>
          </a:xfrm>
          <a:prstGeom prst="rect">
            <a:avLst/>
          </a:prstGeo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000"/>
              </a:lnSpc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</a:rPr>
              <a:t>But life must be pretty 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tough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</a:rPr>
              <a:t> for his family now.（2019全国I）</a:t>
            </a:r>
            <a:endParaRPr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3000"/>
              </a:lnSpc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</a:rPr>
              <a:t>但是现在他的家庭生活一定很____。</a:t>
            </a:r>
            <a:endParaRPr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3000"/>
              </a:lnSpc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</a:rPr>
              <a:t>A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 tough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</a:rPr>
              <a:t> man can tolerate suffering.（2019天津卷）</a:t>
            </a:r>
            <a:endParaRPr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3000"/>
              </a:lnSpc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</a:rPr>
              <a:t>_</a:t>
            </a:r>
            <a:r>
              <a:rPr lang="en-US" altLang="zh-CN" sz="2800" b="1">
                <a:latin typeface="Times New Roman" panose="02020603050405020304" charset="0"/>
                <a:cs typeface="Times New Roman" panose="02020603050405020304" charset="0"/>
              </a:rPr>
              <a:t>__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</a:rPr>
              <a:t>__的人能忍受苦难。</a:t>
            </a:r>
            <a:endParaRPr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3000"/>
              </a:lnSpc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</a:rPr>
              <a:t>When the going gets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 tough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</a:rPr>
              <a:t>,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</a:rPr>
              <a:t>the tough get going. </a:t>
            </a:r>
            <a:endParaRPr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3000"/>
              </a:lnSpc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</a:rPr>
              <a:t>____之路,唯____行。</a:t>
            </a:r>
            <a:endParaRPr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3000"/>
              </a:lnSpc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</a:rPr>
              <a:t>Life is tough, but I'm 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tougher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</a:rPr>
              <a:t>. 生活本____,但我更____。</a:t>
            </a:r>
            <a:endParaRPr sz="28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813040" y="485775"/>
            <a:ext cx="117792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尽管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553575" y="513080"/>
            <a:ext cx="117792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房子</a:t>
            </a:r>
            <a:endParaRPr lang="zh-CN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74955" y="2993390"/>
            <a:ext cx="104267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坚强</a:t>
            </a:r>
            <a:endParaRPr lang="zh-CN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997075" y="912495"/>
            <a:ext cx="117792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艰苦</a:t>
            </a:r>
            <a:endParaRPr lang="zh-CN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066665" y="2010410"/>
            <a:ext cx="11779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艰难</a:t>
            </a:r>
            <a:endParaRPr lang="zh-CN" altLang="en-US" sz="28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07010" y="4032250"/>
            <a:ext cx="11779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艰难</a:t>
            </a:r>
            <a:endParaRPr lang="zh-CN" altLang="en-US" sz="28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230755" y="4032250"/>
            <a:ext cx="11779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勇者</a:t>
            </a:r>
            <a:endParaRPr lang="zh-CN" altLang="en-US" sz="28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6635115" y="4554220"/>
            <a:ext cx="11779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艰难</a:t>
            </a:r>
            <a:endParaRPr lang="zh-CN" altLang="en-US" sz="28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8583295" y="4557395"/>
            <a:ext cx="11779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坚强</a:t>
            </a:r>
            <a:endParaRPr lang="zh-CN" altLang="en-US" sz="28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2" grpId="0"/>
      <p:bldP spid="2" grpId="1"/>
      <p:bldP spid="4" grpId="0"/>
      <p:bldP spid="4" grpId="1"/>
      <p:bldP spid="5" grpId="0"/>
      <p:bldP spid="5" grpId="1"/>
      <p:bldP spid="8" grpId="0"/>
      <p:bldP spid="8" grpId="1"/>
      <p:bldP spid="10" grpId="0"/>
      <p:bldP spid="10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4765" y="1320800"/>
            <a:ext cx="12143105" cy="5292090"/>
          </a:xfrm>
        </p:spPr>
        <p:txBody>
          <a:bodyPr/>
          <a:p>
            <a:pPr marL="0" algn="l">
              <a:lnSpc>
                <a:spcPts val="250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Uncontrolled human activities greatly </a:t>
            </a:r>
            <a:r>
              <a:rPr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upset</a:t>
            </a: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ecosystems. (2019天津)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ts val="250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不受控制的人类活动极大地_</a:t>
            </a:r>
            <a:r>
              <a:rPr lang="en-US" altLang="zh-CN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_</a:t>
            </a: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__了生态系统。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ts val="2500"/>
              </a:lnSpc>
              <a:buClrTx/>
              <a:buSzTx/>
              <a:buFontTx/>
              <a:buNone/>
            </a:pPr>
            <a:r>
              <a:rPr sz="2400" b="1" spc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A passenger realized he couldn</a:t>
            </a:r>
            <a:r>
              <a:rPr lang="en-US" altLang="zh-CN" sz="2400" b="1" spc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'</a:t>
            </a:r>
            <a:r>
              <a:rPr sz="2400" b="1" spc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t find his ticket and became quite </a:t>
            </a:r>
            <a:r>
              <a:rPr sz="2400" b="1" spc="0">
                <a:solidFill>
                  <a:schemeClr val="accent2">
                    <a:lumMod val="75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upset</a:t>
            </a:r>
            <a:r>
              <a:rPr sz="2400" b="1" spc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. (2014浙江)</a:t>
            </a:r>
            <a:endParaRPr sz="2400" b="1" spc="0">
              <a:solidFill>
                <a:schemeClr val="tx1">
                  <a:lumMod val="75000"/>
                  <a:lumOff val="25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ts val="250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一位乘客意识到他找不到他的票了，于是变得很____。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ts val="2500"/>
              </a:lnSpc>
              <a:buClrTx/>
              <a:buSzTx/>
              <a:buFontTx/>
              <a:buNone/>
            </a:pPr>
            <a:r>
              <a:rPr sz="2400" b="1" spc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The task was so hard, and Steve, angry and </a:t>
            </a:r>
            <a:r>
              <a:rPr sz="2400" b="1" spc="0">
                <a:solidFill>
                  <a:schemeClr val="accent2">
                    <a:lumMod val="75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upset</a:t>
            </a:r>
            <a:r>
              <a:rPr sz="2400" b="1" spc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, said he was quitting. (2019江苏)</a:t>
            </a:r>
            <a:endParaRPr sz="2400" b="1" spc="0">
              <a:solidFill>
                <a:schemeClr val="tx1">
                  <a:lumMod val="75000"/>
                  <a:lumOff val="25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ts val="250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这个任务太难了，史蒂夫又生气又____，说他不干了。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just">
              <a:lnSpc>
                <a:spcPts val="2500"/>
              </a:lnSpc>
              <a:buClrTx/>
              <a:buSzTx/>
              <a:buFontTx/>
              <a:buNone/>
            </a:pPr>
            <a:r>
              <a:rPr sz="2400" b="1" spc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People who have personality traits that connect with competitiveness and low </a:t>
            </a:r>
            <a:r>
              <a:rPr sz="2400" b="1" spc="0">
                <a:solidFill>
                  <a:schemeClr val="accent2">
                    <a:lumMod val="75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upse</a:t>
            </a:r>
            <a:r>
              <a:rPr sz="2400" b="1" spc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t tolerance are much more likely to get angry. (2018北京) </a:t>
            </a:r>
            <a:endParaRPr sz="2400" b="1" spc="0">
              <a:solidFill>
                <a:schemeClr val="tx1">
                  <a:lumMod val="75000"/>
                  <a:lumOff val="25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just">
              <a:lnSpc>
                <a:spcPts val="2500"/>
              </a:lnSpc>
              <a:buClrTx/>
              <a:buSzTx/>
              <a:buFontTx/>
              <a:buNone/>
            </a:pPr>
            <a:r>
              <a:rPr sz="2400" b="1" spc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那些具有竞争性和低____耐受性个性特征的人更容易生气。</a:t>
            </a:r>
            <a:endParaRPr sz="2400" b="1" spc="0">
              <a:solidFill>
                <a:schemeClr val="tx1">
                  <a:lumMod val="75000"/>
                  <a:lumOff val="25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endParaRPr sz="2400" b="1" spc="0">
              <a:solidFill>
                <a:schemeClr val="tx1">
                  <a:lumMod val="75000"/>
                  <a:lumOff val="25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-6350" y="37465"/>
            <a:ext cx="12054840" cy="2434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l">
              <a:lnSpc>
                <a:spcPct val="100000"/>
              </a:lnSpc>
              <a:buClrTx/>
              <a:buSzTx/>
              <a:buFontTx/>
            </a:pPr>
            <a:r>
              <a:rPr>
                <a:latin typeface="Times New Roman" panose="02020603050405020304" charset="0"/>
                <a:ea typeface="+mn-ea"/>
                <a:cs typeface="Times New Roman" panose="02020603050405020304" charset="0"/>
              </a:rPr>
              <a:t>28.upset [ʌpˈset]vt._</a:t>
            </a:r>
            <a:r>
              <a:rPr lang="en-US" altLang="zh-CN">
                <a:latin typeface="Times New Roman" panose="02020603050405020304" charset="0"/>
                <a:ea typeface="+mn-ea"/>
                <a:cs typeface="Times New Roman" panose="02020603050405020304" charset="0"/>
              </a:rPr>
              <a:t>_</a:t>
            </a:r>
            <a:r>
              <a:rPr>
                <a:latin typeface="Times New Roman" panose="02020603050405020304" charset="0"/>
                <a:ea typeface="+mn-ea"/>
                <a:cs typeface="Times New Roman" panose="02020603050405020304" charset="0"/>
              </a:rPr>
              <a:t>__;___</a:t>
            </a:r>
            <a:r>
              <a:rPr lang="en-US" altLang="zh-CN">
                <a:latin typeface="Times New Roman" panose="02020603050405020304" charset="0"/>
                <a:ea typeface="+mn-ea"/>
                <a:cs typeface="Times New Roman" panose="02020603050405020304" charset="0"/>
              </a:rPr>
              <a:t>_</a:t>
            </a:r>
            <a:r>
              <a:rPr>
                <a:latin typeface="Times New Roman" panose="02020603050405020304" charset="0"/>
                <a:ea typeface="+mn-ea"/>
                <a:cs typeface="Times New Roman" panose="02020603050405020304" charset="0"/>
              </a:rPr>
              <a:t>;__</a:t>
            </a:r>
            <a:r>
              <a:rPr lang="en-US" altLang="zh-CN">
                <a:latin typeface="Times New Roman" panose="02020603050405020304" charset="0"/>
                <a:ea typeface="+mn-ea"/>
                <a:cs typeface="Times New Roman" panose="02020603050405020304" charset="0"/>
              </a:rPr>
              <a:t>_</a:t>
            </a:r>
            <a:r>
              <a:rPr>
                <a:latin typeface="Times New Roman" panose="02020603050405020304" charset="0"/>
                <a:ea typeface="+mn-ea"/>
                <a:cs typeface="Times New Roman" panose="02020603050405020304" charset="0"/>
              </a:rPr>
              <a:t>___ (_____, _____) adj. ______;_____;_____</a:t>
            </a:r>
            <a:r>
              <a:rPr lang="en-US" altLang="zh-CN">
                <a:latin typeface="Times New Roman" panose="02020603050405020304" charset="0"/>
                <a:ea typeface="+mn-ea"/>
                <a:cs typeface="Times New Roman" panose="02020603050405020304" charset="0"/>
              </a:rPr>
              <a:t>_</a:t>
            </a:r>
            <a:r>
              <a:rPr>
                <a:latin typeface="Times New Roman" panose="02020603050405020304" charset="0"/>
                <a:ea typeface="+mn-ea"/>
                <a:cs typeface="Times New Roman" panose="02020603050405020304" charset="0"/>
              </a:rPr>
              <a:t> n.____;____</a:t>
            </a:r>
            <a:endParaRPr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  <a:p>
            <a:pPr algn="l">
              <a:lnSpc>
                <a:spcPct val="100000"/>
              </a:lnSpc>
              <a:buClrTx/>
              <a:buSzTx/>
              <a:buFontTx/>
            </a:pPr>
            <a:r>
              <a:rPr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词根词缀：up(向上)+-set (sit坐)：底朝天——____;__</a:t>
            </a:r>
            <a:r>
              <a:rPr lang="en-US" altLang="zh-CN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_</a:t>
            </a:r>
            <a:r>
              <a:rPr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_;______</a:t>
            </a:r>
            <a:endParaRPr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3439160" y="7620"/>
            <a:ext cx="65614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en-US" sz="2800" b="1" spc="150" dirty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打翻  扰乱 使心烦    upset  upset</a:t>
            </a:r>
            <a:endParaRPr lang="en-US" altLang="en-US" sz="2800" b="1" spc="150" dirty="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3901440" y="1652905"/>
            <a:ext cx="1083310" cy="45466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扰乱</a:t>
            </a:r>
            <a:endParaRPr lang="en-US" altLang="zh-CN" sz="24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4889500" y="3426460"/>
            <a:ext cx="1085850" cy="45466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沮丧</a:t>
            </a:r>
            <a:endParaRPr lang="en-US" altLang="zh-CN" sz="24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6835140" y="2582545"/>
            <a:ext cx="873760" cy="45466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烦恼</a:t>
            </a:r>
            <a:endParaRPr lang="en-US" altLang="zh-CN" sz="24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8580" y="440055"/>
            <a:ext cx="68948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en-US" sz="2800" b="1" spc="150" dirty="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烦恼的 沮丧的 难过的     烦恼  混乱</a:t>
            </a:r>
            <a:endParaRPr lang="en-US" altLang="en-US" sz="2800" b="1" spc="150" dirty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2767965" y="4649470"/>
            <a:ext cx="802005" cy="45466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焦虑</a:t>
            </a:r>
            <a:endParaRPr lang="en-US" altLang="zh-CN" sz="24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820025" y="905510"/>
            <a:ext cx="339344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en-US" sz="2800" b="1" spc="150" dirty="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打翻  扰乱 使心烦 </a:t>
            </a:r>
            <a:endParaRPr lang="en-US" altLang="en-US" sz="2800" b="1" spc="150" dirty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内容占位符 2"/>
          <p:cNvSpPr>
            <a:spLocks noGrp="1"/>
          </p:cNvSpPr>
          <p:nvPr/>
        </p:nvSpPr>
        <p:spPr>
          <a:xfrm>
            <a:off x="102870" y="5199380"/>
            <a:ext cx="12089130" cy="1413510"/>
          </a:xfrm>
          <a:prstGeom prst="rect">
            <a:avLst/>
          </a:prstGeo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l">
              <a:lnSpc>
                <a:spcPts val="250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___________</a:t>
            </a:r>
            <a:r>
              <a:rPr lang="en-US" altLang="zh-CN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__</a:t>
            </a: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_</a:t>
            </a:r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对……感到难过/沮丧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ts val="250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She </a:t>
            </a:r>
            <a:r>
              <a:rPr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was</a:t>
            </a: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more </a:t>
            </a:r>
            <a:r>
              <a:rPr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upset about</a:t>
            </a: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the effect on her family than herself. 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ts val="250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她因对家庭的影响比对她自己影响感到更难过。</a:t>
            </a:r>
            <a:endParaRPr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2870" y="5104130"/>
            <a:ext cx="25057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be upset about</a:t>
            </a:r>
            <a:endParaRPr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0" grpId="0"/>
      <p:bldP spid="20" grpId="1"/>
      <p:bldP spid="7" grpId="0"/>
      <p:bldP spid="7" grpId="1"/>
      <p:bldP spid="9" grpId="0"/>
      <p:bldP spid="9" grpId="1"/>
      <p:bldP spid="5" grpId="0"/>
      <p:bldP spid="5" grpId="1"/>
      <p:bldP spid="8" grpId="0"/>
      <p:bldP spid="8" grpId="1"/>
      <p:bldP spid="2" grpId="0"/>
      <p:bldP spid="2" grpId="1"/>
      <p:bldP spid="6" grpId="0"/>
      <p:bldP spid="6" grpId="1"/>
      <p:bldP spid="11" grpId="0"/>
      <p:bldP spid="11" grpId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2" name="图片 2" descr="sid-坐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1430" y="6350"/>
            <a:ext cx="12219940" cy="6934835"/>
          </a:xfrm>
          <a:prstGeom prst="rect">
            <a:avLst/>
          </a:prstGeom>
        </p:spPr>
      </p:pic>
      <p:sp>
        <p:nvSpPr>
          <p:cNvPr id="4" name="标题 1"/>
          <p:cNvSpPr>
            <a:spLocks noGrp="1"/>
          </p:cNvSpPr>
          <p:nvPr/>
        </p:nvSpPr>
        <p:spPr>
          <a:xfrm>
            <a:off x="4511040" y="463550"/>
            <a:ext cx="2771775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马鞍;鞍状物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4475480" y="2808605"/>
            <a:ext cx="1943100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打翻;扰乱;使心烦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4415155" y="1619250"/>
            <a:ext cx="2348230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解决;安排;定居;沉淀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8624570" y="1351915"/>
            <a:ext cx="1956435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解决,处理;结算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2275840" y="3326130"/>
            <a:ext cx="529590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4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坐</a:t>
            </a:r>
            <a:endParaRPr sz="24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1" name="标题 1"/>
          <p:cNvSpPr>
            <a:spLocks noGrp="1"/>
          </p:cNvSpPr>
          <p:nvPr/>
        </p:nvSpPr>
        <p:spPr>
          <a:xfrm>
            <a:off x="8328025" y="1946275"/>
            <a:ext cx="2719705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移居者;殖民者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3" name="标题 1"/>
          <p:cNvSpPr>
            <a:spLocks noGrp="1"/>
          </p:cNvSpPr>
          <p:nvPr/>
        </p:nvSpPr>
        <p:spPr>
          <a:xfrm>
            <a:off x="6769100" y="2795270"/>
            <a:ext cx="3626485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烦恼的;沮丧的;难过的    烦恼;混乱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4" name="标题 1"/>
          <p:cNvSpPr>
            <a:spLocks noGrp="1"/>
          </p:cNvSpPr>
          <p:nvPr/>
        </p:nvSpPr>
        <p:spPr>
          <a:xfrm>
            <a:off x="4572635" y="3630930"/>
            <a:ext cx="2086610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主持;指挥;统辖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5" name="标题 1"/>
          <p:cNvSpPr>
            <a:spLocks noGrp="1"/>
          </p:cNvSpPr>
          <p:nvPr/>
        </p:nvSpPr>
        <p:spPr>
          <a:xfrm>
            <a:off x="4782820" y="4490720"/>
            <a:ext cx="1772920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居住的;定居的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标题 1"/>
          <p:cNvSpPr>
            <a:spLocks noGrp="1"/>
          </p:cNvSpPr>
          <p:nvPr/>
        </p:nvSpPr>
        <p:spPr>
          <a:xfrm>
            <a:off x="7945755" y="3604260"/>
            <a:ext cx="3312795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总统;董事长;校长;主席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7" name="标题 1"/>
          <p:cNvSpPr>
            <a:spLocks noGrp="1"/>
          </p:cNvSpPr>
          <p:nvPr/>
        </p:nvSpPr>
        <p:spPr>
          <a:xfrm>
            <a:off x="9773920" y="4507865"/>
            <a:ext cx="2086610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住宅,住处;居住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0" name="标题 1"/>
          <p:cNvSpPr>
            <a:spLocks noGrp="1"/>
          </p:cNvSpPr>
          <p:nvPr/>
        </p:nvSpPr>
        <p:spPr>
          <a:xfrm>
            <a:off x="4587875" y="6134735"/>
            <a:ext cx="2416810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评定;估价;对…征税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1" name="标题 1"/>
          <p:cNvSpPr>
            <a:spLocks noGrp="1"/>
          </p:cNvSpPr>
          <p:nvPr/>
        </p:nvSpPr>
        <p:spPr>
          <a:xfrm>
            <a:off x="8491855" y="6134735"/>
            <a:ext cx="2086610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评定;估价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2" name="标题 1"/>
          <p:cNvSpPr>
            <a:spLocks noGrp="1"/>
          </p:cNvSpPr>
          <p:nvPr/>
        </p:nvSpPr>
        <p:spPr>
          <a:xfrm>
            <a:off x="4643755" y="5300345"/>
            <a:ext cx="2334895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会议;开庭;学期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3" name="标题 1"/>
          <p:cNvSpPr>
            <a:spLocks noGrp="1"/>
          </p:cNvSpPr>
          <p:nvPr/>
        </p:nvSpPr>
        <p:spPr>
          <a:xfrm>
            <a:off x="6638290" y="4464685"/>
            <a:ext cx="2459355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居民;驻院医生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</p:spTree>
    <p:custDataLst>
      <p:tags r:id="rId2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4" grpId="0"/>
      <p:bldP spid="4" grpId="1"/>
      <p:bldP spid="7" grpId="0"/>
      <p:bldP spid="7" grpId="1"/>
      <p:bldP spid="8" grpId="0"/>
      <p:bldP spid="8" grpId="1"/>
      <p:bldP spid="11" grpId="0"/>
      <p:bldP spid="11" grpId="1"/>
      <p:bldP spid="3" grpId="0"/>
      <p:bldP spid="3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20" grpId="0"/>
      <p:bldP spid="20" grpId="1"/>
      <p:bldP spid="21" grpId="0"/>
      <p:bldP spid="21" grpId="1"/>
      <p:bldP spid="22" grpId="0"/>
      <p:bldP spid="22" grpId="1"/>
      <p:bldP spid="23" grpId="0"/>
      <p:bldP spid="23" grpId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225" y="664845"/>
            <a:ext cx="12143105" cy="5292090"/>
          </a:xfrm>
        </p:spPr>
        <p:txBody>
          <a:bodyPr/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Your _____ will provide a history lesson about the trees and the famous monuments where they blossom.(2018全国I)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你的导游会告诉你有关树木以及它们所在的著名古迹的历史。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For just a small donation you can take a tour with our garden _____.(2018全国III)只需一笔小小的捐款，你就可以和我们的园艺向导一起游览。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Below is a housing _____ for students going to London. (2010浙江)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下面是给去伦敦的学生的住房指南。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Only then did I truly begin to appreciate Dad and his faith that ______ us through the hard times.(2013天津)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直到那时，我才真正开始感激父亲，感谢他的信念，引导者我们度过了困难的时期。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117475" y="90805"/>
            <a:ext cx="12054840" cy="2434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l">
              <a:lnSpc>
                <a:spcPct val="100000"/>
              </a:lnSpc>
              <a:buClrTx/>
              <a:buSzTx/>
              <a:buFontTx/>
            </a:pPr>
            <a:r>
              <a:rPr>
                <a:latin typeface="Times New Roman" panose="02020603050405020304" charset="0"/>
                <a:ea typeface="+mn-ea"/>
                <a:cs typeface="Times New Roman" panose="02020603050405020304" charset="0"/>
              </a:rPr>
              <a:t>30.guide [ɡaɪd] n.___</a:t>
            </a:r>
            <a:r>
              <a:rPr lang="en-US" altLang="zh-CN">
                <a:latin typeface="Times New Roman" panose="02020603050405020304" charset="0"/>
                <a:ea typeface="+mn-ea"/>
                <a:cs typeface="Times New Roman" panose="02020603050405020304" charset="0"/>
              </a:rPr>
              <a:t>_</a:t>
            </a:r>
            <a:r>
              <a:rPr>
                <a:latin typeface="Times New Roman" panose="02020603050405020304" charset="0"/>
                <a:ea typeface="+mn-ea"/>
                <a:cs typeface="Times New Roman" panose="02020603050405020304" charset="0"/>
              </a:rPr>
              <a:t>;__</a:t>
            </a:r>
            <a:r>
              <a:rPr lang="en-US" altLang="zh-CN">
                <a:latin typeface="Times New Roman" panose="02020603050405020304" charset="0"/>
                <a:ea typeface="+mn-ea"/>
                <a:cs typeface="Times New Roman" panose="02020603050405020304" charset="0"/>
              </a:rPr>
              <a:t>_</a:t>
            </a:r>
            <a:r>
              <a:rPr>
                <a:latin typeface="Times New Roman" panose="02020603050405020304" charset="0"/>
                <a:ea typeface="+mn-ea"/>
                <a:cs typeface="Times New Roman" panose="02020603050405020304" charset="0"/>
              </a:rPr>
              <a:t>_;_</a:t>
            </a:r>
            <a:r>
              <a:rPr lang="en-US" altLang="zh-CN">
                <a:latin typeface="Times New Roman" panose="02020603050405020304" charset="0"/>
                <a:ea typeface="+mn-ea"/>
                <a:cs typeface="Times New Roman" panose="02020603050405020304" charset="0"/>
              </a:rPr>
              <a:t>_</a:t>
            </a:r>
            <a:r>
              <a:rPr>
                <a:latin typeface="Times New Roman" panose="02020603050405020304" charset="0"/>
                <a:ea typeface="+mn-ea"/>
                <a:cs typeface="Times New Roman" panose="02020603050405020304" charset="0"/>
              </a:rPr>
              <a:t>__ vt. ____;_____</a:t>
            </a:r>
            <a:endParaRPr lang="en-US" altLang="zh-CN" sz="3200" u="sng">
              <a:noFill/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3340100" y="69215"/>
            <a:ext cx="557847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en-US" sz="2800" b="1" spc="150" dirty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向导 导游  指南        引导 带领</a:t>
            </a:r>
            <a:endParaRPr lang="en-US" altLang="en-US" sz="2800" b="1" spc="150" dirty="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772795" y="617855"/>
            <a:ext cx="1118235" cy="45466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guide</a:t>
            </a:r>
            <a:endParaRPr lang="en-US" altLang="zh-CN" spc="0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2826385" y="2959735"/>
            <a:ext cx="1068705" cy="45466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guide</a:t>
            </a:r>
            <a:endParaRPr lang="en-US" altLang="zh-CN" spc="0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9315450" y="2052955"/>
            <a:ext cx="1175385" cy="45466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guide</a:t>
            </a:r>
            <a:endParaRPr lang="en-US" altLang="zh-CN" spc="0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9528810" y="3975100"/>
            <a:ext cx="1369695" cy="45466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guided</a:t>
            </a:r>
            <a:endParaRPr lang="en-US" altLang="zh-CN" spc="0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0" grpId="0"/>
      <p:bldP spid="20" grpId="1"/>
      <p:bldP spid="7" grpId="0"/>
      <p:bldP spid="7" grpId="1"/>
      <p:bldP spid="9" grpId="0"/>
      <p:bldP spid="9" grpId="1"/>
      <p:bldP spid="5" grpId="0"/>
      <p:bldP spid="5" grpId="1"/>
      <p:bldP spid="2" grpId="0"/>
      <p:bldP spid="2" grpId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225" y="664845"/>
            <a:ext cx="12143105" cy="5292090"/>
          </a:xfrm>
        </p:spPr>
        <p:txBody>
          <a:bodyPr/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This is not a question that can easily be answered, but some general __________ can be offered.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这不是一个容易回答的问题，但是可以提供一些通用的准则。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And now it has issued _________ to drivers to make sure they are fit for the road.现在，它已经向司机发布了指导方针，以确保他们适合上路。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117475" y="90805"/>
            <a:ext cx="12054840" cy="2434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l">
              <a:lnSpc>
                <a:spcPct val="100000"/>
              </a:lnSpc>
              <a:buClrTx/>
              <a:buSzTx/>
              <a:buFontTx/>
            </a:pPr>
            <a:r>
              <a:rPr>
                <a:latin typeface="Times New Roman" panose="02020603050405020304" charset="0"/>
                <a:ea typeface="+mn-ea"/>
                <a:cs typeface="Times New Roman" panose="02020603050405020304" charset="0"/>
              </a:rPr>
              <a:t>guideline [ˈɡaɪdlaɪn] n. ____;_________</a:t>
            </a:r>
            <a:endParaRPr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4388485" y="33655"/>
            <a:ext cx="45294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en-US" sz="2800" b="1" spc="150" dirty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准则 指导方针</a:t>
            </a:r>
            <a:endParaRPr lang="en-US" altLang="en-US" sz="2800" b="1" spc="150" dirty="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10263505" y="582295"/>
            <a:ext cx="1899920" cy="45466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guidelines</a:t>
            </a:r>
            <a:endParaRPr lang="en-US" altLang="zh-CN" spc="0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3342005" y="2018030"/>
            <a:ext cx="1974850" cy="45466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guidelines</a:t>
            </a:r>
            <a:endParaRPr lang="en-US" altLang="zh-CN" spc="0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0" grpId="0"/>
      <p:bldP spid="20" grpId="1"/>
      <p:bldP spid="7" grpId="0"/>
      <p:bldP spid="7" grpId="1"/>
      <p:bldP spid="5" grpId="0"/>
      <p:bldP spid="5" grpId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3" descr="auto-自己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36830" y="3327400"/>
            <a:ext cx="12299950" cy="3506470"/>
          </a:xfrm>
          <a:prstGeom prst="rect">
            <a:avLst/>
          </a:prstGeom>
        </p:spPr>
      </p:pic>
      <p:sp>
        <p:nvSpPr>
          <p:cNvPr id="6" name="标题 1"/>
          <p:cNvSpPr>
            <a:spLocks noGrp="1"/>
          </p:cNvSpPr>
          <p:nvPr/>
        </p:nvSpPr>
        <p:spPr>
          <a:xfrm>
            <a:off x="109855" y="1141095"/>
            <a:ext cx="11725275" cy="148399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endParaRPr sz="2400" spc="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127000" y="269240"/>
            <a:ext cx="11831955" cy="305816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l">
              <a:lnSpc>
                <a:spcPct val="100000"/>
              </a:lnSpc>
              <a:buClrTx/>
              <a:buSzTx/>
              <a:buFontTx/>
            </a:pPr>
            <a:r>
              <a:rPr sz="3200">
                <a:latin typeface="Times New Roman" panose="02020603050405020304" charset="0"/>
                <a:ea typeface="+mn-ea"/>
                <a:cs typeface="Times New Roman" panose="02020603050405020304" charset="0"/>
              </a:rPr>
              <a:t>31.author [ˈɔːθə(r)]n. ____;____;______</a:t>
            </a:r>
            <a:endParaRPr sz="320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4608830" y="233680"/>
            <a:ext cx="54737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en-US" sz="3200" b="1" spc="150" dirty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作者 作家 创始人</a:t>
            </a:r>
            <a:endParaRPr lang="en-US" altLang="en-US" sz="3200" b="1" spc="150" dirty="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53035" y="851535"/>
            <a:ext cx="11364595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2400" b="1" spc="15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Many factors contributed to the decline, said Patrick Mclntyre, an ecologist who was the lead </a:t>
            </a:r>
            <a:r>
              <a:rPr lang="zh-CN" altLang="en-US" sz="2400" b="1" spc="15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author</a:t>
            </a:r>
            <a:r>
              <a:rPr lang="zh-CN" altLang="en-US" sz="2400" b="1" spc="15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of the study.(2019浙江)</a:t>
            </a:r>
            <a:endParaRPr lang="zh-CN" altLang="en-US" sz="2400" b="1" spc="150" dirty="0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lang="zh-CN" altLang="en-US" sz="2400" b="1" dirty="0">
                <a:solidFill>
                  <a:schemeClr val="tx1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这项研究的主要作者、生态学家Patrick Mclntyre说，很多因素导致了这种下降。</a:t>
            </a:r>
            <a:endParaRPr lang="zh-CN" altLang="en-US" sz="2400" b="1" spc="150" dirty="0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lang="zh-CN" altLang="en-US" sz="2400" b="1" spc="15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Why did the </a:t>
            </a:r>
            <a:r>
              <a:rPr lang="zh-CN" altLang="en-US" sz="2400" b="1" spc="15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author</a:t>
            </a:r>
            <a:r>
              <a:rPr lang="zh-CN" altLang="en-US" sz="2400" b="1" spc="15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refuse the help from the man in the house? (2018天津) 为什么作者拒绝了房子里的人的帮助?</a:t>
            </a:r>
            <a:endParaRPr lang="zh-CN" altLang="en-US" sz="2400" b="1" spc="150" dirty="0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9576435" y="4295140"/>
            <a:ext cx="2108200" cy="3676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授权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2" name="标题 1"/>
          <p:cNvSpPr>
            <a:spLocks noGrp="1"/>
          </p:cNvSpPr>
          <p:nvPr/>
        </p:nvSpPr>
        <p:spPr>
          <a:xfrm>
            <a:off x="6841490" y="4921250"/>
            <a:ext cx="2108200" cy="3676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创始者;作者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3" name="标题 1"/>
          <p:cNvSpPr>
            <a:spLocks noGrp="1"/>
          </p:cNvSpPr>
          <p:nvPr/>
        </p:nvSpPr>
        <p:spPr>
          <a:xfrm>
            <a:off x="9490075" y="4904105"/>
            <a:ext cx="2729865" cy="3676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权威,威信;官方,当局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5" name="标题 1"/>
          <p:cNvSpPr>
            <a:spLocks noGrp="1"/>
          </p:cNvSpPr>
          <p:nvPr/>
        </p:nvSpPr>
        <p:spPr>
          <a:xfrm>
            <a:off x="9689465" y="5523230"/>
            <a:ext cx="2498725" cy="33210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真正的;可靠的;可信的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7" name="标题 1"/>
          <p:cNvSpPr>
            <a:spLocks noGrp="1"/>
          </p:cNvSpPr>
          <p:nvPr/>
        </p:nvSpPr>
        <p:spPr>
          <a:xfrm>
            <a:off x="1280160" y="3761740"/>
            <a:ext cx="1287780" cy="3676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汽车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8" name="标题 1"/>
          <p:cNvSpPr>
            <a:spLocks noGrp="1"/>
          </p:cNvSpPr>
          <p:nvPr/>
        </p:nvSpPr>
        <p:spPr>
          <a:xfrm>
            <a:off x="4519930" y="4964430"/>
            <a:ext cx="687070" cy="3676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自己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9" name="标题 1"/>
          <p:cNvSpPr>
            <a:spLocks noGrp="1"/>
          </p:cNvSpPr>
          <p:nvPr/>
        </p:nvSpPr>
        <p:spPr>
          <a:xfrm>
            <a:off x="2172970" y="4554855"/>
            <a:ext cx="2108200" cy="3676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自动的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1" name="标题 1"/>
          <p:cNvSpPr>
            <a:spLocks noGrp="1"/>
          </p:cNvSpPr>
          <p:nvPr/>
        </p:nvSpPr>
        <p:spPr>
          <a:xfrm>
            <a:off x="1576070" y="5285740"/>
            <a:ext cx="2108200" cy="3676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自治的,自主的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2" name="标题 1"/>
          <p:cNvSpPr>
            <a:spLocks noGrp="1"/>
          </p:cNvSpPr>
          <p:nvPr/>
        </p:nvSpPr>
        <p:spPr>
          <a:xfrm>
            <a:off x="2141855" y="6065520"/>
            <a:ext cx="1143635" cy="3676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秋天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0" grpId="1"/>
      <p:bldP spid="11" grpId="1"/>
      <p:bldP spid="4" grpId="0"/>
      <p:bldP spid="4" grpId="1"/>
      <p:bldP spid="12" grpId="0"/>
      <p:bldP spid="12" grpId="1"/>
      <p:bldP spid="13" grpId="0"/>
      <p:bldP spid="13" grpId="1"/>
      <p:bldP spid="15" grpId="0"/>
      <p:bldP spid="15" grpId="1"/>
      <p:bldP spid="17" grpId="0"/>
      <p:bldP spid="17" grpId="1"/>
      <p:bldP spid="18" grpId="0"/>
      <p:bldP spid="18" grpId="1"/>
      <p:bldP spid="19" grpId="0"/>
      <p:bldP spid="19" grpId="1"/>
      <p:bldP spid="21" grpId="0"/>
      <p:bldP spid="21" grpId="1"/>
      <p:bldP spid="22" grpId="0"/>
      <p:bldP spid="22" grpId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0005" y="1446530"/>
            <a:ext cx="12143105" cy="5292090"/>
          </a:xfrm>
        </p:spPr>
        <p:txBody>
          <a:bodyPr/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When serious illness visits your household, it's not just your daily routine and your assumptions about the future that are no longer ________. (2015浙江) 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当严重的疾病造访你的家庭时，你不再熟悉的不仅仅是你的日常生活和你对未来的设想。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It also doesn't require a new type of technology that people aren't already ____________.(2019全国I)它也不需要一种人们不熟悉的新技术。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Small color choices are the ones we</a:t>
            </a:r>
            <a:r>
              <a:rPr lang="en-US" altLang="zh-CN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'</a:t>
            </a: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re most _____________.(2018全国I) 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小的颜色选择是我们最熟悉的。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Though the plot is _________ me , it was the language of light and warmth of life details that moved me a lot.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虽然情节对我来说很熟悉，但让我非常感动的是乐观的语言和生活细节的温暖。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117475" y="90805"/>
            <a:ext cx="12054840" cy="2434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l">
              <a:lnSpc>
                <a:spcPct val="100000"/>
              </a:lnSpc>
              <a:buClrTx/>
              <a:buSzTx/>
              <a:buFontTx/>
            </a:pPr>
            <a:r>
              <a:rPr>
                <a:latin typeface="Times New Roman" panose="02020603050405020304" charset="0"/>
                <a:ea typeface="+mn-ea"/>
                <a:cs typeface="Times New Roman" panose="02020603050405020304" charset="0"/>
              </a:rPr>
              <a:t>33.familiar [fəˈmɪliə(r)] adj. _____;_____;______n. ___;___</a:t>
            </a:r>
            <a:endParaRPr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  <a:p>
            <a:pPr algn="l">
              <a:lnSpc>
                <a:spcPct val="100000"/>
              </a:lnSpc>
              <a:buClrTx/>
              <a:buSzTx/>
              <a:buFontTx/>
            </a:pPr>
            <a:r>
              <a:rPr>
                <a:latin typeface="Times New Roman" panose="02020603050405020304" charset="0"/>
                <a:ea typeface="+mn-ea"/>
                <a:cs typeface="Times New Roman" panose="02020603050405020304" charset="0"/>
              </a:rPr>
              <a:t>____________</a:t>
            </a:r>
            <a:r>
              <a:rPr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对……熟悉</a:t>
            </a:r>
            <a:endParaRPr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  <a:p>
            <a:pPr algn="l">
              <a:lnSpc>
                <a:spcPct val="100000"/>
              </a:lnSpc>
              <a:buClrTx/>
              <a:buSzTx/>
              <a:buFontTx/>
            </a:pPr>
            <a:r>
              <a:rPr>
                <a:latin typeface="Times New Roman" panose="02020603050405020304" charset="0"/>
                <a:ea typeface="+mn-ea"/>
                <a:cs typeface="Times New Roman" panose="02020603050405020304" charset="0"/>
              </a:rPr>
              <a:t>___________ </a:t>
            </a:r>
            <a:r>
              <a:rPr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为……所熟悉</a:t>
            </a:r>
            <a:r>
              <a:rPr lang="en-US" altLang="zh-CN" sz="320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  </a:t>
            </a:r>
            <a:r>
              <a:rPr lang="en-US" altLang="zh-CN" sz="32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                         </a:t>
            </a:r>
            <a:endParaRPr lang="en-US" altLang="zh-CN" sz="3200" u="sng">
              <a:noFill/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5092065" y="61595"/>
            <a:ext cx="38976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en-US" sz="2800" b="1" spc="150" dirty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熟悉的 常见的 亲近的</a:t>
            </a:r>
            <a:endParaRPr lang="en-US" altLang="en-US" sz="2800" b="1" spc="150" dirty="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8013700" y="1755140"/>
            <a:ext cx="2166620" cy="45466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familiar</a:t>
            </a:r>
            <a:endParaRPr lang="en-US" altLang="zh-CN" spc="0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6593840" y="4132580"/>
            <a:ext cx="2347595" cy="45466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familiar with</a:t>
            </a:r>
            <a:endParaRPr lang="en-US" altLang="zh-CN" spc="0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117475" y="3547745"/>
            <a:ext cx="2225040" cy="45466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familiar with</a:t>
            </a:r>
            <a:endParaRPr lang="en-US" altLang="zh-CN" spc="0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061450" y="51435"/>
            <a:ext cx="229235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en-US" sz="2800" b="1" spc="150" dirty="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常客 密友</a:t>
            </a:r>
            <a:endParaRPr lang="en-US" altLang="en-US" sz="2800" b="1" spc="150" dirty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2792730" y="5130800"/>
            <a:ext cx="2347595" cy="45466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familiar to</a:t>
            </a:r>
            <a:endParaRPr lang="en-US" altLang="zh-CN" spc="0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154305" y="530860"/>
            <a:ext cx="2698750" cy="45466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be familiar with</a:t>
            </a:r>
            <a:endParaRPr lang="en-US" altLang="zh-CN" spc="0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192405" y="977900"/>
            <a:ext cx="2698750" cy="45466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be familiar to</a:t>
            </a:r>
            <a:endParaRPr lang="en-US" altLang="zh-CN" spc="0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0" grpId="0"/>
      <p:bldP spid="20" grpId="1"/>
      <p:bldP spid="8" grpId="0"/>
      <p:bldP spid="8" grpId="1"/>
      <p:bldP spid="6" grpId="0"/>
      <p:bldP spid="6" grpId="1"/>
      <p:bldP spid="10" grpId="0"/>
      <p:bldP spid="10" grpId="1"/>
      <p:bldP spid="7" grpId="0"/>
      <p:bldP spid="7" grpId="1"/>
      <p:bldP spid="9" grpId="0"/>
      <p:bldP spid="9" grpId="1"/>
      <p:bldP spid="5" grpId="0"/>
      <p:bldP spid="5" grpId="1"/>
      <p:bldP spid="2" grpId="0"/>
      <p:bldP spid="2" grpId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2" name="图片 4" descr="farm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8900" y="5715"/>
            <a:ext cx="12215495" cy="6882130"/>
          </a:xfrm>
          <a:prstGeom prst="rect">
            <a:avLst/>
          </a:prstGeom>
        </p:spPr>
      </p:pic>
      <p:sp>
        <p:nvSpPr>
          <p:cNvPr id="4" name="标题 1"/>
          <p:cNvSpPr>
            <a:spLocks noGrp="1"/>
          </p:cNvSpPr>
          <p:nvPr/>
        </p:nvSpPr>
        <p:spPr>
          <a:xfrm>
            <a:off x="4866005" y="374650"/>
            <a:ext cx="1030605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农民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4706620" y="3963670"/>
            <a:ext cx="1356360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家庭;家族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4966335" y="1085215"/>
            <a:ext cx="2334895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耕地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4735195" y="1739900"/>
            <a:ext cx="2086610" cy="37147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喂养;饲养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4558030" y="2418715"/>
            <a:ext cx="1370965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果实,水果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7007860" y="2453640"/>
            <a:ext cx="1956435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新鲜的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1458595" y="3237230"/>
            <a:ext cx="2324735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4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种地    农场</a:t>
            </a:r>
            <a:endParaRPr sz="24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8032115" y="1775460"/>
            <a:ext cx="1946275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食物,食品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1" name="标题 1"/>
          <p:cNvSpPr>
            <a:spLocks noGrp="1"/>
          </p:cNvSpPr>
          <p:nvPr/>
        </p:nvSpPr>
        <p:spPr>
          <a:xfrm>
            <a:off x="7404100" y="3456940"/>
            <a:ext cx="889000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熟悉的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3" name="标题 1"/>
          <p:cNvSpPr>
            <a:spLocks noGrp="1"/>
          </p:cNvSpPr>
          <p:nvPr/>
        </p:nvSpPr>
        <p:spPr>
          <a:xfrm>
            <a:off x="9063990" y="3639820"/>
            <a:ext cx="1812925" cy="3308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be familiar to</a:t>
            </a:r>
            <a:endParaRPr sz="1800" spc="0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4" name="标题 1"/>
          <p:cNvSpPr>
            <a:spLocks noGrp="1"/>
          </p:cNvSpPr>
          <p:nvPr/>
        </p:nvSpPr>
        <p:spPr>
          <a:xfrm>
            <a:off x="8927465" y="3168650"/>
            <a:ext cx="2086610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be familiar with</a:t>
            </a:r>
            <a:endParaRPr sz="1800" spc="0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5" name="标题 1"/>
          <p:cNvSpPr>
            <a:spLocks noGrp="1"/>
          </p:cNvSpPr>
          <p:nvPr/>
        </p:nvSpPr>
        <p:spPr>
          <a:xfrm>
            <a:off x="7273925" y="4773930"/>
            <a:ext cx="540385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肉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标题 1"/>
          <p:cNvSpPr>
            <a:spLocks noGrp="1"/>
          </p:cNvSpPr>
          <p:nvPr/>
        </p:nvSpPr>
        <p:spPr>
          <a:xfrm>
            <a:off x="7679055" y="4261485"/>
            <a:ext cx="932180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姓氏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7" name="标题 1"/>
          <p:cNvSpPr>
            <a:spLocks noGrp="1"/>
          </p:cNvSpPr>
          <p:nvPr/>
        </p:nvSpPr>
        <p:spPr>
          <a:xfrm>
            <a:off x="8484870" y="5469255"/>
            <a:ext cx="2086610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民族音乐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8" name="标题 1"/>
          <p:cNvSpPr>
            <a:spLocks noGrp="1"/>
          </p:cNvSpPr>
          <p:nvPr/>
        </p:nvSpPr>
        <p:spPr>
          <a:xfrm>
            <a:off x="4582795" y="6125210"/>
            <a:ext cx="2086610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田地,田野;领域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0" name="标题 1"/>
          <p:cNvSpPr>
            <a:spLocks noGrp="1"/>
          </p:cNvSpPr>
          <p:nvPr/>
        </p:nvSpPr>
        <p:spPr>
          <a:xfrm>
            <a:off x="7526020" y="6169660"/>
            <a:ext cx="2086610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地面,地板;楼层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1" name="标题 1"/>
          <p:cNvSpPr>
            <a:spLocks noGrp="1"/>
          </p:cNvSpPr>
          <p:nvPr/>
        </p:nvSpPr>
        <p:spPr>
          <a:xfrm>
            <a:off x="10417810" y="6151245"/>
            <a:ext cx="2086610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平的  .  公寓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2" name="标题 1"/>
          <p:cNvSpPr>
            <a:spLocks noGrp="1"/>
          </p:cNvSpPr>
          <p:nvPr/>
        </p:nvSpPr>
        <p:spPr>
          <a:xfrm>
            <a:off x="4610100" y="5495290"/>
            <a:ext cx="3276600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民族音乐             民间的 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3" name="标题 1"/>
          <p:cNvSpPr>
            <a:spLocks noGrp="1"/>
          </p:cNvSpPr>
          <p:nvPr/>
        </p:nvSpPr>
        <p:spPr>
          <a:xfrm>
            <a:off x="9632950" y="4766945"/>
            <a:ext cx="2459355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血肉亲情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</p:spTree>
    <p:custDataLst>
      <p:tags r:id="rId2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10" grpId="0"/>
      <p:bldP spid="10" grpId="1"/>
      <p:bldP spid="11" grpId="0"/>
      <p:bldP spid="11" grpId="1"/>
      <p:bldP spid="3" grpId="0"/>
      <p:bldP spid="3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  <p:bldP spid="20" grpId="0"/>
      <p:bldP spid="20" grpId="1"/>
      <p:bldP spid="21" grpId="0"/>
      <p:bldP spid="21" grpId="1"/>
      <p:bldP spid="22" grpId="0"/>
      <p:bldP spid="22" grpId="1"/>
      <p:bldP spid="23" grpId="0"/>
      <p:bldP spid="23" grpId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4610" y="49530"/>
            <a:ext cx="11156950" cy="1884680"/>
          </a:xfrm>
        </p:spPr>
        <p:txBody>
          <a:bodyPr/>
          <a:p>
            <a:pPr marL="0" indent="0">
              <a:lnSpc>
                <a:spcPts val="3000"/>
              </a:lnSpc>
              <a:buNone/>
            </a:pPr>
            <a:r>
              <a:rPr sz="3200" b="1">
                <a:latin typeface="Times New Roman" panose="02020603050405020304" charset="0"/>
                <a:cs typeface="Times New Roman" panose="02020603050405020304" charset="0"/>
              </a:rPr>
              <a:t>34.________________ 记住，牢记</a:t>
            </a:r>
            <a:endParaRPr sz="32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3000"/>
              </a:lnSpc>
              <a:buNone/>
            </a:pPr>
            <a:endParaRPr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93725" y="-71120"/>
            <a:ext cx="37363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keep/bear... in mind</a:t>
            </a:r>
            <a:endParaRPr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内容占位符 2"/>
          <p:cNvSpPr>
            <a:spLocks noGrp="1"/>
          </p:cNvSpPr>
          <p:nvPr/>
        </p:nvSpPr>
        <p:spPr>
          <a:xfrm>
            <a:off x="-1905" y="386080"/>
            <a:ext cx="12355830" cy="3377565"/>
          </a:xfrm>
          <a:prstGeom prst="rect">
            <a:avLst/>
          </a:prstGeo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ts val="3000"/>
              </a:lnSpc>
              <a:buNone/>
            </a:pPr>
            <a:r>
              <a:rPr sz="2800" b="1" spc="0">
                <a:latin typeface="Times New Roman" panose="02020603050405020304" charset="0"/>
                <a:cs typeface="Times New Roman" panose="02020603050405020304" charset="0"/>
              </a:rPr>
              <a:t>Another way of setting realistic goals is to analyze your short and long term objectives,</a:t>
            </a:r>
            <a:r>
              <a:rPr sz="2800" b="1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 keeping in mind</a:t>
            </a:r>
            <a:r>
              <a:rPr sz="2800" b="1" spc="0">
                <a:latin typeface="Times New Roman" panose="02020603050405020304" charset="0"/>
                <a:cs typeface="Times New Roman" panose="02020603050405020304" charset="0"/>
              </a:rPr>
              <a:t> your beliefs, values and strengths.(2019全国II)</a:t>
            </a:r>
            <a:endParaRPr sz="2800" b="1" spc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 algn="just">
              <a:lnSpc>
                <a:spcPts val="3000"/>
              </a:lnSpc>
              <a:buNone/>
            </a:pPr>
            <a:r>
              <a:rPr sz="2800" b="1" spc="0">
                <a:latin typeface="Times New Roman" panose="02020603050405020304" charset="0"/>
                <a:cs typeface="Times New Roman" panose="02020603050405020304" charset="0"/>
              </a:rPr>
              <a:t>另一种设定现实目标的方法是分析你的短期和长期目标，牢记你的信念、价值观和优势。</a:t>
            </a:r>
            <a:endParaRPr sz="2800" b="1" spc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 algn="just">
              <a:lnSpc>
                <a:spcPts val="3000"/>
              </a:lnSpc>
              <a:buNone/>
            </a:pPr>
            <a:r>
              <a:rPr sz="2800" b="1" spc="0">
                <a:latin typeface="Times New Roman" panose="02020603050405020304" charset="0"/>
                <a:cs typeface="Times New Roman" panose="02020603050405020304" charset="0"/>
              </a:rPr>
              <a:t>You must</a:t>
            </a:r>
            <a:r>
              <a:rPr sz="2800" b="1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 keep</a:t>
            </a:r>
            <a:r>
              <a:rPr sz="2800" b="1" spc="0">
                <a:latin typeface="Times New Roman" panose="02020603050405020304" charset="0"/>
                <a:cs typeface="Times New Roman" panose="02020603050405020304" charset="0"/>
              </a:rPr>
              <a:t> these points </a:t>
            </a:r>
            <a:r>
              <a:rPr sz="2800" b="1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in mind</a:t>
            </a:r>
            <a:r>
              <a:rPr sz="2800" b="1" spc="0">
                <a:latin typeface="Times New Roman" panose="02020603050405020304" charset="0"/>
                <a:cs typeface="Times New Roman" panose="02020603050405020304" charset="0"/>
              </a:rPr>
              <a:t> while setting your goals.(2019全国II) 在设定目标时，你必须牢记这些要点。</a:t>
            </a:r>
            <a:endParaRPr sz="2800" b="1" spc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 algn="just">
              <a:lnSpc>
                <a:spcPts val="3000"/>
              </a:lnSpc>
              <a:buNone/>
            </a:pPr>
            <a:r>
              <a:rPr sz="2800" b="1" spc="0">
                <a:latin typeface="Times New Roman" panose="02020603050405020304" charset="0"/>
                <a:cs typeface="Times New Roman" panose="02020603050405020304" charset="0"/>
              </a:rPr>
              <a:t>But it is useful to </a:t>
            </a:r>
            <a:r>
              <a:rPr sz="2800" b="1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bear in mind</a:t>
            </a:r>
            <a:r>
              <a:rPr sz="2800" b="1" spc="0">
                <a:latin typeface="Times New Roman" panose="02020603050405020304" charset="0"/>
                <a:cs typeface="Times New Roman" panose="02020603050405020304" charset="0"/>
              </a:rPr>
              <a:t> that all such changes come from the technology and not some imagined desire by parents to keep their children under their wings.(2015北京) </a:t>
            </a:r>
            <a:endParaRPr sz="2800" b="1" spc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 algn="just">
              <a:lnSpc>
                <a:spcPts val="3000"/>
              </a:lnSpc>
              <a:buNone/>
            </a:pPr>
            <a:r>
              <a:rPr sz="2800" b="1" spc="0">
                <a:latin typeface="Times New Roman" panose="02020603050405020304" charset="0"/>
                <a:cs typeface="Times New Roman" panose="02020603050405020304" charset="0"/>
              </a:rPr>
              <a:t>但值得注意的是，所有这些变化都来自科技，而不是父母想要把孩子养在自己羽翼下的幻想。</a:t>
            </a:r>
            <a:endParaRPr sz="2800" b="1" spc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 algn="just">
              <a:lnSpc>
                <a:spcPts val="3000"/>
              </a:lnSpc>
              <a:buNone/>
            </a:pPr>
            <a:r>
              <a:rPr sz="2800" b="1" spc="0">
                <a:latin typeface="Times New Roman" panose="02020603050405020304" charset="0"/>
                <a:cs typeface="Times New Roman" panose="02020603050405020304" charset="0"/>
              </a:rPr>
              <a:t>Always </a:t>
            </a:r>
            <a:r>
              <a:rPr sz="2800" b="1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bear in mind</a:t>
            </a:r>
            <a:r>
              <a:rPr sz="2800" b="1" spc="0">
                <a:latin typeface="Times New Roman" panose="02020603050405020304" charset="0"/>
                <a:cs typeface="Times New Roman" panose="02020603050405020304" charset="0"/>
              </a:rPr>
              <a:t> that your own resolution to succeed is more important than any one thing. ——Abraham Lincoln</a:t>
            </a:r>
            <a:endParaRPr sz="2800" b="1" spc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 algn="just">
              <a:lnSpc>
                <a:spcPts val="3000"/>
              </a:lnSpc>
              <a:buNone/>
            </a:pPr>
            <a:r>
              <a:rPr sz="2800" b="1" spc="0">
                <a:latin typeface="Times New Roman" panose="02020603050405020304" charset="0"/>
                <a:cs typeface="Times New Roman" panose="02020603050405020304" charset="0"/>
              </a:rPr>
              <a:t>永远记住：你自己的取得成功的决心比什么都重要。——林肯</a:t>
            </a:r>
            <a:endParaRPr sz="2800" b="1" spc="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0005" y="1446530"/>
            <a:ext cx="12143105" cy="5292090"/>
          </a:xfrm>
        </p:spPr>
        <p:txBody>
          <a:bodyPr/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They would ______ the driver's role in such cars and govern how such cars perform in crashes where lives might be lost.(2017天津) 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他们将定义司机在此类车辆中的作用，并管理此类车辆在可能造成人员伤亡的撞车事故中的表现。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There is only one person who can ______ success in your life, and that</a:t>
            </a:r>
            <a:r>
              <a:rPr lang="en-US" altLang="zh-CN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'</a:t>
            </a: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s you.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只有一个人能界定你的成功，那就是你自己。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You must not let anyone______ your limits because of where you come from.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不要因出身低就让别人限制了你发展的机会。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No matter what label is thrown your way, only you can ______ yourself. 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不管你被贴上什么标签，只有你才能定义你自己。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117475" y="90805"/>
            <a:ext cx="12054840" cy="2434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l">
              <a:lnSpc>
                <a:spcPct val="100000"/>
              </a:lnSpc>
              <a:buClrTx/>
              <a:buSzTx/>
              <a:buFontTx/>
            </a:pPr>
            <a:r>
              <a:rPr>
                <a:latin typeface="Times New Roman" panose="02020603050405020304" charset="0"/>
                <a:ea typeface="+mn-ea"/>
                <a:cs typeface="Times New Roman" panose="02020603050405020304" charset="0"/>
              </a:rPr>
              <a:t>35.define [dɪˈfaɪn]vt. ____;____;______</a:t>
            </a:r>
            <a:r>
              <a:rPr lang="en-US" altLang="zh-CN" sz="32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 </a:t>
            </a:r>
            <a:endParaRPr lang="en-US" altLang="zh-CN" sz="320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  <a:p>
            <a:pPr algn="l">
              <a:lnSpc>
                <a:spcPct val="100000"/>
              </a:lnSpc>
              <a:buClrTx/>
              <a:buSzTx/>
              <a:buFontTx/>
            </a:pPr>
            <a:r>
              <a:rPr lang="en-US" altLang="zh-CN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词根词缀：de-(强调)+fine(限定)：对……的内涵加以限定——</a:t>
            </a:r>
            <a:r>
              <a:rPr lang="en-US" altLang="zh-CN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____;____</a:t>
            </a:r>
            <a:r>
              <a:rPr lang="en-US" altLang="zh-CN" sz="32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                            </a:t>
            </a:r>
            <a:endParaRPr lang="en-US" altLang="zh-CN" sz="3200" u="sng">
              <a:noFill/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4043680" y="97155"/>
            <a:ext cx="42875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en-US" sz="2800" b="1" spc="150" dirty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定义 规定 使明确</a:t>
            </a:r>
            <a:endParaRPr lang="en-US" altLang="en-US" sz="2800" b="1" spc="150" dirty="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1856740" y="1381760"/>
            <a:ext cx="1278255" cy="45466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define</a:t>
            </a:r>
            <a:endParaRPr lang="en-US" altLang="zh-CN" spc="0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3643630" y="4221480"/>
            <a:ext cx="1245870" cy="45466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define</a:t>
            </a:r>
            <a:endParaRPr lang="en-US" altLang="zh-CN" spc="0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5067935" y="3208020"/>
            <a:ext cx="1318895" cy="45466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define</a:t>
            </a:r>
            <a:endParaRPr lang="en-US" altLang="zh-CN" spc="0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27965" y="1010285"/>
            <a:ext cx="220281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en-US" sz="2800" b="1" spc="150" dirty="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定义 规定</a:t>
            </a:r>
            <a:endParaRPr lang="en-US" altLang="en-US" sz="2800" b="1" spc="150" dirty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8284845" y="5219700"/>
            <a:ext cx="1405890" cy="45466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define</a:t>
            </a:r>
            <a:endParaRPr lang="en-US" altLang="zh-CN" spc="0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0" grpId="0"/>
      <p:bldP spid="20" grpId="1"/>
      <p:bldP spid="7" grpId="0"/>
      <p:bldP spid="7" grpId="1"/>
      <p:bldP spid="9" grpId="0"/>
      <p:bldP spid="9" grpId="1"/>
      <p:bldP spid="5" grpId="0"/>
      <p:bldP spid="5" grpId="1"/>
      <p:bldP spid="8" grpId="0"/>
      <p:bldP spid="8" grpId="1"/>
      <p:bldP spid="2" grpId="0"/>
      <p:bldP spid="2" grpId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225" y="664845"/>
            <a:ext cx="12143105" cy="5292090"/>
          </a:xfrm>
        </p:spPr>
        <p:txBody>
          <a:bodyPr/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The idea “happiness”, to be sure, will not sit still for easy __________.(2014江苏) 可以肯定的是，“幸福”这个概念并不是一个简单的定义。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My __________ for happiness is “the capacity for enjoyment”. (2013天津) 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我对幸福的定义是“享受的能力”。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117475" y="90805"/>
            <a:ext cx="12054840" cy="2434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l">
              <a:lnSpc>
                <a:spcPct val="100000"/>
              </a:lnSpc>
              <a:buClrTx/>
              <a:buSzTx/>
              <a:buFontTx/>
            </a:pPr>
            <a:r>
              <a:rPr>
                <a:latin typeface="Times New Roman" panose="02020603050405020304" charset="0"/>
                <a:ea typeface="+mn-ea"/>
                <a:cs typeface="Times New Roman" panose="02020603050405020304" charset="0"/>
              </a:rPr>
              <a:t>_________ [ˌdefɪˈnɪʃn]  n.</a:t>
            </a:r>
            <a:r>
              <a:rPr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定义</a:t>
            </a:r>
            <a:endParaRPr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158750" y="69850"/>
            <a:ext cx="18637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en-US" sz="2800" b="1" spc="15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definition</a:t>
            </a:r>
            <a:endParaRPr lang="en-US" altLang="en-US" sz="2800" b="1" spc="150" dirty="0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9001760" y="600075"/>
            <a:ext cx="1899920" cy="45466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l"/>
            <a:r>
              <a:rPr lang="en-US" spc="15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definition</a:t>
            </a:r>
            <a:endParaRPr lang="en-US" altLang="zh-CN" spc="0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622935" y="1520190"/>
            <a:ext cx="1833880" cy="45466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l"/>
            <a:r>
              <a:rPr lang="en-US" spc="15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definition</a:t>
            </a:r>
            <a:endParaRPr lang="en-US" altLang="zh-CN" spc="0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0" grpId="0"/>
      <p:bldP spid="20" grpId="1"/>
      <p:bldP spid="7" grpId="0"/>
      <p:bldP spid="7" grpId="1"/>
      <p:bldP spid="5" grpId="0"/>
      <p:bldP spid="5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03835" y="149225"/>
            <a:ext cx="11156950" cy="1884680"/>
          </a:xfrm>
        </p:spPr>
        <p:txBody>
          <a:bodyPr/>
          <a:p>
            <a:pPr marL="0" indent="0">
              <a:lnSpc>
                <a:spcPts val="3000"/>
              </a:lnSpc>
              <a:buNone/>
            </a:pPr>
            <a:r>
              <a:rPr sz="3200" b="1">
                <a:latin typeface="Times New Roman" panose="02020603050405020304" charset="0"/>
                <a:cs typeface="Times New Roman" panose="02020603050405020304" charset="0"/>
              </a:rPr>
              <a:t>4.province ['prɒvɪns] n. __;____</a:t>
            </a:r>
            <a:endParaRPr sz="32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3000"/>
              </a:lnSpc>
              <a:buNone/>
            </a:pPr>
            <a:r>
              <a:rPr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词根词缀：pro-(向前)+-vinc-(征服)+e：向前征服的领域——____</a:t>
            </a:r>
            <a:endParaRPr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903470" y="-16510"/>
            <a:ext cx="179832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省;行省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内容占位符 2"/>
          <p:cNvSpPr>
            <a:spLocks noGrp="1"/>
          </p:cNvSpPr>
          <p:nvPr/>
        </p:nvSpPr>
        <p:spPr>
          <a:xfrm>
            <a:off x="160655" y="1596390"/>
            <a:ext cx="12089130" cy="3377565"/>
          </a:xfrm>
          <a:prstGeom prst="rect">
            <a:avLst/>
          </a:prstGeo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000"/>
              </a:lnSpc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</a:rPr>
              <a:t>His office is located at the Xiangshan campus of the university in Hangzhou, Zhejiang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 Province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</a:rPr>
              <a:t>. </a:t>
            </a:r>
            <a:endParaRPr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3000"/>
              </a:lnSpc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</a:rPr>
              <a:t>他的办公室位于浙江杭州大学象山校区。</a:t>
            </a:r>
            <a:endParaRPr sz="28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92785" y="912495"/>
            <a:ext cx="134112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行省</a:t>
            </a:r>
            <a:endParaRPr lang="zh-CN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pic>
        <p:nvPicPr>
          <p:cNvPr id="16" name="图片 16" descr="Vict的派生词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3360" y="3171825"/>
            <a:ext cx="11957685" cy="3517265"/>
          </a:xfrm>
          <a:prstGeom prst="rect">
            <a:avLst/>
          </a:prstGeom>
        </p:spPr>
      </p:pic>
      <p:sp>
        <p:nvSpPr>
          <p:cNvPr id="7" name="标题 1"/>
          <p:cNvSpPr>
            <a:spLocks noGrp="1"/>
          </p:cNvSpPr>
          <p:nvPr/>
        </p:nvSpPr>
        <p:spPr>
          <a:xfrm>
            <a:off x="801370" y="5633720"/>
            <a:ext cx="10720705" cy="156083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endParaRPr sz="320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  <a:p>
            <a:endParaRPr sz="320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7" name="标题 1"/>
          <p:cNvSpPr>
            <a:spLocks noGrp="1"/>
          </p:cNvSpPr>
          <p:nvPr/>
        </p:nvSpPr>
        <p:spPr>
          <a:xfrm>
            <a:off x="2033905" y="4715510"/>
            <a:ext cx="1513205" cy="49911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胜</a:t>
            </a:r>
            <a:r>
              <a:rPr lang="en-US" altLang="zh-CN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,</a:t>
            </a:r>
            <a:r>
              <a:rPr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征服</a:t>
            </a:r>
            <a:endParaRPr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9" name="标题 1"/>
          <p:cNvSpPr>
            <a:spLocks noGrp="1"/>
          </p:cNvSpPr>
          <p:nvPr/>
        </p:nvSpPr>
        <p:spPr>
          <a:xfrm>
            <a:off x="5610860" y="4728845"/>
            <a:ext cx="1996440" cy="43688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使相信</a:t>
            </a:r>
            <a:r>
              <a:rPr lang="en-US" altLang="zh-CN"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,</a:t>
            </a: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使信服</a:t>
            </a:r>
            <a:endParaRPr sz="20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7" name="标题 1"/>
          <p:cNvSpPr>
            <a:spLocks noGrp="1"/>
          </p:cNvSpPr>
          <p:nvPr/>
        </p:nvSpPr>
        <p:spPr>
          <a:xfrm>
            <a:off x="7672070" y="3648710"/>
            <a:ext cx="1800860" cy="43497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胜利</a:t>
            </a:r>
            <a:endParaRPr sz="20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9" name="标题 1"/>
          <p:cNvSpPr>
            <a:spLocks noGrp="1"/>
          </p:cNvSpPr>
          <p:nvPr/>
        </p:nvSpPr>
        <p:spPr>
          <a:xfrm>
            <a:off x="10602595" y="3622675"/>
            <a:ext cx="1777365" cy="4197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胜利的</a:t>
            </a:r>
            <a:endParaRPr sz="20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30" name="标题 1"/>
          <p:cNvSpPr>
            <a:spLocks noGrp="1"/>
          </p:cNvSpPr>
          <p:nvPr/>
        </p:nvSpPr>
        <p:spPr>
          <a:xfrm>
            <a:off x="9605010" y="5047615"/>
            <a:ext cx="1521460" cy="4184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感到信服的</a:t>
            </a:r>
            <a:endParaRPr sz="20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1" name="标题 1"/>
          <p:cNvSpPr>
            <a:spLocks noGrp="1"/>
          </p:cNvSpPr>
          <p:nvPr/>
        </p:nvSpPr>
        <p:spPr>
          <a:xfrm>
            <a:off x="5454015" y="5888355"/>
            <a:ext cx="2026285" cy="45529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省,行省</a:t>
            </a:r>
            <a:endParaRPr sz="20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2" name="标题 1"/>
          <p:cNvSpPr>
            <a:spLocks noGrp="1"/>
          </p:cNvSpPr>
          <p:nvPr/>
        </p:nvSpPr>
        <p:spPr>
          <a:xfrm>
            <a:off x="5205095" y="3616325"/>
            <a:ext cx="2026285" cy="45529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胜利者</a:t>
            </a:r>
            <a:endParaRPr sz="20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3" name="标题 1"/>
          <p:cNvSpPr>
            <a:spLocks noGrp="1"/>
          </p:cNvSpPr>
          <p:nvPr/>
        </p:nvSpPr>
        <p:spPr>
          <a:xfrm>
            <a:off x="9654540" y="4438015"/>
            <a:ext cx="1777365" cy="4197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令人信服的</a:t>
            </a:r>
            <a:endParaRPr sz="20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5" grpId="0"/>
      <p:bldP spid="5" grpId="1"/>
      <p:bldP spid="17" grpId="0"/>
      <p:bldP spid="17" grpId="1"/>
      <p:bldP spid="19" grpId="0"/>
      <p:bldP spid="19" grpId="1"/>
      <p:bldP spid="27" grpId="0"/>
      <p:bldP spid="27" grpId="1"/>
      <p:bldP spid="29" grpId="0"/>
      <p:bldP spid="29" grpId="1"/>
      <p:bldP spid="30" grpId="0"/>
      <p:bldP spid="30" grpId="1"/>
      <p:bldP spid="21" grpId="0"/>
      <p:bldP spid="21" grpId="1"/>
      <p:bldP spid="22" grpId="0"/>
      <p:bldP spid="22" grpId="1"/>
      <p:bldP spid="23" grpId="0"/>
      <p:bldP spid="23" grpId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5" descr="fin-终结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905" y="40005"/>
            <a:ext cx="12329795" cy="6891655"/>
          </a:xfrm>
          <a:prstGeom prst="rect">
            <a:avLst/>
          </a:prstGeom>
        </p:spPr>
      </p:pic>
      <p:sp>
        <p:nvSpPr>
          <p:cNvPr id="4" name="标题 1"/>
          <p:cNvSpPr>
            <a:spLocks noGrp="1"/>
          </p:cNvSpPr>
          <p:nvPr/>
        </p:nvSpPr>
        <p:spPr>
          <a:xfrm>
            <a:off x="3141980" y="392430"/>
            <a:ext cx="1562735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好的,优良的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6075045" y="2684145"/>
            <a:ext cx="1622425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无限的,无穷的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5054600" y="374650"/>
            <a:ext cx="2334895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罚款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3402330" y="1082040"/>
            <a:ext cx="2086610" cy="37147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金融,财政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3225165" y="1761490"/>
            <a:ext cx="1778635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最后的,最终的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5088890" y="1760855"/>
            <a:ext cx="1956435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决赛;期末考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6379210" y="1064260"/>
            <a:ext cx="1946275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金融的,财政的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1" name="标题 1"/>
          <p:cNvSpPr>
            <a:spLocks noGrp="1"/>
          </p:cNvSpPr>
          <p:nvPr/>
        </p:nvSpPr>
        <p:spPr>
          <a:xfrm>
            <a:off x="3334385" y="2710180"/>
            <a:ext cx="1191260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结束,完成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3" name="标题 1"/>
          <p:cNvSpPr>
            <a:spLocks noGrp="1"/>
          </p:cNvSpPr>
          <p:nvPr/>
        </p:nvSpPr>
        <p:spPr>
          <a:xfrm>
            <a:off x="9541510" y="2458085"/>
            <a:ext cx="1812925" cy="3308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不定式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4" name="标题 1"/>
          <p:cNvSpPr>
            <a:spLocks noGrp="1"/>
          </p:cNvSpPr>
          <p:nvPr/>
        </p:nvSpPr>
        <p:spPr>
          <a:xfrm>
            <a:off x="8465185" y="1746885"/>
            <a:ext cx="2086610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最后,最终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5" name="标题 1"/>
          <p:cNvSpPr>
            <a:spLocks noGrp="1"/>
          </p:cNvSpPr>
          <p:nvPr/>
        </p:nvSpPr>
        <p:spPr>
          <a:xfrm>
            <a:off x="3506470" y="3902710"/>
            <a:ext cx="1784350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下定义,限定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标题 1"/>
          <p:cNvSpPr>
            <a:spLocks noGrp="1"/>
          </p:cNvSpPr>
          <p:nvPr/>
        </p:nvSpPr>
        <p:spPr>
          <a:xfrm>
            <a:off x="9438640" y="2964180"/>
            <a:ext cx="1394460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无限,无穷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7" name="标题 1"/>
          <p:cNvSpPr>
            <a:spLocks noGrp="1"/>
          </p:cNvSpPr>
          <p:nvPr/>
        </p:nvSpPr>
        <p:spPr>
          <a:xfrm>
            <a:off x="10262870" y="4154170"/>
            <a:ext cx="2086610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当然,肯定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8" name="标题 1"/>
          <p:cNvSpPr>
            <a:spLocks noGrp="1"/>
          </p:cNvSpPr>
          <p:nvPr/>
        </p:nvSpPr>
        <p:spPr>
          <a:xfrm>
            <a:off x="3409950" y="4863465"/>
            <a:ext cx="2086610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界限约束;限制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0" name="标题 1"/>
          <p:cNvSpPr>
            <a:spLocks noGrp="1"/>
          </p:cNvSpPr>
          <p:nvPr/>
        </p:nvSpPr>
        <p:spPr>
          <a:xfrm>
            <a:off x="5766435" y="4836795"/>
            <a:ext cx="2086610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限制;禁闭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1" name="标题 1"/>
          <p:cNvSpPr>
            <a:spLocks noGrp="1"/>
          </p:cNvSpPr>
          <p:nvPr/>
        </p:nvSpPr>
        <p:spPr>
          <a:xfrm>
            <a:off x="3380105" y="5564505"/>
            <a:ext cx="2086610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精炼;润色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2" name="标题 1"/>
          <p:cNvSpPr>
            <a:spLocks noGrp="1"/>
          </p:cNvSpPr>
          <p:nvPr/>
        </p:nvSpPr>
        <p:spPr>
          <a:xfrm>
            <a:off x="6666230" y="4154170"/>
            <a:ext cx="1659255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明确的,确定的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3" name="标题 1"/>
          <p:cNvSpPr>
            <a:spLocks noGrp="1"/>
          </p:cNvSpPr>
          <p:nvPr/>
        </p:nvSpPr>
        <p:spPr>
          <a:xfrm>
            <a:off x="6896100" y="3611880"/>
            <a:ext cx="913765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定义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9" name="标题 1"/>
          <p:cNvSpPr>
            <a:spLocks noGrp="1"/>
          </p:cNvSpPr>
          <p:nvPr/>
        </p:nvSpPr>
        <p:spPr>
          <a:xfrm>
            <a:off x="3400425" y="6189345"/>
            <a:ext cx="2086610" cy="402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18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葬礼</a:t>
            </a:r>
            <a:endParaRPr sz="18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</p:spTree>
    <p:custDataLst>
      <p:tags r:id="rId2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10" grpId="0"/>
      <p:bldP spid="10" grpId="1"/>
      <p:bldP spid="11" grpId="0"/>
      <p:bldP spid="11" grpId="1"/>
      <p:bldP spid="3" grpId="0"/>
      <p:bldP spid="3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  <p:bldP spid="20" grpId="0"/>
      <p:bldP spid="20" grpId="1"/>
      <p:bldP spid="21" grpId="0"/>
      <p:bldP spid="21" grpId="1"/>
      <p:bldP spid="22" grpId="0"/>
      <p:bldP spid="22" grpId="1"/>
      <p:bldP spid="23" grpId="0"/>
      <p:bldP spid="23" grpId="1"/>
      <p:bldP spid="19" grpId="0"/>
      <p:bldP spid="19" grpId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3345" y="1997710"/>
            <a:ext cx="12143105" cy="5292090"/>
          </a:xfrm>
        </p:spPr>
        <p:txBody>
          <a:bodyPr/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The truth is that we are lucky enough to have clean water whenever we want, but this is not ________ for many people around the world. (2020浙江一月) 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事实上，我们很幸运，随时都能得到干净的水，但世界上很多人都不是这样。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It is often _______ that anything is possible for those who hang on to hope.(2016江苏)通常情况下，对于那些坚持希望的人来说，任何事情都是可能的。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The doctor shares his phone number with the patients _______ they need medical assistance.(2019江苏)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医生把他的电话号码告诉病人，以防他们需要医疗帮助。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117475" y="90805"/>
            <a:ext cx="12054840" cy="243459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l">
              <a:lnSpc>
                <a:spcPct val="100000"/>
              </a:lnSpc>
              <a:buClrTx/>
              <a:buSzTx/>
              <a:buFontTx/>
            </a:pPr>
            <a:r>
              <a:rPr>
                <a:latin typeface="Times New Roman" panose="02020603050405020304" charset="0"/>
                <a:ea typeface="+mn-ea"/>
                <a:cs typeface="Times New Roman" panose="02020603050405020304" charset="0"/>
              </a:rPr>
              <a:t>36.</a:t>
            </a:r>
            <a:r>
              <a:rPr sz="3200">
                <a:latin typeface="Times New Roman" panose="02020603050405020304" charset="0"/>
                <a:ea typeface="+mn-ea"/>
                <a:cs typeface="Times New Roman" panose="02020603050405020304" charset="0"/>
              </a:rPr>
              <a:t>case[kei]n.</a:t>
            </a:r>
            <a:r>
              <a:rPr>
                <a:latin typeface="Times New Roman" panose="02020603050405020304" charset="0"/>
                <a:ea typeface="+mn-ea"/>
                <a:cs typeface="Times New Roman" panose="02020603050405020304" charset="0"/>
              </a:rPr>
              <a:t>__;__;_</a:t>
            </a:r>
            <a:r>
              <a:rPr lang="en-US" altLang="zh-CN">
                <a:latin typeface="Times New Roman" panose="02020603050405020304" charset="0"/>
                <a:ea typeface="+mn-ea"/>
                <a:cs typeface="Times New Roman" panose="02020603050405020304" charset="0"/>
              </a:rPr>
              <a:t>_</a:t>
            </a:r>
            <a:r>
              <a:rPr>
                <a:latin typeface="Times New Roman" panose="02020603050405020304" charset="0"/>
                <a:ea typeface="+mn-ea"/>
                <a:cs typeface="Times New Roman" panose="02020603050405020304" charset="0"/>
              </a:rPr>
              <a:t>_;___</a:t>
            </a:r>
            <a:endParaRPr lang="en-US" altLang="zh-CN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  <a:p>
            <a:pPr algn="l">
              <a:lnSpc>
                <a:spcPct val="100000"/>
              </a:lnSpc>
              <a:buClrTx/>
              <a:buSzTx/>
              <a:buFontTx/>
            </a:pPr>
            <a:r>
              <a:rPr lang="en-US" altLang="zh-CN" sz="32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in case (of/that) ______,_______</a:t>
            </a:r>
            <a:endParaRPr lang="en-US" altLang="zh-CN" sz="320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  <a:p>
            <a:pPr algn="l">
              <a:lnSpc>
                <a:spcPct val="100000"/>
              </a:lnSpc>
              <a:buClrTx/>
              <a:buSzTx/>
              <a:buFontTx/>
            </a:pPr>
            <a:r>
              <a:rPr lang="en-US" altLang="zh-CN" sz="32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in no case____</a:t>
            </a:r>
            <a:endParaRPr lang="en-US" altLang="zh-CN" sz="320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  <a:p>
            <a:pPr algn="l">
              <a:lnSpc>
                <a:spcPct val="100000"/>
              </a:lnSpc>
              <a:buClrTx/>
              <a:buSzTx/>
              <a:buFontTx/>
            </a:pPr>
            <a:r>
              <a:rPr lang="en-US" altLang="zh-CN" sz="32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in this/that case______________                         </a:t>
            </a:r>
            <a:endParaRPr lang="en-US" altLang="zh-CN" sz="3200" u="sng">
              <a:noFill/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2265680" y="2341245"/>
            <a:ext cx="1544320" cy="45466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the case</a:t>
            </a:r>
            <a:endParaRPr lang="en-US" altLang="zh-CN" spc="0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8122285" y="4257040"/>
            <a:ext cx="1601470" cy="45466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 in case</a:t>
            </a:r>
            <a:endParaRPr lang="en-US" altLang="zh-CN" spc="0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1602740" y="3368040"/>
            <a:ext cx="2047240" cy="45466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the case</a:t>
            </a:r>
            <a:endParaRPr lang="en-US" altLang="zh-CN" spc="0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821940" y="102870"/>
            <a:ext cx="49218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en-US" sz="2800" b="1" spc="150" dirty="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盒 箱 情况 案件</a:t>
            </a:r>
            <a:endParaRPr lang="en-US" altLang="en-US" sz="2800" b="1" spc="150" dirty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286760" y="586105"/>
            <a:ext cx="49218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en-US" sz="2800" b="1" spc="150" dirty="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以防……  以防万一</a:t>
            </a:r>
            <a:endParaRPr lang="en-US" altLang="en-US" sz="2800" b="1" spc="150" dirty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134235" y="1032510"/>
            <a:ext cx="11544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en-US" sz="2800" b="1" spc="150" dirty="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绝不</a:t>
            </a:r>
            <a:endParaRPr lang="en-US" altLang="en-US" sz="2800" b="1" spc="150" dirty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416300" y="1532890"/>
            <a:ext cx="36429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en-US" sz="2800" b="1" spc="150" dirty="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在这种/那种情况下</a:t>
            </a:r>
            <a:endParaRPr lang="en-US" altLang="en-US" sz="2800" b="1" spc="150" dirty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  <p:bldP spid="8" grpId="1"/>
      <p:bldP spid="6" grpId="0"/>
      <p:bldP spid="6" grpId="1"/>
      <p:bldP spid="10" grpId="0"/>
      <p:bldP spid="10" grpId="1"/>
      <p:bldP spid="11" grpId="0"/>
      <p:bldP spid="11" grpId="1"/>
      <p:bldP spid="7" grpId="0"/>
      <p:bldP spid="7" grpId="1"/>
      <p:bldP spid="9" grpId="0"/>
      <p:bldP spid="9" grpId="1"/>
      <p:bldP spid="5" grpId="0"/>
      <p:bldP spid="5" grpId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0005" y="273685"/>
            <a:ext cx="12143105" cy="5292090"/>
          </a:xfrm>
        </p:spPr>
        <p:txBody>
          <a:bodyPr/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This time, we stayed together, ______</a:t>
            </a:r>
            <a:r>
              <a:rPr lang="en-US" altLang="zh-CN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_</a:t>
            </a: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anything else unusual happened. (2018天津)这一次，我们呆在一起，以防有什么不寻常的事情发生。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I guess we</a:t>
            </a:r>
            <a:r>
              <a:rPr lang="en-US" altLang="zh-CN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'</a:t>
            </a: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ve already talked about this before but I’ll ask you again just _______.(2010浙江) 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我想我们之前已经讨论过这个问题了，但是为了以防万一，我再问你一次。  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__________, all exits must be kept clear.(2007天津) 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万一发生火灾，所有的出口必须保持畅通。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ts val="3040"/>
              </a:lnSpc>
              <a:buClrTx/>
              <a:buSzTx/>
              <a:buFontTx/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___________, ask to speak in person as soon as possible and say sorry.(2017天津)在这种情况下，请求尽快当面向对方道歉。  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4575175" y="226060"/>
            <a:ext cx="1544320" cy="45466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in case</a:t>
            </a:r>
            <a:endParaRPr lang="en-US" altLang="zh-CN" spc="0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36195" y="2568575"/>
            <a:ext cx="2382520" cy="45466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 In case of</a:t>
            </a:r>
            <a:endParaRPr lang="en-US" altLang="zh-CN" spc="0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92075" y="1519555"/>
            <a:ext cx="1247140" cy="45466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in case</a:t>
            </a:r>
            <a:endParaRPr lang="en-US" altLang="zh-CN" spc="0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56515" y="3566160"/>
            <a:ext cx="2382520" cy="45466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In that case</a:t>
            </a:r>
            <a:endParaRPr lang="en-US" altLang="zh-CN" spc="0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7" grpId="1"/>
      <p:bldP spid="9" grpId="0"/>
      <p:bldP spid="9" grpId="1"/>
      <p:bldP spid="5" grpId="0"/>
      <p:bldP spid="5" grpId="1"/>
      <p:bldP spid="2" grpId="0"/>
      <p:bldP spid="2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03835" y="149225"/>
            <a:ext cx="11156950" cy="1884680"/>
          </a:xfrm>
        </p:spPr>
        <p:txBody>
          <a:bodyPr/>
          <a:p>
            <a:pPr marL="0" indent="0">
              <a:lnSpc>
                <a:spcPts val="3000"/>
              </a:lnSpc>
              <a:buNone/>
            </a:pPr>
            <a:r>
              <a:rPr sz="3200" b="1">
                <a:latin typeface="Times New Roman" panose="02020603050405020304" charset="0"/>
                <a:cs typeface="Times New Roman" panose="02020603050405020304" charset="0"/>
              </a:rPr>
              <a:t>5.conference ['kɒnf(ə)r(ə)ns]n. ____;___;____</a:t>
            </a:r>
            <a:endParaRPr sz="32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3000"/>
              </a:lnSpc>
              <a:buNone/>
            </a:pPr>
            <a:r>
              <a:rPr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词根词缀：con-(一起)+fer-(拿来)+-ence：拿到一起来____——____;___</a:t>
            </a:r>
            <a:endParaRPr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271260" y="19685"/>
            <a:ext cx="50679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会议;讨论;协商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内容占位符 2"/>
          <p:cNvSpPr>
            <a:spLocks noGrp="1"/>
          </p:cNvSpPr>
          <p:nvPr/>
        </p:nvSpPr>
        <p:spPr>
          <a:xfrm>
            <a:off x="160655" y="1596390"/>
            <a:ext cx="12089130" cy="3377565"/>
          </a:xfrm>
          <a:prstGeom prst="rect">
            <a:avLst/>
          </a:prstGeo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000"/>
              </a:lnSpc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</a:rPr>
              <a:t>Reading makes a full man,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 conference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</a:rPr>
              <a:t> a ready man and writing an exact man.——Francis Bacon</a:t>
            </a:r>
            <a:endParaRPr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3000"/>
              </a:lnSpc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</a:rPr>
              <a:t>读书使人充实,讨论使人机敏,写作使人严谨。——弗兰西斯.培根</a:t>
            </a:r>
            <a:endParaRPr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3000"/>
              </a:lnSpc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</a:rPr>
              <a:t>The manager was worried about the press 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conference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</a:rPr>
              <a:t> his assistant was giving in his place but, luckily, everything was going on smoothly. (2011浙江) </a:t>
            </a:r>
            <a:endParaRPr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3000"/>
              </a:lnSpc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</a:rPr>
              <a:t>经理很担心他的助理替他举行的记者招待会,但幸运的是,一切都进行得很顺利。</a:t>
            </a:r>
            <a:endParaRPr sz="28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09550" y="956310"/>
            <a:ext cx="134112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讨论</a:t>
            </a:r>
            <a:endParaRPr lang="zh-CN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42795" y="871220"/>
            <a:ext cx="237172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会议;协商</a:t>
            </a:r>
            <a:endParaRPr lang="zh-CN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5" grpId="0"/>
      <p:bldP spid="5" grpId="1"/>
      <p:bldP spid="2" grpId="0"/>
      <p:bldP spid="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1" name="内容占位符 10" descr="fer拿取填空"/>
          <p:cNvPicPr>
            <a:picLocks noChangeAspect="1"/>
          </p:cNvPicPr>
          <p:nvPr>
            <p:ph sz="quarter" idx="13"/>
          </p:nvPr>
        </p:nvPicPr>
        <p:blipFill>
          <a:blip r:embed="rId1"/>
          <a:stretch>
            <a:fillRect/>
          </a:stretch>
        </p:blipFill>
        <p:spPr>
          <a:xfrm>
            <a:off x="12700" y="662940"/>
            <a:ext cx="12264390" cy="5636260"/>
          </a:xfrm>
          <a:prstGeom prst="rect">
            <a:avLst/>
          </a:prstGeom>
        </p:spPr>
      </p:pic>
      <p:sp>
        <p:nvSpPr>
          <p:cNvPr id="14" name="标题 1"/>
          <p:cNvSpPr>
            <a:spLocks noGrp="1"/>
          </p:cNvSpPr>
          <p:nvPr/>
        </p:nvSpPr>
        <p:spPr>
          <a:xfrm>
            <a:off x="801370" y="5633720"/>
            <a:ext cx="10720705" cy="156083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endParaRPr sz="4000">
              <a:solidFill>
                <a:schemeClr val="tx1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  <a:p>
            <a:endParaRPr sz="4000">
              <a:solidFill>
                <a:schemeClr val="tx1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2562860" y="1617980"/>
            <a:ext cx="2573020" cy="36639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渡运    渡口</a:t>
            </a:r>
            <a:r>
              <a:rPr lang="en-US" altLang="zh-CN"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,</a:t>
            </a: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渡船</a:t>
            </a:r>
            <a:endParaRPr sz="20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2" name="标题 1"/>
          <p:cNvSpPr>
            <a:spLocks noGrp="1"/>
          </p:cNvSpPr>
          <p:nvPr/>
        </p:nvSpPr>
        <p:spPr>
          <a:xfrm>
            <a:off x="5510530" y="3291205"/>
            <a:ext cx="1513205" cy="49911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拿来</a:t>
            </a:r>
            <a:r>
              <a:rPr lang="en-US" altLang="zh-CN"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/</a:t>
            </a: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承受</a:t>
            </a:r>
            <a:endParaRPr sz="20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5" name="标题 1"/>
          <p:cNvSpPr>
            <a:spLocks noGrp="1"/>
          </p:cNvSpPr>
          <p:nvPr/>
        </p:nvSpPr>
        <p:spPr>
          <a:xfrm>
            <a:off x="3353435" y="2535555"/>
            <a:ext cx="1452245" cy="3670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提供</a:t>
            </a:r>
            <a:r>
              <a:rPr lang="en-US" altLang="zh-CN"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,</a:t>
            </a: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提出</a:t>
            </a:r>
            <a:endParaRPr sz="20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6" name="标题 1"/>
          <p:cNvSpPr>
            <a:spLocks noGrp="1"/>
          </p:cNvSpPr>
          <p:nvPr/>
        </p:nvSpPr>
        <p:spPr>
          <a:xfrm>
            <a:off x="3161030" y="3747135"/>
            <a:ext cx="1978025" cy="36576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不同</a:t>
            </a:r>
            <a:r>
              <a:rPr lang="en-US" altLang="zh-CN"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,</a:t>
            </a: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有差异</a:t>
            </a:r>
            <a:endParaRPr sz="20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7" name="标题 1"/>
          <p:cNvSpPr>
            <a:spLocks noGrp="1"/>
          </p:cNvSpPr>
          <p:nvPr/>
        </p:nvSpPr>
        <p:spPr>
          <a:xfrm>
            <a:off x="3324225" y="4994910"/>
            <a:ext cx="1591310" cy="43624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推理,推断</a:t>
            </a:r>
            <a:endParaRPr lang="en-US" altLang="zh-CN" sz="20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8" name="标题 1"/>
          <p:cNvSpPr>
            <a:spLocks noGrp="1"/>
          </p:cNvSpPr>
          <p:nvPr/>
        </p:nvSpPr>
        <p:spPr>
          <a:xfrm>
            <a:off x="1210310" y="2552700"/>
            <a:ext cx="2573020" cy="36639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提供品</a:t>
            </a:r>
            <a:r>
              <a:rPr lang="en-US" altLang="zh-CN"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,</a:t>
            </a: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祭品</a:t>
            </a:r>
            <a:endParaRPr sz="20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9" name="标题 1"/>
          <p:cNvSpPr>
            <a:spLocks noGrp="1"/>
          </p:cNvSpPr>
          <p:nvPr/>
        </p:nvSpPr>
        <p:spPr>
          <a:xfrm>
            <a:off x="1121410" y="3387725"/>
            <a:ext cx="2573020" cy="36639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不同</a:t>
            </a:r>
            <a:r>
              <a:rPr lang="en-US" altLang="zh-CN"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,</a:t>
            </a: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争执</a:t>
            </a:r>
            <a:endParaRPr sz="20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0" name="标题 1"/>
          <p:cNvSpPr>
            <a:spLocks noGrp="1"/>
          </p:cNvSpPr>
          <p:nvPr/>
        </p:nvSpPr>
        <p:spPr>
          <a:xfrm>
            <a:off x="1437005" y="4069715"/>
            <a:ext cx="1257935" cy="31305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不同的</a:t>
            </a:r>
            <a:endParaRPr sz="20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1" name="标题 1"/>
          <p:cNvSpPr>
            <a:spLocks noGrp="1"/>
          </p:cNvSpPr>
          <p:nvPr/>
        </p:nvSpPr>
        <p:spPr>
          <a:xfrm>
            <a:off x="1366520" y="4977130"/>
            <a:ext cx="1573530" cy="23876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推理</a:t>
            </a:r>
            <a:r>
              <a:rPr lang="en-US" altLang="zh-CN"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,</a:t>
            </a: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推断</a:t>
            </a:r>
            <a:endParaRPr sz="20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2" name="标题 1"/>
          <p:cNvSpPr>
            <a:spLocks noGrp="1"/>
          </p:cNvSpPr>
          <p:nvPr/>
        </p:nvSpPr>
        <p:spPr>
          <a:xfrm>
            <a:off x="8201025" y="1446530"/>
            <a:ext cx="2573020" cy="36639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受苦</a:t>
            </a:r>
            <a:r>
              <a:rPr lang="en-US" altLang="zh-CN"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;</a:t>
            </a: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承受</a:t>
            </a:r>
            <a:endParaRPr lang="en-US" altLang="zh-CN" sz="20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3" name="标题 1"/>
          <p:cNvSpPr>
            <a:spLocks noGrp="1"/>
          </p:cNvSpPr>
          <p:nvPr/>
        </p:nvSpPr>
        <p:spPr>
          <a:xfrm>
            <a:off x="8236585" y="2728595"/>
            <a:ext cx="1568450" cy="3670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偏爱</a:t>
            </a:r>
            <a:r>
              <a:rPr lang="en-US" altLang="zh-CN"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,</a:t>
            </a: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更喜欢</a:t>
            </a:r>
            <a:endParaRPr sz="20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4" name="标题 1"/>
          <p:cNvSpPr>
            <a:spLocks noGrp="1"/>
          </p:cNvSpPr>
          <p:nvPr/>
        </p:nvSpPr>
        <p:spPr>
          <a:xfrm>
            <a:off x="8070215" y="3615055"/>
            <a:ext cx="1379220" cy="36639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提到</a:t>
            </a:r>
            <a:r>
              <a:rPr lang="en-US" altLang="zh-CN"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;</a:t>
            </a: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参考</a:t>
            </a:r>
            <a:endParaRPr sz="20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5" name="标题 1"/>
          <p:cNvSpPr>
            <a:spLocks noGrp="1"/>
          </p:cNvSpPr>
          <p:nvPr/>
        </p:nvSpPr>
        <p:spPr>
          <a:xfrm>
            <a:off x="8201025" y="4543425"/>
            <a:ext cx="1271905" cy="27368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协商</a:t>
            </a:r>
            <a:r>
              <a:rPr lang="en-US" altLang="zh-CN"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,</a:t>
            </a: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商量</a:t>
            </a:r>
            <a:endParaRPr sz="20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6" name="标题 1"/>
          <p:cNvSpPr>
            <a:spLocks noGrp="1"/>
          </p:cNvSpPr>
          <p:nvPr/>
        </p:nvSpPr>
        <p:spPr>
          <a:xfrm>
            <a:off x="8286115" y="5431155"/>
            <a:ext cx="2954020" cy="40195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传送</a:t>
            </a:r>
            <a:r>
              <a:rPr lang="en-US" altLang="zh-CN"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,</a:t>
            </a: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转移</a:t>
            </a:r>
            <a:endParaRPr sz="20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7" name="标题 1"/>
          <p:cNvSpPr>
            <a:spLocks noGrp="1"/>
          </p:cNvSpPr>
          <p:nvPr/>
        </p:nvSpPr>
        <p:spPr>
          <a:xfrm>
            <a:off x="10610850" y="1143635"/>
            <a:ext cx="725805" cy="24384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痛苦</a:t>
            </a:r>
            <a:endParaRPr sz="20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8" name="标题 1"/>
          <p:cNvSpPr>
            <a:spLocks noGrp="1"/>
          </p:cNvSpPr>
          <p:nvPr/>
        </p:nvSpPr>
        <p:spPr>
          <a:xfrm>
            <a:off x="10547350" y="1812925"/>
            <a:ext cx="1031875" cy="36639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受难者</a:t>
            </a:r>
            <a:endParaRPr sz="20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9" name="标题 1"/>
          <p:cNvSpPr>
            <a:spLocks noGrp="1"/>
          </p:cNvSpPr>
          <p:nvPr/>
        </p:nvSpPr>
        <p:spPr>
          <a:xfrm>
            <a:off x="10772775" y="2693035"/>
            <a:ext cx="1670050" cy="29591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偏爱</a:t>
            </a:r>
            <a:r>
              <a:rPr lang="en-US" altLang="zh-CN"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,</a:t>
            </a: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优先权</a:t>
            </a:r>
            <a:endParaRPr sz="20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30" name="标题 1"/>
          <p:cNvSpPr>
            <a:spLocks noGrp="1"/>
          </p:cNvSpPr>
          <p:nvPr/>
        </p:nvSpPr>
        <p:spPr>
          <a:xfrm>
            <a:off x="10387965" y="3615055"/>
            <a:ext cx="1266825" cy="36639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参考</a:t>
            </a:r>
            <a:r>
              <a:rPr lang="en-US" altLang="zh-CN"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,</a:t>
            </a: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引证</a:t>
            </a:r>
            <a:endParaRPr sz="20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31" name="标题 1"/>
          <p:cNvSpPr>
            <a:spLocks noGrp="1"/>
          </p:cNvSpPr>
          <p:nvPr/>
        </p:nvSpPr>
        <p:spPr>
          <a:xfrm>
            <a:off x="10655300" y="4560570"/>
            <a:ext cx="1298575" cy="36639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商量</a:t>
            </a:r>
            <a:r>
              <a:rPr lang="en-US" altLang="zh-CN"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;</a:t>
            </a:r>
            <a:r>
              <a:rPr sz="2000" spc="0">
                <a:solidFill>
                  <a:srgbClr val="7030A0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会议</a:t>
            </a:r>
            <a:endParaRPr sz="20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2" grpId="0"/>
      <p:bldP spid="12" grpId="1"/>
      <p:bldP spid="10" grpId="0"/>
      <p:bldP spid="10" grpId="1"/>
      <p:bldP spid="15" grpId="0"/>
      <p:bldP spid="15" grpId="1"/>
      <p:bldP spid="18" grpId="0"/>
      <p:bldP spid="18" grpId="1"/>
      <p:bldP spid="16" grpId="0"/>
      <p:bldP spid="16" grpId="1"/>
      <p:bldP spid="19" grpId="0"/>
      <p:bldP spid="19" grpId="1"/>
      <p:bldP spid="20" grpId="0"/>
      <p:bldP spid="20" grpId="1"/>
      <p:bldP spid="17" grpId="0"/>
      <p:bldP spid="17" grpId="1"/>
      <p:bldP spid="21" grpId="0"/>
      <p:bldP spid="21" grpId="1"/>
      <p:bldP spid="22" grpId="0"/>
      <p:bldP spid="22" grpId="1"/>
      <p:bldP spid="27" grpId="0"/>
      <p:bldP spid="27" grpId="1"/>
      <p:bldP spid="28" grpId="0"/>
      <p:bldP spid="28" grpId="1"/>
      <p:bldP spid="23" grpId="0"/>
      <p:bldP spid="23" grpId="1"/>
      <p:bldP spid="29" grpId="0"/>
      <p:bldP spid="29" grpId="1"/>
      <p:bldP spid="24" grpId="0"/>
      <p:bldP spid="24" grpId="1"/>
      <p:bldP spid="30" grpId="0"/>
      <p:bldP spid="30" grpId="1"/>
      <p:bldP spid="25" grpId="0"/>
      <p:bldP spid="25" grpId="1"/>
      <p:bldP spid="31" grpId="0"/>
      <p:bldP spid="31" grpId="1"/>
      <p:bldP spid="26" grpId="0"/>
      <p:bldP spid="26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03835" y="149225"/>
            <a:ext cx="11156950" cy="1884680"/>
          </a:xfrm>
        </p:spPr>
        <p:txBody>
          <a:bodyPr/>
          <a:p>
            <a:pPr marL="0" indent="0">
              <a:lnSpc>
                <a:spcPts val="3000"/>
              </a:lnSpc>
              <a:buNone/>
            </a:pPr>
            <a:r>
              <a:rPr sz="3200" b="1">
                <a:latin typeface="Times New Roman" panose="02020603050405020304" charset="0"/>
                <a:cs typeface="Times New Roman" panose="02020603050405020304" charset="0"/>
              </a:rPr>
              <a:t>6.resident ['rezɪdənt] n.____;__</a:t>
            </a:r>
            <a:r>
              <a:rPr lang="en-US" altLang="zh-CN" sz="3200" b="1">
                <a:latin typeface="Times New Roman" panose="02020603050405020304" charset="0"/>
                <a:cs typeface="Times New Roman" panose="02020603050405020304" charset="0"/>
              </a:rPr>
              <a:t>_</a:t>
            </a:r>
            <a:r>
              <a:rPr sz="3200" b="1">
                <a:latin typeface="Times New Roman" panose="02020603050405020304" charset="0"/>
                <a:cs typeface="Times New Roman" panose="02020603050405020304" charset="0"/>
              </a:rPr>
              <a:t>__</a:t>
            </a:r>
            <a:r>
              <a:rPr lang="en-US" altLang="zh-CN" sz="3200" b="1">
                <a:latin typeface="Times New Roman" panose="02020603050405020304" charset="0"/>
                <a:cs typeface="Times New Roman" panose="02020603050405020304" charset="0"/>
              </a:rPr>
              <a:t>_</a:t>
            </a:r>
            <a:r>
              <a:rPr sz="3200" b="1">
                <a:latin typeface="Times New Roman" panose="02020603050405020304" charset="0"/>
                <a:cs typeface="Times New Roman" panose="02020603050405020304" charset="0"/>
              </a:rPr>
              <a:t>_ adj. _____;______</a:t>
            </a:r>
            <a:endParaRPr sz="32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3000"/>
              </a:lnSpc>
              <a:buNone/>
            </a:pPr>
            <a:r>
              <a:rPr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词根词缀：re-(强调)+sid-(坐)+-ent(名词或形容词后缀)：坐在某处不走的人——____;______</a:t>
            </a:r>
            <a:endParaRPr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795520" y="20320"/>
            <a:ext cx="691578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居民;驻院医师       居住的;定居的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内容占位符 2"/>
          <p:cNvSpPr>
            <a:spLocks noGrp="1"/>
          </p:cNvSpPr>
          <p:nvPr/>
        </p:nvSpPr>
        <p:spPr>
          <a:xfrm>
            <a:off x="160655" y="1596390"/>
            <a:ext cx="12089130" cy="3377565"/>
          </a:xfrm>
          <a:prstGeom prst="rect">
            <a:avLst/>
          </a:prstGeo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ts val="3000"/>
              </a:lnSpc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</a:rPr>
              <a:t>The Office of Residence Life may change the door lock combination at any time at the expense of the 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resident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</a:rPr>
              <a:t> if it is found that the student has shared the combination with others.（2015天津）</a:t>
            </a:r>
            <a:endParaRPr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3000"/>
              </a:lnSpc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</a:rPr>
              <a:t>如果发现学生与他人共用门锁密码,居住生活办公室可以随时更换门锁密码,费用由居住者承担。</a:t>
            </a:r>
            <a:endParaRPr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3000"/>
              </a:lnSpc>
              <a:buNone/>
            </a:pPr>
            <a:r>
              <a:rPr sz="28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residence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</a:rPr>
              <a:t> ['rezɪdəns] n. </a:t>
            </a:r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住宅,住处;居住</a:t>
            </a:r>
            <a:endParaRPr sz="28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3000"/>
              </a:lnSpc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</a:rPr>
              <a:t>A fire drill will be conducted in your 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residence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</a:rPr>
              <a:t> hall every semester.（2018天津）</a:t>
            </a:r>
            <a:endParaRPr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3000"/>
              </a:lnSpc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</a:rPr>
              <a:t>每学期宿舍楼都会举行一次消防演练。</a:t>
            </a:r>
            <a:endParaRPr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3000"/>
              </a:lnSpc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</a:rPr>
              <a:t>同源词:见28 upset</a:t>
            </a:r>
            <a:endParaRPr sz="28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549140" y="924560"/>
            <a:ext cx="237172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居民;定居的</a:t>
            </a:r>
            <a:endParaRPr lang="zh-CN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2" grpId="0"/>
      <p:bldP spid="2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4665" y="159385"/>
            <a:ext cx="11813540" cy="647700"/>
          </a:xfrm>
        </p:spPr>
        <p:txBody>
          <a:bodyPr/>
          <a:p>
            <a:r>
              <a:rPr lang="en-US" altLang="en-US" sz="3200" spc="150">
                <a:latin typeface="Times New Roman" panose="02020603050405020304" charset="0"/>
                <a:ea typeface="+mn-ea"/>
                <a:cs typeface="Times New Roman" panose="02020603050405020304" charset="0"/>
              </a:rPr>
              <a:t>7.plus [plʌs]n. ____,____;____adj.____;_____ prep. __,___</a:t>
            </a:r>
            <a:endParaRPr lang="en-US" altLang="en-US" sz="3200" spc="15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535305" y="1219835"/>
            <a:ext cx="11703685" cy="170053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r>
              <a:rPr lang="en-US" altLang="en-US" spc="150">
                <a:latin typeface="Times New Roman" panose="02020603050405020304" charset="0"/>
                <a:ea typeface="+mn-ea"/>
                <a:cs typeface="Times New Roman" panose="02020603050405020304" charset="0"/>
              </a:rPr>
              <a:t>Two </a:t>
            </a:r>
            <a:r>
              <a:rPr lang="en-US" altLang="en-US" spc="15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plus</a:t>
            </a:r>
            <a:r>
              <a:rPr lang="en-US" altLang="en-US" spc="150">
                <a:latin typeface="Times New Roman" panose="02020603050405020304" charset="0"/>
                <a:ea typeface="+mn-ea"/>
                <a:cs typeface="Times New Roman" panose="02020603050405020304" charset="0"/>
              </a:rPr>
              <a:t> four is six. 二加四等于六</a:t>
            </a:r>
            <a:r>
              <a:rPr spc="150">
                <a:latin typeface="Times New Roman" panose="02020603050405020304" charset="0"/>
                <a:ea typeface="+mn-ea"/>
                <a:cs typeface="Times New Roman" panose="02020603050405020304" charset="0"/>
              </a:rPr>
              <a:t>。</a:t>
            </a:r>
            <a:endParaRPr lang="en-US" altLang="en-US" spc="15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  <a:p>
            <a:r>
              <a:rPr lang="en-US" altLang="en-US" spc="150">
                <a:latin typeface="Times New Roman" panose="02020603050405020304" charset="0"/>
                <a:ea typeface="+mn-ea"/>
                <a:cs typeface="Times New Roman" panose="02020603050405020304" charset="0"/>
              </a:rPr>
              <a:t>At the end of the year the loan </a:t>
            </a:r>
            <a:r>
              <a:rPr lang="en-US" altLang="en-US" spc="15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plus</a:t>
            </a:r>
            <a:r>
              <a:rPr lang="en-US" altLang="en-US" spc="150">
                <a:latin typeface="Times New Roman" panose="02020603050405020304" charset="0"/>
                <a:ea typeface="+mn-ea"/>
                <a:cs typeface="Times New Roman" panose="02020603050405020304" charset="0"/>
              </a:rPr>
              <a:t> the interest must be repaid. </a:t>
            </a:r>
            <a:endParaRPr lang="en-US" altLang="en-US" spc="15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  <a:p>
            <a:r>
              <a:rPr lang="en-US" altLang="en-US" spc="150">
                <a:latin typeface="Times New Roman" panose="02020603050405020304" charset="0"/>
                <a:ea typeface="+mn-ea"/>
                <a:cs typeface="Times New Roman" panose="02020603050405020304" charset="0"/>
              </a:rPr>
              <a:t>年底必须偿还贷款和利息</a:t>
            </a:r>
            <a:r>
              <a:rPr spc="150">
                <a:latin typeface="Times New Roman" panose="02020603050405020304" charset="0"/>
                <a:ea typeface="+mn-ea"/>
                <a:cs typeface="Times New Roman" panose="02020603050405020304" charset="0"/>
              </a:rPr>
              <a:t>。</a:t>
            </a:r>
            <a:endParaRPr lang="en-US" altLang="en-US" spc="15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  <a:p>
            <a:r>
              <a:rPr lang="en-US" altLang="en-US" spc="150">
                <a:latin typeface="Times New Roman" panose="02020603050405020304" charset="0"/>
                <a:ea typeface="+mn-ea"/>
                <a:cs typeface="Times New Roman" panose="02020603050405020304" charset="0"/>
              </a:rPr>
              <a:t>All apartments have a small kitchen </a:t>
            </a:r>
            <a:r>
              <a:rPr lang="en-US" altLang="en-US" spc="15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plus</a:t>
            </a:r>
            <a:r>
              <a:rPr lang="en-US" altLang="en-US" spc="150">
                <a:latin typeface="Times New Roman" panose="02020603050405020304" charset="0"/>
                <a:ea typeface="+mn-ea"/>
                <a:cs typeface="Times New Roman" panose="02020603050405020304" charset="0"/>
              </a:rPr>
              <a:t> private bathroom. </a:t>
            </a:r>
            <a:endParaRPr lang="en-US" altLang="en-US" spc="15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  <a:p>
            <a:r>
              <a:rPr lang="en-US" altLang="en-US" spc="150">
                <a:latin typeface="Times New Roman" panose="02020603050405020304" charset="0"/>
                <a:ea typeface="+mn-ea"/>
                <a:cs typeface="Times New Roman" panose="02020603050405020304" charset="0"/>
              </a:rPr>
              <a:t>所有的公寓都有小厨房和私人浴室</a:t>
            </a:r>
            <a:r>
              <a:rPr spc="150">
                <a:latin typeface="Times New Roman" panose="02020603050405020304" charset="0"/>
                <a:ea typeface="+mn-ea"/>
                <a:cs typeface="Times New Roman" panose="02020603050405020304" charset="0"/>
              </a:rPr>
              <a:t>。</a:t>
            </a:r>
            <a:endParaRPr lang="en-US" altLang="en-US" spc="15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  <a:p>
            <a:r>
              <a:rPr lang="en-US" altLang="en-US" spc="150">
                <a:latin typeface="Times New Roman" panose="02020603050405020304" charset="0"/>
                <a:ea typeface="+mn-ea"/>
                <a:cs typeface="Times New Roman" panose="02020603050405020304" charset="0"/>
              </a:rPr>
              <a:t>Companies put losses at $500,000</a:t>
            </a:r>
            <a:r>
              <a:rPr lang="en-US" altLang="en-US" spc="15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 plus</a:t>
            </a:r>
            <a:r>
              <a:rPr lang="en-US" altLang="en-US" spc="150">
                <a:latin typeface="Times New Roman" panose="02020603050405020304" charset="0"/>
                <a:ea typeface="+mn-ea"/>
                <a:cs typeface="Times New Roman" panose="02020603050405020304" charset="0"/>
              </a:rPr>
              <a:t>. 公司估计损失超过50万美元。</a:t>
            </a:r>
            <a:endParaRPr lang="en-US" altLang="en-US" spc="15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3288665" y="194945"/>
            <a:ext cx="1071562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en-US" sz="3200" b="1" spc="150" dirty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 正号,加号;优势       正的;附加的         加,加上</a:t>
            </a:r>
            <a:r>
              <a:rPr lang="en-US" altLang="en-US" sz="3200" b="1" spc="150" dirty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altLang="en-US"/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535305" y="2741295"/>
            <a:ext cx="11481435" cy="137541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endParaRPr lang="en-US" altLang="en-US" sz="3200" spc="15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  <a:p>
            <a:r>
              <a:rPr lang="en-US" altLang="en-US" sz="3200" spc="150">
                <a:latin typeface="Times New Roman" panose="02020603050405020304" charset="0"/>
                <a:ea typeface="+mn-ea"/>
                <a:cs typeface="Times New Roman" panose="02020603050405020304" charset="0"/>
              </a:rPr>
              <a:t>8.function ['fʌ</a:t>
            </a:r>
            <a:r>
              <a:rPr lang="en-US" altLang="en-US" sz="3200" spc="150">
                <a:solidFill>
                  <a:schemeClr val="tx1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ŋkʃən] n. ____;____vi. ____;________</a:t>
            </a:r>
            <a:endParaRPr lang="en-US" altLang="en-US" sz="3200" spc="150">
              <a:solidFill>
                <a:schemeClr val="tx1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970145" y="3349625"/>
            <a:ext cx="225171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en-US" sz="3200" b="1" spc="150" dirty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 功能  职责</a:t>
            </a:r>
            <a:endParaRPr lang="en-US" altLang="en-US" sz="3200" b="1" spc="150" dirty="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488315" y="4654550"/>
            <a:ext cx="11703685" cy="170053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r>
              <a:rPr lang="en-US" altLang="en-US" spc="150">
                <a:latin typeface="Times New Roman" panose="02020603050405020304" charset="0"/>
                <a:ea typeface="+mn-ea"/>
                <a:cs typeface="Times New Roman" panose="02020603050405020304" charset="0"/>
              </a:rPr>
              <a:t>This </a:t>
            </a:r>
            <a:r>
              <a:rPr lang="en-US" altLang="en-US" spc="15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function</a:t>
            </a:r>
            <a:r>
              <a:rPr lang="en-US" altLang="en-US" spc="150">
                <a:latin typeface="Times New Roman" panose="02020603050405020304" charset="0"/>
                <a:ea typeface="+mn-ea"/>
                <a:cs typeface="Times New Roman" panose="02020603050405020304" charset="0"/>
              </a:rPr>
              <a:t> of the Internet is particularly striking when I'm writing.（2016江苏）</a:t>
            </a:r>
            <a:endParaRPr lang="en-US" altLang="en-US" spc="15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  <a:p>
            <a:r>
              <a:rPr lang="en-US" altLang="en-US" spc="150">
                <a:latin typeface="Times New Roman" panose="02020603050405020304" charset="0"/>
                <a:ea typeface="+mn-ea"/>
                <a:cs typeface="Times New Roman" panose="02020603050405020304" charset="0"/>
              </a:rPr>
              <a:t>当我写作的时候,互联网的这种功能尤其引人注目。</a:t>
            </a:r>
            <a:endParaRPr lang="en-US" altLang="en-US" spc="15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  <a:p>
            <a:r>
              <a:rPr lang="en-US" altLang="en-US" spc="150">
                <a:latin typeface="Times New Roman" panose="02020603050405020304" charset="0"/>
                <a:ea typeface="+mn-ea"/>
                <a:cs typeface="Times New Roman" panose="02020603050405020304" charset="0"/>
              </a:rPr>
              <a:t>They believe the selection is mostly a result of their </a:t>
            </a:r>
            <a:r>
              <a:rPr lang="en-US" altLang="en-US" spc="15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function</a:t>
            </a:r>
            <a:r>
              <a:rPr lang="en-US" altLang="en-US" spc="150">
                <a:latin typeface="Times New Roman" panose="02020603050405020304" charset="0"/>
                <a:ea typeface="+mn-ea"/>
                <a:cs typeface="Times New Roman" panose="02020603050405020304" charset="0"/>
              </a:rPr>
              <a:t> and use in daily life.（2014江苏）</a:t>
            </a:r>
            <a:endParaRPr lang="en-US" altLang="en-US" spc="15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  <a:p>
            <a:r>
              <a:rPr lang="en-US" altLang="en-US" spc="150">
                <a:latin typeface="Times New Roman" panose="02020603050405020304" charset="0"/>
                <a:ea typeface="+mn-ea"/>
                <a:cs typeface="Times New Roman" panose="02020603050405020304" charset="0"/>
              </a:rPr>
              <a:t>他们认为,这种选择主要是由于它们的功能和在日常生活中的应用。</a:t>
            </a:r>
            <a:endParaRPr lang="en-US" altLang="en-US" spc="15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  <a:p>
            <a:endParaRPr lang="en-US" altLang="en-US" spc="15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503795" y="3349625"/>
            <a:ext cx="330835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en-US" sz="3200" b="1" spc="150" dirty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 </a:t>
            </a:r>
            <a:r>
              <a:rPr lang="en-US" altLang="en-US" sz="3200" b="1" spc="15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运行  行使职责</a:t>
            </a:r>
            <a:endParaRPr lang="en-US" altLang="en-US" sz="3200" b="1" spc="150" dirty="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1" grpId="1"/>
      <p:bldP spid="7" grpId="0"/>
      <p:bldP spid="7" grpId="1"/>
      <p:bldP spid="4" grpId="0"/>
      <p:bldP spid="4" grpId="1"/>
      <p:bldP spid="3" grpId="0"/>
      <p:bldP spid="3" grpId="1"/>
    </p:bld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101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102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103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104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105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106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107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108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109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111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112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113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114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115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TEMPLATE_THUMBS_INDEX" val="1、2、3、6、8、10、11、12、15"/>
  <p:tag name="KSO_WM_TEMPLATE_SUBCATEGORY" val="0"/>
  <p:tag name="KSO_WM_TAG_VERSION" val="1.0"/>
  <p:tag name="KSO_WM_BEAUTIFY_FLAG" val="#wm#"/>
  <p:tag name="KSO_WM_TEMPLATE_CATEGORY" val="custom"/>
  <p:tag name="KSO_WM_TEMPLATE_INDEX" val="20187308"/>
</p:tagLst>
</file>

<file path=ppt/tags/tag62.xml><?xml version="1.0" encoding="utf-8"?>
<p:tagLst xmlns:p="http://schemas.openxmlformats.org/presentationml/2006/main">
  <p:tag name="KSO_WM_UNIT_ISCONTENTSTITLE" val="0"/>
  <p:tag name="KSO_WM_UNIT_PRESET_TEXT" val="空白演示"/>
  <p:tag name="KSO_WM_UNIT_NOCLEAR" val="0"/>
  <p:tag name="KSO_WM_UNIT_VALUE" val="13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187308_1*a*1"/>
  <p:tag name="KSO_WM_TEMPLATE_CATEGORY" val="custom"/>
  <p:tag name="KSO_WM_TEMPLATE_INDEX" val="20187308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ISCONTENTSTITLE" val="0"/>
  <p:tag name="KSO_WM_UNIT_PRESET_TEXT" val="在此输入您的封面副标题"/>
  <p:tag name="KSO_WM_UNIT_NOCLEAR" val="0"/>
  <p:tag name="KSO_WM_UNIT_VALUE" val="156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187308_1*b*1"/>
  <p:tag name="KSO_WM_TEMPLATE_CATEGORY" val="custom"/>
  <p:tag name="KSO_WM_TEMPLATE_INDEX" val="20187308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</p:tagLst>
</file>

<file path=ppt/tags/tag65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19"/>
  <p:tag name="KSO_WM_TEMPLATE_MASTER_TYPE" val="0"/>
  <p:tag name="KSO_WM_TEMPLATE_COLOR_TYPE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69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71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72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73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74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75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76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77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78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79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81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82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83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84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85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86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87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88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89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91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92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93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94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19"/>
  <p:tag name="KSO_WM_TEMPLATE_MASTER_TYPE" val="0"/>
  <p:tag name="KSO_WM_TEMPLATE_COLOR_TYPE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95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96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97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98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99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vert="horz" lIns="101600" tIns="38100" rIns="76200" bIns="38100" rtlCol="0" anchor="t" anchorCtr="0">
        <a:noAutofit/>
      </a:bodyPr>
      <a:lstStyle>
        <a:defPPr algn="just">
          <a:lnSpc>
            <a:spcPct val="100000"/>
          </a:lnSpc>
          <a:buClrTx/>
          <a:buSzTx/>
          <a:buFontTx/>
          <a:defRPr lang="en-US" altLang="zh-CN" spc="0">
            <a:solidFill>
              <a:schemeClr val="accent2">
                <a:lumMod val="75000"/>
              </a:schemeClr>
            </a:solidFill>
            <a:latin typeface="Times New Roman" panose="02020603050405020304" charset="0"/>
            <a:ea typeface="+mn-ea"/>
            <a:cs typeface="Times New Roman" panose="02020603050405020304" charset="0"/>
            <a:sym typeface="+mn-ea"/>
          </a:defRPr>
        </a:defPPr>
      </a:lst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21943</Words>
  <Application>WPS 演示</Application>
  <PresentationFormat>宽屏</PresentationFormat>
  <Paragraphs>1226</Paragraphs>
  <Slides>52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52</vt:i4>
      </vt:variant>
    </vt:vector>
  </HeadingPairs>
  <TitlesOfParts>
    <vt:vector size="62" baseType="lpstr">
      <vt:lpstr>Arial</vt:lpstr>
      <vt:lpstr>宋体</vt:lpstr>
      <vt:lpstr>Wingdings</vt:lpstr>
      <vt:lpstr>Times New Roman</vt:lpstr>
      <vt:lpstr>微软雅黑</vt:lpstr>
      <vt:lpstr>HelveticaNeue</vt:lpstr>
      <vt:lpstr>NumberOnly</vt:lpstr>
      <vt:lpstr>华文新魏</vt:lpstr>
      <vt:lpstr>Arial Unicode MS</vt:lpstr>
      <vt:lpstr>Office 主题​​</vt:lpstr>
      <vt:lpstr>人教版新教材 词汇导学练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7.plus [plʌs]n. ____,____;____adj.____;_____ prep. __,___</vt:lpstr>
      <vt:lpstr>PowerPoint 演示文稿</vt:lpstr>
      <vt:lpstr>PowerPoint 演示文稿</vt:lpstr>
      <vt:lpstr>9.battery ['bæt(ə)rɪ]n.____,______ 词根词缀：batt-(beat打)+e(电子)+ry(名词后缀)：打出电子的东西——____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16.discount ['dɪskaʊnt] n. ___vi.&amp; vt. ___ 词根词缀：dis(否定:不)+count(数,计算)：不计算在内的价格——____</vt:lpstr>
      <vt:lpstr>account for____, ____;____;_____ on account of ____;____ take ...into account _____________ on no account ____ of account ____</vt:lpstr>
      <vt:lpstr>PowerPoint 演示文稿</vt:lpstr>
      <vt:lpstr>PowerPoint 演示文稿</vt:lpstr>
      <vt:lpstr>音意相通:拟声词,模拟鼠标点击的声音 Click the left mouse button twice. 双击鼠标左键。 When we click on download it says it will hurt our files.  当我们点击下载时,它提示说这会损坏我们的文件。</vt:lpstr>
      <vt:lpstr>PowerPoint 演示文稿</vt:lpstr>
      <vt:lpstr>PowerPoint 演示文稿</vt:lpstr>
      <vt:lpstr>20.theft [θeft]n. ___;___ 破拆法：the(特指)+-ft(left)   助记：the left, (贼)留下的东西——____——____</vt:lpstr>
      <vt:lpstr>音意相通:(粗)鲁的 ________对……粗鲁</vt:lpstr>
      <vt:lpstr>破拆法：tar-(它)+get(获得)   助记：获得它就是我的____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曹小等</cp:lastModifiedBy>
  <cp:revision>252</cp:revision>
  <dcterms:created xsi:type="dcterms:W3CDTF">2019-11-11T03:15:00Z</dcterms:created>
  <dcterms:modified xsi:type="dcterms:W3CDTF">2020-04-26T06:23:22Z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2052-11.1.0.9584</vt:lpwstr>
  </property>
</Properties>
</file>