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68" r:id="rId3"/>
    <p:sldId id="256" r:id="rId4"/>
    <p:sldId id="260" r:id="rId6"/>
    <p:sldId id="257" r:id="rId7"/>
    <p:sldId id="258" r:id="rId8"/>
    <p:sldId id="259" r:id="rId9"/>
    <p:sldId id="263" r:id="rId10"/>
    <p:sldId id="262" r:id="rId11"/>
    <p:sldId id="264" r:id="rId12"/>
    <p:sldId id="265" r:id="rId13"/>
  </p:sldIdLst>
  <p:sldSz cx="9144000" cy="5143500" type="screen16x9"/>
  <p:notesSz cx="6858000" cy="9144000"/>
  <p:embeddedFontLst>
    <p:embeddedFont>
      <p:font typeface="Cambria" panose="02040503050406030204" pitchFamily="18" charset="0"/>
      <p:regular r:id="rId17"/>
      <p:bold r:id="rId18"/>
      <p:italic r:id="rId19"/>
      <p:boldItalic r:id="rId20"/>
    </p:embeddedFont>
    <p:embeddedFont>
      <p:font typeface="华光大黑_CNKI" panose="02000500000000000000" pitchFamily="2" charset="-122"/>
      <p:regular r:id="rId21"/>
    </p:embeddedFont>
    <p:embeddedFont>
      <p:font typeface="华光胖头鱼_CNKI" panose="02000500000000000000" pitchFamily="2" charset="-122"/>
      <p:regular r:id="rId22"/>
    </p:embeddedFont>
    <p:embeddedFont>
      <p:font typeface="Calibri" panose="020F0502020204030204" charset="0"/>
      <p:regular r:id="rId23"/>
      <p:bold r:id="rId24"/>
      <p:italic r:id="rId25"/>
      <p:boldItalic r:id="rId26"/>
    </p:embeddedFont>
    <p:embeddedFont>
      <p:font typeface="华文新魏" panose="02010800040101010101" pitchFamily="2" charset="-122"/>
      <p:regular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90" d="100"/>
          <a:sy n="90" d="100"/>
        </p:scale>
        <p:origin x="547" y="-32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font" Target="fonts/font11.fntdata"/><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31D01-6A1F-4DC1-B5B8-004DE2728BF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7CC97-63F9-4DF4-AACB-274F7762A3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n.bing.com/images/search?view=detailV2&amp;ccid=osI0cIzu&amp;id=5BAFC720C69A82E495B9028F3F032885EE70F8F0&amp;thid=OIP.osI0cIzuVJae0Zm9BjyseAHaEK&amp;mediaurl=https://ts1.cn.mm.bing.net/th/id/R-C.a2c234708cee54969ed199bd063cac78?rik=8Phw7oUoAz+PAg&amp;riu=http://www.smallanimalplanet.com/wp-content/uploads/2017/03/Animals-and-Humans-1-e1489098396700.jpg&amp;ehk=v869c4zVFEhyw6xgrzQtfGizgbUoHyFcBfeL3BOzCFU=&amp;risl=&amp;pid=ImgRaw&amp;r=0&amp;exph=1014&amp;expw=1806&amp;q=human+and+animals&amp;simid=608046079611250419&amp;FORM=IRPRST&amp;ck=036BCB30CE1E231A20AC6ECDAED492D3&amp;selectedIndex=3&amp;ajaxhist=0&amp;ajaxserp=0" TargetMode="Externa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hlinkClick r:id="rId3"/>
              </a:rPr>
              <a:t>human and animals - Bing images</a:t>
            </a:r>
            <a:endParaRPr lang="en-US" altLang="zh-CN" dirty="0" smtClean="0"/>
          </a:p>
        </p:txBody>
      </p:sp>
      <p:sp>
        <p:nvSpPr>
          <p:cNvPr id="4" name="灯片编号占位符 3"/>
          <p:cNvSpPr>
            <a:spLocks noGrp="1"/>
          </p:cNvSpPr>
          <p:nvPr>
            <p:ph type="sldNum" sz="quarter" idx="10"/>
          </p:nvPr>
        </p:nvSpPr>
        <p:spPr/>
        <p:txBody>
          <a:bodyPr/>
          <a:lstStyle/>
          <a:p>
            <a:fld id="{2577CC97-63F9-4DF4-AACB-274F7762A3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77CC97-63F9-4DF4-AACB-274F7762A3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descr="C:\Users\cheng'ming'zhi\Desktop\5c7536a758f09.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3728" y="0"/>
            <a:ext cx="5247233" cy="4879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humans and wild birds collaborate to get precious resources of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2541" y="7937"/>
            <a:ext cx="3824227" cy="25252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nimals And Humans - Small Animal Pla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43758"/>
            <a:ext cx="4054935" cy="2276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utoShape 6" descr="Man's best friend: The cutest human and dog interactions of all tim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descr="Animals And Humans - Eden Saga - engl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403" y="2418774"/>
            <a:ext cx="4101155" cy="2457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06521" y="286450"/>
            <a:ext cx="4680520"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What can you see in the pictures?</a:t>
            </a: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What’s the </a:t>
            </a:r>
            <a:r>
              <a:rPr lang="en-US" altLang="zh-CN" sz="2000" b="1" i="1" dirty="0" smtClean="0">
                <a:solidFill>
                  <a:srgbClr val="FF0000"/>
                </a:solidFill>
                <a:latin typeface="Cambria" panose="02040503050406030204" pitchFamily="18" charset="0"/>
                <a:ea typeface="Cambria" panose="02040503050406030204" pitchFamily="18" charset="0"/>
              </a:rPr>
              <a:t>relationship</a:t>
            </a:r>
            <a:r>
              <a:rPr lang="en-US" altLang="zh-CN" sz="2000" b="1" i="1" dirty="0" smtClean="0">
                <a:latin typeface="Cambria" panose="02040503050406030204" pitchFamily="18" charset="0"/>
                <a:ea typeface="Cambria" panose="02040503050406030204" pitchFamily="18" charset="0"/>
              </a:rPr>
              <a:t> between animals and human beings?</a:t>
            </a: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altLang="zh-CN" sz="2000" b="1" i="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How can we maintain the </a:t>
            </a:r>
            <a:r>
              <a:rPr lang="en-US" altLang="zh-CN" sz="2000" b="1" i="1" dirty="0" smtClean="0">
                <a:solidFill>
                  <a:srgbClr val="FF0000"/>
                </a:solidFill>
                <a:latin typeface="Cambria" panose="02040503050406030204" pitchFamily="18" charset="0"/>
                <a:ea typeface="Cambria" panose="02040503050406030204" pitchFamily="18" charset="0"/>
              </a:rPr>
              <a:t>harmony</a:t>
            </a:r>
            <a:r>
              <a:rPr lang="en-US" altLang="zh-CN" sz="2000" b="1" i="1" dirty="0" smtClean="0">
                <a:latin typeface="Cambria" panose="02040503050406030204" pitchFamily="18" charset="0"/>
                <a:ea typeface="Cambria" panose="02040503050406030204" pitchFamily="18" charset="0"/>
              </a:rPr>
              <a:t>?</a:t>
            </a:r>
            <a:endParaRPr lang="en-US" altLang="zh-CN" sz="2000" b="1" i="1" dirty="0" smtClean="0">
              <a:latin typeface="Cambria" panose="02040503050406030204" pitchFamily="18" charset="0"/>
              <a:ea typeface="Cambria" panose="02040503050406030204" pitchFamily="18" charset="0"/>
            </a:endParaRPr>
          </a:p>
          <a:p>
            <a:endParaRPr lang="zh-CN" altLang="en-US" sz="2000" dirty="0">
              <a:latin typeface="Cambria" panose="02040503050406030204" pitchFamily="18" charset="0"/>
            </a:endParaRPr>
          </a:p>
        </p:txBody>
      </p:sp>
      <p:sp>
        <p:nvSpPr>
          <p:cNvPr id="9" name="TextBox 8"/>
          <p:cNvSpPr txBox="1"/>
          <p:nvPr/>
        </p:nvSpPr>
        <p:spPr>
          <a:xfrm>
            <a:off x="4283966" y="282324"/>
            <a:ext cx="4603073" cy="2185214"/>
          </a:xfrm>
          <a:prstGeom prst="rect">
            <a:avLst/>
          </a:prstGeom>
          <a:solidFill>
            <a:schemeClr val="bg1"/>
          </a:solidFill>
        </p:spPr>
        <p:txBody>
          <a:bodyPr wrap="square" rtlCol="0">
            <a:spAutoFit/>
          </a:bodyPr>
          <a:lstStyle/>
          <a:p>
            <a:endParaRPr lang="en-US" altLang="zh-CN" sz="2400" dirty="0" smtClean="0">
              <a:latin typeface="华光大黑_CNKI" panose="02000500000000000000" pitchFamily="2" charset="-122"/>
              <a:ea typeface="华光大黑_CNKI" panose="02000500000000000000" pitchFamily="2" charset="-122"/>
            </a:endParaRPr>
          </a:p>
          <a:p>
            <a:r>
              <a:rPr lang="en-US" altLang="zh-CN" sz="2400" dirty="0" smtClean="0">
                <a:latin typeface="华光大黑_CNKI" panose="02000500000000000000" pitchFamily="2" charset="-122"/>
                <a:ea typeface="华光大黑_CNKI" panose="02000500000000000000" pitchFamily="2" charset="-122"/>
              </a:rPr>
              <a:t>2023</a:t>
            </a:r>
            <a:r>
              <a:rPr lang="zh-CN" altLang="en-US" sz="2400" dirty="0" smtClean="0">
                <a:latin typeface="华光大黑_CNKI" panose="02000500000000000000" pitchFamily="2" charset="-122"/>
                <a:ea typeface="华光大黑_CNKI" panose="02000500000000000000" pitchFamily="2" charset="-122"/>
              </a:rPr>
              <a:t>年英语首考读</a:t>
            </a:r>
            <a:r>
              <a:rPr lang="zh-CN" altLang="en-US" sz="2400" dirty="0">
                <a:latin typeface="华光大黑_CNKI" panose="02000500000000000000" pitchFamily="2" charset="-122"/>
                <a:ea typeface="华光大黑_CNKI" panose="02000500000000000000" pitchFamily="2" charset="-122"/>
              </a:rPr>
              <a:t>后续</a:t>
            </a:r>
            <a:r>
              <a:rPr lang="zh-CN" altLang="en-US" sz="2400" dirty="0" smtClean="0">
                <a:latin typeface="华光大黑_CNKI" panose="02000500000000000000" pitchFamily="2" charset="-122"/>
                <a:ea typeface="华光大黑_CNKI" panose="02000500000000000000" pitchFamily="2" charset="-122"/>
              </a:rPr>
              <a:t>写</a:t>
            </a:r>
            <a:endParaRPr lang="en-US" altLang="zh-CN" sz="2400" dirty="0" smtClean="0">
              <a:latin typeface="华光大黑_CNKI" panose="02000500000000000000" pitchFamily="2" charset="-122"/>
              <a:ea typeface="华光大黑_CNKI" panose="02000500000000000000" pitchFamily="2" charset="-122"/>
            </a:endParaRPr>
          </a:p>
          <a:p>
            <a:endParaRPr lang="en-US" altLang="zh-CN" sz="2400" dirty="0" smtClean="0">
              <a:latin typeface="华光大黑_CNKI" panose="02000500000000000000" pitchFamily="2" charset="-122"/>
              <a:ea typeface="华光大黑_CNKI" panose="02000500000000000000" pitchFamily="2" charset="-122"/>
            </a:endParaRPr>
          </a:p>
          <a:p>
            <a:r>
              <a:rPr lang="zh-CN" altLang="en-US" sz="3200" dirty="0">
                <a:solidFill>
                  <a:schemeClr val="accent6">
                    <a:lumMod val="75000"/>
                  </a:schemeClr>
                </a:solidFill>
                <a:latin typeface="华光胖头鱼_CNKI" panose="02000500000000000000" pitchFamily="2" charset="-122"/>
                <a:ea typeface="华光胖头鱼_CNKI" panose="02000500000000000000" pitchFamily="2" charset="-122"/>
              </a:rPr>
              <a:t>人</a:t>
            </a:r>
            <a:r>
              <a:rPr lang="zh-CN" altLang="en-US" sz="3200" dirty="0" smtClean="0">
                <a:solidFill>
                  <a:schemeClr val="accent6">
                    <a:lumMod val="75000"/>
                  </a:schemeClr>
                </a:solidFill>
                <a:latin typeface="华光胖头鱼_CNKI" panose="02000500000000000000" pitchFamily="2" charset="-122"/>
                <a:ea typeface="华光胖头鱼_CNKI" panose="02000500000000000000" pitchFamily="2" charset="-122"/>
              </a:rPr>
              <a:t>与动物</a:t>
            </a:r>
            <a:r>
              <a:rPr lang="zh-CN" altLang="en-US" sz="3200" dirty="0" smtClean="0">
                <a:latin typeface="华光胖头鱼_CNKI" panose="02000500000000000000" pitchFamily="2" charset="-122"/>
                <a:ea typeface="华光胖头鱼_CNKI" panose="02000500000000000000" pitchFamily="2" charset="-122"/>
              </a:rPr>
              <a:t>的</a:t>
            </a:r>
            <a:r>
              <a:rPr lang="zh-CN" altLang="en-US" sz="3200" dirty="0" smtClean="0">
                <a:solidFill>
                  <a:srgbClr val="00B050"/>
                </a:solidFill>
                <a:latin typeface="华光胖头鱼_CNKI" panose="02000500000000000000" pitchFamily="2" charset="-122"/>
                <a:ea typeface="华光胖头鱼_CNKI" panose="02000500000000000000" pitchFamily="2" charset="-122"/>
              </a:rPr>
              <a:t>“二三事”</a:t>
            </a:r>
            <a:endParaRPr lang="en-US" altLang="zh-CN" sz="3200" dirty="0" smtClean="0">
              <a:solidFill>
                <a:srgbClr val="00B050"/>
              </a:solidFill>
              <a:latin typeface="华光胖头鱼_CNKI" panose="02000500000000000000" pitchFamily="2" charset="-122"/>
              <a:ea typeface="华光胖头鱼_CNKI" panose="02000500000000000000" pitchFamily="2" charset="-122"/>
            </a:endParaRPr>
          </a:p>
          <a:p>
            <a:endParaRPr lang="en-US" altLang="zh-CN" sz="3200" dirty="0">
              <a:solidFill>
                <a:srgbClr val="00B050"/>
              </a:solidFill>
              <a:latin typeface="华光胖头鱼_CNKI" panose="02000500000000000000" pitchFamily="2" charset="-122"/>
              <a:ea typeface="华光胖头鱼_CNKI" panose="02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cheng'ming'zhi\Desktop\5c753e3cbbe1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8184" y="183249"/>
            <a:ext cx="2160240" cy="66533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heng'ming'zhi\Desktop\5c7552e27ab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94" y="195486"/>
            <a:ext cx="2161443" cy="66556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eng'ming'zhi\Desktop\5c75d092168a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8771" y="246518"/>
            <a:ext cx="339065" cy="3390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heng'ming'zhi\Desktop\5c75172cc240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5686" y="186811"/>
            <a:ext cx="540060" cy="540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heng'ming'zhi\Desktop\5c765d8b8b9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95486"/>
            <a:ext cx="1584176"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635" y="616149"/>
            <a:ext cx="1440160" cy="369332"/>
          </a:xfrm>
          <a:prstGeom prst="rect">
            <a:avLst/>
          </a:prstGeom>
          <a:noFill/>
        </p:spPr>
        <p:txBody>
          <a:bodyPr wrap="square" rtlCol="0">
            <a:spAutoFit/>
          </a:bodyPr>
          <a:lstStyle/>
          <a:p>
            <a:r>
              <a:rPr lang="en-US" altLang="zh-CN" b="1" dirty="0" smtClean="0"/>
              <a:t>What to read</a:t>
            </a:r>
            <a:endParaRPr lang="zh-CN" altLang="en-US" b="1" dirty="0"/>
          </a:p>
        </p:txBody>
      </p:sp>
      <p:sp>
        <p:nvSpPr>
          <p:cNvPr id="10" name="TextBox 9"/>
          <p:cNvSpPr txBox="1"/>
          <p:nvPr/>
        </p:nvSpPr>
        <p:spPr>
          <a:xfrm>
            <a:off x="3995936" y="1851670"/>
            <a:ext cx="1584176" cy="369332"/>
          </a:xfrm>
          <a:prstGeom prst="rect">
            <a:avLst/>
          </a:prstGeom>
          <a:noFill/>
        </p:spPr>
        <p:txBody>
          <a:bodyPr wrap="square" rtlCol="0">
            <a:spAutoFit/>
          </a:bodyPr>
          <a:lstStyle/>
          <a:p>
            <a:r>
              <a:rPr lang="en-US" altLang="zh-CN" b="1" dirty="0" smtClean="0"/>
              <a:t>What to write</a:t>
            </a:r>
            <a:endParaRPr lang="zh-CN" altLang="en-US" b="1" dirty="0"/>
          </a:p>
        </p:txBody>
      </p:sp>
      <p:sp>
        <p:nvSpPr>
          <p:cNvPr id="11" name="TextBox 10"/>
          <p:cNvSpPr txBox="1"/>
          <p:nvPr/>
        </p:nvSpPr>
        <p:spPr>
          <a:xfrm>
            <a:off x="6588224" y="634245"/>
            <a:ext cx="1584176" cy="369332"/>
          </a:xfrm>
          <a:prstGeom prst="rect">
            <a:avLst/>
          </a:prstGeom>
          <a:noFill/>
        </p:spPr>
        <p:txBody>
          <a:bodyPr wrap="square" rtlCol="0">
            <a:spAutoFit/>
          </a:bodyPr>
          <a:lstStyle/>
          <a:p>
            <a:r>
              <a:rPr lang="en-US" altLang="zh-CN" b="1" dirty="0" smtClean="0"/>
              <a:t>How to write</a:t>
            </a:r>
            <a:endParaRPr lang="zh-CN" altLang="en-US" b="1" dirty="0"/>
          </a:p>
        </p:txBody>
      </p:sp>
      <p:sp>
        <p:nvSpPr>
          <p:cNvPr id="5" name="TextBox 4"/>
          <p:cNvSpPr txBox="1"/>
          <p:nvPr/>
        </p:nvSpPr>
        <p:spPr>
          <a:xfrm>
            <a:off x="1295635" y="1419622"/>
            <a:ext cx="1973280" cy="3416320"/>
          </a:xfrm>
          <a:prstGeom prst="rect">
            <a:avLst/>
          </a:prstGeom>
          <a:noFill/>
        </p:spPr>
        <p:txBody>
          <a:bodyPr wrap="square" rtlCol="0">
            <a:spAutoFit/>
          </a:bodyPr>
          <a:lstStyle/>
          <a:p>
            <a:r>
              <a:rPr lang="en-US" altLang="zh-CN" sz="2400" b="1" dirty="0" smtClean="0">
                <a:solidFill>
                  <a:schemeClr val="bg1"/>
                </a:solidFill>
                <a:effectLst>
                  <a:outerShdw blurRad="38100" dist="38100" dir="2700000" algn="tl">
                    <a:srgbClr val="000000">
                      <a:alpha val="43137"/>
                    </a:srgbClr>
                  </a:outerShdw>
                </a:effectLst>
              </a:rPr>
              <a:t>Characters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Setting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Plot-theme</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POV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Language </a:t>
            </a:r>
            <a:endParaRPr lang="en-US" altLang="zh-CN" sz="2400" b="1"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311860" y="3260003"/>
            <a:ext cx="2808312" cy="1477328"/>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FF0000"/>
                </a:solidFill>
              </a:rPr>
              <a:t>plotting</a:t>
            </a:r>
            <a:r>
              <a:rPr lang="en-US" altLang="zh-CN" dirty="0" smtClean="0"/>
              <a:t>—highlight the </a:t>
            </a:r>
            <a:r>
              <a:rPr lang="en-US" altLang="zh-CN" i="1" u="sng" dirty="0" smtClean="0">
                <a:solidFill>
                  <a:srgbClr val="0000FF"/>
                </a:solidFill>
                <a:effectLst>
                  <a:outerShdw blurRad="38100" dist="38100" dir="2700000" algn="tl">
                    <a:srgbClr val="000000">
                      <a:alpha val="43137"/>
                    </a:srgbClr>
                  </a:outerShdw>
                </a:effectLst>
              </a:rPr>
              <a:t>theme</a:t>
            </a:r>
            <a:r>
              <a:rPr lang="en-US" altLang="zh-CN" dirty="0" smtClean="0"/>
              <a:t> and </a:t>
            </a:r>
            <a:r>
              <a:rPr lang="en-US" altLang="zh-CN" i="1" u="sng" dirty="0">
                <a:solidFill>
                  <a:srgbClr val="0000FF"/>
                </a:solidFill>
                <a:effectLst>
                  <a:outerShdw blurRad="38100" dist="38100" dir="2700000" algn="tl">
                    <a:srgbClr val="000000">
                      <a:alpha val="43137"/>
                    </a:srgbClr>
                  </a:outerShdw>
                </a:effectLst>
              </a:rPr>
              <a:t>personality of characters </a:t>
            </a:r>
            <a:endParaRPr lang="en-US" altLang="zh-CN" i="1" u="sng" dirty="0">
              <a:solidFill>
                <a:srgbClr val="0000FF"/>
              </a:solidFill>
              <a:effectLst>
                <a:outerShdw blurRad="38100" dist="38100" dir="2700000" algn="tl">
                  <a:srgbClr val="000000">
                    <a:alpha val="43137"/>
                  </a:srgbClr>
                </a:outerShdw>
              </a:effectLst>
            </a:endParaRPr>
          </a:p>
          <a:p>
            <a:pPr marL="285750" indent="-285750">
              <a:buFont typeface="Wingdings" panose="05000000000000000000" pitchFamily="2" charset="2"/>
              <a:buChar char="l"/>
            </a:pPr>
            <a:endParaRPr lang="en-US" altLang="zh-CN" dirty="0" smtClean="0"/>
          </a:p>
          <a:p>
            <a:pPr marL="285750" indent="-285750">
              <a:buFont typeface="Wingdings" panose="05000000000000000000" pitchFamily="2" charset="2"/>
              <a:buChar char="l"/>
            </a:pPr>
            <a:r>
              <a:rPr lang="en-US" altLang="zh-CN" b="1" dirty="0" smtClean="0">
                <a:solidFill>
                  <a:srgbClr val="FF0000"/>
                </a:solidFill>
              </a:rPr>
              <a:t>two opening paragraphs</a:t>
            </a:r>
            <a:endParaRPr lang="zh-CN" altLang="en-US" b="1" dirty="0">
              <a:solidFill>
                <a:srgbClr val="FF0000"/>
              </a:solidFill>
            </a:endParaRPr>
          </a:p>
        </p:txBody>
      </p:sp>
      <p:sp>
        <p:nvSpPr>
          <p:cNvPr id="7" name="矩形 6"/>
          <p:cNvSpPr/>
          <p:nvPr/>
        </p:nvSpPr>
        <p:spPr>
          <a:xfrm>
            <a:off x="6372200" y="2355726"/>
            <a:ext cx="1995690" cy="830997"/>
          </a:xfrm>
          <a:prstGeom prst="rect">
            <a:avLst/>
          </a:prstGeom>
        </p:spPr>
        <p:txBody>
          <a:bodyPr wrap="square">
            <a:spAutoFit/>
          </a:bodyPr>
          <a:lstStyle/>
          <a:p>
            <a:r>
              <a:rPr lang="en-US" altLang="zh-CN" sz="2400" b="1" dirty="0" smtClean="0">
                <a:solidFill>
                  <a:schemeClr val="bg1"/>
                </a:solidFill>
              </a:rPr>
              <a:t>all-rounded synergy (</a:t>
            </a:r>
            <a:r>
              <a:rPr lang="zh-CN" altLang="en-US" sz="2400" b="1" dirty="0" smtClean="0">
                <a:solidFill>
                  <a:schemeClr val="bg1"/>
                </a:solidFill>
              </a:rPr>
              <a:t>协同</a:t>
            </a:r>
            <a:r>
              <a:rPr lang="en-US" altLang="zh-CN" sz="2400" b="1" dirty="0" smtClean="0">
                <a:solidFill>
                  <a:schemeClr val="bg1"/>
                </a:solidFill>
              </a:rPr>
              <a:t>) </a:t>
            </a:r>
            <a:endParaRPr lang="zh-CN" altLang="en-US" sz="2400" b="1" dirty="0">
              <a:solidFill>
                <a:schemeClr val="bg1"/>
              </a:solidFill>
            </a:endParaRPr>
          </a:p>
        </p:txBody>
      </p:sp>
      <p:pic>
        <p:nvPicPr>
          <p:cNvPr id="1031" name="Picture 7" descr="C:\Users\cheng'ming'zhi\Desktop\5c750878b50e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259" y="2148470"/>
            <a:ext cx="3112922" cy="1200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wipe(down)">
                                      <p:cBhvr>
                                        <p:cTn id="35" dur="500"/>
                                        <p:tgtEl>
                                          <p:spTgt spid="103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ng'ming'zhi\Desktop\5c7538602ba0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82427" y="3301479"/>
            <a:ext cx="2264178" cy="18420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heng'ming'zhi\Desktop\4396052eeff1eb8716160478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123478"/>
            <a:ext cx="2088232"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精读原文</a:t>
            </a:r>
            <a:endParaRPr lang="zh-CN" altLang="en-US" b="1" dirty="0">
              <a:effectLst>
                <a:outerShdw blurRad="38100" dist="38100" dir="2700000" algn="tl">
                  <a:srgbClr val="000000">
                    <a:alpha val="43137"/>
                  </a:srgbClr>
                </a:outerShdw>
              </a:effectLst>
            </a:endParaRPr>
          </a:p>
        </p:txBody>
      </p:sp>
      <p:sp>
        <p:nvSpPr>
          <p:cNvPr id="5" name="TextBox 4"/>
          <p:cNvSpPr txBox="1"/>
          <p:nvPr/>
        </p:nvSpPr>
        <p:spPr>
          <a:xfrm>
            <a:off x="323528" y="483518"/>
            <a:ext cx="6336704" cy="4693593"/>
          </a:xfrm>
          <a:prstGeom prst="rect">
            <a:avLst/>
          </a:prstGeom>
          <a:noFill/>
        </p:spPr>
        <p:txBody>
          <a:bodyPr wrap="square" rtlCol="0">
            <a:spAutoFit/>
          </a:bodyPr>
          <a:lstStyle/>
          <a:p>
            <a:pPr algn="just"/>
            <a:r>
              <a:rPr lang="en-US" altLang="zh-CN" sz="1300" dirty="0" smtClean="0"/>
              <a:t>     ❶ I </a:t>
            </a:r>
            <a:r>
              <a:rPr lang="en-US" altLang="zh-CN" sz="1300" dirty="0"/>
              <a:t>was invited to a cookout on an old friend’s farm in western Washington. I parked my car outside the farm and walked past a milking house which had apparently not been used in many years. A noise at a window caught my attention, so I entered it. It was a hummingbird (</a:t>
            </a:r>
            <a:r>
              <a:rPr lang="zh-CN" altLang="zh-CN" sz="1300" dirty="0"/>
              <a:t>蜂鸟</a:t>
            </a:r>
            <a:r>
              <a:rPr lang="en-US" altLang="zh-CN" sz="1300" dirty="0"/>
              <a:t>), desperately trying to escape. She was covered in spider-webs (</a:t>
            </a:r>
            <a:r>
              <a:rPr lang="zh-CN" altLang="zh-CN" sz="1300" dirty="0"/>
              <a:t>蛛网</a:t>
            </a:r>
            <a:r>
              <a:rPr lang="en-US" altLang="zh-CN" sz="1300" dirty="0"/>
              <a:t>) and was </a:t>
            </a:r>
            <a:r>
              <a:rPr lang="en-US" altLang="zh-CN" sz="1300" dirty="0" smtClean="0"/>
              <a:t>barely </a:t>
            </a:r>
            <a:r>
              <a:rPr lang="en-US" altLang="zh-CN" sz="1300" dirty="0"/>
              <a:t>able to move her wings. She ceased her struggle the instant I picked her up.</a:t>
            </a:r>
            <a:endParaRPr lang="zh-CN" altLang="zh-CN" sz="1300" dirty="0"/>
          </a:p>
          <a:p>
            <a:pPr algn="just"/>
            <a:r>
              <a:rPr lang="en-US" altLang="zh-CN" sz="1300" dirty="0" smtClean="0"/>
              <a:t>     ❷ With </a:t>
            </a:r>
            <a:r>
              <a:rPr lang="en-US" altLang="zh-CN" sz="1300" dirty="0"/>
              <a:t>the bird in my cupped hand, I looked around to see how she had gotten in. The broken window glass was the likely answer. I stuffed a piece of cloth into the hole and took her outside, closing the door securely behind me.</a:t>
            </a:r>
            <a:endParaRPr lang="zh-CN" altLang="zh-CN" sz="1300" dirty="0"/>
          </a:p>
          <a:p>
            <a:pPr algn="just"/>
            <a:r>
              <a:rPr lang="en-US" altLang="zh-CN" sz="1300" dirty="0" smtClean="0"/>
              <a:t>     ❸ When </a:t>
            </a:r>
            <a:r>
              <a:rPr lang="en-US" altLang="zh-CN" sz="1300" dirty="0"/>
              <a:t>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endParaRPr lang="zh-CN" altLang="zh-CN" sz="1300" dirty="0"/>
          </a:p>
          <a:p>
            <a:pPr algn="just"/>
            <a:r>
              <a:rPr lang="en-US" altLang="zh-CN" sz="1300" dirty="0" smtClean="0"/>
              <a:t>     ❹ As </a:t>
            </a:r>
            <a:r>
              <a:rPr lang="en-US" altLang="zh-CN" sz="1300" dirty="0"/>
              <a:t>I carried her up the blackberry-lined path toward my car where I kept a water bottle, she began to move. I stopped, and she soon took wing but did not immediately fly away. Hovering (</a:t>
            </a:r>
            <a:r>
              <a:rPr lang="zh-CN" altLang="zh-CN" sz="1300" dirty="0"/>
              <a:t>悬停</a:t>
            </a:r>
            <a:r>
              <a:rPr lang="en-US" altLang="zh-CN" sz="1300" dirty="0"/>
              <a:t>), she approached within six inches of my face. For a very long moment, this tiny creature looked into my eyes, turning her head from side to side. Then she flew quickly out of sight.</a:t>
            </a:r>
            <a:endParaRPr lang="zh-CN" altLang="zh-CN" sz="1300" dirty="0"/>
          </a:p>
          <a:p>
            <a:pPr algn="just"/>
            <a:r>
              <a:rPr lang="en-US" altLang="zh-CN" sz="1300" dirty="0" smtClean="0"/>
              <a:t>     ❺ During </a:t>
            </a:r>
            <a:r>
              <a:rPr lang="en-US" altLang="zh-CN" sz="1300" dirty="0"/>
              <a:t>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 “She must have come to say good-bye</a:t>
            </a:r>
            <a:r>
              <a:rPr lang="en-US" altLang="zh-CN" sz="1300" dirty="0" smtClean="0"/>
              <a:t>.”</a:t>
            </a:r>
            <a:endParaRPr lang="zh-CN" altLang="zh-CN" sz="1300" dirty="0"/>
          </a:p>
        </p:txBody>
      </p:sp>
      <p:sp>
        <p:nvSpPr>
          <p:cNvPr id="6" name="TextBox 5"/>
          <p:cNvSpPr txBox="1"/>
          <p:nvPr/>
        </p:nvSpPr>
        <p:spPr>
          <a:xfrm>
            <a:off x="1799692" y="114186"/>
            <a:ext cx="1512168"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zh-CN" b="1" dirty="0" smtClean="0"/>
              <a:t>Characters </a:t>
            </a:r>
            <a:endParaRPr lang="zh-CN" altLang="en-US" b="1" dirty="0"/>
          </a:p>
        </p:txBody>
      </p:sp>
      <p:sp>
        <p:nvSpPr>
          <p:cNvPr id="7" name="TextBox 6"/>
          <p:cNvSpPr txBox="1"/>
          <p:nvPr/>
        </p:nvSpPr>
        <p:spPr>
          <a:xfrm>
            <a:off x="703873" y="483518"/>
            <a:ext cx="184626" cy="252000"/>
          </a:xfrm>
          <a:prstGeom prst="rect">
            <a:avLst/>
          </a:prstGeom>
          <a:solidFill>
            <a:srgbClr val="92D050">
              <a:alpha val="40000"/>
            </a:srgbClr>
          </a:solidFill>
        </p:spPr>
        <p:txBody>
          <a:bodyPr wrap="square" rtlCol="0">
            <a:spAutoFit/>
          </a:bodyPr>
          <a:lstStyle/>
          <a:p>
            <a:endParaRPr lang="zh-CN" altLang="en-US"/>
          </a:p>
        </p:txBody>
      </p:sp>
      <p:sp>
        <p:nvSpPr>
          <p:cNvPr id="9" name="TextBox 8"/>
          <p:cNvSpPr txBox="1"/>
          <p:nvPr/>
        </p:nvSpPr>
        <p:spPr>
          <a:xfrm>
            <a:off x="2699792" y="489054"/>
            <a:ext cx="936104" cy="252000"/>
          </a:xfrm>
          <a:prstGeom prst="rect">
            <a:avLst/>
          </a:prstGeom>
          <a:solidFill>
            <a:srgbClr val="92D050">
              <a:alpha val="40000"/>
            </a:srgbClr>
          </a:solidFill>
        </p:spPr>
        <p:txBody>
          <a:bodyPr wrap="square" rtlCol="0">
            <a:spAutoFit/>
          </a:bodyPr>
          <a:lstStyle/>
          <a:p>
            <a:endParaRPr lang="zh-CN" altLang="en-US"/>
          </a:p>
        </p:txBody>
      </p:sp>
      <p:sp>
        <p:nvSpPr>
          <p:cNvPr id="10" name="TextBox 9"/>
          <p:cNvSpPr txBox="1"/>
          <p:nvPr/>
        </p:nvSpPr>
        <p:spPr>
          <a:xfrm>
            <a:off x="379926" y="1095614"/>
            <a:ext cx="951714" cy="252000"/>
          </a:xfrm>
          <a:prstGeom prst="rect">
            <a:avLst/>
          </a:prstGeom>
          <a:solidFill>
            <a:srgbClr val="92D050">
              <a:alpha val="40000"/>
            </a:srgbClr>
          </a:solidFill>
        </p:spPr>
        <p:txBody>
          <a:bodyPr wrap="square" rtlCol="0">
            <a:spAutoFit/>
          </a:bodyPr>
          <a:lstStyle/>
          <a:p>
            <a:endParaRPr lang="zh-CN" altLang="en-US"/>
          </a:p>
        </p:txBody>
      </p:sp>
      <p:sp>
        <p:nvSpPr>
          <p:cNvPr id="12" name="TextBox 11"/>
          <p:cNvSpPr txBox="1"/>
          <p:nvPr/>
        </p:nvSpPr>
        <p:spPr>
          <a:xfrm>
            <a:off x="3491880" y="114186"/>
            <a:ext cx="1512168"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CN" b="1" dirty="0" smtClean="0"/>
              <a:t>Setting</a:t>
            </a:r>
            <a:endParaRPr lang="zh-CN" altLang="en-US" b="1" dirty="0"/>
          </a:p>
        </p:txBody>
      </p:sp>
      <p:sp>
        <p:nvSpPr>
          <p:cNvPr id="13" name="TextBox 12"/>
          <p:cNvSpPr txBox="1"/>
          <p:nvPr/>
        </p:nvSpPr>
        <p:spPr>
          <a:xfrm>
            <a:off x="755576" y="483518"/>
            <a:ext cx="5112568"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4" name="TextBox 13"/>
          <p:cNvSpPr txBox="1"/>
          <p:nvPr/>
        </p:nvSpPr>
        <p:spPr>
          <a:xfrm>
            <a:off x="2987824" y="713451"/>
            <a:ext cx="3600400"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5" name="TextBox 14"/>
          <p:cNvSpPr txBox="1"/>
          <p:nvPr/>
        </p:nvSpPr>
        <p:spPr>
          <a:xfrm>
            <a:off x="379926" y="893750"/>
            <a:ext cx="1131734"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6" name="TextBox 15"/>
          <p:cNvSpPr txBox="1"/>
          <p:nvPr/>
        </p:nvSpPr>
        <p:spPr>
          <a:xfrm>
            <a:off x="5171581" y="11418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b="1" dirty="0" smtClean="0"/>
              <a:t>Plot</a:t>
            </a:r>
            <a:endParaRPr lang="zh-CN" altLang="en-US" b="1" dirty="0"/>
          </a:p>
        </p:txBody>
      </p:sp>
      <p:sp>
        <p:nvSpPr>
          <p:cNvPr id="11" name="右大括号 10"/>
          <p:cNvSpPr/>
          <p:nvPr/>
        </p:nvSpPr>
        <p:spPr>
          <a:xfrm>
            <a:off x="6683749" y="615054"/>
            <a:ext cx="192507" cy="665226"/>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TextBox 16"/>
          <p:cNvSpPr txBox="1"/>
          <p:nvPr/>
        </p:nvSpPr>
        <p:spPr>
          <a:xfrm>
            <a:off x="6660232" y="123478"/>
            <a:ext cx="1728192"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—the encounter</a:t>
            </a:r>
            <a:endParaRPr lang="zh-CN" altLang="en-US" b="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6842908" y="615054"/>
            <a:ext cx="2195736" cy="646331"/>
          </a:xfrm>
          <a:prstGeom prst="rect">
            <a:avLst/>
          </a:prstGeom>
          <a:noFill/>
        </p:spPr>
        <p:txBody>
          <a:bodyPr wrap="square" rtlCol="0">
            <a:spAutoFit/>
          </a:bodyPr>
          <a:lstStyle/>
          <a:p>
            <a:r>
              <a:rPr lang="en-US" altLang="zh-CN" b="1" dirty="0" smtClean="0"/>
              <a:t>I </a:t>
            </a:r>
            <a:r>
              <a:rPr lang="en-US" altLang="zh-CN" b="1" dirty="0" smtClean="0">
                <a:solidFill>
                  <a:srgbClr val="0070C0"/>
                </a:solidFill>
                <a:effectLst>
                  <a:outerShdw blurRad="38100" dist="38100" dir="2700000" algn="tl">
                    <a:srgbClr val="000000">
                      <a:alpha val="43137"/>
                    </a:srgbClr>
                  </a:outerShdw>
                </a:effectLst>
              </a:rPr>
              <a:t>met</a:t>
            </a:r>
            <a:r>
              <a:rPr lang="en-US" altLang="zh-CN" b="1" dirty="0" smtClean="0"/>
              <a:t> a hummingbird </a:t>
            </a:r>
            <a:r>
              <a:rPr lang="en-US" altLang="zh-CN" b="1" dirty="0" smtClean="0">
                <a:solidFill>
                  <a:srgbClr val="FF0000"/>
                </a:solidFill>
              </a:rPr>
              <a:t>trapped</a:t>
            </a:r>
            <a:r>
              <a:rPr lang="en-US" altLang="zh-CN" b="1" dirty="0" smtClean="0"/>
              <a:t> in webs.</a:t>
            </a:r>
            <a:endParaRPr lang="en-US" altLang="zh-CN" b="1" dirty="0" smtClean="0"/>
          </a:p>
        </p:txBody>
      </p:sp>
      <p:cxnSp>
        <p:nvCxnSpPr>
          <p:cNvPr id="20" name="直接连接符 19"/>
          <p:cNvCxnSpPr/>
          <p:nvPr/>
        </p:nvCxnSpPr>
        <p:spPr>
          <a:xfrm>
            <a:off x="1547664" y="1110386"/>
            <a:ext cx="31323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72000" y="1332000"/>
            <a:ext cx="19802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872000" y="1096269"/>
            <a:ext cx="827792" cy="252000"/>
          </a:xfrm>
          <a:prstGeom prst="rect">
            <a:avLst/>
          </a:prstGeom>
          <a:solidFill>
            <a:srgbClr val="FF0000">
              <a:alpha val="40000"/>
            </a:srgbClr>
          </a:solidFill>
        </p:spPr>
        <p:txBody>
          <a:bodyPr wrap="square" rtlCol="0">
            <a:spAutoFit/>
          </a:bodyPr>
          <a:lstStyle/>
          <a:p>
            <a:endParaRPr lang="zh-CN" altLang="en-US"/>
          </a:p>
        </p:txBody>
      </p:sp>
      <p:cxnSp>
        <p:nvCxnSpPr>
          <p:cNvPr id="28" name="直接连接符 27"/>
          <p:cNvCxnSpPr/>
          <p:nvPr/>
        </p:nvCxnSpPr>
        <p:spPr>
          <a:xfrm>
            <a:off x="3887924" y="1332000"/>
            <a:ext cx="27003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79926" y="1507145"/>
            <a:ext cx="267990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右大括号 31"/>
          <p:cNvSpPr/>
          <p:nvPr/>
        </p:nvSpPr>
        <p:spPr>
          <a:xfrm>
            <a:off x="6683749" y="1374712"/>
            <a:ext cx="192507" cy="3645310"/>
          </a:xfrm>
          <a:prstGeom prst="rightBrace">
            <a:avLst/>
          </a:prstGeom>
          <a:no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3" name="直接连接符 32"/>
          <p:cNvCxnSpPr/>
          <p:nvPr/>
        </p:nvCxnSpPr>
        <p:spPr>
          <a:xfrm>
            <a:off x="5515562" y="1507145"/>
            <a:ext cx="100065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785569" y="1707654"/>
            <a:ext cx="44426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348607" y="1923678"/>
            <a:ext cx="3239617"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96277" y="2124000"/>
            <a:ext cx="338363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1640" y="2342325"/>
            <a:ext cx="12241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52318" y="2523341"/>
            <a:ext cx="451582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71600" y="1300476"/>
            <a:ext cx="496933" cy="252000"/>
          </a:xfrm>
          <a:prstGeom prst="rect">
            <a:avLst/>
          </a:prstGeom>
          <a:solidFill>
            <a:srgbClr val="FF0000">
              <a:alpha val="40000"/>
            </a:srgbClr>
          </a:solidFill>
        </p:spPr>
        <p:txBody>
          <a:bodyPr wrap="square" rtlCol="0">
            <a:spAutoFit/>
          </a:bodyPr>
          <a:lstStyle/>
          <a:p>
            <a:endParaRPr lang="zh-CN" altLang="en-US"/>
          </a:p>
        </p:txBody>
      </p:sp>
      <p:cxnSp>
        <p:nvCxnSpPr>
          <p:cNvPr id="48" name="直接连接符 47"/>
          <p:cNvCxnSpPr/>
          <p:nvPr/>
        </p:nvCxnSpPr>
        <p:spPr>
          <a:xfrm>
            <a:off x="1053947" y="3096000"/>
            <a:ext cx="40221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840760" y="1718509"/>
            <a:ext cx="2160240" cy="1477328"/>
          </a:xfrm>
          <a:prstGeom prst="rect">
            <a:avLst/>
          </a:prstGeom>
          <a:noFill/>
        </p:spPr>
        <p:txBody>
          <a:bodyPr wrap="square" rtlCol="0">
            <a:spAutoFit/>
          </a:bodyPr>
          <a:lstStyle/>
          <a:p>
            <a:r>
              <a:rPr lang="en-US" altLang="zh-CN" b="1" dirty="0" smtClean="0"/>
              <a:t>I </a:t>
            </a:r>
            <a:r>
              <a:rPr lang="en-US" altLang="zh-CN" b="1" dirty="0" smtClean="0">
                <a:solidFill>
                  <a:srgbClr val="0070C0"/>
                </a:solidFill>
                <a:effectLst>
                  <a:outerShdw blurRad="38100" dist="38100" dir="2700000" algn="tl">
                    <a:srgbClr val="000000">
                      <a:alpha val="43137"/>
                    </a:srgbClr>
                  </a:outerShdw>
                </a:effectLst>
              </a:rPr>
              <a:t>rescued</a:t>
            </a:r>
            <a:r>
              <a:rPr lang="en-US" altLang="zh-CN" b="1" dirty="0" smtClean="0"/>
              <a:t> the hummingbird </a:t>
            </a:r>
            <a:endParaRPr lang="en-US" altLang="zh-CN" b="1" dirty="0" smtClean="0"/>
          </a:p>
          <a:p>
            <a:r>
              <a:rPr lang="en-US" altLang="zh-CN" b="1" dirty="0" smtClean="0"/>
              <a:t>and she</a:t>
            </a:r>
            <a:r>
              <a:rPr lang="en-US" altLang="zh-CN" b="1" dirty="0" smtClean="0">
                <a:solidFill>
                  <a:srgbClr val="FF0000"/>
                </a:solidFill>
              </a:rPr>
              <a:t> </a:t>
            </a:r>
            <a:r>
              <a:rPr lang="en-US" altLang="zh-CN" b="1" dirty="0" smtClean="0">
                <a:solidFill>
                  <a:srgbClr val="FF0066"/>
                </a:solidFill>
              </a:rPr>
              <a:t>showed gratitude </a:t>
            </a:r>
            <a:r>
              <a:rPr lang="en-US" altLang="zh-CN" b="1" dirty="0" smtClean="0"/>
              <a:t>before flying away.</a:t>
            </a:r>
            <a:endParaRPr lang="en-US" altLang="zh-CN" b="1" dirty="0" smtClean="0"/>
          </a:p>
        </p:txBody>
      </p:sp>
      <p:cxnSp>
        <p:nvCxnSpPr>
          <p:cNvPr id="51" name="直接连接符 50"/>
          <p:cNvCxnSpPr/>
          <p:nvPr/>
        </p:nvCxnSpPr>
        <p:spPr>
          <a:xfrm>
            <a:off x="3410599" y="1507145"/>
            <a:ext cx="1269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145203" y="2342325"/>
            <a:ext cx="1269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746476" y="2336305"/>
            <a:ext cx="18417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18567" y="2504374"/>
            <a:ext cx="9130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96277" y="2715766"/>
            <a:ext cx="15474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27791" y="3291830"/>
            <a:ext cx="13399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3280807" y="3307499"/>
            <a:ext cx="330741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53988" y="3496486"/>
            <a:ext cx="44219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64695" y="3505227"/>
            <a:ext cx="57235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79926" y="3723878"/>
            <a:ext cx="584825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703873" y="3939902"/>
            <a:ext cx="15820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352318" y="4515966"/>
            <a:ext cx="48758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18567" y="4659982"/>
            <a:ext cx="61696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96277" y="4876006"/>
            <a:ext cx="321395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196334" y="2084305"/>
            <a:ext cx="1218281" cy="252000"/>
          </a:xfrm>
          <a:prstGeom prst="rect">
            <a:avLst/>
          </a:prstGeom>
          <a:solidFill>
            <a:srgbClr val="FF0066">
              <a:alpha val="40000"/>
            </a:srgbClr>
          </a:solidFill>
        </p:spPr>
        <p:txBody>
          <a:bodyPr wrap="square" rtlCol="0">
            <a:spAutoFit/>
          </a:bodyPr>
          <a:lstStyle/>
          <a:p>
            <a:endParaRPr lang="zh-CN" altLang="en-US"/>
          </a:p>
        </p:txBody>
      </p:sp>
      <p:sp>
        <p:nvSpPr>
          <p:cNvPr id="79" name="TextBox 78"/>
          <p:cNvSpPr txBox="1"/>
          <p:nvPr/>
        </p:nvSpPr>
        <p:spPr>
          <a:xfrm>
            <a:off x="5927665" y="2277726"/>
            <a:ext cx="413896" cy="252000"/>
          </a:xfrm>
          <a:prstGeom prst="rect">
            <a:avLst/>
          </a:prstGeom>
          <a:solidFill>
            <a:srgbClr val="FF0066">
              <a:alpha val="40000"/>
            </a:srgbClr>
          </a:solidFill>
        </p:spPr>
        <p:txBody>
          <a:bodyPr wrap="square" rtlCol="0">
            <a:spAutoFit/>
          </a:bodyPr>
          <a:lstStyle/>
          <a:p>
            <a:endParaRPr lang="zh-CN" altLang="en-US"/>
          </a:p>
        </p:txBody>
      </p:sp>
      <p:sp>
        <p:nvSpPr>
          <p:cNvPr id="80" name="TextBox 79"/>
          <p:cNvSpPr txBox="1"/>
          <p:nvPr/>
        </p:nvSpPr>
        <p:spPr>
          <a:xfrm>
            <a:off x="396277" y="2505822"/>
            <a:ext cx="1606977" cy="252000"/>
          </a:xfrm>
          <a:prstGeom prst="rect">
            <a:avLst/>
          </a:prstGeom>
          <a:solidFill>
            <a:srgbClr val="FF0066">
              <a:alpha val="40000"/>
            </a:srgbClr>
          </a:solidFill>
        </p:spPr>
        <p:txBody>
          <a:bodyPr wrap="square" rtlCol="0">
            <a:spAutoFit/>
          </a:bodyPr>
          <a:lstStyle/>
          <a:p>
            <a:endParaRPr lang="zh-CN" altLang="en-US"/>
          </a:p>
        </p:txBody>
      </p:sp>
      <p:sp>
        <p:nvSpPr>
          <p:cNvPr id="81" name="TextBox 80"/>
          <p:cNvSpPr txBox="1"/>
          <p:nvPr/>
        </p:nvSpPr>
        <p:spPr>
          <a:xfrm>
            <a:off x="4968981" y="3071367"/>
            <a:ext cx="1619809" cy="252000"/>
          </a:xfrm>
          <a:prstGeom prst="rect">
            <a:avLst/>
          </a:prstGeom>
          <a:solidFill>
            <a:srgbClr val="FF0066">
              <a:alpha val="40000"/>
            </a:srgbClr>
          </a:solidFill>
        </p:spPr>
        <p:txBody>
          <a:bodyPr wrap="square" rtlCol="0">
            <a:spAutoFit/>
          </a:bodyPr>
          <a:lstStyle/>
          <a:p>
            <a:endParaRPr lang="zh-CN" altLang="en-US"/>
          </a:p>
        </p:txBody>
      </p:sp>
      <p:sp>
        <p:nvSpPr>
          <p:cNvPr id="82" name="TextBox 81"/>
          <p:cNvSpPr txBox="1"/>
          <p:nvPr/>
        </p:nvSpPr>
        <p:spPr>
          <a:xfrm>
            <a:off x="353988" y="3253227"/>
            <a:ext cx="442198" cy="252000"/>
          </a:xfrm>
          <a:prstGeom prst="rect">
            <a:avLst/>
          </a:prstGeom>
          <a:solidFill>
            <a:srgbClr val="FF0066">
              <a:alpha val="40000"/>
            </a:srgbClr>
          </a:solidFill>
        </p:spPr>
        <p:txBody>
          <a:bodyPr wrap="square" rtlCol="0">
            <a:spAutoFit/>
          </a:bodyPr>
          <a:lstStyle/>
          <a:p>
            <a:endParaRPr lang="zh-CN" altLang="en-US"/>
          </a:p>
        </p:txBody>
      </p:sp>
      <p:sp>
        <p:nvSpPr>
          <p:cNvPr id="84" name="TextBox 83"/>
          <p:cNvSpPr txBox="1"/>
          <p:nvPr/>
        </p:nvSpPr>
        <p:spPr>
          <a:xfrm>
            <a:off x="2492844" y="4258310"/>
            <a:ext cx="3735340" cy="252000"/>
          </a:xfrm>
          <a:prstGeom prst="rect">
            <a:avLst/>
          </a:prstGeom>
          <a:solidFill>
            <a:srgbClr val="FF0066">
              <a:alpha val="40000"/>
            </a:srgbClr>
          </a:solidFill>
        </p:spPr>
        <p:txBody>
          <a:bodyPr wrap="square" rtlCol="0">
            <a:spAutoFit/>
          </a:bodyPr>
          <a:lstStyle/>
          <a:p>
            <a:endParaRPr lang="zh-CN" altLang="en-US"/>
          </a:p>
        </p:txBody>
      </p:sp>
      <p:sp>
        <p:nvSpPr>
          <p:cNvPr id="85" name="TextBox 84"/>
          <p:cNvSpPr txBox="1"/>
          <p:nvPr/>
        </p:nvSpPr>
        <p:spPr>
          <a:xfrm>
            <a:off x="4727567" y="2090325"/>
            <a:ext cx="1200098" cy="252000"/>
          </a:xfrm>
          <a:prstGeom prst="rect">
            <a:avLst/>
          </a:prstGeom>
          <a:solidFill>
            <a:srgbClr val="FF33CC">
              <a:alpha val="40000"/>
            </a:srgbClr>
          </a:solidFill>
        </p:spPr>
        <p:txBody>
          <a:bodyPr wrap="square" rtlCol="0">
            <a:spAutoFit/>
          </a:bodyPr>
          <a:lstStyle/>
          <a:p>
            <a:endParaRPr lang="zh-CN" altLang="en-US"/>
          </a:p>
        </p:txBody>
      </p:sp>
      <p:sp>
        <p:nvSpPr>
          <p:cNvPr id="86" name="TextBox 85"/>
          <p:cNvSpPr txBox="1"/>
          <p:nvPr/>
        </p:nvSpPr>
        <p:spPr>
          <a:xfrm>
            <a:off x="5419411" y="3301479"/>
            <a:ext cx="1200098" cy="252000"/>
          </a:xfrm>
          <a:prstGeom prst="rect">
            <a:avLst/>
          </a:prstGeom>
          <a:solidFill>
            <a:srgbClr val="FF33CC">
              <a:alpha val="40000"/>
            </a:srgbClr>
          </a:solidFill>
        </p:spPr>
        <p:txBody>
          <a:bodyPr wrap="square" rtlCol="0">
            <a:spAutoFit/>
          </a:bodyPr>
          <a:lstStyle/>
          <a:p>
            <a:endParaRPr lang="zh-CN" altLang="en-US"/>
          </a:p>
        </p:txBody>
      </p:sp>
      <p:sp>
        <p:nvSpPr>
          <p:cNvPr id="87" name="TextBox 86"/>
          <p:cNvSpPr txBox="1"/>
          <p:nvPr/>
        </p:nvSpPr>
        <p:spPr>
          <a:xfrm>
            <a:off x="345744" y="3505227"/>
            <a:ext cx="708203" cy="252000"/>
          </a:xfrm>
          <a:prstGeom prst="rect">
            <a:avLst/>
          </a:prstGeom>
          <a:solidFill>
            <a:srgbClr val="FF33CC">
              <a:alpha val="40000"/>
            </a:srgbClr>
          </a:solidFill>
        </p:spPr>
        <p:txBody>
          <a:bodyPr wrap="square" rtlCol="0">
            <a:spAutoFit/>
          </a:bodyPr>
          <a:lstStyle/>
          <a:p>
            <a:endParaRPr lang="zh-CN" altLang="en-US"/>
          </a:p>
        </p:txBody>
      </p:sp>
      <p:sp>
        <p:nvSpPr>
          <p:cNvPr id="88" name="TextBox 87"/>
          <p:cNvSpPr txBox="1"/>
          <p:nvPr/>
        </p:nvSpPr>
        <p:spPr>
          <a:xfrm>
            <a:off x="2262060" y="3505227"/>
            <a:ext cx="1464399" cy="252000"/>
          </a:xfrm>
          <a:prstGeom prst="rect">
            <a:avLst/>
          </a:prstGeom>
          <a:solidFill>
            <a:srgbClr val="FF33CC">
              <a:alpha val="40000"/>
            </a:srgbClr>
          </a:solidFill>
        </p:spPr>
        <p:txBody>
          <a:bodyPr wrap="square" rtlCol="0">
            <a:spAutoFit/>
          </a:bodyPr>
          <a:lstStyle/>
          <a:p>
            <a:endParaRPr lang="zh-CN" altLang="en-US"/>
          </a:p>
        </p:txBody>
      </p:sp>
      <p:sp>
        <p:nvSpPr>
          <p:cNvPr id="89" name="TextBox 88"/>
          <p:cNvSpPr txBox="1"/>
          <p:nvPr/>
        </p:nvSpPr>
        <p:spPr>
          <a:xfrm>
            <a:off x="4206002" y="4503345"/>
            <a:ext cx="2310214" cy="252000"/>
          </a:xfrm>
          <a:prstGeom prst="rect">
            <a:avLst/>
          </a:prstGeom>
          <a:solidFill>
            <a:srgbClr val="FF33CC">
              <a:alpha val="40000"/>
            </a:srgbClr>
          </a:solidFill>
        </p:spPr>
        <p:txBody>
          <a:bodyPr wrap="square" rtlCol="0">
            <a:spAutoFit/>
          </a:bodyPr>
          <a:lstStyle/>
          <a:p>
            <a:endParaRPr lang="zh-CN" altLang="en-US"/>
          </a:p>
        </p:txBody>
      </p:sp>
      <p:sp>
        <p:nvSpPr>
          <p:cNvPr id="2070" name="TextBox 2069"/>
          <p:cNvSpPr txBox="1"/>
          <p:nvPr/>
        </p:nvSpPr>
        <p:spPr>
          <a:xfrm>
            <a:off x="7064844" y="3459013"/>
            <a:ext cx="2016223" cy="1600438"/>
          </a:xfrm>
          <a:prstGeom prst="rect">
            <a:avLst/>
          </a:prstGeom>
          <a:noFill/>
        </p:spPr>
        <p:txBody>
          <a:bodyPr wrap="square" rtlCol="0">
            <a:spAutoFit/>
          </a:bodyPr>
          <a:lstStyle/>
          <a:p>
            <a:r>
              <a:rPr lang="en-US" altLang="zh-CN" sz="1400" b="1" dirty="0" smtClean="0">
                <a:latin typeface="Cambria" panose="02040503050406030204" pitchFamily="18" charset="0"/>
                <a:ea typeface="Cambria" panose="02040503050406030204" pitchFamily="18" charset="0"/>
              </a:rPr>
              <a:t>Pay attention to</a:t>
            </a:r>
            <a:r>
              <a:rPr lang="en-US" altLang="zh-CN" sz="1400" b="1" dirty="0" smtClean="0">
                <a:solidFill>
                  <a:srgbClr val="0000FF"/>
                </a:solidFill>
                <a:latin typeface="Cambria" panose="02040503050406030204" pitchFamily="18" charset="0"/>
                <a:ea typeface="Cambria" panose="02040503050406030204" pitchFamily="18" charset="0"/>
              </a:rPr>
              <a:t> the interaction of characters</a:t>
            </a:r>
            <a:r>
              <a:rPr lang="en-US" altLang="zh-CN" sz="1400" b="1" dirty="0" smtClean="0">
                <a:latin typeface="Cambria" panose="02040503050406030204" pitchFamily="18" charset="0"/>
                <a:ea typeface="Cambria" panose="02040503050406030204" pitchFamily="18" charset="0"/>
              </a:rPr>
              <a:t> and see </a:t>
            </a:r>
            <a:r>
              <a:rPr lang="en-US" altLang="zh-CN" sz="1400" b="1" dirty="0" smtClean="0">
                <a:solidFill>
                  <a:srgbClr val="0000FF"/>
                </a:solidFill>
                <a:latin typeface="Cambria" panose="02040503050406030204" pitchFamily="18" charset="0"/>
                <a:ea typeface="Cambria" panose="02040503050406030204" pitchFamily="18" charset="0"/>
              </a:rPr>
              <a:t>how it develops over time </a:t>
            </a:r>
            <a:endParaRPr lang="en-US" altLang="zh-CN" sz="1400" b="1" dirty="0" smtClean="0">
              <a:solidFill>
                <a:srgbClr val="0000FF"/>
              </a:solidFill>
              <a:latin typeface="Cambria" panose="02040503050406030204" pitchFamily="18" charset="0"/>
              <a:ea typeface="Cambria" panose="02040503050406030204" pitchFamily="18" charset="0"/>
            </a:endParaRPr>
          </a:p>
          <a:p>
            <a:r>
              <a:rPr lang="en-US" altLang="zh-CN" sz="1400" b="1" dirty="0" smtClean="0">
                <a:solidFill>
                  <a:srgbClr val="FF0000"/>
                </a:solidFill>
                <a:latin typeface="Cambria" panose="02040503050406030204" pitchFamily="18" charset="0"/>
                <a:ea typeface="Cambria" panose="02040503050406030204" pitchFamily="18" charset="0"/>
              </a:rPr>
              <a:t>(some cohesive words—still; again…)</a:t>
            </a:r>
            <a:endParaRPr lang="en-US" altLang="zh-CN" sz="1400" b="1" dirty="0" smtClean="0">
              <a:solidFill>
                <a:srgbClr val="FF0000"/>
              </a:solidFill>
              <a:latin typeface="Cambria" panose="02040503050406030204" pitchFamily="18" charset="0"/>
              <a:ea typeface="Cambria" panose="02040503050406030204" pitchFamily="18" charset="0"/>
            </a:endParaRPr>
          </a:p>
        </p:txBody>
      </p:sp>
      <p:sp>
        <p:nvSpPr>
          <p:cNvPr id="59" name="TextBox 58"/>
          <p:cNvSpPr txBox="1"/>
          <p:nvPr/>
        </p:nvSpPr>
        <p:spPr>
          <a:xfrm>
            <a:off x="6948264" y="132595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b="1" dirty="0" smtClean="0"/>
              <a:t>Theme</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down)">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down)">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down)">
                                      <p:cBhvr>
                                        <p:cTn id="95" dur="50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down)">
                                      <p:cBhvr>
                                        <p:cTn id="105" dur="500"/>
                                        <p:tgtEl>
                                          <p:spTgt spid="4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00"/>
                                        <p:tgtEl>
                                          <p:spTgt spid="4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wipe(down)">
                                      <p:cBhvr>
                                        <p:cTn id="115" dur="500"/>
                                        <p:tgtEl>
                                          <p:spTgt spid="32"/>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down)">
                                      <p:cBhvr>
                                        <p:cTn id="124" dur="500"/>
                                        <p:tgtEl>
                                          <p:spTgt spid="51"/>
                                        </p:tgtEl>
                                      </p:cBhvr>
                                    </p:animEffect>
                                  </p:childTnLst>
                                </p:cTn>
                              </p:par>
                              <p:par>
                                <p:cTn id="125" presetID="22" presetClass="entr" presetSubtype="4" fill="hold"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wipe(down)">
                                      <p:cBhvr>
                                        <p:cTn id="127" dur="500"/>
                                        <p:tgtEl>
                                          <p:spTgt spid="53"/>
                                        </p:tgtEl>
                                      </p:cBhvr>
                                    </p:animEffect>
                                  </p:childTnLst>
                                </p:cTn>
                              </p:par>
                              <p:par>
                                <p:cTn id="128" presetID="22" presetClass="entr" presetSubtype="4" fill="hold"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down)">
                                      <p:cBhvr>
                                        <p:cTn id="130" dur="500"/>
                                        <p:tgtEl>
                                          <p:spTgt spid="54"/>
                                        </p:tgtEl>
                                      </p:cBhvr>
                                    </p:animEffect>
                                  </p:childTnLst>
                                </p:cTn>
                              </p:par>
                              <p:par>
                                <p:cTn id="131" presetID="22" presetClass="entr" presetSubtype="4" fill="hold"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wipe(down)">
                                      <p:cBhvr>
                                        <p:cTn id="133" dur="500"/>
                                        <p:tgtEl>
                                          <p:spTgt spid="56"/>
                                        </p:tgtEl>
                                      </p:cBhvr>
                                    </p:animEffect>
                                  </p:childTnLst>
                                </p:cTn>
                              </p:par>
                              <p:par>
                                <p:cTn id="134" presetID="22" presetClass="entr" presetSubtype="4" fill="hold" nodeType="with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wipe(down)">
                                      <p:cBhvr>
                                        <p:cTn id="136" dur="500"/>
                                        <p:tgtEl>
                                          <p:spTgt spid="58"/>
                                        </p:tgtEl>
                                      </p:cBhvr>
                                    </p:animEffect>
                                  </p:childTnLst>
                                </p:cTn>
                              </p:par>
                              <p:par>
                                <p:cTn id="137" presetID="22" presetClass="entr" presetSubtype="4" fill="hold"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down)">
                                      <p:cBhvr>
                                        <p:cTn id="139" dur="500"/>
                                        <p:tgtEl>
                                          <p:spTgt spid="60"/>
                                        </p:tgtEl>
                                      </p:cBhvr>
                                    </p:animEffect>
                                  </p:childTnLst>
                                </p:cTn>
                              </p:par>
                              <p:par>
                                <p:cTn id="140" presetID="22" presetClass="entr" presetSubtype="4" fill="hold"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wipe(down)">
                                      <p:cBhvr>
                                        <p:cTn id="142" dur="500"/>
                                        <p:tgtEl>
                                          <p:spTgt spid="62"/>
                                        </p:tgtEl>
                                      </p:cBhvr>
                                    </p:animEffect>
                                  </p:childTnLst>
                                </p:cTn>
                              </p:par>
                              <p:par>
                                <p:cTn id="143" presetID="22" presetClass="entr" presetSubtype="4" fill="hold"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wipe(down)">
                                      <p:cBhvr>
                                        <p:cTn id="145" dur="500"/>
                                        <p:tgtEl>
                                          <p:spTgt spid="64"/>
                                        </p:tgtEl>
                                      </p:cBhvr>
                                    </p:animEffect>
                                  </p:childTnLst>
                                </p:cTn>
                              </p:par>
                              <p:par>
                                <p:cTn id="146" presetID="22" presetClass="entr" presetSubtype="4" fill="hold"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wipe(down)">
                                      <p:cBhvr>
                                        <p:cTn id="148" dur="500"/>
                                        <p:tgtEl>
                                          <p:spTgt spid="66"/>
                                        </p:tgtEl>
                                      </p:cBhvr>
                                    </p:animEffect>
                                  </p:childTnLst>
                                </p:cTn>
                              </p:par>
                              <p:par>
                                <p:cTn id="149" presetID="22" presetClass="entr" presetSubtype="4" fill="hold" nodeType="with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wipe(down)">
                                      <p:cBhvr>
                                        <p:cTn id="151" dur="500"/>
                                        <p:tgtEl>
                                          <p:spTgt spid="68"/>
                                        </p:tgtEl>
                                      </p:cBhvr>
                                    </p:animEffect>
                                  </p:childTnLst>
                                </p:cTn>
                              </p:par>
                              <p:par>
                                <p:cTn id="152" presetID="22" presetClass="entr" presetSubtype="4" fill="hold" nodeType="withEffect">
                                  <p:stCondLst>
                                    <p:cond delay="0"/>
                                  </p:stCondLst>
                                  <p:childTnLst>
                                    <p:set>
                                      <p:cBhvr>
                                        <p:cTn id="153" dur="1" fill="hold">
                                          <p:stCondLst>
                                            <p:cond delay="0"/>
                                          </p:stCondLst>
                                        </p:cTn>
                                        <p:tgtEl>
                                          <p:spTgt spid="70"/>
                                        </p:tgtEl>
                                        <p:attrNameLst>
                                          <p:attrName>style.visibility</p:attrName>
                                        </p:attrNameLst>
                                      </p:cBhvr>
                                      <p:to>
                                        <p:strVal val="visible"/>
                                      </p:to>
                                    </p:set>
                                    <p:animEffect transition="in" filter="wipe(down)">
                                      <p:cBhvr>
                                        <p:cTn id="154" dur="500"/>
                                        <p:tgtEl>
                                          <p:spTgt spid="70"/>
                                        </p:tgtEl>
                                      </p:cBhvr>
                                    </p:animEffect>
                                  </p:childTnLst>
                                </p:cTn>
                              </p:par>
                              <p:par>
                                <p:cTn id="155" presetID="22" presetClass="entr" presetSubtype="4" fill="hold" nodeType="with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wipe(down)">
                                      <p:cBhvr>
                                        <p:cTn id="157" dur="500"/>
                                        <p:tgtEl>
                                          <p:spTgt spid="72"/>
                                        </p:tgtEl>
                                      </p:cBhvr>
                                    </p:animEffect>
                                  </p:childTnLst>
                                </p:cTn>
                              </p:par>
                              <p:par>
                                <p:cTn id="158" presetID="22" presetClass="entr" presetSubtype="4" fill="hold" nodeType="withEffect">
                                  <p:stCondLst>
                                    <p:cond delay="0"/>
                                  </p:stCondLst>
                                  <p:childTnLst>
                                    <p:set>
                                      <p:cBhvr>
                                        <p:cTn id="159" dur="1" fill="hold">
                                          <p:stCondLst>
                                            <p:cond delay="0"/>
                                          </p:stCondLst>
                                        </p:cTn>
                                        <p:tgtEl>
                                          <p:spTgt spid="74"/>
                                        </p:tgtEl>
                                        <p:attrNameLst>
                                          <p:attrName>style.visibility</p:attrName>
                                        </p:attrNameLst>
                                      </p:cBhvr>
                                      <p:to>
                                        <p:strVal val="visible"/>
                                      </p:to>
                                    </p:set>
                                    <p:animEffect transition="in" filter="wipe(down)">
                                      <p:cBhvr>
                                        <p:cTn id="160" dur="500"/>
                                        <p:tgtEl>
                                          <p:spTgt spid="74"/>
                                        </p:tgtEl>
                                      </p:cBhvr>
                                    </p:animEffect>
                                  </p:childTnLst>
                                </p:cTn>
                              </p:par>
                              <p:par>
                                <p:cTn id="161" presetID="22" presetClass="entr" presetSubtype="4" fill="hold" nodeType="withEffect">
                                  <p:stCondLst>
                                    <p:cond delay="0"/>
                                  </p:stCondLst>
                                  <p:childTnLst>
                                    <p:set>
                                      <p:cBhvr>
                                        <p:cTn id="162" dur="1" fill="hold">
                                          <p:stCondLst>
                                            <p:cond delay="0"/>
                                          </p:stCondLst>
                                        </p:cTn>
                                        <p:tgtEl>
                                          <p:spTgt spid="76"/>
                                        </p:tgtEl>
                                        <p:attrNameLst>
                                          <p:attrName>style.visibility</p:attrName>
                                        </p:attrNameLst>
                                      </p:cBhvr>
                                      <p:to>
                                        <p:strVal val="visible"/>
                                      </p:to>
                                    </p:set>
                                    <p:animEffect transition="in" filter="wipe(down)">
                                      <p:cBhvr>
                                        <p:cTn id="163" dur="500"/>
                                        <p:tgtEl>
                                          <p:spTgt spid="76"/>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grpId="0" nodeType="clickEffect">
                                  <p:stCondLst>
                                    <p:cond delay="0"/>
                                  </p:stCondLst>
                                  <p:childTnLst>
                                    <p:set>
                                      <p:cBhvr>
                                        <p:cTn id="167" dur="1" fill="hold">
                                          <p:stCondLst>
                                            <p:cond delay="0"/>
                                          </p:stCondLst>
                                        </p:cTn>
                                        <p:tgtEl>
                                          <p:spTgt spid="78"/>
                                        </p:tgtEl>
                                        <p:attrNameLst>
                                          <p:attrName>style.visibility</p:attrName>
                                        </p:attrNameLst>
                                      </p:cBhvr>
                                      <p:to>
                                        <p:strVal val="visible"/>
                                      </p:to>
                                    </p:set>
                                    <p:animEffect transition="in" filter="wipe(down)">
                                      <p:cBhvr>
                                        <p:cTn id="168" dur="500"/>
                                        <p:tgtEl>
                                          <p:spTgt spid="78"/>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4" fill="hold" grpId="0" nodeType="clickEffect">
                                  <p:stCondLst>
                                    <p:cond delay="0"/>
                                  </p:stCondLst>
                                  <p:childTnLst>
                                    <p:set>
                                      <p:cBhvr>
                                        <p:cTn id="172" dur="1" fill="hold">
                                          <p:stCondLst>
                                            <p:cond delay="0"/>
                                          </p:stCondLst>
                                        </p:cTn>
                                        <p:tgtEl>
                                          <p:spTgt spid="79"/>
                                        </p:tgtEl>
                                        <p:attrNameLst>
                                          <p:attrName>style.visibility</p:attrName>
                                        </p:attrNameLst>
                                      </p:cBhvr>
                                      <p:to>
                                        <p:strVal val="visible"/>
                                      </p:to>
                                    </p:set>
                                    <p:animEffect transition="in" filter="wipe(down)">
                                      <p:cBhvr>
                                        <p:cTn id="173" dur="500"/>
                                        <p:tgtEl>
                                          <p:spTgt spid="79"/>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4" fill="hold" grpId="0" nodeType="clickEffect">
                                  <p:stCondLst>
                                    <p:cond delay="0"/>
                                  </p:stCondLst>
                                  <p:childTnLst>
                                    <p:set>
                                      <p:cBhvr>
                                        <p:cTn id="177" dur="1" fill="hold">
                                          <p:stCondLst>
                                            <p:cond delay="0"/>
                                          </p:stCondLst>
                                        </p:cTn>
                                        <p:tgtEl>
                                          <p:spTgt spid="80"/>
                                        </p:tgtEl>
                                        <p:attrNameLst>
                                          <p:attrName>style.visibility</p:attrName>
                                        </p:attrNameLst>
                                      </p:cBhvr>
                                      <p:to>
                                        <p:strVal val="visible"/>
                                      </p:to>
                                    </p:set>
                                    <p:animEffect transition="in" filter="wipe(down)">
                                      <p:cBhvr>
                                        <p:cTn id="178" dur="500"/>
                                        <p:tgtEl>
                                          <p:spTgt spid="80"/>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Effect transition="in" filter="wipe(down)">
                                      <p:cBhvr>
                                        <p:cTn id="183" dur="500"/>
                                        <p:tgtEl>
                                          <p:spTgt spid="81"/>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4" fill="hold" grpId="0" nodeType="click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down)">
                                      <p:cBhvr>
                                        <p:cTn id="188" dur="500"/>
                                        <p:tgtEl>
                                          <p:spTgt spid="82"/>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4" fill="hold" grpId="0" nodeType="clickEffect">
                                  <p:stCondLst>
                                    <p:cond delay="0"/>
                                  </p:stCondLst>
                                  <p:childTnLst>
                                    <p:set>
                                      <p:cBhvr>
                                        <p:cTn id="192" dur="1" fill="hold">
                                          <p:stCondLst>
                                            <p:cond delay="0"/>
                                          </p:stCondLst>
                                        </p:cTn>
                                        <p:tgtEl>
                                          <p:spTgt spid="84"/>
                                        </p:tgtEl>
                                        <p:attrNameLst>
                                          <p:attrName>style.visibility</p:attrName>
                                        </p:attrNameLst>
                                      </p:cBhvr>
                                      <p:to>
                                        <p:strVal val="visible"/>
                                      </p:to>
                                    </p:set>
                                    <p:animEffect transition="in" filter="wipe(down)">
                                      <p:cBhvr>
                                        <p:cTn id="193" dur="500"/>
                                        <p:tgtEl>
                                          <p:spTgt spid="84"/>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4" fill="hold" grpId="0" nodeType="clickEffect">
                                  <p:stCondLst>
                                    <p:cond delay="0"/>
                                  </p:stCondLst>
                                  <p:childTnLst>
                                    <p:set>
                                      <p:cBhvr>
                                        <p:cTn id="197" dur="1" fill="hold">
                                          <p:stCondLst>
                                            <p:cond delay="0"/>
                                          </p:stCondLst>
                                        </p:cTn>
                                        <p:tgtEl>
                                          <p:spTgt spid="85"/>
                                        </p:tgtEl>
                                        <p:attrNameLst>
                                          <p:attrName>style.visibility</p:attrName>
                                        </p:attrNameLst>
                                      </p:cBhvr>
                                      <p:to>
                                        <p:strVal val="visible"/>
                                      </p:to>
                                    </p:set>
                                    <p:animEffect transition="in" filter="wipe(down)">
                                      <p:cBhvr>
                                        <p:cTn id="198" dur="500"/>
                                        <p:tgtEl>
                                          <p:spTgt spid="85"/>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4" fill="hold" grpId="0" nodeType="clickEffect">
                                  <p:stCondLst>
                                    <p:cond delay="0"/>
                                  </p:stCondLst>
                                  <p:childTnLst>
                                    <p:set>
                                      <p:cBhvr>
                                        <p:cTn id="202" dur="1" fill="hold">
                                          <p:stCondLst>
                                            <p:cond delay="0"/>
                                          </p:stCondLst>
                                        </p:cTn>
                                        <p:tgtEl>
                                          <p:spTgt spid="86"/>
                                        </p:tgtEl>
                                        <p:attrNameLst>
                                          <p:attrName>style.visibility</p:attrName>
                                        </p:attrNameLst>
                                      </p:cBhvr>
                                      <p:to>
                                        <p:strVal val="visible"/>
                                      </p:to>
                                    </p:set>
                                    <p:animEffect transition="in" filter="wipe(down)">
                                      <p:cBhvr>
                                        <p:cTn id="203" dur="500"/>
                                        <p:tgtEl>
                                          <p:spTgt spid="86"/>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4" fill="hold" grpId="0" nodeType="clickEffect">
                                  <p:stCondLst>
                                    <p:cond delay="0"/>
                                  </p:stCondLst>
                                  <p:childTnLst>
                                    <p:set>
                                      <p:cBhvr>
                                        <p:cTn id="207" dur="1" fill="hold">
                                          <p:stCondLst>
                                            <p:cond delay="0"/>
                                          </p:stCondLst>
                                        </p:cTn>
                                        <p:tgtEl>
                                          <p:spTgt spid="87"/>
                                        </p:tgtEl>
                                        <p:attrNameLst>
                                          <p:attrName>style.visibility</p:attrName>
                                        </p:attrNameLst>
                                      </p:cBhvr>
                                      <p:to>
                                        <p:strVal val="visible"/>
                                      </p:to>
                                    </p:set>
                                    <p:animEffect transition="in" filter="wipe(down)">
                                      <p:cBhvr>
                                        <p:cTn id="208" dur="500"/>
                                        <p:tgtEl>
                                          <p:spTgt spid="87"/>
                                        </p:tgtEl>
                                      </p:cBhvr>
                                    </p:animEffect>
                                  </p:childTnLst>
                                </p:cTn>
                              </p:par>
                            </p:childTnLst>
                          </p:cTn>
                        </p:par>
                      </p:childTnLst>
                    </p:cTn>
                  </p:par>
                  <p:par>
                    <p:cTn id="209" fill="hold">
                      <p:stCondLst>
                        <p:cond delay="indefinite"/>
                      </p:stCondLst>
                      <p:childTnLst>
                        <p:par>
                          <p:cTn id="210" fill="hold">
                            <p:stCondLst>
                              <p:cond delay="0"/>
                            </p:stCondLst>
                            <p:childTnLst>
                              <p:par>
                                <p:cTn id="211" presetID="22" presetClass="entr" presetSubtype="4" fill="hold" grpId="0" nodeType="clickEffect">
                                  <p:stCondLst>
                                    <p:cond delay="0"/>
                                  </p:stCondLst>
                                  <p:childTnLst>
                                    <p:set>
                                      <p:cBhvr>
                                        <p:cTn id="212" dur="1" fill="hold">
                                          <p:stCondLst>
                                            <p:cond delay="0"/>
                                          </p:stCondLst>
                                        </p:cTn>
                                        <p:tgtEl>
                                          <p:spTgt spid="88"/>
                                        </p:tgtEl>
                                        <p:attrNameLst>
                                          <p:attrName>style.visibility</p:attrName>
                                        </p:attrNameLst>
                                      </p:cBhvr>
                                      <p:to>
                                        <p:strVal val="visible"/>
                                      </p:to>
                                    </p:set>
                                    <p:animEffect transition="in" filter="wipe(down)">
                                      <p:cBhvr>
                                        <p:cTn id="213" dur="500"/>
                                        <p:tgtEl>
                                          <p:spTgt spid="88"/>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89"/>
                                        </p:tgtEl>
                                        <p:attrNameLst>
                                          <p:attrName>style.visibility</p:attrName>
                                        </p:attrNameLst>
                                      </p:cBhvr>
                                      <p:to>
                                        <p:strVal val="visible"/>
                                      </p:to>
                                    </p:set>
                                    <p:animEffect transition="in" filter="wipe(down)">
                                      <p:cBhvr>
                                        <p:cTn id="218" dur="500"/>
                                        <p:tgtEl>
                                          <p:spTgt spid="8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50">
                                            <p:txEl>
                                              <p:pRg st="1" end="1"/>
                                            </p:txEl>
                                          </p:spTgt>
                                        </p:tgtEl>
                                        <p:attrNameLst>
                                          <p:attrName>style.visibility</p:attrName>
                                        </p:attrNameLst>
                                      </p:cBhvr>
                                      <p:to>
                                        <p:strVal val="visible"/>
                                      </p:to>
                                    </p:set>
                                    <p:animEffect transition="in" filter="fade">
                                      <p:cBhvr>
                                        <p:cTn id="223" dur="500"/>
                                        <p:tgtEl>
                                          <p:spTgt spid="50">
                                            <p:txEl>
                                              <p:pRg st="1" end="1"/>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7"/>
                                        </p:tgtEl>
                                        <p:attrNameLst>
                                          <p:attrName>style.visibility</p:attrName>
                                        </p:attrNameLst>
                                      </p:cBhvr>
                                      <p:to>
                                        <p:strVal val="visible"/>
                                      </p:to>
                                    </p:set>
                                    <p:animEffect transition="in" filter="fade">
                                      <p:cBhvr>
                                        <p:cTn id="228" dur="500"/>
                                        <p:tgtEl>
                                          <p:spTgt spid="17"/>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1026"/>
                                        </p:tgtEl>
                                        <p:attrNameLst>
                                          <p:attrName>style.visibility</p:attrName>
                                        </p:attrNameLst>
                                      </p:cBhvr>
                                      <p:to>
                                        <p:strVal val="visible"/>
                                      </p:to>
                                    </p:set>
                                    <p:animEffect transition="in" filter="fade">
                                      <p:cBhvr>
                                        <p:cTn id="233" dur="500"/>
                                        <p:tgtEl>
                                          <p:spTgt spid="1026"/>
                                        </p:tgtEl>
                                      </p:cBhvr>
                                    </p:animEffect>
                                  </p:childTnLst>
                                </p:cTn>
                              </p:par>
                              <p:par>
                                <p:cTn id="234" presetID="1" presetClass="entr" presetSubtype="0" fill="hold" nodeType="withEffect">
                                  <p:stCondLst>
                                    <p:cond delay="0"/>
                                  </p:stCondLst>
                                  <p:childTnLst>
                                    <p:set>
                                      <p:cBhvr>
                                        <p:cTn id="235" dur="1" fill="hold">
                                          <p:stCondLst>
                                            <p:cond delay="0"/>
                                          </p:stCondLst>
                                        </p:cTn>
                                        <p:tgtEl>
                                          <p:spTgt spid="2070">
                                            <p:txEl>
                                              <p:pRg st="0" end="0"/>
                                            </p:txEl>
                                          </p:spTgt>
                                        </p:tgtEl>
                                        <p:attrNameLst>
                                          <p:attrName>style.visibility</p:attrName>
                                        </p:attrNameLst>
                                      </p:cBhvr>
                                      <p:to>
                                        <p:strVal val="visible"/>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nodeType="clickEffect">
                                  <p:stCondLst>
                                    <p:cond delay="0"/>
                                  </p:stCondLst>
                                  <p:childTnLst>
                                    <p:set>
                                      <p:cBhvr>
                                        <p:cTn id="239" dur="1" fill="hold">
                                          <p:stCondLst>
                                            <p:cond delay="0"/>
                                          </p:stCondLst>
                                        </p:cTn>
                                        <p:tgtEl>
                                          <p:spTgt spid="2070">
                                            <p:txEl>
                                              <p:pRg st="1" end="1"/>
                                            </p:txEl>
                                          </p:spTgt>
                                        </p:tgtEl>
                                        <p:attrNameLst>
                                          <p:attrName>style.visibility</p:attrName>
                                        </p:attrNameLst>
                                      </p:cBhvr>
                                      <p:to>
                                        <p:strVal val="visible"/>
                                      </p:to>
                                    </p:se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59"/>
                                        </p:tgtEl>
                                        <p:attrNameLst>
                                          <p:attrName>style.visibility</p:attrName>
                                        </p:attrNameLst>
                                      </p:cBhvr>
                                      <p:to>
                                        <p:strVal val="visible"/>
                                      </p:to>
                                    </p:set>
                                    <p:animEffect transition="in" filter="wipe(down)">
                                      <p:cBhvr>
                                        <p:cTn id="2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4" grpId="0" animBg="1"/>
      <p:bldP spid="15" grpId="0" animBg="1"/>
      <p:bldP spid="16" grpId="0" animBg="1"/>
      <p:bldP spid="11" grpId="0" animBg="1"/>
      <p:bldP spid="17" grpId="0"/>
      <p:bldP spid="19" grpId="0"/>
      <p:bldP spid="27" grpId="0" animBg="1"/>
      <p:bldP spid="32" grpId="0" animBg="1"/>
      <p:bldP spid="47" grpId="0" animBg="1"/>
      <p:bldP spid="78" grpId="0" animBg="1"/>
      <p:bldP spid="79" grpId="0" animBg="1"/>
      <p:bldP spid="80" grpId="0" animBg="1"/>
      <p:bldP spid="81" grpId="0" animBg="1"/>
      <p:bldP spid="82" grpId="0" animBg="1"/>
      <p:bldP spid="84" grpId="0" animBg="1"/>
      <p:bldP spid="85" grpId="0" animBg="1"/>
      <p:bldP spid="86" grpId="0" animBg="1"/>
      <p:bldP spid="87" grpId="0" animBg="1"/>
      <p:bldP spid="88" grpId="0" animBg="1"/>
      <p:bldP spid="89"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14186"/>
            <a:ext cx="22322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ltLang="zh-CN" b="1" dirty="0" smtClean="0"/>
              <a:t>POV (point of view)</a:t>
            </a:r>
            <a:endParaRPr lang="zh-CN" altLang="en-US" b="1"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30305" y="915566"/>
            <a:ext cx="4825727" cy="181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04" y="817468"/>
            <a:ext cx="35909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表格 5"/>
          <p:cNvGraphicFramePr>
            <a:graphicFrameLocks noGrp="1"/>
          </p:cNvGraphicFramePr>
          <p:nvPr/>
        </p:nvGraphicFramePr>
        <p:xfrm>
          <a:off x="107504" y="627534"/>
          <a:ext cx="8928992" cy="4485888"/>
        </p:xfrm>
        <a:graphic>
          <a:graphicData uri="http://schemas.openxmlformats.org/drawingml/2006/table">
            <a:tbl>
              <a:tblPr firstRow="1" bandRow="1">
                <a:tableStyleId>{7DF18680-E054-41AD-8BC1-D1AEF772440D}</a:tableStyleId>
              </a:tblPr>
              <a:tblGrid>
                <a:gridCol w="1008112"/>
                <a:gridCol w="7920880"/>
              </a:tblGrid>
              <a:tr h="432048">
                <a:tc gridSpan="2">
                  <a:txBody>
                    <a:bodyPr/>
                    <a:lstStyle/>
                    <a:p>
                      <a:pPr algn="ctr"/>
                      <a:r>
                        <a:rPr lang="en-US" altLang="zh-CN" sz="1500" dirty="0" smtClean="0">
                          <a:effectLst>
                            <a:outerShdw blurRad="38100" dist="38100" dir="2700000" algn="tl">
                              <a:srgbClr val="000000">
                                <a:alpha val="43137"/>
                              </a:srgbClr>
                            </a:outerShdw>
                          </a:effectLst>
                        </a:rPr>
                        <a:t>Description</a:t>
                      </a:r>
                      <a:r>
                        <a:rPr lang="en-US" altLang="zh-CN" sz="1500" baseline="0" dirty="0" smtClean="0"/>
                        <a:t> </a:t>
                      </a:r>
                      <a:r>
                        <a:rPr lang="en-US" altLang="zh-CN" sz="1500" baseline="0" dirty="0" smtClean="0">
                          <a:effectLst>
                            <a:outerShdw blurRad="38100" dist="38100" dir="2700000" algn="tl">
                              <a:srgbClr val="000000">
                                <a:alpha val="43137"/>
                              </a:srgbClr>
                            </a:outerShdw>
                          </a:effectLst>
                        </a:rPr>
                        <a:t>from the 1</a:t>
                      </a:r>
                      <a:r>
                        <a:rPr lang="en-US" altLang="zh-CN" sz="1500" baseline="30000" dirty="0" smtClean="0">
                          <a:effectLst>
                            <a:outerShdw blurRad="38100" dist="38100" dir="2700000" algn="tl">
                              <a:srgbClr val="000000">
                                <a:alpha val="43137"/>
                              </a:srgbClr>
                            </a:outerShdw>
                          </a:effectLst>
                        </a:rPr>
                        <a:t>st</a:t>
                      </a:r>
                      <a:r>
                        <a:rPr lang="en-US" altLang="zh-CN" sz="1500" baseline="0" dirty="0" smtClean="0">
                          <a:effectLst>
                            <a:outerShdw blurRad="38100" dist="38100" dir="2700000" algn="tl">
                              <a:srgbClr val="000000">
                                <a:alpha val="43137"/>
                              </a:srgbClr>
                            </a:outerShdw>
                          </a:effectLst>
                        </a:rPr>
                        <a:t> person limited point of view</a:t>
                      </a:r>
                      <a:endParaRPr lang="zh-CN" altLang="en-US" sz="1500" dirty="0">
                        <a:effectLst>
                          <a:outerShdw blurRad="38100" dist="38100" dir="2700000" algn="tl">
                            <a:srgbClr val="000000">
                              <a:alpha val="43137"/>
                            </a:srgbClr>
                          </a:outerShdw>
                        </a:effectLst>
                      </a:endParaRPr>
                    </a:p>
                  </a:txBody>
                  <a:tcPr anchor="ctr"/>
                </a:tc>
                <a:tc hMerge="1">
                  <a:tcPr/>
                </a:tc>
              </a:tr>
              <a:tr h="28231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hearing </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b="1" i="1" u="sng" dirty="0" smtClean="0">
                          <a:solidFill>
                            <a:schemeClr val="tx1"/>
                          </a:solidFill>
                        </a:rPr>
                        <a:t>A noise </a:t>
                      </a:r>
                      <a:r>
                        <a:rPr lang="en-US" altLang="zh-CN" sz="1500" dirty="0" smtClean="0"/>
                        <a:t>at a window caught my attention.</a:t>
                      </a:r>
                      <a:endParaRPr lang="en-US" altLang="zh-CN" sz="1500" dirty="0" smtClean="0"/>
                    </a:p>
                    <a:p>
                      <a:pPr marL="285750" indent="-285750">
                        <a:buFont typeface="Arial" panose="020B0604020202020204" pitchFamily="34" charset="0"/>
                        <a:buChar char="•"/>
                      </a:pPr>
                      <a:r>
                        <a:rPr lang="en-US" altLang="zh-CN" sz="1500" dirty="0" smtClean="0"/>
                        <a:t>…then let out </a:t>
                      </a:r>
                      <a:r>
                        <a:rPr lang="en-US" altLang="zh-CN" sz="1500" b="1" i="1" u="sng" kern="1200" dirty="0" smtClean="0">
                          <a:solidFill>
                            <a:schemeClr val="tx1"/>
                          </a:solidFill>
                          <a:latin typeface="+mn-lt"/>
                          <a:ea typeface="+mn-ea"/>
                          <a:cs typeface="+mn-cs"/>
                        </a:rPr>
                        <a:t>a squeaking call </a:t>
                      </a:r>
                      <a:r>
                        <a:rPr lang="en-US" altLang="zh-CN" sz="1500" dirty="0" smtClean="0"/>
                        <a:t>…</a:t>
                      </a:r>
                      <a:endParaRPr lang="en-US" altLang="zh-CN" sz="15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500" dirty="0" smtClean="0"/>
                        <a:t>Then someone </a:t>
                      </a:r>
                      <a:r>
                        <a:rPr lang="en-US" altLang="zh-CN" sz="1500" b="1" i="1" u="sng" kern="1200" dirty="0" smtClean="0">
                          <a:solidFill>
                            <a:schemeClr val="tx1"/>
                          </a:solidFill>
                          <a:latin typeface="+mn-lt"/>
                          <a:ea typeface="+mn-ea"/>
                          <a:cs typeface="+mn-cs"/>
                        </a:rPr>
                        <a:t>said, “She must have come to say good-bye.”</a:t>
                      </a:r>
                      <a:endParaRPr lang="zh-CN" altLang="zh-CN" sz="1500" b="1" i="1" u="sng" kern="1200" dirty="0" smtClean="0">
                        <a:solidFill>
                          <a:schemeClr val="tx1"/>
                        </a:solidFill>
                        <a:latin typeface="+mn-lt"/>
                        <a:ea typeface="+mn-ea"/>
                        <a:cs typeface="+mn-cs"/>
                      </a:endParaRPr>
                    </a:p>
                  </a:txBody>
                  <a:tcPr anchor="ctr"/>
                </a:tc>
              </a:tr>
              <a:tr h="27659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dirty="0" smtClean="0">
                          <a:solidFill>
                            <a:srgbClr val="00B050"/>
                          </a:solidFill>
                          <a:effectLst>
                            <a:outerShdw blurRad="38100" dist="38100" dir="2700000" algn="tl">
                              <a:srgbClr val="000000">
                                <a:alpha val="43137"/>
                              </a:srgbClr>
                            </a:outerShdw>
                          </a:effectLst>
                        </a:rPr>
                        <a:t>vision</a:t>
                      </a:r>
                      <a:endParaRPr lang="zh-CN" altLang="en-US" sz="1600" b="1" dirty="0" smtClean="0">
                        <a:solidFill>
                          <a:srgbClr val="00B050"/>
                        </a:solidFill>
                        <a:effectLst>
                          <a:outerShdw blurRad="38100" dist="38100" dir="2700000" algn="tl">
                            <a:srgbClr val="000000">
                              <a:alpha val="43137"/>
                            </a:srgbClr>
                          </a:outerShdw>
                        </a:effectLst>
                      </a:endParaRPr>
                    </a:p>
                  </a:txBody>
                  <a:tcPr anchor="ctr"/>
                </a:tc>
                <a:tc>
                  <a:txBody>
                    <a:bodyPr/>
                    <a:lstStyle/>
                    <a:p>
                      <a:pPr marL="285750" indent="-285750" algn="l" defTabSz="914400" rtl="0" eaLnBrk="1" latinLnBrk="0" hangingPunct="1">
                        <a:buFont typeface="Arial" panose="020B0604020202020204" pitchFamily="34" charset="0"/>
                        <a:buChar char="•"/>
                      </a:pPr>
                      <a:r>
                        <a:rPr lang="en-US" altLang="zh-CN" sz="1500" b="1" i="1" kern="1200" dirty="0" smtClean="0">
                          <a:solidFill>
                            <a:schemeClr val="accent6">
                              <a:lumMod val="75000"/>
                            </a:schemeClr>
                          </a:solidFill>
                          <a:latin typeface="+mn-lt"/>
                          <a:ea typeface="+mn-ea"/>
                          <a:cs typeface="+mn-cs"/>
                        </a:rPr>
                        <a:t>She</a:t>
                      </a:r>
                      <a:r>
                        <a:rPr lang="en-US" altLang="zh-CN" sz="1500" kern="1200" dirty="0" smtClean="0">
                          <a:solidFill>
                            <a:schemeClr val="dk1"/>
                          </a:solidFill>
                          <a:latin typeface="+mn-lt"/>
                          <a:ea typeface="+mn-ea"/>
                          <a:cs typeface="+mn-cs"/>
                        </a:rPr>
                        <a:t> was covered in spider-webs (</a:t>
                      </a:r>
                      <a:r>
                        <a:rPr lang="zh-CN" altLang="zh-CN" sz="1500" kern="1200" dirty="0" smtClean="0">
                          <a:solidFill>
                            <a:schemeClr val="dk1"/>
                          </a:solidFill>
                          <a:latin typeface="+mn-lt"/>
                          <a:ea typeface="+mn-ea"/>
                          <a:cs typeface="+mn-cs"/>
                        </a:rPr>
                        <a:t>蛛网</a:t>
                      </a:r>
                      <a:r>
                        <a:rPr lang="en-US" altLang="zh-CN" sz="1500" kern="1200" dirty="0" smtClean="0">
                          <a:solidFill>
                            <a:schemeClr val="dk1"/>
                          </a:solidFill>
                          <a:latin typeface="+mn-lt"/>
                          <a:ea typeface="+mn-ea"/>
                          <a:cs typeface="+mn-cs"/>
                        </a:rPr>
                        <a:t>) and was barely able to move her wings. </a:t>
                      </a:r>
                      <a:r>
                        <a:rPr lang="en-US" altLang="zh-CN" sz="1500" b="1" i="1" kern="1200" dirty="0" smtClean="0">
                          <a:solidFill>
                            <a:schemeClr val="accent6">
                              <a:lumMod val="75000"/>
                            </a:schemeClr>
                          </a:solidFill>
                          <a:latin typeface="+mn-lt"/>
                          <a:ea typeface="+mn-ea"/>
                          <a:cs typeface="+mn-cs"/>
                        </a:rPr>
                        <a:t>She</a:t>
                      </a:r>
                      <a:r>
                        <a:rPr lang="en-US" altLang="zh-CN" sz="1500" kern="1200" dirty="0" smtClean="0">
                          <a:solidFill>
                            <a:schemeClr val="dk1"/>
                          </a:solidFill>
                          <a:latin typeface="+mn-lt"/>
                          <a:ea typeface="+mn-ea"/>
                          <a:cs typeface="+mn-cs"/>
                        </a:rPr>
                        <a:t> ceased her struggle…</a:t>
                      </a:r>
                      <a:endParaRPr lang="en-US" altLang="zh-CN" sz="1500" kern="1200" dirty="0" smtClean="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altLang="zh-CN" sz="1500" dirty="0" smtClean="0"/>
                        <a:t>With </a:t>
                      </a:r>
                      <a:r>
                        <a:rPr lang="en-US" altLang="zh-CN" sz="1500" b="1" i="1" kern="1200" dirty="0" smtClean="0">
                          <a:solidFill>
                            <a:schemeClr val="accent6">
                              <a:lumMod val="75000"/>
                            </a:schemeClr>
                          </a:solidFill>
                          <a:latin typeface="+mn-lt"/>
                          <a:ea typeface="+mn-ea"/>
                          <a:cs typeface="+mn-cs"/>
                        </a:rPr>
                        <a:t>the bird </a:t>
                      </a:r>
                      <a:r>
                        <a:rPr lang="en-US" altLang="zh-CN" sz="1500" dirty="0" smtClean="0"/>
                        <a:t>in my cupped hand, I </a:t>
                      </a:r>
                      <a:r>
                        <a:rPr lang="en-US" altLang="zh-CN" sz="1500" b="1" i="1" u="sng" dirty="0" smtClean="0">
                          <a:solidFill>
                            <a:schemeClr val="tx1"/>
                          </a:solidFill>
                        </a:rPr>
                        <a:t>looked around </a:t>
                      </a:r>
                      <a:r>
                        <a:rPr lang="en-US" altLang="zh-CN" sz="1500" dirty="0" smtClean="0"/>
                        <a:t>to see how </a:t>
                      </a:r>
                      <a:r>
                        <a:rPr lang="en-US" altLang="zh-CN" sz="1500" b="1" i="1" kern="1200" dirty="0" smtClean="0">
                          <a:solidFill>
                            <a:schemeClr val="accent6">
                              <a:lumMod val="75000"/>
                            </a:schemeClr>
                          </a:solidFill>
                          <a:latin typeface="+mn-lt"/>
                          <a:ea typeface="+mn-ea"/>
                          <a:cs typeface="+mn-cs"/>
                        </a:rPr>
                        <a:t>she</a:t>
                      </a:r>
                      <a:r>
                        <a:rPr lang="en-US" altLang="zh-CN" sz="1500" dirty="0" smtClean="0"/>
                        <a:t> had gotten in.</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When I opened my hand, </a:t>
                      </a:r>
                      <a:r>
                        <a:rPr lang="en-US" altLang="zh-CN" sz="1500" b="1" i="1" kern="1200" dirty="0" smtClean="0">
                          <a:solidFill>
                            <a:schemeClr val="accent6">
                              <a:lumMod val="75000"/>
                            </a:schemeClr>
                          </a:solidFill>
                          <a:latin typeface="+mn-lt"/>
                          <a:ea typeface="+mn-ea"/>
                          <a:cs typeface="+mn-cs"/>
                        </a:rPr>
                        <a:t>the bird </a:t>
                      </a:r>
                      <a:r>
                        <a:rPr lang="en-US" altLang="zh-CN" sz="1500" dirty="0" smtClean="0"/>
                        <a:t>did not fly away; </a:t>
                      </a:r>
                      <a:r>
                        <a:rPr lang="en-US" altLang="zh-CN" sz="1500" b="1" i="1" kern="1200" dirty="0" smtClean="0">
                          <a:solidFill>
                            <a:schemeClr val="accent6">
                              <a:lumMod val="75000"/>
                            </a:schemeClr>
                          </a:solidFill>
                          <a:latin typeface="+mn-lt"/>
                          <a:ea typeface="+mn-ea"/>
                          <a:cs typeface="+mn-cs"/>
                        </a:rPr>
                        <a:t>she</a:t>
                      </a:r>
                      <a:r>
                        <a:rPr lang="en-US" altLang="zh-CN" sz="1500" dirty="0" smtClean="0"/>
                        <a:t> sat looking at me with her bright eyes. </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I stopped, and </a:t>
                      </a:r>
                      <a:r>
                        <a:rPr lang="en-US" altLang="zh-CN" sz="1500" b="1" i="1" kern="1200" dirty="0" smtClean="0">
                          <a:solidFill>
                            <a:schemeClr val="accent6">
                              <a:lumMod val="75000"/>
                            </a:schemeClr>
                          </a:solidFill>
                          <a:latin typeface="+mn-lt"/>
                          <a:ea typeface="+mn-ea"/>
                          <a:cs typeface="+mn-cs"/>
                        </a:rPr>
                        <a:t>she</a:t>
                      </a:r>
                      <a:r>
                        <a:rPr lang="en-US" altLang="zh-CN" sz="1500" dirty="0" smtClean="0"/>
                        <a:t> soon took wing but did not immediately fly away. Hovering (</a:t>
                      </a:r>
                      <a:r>
                        <a:rPr lang="zh-CN" altLang="zh-CN" sz="1500" dirty="0" smtClean="0"/>
                        <a:t>悬停</a:t>
                      </a:r>
                      <a:r>
                        <a:rPr lang="en-US" altLang="zh-CN" sz="1500" dirty="0" smtClean="0"/>
                        <a:t>), </a:t>
                      </a:r>
                      <a:r>
                        <a:rPr lang="en-US" altLang="zh-CN" sz="1500" b="1" i="1" kern="1200" dirty="0" smtClean="0">
                          <a:solidFill>
                            <a:schemeClr val="accent6">
                              <a:lumMod val="75000"/>
                            </a:schemeClr>
                          </a:solidFill>
                          <a:latin typeface="+mn-lt"/>
                          <a:ea typeface="+mn-ea"/>
                          <a:cs typeface="+mn-cs"/>
                        </a:rPr>
                        <a:t>she</a:t>
                      </a:r>
                      <a:r>
                        <a:rPr lang="en-US" altLang="zh-CN" sz="1500" dirty="0" smtClean="0"/>
                        <a:t> approached within six inches of my face. For a very long moment, </a:t>
                      </a:r>
                      <a:r>
                        <a:rPr lang="en-US" altLang="zh-CN" sz="1500" b="1" i="1" kern="1200" dirty="0" smtClean="0">
                          <a:solidFill>
                            <a:schemeClr val="accent6">
                              <a:lumMod val="75000"/>
                            </a:schemeClr>
                          </a:solidFill>
                          <a:latin typeface="+mn-lt"/>
                          <a:ea typeface="+mn-ea"/>
                          <a:cs typeface="+mn-cs"/>
                        </a:rPr>
                        <a:t>this tiny creature </a:t>
                      </a:r>
                      <a:r>
                        <a:rPr lang="en-US" altLang="zh-CN" sz="1500" dirty="0" smtClean="0"/>
                        <a:t>looked into my eyes, turning her head from side to side. Then </a:t>
                      </a:r>
                      <a:r>
                        <a:rPr lang="en-US" altLang="zh-CN" sz="1500" b="1" i="1" kern="1200" dirty="0" smtClean="0">
                          <a:solidFill>
                            <a:schemeClr val="accent6">
                              <a:lumMod val="75000"/>
                            </a:schemeClr>
                          </a:solidFill>
                          <a:latin typeface="+mn-lt"/>
                          <a:ea typeface="+mn-ea"/>
                          <a:cs typeface="+mn-cs"/>
                        </a:rPr>
                        <a:t>she</a:t>
                      </a:r>
                      <a:r>
                        <a:rPr lang="en-US" altLang="zh-CN" sz="1500" dirty="0" smtClean="0"/>
                        <a:t> flew quickly out of sight.</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I was standing by the car when </a:t>
                      </a:r>
                      <a:r>
                        <a:rPr lang="en-US" altLang="zh-CN" sz="1500" b="1" i="1" kern="1200" dirty="0" smtClean="0">
                          <a:solidFill>
                            <a:schemeClr val="accent6">
                              <a:lumMod val="75000"/>
                            </a:schemeClr>
                          </a:solidFill>
                          <a:latin typeface="+mn-lt"/>
                          <a:ea typeface="+mn-ea"/>
                          <a:cs typeface="+mn-cs"/>
                        </a:rPr>
                        <a:t>a hummingbird </a:t>
                      </a:r>
                      <a:r>
                        <a:rPr lang="en-US" altLang="zh-CN" sz="1500" dirty="0" smtClean="0"/>
                        <a:t>flew to the center of our group and began hovering.</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b="1" i="1" kern="1200" dirty="0" smtClean="0">
                          <a:solidFill>
                            <a:schemeClr val="accent6">
                              <a:lumMod val="75000"/>
                            </a:schemeClr>
                          </a:solidFill>
                          <a:latin typeface="+mn-lt"/>
                          <a:ea typeface="+mn-ea"/>
                          <a:cs typeface="+mn-cs"/>
                        </a:rPr>
                        <a:t>She</a:t>
                      </a:r>
                      <a:r>
                        <a:rPr lang="en-US" altLang="zh-CN" sz="1500" dirty="0" smtClean="0"/>
                        <a:t> turned from person to person until </a:t>
                      </a:r>
                      <a:r>
                        <a:rPr lang="en-US" altLang="zh-CN" sz="1500" b="1" i="1" kern="1200" dirty="0" smtClean="0">
                          <a:solidFill>
                            <a:schemeClr val="accent6">
                              <a:lumMod val="75000"/>
                            </a:schemeClr>
                          </a:solidFill>
                          <a:latin typeface="+mn-lt"/>
                          <a:ea typeface="+mn-ea"/>
                          <a:cs typeface="+mn-cs"/>
                        </a:rPr>
                        <a:t>she</a:t>
                      </a:r>
                      <a:r>
                        <a:rPr lang="en-US" altLang="zh-CN" sz="1500" dirty="0" smtClean="0"/>
                        <a:t> came to me. </a:t>
                      </a:r>
                      <a:r>
                        <a:rPr lang="en-US" altLang="zh-CN" sz="1500" b="1" i="1" kern="1200" dirty="0" smtClean="0">
                          <a:solidFill>
                            <a:schemeClr val="accent6">
                              <a:lumMod val="75000"/>
                            </a:schemeClr>
                          </a:solidFill>
                          <a:latin typeface="+mn-lt"/>
                          <a:ea typeface="+mn-ea"/>
                          <a:cs typeface="+mn-cs"/>
                        </a:rPr>
                        <a:t>She</a:t>
                      </a:r>
                      <a:r>
                        <a:rPr lang="en-US" altLang="zh-CN" sz="1500" dirty="0" smtClean="0"/>
                        <a:t> again looked directly into my eyes, …</a:t>
                      </a:r>
                      <a:endParaRPr lang="zh-CN" altLang="en-US" sz="1500" kern="1200" dirty="0">
                        <a:solidFill>
                          <a:schemeClr val="dk1"/>
                        </a:solidFill>
                        <a:latin typeface="+mn-lt"/>
                        <a:ea typeface="+mn-ea"/>
                        <a:cs typeface="+mn-cs"/>
                      </a:endParaRPr>
                    </a:p>
                  </a:txBody>
                  <a:tcPr anchor="ctr"/>
                </a:tc>
              </a:tr>
              <a:tr h="26515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touch</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dirty="0" smtClean="0"/>
                        <a:t>I </a:t>
                      </a:r>
                      <a:r>
                        <a:rPr lang="en-US" altLang="zh-CN" sz="1500" b="1" i="1" u="sng" kern="1200" dirty="0" smtClean="0">
                          <a:solidFill>
                            <a:schemeClr val="tx1"/>
                          </a:solidFill>
                          <a:latin typeface="+mn-lt"/>
                          <a:ea typeface="+mn-ea"/>
                          <a:cs typeface="+mn-cs"/>
                        </a:rPr>
                        <a:t>removed</a:t>
                      </a:r>
                      <a:r>
                        <a:rPr lang="en-US" altLang="zh-CN" sz="1500" dirty="0" smtClean="0"/>
                        <a:t> the </a:t>
                      </a:r>
                      <a:r>
                        <a:rPr lang="en-US" altLang="zh-CN" sz="1500" b="1" i="1" u="sng" kern="1200" dirty="0" smtClean="0">
                          <a:solidFill>
                            <a:schemeClr val="tx1"/>
                          </a:solidFill>
                          <a:latin typeface="+mn-lt"/>
                          <a:ea typeface="+mn-ea"/>
                          <a:cs typeface="+mn-cs"/>
                        </a:rPr>
                        <a:t>sticky</a:t>
                      </a:r>
                      <a:r>
                        <a:rPr lang="en-US" altLang="zh-CN" sz="1500" dirty="0" smtClean="0"/>
                        <a:t> spider-webs that covered </a:t>
                      </a:r>
                      <a:r>
                        <a:rPr lang="en-US" altLang="zh-CN" sz="1500" b="1" i="1" kern="1200" dirty="0" smtClean="0">
                          <a:solidFill>
                            <a:schemeClr val="accent6">
                              <a:lumMod val="75000"/>
                            </a:schemeClr>
                          </a:solidFill>
                          <a:latin typeface="+mn-lt"/>
                          <a:ea typeface="+mn-ea"/>
                          <a:cs typeface="+mn-cs"/>
                        </a:rPr>
                        <a:t>her</a:t>
                      </a:r>
                      <a:r>
                        <a:rPr lang="en-US" altLang="zh-CN" sz="1500" dirty="0" smtClean="0"/>
                        <a:t> head and wings. </a:t>
                      </a:r>
                      <a:endParaRPr lang="zh-CN" altLang="en-US" sz="1500" dirty="0"/>
                    </a:p>
                  </a:txBody>
                  <a:tcPr anchor="ctr"/>
                </a:tc>
              </a:tr>
              <a:tr h="26515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thinking</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b="1" i="1" u="sng" kern="1200" dirty="0" smtClean="0">
                          <a:solidFill>
                            <a:schemeClr val="tx1"/>
                          </a:solidFill>
                          <a:latin typeface="+mn-lt"/>
                          <a:ea typeface="+mn-ea"/>
                          <a:cs typeface="+mn-cs"/>
                        </a:rPr>
                        <a:t>Perhaps</a:t>
                      </a:r>
                      <a:r>
                        <a:rPr lang="en-US" altLang="zh-CN" sz="1500" dirty="0" smtClean="0"/>
                        <a:t> </a:t>
                      </a:r>
                      <a:r>
                        <a:rPr lang="en-US" altLang="zh-CN" sz="1500" b="1" i="1" kern="1200" dirty="0" smtClean="0">
                          <a:solidFill>
                            <a:schemeClr val="accent6">
                              <a:lumMod val="75000"/>
                            </a:schemeClr>
                          </a:solidFill>
                          <a:latin typeface="+mn-lt"/>
                          <a:ea typeface="+mn-ea"/>
                          <a:cs typeface="+mn-cs"/>
                        </a:rPr>
                        <a:t>she</a:t>
                      </a:r>
                      <a:r>
                        <a:rPr lang="en-US" altLang="zh-CN" sz="1500" dirty="0" smtClean="0"/>
                        <a:t> had been struggling against the window too long and was too tired</a:t>
                      </a:r>
                      <a:r>
                        <a:rPr lang="en-US" altLang="zh-CN" sz="1500" b="1" i="1" u="sng" kern="1200" dirty="0" smtClean="0">
                          <a:solidFill>
                            <a:schemeClr val="tx1"/>
                          </a:solidFill>
                          <a:latin typeface="+mn-lt"/>
                          <a:ea typeface="+mn-ea"/>
                          <a:cs typeface="+mn-cs"/>
                        </a:rPr>
                        <a:t>?</a:t>
                      </a:r>
                      <a:r>
                        <a:rPr lang="en-US" altLang="zh-CN" sz="1500" dirty="0" smtClean="0"/>
                        <a:t> Or too thirsty</a:t>
                      </a:r>
                      <a:r>
                        <a:rPr lang="en-US" altLang="zh-CN" sz="1500" b="1" i="1" u="sng" kern="1200" dirty="0" smtClean="0">
                          <a:solidFill>
                            <a:schemeClr val="tx1"/>
                          </a:solidFill>
                          <a:latin typeface="+mn-lt"/>
                          <a:ea typeface="+mn-ea"/>
                          <a:cs typeface="+mn-cs"/>
                        </a:rPr>
                        <a:t>?</a:t>
                      </a:r>
                      <a:endParaRPr lang="zh-CN" altLang="en-US" sz="1500" b="1" i="1" u="sng" kern="1200" dirty="0">
                        <a:solidFill>
                          <a:schemeClr val="tx1"/>
                        </a:solidFill>
                        <a:latin typeface="+mn-lt"/>
                        <a:ea typeface="+mn-ea"/>
                        <a:cs typeface="+mn-cs"/>
                      </a:endParaRPr>
                    </a:p>
                  </a:txBody>
                  <a:tcPr anchor="ctr"/>
                </a:tc>
              </a:tr>
            </a:tbl>
          </a:graphicData>
        </a:graphic>
      </p:graphicFrame>
      <p:sp>
        <p:nvSpPr>
          <p:cNvPr id="3" name="TextBox 2"/>
          <p:cNvSpPr txBox="1"/>
          <p:nvPr/>
        </p:nvSpPr>
        <p:spPr>
          <a:xfrm>
            <a:off x="1187624" y="1851670"/>
            <a:ext cx="7668408" cy="2554545"/>
          </a:xfrm>
          <a:prstGeom prst="rect">
            <a:avLst/>
          </a:prstGeom>
          <a:solidFill>
            <a:schemeClr val="accent3">
              <a:lumMod val="60000"/>
              <a:lumOff val="40000"/>
            </a:schemeClr>
          </a:solidFill>
        </p:spPr>
        <p:txBody>
          <a:bodyPr wrap="square" rtlCol="0">
            <a:spAutoFit/>
          </a:bodyPr>
          <a:lstStyle/>
          <a:p>
            <a:r>
              <a:rPr lang="en-US" altLang="zh-CN" sz="2000" b="1" dirty="0" smtClean="0">
                <a:solidFill>
                  <a:srgbClr val="002060"/>
                </a:solidFill>
              </a:rPr>
              <a:t>1. </a:t>
            </a:r>
            <a:r>
              <a:rPr lang="en-US" altLang="zh-CN" sz="2000" b="1" dirty="0">
                <a:solidFill>
                  <a:srgbClr val="0000FF"/>
                </a:solidFill>
              </a:rPr>
              <a:t>“she” </a:t>
            </a:r>
            <a:r>
              <a:rPr lang="en-US" altLang="zh-CN" sz="2000" b="1" dirty="0">
                <a:solidFill>
                  <a:srgbClr val="002060"/>
                </a:solidFill>
              </a:rPr>
              <a:t>—</a:t>
            </a:r>
            <a:r>
              <a:rPr lang="en-US" altLang="zh-CN" sz="2000" b="1" dirty="0" smtClean="0">
                <a:solidFill>
                  <a:srgbClr val="002060"/>
                </a:solidFill>
              </a:rPr>
              <a:t> </a:t>
            </a:r>
            <a:r>
              <a:rPr lang="en-US" altLang="zh-CN" sz="2000" b="1" dirty="0" smtClean="0">
                <a:solidFill>
                  <a:srgbClr val="FF0066"/>
                </a:solidFill>
              </a:rPr>
              <a:t>pronoun</a:t>
            </a:r>
            <a:r>
              <a:rPr lang="en-US" altLang="zh-CN" sz="2000" b="1" dirty="0" smtClean="0">
                <a:solidFill>
                  <a:srgbClr val="002060"/>
                </a:solidFill>
              </a:rPr>
              <a:t>— to directly narrate what “I” saw, heard, touched and thought </a:t>
            </a:r>
            <a:endParaRPr lang="en-US" altLang="zh-CN" sz="2000" b="1" dirty="0" smtClean="0">
              <a:solidFill>
                <a:srgbClr val="002060"/>
              </a:solidFill>
            </a:endParaRPr>
          </a:p>
          <a:p>
            <a:r>
              <a:rPr lang="en-US" altLang="zh-CN" sz="2000" b="1" dirty="0" smtClean="0">
                <a:solidFill>
                  <a:srgbClr val="002060"/>
                </a:solidFill>
              </a:rPr>
              <a:t>               — </a:t>
            </a:r>
            <a:r>
              <a:rPr lang="en-US" altLang="zh-CN" sz="2000" b="1" dirty="0" smtClean="0">
                <a:solidFill>
                  <a:srgbClr val="FF0066"/>
                </a:solidFill>
              </a:rPr>
              <a:t>personification</a:t>
            </a:r>
            <a:r>
              <a:rPr lang="en-US" altLang="zh-CN" sz="2000" b="1" dirty="0" smtClean="0">
                <a:solidFill>
                  <a:srgbClr val="002060"/>
                </a:solidFill>
              </a:rPr>
              <a:t> (rhetorical device </a:t>
            </a:r>
            <a:r>
              <a:rPr lang="zh-CN" altLang="en-US" sz="2000" b="1" dirty="0" smtClean="0">
                <a:solidFill>
                  <a:srgbClr val="002060"/>
                </a:solidFill>
              </a:rPr>
              <a:t>修辞手法</a:t>
            </a:r>
            <a:r>
              <a:rPr lang="en-US" altLang="zh-CN" sz="2000" b="1" dirty="0" smtClean="0">
                <a:solidFill>
                  <a:srgbClr val="002060"/>
                </a:solidFill>
              </a:rPr>
              <a:t>)</a:t>
            </a:r>
            <a:endParaRPr lang="en-US" altLang="zh-CN" sz="2000" b="1" dirty="0" smtClean="0">
              <a:solidFill>
                <a:srgbClr val="002060"/>
              </a:solidFill>
            </a:endParaRPr>
          </a:p>
          <a:p>
            <a:endParaRPr lang="en-US" altLang="zh-CN" sz="2000" b="1" dirty="0" smtClean="0">
              <a:solidFill>
                <a:srgbClr val="002060"/>
              </a:solidFill>
            </a:endParaRPr>
          </a:p>
          <a:p>
            <a:endParaRPr lang="en-US" altLang="zh-CN" sz="2000" b="1" dirty="0" smtClean="0">
              <a:solidFill>
                <a:srgbClr val="002060"/>
              </a:solidFill>
            </a:endParaRPr>
          </a:p>
          <a:p>
            <a:r>
              <a:rPr lang="en-US" altLang="zh-CN" sz="2000" b="1" dirty="0" smtClean="0">
                <a:solidFill>
                  <a:srgbClr val="002060"/>
                </a:solidFill>
              </a:rPr>
              <a:t>2. </a:t>
            </a:r>
            <a:r>
              <a:rPr lang="en-US" altLang="zh-CN" sz="2000" b="1" dirty="0" smtClean="0">
                <a:solidFill>
                  <a:srgbClr val="0000FF"/>
                </a:solidFill>
              </a:rPr>
              <a:t>“the bird, this tiny creature, </a:t>
            </a:r>
            <a:r>
              <a:rPr lang="en-US" altLang="zh-CN" sz="2000" b="1" dirty="0">
                <a:solidFill>
                  <a:srgbClr val="0000FF"/>
                </a:solidFill>
              </a:rPr>
              <a:t>a hummingbird” </a:t>
            </a:r>
            <a:r>
              <a:rPr lang="en-US" altLang="zh-CN" sz="2000" b="1" dirty="0">
                <a:solidFill>
                  <a:srgbClr val="002060"/>
                </a:solidFill>
              </a:rPr>
              <a:t>— </a:t>
            </a:r>
            <a:r>
              <a:rPr lang="en-US" altLang="zh-CN" sz="2000" b="1" dirty="0" smtClean="0">
                <a:solidFill>
                  <a:srgbClr val="002060"/>
                </a:solidFill>
              </a:rPr>
              <a:t>use </a:t>
            </a:r>
            <a:r>
              <a:rPr lang="en-US" altLang="zh-CN" sz="2000" b="1" dirty="0" smtClean="0">
                <a:solidFill>
                  <a:srgbClr val="FF0066"/>
                </a:solidFill>
              </a:rPr>
              <a:t>different/ varied names to avoid repetition</a:t>
            </a:r>
            <a:r>
              <a:rPr lang="en-US" altLang="zh-CN" sz="2000" b="1" dirty="0" smtClean="0">
                <a:solidFill>
                  <a:srgbClr val="002060"/>
                </a:solidFill>
              </a:rPr>
              <a:t>.    </a:t>
            </a:r>
            <a:endParaRPr lang="en-US" altLang="zh-CN" sz="2000" b="1" dirty="0" smtClean="0">
              <a:solidFill>
                <a:srgbClr val="002060"/>
              </a:solidFill>
            </a:endParaRPr>
          </a:p>
          <a:p>
            <a:endParaRPr lang="en-US" altLang="zh-CN" sz="2000" b="1" dirty="0">
              <a:solidFill>
                <a:srgbClr val="002060"/>
              </a:solidFill>
            </a:endParaRPr>
          </a:p>
        </p:txBody>
      </p:sp>
      <p:sp>
        <p:nvSpPr>
          <p:cNvPr id="9" name="TextBox 8"/>
          <p:cNvSpPr txBox="1"/>
          <p:nvPr/>
        </p:nvSpPr>
        <p:spPr>
          <a:xfrm>
            <a:off x="2843808" y="114186"/>
            <a:ext cx="22322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altLang="zh-CN" b="1" dirty="0" smtClean="0"/>
              <a:t>Language</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555526"/>
            <a:ext cx="9145016" cy="1631216"/>
          </a:xfrm>
          <a:prstGeom prst="rect">
            <a:avLst/>
          </a:prstGeom>
          <a:noFill/>
        </p:spPr>
        <p:txBody>
          <a:bodyPr wrap="square" rtlCol="0">
            <a:spAutoFit/>
          </a:bodyPr>
          <a:lstStyle/>
          <a:p>
            <a:r>
              <a:rPr lang="en-US" altLang="zh-CN" sz="2000" b="1" dirty="0" smtClean="0">
                <a:solidFill>
                  <a:srgbClr val="002060"/>
                </a:solidFill>
              </a:rPr>
              <a:t>1. </a:t>
            </a:r>
            <a:r>
              <a:rPr lang="en-US" altLang="zh-CN" sz="2000" b="1" dirty="0">
                <a:solidFill>
                  <a:srgbClr val="0000FF"/>
                </a:solidFill>
              </a:rPr>
              <a:t>“she” </a:t>
            </a:r>
            <a:r>
              <a:rPr lang="en-US" altLang="zh-CN" sz="2000" b="1" dirty="0">
                <a:solidFill>
                  <a:srgbClr val="002060"/>
                </a:solidFill>
              </a:rPr>
              <a:t>—</a:t>
            </a:r>
            <a:r>
              <a:rPr lang="en-US" altLang="zh-CN" sz="2000" b="1" dirty="0" smtClean="0">
                <a:solidFill>
                  <a:srgbClr val="002060"/>
                </a:solidFill>
              </a:rPr>
              <a:t> </a:t>
            </a:r>
            <a:r>
              <a:rPr lang="en-US" altLang="zh-CN" sz="2000" b="1" dirty="0" smtClean="0">
                <a:solidFill>
                  <a:srgbClr val="FF0066"/>
                </a:solidFill>
              </a:rPr>
              <a:t>pronoun</a:t>
            </a:r>
            <a:r>
              <a:rPr lang="en-US" altLang="zh-CN" sz="2000" b="1" dirty="0" smtClean="0">
                <a:solidFill>
                  <a:srgbClr val="002060"/>
                </a:solidFill>
              </a:rPr>
              <a:t>— to directly narrate what “I” saw, heard, touched and thought </a:t>
            </a:r>
            <a:endParaRPr lang="en-US" altLang="zh-CN" sz="2000" b="1" dirty="0" smtClean="0">
              <a:solidFill>
                <a:srgbClr val="002060"/>
              </a:solidFill>
            </a:endParaRPr>
          </a:p>
          <a:p>
            <a:r>
              <a:rPr lang="en-US" altLang="zh-CN" sz="2000" b="1" dirty="0" smtClean="0">
                <a:solidFill>
                  <a:srgbClr val="002060"/>
                </a:solidFill>
              </a:rPr>
              <a:t>               — </a:t>
            </a:r>
            <a:r>
              <a:rPr lang="en-US" altLang="zh-CN" sz="2000" b="1" dirty="0" smtClean="0">
                <a:solidFill>
                  <a:srgbClr val="FF0066"/>
                </a:solidFill>
              </a:rPr>
              <a:t>personification</a:t>
            </a:r>
            <a:r>
              <a:rPr lang="en-US" altLang="zh-CN" sz="2000" b="1" dirty="0" smtClean="0">
                <a:solidFill>
                  <a:srgbClr val="002060"/>
                </a:solidFill>
              </a:rPr>
              <a:t> (rhetorical device </a:t>
            </a:r>
            <a:r>
              <a:rPr lang="zh-CN" altLang="en-US" sz="2000" b="1" dirty="0" smtClean="0">
                <a:solidFill>
                  <a:srgbClr val="002060"/>
                </a:solidFill>
              </a:rPr>
              <a:t>修辞手法</a:t>
            </a:r>
            <a:r>
              <a:rPr lang="en-US" altLang="zh-CN" sz="2000" b="1" dirty="0" smtClean="0">
                <a:solidFill>
                  <a:srgbClr val="002060"/>
                </a:solidFill>
              </a:rPr>
              <a:t>)</a:t>
            </a:r>
            <a:endParaRPr lang="en-US" altLang="zh-CN" sz="2000" b="1" dirty="0" smtClean="0">
              <a:solidFill>
                <a:srgbClr val="002060"/>
              </a:solidFill>
            </a:endParaRPr>
          </a:p>
          <a:p>
            <a:r>
              <a:rPr lang="en-US" altLang="zh-CN" sz="2000" b="1" dirty="0" smtClean="0">
                <a:solidFill>
                  <a:srgbClr val="002060"/>
                </a:solidFill>
              </a:rPr>
              <a:t>2. </a:t>
            </a:r>
            <a:r>
              <a:rPr lang="en-US" altLang="zh-CN" sz="2000" b="1" dirty="0" smtClean="0">
                <a:solidFill>
                  <a:srgbClr val="0000FF"/>
                </a:solidFill>
              </a:rPr>
              <a:t>“the bird, this tiny creature, </a:t>
            </a:r>
            <a:r>
              <a:rPr lang="en-US" altLang="zh-CN" sz="2000" b="1" dirty="0">
                <a:solidFill>
                  <a:srgbClr val="0000FF"/>
                </a:solidFill>
              </a:rPr>
              <a:t>a hummingbird” </a:t>
            </a:r>
            <a:r>
              <a:rPr lang="en-US" altLang="zh-CN" sz="2000" b="1" dirty="0">
                <a:solidFill>
                  <a:srgbClr val="002060"/>
                </a:solidFill>
              </a:rPr>
              <a:t>— </a:t>
            </a:r>
            <a:r>
              <a:rPr lang="en-US" altLang="zh-CN" sz="2000" b="1" dirty="0" smtClean="0">
                <a:solidFill>
                  <a:srgbClr val="002060"/>
                </a:solidFill>
              </a:rPr>
              <a:t>use </a:t>
            </a:r>
            <a:r>
              <a:rPr lang="en-US" altLang="zh-CN" sz="2000" b="1" dirty="0" smtClean="0">
                <a:solidFill>
                  <a:srgbClr val="FF0066"/>
                </a:solidFill>
              </a:rPr>
              <a:t>different/ varied names to avoid repetition</a:t>
            </a:r>
            <a:r>
              <a:rPr lang="en-US" altLang="zh-CN" sz="2000" b="1" dirty="0" smtClean="0">
                <a:solidFill>
                  <a:srgbClr val="002060"/>
                </a:solidFill>
              </a:rPr>
              <a:t>.    </a:t>
            </a:r>
            <a:endParaRPr lang="en-US" altLang="zh-CN" sz="2000" b="1" dirty="0" smtClean="0">
              <a:solidFill>
                <a:srgbClr val="002060"/>
              </a:solidFill>
            </a:endParaRPr>
          </a:p>
          <a:p>
            <a:endParaRPr lang="en-US" altLang="zh-CN" sz="2000" b="1" dirty="0">
              <a:solidFill>
                <a:srgbClr val="002060"/>
              </a:solidFill>
            </a:endParaRPr>
          </a:p>
        </p:txBody>
      </p:sp>
      <p:sp>
        <p:nvSpPr>
          <p:cNvPr id="5" name="TextBox 4"/>
          <p:cNvSpPr txBox="1"/>
          <p:nvPr/>
        </p:nvSpPr>
        <p:spPr>
          <a:xfrm>
            <a:off x="2843808" y="114186"/>
            <a:ext cx="22322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altLang="zh-CN" b="1" dirty="0" smtClean="0"/>
              <a:t>Language</a:t>
            </a:r>
            <a:endParaRPr lang="zh-CN" altLang="en-US" b="1" dirty="0"/>
          </a:p>
        </p:txBody>
      </p:sp>
      <p:sp>
        <p:nvSpPr>
          <p:cNvPr id="6" name="矩形 5"/>
          <p:cNvSpPr/>
          <p:nvPr/>
        </p:nvSpPr>
        <p:spPr>
          <a:xfrm>
            <a:off x="183703" y="1851670"/>
            <a:ext cx="8780785" cy="1323439"/>
          </a:xfrm>
          <a:prstGeom prst="rect">
            <a:avLst/>
          </a:prstGeom>
          <a:noFill/>
        </p:spPr>
        <p:txBody>
          <a:bodyPr wrap="square" rtlCol="0">
            <a:spAutoFit/>
          </a:bodyPr>
          <a:lstStyle/>
          <a:p>
            <a:r>
              <a:rPr lang="en-US" altLang="zh-CN" sz="2000" b="1" dirty="0" smtClean="0">
                <a:solidFill>
                  <a:srgbClr val="002060"/>
                </a:solidFill>
              </a:rPr>
              <a:t>3. use some </a:t>
            </a:r>
            <a:r>
              <a:rPr lang="en-US" altLang="zh-CN" sz="2000" b="1" dirty="0" smtClean="0">
                <a:solidFill>
                  <a:srgbClr val="FF0066"/>
                </a:solidFill>
              </a:rPr>
              <a:t>cohesive words</a:t>
            </a:r>
            <a:r>
              <a:rPr lang="en-US" altLang="zh-CN" sz="2000" b="1" dirty="0">
                <a:solidFill>
                  <a:srgbClr val="002060"/>
                </a:solidFill>
              </a:rPr>
              <a:t>—still; again… to show </a:t>
            </a:r>
            <a:r>
              <a:rPr lang="en-US" altLang="zh-CN" sz="2000" b="1" dirty="0" smtClean="0">
                <a:solidFill>
                  <a:srgbClr val="002060"/>
                </a:solidFill>
              </a:rPr>
              <a:t>how interaction of characters </a:t>
            </a:r>
            <a:r>
              <a:rPr lang="en-US" altLang="zh-CN" sz="2000" b="1" dirty="0">
                <a:solidFill>
                  <a:srgbClr val="002060"/>
                </a:solidFill>
              </a:rPr>
              <a:t>develops over time </a:t>
            </a:r>
            <a:endParaRPr lang="en-US" altLang="zh-CN" sz="2000" b="1" dirty="0">
              <a:solidFill>
                <a:srgbClr val="002060"/>
              </a:solidFill>
            </a:endParaRPr>
          </a:p>
          <a:p>
            <a:endParaRPr lang="en-US" altLang="zh-CN" sz="2000" b="1" dirty="0" smtClean="0">
              <a:solidFill>
                <a:srgbClr val="002060"/>
              </a:solidFill>
            </a:endParaRPr>
          </a:p>
          <a:p>
            <a:r>
              <a:rPr lang="en-US" altLang="zh-CN" sz="2000" b="1" dirty="0" smtClean="0">
                <a:solidFill>
                  <a:srgbClr val="002060"/>
                </a:solidFill>
              </a:rPr>
              <a:t>4. use </a:t>
            </a:r>
            <a:r>
              <a:rPr lang="en-US" altLang="zh-CN" sz="2000" b="1" dirty="0" smtClean="0">
                <a:solidFill>
                  <a:srgbClr val="FF0066"/>
                </a:solidFill>
              </a:rPr>
              <a:t>simple but descriptive </a:t>
            </a:r>
            <a:r>
              <a:rPr lang="en-US" altLang="zh-CN" sz="2000" b="1" dirty="0" smtClean="0">
                <a:solidFill>
                  <a:srgbClr val="002060"/>
                </a:solidFill>
              </a:rPr>
              <a:t>words and expressions</a:t>
            </a:r>
            <a:endParaRPr lang="zh-CN" altLang="en-US" sz="2000" b="1" dirty="0">
              <a:solidFill>
                <a:srgbClr val="002060"/>
              </a:solidFill>
            </a:endParaRPr>
          </a:p>
        </p:txBody>
      </p:sp>
      <p:sp>
        <p:nvSpPr>
          <p:cNvPr id="7" name="矩形 6"/>
          <p:cNvSpPr/>
          <p:nvPr/>
        </p:nvSpPr>
        <p:spPr>
          <a:xfrm>
            <a:off x="633654" y="3291830"/>
            <a:ext cx="7404591" cy="1200329"/>
          </a:xfrm>
          <a:prstGeom prst="rect">
            <a:avLst/>
          </a:prstGeom>
        </p:spPr>
        <p:txBody>
          <a:bodyPr wrap="none">
            <a:spAutoFit/>
          </a:bodyPr>
          <a:lstStyle/>
          <a:p>
            <a:r>
              <a:rPr lang="en-US" altLang="zh-CN" b="1" i="1" dirty="0">
                <a:latin typeface="Times New Roman" panose="02020603050405020304" pitchFamily="18" charset="0"/>
                <a:cs typeface="Times New Roman" panose="02020603050405020304" pitchFamily="18" charset="0"/>
              </a:rPr>
              <a:t>With the bird in my </a:t>
            </a:r>
            <a:r>
              <a:rPr lang="en-US" altLang="zh-CN" b="1" i="1" u="sng" dirty="0">
                <a:latin typeface="Times New Roman" panose="02020603050405020304" pitchFamily="18" charset="0"/>
                <a:cs typeface="Times New Roman" panose="02020603050405020304" pitchFamily="18" charset="0"/>
              </a:rPr>
              <a:t>cupped </a:t>
            </a:r>
            <a:r>
              <a:rPr lang="en-US" altLang="zh-CN" b="1" i="1" u="sng" dirty="0" smtClean="0">
                <a:latin typeface="Times New Roman" panose="02020603050405020304" pitchFamily="18" charset="0"/>
                <a:cs typeface="Times New Roman" panose="02020603050405020304" pitchFamily="18" charset="0"/>
              </a:rPr>
              <a:t>hand</a:t>
            </a:r>
            <a:r>
              <a:rPr lang="en-US" altLang="zh-CN" b="1" i="1" dirty="0" smtClean="0">
                <a:latin typeface="Times New Roman" panose="02020603050405020304" pitchFamily="18" charset="0"/>
                <a:cs typeface="Times New Roman" panose="02020603050405020304" pitchFamily="18" charset="0"/>
              </a:rPr>
              <a:t>…</a:t>
            </a:r>
            <a:endParaRPr lang="en-US" altLang="zh-CN" b="1" i="1" dirty="0" smtClean="0">
              <a:latin typeface="Times New Roman" panose="02020603050405020304" pitchFamily="18" charset="0"/>
              <a:cs typeface="Times New Roman" panose="02020603050405020304" pitchFamily="18" charset="0"/>
            </a:endParaRPr>
          </a:p>
          <a:p>
            <a:r>
              <a:rPr lang="en-US" altLang="zh-CN" b="1" i="1" u="sng" dirty="0">
                <a:latin typeface="Times New Roman" panose="02020603050405020304" pitchFamily="18" charset="0"/>
                <a:cs typeface="Times New Roman" panose="02020603050405020304" pitchFamily="18" charset="0"/>
              </a:rPr>
              <a:t>Hovering</a:t>
            </a:r>
            <a:r>
              <a:rPr lang="en-US" altLang="zh-CN" b="1" i="1" dirty="0">
                <a:latin typeface="Times New Roman" panose="02020603050405020304" pitchFamily="18" charset="0"/>
                <a:cs typeface="Times New Roman" panose="02020603050405020304" pitchFamily="18" charset="0"/>
              </a:rPr>
              <a:t> (</a:t>
            </a:r>
            <a:r>
              <a:rPr lang="zh-CN" altLang="en-US" b="1" i="1" dirty="0">
                <a:latin typeface="Times New Roman" panose="02020603050405020304" pitchFamily="18" charset="0"/>
                <a:cs typeface="Times New Roman" panose="02020603050405020304" pitchFamily="18" charset="0"/>
              </a:rPr>
              <a:t>悬停</a:t>
            </a:r>
            <a:r>
              <a:rPr lang="en-US" altLang="zh-CN" b="1" i="1" dirty="0">
                <a:latin typeface="Times New Roman" panose="02020603050405020304" pitchFamily="18" charset="0"/>
                <a:cs typeface="Times New Roman" panose="02020603050405020304" pitchFamily="18" charset="0"/>
              </a:rPr>
              <a:t>), she approached </a:t>
            </a:r>
            <a:r>
              <a:rPr lang="en-US" altLang="zh-CN" b="1" i="1" u="sng" dirty="0">
                <a:latin typeface="Times New Roman" panose="02020603050405020304" pitchFamily="18" charset="0"/>
                <a:cs typeface="Times New Roman" panose="02020603050405020304" pitchFamily="18" charset="0"/>
              </a:rPr>
              <a:t>within six inches of my face</a:t>
            </a:r>
            <a:r>
              <a:rPr lang="en-US" altLang="zh-CN" b="1" i="1" dirty="0" smtClean="0">
                <a:latin typeface="Times New Roman" panose="02020603050405020304" pitchFamily="18" charset="0"/>
                <a:cs typeface="Times New Roman" panose="02020603050405020304" pitchFamily="18" charset="0"/>
              </a:rPr>
              <a:t>.</a:t>
            </a:r>
            <a:endParaRPr lang="en-US" altLang="zh-CN" b="1" i="1" dirty="0" smtClean="0">
              <a:latin typeface="Times New Roman" panose="02020603050405020304" pitchFamily="18" charset="0"/>
              <a:cs typeface="Times New Roman" panose="02020603050405020304" pitchFamily="18" charset="0"/>
            </a:endParaRPr>
          </a:p>
          <a:p>
            <a:r>
              <a:rPr lang="en-US" altLang="zh-CN" b="1" i="1" dirty="0" smtClean="0">
                <a:latin typeface="Times New Roman" panose="02020603050405020304" pitchFamily="18" charset="0"/>
                <a:cs typeface="Times New Roman" panose="02020603050405020304" pitchFamily="18" charset="0"/>
              </a:rPr>
              <a:t>… this </a:t>
            </a:r>
            <a:r>
              <a:rPr lang="en-US" altLang="zh-CN" b="1" i="1" dirty="0">
                <a:latin typeface="Times New Roman" panose="02020603050405020304" pitchFamily="18" charset="0"/>
                <a:cs typeface="Times New Roman" panose="02020603050405020304" pitchFamily="18" charset="0"/>
              </a:rPr>
              <a:t>tiny creature </a:t>
            </a:r>
            <a:r>
              <a:rPr lang="en-US" altLang="zh-CN" b="1" i="1" u="sng" dirty="0">
                <a:latin typeface="Times New Roman" panose="02020603050405020304" pitchFamily="18" charset="0"/>
                <a:cs typeface="Times New Roman" panose="02020603050405020304" pitchFamily="18" charset="0"/>
              </a:rPr>
              <a:t>looked into my eyes</a:t>
            </a:r>
            <a:r>
              <a:rPr lang="en-US" altLang="zh-CN" b="1" i="1" dirty="0">
                <a:latin typeface="Times New Roman" panose="02020603050405020304" pitchFamily="18" charset="0"/>
                <a:cs typeface="Times New Roman" panose="02020603050405020304" pitchFamily="18" charset="0"/>
              </a:rPr>
              <a:t>, </a:t>
            </a:r>
            <a:r>
              <a:rPr lang="en-US" altLang="zh-CN" b="1" i="1" u="sng" dirty="0">
                <a:latin typeface="Times New Roman" panose="02020603050405020304" pitchFamily="18" charset="0"/>
                <a:cs typeface="Times New Roman" panose="02020603050405020304" pitchFamily="18" charset="0"/>
              </a:rPr>
              <a:t>turning her head from side to side</a:t>
            </a:r>
            <a:r>
              <a:rPr lang="en-US" altLang="zh-CN" b="1" i="1" dirty="0">
                <a:latin typeface="Times New Roman" panose="02020603050405020304" pitchFamily="18" charset="0"/>
                <a:cs typeface="Times New Roman" panose="02020603050405020304" pitchFamily="18" charset="0"/>
              </a:rPr>
              <a:t>. </a:t>
            </a:r>
            <a:endParaRPr lang="en-US" altLang="zh-CN" b="1" i="1" dirty="0" smtClean="0">
              <a:latin typeface="Times New Roman" panose="02020603050405020304" pitchFamily="18" charset="0"/>
              <a:cs typeface="Times New Roman" panose="02020603050405020304" pitchFamily="18" charset="0"/>
            </a:endParaRPr>
          </a:p>
          <a:p>
            <a:endParaRPr lang="zh-CN" altLang="en-US"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5222" y="578233"/>
            <a:ext cx="7920880" cy="2308324"/>
          </a:xfrm>
          <a:prstGeom prst="rect">
            <a:avLst/>
          </a:prstGeom>
        </p:spPr>
        <p:txBody>
          <a:bodyPr wrap="square">
            <a:spAutoFit/>
          </a:bodyPr>
          <a:lstStyle/>
          <a:p>
            <a:r>
              <a:rPr lang="en-US" altLang="zh-CN" dirty="0">
                <a:solidFill>
                  <a:srgbClr val="0000FF"/>
                </a:solidFill>
              </a:rPr>
              <a:t>Para.1  A few weeks later, I went to the farm again.</a:t>
            </a:r>
            <a:endParaRPr lang="zh-CN" altLang="zh-CN" dirty="0">
              <a:solidFill>
                <a:srgbClr val="0000FF"/>
              </a:solidFill>
            </a:endParaRPr>
          </a:p>
          <a:p>
            <a:r>
              <a:rPr lang="en-US" altLang="zh-CN" dirty="0">
                <a:solidFill>
                  <a:srgbClr val="0000FF"/>
                </a:solidFill>
              </a:rPr>
              <a:t> </a:t>
            </a:r>
            <a:endParaRPr lang="en-US" altLang="zh-CN" dirty="0" smtClean="0">
              <a:solidFill>
                <a:srgbClr val="0000FF"/>
              </a:solidFill>
            </a:endParaRPr>
          </a:p>
          <a:p>
            <a:endParaRPr lang="en-US" altLang="zh-CN" dirty="0">
              <a:solidFill>
                <a:srgbClr val="0000FF"/>
              </a:solidFill>
            </a:endParaRPr>
          </a:p>
          <a:p>
            <a:endParaRPr lang="en-US" altLang="zh-CN" dirty="0" smtClean="0">
              <a:solidFill>
                <a:srgbClr val="0000FF"/>
              </a:solidFill>
            </a:endParaRPr>
          </a:p>
          <a:p>
            <a:endParaRPr lang="en-US" altLang="zh-CN" dirty="0" smtClean="0">
              <a:solidFill>
                <a:srgbClr val="0000FF"/>
              </a:solidFill>
            </a:endParaRPr>
          </a:p>
          <a:p>
            <a:endParaRPr lang="en-US" altLang="zh-CN" dirty="0" smtClean="0">
              <a:solidFill>
                <a:srgbClr val="0000FF"/>
              </a:solidFill>
            </a:endParaRPr>
          </a:p>
          <a:p>
            <a:endParaRPr lang="zh-CN" altLang="zh-CN" dirty="0">
              <a:solidFill>
                <a:srgbClr val="0000FF"/>
              </a:solidFill>
            </a:endParaRPr>
          </a:p>
          <a:p>
            <a:r>
              <a:rPr lang="en-US" altLang="zh-CN" dirty="0">
                <a:solidFill>
                  <a:srgbClr val="0000FF"/>
                </a:solidFill>
              </a:rPr>
              <a:t>Para.2  I was just about to leave when the hummingbird appeared.</a:t>
            </a:r>
            <a:endParaRPr lang="zh-CN" altLang="zh-CN" dirty="0">
              <a:solidFill>
                <a:srgbClr val="0000FF"/>
              </a:solidFill>
            </a:endParaRPr>
          </a:p>
        </p:txBody>
      </p:sp>
      <p:pic>
        <p:nvPicPr>
          <p:cNvPr id="5"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123478"/>
            <a:ext cx="2088232"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首句分析</a:t>
            </a:r>
            <a:endParaRPr lang="zh-CN" altLang="en-US" b="1" dirty="0">
              <a:effectLst>
                <a:outerShdw blurRad="38100" dist="38100" dir="2700000" algn="tl">
                  <a:srgbClr val="000000">
                    <a:alpha val="43137"/>
                  </a:srgbClr>
                </a:outerShdw>
              </a:effectLst>
            </a:endParaRPr>
          </a:p>
        </p:txBody>
      </p:sp>
      <p:sp>
        <p:nvSpPr>
          <p:cNvPr id="7" name="椭圆 6"/>
          <p:cNvSpPr/>
          <p:nvPr/>
        </p:nvSpPr>
        <p:spPr>
          <a:xfrm>
            <a:off x="1187624" y="600181"/>
            <a:ext cx="1800200"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851920" y="600181"/>
            <a:ext cx="828092"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704897" y="607028"/>
            <a:ext cx="587183"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508104" y="607028"/>
            <a:ext cx="2232248"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Change of setting</a:t>
            </a:r>
            <a:endParaRPr lang="zh-CN" altLang="en-US" b="1" dirty="0">
              <a:solidFill>
                <a:srgbClr val="FF0000"/>
              </a:solidFill>
              <a:effectLst>
                <a:outerShdw blurRad="38100" dist="38100" dir="2700000" algn="tl">
                  <a:srgbClr val="000000">
                    <a:alpha val="43137"/>
                  </a:srgbClr>
                </a:outerShdw>
              </a:effectLst>
            </a:endParaRPr>
          </a:p>
        </p:txBody>
      </p:sp>
      <p:sp>
        <p:nvSpPr>
          <p:cNvPr id="11" name="椭圆 10"/>
          <p:cNvSpPr/>
          <p:nvPr/>
        </p:nvSpPr>
        <p:spPr>
          <a:xfrm>
            <a:off x="4092829" y="2499742"/>
            <a:ext cx="2711419"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876256" y="2483742"/>
            <a:ext cx="2359046"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The second encounter </a:t>
            </a:r>
            <a:endParaRPr lang="zh-CN" altLang="en-US" b="1" dirty="0">
              <a:solidFill>
                <a:srgbClr val="FF0000"/>
              </a:solidFill>
              <a:effectLst>
                <a:outerShdw blurRad="38100" dist="38100" dir="2700000" algn="tl">
                  <a:srgbClr val="000000">
                    <a:alpha val="43137"/>
                  </a:srgbClr>
                </a:outerShdw>
              </a:effectLst>
            </a:endParaRPr>
          </a:p>
        </p:txBody>
      </p:sp>
      <p:sp>
        <p:nvSpPr>
          <p:cNvPr id="14" name="下箭头 13"/>
          <p:cNvSpPr/>
          <p:nvPr/>
        </p:nvSpPr>
        <p:spPr>
          <a:xfrm>
            <a:off x="7975148" y="2837075"/>
            <a:ext cx="135407" cy="3827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942777" y="3203525"/>
            <a:ext cx="2173168" cy="646331"/>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interaction of the hummingbird and “I”</a:t>
            </a:r>
            <a:endParaRPr lang="zh-CN" altLang="en-US" b="1" dirty="0">
              <a:solidFill>
                <a:srgbClr val="FF0000"/>
              </a:solidFill>
              <a:effectLst>
                <a:outerShdw blurRad="38100" dist="38100" dir="2700000" algn="tl">
                  <a:srgbClr val="000000">
                    <a:alpha val="43137"/>
                  </a:srgbClr>
                </a:outerShdw>
              </a:effectLst>
            </a:endParaRPr>
          </a:p>
        </p:txBody>
      </p:sp>
      <p:sp>
        <p:nvSpPr>
          <p:cNvPr id="16" name="下箭头 15"/>
          <p:cNvSpPr/>
          <p:nvPr/>
        </p:nvSpPr>
        <p:spPr>
          <a:xfrm rot="5400000">
            <a:off x="6617179" y="3335316"/>
            <a:ext cx="135407" cy="3827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39552" y="2997321"/>
            <a:ext cx="5046862" cy="2031325"/>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I saw, heard, touched and thought about the appearance of the hummingbird.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the hummingbird did.</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I did and said; How I felt.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Ending./ What I reflected on this experience. (</a:t>
            </a:r>
            <a:r>
              <a:rPr lang="en-US" altLang="zh-CN" b="1" dirty="0" smtClean="0">
                <a:solidFill>
                  <a:srgbClr val="FF0000"/>
                </a:solidFill>
                <a:latin typeface="Times New Roman" panose="02020603050405020304" pitchFamily="18" charset="0"/>
                <a:cs typeface="Times New Roman" panose="02020603050405020304" pitchFamily="18" charset="0"/>
              </a:rPr>
              <a:t>theme</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18" name="右大括号 17"/>
          <p:cNvSpPr/>
          <p:nvPr/>
        </p:nvSpPr>
        <p:spPr>
          <a:xfrm>
            <a:off x="6012160" y="3101640"/>
            <a:ext cx="192507" cy="910269"/>
          </a:xfrm>
          <a:prstGeom prst="rightBrace">
            <a:avLst/>
          </a:prstGeom>
          <a:noFill/>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FF"/>
              </a:solidFill>
            </a:endParaRPr>
          </a:p>
        </p:txBody>
      </p:sp>
      <p:sp>
        <p:nvSpPr>
          <p:cNvPr id="19" name="TextBox 18"/>
          <p:cNvSpPr txBox="1"/>
          <p:nvPr/>
        </p:nvSpPr>
        <p:spPr>
          <a:xfrm>
            <a:off x="611560" y="976360"/>
            <a:ext cx="3960440" cy="2031325"/>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was invited by my old friend.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The old friend mentioned the regular visit of </a:t>
            </a:r>
            <a:r>
              <a:rPr lang="en-US" altLang="zh-CN" b="1" u="sng" dirty="0" smtClean="0">
                <a:latin typeface="Times New Roman" panose="02020603050405020304" pitchFamily="18" charset="0"/>
                <a:cs typeface="Times New Roman" panose="02020603050405020304" pitchFamily="18" charset="0"/>
              </a:rPr>
              <a:t>the hummingbird</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waited but she didn’t come.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felt lost.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20" name="矩形 19"/>
          <p:cNvSpPr/>
          <p:nvPr/>
        </p:nvSpPr>
        <p:spPr>
          <a:xfrm>
            <a:off x="3461885" y="114562"/>
            <a:ext cx="2110514" cy="369332"/>
          </a:xfrm>
          <a:prstGeom prst="rect">
            <a:avLst/>
          </a:prstGeom>
        </p:spPr>
        <p:txBody>
          <a:bodyPr wrap="none">
            <a:spAutoFit/>
          </a:bodyPr>
          <a:lstStyle/>
          <a:p>
            <a:r>
              <a:rPr lang="en-US" altLang="zh-CN" b="1" dirty="0">
                <a:solidFill>
                  <a:srgbClr val="FF0066"/>
                </a:solidFill>
                <a:latin typeface="Times New Roman" panose="02020603050405020304" pitchFamily="18" charset="0"/>
                <a:cs typeface="Times New Roman" panose="02020603050405020304" pitchFamily="18" charset="0"/>
              </a:rPr>
              <a:t>What for this time?</a:t>
            </a:r>
            <a:endParaRPr lang="en-US" altLang="zh-CN" b="1" dirty="0">
              <a:solidFill>
                <a:srgbClr val="FF0066"/>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572000" y="997123"/>
            <a:ext cx="4392488" cy="1754326"/>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myself wanted to check the condition of </a:t>
            </a:r>
            <a:r>
              <a:rPr lang="en-US" altLang="zh-CN" b="1" u="sng" dirty="0" smtClean="0">
                <a:latin typeface="Times New Roman" panose="02020603050405020304" pitchFamily="18" charset="0"/>
                <a:cs typeface="Times New Roman" panose="02020603050405020304" pitchFamily="18" charset="0"/>
              </a:rPr>
              <a:t>the hummingbird</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searched the forest but didn’t see her.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felt lost.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22" name="下箭头 21"/>
          <p:cNvSpPr/>
          <p:nvPr/>
        </p:nvSpPr>
        <p:spPr>
          <a:xfrm rot="2740875">
            <a:off x="3462108" y="380442"/>
            <a:ext cx="288032" cy="687451"/>
          </a:xfrm>
          <a:prstGeom prst="downArrow">
            <a:avLst/>
          </a:prstGeom>
          <a:solidFill>
            <a:srgbClr val="FF006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rot="19260619">
            <a:off x="5182675" y="380557"/>
            <a:ext cx="288032" cy="687451"/>
          </a:xfrm>
          <a:prstGeom prst="downArrow">
            <a:avLst/>
          </a:prstGeom>
          <a:solidFill>
            <a:srgbClr val="FF006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xEl>
                                              <p:pRg st="2" end="2"/>
                                            </p:txEl>
                                          </p:spTgt>
                                        </p:tgtEl>
                                        <p:attrNameLst>
                                          <p:attrName>style.visibility</p:attrName>
                                        </p:attrNameLst>
                                      </p:cBhvr>
                                      <p:to>
                                        <p:strVal val="visible"/>
                                      </p:to>
                                    </p:set>
                                    <p:animEffect transition="in" filter="fade">
                                      <p:cBhvr>
                                        <p:cTn id="64" dur="500"/>
                                        <p:tgtEl>
                                          <p:spTgt spid="17">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7">
                                            <p:txEl>
                                              <p:pRg st="3" end="3"/>
                                            </p:txEl>
                                          </p:spTgt>
                                        </p:tgtEl>
                                        <p:attrNameLst>
                                          <p:attrName>style.visibility</p:attrName>
                                        </p:attrNameLst>
                                      </p:cBhvr>
                                      <p:to>
                                        <p:strVal val="visible"/>
                                      </p:to>
                                    </p:set>
                                    <p:animEffect transition="in" filter="fade">
                                      <p:cBhvr>
                                        <p:cTn id="69" dur="500"/>
                                        <p:tgtEl>
                                          <p:spTgt spid="1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500"/>
                                        <p:tgtEl>
                                          <p:spTgt spid="19">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1">
                                            <p:txEl>
                                              <p:pRg st="0" end="0"/>
                                            </p:txEl>
                                          </p:spTgt>
                                        </p:tgtEl>
                                        <p:attrNameLst>
                                          <p:attrName>style.visibility</p:attrName>
                                        </p:attrNameLst>
                                      </p:cBhvr>
                                      <p:to>
                                        <p:strVal val="visible"/>
                                      </p:to>
                                    </p:set>
                                    <p:animEffect transition="in" filter="fade">
                                      <p:cBhvr>
                                        <p:cTn id="90" dur="500"/>
                                        <p:tgtEl>
                                          <p:spTgt spid="2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9">
                                            <p:txEl>
                                              <p:pRg st="1" end="1"/>
                                            </p:txEl>
                                          </p:spTgt>
                                        </p:tgtEl>
                                        <p:attrNameLst>
                                          <p:attrName>style.visibility</p:attrName>
                                        </p:attrNameLst>
                                      </p:cBhvr>
                                      <p:to>
                                        <p:strVal val="visible"/>
                                      </p:to>
                                    </p:set>
                                    <p:animEffect transition="in" filter="fade">
                                      <p:cBhvr>
                                        <p:cTn id="95" dur="500"/>
                                        <p:tgtEl>
                                          <p:spTgt spid="19">
                                            <p:txEl>
                                              <p:pRg st="1" end="1"/>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9">
                                            <p:txEl>
                                              <p:pRg st="2" end="2"/>
                                            </p:txEl>
                                          </p:spTgt>
                                        </p:tgtEl>
                                        <p:attrNameLst>
                                          <p:attrName>style.visibility</p:attrName>
                                        </p:attrNameLst>
                                      </p:cBhvr>
                                      <p:to>
                                        <p:strVal val="visible"/>
                                      </p:to>
                                    </p:set>
                                    <p:animEffect transition="in" filter="fade">
                                      <p:cBhvr>
                                        <p:cTn id="98" dur="500"/>
                                        <p:tgtEl>
                                          <p:spTgt spid="19">
                                            <p:txEl>
                                              <p:pRg st="2" end="2"/>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9">
                                            <p:txEl>
                                              <p:pRg st="3" end="3"/>
                                            </p:txEl>
                                          </p:spTgt>
                                        </p:tgtEl>
                                        <p:attrNameLst>
                                          <p:attrName>style.visibility</p:attrName>
                                        </p:attrNameLst>
                                      </p:cBhvr>
                                      <p:to>
                                        <p:strVal val="visible"/>
                                      </p:to>
                                    </p:set>
                                    <p:animEffect transition="in" filter="fade">
                                      <p:cBhvr>
                                        <p:cTn id="101" dur="500"/>
                                        <p:tgtEl>
                                          <p:spTgt spid="19">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xEl>
                                              <p:pRg st="1" end="1"/>
                                            </p:txEl>
                                          </p:spTgt>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p:bldP spid="14" grpId="0" animBg="1"/>
      <p:bldP spid="15" grpId="0"/>
      <p:bldP spid="16" grpId="0" animBg="1"/>
      <p:bldP spid="18" grpId="0" animBg="1"/>
      <p:bldP spid="20"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44016" y="650394"/>
          <a:ext cx="9036496" cy="4441636"/>
        </p:xfrm>
        <a:graphic>
          <a:graphicData uri="http://schemas.openxmlformats.org/drawingml/2006/table">
            <a:tbl>
              <a:tblPr firstRow="1" bandRow="1">
                <a:tableStyleId>{5C22544A-7EE6-4342-B048-85BDC9FD1C3A}</a:tableStyleId>
              </a:tblPr>
              <a:tblGrid>
                <a:gridCol w="3352249"/>
                <a:gridCol w="5684247"/>
              </a:tblGrid>
              <a:tr h="420658">
                <a:tc>
                  <a:txBody>
                    <a:bodyPr/>
                    <a:lstStyle/>
                    <a:p>
                      <a:pPr algn="ctr"/>
                      <a:r>
                        <a:rPr lang="en-US" altLang="zh-CN" dirty="0" smtClean="0"/>
                        <a:t>Foreshadowing </a:t>
                      </a:r>
                      <a:endParaRPr lang="zh-CN" altLang="en-US" dirty="0"/>
                    </a:p>
                  </a:txBody>
                  <a:tcPr anchor="ctr"/>
                </a:tc>
                <a:tc>
                  <a:txBody>
                    <a:bodyPr/>
                    <a:lstStyle/>
                    <a:p>
                      <a:pPr algn="ctr"/>
                      <a:r>
                        <a:rPr lang="en-US" altLang="zh-CN" dirty="0" smtClean="0"/>
                        <a:t>Echoing </a:t>
                      </a:r>
                      <a:endParaRPr lang="zh-CN" altLang="en-US" dirty="0"/>
                    </a:p>
                  </a:txBody>
                  <a:tcPr anchor="ctr"/>
                </a:tc>
              </a:tr>
              <a:tr h="767174">
                <a:tc>
                  <a:txBody>
                    <a:bodyPr/>
                    <a:lstStyle/>
                    <a:p>
                      <a:pPr marL="285750" indent="-285750" algn="l">
                        <a:buFont typeface="Arial" panose="020B0604020202020204" pitchFamily="34" charset="0"/>
                        <a:buChar char="•"/>
                      </a:pPr>
                      <a:r>
                        <a:rPr lang="en-US" altLang="zh-CN" sz="1100" dirty="0" smtClean="0"/>
                        <a:t>I</a:t>
                      </a:r>
                      <a:r>
                        <a:rPr lang="en-US" altLang="zh-CN" sz="1100" baseline="0" dirty="0" smtClean="0"/>
                        <a:t> </a:t>
                      </a:r>
                      <a:r>
                        <a:rPr lang="en-US" altLang="zh-CN" sz="1100" dirty="0" smtClean="0"/>
                        <a:t>parked </a:t>
                      </a:r>
                      <a:r>
                        <a:rPr lang="en-US" altLang="zh-CN" sz="1100" u="sng" kern="1200" dirty="0" smtClean="0">
                          <a:solidFill>
                            <a:schemeClr val="dk1"/>
                          </a:solidFill>
                          <a:latin typeface="+mn-lt"/>
                          <a:ea typeface="+mn-ea"/>
                          <a:cs typeface="+mn-cs"/>
                        </a:rPr>
                        <a:t>my car </a:t>
                      </a:r>
                      <a:r>
                        <a:rPr lang="en-US" altLang="zh-CN" sz="1100" dirty="0" smtClean="0"/>
                        <a:t>outside the farm and walked past a </a:t>
                      </a:r>
                      <a:r>
                        <a:rPr lang="en-US" altLang="zh-CN" sz="1100" u="sng" kern="1200" dirty="0" smtClean="0">
                          <a:solidFill>
                            <a:schemeClr val="dk1"/>
                          </a:solidFill>
                          <a:latin typeface="+mn-lt"/>
                          <a:ea typeface="+mn-ea"/>
                          <a:cs typeface="+mn-cs"/>
                        </a:rPr>
                        <a:t>milking house</a:t>
                      </a:r>
                      <a:r>
                        <a:rPr lang="en-US" altLang="zh-CN" sz="1100" dirty="0" smtClean="0"/>
                        <a:t>…</a:t>
                      </a:r>
                      <a:endParaRPr lang="en-US" altLang="zh-CN" sz="1100" dirty="0" smtClean="0"/>
                    </a:p>
                    <a:p>
                      <a:pPr marL="285750" indent="-285750" algn="l">
                        <a:buFont typeface="Arial" panose="020B0604020202020204" pitchFamily="34" charset="0"/>
                        <a:buChar char="•"/>
                      </a:pPr>
                      <a:r>
                        <a:rPr lang="en-US" altLang="zh-CN" sz="1100" dirty="0" smtClean="0"/>
                        <a:t>A noise at a </a:t>
                      </a:r>
                      <a:r>
                        <a:rPr lang="en-US" altLang="zh-CN" sz="1100" u="sng" kern="1200" dirty="0" smtClean="0">
                          <a:solidFill>
                            <a:schemeClr val="dk1"/>
                          </a:solidFill>
                          <a:latin typeface="+mn-lt"/>
                          <a:ea typeface="+mn-ea"/>
                          <a:cs typeface="+mn-cs"/>
                        </a:rPr>
                        <a:t>window</a:t>
                      </a:r>
                      <a:r>
                        <a:rPr lang="en-US" altLang="zh-CN" sz="1100" dirty="0" smtClean="0"/>
                        <a:t> caught my attention…</a:t>
                      </a:r>
                      <a:endParaRPr lang="en-US" altLang="zh-CN" sz="1100" dirty="0" smtClean="0"/>
                    </a:p>
                    <a:p>
                      <a:pPr marL="285750" indent="-285750" algn="l">
                        <a:buFont typeface="Arial" panose="020B0604020202020204" pitchFamily="34" charset="0"/>
                        <a:buChar char="•"/>
                      </a:pPr>
                      <a:r>
                        <a:rPr lang="en-US" altLang="zh-CN" sz="1100" u="sng" dirty="0" smtClean="0"/>
                        <a:t>They</a:t>
                      </a:r>
                      <a:r>
                        <a:rPr lang="en-US" altLang="zh-CN" sz="1100" dirty="0" smtClean="0"/>
                        <a:t> </a:t>
                      </a:r>
                      <a:r>
                        <a:rPr lang="en-US" altLang="zh-CN" sz="1100" u="sng" kern="1200" dirty="0" smtClean="0">
                          <a:solidFill>
                            <a:schemeClr val="dk1"/>
                          </a:solidFill>
                          <a:latin typeface="+mn-lt"/>
                          <a:ea typeface="+mn-ea"/>
                          <a:cs typeface="+mn-cs"/>
                        </a:rPr>
                        <a:t>promised</a:t>
                      </a:r>
                      <a:r>
                        <a:rPr lang="en-US" altLang="zh-CN" sz="1100" dirty="0" smtClean="0"/>
                        <a:t> to </a:t>
                      </a:r>
                      <a:r>
                        <a:rPr lang="en-US" altLang="zh-CN" sz="1100" u="sng" kern="1200" dirty="0" smtClean="0">
                          <a:solidFill>
                            <a:schemeClr val="dk1"/>
                          </a:solidFill>
                          <a:latin typeface="+mn-lt"/>
                          <a:ea typeface="+mn-ea"/>
                          <a:cs typeface="+mn-cs"/>
                        </a:rPr>
                        <a:t>fix the window</a:t>
                      </a:r>
                      <a:r>
                        <a:rPr lang="en-US" altLang="zh-CN" sz="1100" dirty="0" smtClean="0"/>
                        <a:t>. </a:t>
                      </a:r>
                      <a:endParaRPr lang="zh-CN" altLang="en-US" sz="1100" dirty="0"/>
                    </a:p>
                  </a:txBody>
                  <a:tcPr anchor="ctr"/>
                </a:tc>
                <a:tc>
                  <a:txBody>
                    <a:bodyPr/>
                    <a:lstStyle/>
                    <a:p>
                      <a:pPr marL="285750" indent="-285750" algn="l">
                        <a:buFont typeface="Arial" panose="020B0604020202020204" pitchFamily="34" charset="0"/>
                        <a:buChar char="•"/>
                      </a:pPr>
                      <a:r>
                        <a:rPr lang="en-US" altLang="zh-CN" sz="1100" b="1" dirty="0" smtClean="0">
                          <a:solidFill>
                            <a:srgbClr val="FF0000"/>
                          </a:solidFill>
                        </a:rPr>
                        <a:t>My</a:t>
                      </a:r>
                      <a:r>
                        <a:rPr lang="en-US" altLang="zh-CN" sz="1100" b="1" baseline="0" dirty="0" smtClean="0">
                          <a:solidFill>
                            <a:srgbClr val="FF0000"/>
                          </a:solidFill>
                        </a:rPr>
                        <a:t> car </a:t>
                      </a:r>
                      <a:r>
                        <a:rPr lang="en-US" altLang="zh-CN" sz="1100" b="1" i="1" u="sng" baseline="0" dirty="0" smtClean="0">
                          <a:solidFill>
                            <a:schemeClr val="tx1"/>
                          </a:solidFill>
                        </a:rPr>
                        <a:t>pulled into the track leading to </a:t>
                      </a:r>
                      <a:r>
                        <a:rPr lang="en-US" altLang="zh-CN" sz="1100" b="1" baseline="0" dirty="0" smtClean="0">
                          <a:solidFill>
                            <a:schemeClr val="tx1"/>
                          </a:solidFill>
                        </a:rPr>
                        <a:t>the </a:t>
                      </a:r>
                      <a:r>
                        <a:rPr lang="en-US" altLang="zh-CN" sz="1100" b="1" kern="1200" dirty="0" smtClean="0">
                          <a:solidFill>
                            <a:srgbClr val="FF0000"/>
                          </a:solidFill>
                          <a:latin typeface="+mn-lt"/>
                          <a:ea typeface="+mn-ea"/>
                          <a:cs typeface="+mn-cs"/>
                        </a:rPr>
                        <a:t>milking</a:t>
                      </a:r>
                      <a:r>
                        <a:rPr lang="en-US" altLang="zh-CN" sz="1100" b="1" baseline="0" dirty="0" smtClean="0">
                          <a:solidFill>
                            <a:schemeClr val="tx1"/>
                          </a:solidFill>
                        </a:rPr>
                        <a:t> </a:t>
                      </a:r>
                      <a:r>
                        <a:rPr lang="en-US" altLang="zh-CN" sz="1100" b="1" kern="1200" dirty="0" smtClean="0">
                          <a:solidFill>
                            <a:srgbClr val="FF0000"/>
                          </a:solidFill>
                          <a:latin typeface="+mn-lt"/>
                          <a:ea typeface="+mn-ea"/>
                          <a:cs typeface="+mn-cs"/>
                        </a:rPr>
                        <a:t>house</a:t>
                      </a:r>
                      <a:r>
                        <a:rPr lang="en-US" altLang="zh-CN" sz="1100" b="1" baseline="0" dirty="0" smtClean="0">
                          <a:solidFill>
                            <a:schemeClr val="tx1"/>
                          </a:solidFill>
                        </a:rPr>
                        <a:t> and </a:t>
                      </a:r>
                      <a:r>
                        <a:rPr lang="en-US" altLang="zh-CN" sz="1100" b="1" i="1" u="sng" kern="1200" baseline="0" dirty="0" smtClean="0">
                          <a:solidFill>
                            <a:schemeClr val="tx1"/>
                          </a:solidFill>
                          <a:latin typeface="+mn-lt"/>
                          <a:ea typeface="+mn-ea"/>
                          <a:cs typeface="+mn-cs"/>
                        </a:rPr>
                        <a:t>braked</a:t>
                      </a:r>
                      <a:r>
                        <a:rPr lang="en-US" altLang="zh-CN" sz="1100" b="1" baseline="0" dirty="0" smtClean="0">
                          <a:solidFill>
                            <a:schemeClr val="tx1"/>
                          </a:solidFill>
                        </a:rPr>
                        <a:t> in front of the </a:t>
                      </a:r>
                      <a:r>
                        <a:rPr lang="en-US" altLang="zh-CN" sz="1100" b="1" kern="1200" dirty="0" smtClean="0">
                          <a:solidFill>
                            <a:srgbClr val="FF0000"/>
                          </a:solidFill>
                          <a:latin typeface="+mn-lt"/>
                          <a:ea typeface="+mn-ea"/>
                          <a:cs typeface="+mn-cs"/>
                        </a:rPr>
                        <a:t>window</a:t>
                      </a:r>
                      <a:r>
                        <a:rPr lang="en-US" altLang="zh-CN" sz="1100" b="1" baseline="0" dirty="0" smtClean="0">
                          <a:solidFill>
                            <a:schemeClr val="tx1"/>
                          </a:solidFill>
                        </a:rPr>
                        <a:t>, which </a:t>
                      </a:r>
                      <a:r>
                        <a:rPr lang="en-US" altLang="zh-CN" sz="1100" b="1" i="1" u="sng" kern="1200" baseline="0" dirty="0" smtClean="0">
                          <a:solidFill>
                            <a:schemeClr val="tx1"/>
                          </a:solidFill>
                          <a:latin typeface="+mn-lt"/>
                          <a:ea typeface="+mn-ea"/>
                          <a:cs typeface="+mn-cs"/>
                        </a:rPr>
                        <a:t>apparently</a:t>
                      </a:r>
                      <a:r>
                        <a:rPr lang="en-US" altLang="zh-CN" sz="1100" b="1" baseline="0" dirty="0" smtClean="0">
                          <a:solidFill>
                            <a:schemeClr val="tx1"/>
                          </a:solidFill>
                        </a:rPr>
                        <a:t> </a:t>
                      </a:r>
                      <a:r>
                        <a:rPr lang="en-US" altLang="zh-CN" sz="1100" b="1" kern="1200" dirty="0" smtClean="0">
                          <a:solidFill>
                            <a:srgbClr val="FF0000"/>
                          </a:solidFill>
                          <a:latin typeface="+mn-lt"/>
                          <a:ea typeface="+mn-ea"/>
                          <a:cs typeface="+mn-cs"/>
                        </a:rPr>
                        <a:t>had been fixed</a:t>
                      </a:r>
                      <a:r>
                        <a:rPr lang="en-US" altLang="zh-CN" sz="1100" b="1" baseline="0" dirty="0" smtClean="0">
                          <a:solidFill>
                            <a:schemeClr val="tx1"/>
                          </a:solidFill>
                        </a:rPr>
                        <a:t>.  </a:t>
                      </a:r>
                      <a:r>
                        <a:rPr lang="en-US" altLang="zh-CN" sz="1100" b="1" baseline="0" dirty="0" smtClean="0">
                          <a:solidFill>
                            <a:srgbClr val="0000FF"/>
                          </a:solidFill>
                        </a:rPr>
                        <a:t>(Para. 1 transitional sentence)</a:t>
                      </a:r>
                      <a:endParaRPr lang="en-US" altLang="zh-CN" sz="1100" b="1" baseline="0" dirty="0" smtClean="0">
                        <a:solidFill>
                          <a:srgbClr val="0000FF"/>
                        </a:solidFill>
                      </a:endParaRPr>
                    </a:p>
                    <a:p>
                      <a:pPr marL="285750" indent="-285750" algn="l">
                        <a:buFont typeface="Arial" panose="020B0604020202020204" pitchFamily="34" charset="0"/>
                        <a:buChar char="•"/>
                      </a:pPr>
                      <a:r>
                        <a:rPr lang="en-US" altLang="zh-CN" sz="1100" b="1" dirty="0" smtClean="0">
                          <a:solidFill>
                            <a:schemeClr val="accent6">
                              <a:lumMod val="75000"/>
                            </a:schemeClr>
                          </a:solidFill>
                          <a:effectLst/>
                        </a:rPr>
                        <a:t>This time</a:t>
                      </a:r>
                      <a:r>
                        <a:rPr lang="en-US" altLang="zh-CN" sz="1100" b="1" dirty="0" smtClean="0">
                          <a:solidFill>
                            <a:schemeClr val="tx1"/>
                          </a:solidFill>
                        </a:rPr>
                        <a:t>, </a:t>
                      </a:r>
                      <a:r>
                        <a:rPr lang="en-US" altLang="zh-CN" sz="1100" b="1" dirty="0" smtClean="0">
                          <a:solidFill>
                            <a:srgbClr val="FF0000"/>
                          </a:solidFill>
                        </a:rPr>
                        <a:t>my</a:t>
                      </a:r>
                      <a:r>
                        <a:rPr lang="en-US" altLang="zh-CN" sz="1100" b="1" baseline="0" dirty="0" smtClean="0">
                          <a:solidFill>
                            <a:srgbClr val="FF0000"/>
                          </a:solidFill>
                        </a:rPr>
                        <a:t> old friend </a:t>
                      </a:r>
                      <a:r>
                        <a:rPr lang="en-US" altLang="zh-CN" sz="1100" b="1" baseline="0" dirty="0" smtClean="0">
                          <a:solidFill>
                            <a:schemeClr val="tx1"/>
                          </a:solidFill>
                        </a:rPr>
                        <a:t>invited me to </a:t>
                      </a:r>
                      <a:r>
                        <a:rPr lang="en-US" altLang="zh-CN" sz="1100" b="1" i="1" u="sng" kern="1200" baseline="0" dirty="0" smtClean="0">
                          <a:solidFill>
                            <a:schemeClr val="tx1"/>
                          </a:solidFill>
                          <a:latin typeface="+mn-lt"/>
                          <a:ea typeface="+mn-ea"/>
                          <a:cs typeface="+mn-cs"/>
                        </a:rPr>
                        <a:t>have a feast of self-made delicacies </a:t>
                      </a:r>
                      <a:r>
                        <a:rPr lang="en-US" altLang="zh-CN" sz="1100" b="1" baseline="0" dirty="0" smtClean="0">
                          <a:solidFill>
                            <a:schemeClr val="tx1"/>
                          </a:solidFill>
                        </a:rPr>
                        <a:t>and joked that </a:t>
                      </a:r>
                      <a:r>
                        <a:rPr lang="en-US" altLang="zh-CN" sz="1100" b="1" baseline="0" dirty="0" smtClean="0">
                          <a:solidFill>
                            <a:srgbClr val="FF0000"/>
                          </a:solidFill>
                        </a:rPr>
                        <a:t>the hummingbird </a:t>
                      </a:r>
                      <a:r>
                        <a:rPr lang="en-US" altLang="zh-CN" sz="1100" b="1" baseline="0" dirty="0" smtClean="0">
                          <a:solidFill>
                            <a:schemeClr val="tx1"/>
                          </a:solidFill>
                        </a:rPr>
                        <a:t>was waiting for my return.</a:t>
                      </a:r>
                      <a:r>
                        <a:rPr lang="en-US" altLang="zh-CN" sz="1100" b="1" baseline="0" dirty="0" smtClean="0">
                          <a:solidFill>
                            <a:srgbClr val="0000FF"/>
                          </a:solidFill>
                        </a:rPr>
                        <a:t> (Para. 1 transitional sentence)</a:t>
                      </a:r>
                      <a:endParaRPr lang="zh-CN" altLang="en-US" sz="1100" b="1" dirty="0">
                        <a:solidFill>
                          <a:schemeClr val="tx1"/>
                        </a:solidFill>
                      </a:endParaRPr>
                    </a:p>
                  </a:txBody>
                  <a:tcPr anchor="ctr"/>
                </a:tc>
              </a:tr>
              <a:tr h="2317852">
                <a:tc>
                  <a:txBody>
                    <a:bodyPr/>
                    <a:lstStyle/>
                    <a:p>
                      <a:pPr marL="171450" indent="-171450" algn="l" defTabSz="914400" rtl="0" eaLnBrk="1" latinLnBrk="0" hangingPunct="1">
                        <a:buFont typeface="Arial" panose="020B0604020202020204" pitchFamily="34" charset="0"/>
                        <a:buChar char="•"/>
                      </a:pPr>
                      <a:r>
                        <a:rPr lang="en-US" altLang="zh-CN" sz="1100" dirty="0" smtClean="0"/>
                        <a:t>When I opened my hand, the bird </a:t>
                      </a:r>
                      <a:r>
                        <a:rPr lang="en-US" altLang="zh-CN" sz="1100" u="sng" dirty="0" smtClean="0"/>
                        <a:t>did not fly away</a:t>
                      </a:r>
                      <a:r>
                        <a:rPr lang="en-US" altLang="zh-CN" sz="1100" dirty="0" smtClean="0"/>
                        <a:t>; she sat looking at me with her bright eyes. </a:t>
                      </a:r>
                      <a:endParaRPr lang="en-US" altLang="zh-CN"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As I carried her up the </a:t>
                      </a:r>
                      <a:r>
                        <a:rPr lang="en-US" altLang="zh-CN" sz="1100" u="sng" kern="1200" dirty="0" smtClean="0">
                          <a:solidFill>
                            <a:schemeClr val="dk1"/>
                          </a:solidFill>
                          <a:latin typeface="+mn-lt"/>
                          <a:ea typeface="+mn-ea"/>
                          <a:cs typeface="+mn-cs"/>
                        </a:rPr>
                        <a:t>blackberry-lined</a:t>
                      </a:r>
                      <a:r>
                        <a:rPr lang="en-US" altLang="zh-CN" sz="1100" dirty="0" smtClean="0"/>
                        <a:t> path toward my car…she soon took wing but did not immediately </a:t>
                      </a:r>
                      <a:r>
                        <a:rPr lang="en-US" altLang="zh-CN" sz="1100" u="sng" kern="1200" dirty="0" smtClean="0">
                          <a:solidFill>
                            <a:schemeClr val="dk1"/>
                          </a:solidFill>
                          <a:latin typeface="+mn-lt"/>
                          <a:ea typeface="+mn-ea"/>
                          <a:cs typeface="+mn-cs"/>
                        </a:rPr>
                        <a:t>fly away</a:t>
                      </a:r>
                      <a:r>
                        <a:rPr lang="en-US" altLang="zh-CN" sz="1100" dirty="0" smtClean="0"/>
                        <a:t>. </a:t>
                      </a:r>
                      <a:r>
                        <a:rPr lang="en-US" altLang="zh-CN" sz="1100" u="sng" kern="1200" dirty="0" smtClean="0">
                          <a:solidFill>
                            <a:schemeClr val="dk1"/>
                          </a:solidFill>
                          <a:latin typeface="+mn-lt"/>
                          <a:ea typeface="+mn-ea"/>
                          <a:cs typeface="+mn-cs"/>
                        </a:rPr>
                        <a:t>Hovering</a:t>
                      </a:r>
                      <a:r>
                        <a:rPr lang="en-US" altLang="zh-CN" sz="1100" dirty="0" smtClean="0"/>
                        <a:t> (</a:t>
                      </a:r>
                      <a:r>
                        <a:rPr lang="zh-CN" altLang="zh-CN" sz="1100" dirty="0" smtClean="0"/>
                        <a:t>悬停</a:t>
                      </a:r>
                      <a:r>
                        <a:rPr lang="en-US" altLang="zh-CN" sz="1100" dirty="0" smtClean="0"/>
                        <a:t>), she </a:t>
                      </a:r>
                      <a:r>
                        <a:rPr lang="en-US" altLang="zh-CN" sz="1100" u="sng" kern="1200" dirty="0" smtClean="0">
                          <a:solidFill>
                            <a:schemeClr val="dk1"/>
                          </a:solidFill>
                          <a:latin typeface="+mn-lt"/>
                          <a:ea typeface="+mn-ea"/>
                          <a:cs typeface="+mn-cs"/>
                        </a:rPr>
                        <a:t>approached</a:t>
                      </a:r>
                      <a:r>
                        <a:rPr lang="en-US" altLang="zh-CN" sz="1100" dirty="0" smtClean="0"/>
                        <a:t> </a:t>
                      </a:r>
                      <a:r>
                        <a:rPr lang="en-US" altLang="zh-CN" sz="1100" u="sng" kern="1200" dirty="0" smtClean="0">
                          <a:solidFill>
                            <a:schemeClr val="dk1"/>
                          </a:solidFill>
                          <a:latin typeface="+mn-lt"/>
                          <a:ea typeface="+mn-ea"/>
                          <a:cs typeface="+mn-cs"/>
                        </a:rPr>
                        <a:t>within six inches of my face</a:t>
                      </a:r>
                      <a:r>
                        <a:rPr lang="en-US" altLang="zh-CN" sz="1100" dirty="0" smtClean="0"/>
                        <a:t>. </a:t>
                      </a:r>
                      <a:r>
                        <a:rPr lang="en-US" altLang="zh-CN" sz="1100" u="sng" kern="1200" dirty="0" smtClean="0">
                          <a:solidFill>
                            <a:schemeClr val="dk1"/>
                          </a:solidFill>
                          <a:latin typeface="+mn-lt"/>
                          <a:ea typeface="+mn-ea"/>
                          <a:cs typeface="+mn-cs"/>
                        </a:rPr>
                        <a:t>For a very long moment, this tiny creature looked into my eyes, turning her head from side to side</a:t>
                      </a:r>
                      <a:r>
                        <a:rPr lang="en-US" altLang="zh-CN" sz="1100" dirty="0" smtClean="0"/>
                        <a:t>. Then she </a:t>
                      </a:r>
                      <a:r>
                        <a:rPr lang="en-US" altLang="zh-CN" sz="1100" u="sng" kern="1200" dirty="0" smtClean="0">
                          <a:solidFill>
                            <a:schemeClr val="dk1"/>
                          </a:solidFill>
                          <a:latin typeface="+mn-lt"/>
                          <a:ea typeface="+mn-ea"/>
                          <a:cs typeface="+mn-cs"/>
                        </a:rPr>
                        <a:t>flew quickly</a:t>
                      </a:r>
                      <a:r>
                        <a:rPr lang="en-US" altLang="zh-CN" sz="1100" dirty="0" smtClean="0"/>
                        <a:t> out of sight.</a:t>
                      </a:r>
                      <a:endParaRPr lang="en-US" altLang="zh-CN"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…when a hummingbird flew to the center of our group and began </a:t>
                      </a:r>
                      <a:r>
                        <a:rPr lang="en-US" altLang="zh-CN" sz="1100" u="sng" kern="1200" dirty="0" smtClean="0">
                          <a:solidFill>
                            <a:schemeClr val="dk1"/>
                          </a:solidFill>
                          <a:latin typeface="+mn-lt"/>
                          <a:ea typeface="+mn-ea"/>
                          <a:cs typeface="+mn-cs"/>
                        </a:rPr>
                        <a:t>hovering</a:t>
                      </a:r>
                      <a:r>
                        <a:rPr lang="en-US" altLang="zh-CN" sz="1100" dirty="0" smtClean="0"/>
                        <a:t>... She again </a:t>
                      </a:r>
                      <a:r>
                        <a:rPr lang="en-US" altLang="zh-CN" sz="1100" u="sng" kern="1200" dirty="0" smtClean="0">
                          <a:solidFill>
                            <a:schemeClr val="dk1"/>
                          </a:solidFill>
                          <a:latin typeface="+mn-lt"/>
                          <a:ea typeface="+mn-ea"/>
                          <a:cs typeface="+mn-cs"/>
                        </a:rPr>
                        <a:t>looked</a:t>
                      </a:r>
                      <a:r>
                        <a:rPr lang="en-US" altLang="zh-CN" sz="1100" dirty="0" smtClean="0"/>
                        <a:t> </a:t>
                      </a:r>
                      <a:r>
                        <a:rPr lang="en-US" altLang="zh-CN" sz="1100" u="sng" kern="1200" dirty="0" smtClean="0">
                          <a:solidFill>
                            <a:schemeClr val="dk1"/>
                          </a:solidFill>
                          <a:latin typeface="+mn-lt"/>
                          <a:ea typeface="+mn-ea"/>
                          <a:cs typeface="+mn-cs"/>
                        </a:rPr>
                        <a:t>directly</a:t>
                      </a:r>
                      <a:r>
                        <a:rPr lang="en-US" altLang="zh-CN" sz="1100" dirty="0" smtClean="0"/>
                        <a:t> into my eyes, </a:t>
                      </a:r>
                      <a:r>
                        <a:rPr lang="en-US" altLang="zh-CN" sz="1100" u="sng" kern="1200" dirty="0" smtClean="0">
                          <a:solidFill>
                            <a:schemeClr val="dk1"/>
                          </a:solidFill>
                          <a:latin typeface="+mn-lt"/>
                          <a:ea typeface="+mn-ea"/>
                          <a:cs typeface="+mn-cs"/>
                        </a:rPr>
                        <a:t>then let out a squeaking call </a:t>
                      </a:r>
                      <a:r>
                        <a:rPr lang="en-US" altLang="zh-CN" sz="1100" dirty="0" smtClean="0"/>
                        <a:t>and was gone.</a:t>
                      </a:r>
                      <a:endParaRPr lang="zh-CN" altLang="zh-CN" sz="1100" dirty="0" smtClean="0"/>
                    </a:p>
                  </a:txBody>
                  <a:tcPr anchor="ctr"/>
                </a:tc>
                <a:tc>
                  <a:txBody>
                    <a:bodyPr/>
                    <a:lstStyle/>
                    <a:p>
                      <a:pPr algn="ctr"/>
                      <a:r>
                        <a:rPr lang="en-US" altLang="zh-CN" sz="1200" b="1" dirty="0" smtClean="0">
                          <a:solidFill>
                            <a:srgbClr val="0000FF"/>
                          </a:solidFill>
                        </a:rPr>
                        <a:t>The second encounter (Para. 2)</a:t>
                      </a:r>
                      <a:endParaRPr lang="en-US" altLang="zh-CN" sz="1200" b="0" i="0" u="none" kern="1200" baseline="0" dirty="0" smtClean="0">
                        <a:solidFill>
                          <a:schemeClr val="tx1"/>
                        </a:solidFill>
                        <a:effectLst/>
                        <a:latin typeface="+mn-lt"/>
                        <a:ea typeface="+mn-ea"/>
                        <a:cs typeface="+mn-cs"/>
                      </a:endParaRPr>
                    </a:p>
                    <a:p>
                      <a:pPr marL="171450" indent="-171450" algn="l">
                        <a:buFont typeface="Arial" panose="020B0604020202020204" pitchFamily="34" charset="0"/>
                        <a:buChar char="•"/>
                      </a:pPr>
                      <a:r>
                        <a:rPr lang="en-US" altLang="zh-CN" sz="1200" b="1" i="0" u="none" kern="1200" baseline="0" dirty="0" smtClean="0">
                          <a:solidFill>
                            <a:schemeClr val="tx1"/>
                          </a:solidFill>
                          <a:latin typeface="+mn-lt"/>
                          <a:ea typeface="+mn-ea"/>
                          <a:cs typeface="+mn-cs"/>
                        </a:rPr>
                        <a:t>Suddenly, </a:t>
                      </a:r>
                      <a:r>
                        <a:rPr lang="en-US" altLang="zh-CN" sz="1200" b="1" i="0" u="none" kern="1200" baseline="0" dirty="0" smtClean="0">
                          <a:solidFill>
                            <a:srgbClr val="FF0000"/>
                          </a:solidFill>
                          <a:latin typeface="+mn-lt"/>
                          <a:ea typeface="+mn-ea"/>
                          <a:cs typeface="+mn-cs"/>
                        </a:rPr>
                        <a:t>a squeak caught my attention</a:t>
                      </a:r>
                      <a:r>
                        <a:rPr lang="en-US" altLang="zh-CN" sz="1200" b="1" i="0" u="none" kern="1200" baseline="0" dirty="0" smtClean="0">
                          <a:solidFill>
                            <a:schemeClr val="tx1"/>
                          </a:solidFill>
                          <a:latin typeface="+mn-lt"/>
                          <a:ea typeface="+mn-ea"/>
                          <a:cs typeface="+mn-cs"/>
                        </a:rPr>
                        <a:t>. </a:t>
                      </a:r>
                      <a:r>
                        <a:rPr lang="en-US" altLang="zh-CN" sz="1200" b="1" i="1" u="sng" kern="1200" baseline="0" dirty="0" smtClean="0">
                          <a:solidFill>
                            <a:schemeClr val="tx1"/>
                          </a:solidFill>
                          <a:latin typeface="+mn-lt"/>
                          <a:ea typeface="+mn-ea"/>
                          <a:cs typeface="+mn-cs"/>
                        </a:rPr>
                        <a:t>Following where the sound was coming</a:t>
                      </a:r>
                      <a:r>
                        <a:rPr lang="en-US" altLang="zh-CN" sz="1200" b="1" i="0" u="none" kern="1200" baseline="0" dirty="0" smtClean="0">
                          <a:solidFill>
                            <a:schemeClr val="tx1"/>
                          </a:solidFill>
                          <a:latin typeface="+mn-lt"/>
                          <a:ea typeface="+mn-ea"/>
                          <a:cs typeface="+mn-cs"/>
                        </a:rPr>
                        <a:t>, I </a:t>
                      </a:r>
                      <a:r>
                        <a:rPr lang="en-US" altLang="zh-CN" sz="1200" b="1" i="1" u="sng" kern="1200" baseline="0" dirty="0" smtClean="0">
                          <a:solidFill>
                            <a:schemeClr val="tx1"/>
                          </a:solidFill>
                          <a:latin typeface="+mn-lt"/>
                          <a:ea typeface="+mn-ea"/>
                          <a:cs typeface="+mn-cs"/>
                        </a:rPr>
                        <a:t>stepped into</a:t>
                      </a:r>
                      <a:r>
                        <a:rPr lang="en-US" altLang="zh-CN" sz="1200" b="1" i="0" u="none" kern="1200" baseline="0" dirty="0" smtClean="0">
                          <a:solidFill>
                            <a:schemeClr val="tx1"/>
                          </a:solidFill>
                          <a:latin typeface="+mn-lt"/>
                          <a:ea typeface="+mn-ea"/>
                          <a:cs typeface="+mn-cs"/>
                        </a:rPr>
                        <a:t> the </a:t>
                      </a:r>
                      <a:r>
                        <a:rPr lang="en-US" altLang="zh-CN" sz="1200" b="1" i="0" u="none" kern="1200" baseline="0" dirty="0" smtClean="0">
                          <a:solidFill>
                            <a:srgbClr val="FF0000"/>
                          </a:solidFill>
                          <a:latin typeface="+mn-lt"/>
                          <a:ea typeface="+mn-ea"/>
                          <a:cs typeface="+mn-cs"/>
                        </a:rPr>
                        <a:t>blackberry</a:t>
                      </a:r>
                      <a:r>
                        <a:rPr lang="en-US" altLang="zh-CN" sz="1200" b="1" i="0" u="none" kern="1200" baseline="0" dirty="0" smtClean="0">
                          <a:solidFill>
                            <a:schemeClr val="tx1"/>
                          </a:solidFill>
                          <a:latin typeface="+mn-lt"/>
                          <a:ea typeface="+mn-ea"/>
                          <a:cs typeface="+mn-cs"/>
                        </a:rPr>
                        <a:t> bushes and </a:t>
                      </a:r>
                      <a:r>
                        <a:rPr lang="en-US" altLang="zh-CN" sz="1200" b="1" i="1" u="sng" kern="1200" baseline="0" dirty="0" smtClean="0">
                          <a:solidFill>
                            <a:schemeClr val="tx1"/>
                          </a:solidFill>
                          <a:latin typeface="+mn-lt"/>
                          <a:ea typeface="+mn-ea"/>
                          <a:cs typeface="+mn-cs"/>
                        </a:rPr>
                        <a:t>spotted</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a</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familiar</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tiny</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creature</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hovering</a:t>
                      </a:r>
                      <a:r>
                        <a:rPr lang="en-US" altLang="zh-CN" sz="1200" b="1" i="0" u="none" kern="1200" baseline="0" dirty="0" smtClean="0">
                          <a:solidFill>
                            <a:schemeClr val="tx1"/>
                          </a:solidFill>
                          <a:latin typeface="+mn-lt"/>
                          <a:ea typeface="+mn-ea"/>
                          <a:cs typeface="+mn-cs"/>
                        </a:rPr>
                        <a:t> in the air./ Driven by a strong instinct,/ Feeling </a:t>
                      </a:r>
                      <a:r>
                        <a:rPr lang="en-US" altLang="zh-CN" sz="1200" b="1" i="0" u="none" kern="1200" baseline="0" dirty="0" smtClean="0">
                          <a:solidFill>
                            <a:srgbClr val="FF0000"/>
                          </a:solidFill>
                          <a:latin typeface="+mn-lt"/>
                          <a:ea typeface="+mn-ea"/>
                          <a:cs typeface="+mn-cs"/>
                        </a:rPr>
                        <a:t>spiritually connected to </a:t>
                      </a:r>
                      <a:r>
                        <a:rPr lang="en-US" altLang="zh-CN" sz="1200" b="1" i="0" u="none" kern="1200" baseline="0" dirty="0" smtClean="0">
                          <a:solidFill>
                            <a:schemeClr val="tx1"/>
                          </a:solidFill>
                          <a:latin typeface="+mn-lt"/>
                          <a:ea typeface="+mn-ea"/>
                          <a:cs typeface="+mn-cs"/>
                        </a:rPr>
                        <a:t>her, I stepped inside and…  </a:t>
                      </a:r>
                      <a:endParaRPr lang="en-US" altLang="zh-CN" sz="1200" b="1" i="0" u="none" kern="1200" baseline="0" dirty="0" smtClean="0">
                        <a:solidFill>
                          <a:schemeClr val="tx1"/>
                        </a:solidFill>
                        <a:latin typeface="+mn-lt"/>
                        <a:ea typeface="+mn-ea"/>
                        <a:cs typeface="+mn-cs"/>
                      </a:endParaRPr>
                    </a:p>
                    <a:p>
                      <a:pPr marL="171450" indent="-171450" algn="l">
                        <a:buFont typeface="Arial" panose="020B0604020202020204" pitchFamily="34" charset="0"/>
                        <a:buChar char="•"/>
                      </a:pPr>
                      <a:r>
                        <a:rPr lang="en-US" altLang="zh-CN" sz="1200" b="1" i="1" u="sng" kern="1200" baseline="0" dirty="0" smtClean="0">
                          <a:solidFill>
                            <a:schemeClr val="tx1"/>
                          </a:solidFill>
                          <a:latin typeface="+mn-lt"/>
                          <a:ea typeface="+mn-ea"/>
                          <a:cs typeface="+mn-cs"/>
                        </a:rPr>
                        <a:t>With great ecstasy</a:t>
                      </a:r>
                      <a:r>
                        <a:rPr lang="en-US" altLang="zh-CN" sz="1200" b="1" baseline="0" dirty="0" smtClean="0"/>
                        <a:t>, I moved closer. Upon seeing me approaching, instead of </a:t>
                      </a:r>
                      <a:r>
                        <a:rPr lang="en-US" altLang="zh-CN" sz="1200" b="1" i="0" u="none" baseline="0" dirty="0" smtClean="0">
                          <a:solidFill>
                            <a:srgbClr val="FF0000"/>
                          </a:solidFill>
                        </a:rPr>
                        <a:t>flying away</a:t>
                      </a:r>
                      <a:r>
                        <a:rPr lang="en-US" altLang="zh-CN" sz="1200" b="1" baseline="0" dirty="0" smtClean="0"/>
                        <a:t>, she </a:t>
                      </a:r>
                      <a:r>
                        <a:rPr lang="en-US" altLang="zh-CN" sz="1200" b="1" baseline="0" dirty="0" smtClean="0">
                          <a:solidFill>
                            <a:srgbClr val="FF0000"/>
                          </a:solidFill>
                        </a:rPr>
                        <a:t>hovered </a:t>
                      </a:r>
                      <a:r>
                        <a:rPr lang="en-US" altLang="zh-CN" sz="1200" b="1" baseline="0" dirty="0" smtClean="0"/>
                        <a:t>a while, then </a:t>
                      </a:r>
                      <a:r>
                        <a:rPr lang="en-US" altLang="zh-CN" sz="1200" b="1" i="1" u="sng" kern="1200" baseline="0" dirty="0" smtClean="0">
                          <a:solidFill>
                            <a:schemeClr val="tx1"/>
                          </a:solidFill>
                          <a:latin typeface="+mn-lt"/>
                          <a:ea typeface="+mn-ea"/>
                          <a:cs typeface="+mn-cs"/>
                        </a:rPr>
                        <a:t>dived down</a:t>
                      </a:r>
                      <a:r>
                        <a:rPr lang="en-US" altLang="zh-CN" sz="1200" b="1" baseline="0" dirty="0" smtClean="0"/>
                        <a:t> and </a:t>
                      </a:r>
                      <a:r>
                        <a:rPr lang="en-US" altLang="zh-CN" sz="1200" b="1" i="1" u="sng" kern="1200" baseline="0" dirty="0" smtClean="0">
                          <a:solidFill>
                            <a:schemeClr val="tx1"/>
                          </a:solidFill>
                          <a:latin typeface="+mn-lt"/>
                          <a:ea typeface="+mn-ea"/>
                          <a:cs typeface="+mn-cs"/>
                        </a:rPr>
                        <a:t>rested/ landed</a:t>
                      </a:r>
                      <a:r>
                        <a:rPr lang="en-US" altLang="zh-CN" sz="1200" b="1" baseline="0" dirty="0" smtClean="0"/>
                        <a:t> on my hand. </a:t>
                      </a:r>
                      <a:r>
                        <a:rPr lang="en-US" altLang="zh-CN" sz="1200" b="1" kern="1200" baseline="0" dirty="0" smtClean="0">
                          <a:solidFill>
                            <a:srgbClr val="FF0000"/>
                          </a:solidFill>
                          <a:latin typeface="+mn-lt"/>
                          <a:ea typeface="+mn-ea"/>
                          <a:cs typeface="+mn-cs"/>
                        </a:rPr>
                        <a:t>Just like before</a:t>
                      </a:r>
                      <a:r>
                        <a:rPr lang="en-US" altLang="zh-CN" sz="1200" b="1" baseline="0" dirty="0" smtClean="0"/>
                        <a:t>, </a:t>
                      </a:r>
                      <a:r>
                        <a:rPr lang="en-US" altLang="zh-CN" sz="1200" b="1" kern="1200" baseline="0" dirty="0" smtClean="0">
                          <a:solidFill>
                            <a:srgbClr val="FF0000"/>
                          </a:solidFill>
                          <a:latin typeface="+mn-lt"/>
                          <a:ea typeface="+mn-ea"/>
                          <a:cs typeface="+mn-cs"/>
                        </a:rPr>
                        <a:t>this tiny creature looked straight into my eyes</a:t>
                      </a:r>
                      <a:r>
                        <a:rPr lang="en-US" altLang="zh-CN" sz="1200" b="1" baseline="0" dirty="0" smtClean="0"/>
                        <a:t> and </a:t>
                      </a:r>
                      <a:r>
                        <a:rPr lang="en-US" altLang="zh-CN" sz="1200" b="1" i="1" u="sng" baseline="0" dirty="0" smtClean="0">
                          <a:effectLst/>
                        </a:rPr>
                        <a:t>chanted a cheering song as if to celebrate our “reunion”</a:t>
                      </a:r>
                      <a:r>
                        <a:rPr lang="en-US" altLang="zh-CN" sz="1200" b="1" baseline="0" dirty="0" smtClean="0"/>
                        <a:t>.</a:t>
                      </a:r>
                      <a:endParaRPr lang="en-US" altLang="zh-CN" sz="1200" b="1" baseline="0" dirty="0" smtClean="0"/>
                    </a:p>
                    <a:p>
                      <a:pPr marL="171450" indent="-171450" algn="l">
                        <a:buFont typeface="Arial" panose="020B0604020202020204" pitchFamily="34" charset="0"/>
                        <a:buChar char="•"/>
                      </a:pPr>
                      <a:r>
                        <a:rPr lang="en-US" altLang="zh-CN" sz="1200" b="1" baseline="0" dirty="0" smtClean="0"/>
                        <a:t>She was sure to </a:t>
                      </a:r>
                      <a:r>
                        <a:rPr lang="en-US" altLang="zh-CN" sz="1200" b="1" i="1" u="sng" kern="1200" baseline="0" dirty="0" smtClean="0">
                          <a:solidFill>
                            <a:schemeClr val="tx1"/>
                          </a:solidFill>
                          <a:latin typeface="+mn-lt"/>
                          <a:ea typeface="+mn-ea"/>
                          <a:cs typeface="+mn-cs"/>
                        </a:rPr>
                        <a:t>recognize</a:t>
                      </a:r>
                      <a:r>
                        <a:rPr lang="en-US" altLang="zh-CN" sz="1200" b="1" baseline="0" dirty="0" smtClean="0"/>
                        <a:t> me– she </a:t>
                      </a:r>
                      <a:r>
                        <a:rPr lang="en-US" altLang="zh-CN" sz="1200" b="1" baseline="0" dirty="0" smtClean="0">
                          <a:solidFill>
                            <a:srgbClr val="FF0000"/>
                          </a:solidFill>
                        </a:rPr>
                        <a:t>took wing </a:t>
                      </a:r>
                      <a:r>
                        <a:rPr lang="en-US" altLang="zh-CN" sz="1200" b="1" baseline="0" dirty="0" smtClean="0"/>
                        <a:t>from the branch and </a:t>
                      </a:r>
                      <a:r>
                        <a:rPr lang="en-US" altLang="zh-CN" sz="1200" b="1" kern="1200" baseline="0" dirty="0" smtClean="0">
                          <a:solidFill>
                            <a:srgbClr val="FF0000"/>
                          </a:solidFill>
                          <a:latin typeface="+mn-lt"/>
                          <a:ea typeface="+mn-ea"/>
                          <a:cs typeface="+mn-cs"/>
                        </a:rPr>
                        <a:t>flew</a:t>
                      </a:r>
                      <a:r>
                        <a:rPr lang="en-US" altLang="zh-CN" sz="1200" b="1" baseline="0" dirty="0" smtClean="0"/>
                        <a:t> directly to me, </a:t>
                      </a:r>
                      <a:r>
                        <a:rPr lang="en-US" altLang="zh-CN" sz="1200" b="1" kern="1200" baseline="0" dirty="0" smtClean="0">
                          <a:solidFill>
                            <a:srgbClr val="FF0000"/>
                          </a:solidFill>
                          <a:latin typeface="+mn-lt"/>
                          <a:ea typeface="+mn-ea"/>
                          <a:cs typeface="+mn-cs"/>
                        </a:rPr>
                        <a:t>hovering</a:t>
                      </a:r>
                      <a:r>
                        <a:rPr lang="en-US" altLang="zh-CN" sz="1200" b="1" baseline="0" dirty="0" smtClean="0"/>
                        <a:t> around </a:t>
                      </a:r>
                      <a:r>
                        <a:rPr lang="en-US" altLang="zh-CN" sz="1200" b="1" kern="1200" baseline="0" dirty="0" smtClean="0">
                          <a:solidFill>
                            <a:srgbClr val="FF0000"/>
                          </a:solidFill>
                          <a:latin typeface="+mn-lt"/>
                          <a:ea typeface="+mn-ea"/>
                          <a:cs typeface="+mn-cs"/>
                        </a:rPr>
                        <a:t>within</a:t>
                      </a:r>
                      <a:r>
                        <a:rPr lang="en-US" altLang="zh-CN" sz="1200" b="1" baseline="0" dirty="0" smtClean="0"/>
                        <a:t> </a:t>
                      </a:r>
                      <a:r>
                        <a:rPr lang="en-US" altLang="zh-CN" sz="1200" b="1" kern="1200" baseline="0" dirty="0" smtClean="0">
                          <a:solidFill>
                            <a:srgbClr val="FF0000"/>
                          </a:solidFill>
                          <a:latin typeface="+mn-lt"/>
                          <a:ea typeface="+mn-ea"/>
                          <a:cs typeface="+mn-cs"/>
                        </a:rPr>
                        <a:t>only</a:t>
                      </a:r>
                      <a:r>
                        <a:rPr lang="en-US" altLang="zh-CN" sz="1200" b="1" baseline="0" dirty="0" smtClean="0"/>
                        <a:t> </a:t>
                      </a:r>
                      <a:r>
                        <a:rPr lang="en-US" altLang="zh-CN" sz="1200" b="1" kern="1200" baseline="0" dirty="0" smtClean="0">
                          <a:solidFill>
                            <a:srgbClr val="FF0000"/>
                          </a:solidFill>
                          <a:latin typeface="+mn-lt"/>
                          <a:ea typeface="+mn-ea"/>
                          <a:cs typeface="+mn-cs"/>
                        </a:rPr>
                        <a:t>six</a:t>
                      </a:r>
                      <a:r>
                        <a:rPr lang="en-US" altLang="zh-CN" sz="1200" b="1" baseline="0" dirty="0" smtClean="0"/>
                        <a:t> </a:t>
                      </a:r>
                      <a:r>
                        <a:rPr lang="en-US" altLang="zh-CN" sz="1200" b="1" kern="1200" baseline="0" dirty="0" smtClean="0">
                          <a:solidFill>
                            <a:srgbClr val="FF0000"/>
                          </a:solidFill>
                          <a:latin typeface="+mn-lt"/>
                          <a:ea typeface="+mn-ea"/>
                          <a:cs typeface="+mn-cs"/>
                        </a:rPr>
                        <a:t>inches</a:t>
                      </a:r>
                      <a:r>
                        <a:rPr lang="en-US" altLang="zh-CN" sz="1200" b="1" baseline="0" dirty="0" smtClean="0"/>
                        <a:t> </a:t>
                      </a:r>
                      <a:r>
                        <a:rPr lang="en-US" altLang="zh-CN" sz="1200" b="1" kern="1200" baseline="0" dirty="0" smtClean="0">
                          <a:solidFill>
                            <a:srgbClr val="FF0000"/>
                          </a:solidFill>
                          <a:latin typeface="+mn-lt"/>
                          <a:ea typeface="+mn-ea"/>
                          <a:cs typeface="+mn-cs"/>
                        </a:rPr>
                        <a:t>of</a:t>
                      </a:r>
                      <a:r>
                        <a:rPr lang="en-US" altLang="zh-CN" sz="1200" b="1" baseline="0" dirty="0" smtClean="0"/>
                        <a:t> </a:t>
                      </a:r>
                      <a:r>
                        <a:rPr lang="en-US" altLang="zh-CN" sz="1200" b="1" kern="1200" baseline="0" dirty="0" smtClean="0">
                          <a:solidFill>
                            <a:srgbClr val="FF0000"/>
                          </a:solidFill>
                          <a:latin typeface="+mn-lt"/>
                          <a:ea typeface="+mn-ea"/>
                          <a:cs typeface="+mn-cs"/>
                        </a:rPr>
                        <a:t>my</a:t>
                      </a:r>
                      <a:r>
                        <a:rPr lang="en-US" altLang="zh-CN" sz="1200" b="1" baseline="0" dirty="0" smtClean="0"/>
                        <a:t> </a:t>
                      </a:r>
                      <a:r>
                        <a:rPr lang="en-US" altLang="zh-CN" sz="1200" b="1" kern="1200" baseline="0" dirty="0" smtClean="0">
                          <a:solidFill>
                            <a:srgbClr val="FF0000"/>
                          </a:solidFill>
                          <a:latin typeface="+mn-lt"/>
                          <a:ea typeface="+mn-ea"/>
                          <a:cs typeface="+mn-cs"/>
                        </a:rPr>
                        <a:t>face</a:t>
                      </a:r>
                      <a:r>
                        <a:rPr lang="en-US" altLang="zh-CN" sz="1200" b="1" baseline="0" dirty="0" smtClean="0"/>
                        <a:t> and </a:t>
                      </a:r>
                      <a:r>
                        <a:rPr lang="en-US" altLang="zh-CN" sz="1200" b="1" kern="1200" baseline="0" dirty="0" smtClean="0">
                          <a:solidFill>
                            <a:srgbClr val="FF0000"/>
                          </a:solidFill>
                          <a:latin typeface="+mn-lt"/>
                          <a:ea typeface="+mn-ea"/>
                          <a:cs typeface="+mn-cs"/>
                        </a:rPr>
                        <a:t>stared</a:t>
                      </a:r>
                      <a:r>
                        <a:rPr lang="en-US" altLang="zh-CN" sz="1200" b="1" baseline="0" dirty="0" smtClean="0"/>
                        <a:t> </a:t>
                      </a:r>
                      <a:r>
                        <a:rPr lang="en-US" altLang="zh-CN" sz="1200" b="1" kern="1200" baseline="0" dirty="0" smtClean="0">
                          <a:solidFill>
                            <a:srgbClr val="FF0000"/>
                          </a:solidFill>
                          <a:latin typeface="+mn-lt"/>
                          <a:ea typeface="+mn-ea"/>
                          <a:cs typeface="+mn-cs"/>
                        </a:rPr>
                        <a:t>into</a:t>
                      </a:r>
                      <a:r>
                        <a:rPr lang="en-US" altLang="zh-CN" sz="1200" b="1" baseline="0" dirty="0" smtClean="0"/>
                        <a:t> </a:t>
                      </a:r>
                      <a:r>
                        <a:rPr lang="en-US" altLang="zh-CN" sz="1200" b="1" kern="1200" baseline="0" dirty="0" smtClean="0">
                          <a:solidFill>
                            <a:srgbClr val="FF0000"/>
                          </a:solidFill>
                          <a:latin typeface="+mn-lt"/>
                          <a:ea typeface="+mn-ea"/>
                          <a:cs typeface="+mn-cs"/>
                        </a:rPr>
                        <a:t>my</a:t>
                      </a:r>
                      <a:r>
                        <a:rPr lang="en-US" altLang="zh-CN" sz="1200" b="1" baseline="0" dirty="0" smtClean="0"/>
                        <a:t> </a:t>
                      </a:r>
                      <a:r>
                        <a:rPr lang="en-US" altLang="zh-CN" sz="1200" b="1" kern="1200" baseline="0" dirty="0" smtClean="0">
                          <a:solidFill>
                            <a:srgbClr val="FF0000"/>
                          </a:solidFill>
                          <a:latin typeface="+mn-lt"/>
                          <a:ea typeface="+mn-ea"/>
                          <a:cs typeface="+mn-cs"/>
                        </a:rPr>
                        <a:t>eyes</a:t>
                      </a:r>
                      <a:r>
                        <a:rPr lang="en-US" altLang="zh-CN" sz="1200" b="1" baseline="0" dirty="0" smtClean="0"/>
                        <a:t> </a:t>
                      </a:r>
                      <a:r>
                        <a:rPr lang="en-US" altLang="zh-CN" sz="1200" b="1" kern="1200" baseline="0" dirty="0" smtClean="0">
                          <a:solidFill>
                            <a:srgbClr val="FF0000"/>
                          </a:solidFill>
                          <a:latin typeface="+mn-lt"/>
                          <a:ea typeface="+mn-ea"/>
                          <a:cs typeface="+mn-cs"/>
                        </a:rPr>
                        <a:t>for</a:t>
                      </a:r>
                      <a:r>
                        <a:rPr lang="en-US" altLang="zh-CN" sz="1200" b="1" baseline="0" dirty="0" smtClean="0"/>
                        <a:t> </a:t>
                      </a:r>
                      <a:r>
                        <a:rPr lang="en-US" altLang="zh-CN" sz="1200" b="1" kern="1200" baseline="0" dirty="0" smtClean="0">
                          <a:solidFill>
                            <a:srgbClr val="FF0000"/>
                          </a:solidFill>
                          <a:latin typeface="+mn-lt"/>
                          <a:ea typeface="+mn-ea"/>
                          <a:cs typeface="+mn-cs"/>
                        </a:rPr>
                        <a:t>a</a:t>
                      </a:r>
                      <a:r>
                        <a:rPr lang="en-US" altLang="zh-CN" sz="1200" b="1" baseline="0" dirty="0" smtClean="0"/>
                        <a:t> </a:t>
                      </a:r>
                      <a:r>
                        <a:rPr lang="en-US" altLang="zh-CN" sz="1200" b="1" kern="1200" baseline="0" dirty="0" smtClean="0">
                          <a:solidFill>
                            <a:srgbClr val="FF0000"/>
                          </a:solidFill>
                          <a:latin typeface="+mn-lt"/>
                          <a:ea typeface="+mn-ea"/>
                          <a:cs typeface="+mn-cs"/>
                        </a:rPr>
                        <a:t>prolonged</a:t>
                      </a:r>
                      <a:r>
                        <a:rPr lang="en-US" altLang="zh-CN" sz="1200" b="1" baseline="0" dirty="0" smtClean="0"/>
                        <a:t> </a:t>
                      </a:r>
                      <a:r>
                        <a:rPr lang="en-US" altLang="zh-CN" sz="1200" b="1" kern="1200" baseline="0" dirty="0" smtClean="0">
                          <a:solidFill>
                            <a:srgbClr val="FF0000"/>
                          </a:solidFill>
                          <a:latin typeface="+mn-lt"/>
                          <a:ea typeface="+mn-ea"/>
                          <a:cs typeface="+mn-cs"/>
                        </a:rPr>
                        <a:t>period</a:t>
                      </a:r>
                      <a:r>
                        <a:rPr lang="en-US" altLang="zh-CN" sz="1200" b="1" baseline="0" dirty="0" smtClean="0"/>
                        <a:t> </a:t>
                      </a:r>
                      <a:r>
                        <a:rPr lang="en-US" altLang="zh-CN" sz="1200" b="1" kern="1200" baseline="0" dirty="0" smtClean="0">
                          <a:solidFill>
                            <a:srgbClr val="FF0000"/>
                          </a:solidFill>
                          <a:latin typeface="+mn-lt"/>
                          <a:ea typeface="+mn-ea"/>
                          <a:cs typeface="+mn-cs"/>
                        </a:rPr>
                        <a:t>of</a:t>
                      </a:r>
                      <a:r>
                        <a:rPr lang="en-US" altLang="zh-CN" sz="1200" b="1" baseline="0" dirty="0" smtClean="0"/>
                        <a:t> </a:t>
                      </a:r>
                      <a:r>
                        <a:rPr lang="en-US" altLang="zh-CN" sz="1200" b="1" kern="1200" baseline="0" dirty="0" smtClean="0">
                          <a:solidFill>
                            <a:srgbClr val="FF0000"/>
                          </a:solidFill>
                          <a:latin typeface="+mn-lt"/>
                          <a:ea typeface="+mn-ea"/>
                          <a:cs typeface="+mn-cs"/>
                        </a:rPr>
                        <a:t>time</a:t>
                      </a:r>
                      <a:r>
                        <a:rPr lang="en-US" altLang="zh-CN" sz="1200" b="1" baseline="0" dirty="0" smtClean="0"/>
                        <a:t>. </a:t>
                      </a:r>
                      <a:endParaRPr lang="en-US" altLang="zh-CN" sz="1200" b="1" baseline="0" dirty="0" smtClean="0"/>
                    </a:p>
                  </a:txBody>
                  <a:tcPr anchor="ctr"/>
                </a:tc>
              </a:tr>
              <a:tr h="93595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u="sng" dirty="0" smtClean="0"/>
                        <a:t>Perhaps she had been struggling against the window too long and was too tired? Or too thirsty?</a:t>
                      </a:r>
                      <a:endParaRPr lang="en-US" altLang="zh-CN" sz="1100" u="sng"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For a moment, all were speechless. Then someone said, “</a:t>
                      </a:r>
                      <a:r>
                        <a:rPr lang="en-US" altLang="zh-CN" sz="1100" u="sng" dirty="0" smtClean="0"/>
                        <a:t>She must have come to say good-bye.”</a:t>
                      </a:r>
                      <a:endParaRPr lang="zh-CN" altLang="zh-CN" sz="1100" u="sng" dirty="0" smtClean="0"/>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b="1" dirty="0" smtClean="0">
                          <a:solidFill>
                            <a:srgbClr val="FF0000"/>
                          </a:solidFill>
                        </a:rPr>
                        <a:t>Perhaps</a:t>
                      </a:r>
                      <a:r>
                        <a:rPr lang="en-US" altLang="zh-CN" sz="1100" b="1" dirty="0" smtClean="0"/>
                        <a:t> she </a:t>
                      </a:r>
                      <a:r>
                        <a:rPr lang="en-US" altLang="zh-CN" sz="1100" b="1" dirty="0" smtClean="0">
                          <a:solidFill>
                            <a:srgbClr val="FF0000"/>
                          </a:solidFill>
                        </a:rPr>
                        <a:t>had been waiting </a:t>
                      </a:r>
                      <a:r>
                        <a:rPr lang="en-US" altLang="zh-CN" sz="1100" b="1" dirty="0" smtClean="0"/>
                        <a:t>here for</a:t>
                      </a:r>
                      <a:r>
                        <a:rPr lang="en-US" altLang="zh-CN" sz="1100" b="1" baseline="0" dirty="0" smtClean="0"/>
                        <a:t> such a long time just to </a:t>
                      </a:r>
                      <a:r>
                        <a:rPr lang="en-US" altLang="zh-CN" sz="1100" b="1" i="1" u="sng" baseline="0" dirty="0" smtClean="0"/>
                        <a:t>“reunite” with me!</a:t>
                      </a:r>
                      <a:r>
                        <a:rPr lang="en-US" altLang="zh-CN" sz="1100" b="1" baseline="0" dirty="0" smtClean="0">
                          <a:solidFill>
                            <a:srgbClr val="0000FF"/>
                          </a:solidFill>
                        </a:rPr>
                        <a:t> (Para. 2)</a:t>
                      </a:r>
                      <a:endParaRPr lang="zh-CN" altLang="en-US" sz="1100" b="1" dirty="0" smtClean="0">
                        <a:solidFill>
                          <a:srgbClr val="0000FF"/>
                        </a:solidFill>
                      </a:endParaRPr>
                    </a:p>
                    <a:p>
                      <a:pPr marL="171450" indent="-171450" algn="l">
                        <a:buFont typeface="Arial" panose="020B0604020202020204" pitchFamily="34" charset="0"/>
                        <a:buChar char="•"/>
                      </a:pPr>
                      <a:endParaRPr lang="en-US" altLang="zh-CN" sz="1100" baseline="0" dirty="0" smtClean="0"/>
                    </a:p>
                    <a:p>
                      <a:pPr marL="171450" indent="-171450" algn="l">
                        <a:buFont typeface="Arial" panose="020B0604020202020204" pitchFamily="34" charset="0"/>
                        <a:buChar char="•"/>
                      </a:pPr>
                      <a:r>
                        <a:rPr lang="en-US" altLang="zh-CN" sz="1100" b="1" u="none" dirty="0" smtClean="0">
                          <a:solidFill>
                            <a:srgbClr val="FF0000"/>
                          </a:solidFill>
                        </a:rPr>
                        <a:t>“She must have come to meet you.” </a:t>
                      </a:r>
                      <a:r>
                        <a:rPr lang="en-US" altLang="zh-CN" sz="1100" b="1" i="1" u="sng" dirty="0" smtClean="0"/>
                        <a:t>exclaimed</a:t>
                      </a:r>
                      <a:r>
                        <a:rPr lang="en-US" altLang="zh-CN" sz="1100" b="1" dirty="0" smtClean="0"/>
                        <a:t> the</a:t>
                      </a:r>
                      <a:r>
                        <a:rPr lang="en-US" altLang="zh-CN" sz="1100" b="1" baseline="0" dirty="0" smtClean="0"/>
                        <a:t> host. </a:t>
                      </a:r>
                      <a:r>
                        <a:rPr lang="en-US" altLang="zh-CN" sz="1100" b="1" baseline="0" dirty="0" smtClean="0">
                          <a:solidFill>
                            <a:srgbClr val="0000FF"/>
                          </a:solidFill>
                        </a:rPr>
                        <a:t>(Para. 2 Ending)</a:t>
                      </a:r>
                      <a:endParaRPr lang="zh-CN" altLang="en-US" sz="1100" b="1" dirty="0">
                        <a:solidFill>
                          <a:srgbClr val="0000FF"/>
                        </a:solidFill>
                      </a:endParaRPr>
                    </a:p>
                  </a:txBody>
                  <a:tcPr anchor="ctr"/>
                </a:tc>
              </a:tr>
            </a:tbl>
          </a:graphicData>
        </a:graphic>
      </p:graphicFrame>
      <p:pic>
        <p:nvPicPr>
          <p:cNvPr id="12"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544" y="123478"/>
            <a:ext cx="6480720"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协同</a:t>
            </a:r>
            <a:r>
              <a:rPr lang="en-US" altLang="zh-CN" b="1" dirty="0" smtClean="0">
                <a:effectLst>
                  <a:outerShdw blurRad="38100" dist="38100" dir="2700000" algn="tl">
                    <a:srgbClr val="000000">
                      <a:alpha val="43137"/>
                    </a:srgbClr>
                  </a:outerShdw>
                </a:effectLst>
              </a:rPr>
              <a:t>——</a:t>
            </a:r>
            <a:r>
              <a:rPr lang="zh-CN" altLang="en-US" b="1" dirty="0" smtClean="0">
                <a:solidFill>
                  <a:srgbClr val="FF0000"/>
                </a:solidFill>
                <a:effectLst>
                  <a:outerShdw blurRad="38100" dist="38100" dir="2700000" algn="tl">
                    <a:srgbClr val="000000">
                      <a:alpha val="43137"/>
                    </a:srgbClr>
                  </a:outerShdw>
                </a:effectLst>
              </a:rPr>
              <a:t>主题、情节、</a:t>
            </a:r>
            <a:r>
              <a:rPr lang="zh-CN" altLang="en-US" b="1" dirty="0">
                <a:solidFill>
                  <a:srgbClr val="FF0000"/>
                </a:solidFill>
                <a:effectLst>
                  <a:outerShdw blurRad="38100" dist="38100" dir="2700000" algn="tl">
                    <a:srgbClr val="000000">
                      <a:alpha val="43137"/>
                    </a:srgbClr>
                  </a:outerShdw>
                </a:effectLst>
              </a:rPr>
              <a:t>情感</a:t>
            </a:r>
            <a:r>
              <a:rPr lang="zh-CN" altLang="en-US" b="1" dirty="0" smtClean="0">
                <a:solidFill>
                  <a:srgbClr val="FF0000"/>
                </a:solidFill>
                <a:effectLst>
                  <a:outerShdw blurRad="38100" dist="38100" dir="2700000" algn="tl">
                    <a:srgbClr val="000000">
                      <a:alpha val="43137"/>
                    </a:srgbClr>
                  </a:outerShdw>
                </a:effectLst>
              </a:rPr>
              <a:t>、语言、人设、视角协同</a:t>
            </a:r>
            <a:r>
              <a:rPr lang="en-US" altLang="zh-CN" b="1" dirty="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呼应</a:t>
            </a:r>
            <a:endParaRPr lang="zh-CN" alt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23478"/>
            <a:ext cx="4248472" cy="369332"/>
          </a:xfrm>
          <a:prstGeom prst="rect">
            <a:avLst/>
          </a:prstGeom>
          <a:noFill/>
        </p:spPr>
        <p:txBody>
          <a:bodyPr wrap="square" rtlCol="0">
            <a:spAutoFit/>
          </a:bodyPr>
          <a:lstStyle/>
          <a:p>
            <a:r>
              <a:rPr lang="en-US" altLang="zh-CN" b="1" dirty="0" smtClean="0">
                <a:effectLst>
                  <a:outerShdw blurRad="38100" dist="38100" dir="2700000" algn="tl">
                    <a:srgbClr val="000000">
                      <a:alpha val="43137"/>
                    </a:srgbClr>
                  </a:outerShdw>
                </a:effectLst>
              </a:rPr>
              <a:t>Possible versions from Nina </a:t>
            </a:r>
            <a:endParaRPr lang="zh-CN" altLang="en-US" b="1" dirty="0">
              <a:effectLst>
                <a:outerShdw blurRad="38100" dist="38100" dir="2700000" algn="tl">
                  <a:srgbClr val="000000">
                    <a:alpha val="43137"/>
                  </a:srgbClr>
                </a:outerShdw>
              </a:effectLst>
            </a:endParaRPr>
          </a:p>
        </p:txBody>
      </p:sp>
      <p:sp>
        <p:nvSpPr>
          <p:cNvPr id="6" name="矩形 5"/>
          <p:cNvSpPr/>
          <p:nvPr/>
        </p:nvSpPr>
        <p:spPr>
          <a:xfrm>
            <a:off x="107504" y="578233"/>
            <a:ext cx="9001000" cy="4278094"/>
          </a:xfrm>
          <a:prstGeom prst="rect">
            <a:avLst/>
          </a:prstGeom>
        </p:spPr>
        <p:txBody>
          <a:bodyPr wrap="square">
            <a:spAutoFit/>
          </a:bodyPr>
          <a:lstStyle/>
          <a:p>
            <a:r>
              <a:rPr lang="en-US" altLang="zh-CN" sz="1600" dirty="0">
                <a:solidFill>
                  <a:srgbClr val="0000FF"/>
                </a:solidFill>
              </a:rPr>
              <a:t>Para.1  A few weeks later, I went to the farm again</a:t>
            </a:r>
            <a:r>
              <a:rPr lang="en-US" altLang="zh-CN" sz="1600" dirty="0" smtClean="0">
                <a:solidFill>
                  <a:srgbClr val="0000FF"/>
                </a:solidFill>
              </a:rPr>
              <a:t>. </a:t>
            </a:r>
            <a:r>
              <a:rPr lang="en-US" altLang="zh-CN" sz="1600" dirty="0" smtClean="0"/>
              <a:t>❶</a:t>
            </a:r>
            <a:r>
              <a:rPr lang="en-US" altLang="zh-CN" sz="1600" dirty="0"/>
              <a:t>My car </a:t>
            </a:r>
            <a:r>
              <a:rPr lang="en-US" altLang="zh-CN" sz="1600" b="1" i="1" dirty="0">
                <a:solidFill>
                  <a:srgbClr val="FF0066"/>
                </a:solidFill>
              </a:rPr>
              <a:t>pulled into</a:t>
            </a:r>
            <a:r>
              <a:rPr lang="en-US" altLang="zh-CN" sz="1600" dirty="0"/>
              <a:t> the track </a:t>
            </a:r>
            <a:r>
              <a:rPr lang="en-US" altLang="zh-CN" sz="1600" b="1" i="1" dirty="0">
                <a:solidFill>
                  <a:srgbClr val="FF0066"/>
                </a:solidFill>
              </a:rPr>
              <a:t>leading</a:t>
            </a:r>
            <a:r>
              <a:rPr lang="en-US" altLang="zh-CN" sz="1600" dirty="0"/>
              <a:t> </a:t>
            </a:r>
            <a:r>
              <a:rPr lang="en-US" altLang="zh-CN" sz="1600" b="1" i="1" dirty="0">
                <a:solidFill>
                  <a:srgbClr val="FF0066"/>
                </a:solidFill>
              </a:rPr>
              <a:t>to</a:t>
            </a:r>
            <a:r>
              <a:rPr lang="en-US" altLang="zh-CN" sz="1600" dirty="0"/>
              <a:t> the milking house and </a:t>
            </a:r>
            <a:r>
              <a:rPr lang="en-US" altLang="zh-CN" sz="1600" b="1" i="1" dirty="0">
                <a:solidFill>
                  <a:srgbClr val="FF0066"/>
                </a:solidFill>
              </a:rPr>
              <a:t>braked</a:t>
            </a:r>
            <a:r>
              <a:rPr lang="en-US" altLang="zh-CN" sz="1600" dirty="0"/>
              <a:t> in front of the window, which apparently had been fixed. </a:t>
            </a:r>
            <a:r>
              <a:rPr lang="en-US" altLang="zh-CN" sz="1600" dirty="0" smtClean="0"/>
              <a:t> ❷When I was </a:t>
            </a:r>
            <a:r>
              <a:rPr lang="en-US" altLang="zh-CN" sz="1600" b="1" i="1" dirty="0">
                <a:solidFill>
                  <a:srgbClr val="FF0066"/>
                </a:solidFill>
              </a:rPr>
              <a:t>enjoying</a:t>
            </a:r>
            <a:r>
              <a:rPr lang="en-US" altLang="zh-CN" sz="1600" dirty="0" smtClean="0"/>
              <a:t> the refreshing scent of grass along the blueberry-lined path, my friend came along and we shared about the busy fleeting days. ❸Then he mentioned that the hummingbird paid regular visits to the farm, which would hover around for a long time before flying away. ❹ “She would come today, I suppose.” </a:t>
            </a:r>
            <a:r>
              <a:rPr lang="en-US" altLang="zh-CN" sz="1600" b="1" i="1" dirty="0">
                <a:solidFill>
                  <a:srgbClr val="FF0066"/>
                </a:solidFill>
              </a:rPr>
              <a:t>added</a:t>
            </a:r>
            <a:r>
              <a:rPr lang="en-US" altLang="zh-CN" sz="1600" dirty="0" smtClean="0"/>
              <a:t> the host in a mocking and expectant voice. ❺ Anticipation instantly </a:t>
            </a:r>
            <a:r>
              <a:rPr lang="en-US" altLang="zh-CN" sz="1600" b="1" i="1" dirty="0">
                <a:solidFill>
                  <a:srgbClr val="FF0066"/>
                </a:solidFill>
              </a:rPr>
              <a:t>triggered</a:t>
            </a:r>
            <a:r>
              <a:rPr lang="en-US" altLang="zh-CN" sz="1600" dirty="0" smtClean="0"/>
              <a:t>, I waited for her appearance as I had dinner, chatted, and took a walk, but she didn’t come. ❻ My heart seemed to be </a:t>
            </a:r>
            <a:r>
              <a:rPr lang="en-US" altLang="zh-CN" sz="1600" b="1" i="1" dirty="0">
                <a:solidFill>
                  <a:srgbClr val="FF0066"/>
                </a:solidFill>
              </a:rPr>
              <a:t>hollowed</a:t>
            </a:r>
            <a:r>
              <a:rPr lang="en-US" altLang="zh-CN" sz="1600" dirty="0" smtClean="0"/>
              <a:t> </a:t>
            </a:r>
            <a:r>
              <a:rPr lang="en-US" altLang="zh-CN" sz="1600" b="1" i="1" dirty="0">
                <a:solidFill>
                  <a:srgbClr val="FF0066"/>
                </a:solidFill>
              </a:rPr>
              <a:t>out</a:t>
            </a:r>
            <a:r>
              <a:rPr lang="en-US" altLang="zh-CN" sz="1600" dirty="0" smtClean="0"/>
              <a:t>, and I </a:t>
            </a:r>
            <a:r>
              <a:rPr lang="en-US" altLang="zh-CN" sz="1600" b="1" i="1" dirty="0">
                <a:solidFill>
                  <a:srgbClr val="FF0066"/>
                </a:solidFill>
              </a:rPr>
              <a:t>thought to myself </a:t>
            </a:r>
            <a:r>
              <a:rPr lang="en-US" altLang="zh-CN" sz="1600" dirty="0" smtClean="0"/>
              <a:t>jokingly, “Am I waiting for a hummingbird?”</a:t>
            </a:r>
            <a:endParaRPr lang="zh-CN" altLang="zh-CN" sz="1600" dirty="0"/>
          </a:p>
          <a:p>
            <a:r>
              <a:rPr lang="en-US" altLang="zh-CN" sz="1600" dirty="0" smtClean="0">
                <a:solidFill>
                  <a:srgbClr val="0000FF"/>
                </a:solidFill>
              </a:rPr>
              <a:t>Para.2  </a:t>
            </a:r>
            <a:r>
              <a:rPr lang="en-US" altLang="zh-CN" sz="1600" dirty="0">
                <a:solidFill>
                  <a:srgbClr val="0000FF"/>
                </a:solidFill>
              </a:rPr>
              <a:t>I was just about to leave when the hummingbird appeared</a:t>
            </a:r>
            <a:r>
              <a:rPr lang="en-US" altLang="zh-CN" sz="1600" dirty="0" smtClean="0">
                <a:solidFill>
                  <a:srgbClr val="0000FF"/>
                </a:solidFill>
              </a:rPr>
              <a:t>. </a:t>
            </a:r>
            <a:r>
              <a:rPr lang="en-US" altLang="zh-CN" sz="1600" dirty="0" smtClean="0"/>
              <a:t>❶There she was beside my car! ❷With </a:t>
            </a:r>
            <a:r>
              <a:rPr lang="en-US" altLang="zh-CN" sz="1600" dirty="0"/>
              <a:t>great ecstasy, I moved closer. ❸</a:t>
            </a:r>
            <a:r>
              <a:rPr lang="en-US" altLang="zh-CN" sz="1600" dirty="0" smtClean="0"/>
              <a:t>Upon </a:t>
            </a:r>
            <a:r>
              <a:rPr lang="en-US" altLang="zh-CN" sz="1600" dirty="0"/>
              <a:t>seeing me </a:t>
            </a:r>
            <a:r>
              <a:rPr lang="en-US" altLang="zh-CN" sz="1600" b="1" i="1" dirty="0">
                <a:solidFill>
                  <a:srgbClr val="FF0066"/>
                </a:solidFill>
              </a:rPr>
              <a:t>approaching</a:t>
            </a:r>
            <a:r>
              <a:rPr lang="en-US" altLang="zh-CN" sz="1600" dirty="0"/>
              <a:t>, </a:t>
            </a:r>
            <a:r>
              <a:rPr lang="en-US" altLang="zh-CN" sz="1600" dirty="0" smtClean="0"/>
              <a:t>she </a:t>
            </a:r>
            <a:r>
              <a:rPr lang="en-US" altLang="zh-CN" sz="1600" b="1" i="1" dirty="0">
                <a:solidFill>
                  <a:srgbClr val="FF0066"/>
                </a:solidFill>
              </a:rPr>
              <a:t>took wing</a:t>
            </a:r>
            <a:r>
              <a:rPr lang="en-US" altLang="zh-CN" sz="1600" dirty="0" smtClean="0"/>
              <a:t>, </a:t>
            </a:r>
            <a:r>
              <a:rPr lang="en-US" altLang="zh-CN" sz="1600" b="1" i="1" dirty="0">
                <a:solidFill>
                  <a:srgbClr val="FF0066"/>
                </a:solidFill>
              </a:rPr>
              <a:t>circled</a:t>
            </a:r>
            <a:r>
              <a:rPr lang="en-US" altLang="zh-CN" sz="1600" dirty="0" smtClean="0"/>
              <a:t> </a:t>
            </a:r>
            <a:r>
              <a:rPr lang="en-US" altLang="zh-CN" sz="1600" b="1" i="1" dirty="0">
                <a:solidFill>
                  <a:srgbClr val="FF0066"/>
                </a:solidFill>
              </a:rPr>
              <a:t>around</a:t>
            </a:r>
            <a:r>
              <a:rPr lang="en-US" altLang="zh-CN" sz="1600" dirty="0" smtClean="0"/>
              <a:t> me for </a:t>
            </a:r>
            <a:r>
              <a:rPr lang="en-US" altLang="zh-CN" sz="1600" dirty="0"/>
              <a:t>a while, then </a:t>
            </a:r>
            <a:r>
              <a:rPr lang="en-US" altLang="zh-CN" sz="1600" b="1" i="1" dirty="0">
                <a:solidFill>
                  <a:srgbClr val="FF0066"/>
                </a:solidFill>
              </a:rPr>
              <a:t>dived</a:t>
            </a:r>
            <a:r>
              <a:rPr lang="en-US" altLang="zh-CN" sz="1600" dirty="0"/>
              <a:t> </a:t>
            </a:r>
            <a:r>
              <a:rPr lang="en-US" altLang="zh-CN" sz="1600" b="1" i="1" dirty="0">
                <a:solidFill>
                  <a:srgbClr val="FF0066"/>
                </a:solidFill>
              </a:rPr>
              <a:t>down</a:t>
            </a:r>
            <a:r>
              <a:rPr lang="en-US" altLang="zh-CN" sz="1600" dirty="0"/>
              <a:t> and </a:t>
            </a:r>
            <a:r>
              <a:rPr lang="en-US" altLang="zh-CN" sz="1600" b="1" i="1" dirty="0">
                <a:solidFill>
                  <a:srgbClr val="FF0066"/>
                </a:solidFill>
              </a:rPr>
              <a:t>landed</a:t>
            </a:r>
            <a:r>
              <a:rPr lang="en-US" altLang="zh-CN" sz="1600" dirty="0" smtClean="0"/>
              <a:t> </a:t>
            </a:r>
            <a:r>
              <a:rPr lang="en-US" altLang="zh-CN" sz="1600" dirty="0"/>
              <a:t>on my hand</a:t>
            </a:r>
            <a:r>
              <a:rPr lang="en-US" altLang="zh-CN" sz="1600" dirty="0" smtClean="0"/>
              <a:t>.</a:t>
            </a:r>
            <a:r>
              <a:rPr lang="en-US" altLang="zh-CN" sz="1600" dirty="0"/>
              <a:t> </a:t>
            </a:r>
            <a:r>
              <a:rPr lang="en-US" altLang="zh-CN" sz="1600" dirty="0" smtClean="0"/>
              <a:t>❹Just </a:t>
            </a:r>
            <a:r>
              <a:rPr lang="en-US" altLang="zh-CN" sz="1600" dirty="0"/>
              <a:t>like before, this tiny creature </a:t>
            </a:r>
            <a:r>
              <a:rPr lang="en-US" altLang="zh-CN" sz="1600" b="1" i="1" dirty="0">
                <a:solidFill>
                  <a:srgbClr val="FF0066"/>
                </a:solidFill>
              </a:rPr>
              <a:t>looked</a:t>
            </a:r>
            <a:r>
              <a:rPr lang="en-US" altLang="zh-CN" sz="1600" dirty="0"/>
              <a:t> </a:t>
            </a:r>
            <a:r>
              <a:rPr lang="en-US" altLang="zh-CN" sz="1600" b="1" i="1" dirty="0">
                <a:solidFill>
                  <a:srgbClr val="FF0066"/>
                </a:solidFill>
              </a:rPr>
              <a:t>straight</a:t>
            </a:r>
            <a:r>
              <a:rPr lang="en-US" altLang="zh-CN" sz="1600" dirty="0"/>
              <a:t> </a:t>
            </a:r>
            <a:r>
              <a:rPr lang="en-US" altLang="zh-CN" sz="1600" b="1" i="1" dirty="0">
                <a:solidFill>
                  <a:srgbClr val="FF0066"/>
                </a:solidFill>
              </a:rPr>
              <a:t>into</a:t>
            </a:r>
            <a:r>
              <a:rPr lang="en-US" altLang="zh-CN" sz="1600" dirty="0"/>
              <a:t> my eyes and </a:t>
            </a:r>
            <a:r>
              <a:rPr lang="en-US" altLang="zh-CN" sz="1600" b="1" i="1" dirty="0">
                <a:solidFill>
                  <a:srgbClr val="FF0066"/>
                </a:solidFill>
              </a:rPr>
              <a:t>chanted</a:t>
            </a:r>
            <a:r>
              <a:rPr lang="en-US" altLang="zh-CN" sz="1600" dirty="0"/>
              <a:t> a cheering song as if to </a:t>
            </a:r>
            <a:r>
              <a:rPr lang="en-US" altLang="zh-CN" sz="1600" b="1" i="1" dirty="0">
                <a:solidFill>
                  <a:srgbClr val="FF0066"/>
                </a:solidFill>
              </a:rPr>
              <a:t>celebrate</a:t>
            </a:r>
            <a:r>
              <a:rPr lang="en-US" altLang="zh-CN" sz="1600" dirty="0"/>
              <a:t> our “reunion</a:t>
            </a:r>
            <a:r>
              <a:rPr lang="en-US" altLang="zh-CN" sz="1600" dirty="0" smtClean="0"/>
              <a:t>”. ❺</a:t>
            </a:r>
            <a:r>
              <a:rPr lang="en-US" altLang="zh-CN" sz="1600" dirty="0"/>
              <a:t>Perhaps she had been waiting here for such a long time just to “</a:t>
            </a:r>
            <a:r>
              <a:rPr lang="en-US" altLang="zh-CN" sz="1600" b="1" i="1" dirty="0">
                <a:solidFill>
                  <a:srgbClr val="FF0066"/>
                </a:solidFill>
              </a:rPr>
              <a:t>reunite</a:t>
            </a:r>
            <a:r>
              <a:rPr lang="en-US" altLang="zh-CN" sz="1600" dirty="0"/>
              <a:t>” with me! </a:t>
            </a:r>
            <a:r>
              <a:rPr lang="en-US" altLang="zh-CN" sz="1600" dirty="0" smtClean="0"/>
              <a:t>❻</a:t>
            </a:r>
            <a:r>
              <a:rPr lang="en-US" altLang="zh-CN" sz="1600" dirty="0"/>
              <a:t>So was I! </a:t>
            </a:r>
            <a:r>
              <a:rPr lang="en-US" altLang="zh-CN" sz="1600" dirty="0" smtClean="0"/>
              <a:t>❼</a:t>
            </a:r>
            <a:r>
              <a:rPr lang="en-US" altLang="zh-CN" sz="1600" b="1" i="1" dirty="0">
                <a:solidFill>
                  <a:srgbClr val="FF0066"/>
                </a:solidFill>
              </a:rPr>
              <a:t>Immersed</a:t>
            </a:r>
            <a:r>
              <a:rPr lang="en-US" altLang="zh-CN" sz="1600" dirty="0" smtClean="0"/>
              <a:t> </a:t>
            </a:r>
            <a:r>
              <a:rPr lang="en-US" altLang="zh-CN" sz="1600" dirty="0"/>
              <a:t>in the merry get-together, I couldn’t help </a:t>
            </a:r>
            <a:r>
              <a:rPr lang="en-US" altLang="zh-CN" sz="1600" b="1" i="1" dirty="0">
                <a:solidFill>
                  <a:srgbClr val="FF0066"/>
                </a:solidFill>
              </a:rPr>
              <a:t>tickling</a:t>
            </a:r>
            <a:r>
              <a:rPr lang="en-US" altLang="zh-CN" sz="1600" dirty="0"/>
              <a:t> her cute little head and </a:t>
            </a:r>
            <a:r>
              <a:rPr lang="en-US" altLang="zh-CN" sz="1600" b="1" i="1" dirty="0">
                <a:solidFill>
                  <a:srgbClr val="FF0066"/>
                </a:solidFill>
              </a:rPr>
              <a:t>cupped</a:t>
            </a:r>
            <a:r>
              <a:rPr lang="en-US" altLang="zh-CN" sz="1600" dirty="0"/>
              <a:t> her to my heart. </a:t>
            </a:r>
            <a:r>
              <a:rPr lang="en-US" altLang="zh-CN" sz="1600" dirty="0" smtClean="0"/>
              <a:t>❽ With a </a:t>
            </a:r>
            <a:r>
              <a:rPr lang="en-US" altLang="zh-CN" sz="1600" b="1" i="1" dirty="0">
                <a:solidFill>
                  <a:srgbClr val="FF0066"/>
                </a:solidFill>
              </a:rPr>
              <a:t>tab</a:t>
            </a:r>
            <a:r>
              <a:rPr lang="en-US" altLang="zh-CN" sz="1600" dirty="0" smtClean="0"/>
              <a:t> on the phone, the host </a:t>
            </a:r>
            <a:r>
              <a:rPr lang="en-US" altLang="zh-CN" sz="1600" b="1" i="1" dirty="0">
                <a:solidFill>
                  <a:srgbClr val="FF0066"/>
                </a:solidFill>
              </a:rPr>
              <a:t>froze</a:t>
            </a:r>
            <a:r>
              <a:rPr lang="en-US" altLang="zh-CN" sz="1600" dirty="0" smtClean="0"/>
              <a:t> this cozy moment for me, </a:t>
            </a:r>
            <a:r>
              <a:rPr lang="en-US" altLang="zh-CN" sz="1600" b="1" dirty="0" smtClean="0">
                <a:solidFill>
                  <a:srgbClr val="FF0000"/>
                </a:solidFill>
              </a:rPr>
              <a:t>which would always remind me of this miracle encounter and that we can live in harmony with different species as long as we show some sympathy and respect (</a:t>
            </a:r>
            <a:r>
              <a:rPr lang="zh-CN" altLang="en-US" sz="1600" b="1" dirty="0" smtClean="0">
                <a:solidFill>
                  <a:srgbClr val="FF0000"/>
                </a:solidFill>
              </a:rPr>
              <a:t>主题句</a:t>
            </a:r>
            <a:r>
              <a:rPr lang="en-US" altLang="zh-CN" sz="1600" b="1" dirty="0" smtClean="0">
                <a:solidFill>
                  <a:srgbClr val="FF0000"/>
                </a:solidFill>
              </a:rPr>
              <a:t>——</a:t>
            </a:r>
            <a:r>
              <a:rPr lang="zh-CN" altLang="en-US" sz="1600" b="1" dirty="0" smtClean="0">
                <a:solidFill>
                  <a:srgbClr val="FF0000"/>
                </a:solidFill>
              </a:rPr>
              <a:t>总结</a:t>
            </a:r>
            <a:r>
              <a:rPr lang="en-US" altLang="zh-CN" sz="1600" b="1" dirty="0" smtClean="0">
                <a:solidFill>
                  <a:srgbClr val="FF0000"/>
                </a:solidFill>
              </a:rPr>
              <a:t>+</a:t>
            </a:r>
            <a:r>
              <a:rPr lang="zh-CN" altLang="en-US" sz="1600" b="1" dirty="0" smtClean="0">
                <a:solidFill>
                  <a:srgbClr val="FF0000"/>
                </a:solidFill>
              </a:rPr>
              <a:t>主题</a:t>
            </a:r>
            <a:r>
              <a:rPr lang="en-US" altLang="zh-CN" sz="1600" b="1" dirty="0" smtClean="0">
                <a:solidFill>
                  <a:srgbClr val="FF0000"/>
                </a:solidFill>
              </a:rPr>
              <a:t>)</a:t>
            </a:r>
            <a:r>
              <a:rPr lang="en-US" altLang="zh-CN" sz="1600" dirty="0" smtClean="0"/>
              <a:t>. </a:t>
            </a:r>
            <a:endParaRPr lang="zh-CN" altLang="zh-CN" sz="1600"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8962</Words>
  <Application>WPS 演示</Application>
  <PresentationFormat>全屏显示(16:9)</PresentationFormat>
  <Paragraphs>193</Paragraphs>
  <Slides>10</Slides>
  <Notes>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Cambria</vt:lpstr>
      <vt:lpstr>华光大黑_CNKI</vt:lpstr>
      <vt:lpstr>华光胖头鱼_CNKI</vt:lpstr>
      <vt:lpstr>Times New Roman</vt:lpstr>
      <vt:lpstr>Calibri</vt:lpstr>
      <vt:lpstr>微软雅黑</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陈敏之</dc:creator>
  <cp:lastModifiedBy>24147</cp:lastModifiedBy>
  <cp:revision>66</cp:revision>
  <dcterms:created xsi:type="dcterms:W3CDTF">2023-01-10T11:48:00Z</dcterms:created>
  <dcterms:modified xsi:type="dcterms:W3CDTF">2023-01-12T05:42:39Z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