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6" r:id="rId3"/>
    <p:sldId id="256" r:id="rId4"/>
    <p:sldId id="258" r:id="rId5"/>
    <p:sldId id="268" r:id="rId6"/>
    <p:sldId id="270" r:id="rId7"/>
    <p:sldId id="262" r:id="rId8"/>
    <p:sldId id="264" r:id="rId9"/>
    <p:sldId id="263" r:id="rId10"/>
    <p:sldId id="267" r:id="rId11"/>
    <p:sldId id="265" r:id="rId12"/>
    <p:sldId id="266" r:id="rId13"/>
    <p:sldId id="257" r:id="rId14"/>
    <p:sldId id="261" r:id="rId15"/>
    <p:sldId id="272" r:id="rId16"/>
    <p:sldId id="275" r:id="rId17"/>
    <p:sldId id="274" r:id="rId18"/>
    <p:sldId id="271" r:id="rId19"/>
    <p:sldId id="273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2567-0015-4BD0-9717-3E61AE96B1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D972C1D-57E1-420E-8A12-00E4C59ED5C4}" type="slidenum">
              <a:rPr lang="zh-CN" altLang="en-US" smtClean="0"/>
            </a:fld>
            <a:endParaRPr lang="zh-CN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2567-0015-4BD0-9717-3E61AE96B1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72C1D-57E1-420E-8A12-00E4C59ED5C4}" type="slidenum">
              <a:rPr lang="zh-CN" altLang="en-US" smtClean="0"/>
            </a:fld>
            <a:endParaRPr lang="zh-CN" alt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2567-0015-4BD0-9717-3E61AE96B1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72C1D-57E1-420E-8A12-00E4C59ED5C4}" type="slidenum">
              <a:rPr lang="zh-CN" altLang="en-US" smtClean="0"/>
            </a:fld>
            <a:endParaRPr lang="zh-CN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2567-0015-4BD0-9717-3E61AE96B1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72C1D-57E1-420E-8A12-00E4C59ED5C4}" type="slidenum">
              <a:rPr lang="zh-CN" altLang="en-US" smtClean="0"/>
            </a:fld>
            <a:endParaRPr lang="zh-CN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2567-0015-4BD0-9717-3E61AE96B1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72C1D-57E1-420E-8A12-00E4C59ED5C4}" type="slidenum">
              <a:rPr lang="zh-CN" altLang="en-US" smtClean="0"/>
            </a:fld>
            <a:endParaRPr lang="zh-CN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2567-0015-4BD0-9717-3E61AE96B1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72C1D-57E1-420E-8A12-00E4C59ED5C4}" type="slidenum">
              <a:rPr lang="zh-CN" altLang="en-US" smtClean="0"/>
            </a:fld>
            <a:endParaRPr lang="zh-CN" alt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2567-0015-4BD0-9717-3E61AE96B1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72C1D-57E1-420E-8A12-00E4C59ED5C4}" type="slidenum">
              <a:rPr lang="zh-CN" altLang="en-US" smtClean="0"/>
            </a:fld>
            <a:endParaRPr lang="zh-CN" alt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2567-0015-4BD0-9717-3E61AE96B1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72C1D-57E1-420E-8A12-00E4C59ED5C4}" type="slidenum">
              <a:rPr lang="zh-CN" altLang="en-US" smtClean="0"/>
            </a:fld>
            <a:endParaRPr lang="zh-CN" alt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2567-0015-4BD0-9717-3E61AE96B1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72C1D-57E1-420E-8A12-00E4C59ED5C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2567-0015-4BD0-9717-3E61AE96B1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72C1D-57E1-420E-8A12-00E4C59ED5C4}" type="slidenum">
              <a:rPr lang="zh-CN" altLang="en-US" smtClean="0"/>
            </a:fld>
            <a:endParaRPr lang="zh-CN" alt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F7332567-0015-4BD0-9717-3E61AE96B1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72C1D-57E1-420E-8A12-00E4C59ED5C4}" type="slidenum">
              <a:rPr lang="zh-CN" altLang="en-US" smtClean="0"/>
            </a:fld>
            <a:endParaRPr lang="zh-CN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2.png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>
            <a:fillRect/>
          </a:stretch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32567-0015-4BD0-9717-3E61AE96B1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D972C1D-57E1-420E-8A12-00E4C59ED5C4}" type="slidenum">
              <a:rPr lang="zh-CN" altLang="en-US" smtClean="0"/>
            </a:fld>
            <a:endParaRPr lang="zh-CN" alt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186295" y="63500"/>
            <a:ext cx="4902200" cy="158686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762000" y="1246505"/>
            <a:ext cx="6538595" cy="501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4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385" y="2273935"/>
            <a:ext cx="335915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7311390" y="1616710"/>
            <a:ext cx="360362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latin typeface="华文新魏" panose="02010800040101010101" pitchFamily="2" charset="-122"/>
              </a:rPr>
              <a:t>知识产权声明</a:t>
            </a:r>
            <a:endParaRPr lang="zh-CN" altLang="en-US" sz="4000" b="1">
              <a:latin typeface="华文新魏" panose="02010800040101010101" pitchFamily="2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Alliteration </a:t>
            </a:r>
            <a:r>
              <a:rPr lang="zh-CN" altLang="en-US" b="1" dirty="0"/>
              <a:t>首韵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97335" y="1853754"/>
            <a:ext cx="9603275" cy="34506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200" dirty="0"/>
              <a:t>It was at the moved instant that she know this man deserved her to rely on through </a:t>
            </a:r>
            <a:r>
              <a:rPr lang="en-US" altLang="zh-CN" sz="3200" b="1" dirty="0">
                <a:solidFill>
                  <a:srgbClr val="FF0000"/>
                </a:solidFill>
              </a:rPr>
              <a:t>thick</a:t>
            </a:r>
            <a:r>
              <a:rPr lang="en-US" altLang="zh-CN" sz="3200" dirty="0"/>
              <a:t> and </a:t>
            </a:r>
            <a:r>
              <a:rPr lang="en-US" altLang="zh-CN" sz="3200" b="1" dirty="0">
                <a:solidFill>
                  <a:srgbClr val="FF0000"/>
                </a:solidFill>
              </a:rPr>
              <a:t>thin</a:t>
            </a:r>
            <a:r>
              <a:rPr lang="en-US" altLang="zh-CN" sz="3200" dirty="0"/>
              <a:t>. </a:t>
            </a:r>
            <a:endParaRPr lang="en-US" altLang="zh-CN" sz="3200" dirty="0"/>
          </a:p>
          <a:p>
            <a:pPr marL="0" indent="0">
              <a:buNone/>
            </a:pPr>
            <a:r>
              <a:rPr lang="en-US" altLang="zh-CN" sz="3200" dirty="0"/>
              <a:t>(2017</a:t>
            </a:r>
            <a:r>
              <a:rPr lang="zh-CN" altLang="en-US" sz="3200" dirty="0"/>
              <a:t>高考</a:t>
            </a:r>
            <a:r>
              <a:rPr lang="en-US" altLang="zh-CN" sz="3200" dirty="0"/>
              <a:t>)</a:t>
            </a:r>
            <a:endParaRPr lang="en-US" altLang="zh-CN" sz="3200" dirty="0"/>
          </a:p>
          <a:p>
            <a:pPr marL="0" indent="0">
              <a:buNone/>
            </a:pPr>
            <a:endParaRPr lang="en-US" altLang="zh-CN" sz="3200" dirty="0"/>
          </a:p>
          <a:p>
            <a:pPr marL="0" indent="0">
              <a:buNone/>
            </a:pPr>
            <a:r>
              <a:rPr lang="en-US" altLang="zh-CN" sz="3200" dirty="0"/>
              <a:t>Tom rushed at her, held her arms and looked at her from head to toe to make sure she was </a:t>
            </a:r>
            <a:r>
              <a:rPr lang="en-US" altLang="zh-CN" sz="3200" b="1" dirty="0">
                <a:solidFill>
                  <a:srgbClr val="FF0000"/>
                </a:solidFill>
              </a:rPr>
              <a:t>safe</a:t>
            </a:r>
            <a:r>
              <a:rPr lang="en-US" altLang="zh-CN" sz="3200" dirty="0"/>
              <a:t> and </a:t>
            </a:r>
            <a:r>
              <a:rPr lang="en-US" altLang="zh-CN" sz="3200" b="1" dirty="0">
                <a:solidFill>
                  <a:srgbClr val="FF0000"/>
                </a:solidFill>
              </a:rPr>
              <a:t>sound</a:t>
            </a:r>
            <a:r>
              <a:rPr lang="en-US" altLang="zh-CN" sz="3200" dirty="0"/>
              <a:t>.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Consonance </a:t>
            </a:r>
            <a:r>
              <a:rPr lang="zh-CN" altLang="en-US" b="1" dirty="0"/>
              <a:t>尾韵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200" dirty="0"/>
              <a:t>Tom hugged Jane </a:t>
            </a:r>
            <a:r>
              <a:rPr lang="en-US" altLang="zh-CN" sz="3200" b="1" dirty="0">
                <a:solidFill>
                  <a:srgbClr val="FF0000"/>
                </a:solidFill>
              </a:rPr>
              <a:t>tightly</a:t>
            </a:r>
            <a:r>
              <a:rPr lang="en-US" altLang="zh-CN" sz="3200" dirty="0"/>
              <a:t> and kissed her </a:t>
            </a:r>
            <a:r>
              <a:rPr lang="en-US" altLang="zh-CN" sz="3200" b="1" dirty="0">
                <a:solidFill>
                  <a:srgbClr val="FF0000"/>
                </a:solidFill>
              </a:rPr>
              <a:t>lovingly,</a:t>
            </a:r>
            <a:r>
              <a:rPr lang="en-US" altLang="zh-CN" sz="3200" dirty="0"/>
              <a:t> apologizing </a:t>
            </a:r>
            <a:r>
              <a:rPr lang="en-US" altLang="zh-CN" sz="3200" b="1" dirty="0">
                <a:solidFill>
                  <a:srgbClr val="FF0000"/>
                </a:solidFill>
              </a:rPr>
              <a:t>constantly</a:t>
            </a:r>
            <a:r>
              <a:rPr lang="en-US" altLang="zh-CN" sz="3200" dirty="0"/>
              <a:t> for his huge mistake.</a:t>
            </a:r>
            <a:endParaRPr lang="en-US" altLang="zh-CN" sz="3200" dirty="0"/>
          </a:p>
          <a:p>
            <a:pPr marL="0" indent="0">
              <a:buNone/>
            </a:pPr>
            <a:endParaRPr lang="en-US" altLang="zh-CN" sz="3200" dirty="0"/>
          </a:p>
          <a:p>
            <a:pPr marL="0" indent="0">
              <a:buNone/>
            </a:pPr>
            <a:r>
              <a:rPr lang="en-US" altLang="zh-CN" sz="3200" b="1" dirty="0">
                <a:solidFill>
                  <a:srgbClr val="FF0000"/>
                </a:solidFill>
              </a:rPr>
              <a:t>Excited</a:t>
            </a:r>
            <a:r>
              <a:rPr lang="en-US" altLang="zh-CN" sz="3200" dirty="0"/>
              <a:t> and </a:t>
            </a:r>
            <a:r>
              <a:rPr lang="en-US" altLang="zh-CN" sz="3200" b="1" dirty="0">
                <a:solidFill>
                  <a:srgbClr val="FF0000"/>
                </a:solidFill>
              </a:rPr>
              <a:t>thrilled</a:t>
            </a:r>
            <a:r>
              <a:rPr lang="en-US" altLang="zh-CN" sz="3200" dirty="0"/>
              <a:t>, she spotted the helicopter land beside her on the open area.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Examples from students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0951" y="1818883"/>
            <a:ext cx="11744530" cy="42943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2800" dirty="0">
                <a:solidFill>
                  <a:schemeClr val="accent6">
                    <a:lumMod val="75000"/>
                  </a:schemeClr>
                </a:solidFill>
              </a:rPr>
              <a:t>1. </a:t>
            </a:r>
            <a:r>
              <a:rPr lang="en-US" altLang="zh-CN" sz="2800" dirty="0"/>
              <a:t>Astonish</a:t>
            </a:r>
            <a:r>
              <a:rPr lang="en-US" altLang="zh-CN" sz="2800" dirty="0">
                <a:solidFill>
                  <a:srgbClr val="FF0000"/>
                </a:solidFill>
              </a:rPr>
              <a:t>ed</a:t>
            </a:r>
            <a:r>
              <a:rPr lang="en-US" altLang="zh-CN" sz="2800" dirty="0"/>
              <a:t> and confus</a:t>
            </a:r>
            <a:r>
              <a:rPr lang="en-US" altLang="zh-CN" sz="2800" dirty="0">
                <a:solidFill>
                  <a:srgbClr val="FF0000"/>
                </a:solidFill>
              </a:rPr>
              <a:t>ed</a:t>
            </a:r>
            <a:r>
              <a:rPr lang="en-US" altLang="zh-CN" sz="2800" dirty="0"/>
              <a:t>, I stood rooted to the spot and stared at the boy.</a:t>
            </a:r>
            <a:endParaRPr lang="en-US" altLang="zh-CN" sz="2800" dirty="0"/>
          </a:p>
          <a:p>
            <a:pPr marL="0" indent="0">
              <a:buNone/>
            </a:pPr>
            <a:r>
              <a:rPr lang="en-US" altLang="zh-CN" sz="2800" dirty="0">
                <a:solidFill>
                  <a:schemeClr val="accent6">
                    <a:lumMod val="75000"/>
                  </a:schemeClr>
                </a:solidFill>
              </a:rPr>
              <a:t>2. </a:t>
            </a:r>
            <a:r>
              <a:rPr lang="en-US" altLang="zh-CN" sz="2800" dirty="0"/>
              <a:t>I began to recall Katie’s helpful</a:t>
            </a:r>
            <a:r>
              <a:rPr lang="en-US" altLang="zh-CN" sz="2800" dirty="0">
                <a:solidFill>
                  <a:srgbClr val="FF0000"/>
                </a:solidFill>
              </a:rPr>
              <a:t>ness</a:t>
            </a:r>
            <a:r>
              <a:rPr lang="en-US" altLang="zh-CN" sz="2800" dirty="0"/>
              <a:t> and generous</a:t>
            </a:r>
            <a:r>
              <a:rPr lang="en-US" altLang="zh-CN" sz="2800" dirty="0">
                <a:solidFill>
                  <a:srgbClr val="FF0000"/>
                </a:solidFill>
              </a:rPr>
              <a:t>ness</a:t>
            </a:r>
            <a:r>
              <a:rPr lang="en-US" altLang="zh-CN" sz="2800" dirty="0"/>
              <a:t>.</a:t>
            </a:r>
            <a:endParaRPr lang="en-US" altLang="zh-CN" sz="2800" dirty="0"/>
          </a:p>
          <a:p>
            <a:pPr marL="0" indent="0">
              <a:buNone/>
            </a:pPr>
            <a:r>
              <a:rPr lang="en-US" altLang="zh-CN" sz="2800" dirty="0">
                <a:solidFill>
                  <a:schemeClr val="accent6">
                    <a:lumMod val="75000"/>
                  </a:schemeClr>
                </a:solidFill>
              </a:rPr>
              <a:t>3. </a:t>
            </a:r>
            <a:r>
              <a:rPr lang="en-US" altLang="zh-CN" sz="2800" dirty="0"/>
              <a:t>Deeply mov</a:t>
            </a:r>
            <a:r>
              <a:rPr lang="en-US" altLang="zh-CN" sz="2800" dirty="0">
                <a:solidFill>
                  <a:srgbClr val="FF0000"/>
                </a:solidFill>
              </a:rPr>
              <a:t>ed</a:t>
            </a:r>
            <a:r>
              <a:rPr lang="en-US" altLang="zh-CN" sz="2800" dirty="0"/>
              <a:t> and astonish</a:t>
            </a:r>
            <a:r>
              <a:rPr lang="en-US" altLang="zh-CN" sz="2800" dirty="0">
                <a:solidFill>
                  <a:srgbClr val="FF0000"/>
                </a:solidFill>
              </a:rPr>
              <a:t>ed</a:t>
            </a:r>
            <a:r>
              <a:rPr lang="en-US" altLang="zh-CN" sz="2800" dirty="0"/>
              <a:t>, I told Katie what happened.</a:t>
            </a:r>
            <a:endParaRPr lang="en-US" altLang="zh-CN" sz="2800" dirty="0"/>
          </a:p>
          <a:p>
            <a:pPr marL="0" indent="0">
              <a:buNone/>
            </a:pPr>
            <a:r>
              <a:rPr lang="en-US" altLang="zh-CN" sz="2800" dirty="0">
                <a:solidFill>
                  <a:schemeClr val="accent6">
                    <a:lumMod val="75000"/>
                  </a:schemeClr>
                </a:solidFill>
              </a:rPr>
              <a:t>4.</a:t>
            </a:r>
            <a:r>
              <a:rPr lang="en-US" altLang="zh-CN" sz="2800" dirty="0">
                <a:solidFill>
                  <a:srgbClr val="FF0000"/>
                </a:solidFill>
              </a:rPr>
              <a:t> S</a:t>
            </a:r>
            <a:r>
              <a:rPr lang="en-US" altLang="zh-CN" sz="2800" dirty="0"/>
              <a:t>urpris</a:t>
            </a:r>
            <a:r>
              <a:rPr lang="en-US" altLang="zh-CN" sz="2800" dirty="0">
                <a:solidFill>
                  <a:srgbClr val="FF0000"/>
                </a:solidFill>
              </a:rPr>
              <a:t>ed</a:t>
            </a:r>
            <a:r>
              <a:rPr lang="en-US" altLang="zh-CN" sz="2800" dirty="0"/>
              <a:t> and </a:t>
            </a:r>
            <a:r>
              <a:rPr lang="en-US" altLang="zh-CN" sz="2800" dirty="0">
                <a:solidFill>
                  <a:srgbClr val="FF0000"/>
                </a:solidFill>
              </a:rPr>
              <a:t>s</a:t>
            </a:r>
            <a:r>
              <a:rPr lang="en-US" altLang="zh-CN" sz="2800" dirty="0"/>
              <a:t>tunn</a:t>
            </a:r>
            <a:r>
              <a:rPr lang="en-US" altLang="zh-CN" sz="2800" dirty="0">
                <a:solidFill>
                  <a:srgbClr val="FF0000"/>
                </a:solidFill>
              </a:rPr>
              <a:t>ed</a:t>
            </a:r>
            <a:r>
              <a:rPr lang="en-US" altLang="zh-CN" sz="2800" dirty="0"/>
              <a:t>, I was even petrifi</a:t>
            </a:r>
            <a:r>
              <a:rPr lang="en-US" altLang="zh-CN" sz="2800" dirty="0">
                <a:solidFill>
                  <a:srgbClr val="FF0000"/>
                </a:solidFill>
              </a:rPr>
              <a:t>ed</a:t>
            </a:r>
            <a:r>
              <a:rPr lang="en-US" altLang="zh-CN" sz="2800" dirty="0"/>
              <a:t>, for I came to realize what had happened.</a:t>
            </a:r>
            <a:endParaRPr lang="en-US" altLang="zh-CN" sz="2800" dirty="0"/>
          </a:p>
          <a:p>
            <a:pPr marL="0" indent="0">
              <a:buNone/>
            </a:pPr>
            <a:r>
              <a:rPr lang="en-US" altLang="zh-CN" sz="2800" dirty="0">
                <a:solidFill>
                  <a:schemeClr val="accent6">
                    <a:lumMod val="75000"/>
                  </a:schemeClr>
                </a:solidFill>
              </a:rPr>
              <a:t>5. </a:t>
            </a:r>
            <a:r>
              <a:rPr lang="en-US" altLang="zh-CN" sz="2800" dirty="0"/>
              <a:t>Shock</a:t>
            </a:r>
            <a:r>
              <a:rPr lang="en-US" altLang="zh-CN" sz="2800" dirty="0">
                <a:solidFill>
                  <a:srgbClr val="FF0000"/>
                </a:solidFill>
              </a:rPr>
              <a:t>ed</a:t>
            </a:r>
            <a:r>
              <a:rPr lang="en-US" altLang="zh-CN" sz="2800" dirty="0"/>
              <a:t> and annoy</a:t>
            </a:r>
            <a:r>
              <a:rPr lang="en-US" altLang="zh-CN" sz="2800" dirty="0">
                <a:solidFill>
                  <a:srgbClr val="FF0000"/>
                </a:solidFill>
              </a:rPr>
              <a:t>ed</a:t>
            </a:r>
            <a:r>
              <a:rPr lang="en-US" altLang="zh-CN" sz="2800" dirty="0"/>
              <a:t>, I grabb</a:t>
            </a:r>
            <a:r>
              <a:rPr lang="en-US" altLang="zh-CN" sz="2800" dirty="0">
                <a:solidFill>
                  <a:srgbClr val="FF0000"/>
                </a:solidFill>
              </a:rPr>
              <a:t>ed</a:t>
            </a:r>
            <a:r>
              <a:rPr lang="en-US" altLang="zh-CN" sz="2800" dirty="0"/>
              <a:t> the lunch-box, squeez</a:t>
            </a:r>
            <a:r>
              <a:rPr lang="en-US" altLang="zh-CN" sz="2800" dirty="0">
                <a:solidFill>
                  <a:srgbClr val="FF0000"/>
                </a:solidFill>
              </a:rPr>
              <a:t>ed</a:t>
            </a:r>
            <a:r>
              <a:rPr lang="en-US" altLang="zh-CN" sz="2800" dirty="0"/>
              <a:t> his wrist and scold</a:t>
            </a:r>
            <a:r>
              <a:rPr lang="en-US" altLang="zh-CN" sz="2800" dirty="0">
                <a:solidFill>
                  <a:srgbClr val="FF0000"/>
                </a:solidFill>
              </a:rPr>
              <a:t>ed</a:t>
            </a:r>
            <a:r>
              <a:rPr lang="en-US" altLang="zh-CN" sz="2800" dirty="0"/>
              <a:t>, “Are you stealing Katie’s lunch?”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Scene 2 </a:t>
            </a:r>
            <a:r>
              <a:rPr lang="zh-CN" altLang="en-US" dirty="0"/>
              <a:t>邓布利多从口袋里摸索银色打火机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01298" y="1863791"/>
            <a:ext cx="10353556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800" dirty="0"/>
              <a:t>Dumbledore found what he was looking for in his inside pocket. It seemed to be a silver cigarette lighter. </a:t>
            </a:r>
            <a:endParaRPr lang="en-US" altLang="zh-CN" sz="2800" dirty="0"/>
          </a:p>
          <a:p>
            <a:pPr marL="0" indent="0">
              <a:buNone/>
            </a:pPr>
            <a:r>
              <a:rPr lang="zh-CN" altLang="en-US" sz="2800" dirty="0"/>
              <a:t>试译：他把打火机轻轻弹开</a:t>
            </a:r>
            <a:r>
              <a:rPr lang="en-US" altLang="zh-CN" sz="2800" dirty="0"/>
              <a:t>(flick)</a:t>
            </a:r>
            <a:r>
              <a:rPr lang="zh-CN" altLang="en-US" sz="2800" dirty="0"/>
              <a:t>，高举起来，咔哒</a:t>
            </a:r>
            <a:r>
              <a:rPr lang="en-US" altLang="zh-CN" sz="2800" dirty="0"/>
              <a:t>(click)</a:t>
            </a:r>
            <a:r>
              <a:rPr lang="zh-CN" altLang="en-US" sz="2800" dirty="0"/>
              <a:t>一声。</a:t>
            </a:r>
            <a:endParaRPr lang="en-US" altLang="zh-CN" sz="2800" dirty="0"/>
          </a:p>
          <a:p>
            <a:pPr marL="0" indent="0">
              <a:buNone/>
            </a:pPr>
            <a:r>
              <a:rPr lang="en-US" altLang="zh-CN" sz="3600" dirty="0"/>
              <a:t>He </a:t>
            </a:r>
            <a:r>
              <a:rPr lang="en-US" altLang="zh-CN" sz="3600" b="1" dirty="0">
                <a:solidFill>
                  <a:srgbClr val="FF0000"/>
                </a:solidFill>
              </a:rPr>
              <a:t>flicked</a:t>
            </a:r>
            <a:r>
              <a:rPr lang="en-US" altLang="zh-CN" sz="3600" dirty="0"/>
              <a:t> it open, </a:t>
            </a:r>
            <a:r>
              <a:rPr lang="en-US" altLang="zh-CN" sz="3600" b="1" dirty="0">
                <a:solidFill>
                  <a:srgbClr val="FF0000"/>
                </a:solidFill>
              </a:rPr>
              <a:t>held</a:t>
            </a:r>
            <a:r>
              <a:rPr lang="en-US" altLang="zh-CN" sz="3600" dirty="0"/>
              <a:t> it up in the air and </a:t>
            </a:r>
            <a:r>
              <a:rPr lang="en-US" altLang="zh-CN" sz="3600" b="1" dirty="0">
                <a:solidFill>
                  <a:srgbClr val="FF0000"/>
                </a:solidFill>
              </a:rPr>
              <a:t>clicked</a:t>
            </a:r>
            <a:r>
              <a:rPr lang="en-US" altLang="zh-CN" sz="3600" dirty="0"/>
              <a:t> it.</a:t>
            </a:r>
            <a:endParaRPr lang="en-US" altLang="zh-CN" sz="3600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1920" y="4454062"/>
            <a:ext cx="3758339" cy="17206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5701" y="455807"/>
            <a:ext cx="7339835" cy="1049235"/>
          </a:xfrm>
        </p:spPr>
        <p:txBody>
          <a:bodyPr>
            <a:normAutofit/>
          </a:bodyPr>
          <a:lstStyle/>
          <a:p>
            <a:r>
              <a:rPr lang="en-US" altLang="zh-CN" dirty="0"/>
              <a:t>Scene 3 </a:t>
            </a:r>
            <a:r>
              <a:rPr lang="zh-CN" altLang="en-US" dirty="0"/>
              <a:t>麦格教授听说邓布利多要把哈利波特寄养在“麻瓜”姨父家，感到震惊。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5701" y="1840577"/>
            <a:ext cx="11706140" cy="412627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altLang="zh-CN" sz="5900" dirty="0"/>
              <a:t>“You don’t mean —— you can’t mean the people who live here?” _____ Professor McGonagall,  ______________________________________ (</a:t>
            </a:r>
            <a:r>
              <a:rPr lang="zh-CN" altLang="en-US" sz="5900" dirty="0"/>
              <a:t>跳了起来，指着四号门牌</a:t>
            </a:r>
            <a:r>
              <a:rPr lang="en-US" altLang="zh-CN" sz="5900" dirty="0"/>
              <a:t>). “Dumbledore —— you can’t. I’ve been watching them all day. You couldn’t find two people who are less like us. And they’ve got this son —— I saw him ___________________________________________________ (</a:t>
            </a:r>
            <a:r>
              <a:rPr lang="zh-CN" altLang="en-US" sz="5900" dirty="0"/>
              <a:t>一路脚踢他妈妈，喊着要吃糖</a:t>
            </a:r>
            <a:r>
              <a:rPr lang="en-US" altLang="zh-CN" sz="5900" dirty="0"/>
              <a:t>) Harry Potter come and live here!”</a:t>
            </a:r>
            <a:endParaRPr lang="zh-CN" altLang="en-US" sz="5900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4694" y="-225798"/>
            <a:ext cx="3687305" cy="2038209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61077" y="2291719"/>
            <a:ext cx="11272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cried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28796" y="2804417"/>
            <a:ext cx="8654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ill Sans MT" panose="020B0502020104020203"/>
                <a:ea typeface="等线" panose="02010600030101010101" pitchFamily="2" charset="-122"/>
                <a:cs typeface="+mn-cs"/>
              </a:rPr>
              <a:t>jumping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 panose="020B0502020104020203"/>
                <a:ea typeface="等线" panose="02010600030101010101" pitchFamily="2" charset="-122"/>
                <a:cs typeface="+mn-cs"/>
              </a:rPr>
              <a:t> to her feet and 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ill Sans MT" panose="020B0502020104020203"/>
                <a:ea typeface="等线" panose="02010600030101010101" pitchFamily="2" charset="-122"/>
                <a:cs typeface="+mn-cs"/>
              </a:rPr>
              <a:t>pointing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 panose="020B0502020104020203"/>
                <a:ea typeface="等线" panose="02010600030101010101" pitchFamily="2" charset="-122"/>
                <a:cs typeface="+mn-cs"/>
              </a:rPr>
              <a:t> at number four</a:t>
            </a:r>
            <a:endParaRPr lang="zh-CN" altLang="en-US" sz="7200" dirty="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50159" y="4700341"/>
            <a:ext cx="12136784" cy="6333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None/>
              <a:defRPr/>
            </a:pPr>
            <a:r>
              <a:rPr lang="en-US" altLang="zh-CN" sz="3200" dirty="0">
                <a:solidFill>
                  <a:srgbClr val="FF0000"/>
                </a:solidFill>
                <a:latin typeface="Gill Sans MT" panose="020B0502020104020203"/>
                <a:ea typeface="等线" panose="02010600030101010101" pitchFamily="2" charset="-122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ill Sans MT" panose="020B0502020104020203"/>
                <a:ea typeface="等线" panose="02010600030101010101" pitchFamily="2" charset="-122"/>
              </a:rPr>
              <a:t>kicking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 panose="020B0502020104020203"/>
                <a:ea typeface="等线" panose="02010600030101010101" pitchFamily="2" charset="-122"/>
              </a:rPr>
              <a:t> his mother all the way up the 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Gill Sans MT" panose="020B0502020104020203"/>
                <a:ea typeface="等线" panose="02010600030101010101" pitchFamily="2" charset="-122"/>
              </a:rPr>
              <a:t>street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 panose="020B0502020104020203"/>
                <a:ea typeface="等线" panose="02010600030101010101" pitchFamily="2" charset="-122"/>
              </a:rPr>
              <a:t>, 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ill Sans MT" panose="020B0502020104020203"/>
                <a:ea typeface="等线" panose="02010600030101010101" pitchFamily="2" charset="-122"/>
              </a:rPr>
              <a:t>screaming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 panose="020B0502020104020203"/>
                <a:ea typeface="等线" panose="02010600030101010101" pitchFamily="2" charset="-122"/>
              </a:rPr>
              <a:t> for 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Gill Sans MT" panose="020B0502020104020203"/>
                <a:ea typeface="等线" panose="02010600030101010101" pitchFamily="2" charset="-122"/>
              </a:rPr>
              <a:t>sweets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 panose="020B0502020104020203"/>
                <a:ea typeface="等线" panose="02010600030101010101" pitchFamily="2" charset="-122"/>
              </a:rPr>
              <a:t>. 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ill Sans MT" panose="020B0502020104020203"/>
              <a:ea typeface="等线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Implied ENDING</a:t>
            </a:r>
            <a:r>
              <a:rPr lang="zh-CN" altLang="en-US" b="1" dirty="0"/>
              <a:t>以景结情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3600" b="1" dirty="0">
                <a:solidFill>
                  <a:srgbClr val="FF0000"/>
                </a:solidFill>
              </a:rPr>
              <a:t>Bathed in the bright sunshine</a:t>
            </a:r>
            <a:r>
              <a:rPr lang="en-US" altLang="zh-CN" sz="3600" dirty="0"/>
              <a:t>, in my sight, Katie was an angel full of love and joy arriving in the world.</a:t>
            </a:r>
            <a:endParaRPr lang="en-US" altLang="zh-CN" sz="3600" dirty="0"/>
          </a:p>
          <a:p>
            <a:pPr marL="0" indent="0"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Lesson </a:t>
            </a:r>
            <a:r>
              <a:rPr lang="zh-CN" altLang="en-US" b="1" dirty="0"/>
              <a:t>升华（点题式）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70861" y="1822003"/>
            <a:ext cx="10279252" cy="42649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sz="3600" dirty="0"/>
              <a:t>I felt again the power of helping others from the lovely girl, just as the say goes, “</a:t>
            </a:r>
            <a:r>
              <a:rPr lang="en-US" altLang="zh-CN" sz="3600" b="1" dirty="0">
                <a:solidFill>
                  <a:srgbClr val="FF0000"/>
                </a:solidFill>
              </a:rPr>
              <a:t>a rose in her hand, a </a:t>
            </a:r>
            <a:r>
              <a:rPr lang="en-US" altLang="zh-CN" sz="3600" b="1" dirty="0" err="1">
                <a:solidFill>
                  <a:srgbClr val="FF0000"/>
                </a:solidFill>
              </a:rPr>
              <a:t>flavour</a:t>
            </a:r>
            <a:r>
              <a:rPr lang="en-US" altLang="zh-CN" sz="3600" b="1" dirty="0">
                <a:solidFill>
                  <a:srgbClr val="FF0000"/>
                </a:solidFill>
              </a:rPr>
              <a:t> in mine.</a:t>
            </a:r>
            <a:r>
              <a:rPr lang="en-US" altLang="zh-CN" sz="3600" dirty="0"/>
              <a:t>”</a:t>
            </a:r>
            <a:endParaRPr lang="en-US" altLang="zh-CN" sz="3600" dirty="0"/>
          </a:p>
          <a:p>
            <a:pPr marL="0" indent="0">
              <a:buNone/>
            </a:pPr>
            <a:endParaRPr lang="en-US" altLang="zh-CN" sz="3600" dirty="0"/>
          </a:p>
          <a:p>
            <a:pPr marL="0" indent="0">
              <a:buNone/>
            </a:pPr>
            <a:r>
              <a:rPr lang="en-US" altLang="zh-CN" sz="3600" dirty="0"/>
              <a:t>From this experience, Katie </a:t>
            </a:r>
            <a:r>
              <a:rPr lang="en-US" altLang="zh-CN" sz="3600" b="1" dirty="0">
                <a:solidFill>
                  <a:srgbClr val="FF0000"/>
                </a:solidFill>
              </a:rPr>
              <a:t>learned the true meaning and the proper way </a:t>
            </a:r>
            <a:r>
              <a:rPr lang="en-US" altLang="zh-CN" sz="3600" dirty="0"/>
              <a:t>of helping others.</a:t>
            </a:r>
            <a:endParaRPr lang="en-US" altLang="zh-CN" sz="3600" dirty="0"/>
          </a:p>
          <a:p>
            <a:pPr marL="0" indent="0"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Mirror (Echo </a:t>
            </a:r>
            <a:r>
              <a:rPr lang="zh-CN" altLang="en-US" b="1" dirty="0"/>
              <a:t>首尾呼应</a:t>
            </a:r>
            <a:r>
              <a:rPr lang="en-US" altLang="zh-CN" b="1" dirty="0"/>
              <a:t>)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3600" b="1" dirty="0">
                <a:solidFill>
                  <a:srgbClr val="FF0000"/>
                </a:solidFill>
              </a:rPr>
              <a:t>Small body </a:t>
            </a:r>
            <a:r>
              <a:rPr lang="en-US" altLang="zh-CN" sz="3600" dirty="0"/>
              <a:t>makes a great difference.</a:t>
            </a:r>
            <a:endParaRPr lang="en-US" altLang="zh-CN" sz="3600" dirty="0"/>
          </a:p>
          <a:p>
            <a:pPr marL="0" indent="0">
              <a:buNone/>
            </a:pPr>
            <a:endParaRPr lang="en-US" altLang="zh-CN" sz="3600" dirty="0"/>
          </a:p>
          <a:p>
            <a:pPr marL="0" indent="0">
              <a:buNone/>
            </a:pPr>
            <a:r>
              <a:rPr lang="en-US" altLang="zh-CN" sz="3600" dirty="0"/>
              <a:t>Katie is a </a:t>
            </a:r>
            <a:r>
              <a:rPr lang="en-US" altLang="zh-CN" sz="3600" b="1" dirty="0">
                <a:solidFill>
                  <a:srgbClr val="FF0000"/>
                </a:solidFill>
              </a:rPr>
              <a:t>small girl </a:t>
            </a:r>
            <a:r>
              <a:rPr lang="en-US" altLang="zh-CN" sz="3600" dirty="0"/>
              <a:t>but with </a:t>
            </a:r>
            <a:r>
              <a:rPr lang="en-US" altLang="zh-CN" sz="3600" b="1" dirty="0">
                <a:solidFill>
                  <a:srgbClr val="FF0000"/>
                </a:solidFill>
              </a:rPr>
              <a:t>a big heart</a:t>
            </a:r>
            <a:r>
              <a:rPr lang="en-US" altLang="zh-CN" sz="3600" dirty="0"/>
              <a:t>.</a:t>
            </a:r>
            <a:endParaRPr lang="en-US" altLang="zh-CN" sz="3600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Happy ever after </a:t>
            </a:r>
            <a:r>
              <a:rPr lang="zh-CN" altLang="en-US" b="1" dirty="0"/>
              <a:t>自然式结尾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51579" y="1957613"/>
            <a:ext cx="10031966" cy="41603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CN" sz="3200" b="1" dirty="0">
                <a:solidFill>
                  <a:srgbClr val="FF0000"/>
                </a:solidFill>
              </a:rPr>
              <a:t>Since then</a:t>
            </a:r>
            <a:r>
              <a:rPr lang="en-US" altLang="zh-CN" sz="3200" dirty="0"/>
              <a:t>, Katie’s parents would cook two boxes of homemade lunch. One for their daughter, the other for the ragged boy.</a:t>
            </a:r>
            <a:endParaRPr lang="en-US" altLang="zh-CN" sz="3200" dirty="0"/>
          </a:p>
          <a:p>
            <a:pPr marL="0" indent="0">
              <a:buNone/>
            </a:pPr>
            <a:endParaRPr lang="en-US" altLang="zh-CN" sz="3200" dirty="0"/>
          </a:p>
          <a:p>
            <a:pPr marL="0" indent="0">
              <a:buNone/>
            </a:pPr>
            <a:r>
              <a:rPr lang="en-US" altLang="zh-CN" sz="3200" b="1" dirty="0">
                <a:solidFill>
                  <a:srgbClr val="FF0000"/>
                </a:solidFill>
              </a:rPr>
              <a:t>A few days later</a:t>
            </a:r>
            <a:r>
              <a:rPr lang="en-US" altLang="zh-CN" sz="3200" dirty="0"/>
              <a:t>, I was gratified to find Katie coming to school with a double-deck lunch-box, smile on her face shining like a diamond.</a:t>
            </a:r>
            <a:endParaRPr lang="en-US" altLang="zh-CN" sz="3200" dirty="0"/>
          </a:p>
          <a:p>
            <a:pPr marL="0" indent="0"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158451" y="377505"/>
            <a:ext cx="1170731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3600" i="1" kern="1800" dirty="0">
                <a:solidFill>
                  <a:srgbClr val="000000"/>
                </a:solidFill>
                <a:latin typeface="Helvetica" panose="020B0604020202020204" pitchFamily="34" charset="0"/>
                <a:ea typeface="宋体" panose="02010600030101010101" pitchFamily="2" charset="-122"/>
              </a:rPr>
              <a:t>P1: T</a:t>
            </a:r>
            <a:r>
              <a:rPr lang="en-US" altLang="zh-CN" sz="3600" i="1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宋体" panose="02010600030101010101" pitchFamily="2" charset="-122"/>
              </a:rPr>
              <a:t>he problem was still unresolved the next week until I noticed a boy in the school canteen</a:t>
            </a:r>
            <a:r>
              <a:rPr lang="en-US" altLang="zh-CN" sz="3600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宋体" panose="02010600030101010101" pitchFamily="2" charset="-122"/>
              </a:rPr>
              <a:t>. He was silent sitting alone at a </a:t>
            </a:r>
            <a:r>
              <a:rPr lang="en-US" altLang="zh-CN" sz="3600" u="sng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宋体" panose="02010600030101010101" pitchFamily="2" charset="-122"/>
              </a:rPr>
              <a:t>lunch</a:t>
            </a:r>
            <a:r>
              <a:rPr lang="en-US" altLang="zh-CN" sz="3600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宋体" panose="02010600030101010101" pitchFamily="2" charset="-122"/>
              </a:rPr>
              <a:t> table. H</a:t>
            </a:r>
            <a:r>
              <a:rPr lang="en-US" altLang="zh-CN" sz="3600" kern="1800" dirty="0">
                <a:solidFill>
                  <a:srgbClr val="000000"/>
                </a:solidFill>
                <a:latin typeface="Helvetica" panose="020B0604020202020204" pitchFamily="34" charset="0"/>
                <a:ea typeface="宋体" panose="02010600030101010101" pitchFamily="2" charset="-122"/>
              </a:rPr>
              <a:t>e</a:t>
            </a:r>
            <a:r>
              <a:rPr lang="zh-CN" altLang="en-US" sz="3600" kern="1800" dirty="0">
                <a:solidFill>
                  <a:srgbClr val="000000"/>
                </a:solidFill>
                <a:latin typeface="Helvetica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3600" kern="1800" dirty="0">
                <a:solidFill>
                  <a:srgbClr val="000000"/>
                </a:solidFill>
                <a:latin typeface="Helvetica" panose="020B0604020202020204" pitchFamily="34" charset="0"/>
                <a:ea typeface="宋体" panose="02010600030101010101" pitchFamily="2" charset="-122"/>
              </a:rPr>
              <a:t>had</a:t>
            </a:r>
            <a:r>
              <a:rPr lang="zh-CN" altLang="en-US" sz="3600" kern="1800" dirty="0">
                <a:solidFill>
                  <a:srgbClr val="000000"/>
                </a:solidFill>
                <a:latin typeface="Helvetica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3600" kern="1800" dirty="0">
                <a:solidFill>
                  <a:srgbClr val="000000"/>
                </a:solidFill>
                <a:latin typeface="Helvetica" panose="020B0604020202020204" pitchFamily="34" charset="0"/>
                <a:ea typeface="宋体" panose="02010600030101010101" pitchFamily="2" charset="-122"/>
              </a:rPr>
              <a:t>messy</a:t>
            </a:r>
            <a:r>
              <a:rPr lang="zh-CN" altLang="en-US" sz="3600" kern="1800" dirty="0">
                <a:solidFill>
                  <a:srgbClr val="000000"/>
                </a:solidFill>
                <a:latin typeface="Helvetica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3600" kern="1800" dirty="0">
                <a:solidFill>
                  <a:srgbClr val="000000"/>
                </a:solidFill>
                <a:latin typeface="Helvetica" panose="020B0604020202020204" pitchFamily="34" charset="0"/>
                <a:ea typeface="宋体" panose="02010600030101010101" pitchFamily="2" charset="-122"/>
              </a:rPr>
              <a:t>hair</a:t>
            </a:r>
            <a:r>
              <a:rPr lang="zh-CN" altLang="en-US" sz="3600" kern="1800" dirty="0">
                <a:solidFill>
                  <a:srgbClr val="000000"/>
                </a:solidFill>
                <a:latin typeface="Helvetica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3600" kern="1800" dirty="0">
                <a:solidFill>
                  <a:srgbClr val="000000"/>
                </a:solidFill>
                <a:latin typeface="Helvetica" panose="020B0604020202020204" pitchFamily="34" charset="0"/>
                <a:ea typeface="宋体" panose="02010600030101010101" pitchFamily="2" charset="-122"/>
              </a:rPr>
              <a:t>and</a:t>
            </a:r>
            <a:r>
              <a:rPr lang="zh-CN" altLang="en-US" sz="3600" kern="1800" dirty="0">
                <a:solidFill>
                  <a:srgbClr val="000000"/>
                </a:solidFill>
                <a:latin typeface="Helvetica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3600" kern="1800" dirty="0">
                <a:solidFill>
                  <a:srgbClr val="000000"/>
                </a:solidFill>
                <a:latin typeface="Helvetica" panose="020B0604020202020204" pitchFamily="34" charset="0"/>
                <a:ea typeface="宋体" panose="02010600030101010101" pitchFamily="2" charset="-122"/>
              </a:rPr>
              <a:t>a</a:t>
            </a:r>
            <a:r>
              <a:rPr lang="zh-CN" altLang="en-US" sz="3600" kern="1800" dirty="0">
                <a:solidFill>
                  <a:srgbClr val="000000"/>
                </a:solidFill>
                <a:latin typeface="Helvetica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3600" kern="1800" dirty="0">
                <a:solidFill>
                  <a:srgbClr val="000000"/>
                </a:solidFill>
                <a:latin typeface="Helvetica" panose="020B0604020202020204" pitchFamily="34" charset="0"/>
                <a:ea typeface="宋体" panose="02010600030101010101" pitchFamily="2" charset="-122"/>
              </a:rPr>
              <a:t>thin</a:t>
            </a:r>
            <a:r>
              <a:rPr lang="zh-CN" altLang="en-US" sz="3600" kern="1800" dirty="0">
                <a:solidFill>
                  <a:srgbClr val="000000"/>
                </a:solidFill>
                <a:latin typeface="Helvetica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3600" kern="1800" dirty="0">
                <a:solidFill>
                  <a:srgbClr val="000000"/>
                </a:solidFill>
                <a:latin typeface="Helvetica" panose="020B0604020202020204" pitchFamily="34" charset="0"/>
                <a:ea typeface="宋体" panose="02010600030101010101" pitchFamily="2" charset="-122"/>
              </a:rPr>
              <a:t>face,</a:t>
            </a:r>
            <a:r>
              <a:rPr lang="zh-CN" altLang="en-US" sz="3600" kern="1800" dirty="0">
                <a:solidFill>
                  <a:srgbClr val="000000"/>
                </a:solidFill>
                <a:latin typeface="Helvetica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3600" kern="1800" dirty="0">
                <a:solidFill>
                  <a:srgbClr val="000000"/>
                </a:solidFill>
                <a:latin typeface="Helvetica" panose="020B0604020202020204" pitchFamily="34" charset="0"/>
                <a:ea typeface="宋体" panose="02010600030101010101" pitchFamily="2" charset="-122"/>
              </a:rPr>
              <a:t>always</a:t>
            </a:r>
            <a:r>
              <a:rPr lang="zh-CN" altLang="en-US" sz="3600" kern="1800" dirty="0">
                <a:solidFill>
                  <a:srgbClr val="000000"/>
                </a:solidFill>
                <a:latin typeface="Helvetica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3600" b="1" kern="1800" dirty="0">
                <a:solidFill>
                  <a:srgbClr val="00B050"/>
                </a:solidFill>
                <a:latin typeface="Helvetica" panose="020B0604020202020204" pitchFamily="34" charset="0"/>
                <a:ea typeface="宋体" panose="02010600030101010101" pitchFamily="2" charset="-122"/>
              </a:rPr>
              <a:t>wearing</a:t>
            </a:r>
            <a:r>
              <a:rPr lang="zh-CN" altLang="en-US" sz="3600" kern="1800" dirty="0">
                <a:solidFill>
                  <a:srgbClr val="000000"/>
                </a:solidFill>
                <a:latin typeface="Helvetica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3600" kern="1800" dirty="0">
                <a:solidFill>
                  <a:srgbClr val="000000"/>
                </a:solidFill>
                <a:latin typeface="Helvetica" panose="020B0604020202020204" pitchFamily="34" charset="0"/>
                <a:ea typeface="宋体" panose="02010600030101010101" pitchFamily="2" charset="-122"/>
              </a:rPr>
              <a:t>his</a:t>
            </a:r>
            <a:r>
              <a:rPr lang="zh-CN" altLang="en-US" sz="3600" kern="1800" dirty="0">
                <a:solidFill>
                  <a:srgbClr val="000000"/>
                </a:solidFill>
                <a:latin typeface="Helvetica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3600" kern="1800" dirty="0">
                <a:solidFill>
                  <a:srgbClr val="000000"/>
                </a:solidFill>
                <a:latin typeface="Helvetica" panose="020B0604020202020204" pitchFamily="34" charset="0"/>
                <a:ea typeface="宋体" panose="02010600030101010101" pitchFamily="2" charset="-122"/>
              </a:rPr>
              <a:t>oversized coat and </a:t>
            </a:r>
            <a:r>
              <a:rPr lang="en-US" altLang="zh-CN" sz="3600" b="1" kern="1800" dirty="0">
                <a:solidFill>
                  <a:srgbClr val="00B050"/>
                </a:solidFill>
                <a:latin typeface="Helvetica" panose="020B0604020202020204" pitchFamily="34" charset="0"/>
                <a:ea typeface="宋体" panose="02010600030101010101" pitchFamily="2" charset="-122"/>
              </a:rPr>
              <a:t>looking</a:t>
            </a:r>
            <a:r>
              <a:rPr lang="en-US" altLang="zh-CN" sz="3600" kern="1800" dirty="0">
                <a:solidFill>
                  <a:srgbClr val="000000"/>
                </a:solidFill>
                <a:latin typeface="Helvetica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3600" b="1" kern="1800" dirty="0">
                <a:solidFill>
                  <a:srgbClr val="FF0000"/>
                </a:solidFill>
                <a:latin typeface="Helvetica" panose="020B0604020202020204" pitchFamily="34" charset="0"/>
                <a:ea typeface="宋体" panose="02010600030101010101" pitchFamily="2" charset="-122"/>
              </a:rPr>
              <a:t>sad</a:t>
            </a:r>
            <a:r>
              <a:rPr lang="en-US" altLang="zh-CN" sz="3600" kern="1800" dirty="0">
                <a:solidFill>
                  <a:srgbClr val="000000"/>
                </a:solidFill>
                <a:latin typeface="Helvetica" panose="020B0604020202020204" pitchFamily="34" charset="0"/>
                <a:ea typeface="宋体" panose="02010600030101010101" pitchFamily="2" charset="-122"/>
              </a:rPr>
              <a:t> and </a:t>
            </a:r>
            <a:r>
              <a:rPr lang="en-US" altLang="zh-CN" sz="3600" b="1" kern="1800" dirty="0">
                <a:solidFill>
                  <a:srgbClr val="FF0000"/>
                </a:solidFill>
                <a:latin typeface="Helvetica" panose="020B0604020202020204" pitchFamily="34" charset="0"/>
                <a:ea typeface="宋体" panose="02010600030101010101" pitchFamily="2" charset="-122"/>
              </a:rPr>
              <a:t>shy</a:t>
            </a:r>
            <a:r>
              <a:rPr lang="en-US" altLang="zh-CN" sz="3600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宋体" panose="02010600030101010101" pitchFamily="2" charset="-122"/>
              </a:rPr>
              <a:t>. I thought I would go and sit with him for a while. As I walked toward him, I noticed the lunch bag on the table. The name on the bag said “</a:t>
            </a:r>
            <a:r>
              <a:rPr lang="en-US" altLang="zh-CN" sz="3600" u="sng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宋体" panose="02010600030101010101" pitchFamily="2" charset="-122"/>
              </a:rPr>
              <a:t>Katie</a:t>
            </a:r>
            <a:r>
              <a:rPr lang="en-US" altLang="zh-CN" sz="3600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宋体" panose="02010600030101010101" pitchFamily="2" charset="-122"/>
              </a:rPr>
              <a:t>.” Now I understood what had </a:t>
            </a:r>
            <a:r>
              <a:rPr lang="en-US" altLang="zh-CN" sz="3600" u="sng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宋体" panose="02010600030101010101" pitchFamily="2" charset="-122"/>
              </a:rPr>
              <a:t>happened</a:t>
            </a:r>
            <a:r>
              <a:rPr lang="en-US" altLang="zh-CN" sz="3600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宋体" panose="02010600030101010101" pitchFamily="2" charset="-122"/>
              </a:rPr>
              <a:t>. Later that day, I found Katie and talked to her about it.</a:t>
            </a:r>
            <a:r>
              <a:rPr lang="en-US" altLang="zh-CN" sz="3600" i="1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宋体" panose="02010600030101010101" pitchFamily="2" charset="-122"/>
              </a:rPr>
              <a:t> </a:t>
            </a:r>
            <a:endParaRPr lang="en-US" altLang="zh-CN" sz="3600" i="1" kern="1800" dirty="0">
              <a:solidFill>
                <a:srgbClr val="000000"/>
              </a:solidFill>
              <a:effectLst/>
              <a:latin typeface="Helvetica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04866" y="867466"/>
            <a:ext cx="9144000" cy="2387600"/>
          </a:xfrm>
        </p:spPr>
        <p:txBody>
          <a:bodyPr>
            <a:normAutofit/>
          </a:bodyPr>
          <a:lstStyle/>
          <a:p>
            <a:r>
              <a:rPr lang="zh-CN" altLang="en-US" dirty="0"/>
              <a:t>读后续写</a:t>
            </a:r>
            <a:br>
              <a:rPr lang="en-US" altLang="zh-CN" dirty="0"/>
            </a:br>
            <a:r>
              <a:rPr lang="en-US" altLang="zh-CN" sz="4800" dirty="0"/>
              <a:t>Be Careful What You </a:t>
            </a:r>
            <a:br>
              <a:rPr lang="en-US" altLang="zh-CN" sz="4800" dirty="0"/>
            </a:br>
            <a:r>
              <a:rPr lang="en-US" altLang="zh-CN" sz="4800" dirty="0"/>
              <a:t>Teach Them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04866" y="3602935"/>
            <a:ext cx="9144000" cy="1655762"/>
          </a:xfrm>
        </p:spPr>
        <p:txBody>
          <a:bodyPr>
            <a:normAutofit/>
          </a:bodyPr>
          <a:lstStyle/>
          <a:p>
            <a:r>
              <a:rPr lang="en-US" altLang="zh-CN" sz="3600" dirty="0"/>
              <a:t>2021</a:t>
            </a:r>
            <a:r>
              <a:rPr lang="zh-CN" altLang="en-US" sz="3600" dirty="0"/>
              <a:t>高三</a:t>
            </a:r>
            <a:r>
              <a:rPr lang="en-US" altLang="zh-CN" sz="3600" dirty="0"/>
              <a:t> “</a:t>
            </a:r>
            <a:r>
              <a:rPr lang="zh-CN" altLang="en-US" sz="3600" dirty="0"/>
              <a:t>五校联考</a:t>
            </a:r>
            <a:r>
              <a:rPr lang="en-US" altLang="zh-CN" sz="3600" dirty="0"/>
              <a:t>”</a:t>
            </a:r>
            <a:endParaRPr lang="zh-CN" altLang="en-US" sz="36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426" y="-121084"/>
            <a:ext cx="4591575" cy="709900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8873" y="612844"/>
            <a:ext cx="1169425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3600" i="1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宋体" panose="02010600030101010101" pitchFamily="2" charset="-122"/>
              </a:rPr>
              <a:t>P2: Katie asked me not to tell her parents. </a:t>
            </a:r>
            <a:r>
              <a:rPr lang="en-US" altLang="zh-CN" sz="3600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But I drove to Katie’s house that evening after I was sure that she was in bed. I have never seen </a:t>
            </a:r>
            <a:r>
              <a:rPr lang="en-US" altLang="zh-CN" sz="3600" u="sng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parents</a:t>
            </a:r>
            <a:r>
              <a:rPr lang="en-US" altLang="zh-CN" sz="3600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so proud of their child. Katie didn’t </a:t>
            </a:r>
            <a:r>
              <a:rPr lang="en-US" altLang="zh-CN" sz="3600" u="sng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care</a:t>
            </a:r>
            <a:r>
              <a:rPr lang="en-US" altLang="zh-CN" sz="3600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that she was misunderstood by her parents and teacher. But she cared about a little boy who was </a:t>
            </a:r>
            <a:r>
              <a:rPr lang="en-US" altLang="zh-CN" sz="3600" b="1" kern="18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starved</a:t>
            </a:r>
            <a:r>
              <a:rPr lang="en-US" altLang="zh-CN" sz="3600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and </a:t>
            </a:r>
            <a:r>
              <a:rPr lang="en-US" altLang="zh-CN" sz="3600" b="1" kern="18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scared</a:t>
            </a:r>
            <a:r>
              <a:rPr lang="en-US" altLang="zh-CN" sz="3600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. What a </a:t>
            </a:r>
            <a:r>
              <a:rPr lang="en-US" altLang="zh-CN" sz="3600" u="sng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sweet</a:t>
            </a:r>
            <a:r>
              <a:rPr lang="en-US" altLang="zh-CN" sz="3600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girl she was! </a:t>
            </a:r>
            <a:r>
              <a:rPr lang="en-US" altLang="zh-CN" sz="3600" i="1" u="sng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Later, Katie still bought lunch every day at school. And every morning, as she </a:t>
            </a:r>
            <a:r>
              <a:rPr lang="en-US" altLang="zh-CN" sz="3600" b="1" i="1" u="sng" kern="1800" dirty="0">
                <a:solidFill>
                  <a:srgbClr val="00B050"/>
                </a:solidFill>
                <a:effectLst/>
                <a:latin typeface="Helvetica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headed</a:t>
            </a:r>
            <a:r>
              <a:rPr lang="en-US" altLang="zh-CN" sz="3600" i="1" u="sng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out the door, her mom </a:t>
            </a:r>
            <a:r>
              <a:rPr lang="en-US" altLang="zh-CN" sz="3600" b="1" i="1" u="sng" kern="1800" dirty="0">
                <a:solidFill>
                  <a:srgbClr val="00B050"/>
                </a:solidFill>
                <a:effectLst/>
                <a:latin typeface="Helvetica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handed</a:t>
            </a:r>
            <a:r>
              <a:rPr lang="en-US" altLang="zh-CN" sz="3600" i="1" u="sng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her a delicious homemade lunch</a:t>
            </a:r>
            <a:r>
              <a:rPr lang="en-US" altLang="zh-CN" sz="3600" kern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endParaRPr lang="zh-CN" altLang="zh-CN" sz="3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endParaRPr lang="zh-CN" alt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b="1" dirty="0"/>
              <a:t>Contents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CN" sz="4000" b="1" dirty="0"/>
              <a:t>Vivid Dialogue</a:t>
            </a:r>
            <a:endParaRPr lang="en-US" altLang="zh-CN" sz="4000" b="1" dirty="0"/>
          </a:p>
          <a:p>
            <a:pPr marL="0" indent="0">
              <a:buNone/>
            </a:pPr>
            <a:endParaRPr lang="en-US" altLang="zh-CN" sz="4000" b="1" dirty="0"/>
          </a:p>
          <a:p>
            <a:pPr marL="0" indent="0">
              <a:buNone/>
            </a:pPr>
            <a:r>
              <a:rPr lang="en-US" altLang="zh-CN" sz="4000" b="1" dirty="0"/>
              <a:t>Rhetoric (alliteration</a:t>
            </a:r>
            <a:r>
              <a:rPr lang="zh-CN" altLang="en-US" sz="4000" b="1" dirty="0"/>
              <a:t>首韵</a:t>
            </a:r>
            <a:r>
              <a:rPr lang="en-US" altLang="zh-CN" sz="4000" b="1" dirty="0"/>
              <a:t>, consonance</a:t>
            </a:r>
            <a:r>
              <a:rPr lang="zh-CN" altLang="en-US" sz="4000" b="1" dirty="0"/>
              <a:t>尾韵</a:t>
            </a:r>
            <a:r>
              <a:rPr lang="en-US" altLang="zh-CN" sz="4000" b="1" dirty="0"/>
              <a:t>)</a:t>
            </a:r>
            <a:endParaRPr lang="en-US" altLang="zh-CN" sz="4000" b="1" dirty="0"/>
          </a:p>
          <a:p>
            <a:pPr marL="0" indent="0">
              <a:buNone/>
            </a:pPr>
            <a:endParaRPr lang="en-US" altLang="zh-CN" sz="4000" b="1" dirty="0"/>
          </a:p>
          <a:p>
            <a:pPr marL="0" indent="0">
              <a:buNone/>
            </a:pPr>
            <a:r>
              <a:rPr lang="en-US" altLang="zh-CN" sz="4000" b="1" dirty="0"/>
              <a:t>Different Types of Ending</a:t>
            </a:r>
            <a:endParaRPr lang="en-US" altLang="zh-CN" sz="4000" b="1" dirty="0"/>
          </a:p>
          <a:p>
            <a:pPr marL="0" indent="0"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838200" y="553673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4400" b="1" dirty="0"/>
              <a:t>VIVID Dialogue </a:t>
            </a:r>
            <a:endParaRPr lang="zh-CN" altLang="en-US" sz="4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29652" y="2343279"/>
            <a:ext cx="10824148" cy="5682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600" dirty="0">
                <a:solidFill>
                  <a:schemeClr val="accent5">
                    <a:lumMod val="75000"/>
                  </a:schemeClr>
                </a:solidFill>
              </a:rPr>
              <a:t>a. </a:t>
            </a:r>
            <a:r>
              <a:rPr lang="en-US" altLang="zh-CN" sz="3600" dirty="0"/>
              <a:t>“I lose it</a:t>
            </a:r>
            <a:r>
              <a:rPr lang="en-US" altLang="zh-CN" sz="3600" b="1" dirty="0">
                <a:solidFill>
                  <a:srgbClr val="FF0000"/>
                </a:solidFill>
              </a:rPr>
              <a:t>,</a:t>
            </a:r>
            <a:r>
              <a:rPr lang="en-US" altLang="zh-CN" sz="3600" dirty="0"/>
              <a:t>” she responded.</a:t>
            </a:r>
            <a:endParaRPr lang="en-US" altLang="zh-CN" sz="3600" dirty="0"/>
          </a:p>
          <a:p>
            <a:pPr marL="0" indent="0">
              <a:buNone/>
            </a:pPr>
            <a:r>
              <a:rPr lang="en-US" altLang="zh-CN" sz="3600" dirty="0">
                <a:solidFill>
                  <a:schemeClr val="accent5">
                    <a:lumMod val="75000"/>
                  </a:schemeClr>
                </a:solidFill>
              </a:rPr>
              <a:t>b.</a:t>
            </a:r>
            <a:r>
              <a:rPr lang="en-US" altLang="zh-CN" sz="3600" dirty="0"/>
              <a:t> I leaned back in my chair and said</a:t>
            </a:r>
            <a:r>
              <a:rPr lang="en-US" altLang="zh-CN" sz="3600" b="1" dirty="0">
                <a:solidFill>
                  <a:srgbClr val="FF0000"/>
                </a:solidFill>
              </a:rPr>
              <a:t>,</a:t>
            </a:r>
            <a:r>
              <a:rPr lang="en-US" altLang="zh-CN" sz="3600" dirty="0"/>
              <a:t> “I don’t believe you, Katie.”</a:t>
            </a:r>
            <a:endParaRPr lang="en-US" altLang="zh-CN" sz="3600" dirty="0"/>
          </a:p>
          <a:p>
            <a:pPr marL="0" indent="0">
              <a:buNone/>
            </a:pPr>
            <a:r>
              <a:rPr lang="en-US" altLang="zh-CN" sz="3600" dirty="0">
                <a:solidFill>
                  <a:schemeClr val="accent5">
                    <a:lumMod val="75000"/>
                  </a:schemeClr>
                </a:solidFill>
              </a:rPr>
              <a:t>c.</a:t>
            </a:r>
            <a:r>
              <a:rPr lang="en-US" altLang="zh-CN" sz="3600" dirty="0"/>
              <a:t> “No, I just lose it</a:t>
            </a:r>
            <a:r>
              <a:rPr lang="en-US" altLang="zh-CN" sz="3600" b="1" dirty="0">
                <a:solidFill>
                  <a:srgbClr val="FF0000"/>
                </a:solidFill>
              </a:rPr>
              <a:t>,</a:t>
            </a:r>
            <a:r>
              <a:rPr lang="en-US" altLang="zh-CN" sz="3600" dirty="0"/>
              <a:t>” she said.</a:t>
            </a:r>
            <a:endParaRPr lang="en-US" altLang="zh-CN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2"/>
          <p:cNvSpPr txBox="1"/>
          <p:nvPr/>
        </p:nvSpPr>
        <p:spPr>
          <a:xfrm>
            <a:off x="785749" y="298259"/>
            <a:ext cx="11452485" cy="529152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CN" sz="3200" dirty="0"/>
              <a:t>“I just want to do something to help him.” She said.</a:t>
            </a:r>
            <a:endParaRPr lang="en-US" altLang="zh-CN" sz="3200" dirty="0"/>
          </a:p>
          <a:p>
            <a:pPr marL="0" indent="0">
              <a:buNone/>
            </a:pPr>
            <a:r>
              <a:rPr lang="en-US" altLang="zh-CN" sz="3200" dirty="0"/>
              <a:t>“I just want to do something to help him</a:t>
            </a:r>
            <a:r>
              <a:rPr lang="en-US" altLang="zh-CN" sz="3200" b="1" dirty="0">
                <a:solidFill>
                  <a:srgbClr val="FF0000"/>
                </a:solidFill>
              </a:rPr>
              <a:t>,</a:t>
            </a:r>
            <a:r>
              <a:rPr lang="en-US" altLang="zh-CN" sz="3200" dirty="0"/>
              <a:t>” She said.</a:t>
            </a:r>
            <a:endParaRPr lang="en-US" altLang="zh-CN" sz="3200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32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3200" dirty="0"/>
              <a:t>But I refused immediately. “Your parents should know the truth.”</a:t>
            </a:r>
            <a:endParaRPr lang="en-US" altLang="zh-CN" sz="3200" dirty="0"/>
          </a:p>
          <a:p>
            <a:pPr marL="0" indent="0">
              <a:buNone/>
            </a:pPr>
            <a:r>
              <a:rPr lang="en-US" altLang="zh-CN" sz="3200" dirty="0"/>
              <a:t>But I refused immediately</a:t>
            </a:r>
            <a:r>
              <a:rPr lang="en-US" altLang="zh-CN" sz="3200" b="1" dirty="0">
                <a:solidFill>
                  <a:srgbClr val="FF0000"/>
                </a:solidFill>
              </a:rPr>
              <a:t>, </a:t>
            </a:r>
            <a:r>
              <a:rPr lang="en-US" altLang="zh-CN" sz="3200" dirty="0"/>
              <a:t>“Your parents should know the truth.”</a:t>
            </a:r>
            <a:endParaRPr lang="en-US" altLang="zh-CN" sz="3200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3200" dirty="0"/>
          </a:p>
          <a:p>
            <a:pPr marL="0" indent="0">
              <a:buNone/>
            </a:pPr>
            <a:r>
              <a:rPr lang="en-US" altLang="zh-CN" sz="3200" dirty="0"/>
              <a:t>I stroked my fingers through her hair, and whispered: “... .”</a:t>
            </a:r>
            <a:endParaRPr lang="en-US" altLang="zh-CN" sz="3200" dirty="0"/>
          </a:p>
          <a:p>
            <a:pPr marL="0" indent="0">
              <a:buNone/>
            </a:pPr>
            <a:r>
              <a:rPr lang="en-US" altLang="zh-CN" sz="3200" dirty="0"/>
              <a:t>I stroked my fingers through her hair, and whispered</a:t>
            </a:r>
            <a:r>
              <a:rPr lang="en-US" altLang="zh-CN" sz="3200" b="1" dirty="0">
                <a:solidFill>
                  <a:srgbClr val="FF0000"/>
                </a:solidFill>
              </a:rPr>
              <a:t>, </a:t>
            </a:r>
            <a:r>
              <a:rPr lang="en-US" altLang="zh-CN" sz="3200" dirty="0"/>
              <a:t>“... .”</a:t>
            </a:r>
            <a:endParaRPr lang="en-US" altLang="zh-CN" sz="3200" dirty="0"/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3200" dirty="0"/>
          </a:p>
        </p:txBody>
      </p:sp>
      <p:sp>
        <p:nvSpPr>
          <p:cNvPr id="3" name="箭头: 左弧形 2"/>
          <p:cNvSpPr/>
          <p:nvPr/>
        </p:nvSpPr>
        <p:spPr>
          <a:xfrm>
            <a:off x="294335" y="588853"/>
            <a:ext cx="491414" cy="75742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箭头: 左弧形 3"/>
          <p:cNvSpPr/>
          <p:nvPr/>
        </p:nvSpPr>
        <p:spPr>
          <a:xfrm>
            <a:off x="294335" y="2710609"/>
            <a:ext cx="491414" cy="75742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箭头: 左弧形 4"/>
          <p:cNvSpPr/>
          <p:nvPr/>
        </p:nvSpPr>
        <p:spPr>
          <a:xfrm>
            <a:off x="294335" y="4905557"/>
            <a:ext cx="491414" cy="75742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54713" y="777397"/>
            <a:ext cx="9603275" cy="1049235"/>
          </a:xfrm>
        </p:spPr>
        <p:txBody>
          <a:bodyPr/>
          <a:lstStyle/>
          <a:p>
            <a:r>
              <a:rPr lang="en-US" altLang="zh-CN" b="1" dirty="0"/>
              <a:t>FORMULA 1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44774" y="1704543"/>
            <a:ext cx="11847226" cy="47390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2400" dirty="0"/>
              <a:t>1. “… ,” he said with a + ADJ. +N.(expression).</a:t>
            </a:r>
            <a:endParaRPr lang="en-US" altLang="zh-CN" sz="2400" dirty="0"/>
          </a:p>
          <a:p>
            <a:pPr marL="0" indent="0">
              <a:buNone/>
            </a:pPr>
            <a:r>
              <a:rPr lang="en-US" altLang="zh-CN" sz="2400" dirty="0"/>
              <a:t>	e.g. I said </a:t>
            </a:r>
            <a:r>
              <a:rPr lang="en-US" altLang="zh-CN" sz="2400" b="1" dirty="0">
                <a:solidFill>
                  <a:srgbClr val="FF0000"/>
                </a:solidFill>
              </a:rPr>
              <a:t>with a wide smile</a:t>
            </a:r>
            <a:r>
              <a:rPr lang="en-US" altLang="zh-CN" sz="2400" dirty="0"/>
              <a:t>, “…”</a:t>
            </a:r>
            <a:endParaRPr lang="en-US" altLang="zh-CN" sz="2400" dirty="0"/>
          </a:p>
          <a:p>
            <a:pPr marL="0" indent="0">
              <a:buNone/>
            </a:pPr>
            <a:r>
              <a:rPr lang="en-US" altLang="zh-CN" sz="2400" dirty="0"/>
              <a:t>2. “… ,” he said with/in N.(emotions)</a:t>
            </a:r>
            <a:endParaRPr lang="en-US" altLang="zh-CN" sz="2400" dirty="0"/>
          </a:p>
          <a:p>
            <a:pPr marL="0" indent="0">
              <a:buNone/>
            </a:pPr>
            <a:r>
              <a:rPr lang="en-US" altLang="zh-CN" sz="2400" dirty="0"/>
              <a:t>	e.g. “Why not?” I asked </a:t>
            </a:r>
            <a:r>
              <a:rPr lang="en-US" altLang="zh-CN" sz="2400" b="1" dirty="0">
                <a:solidFill>
                  <a:srgbClr val="FF0000"/>
                </a:solidFill>
              </a:rPr>
              <a:t>with confusion</a:t>
            </a:r>
            <a:r>
              <a:rPr lang="en-US" altLang="zh-CN" sz="2400" dirty="0"/>
              <a:t>.</a:t>
            </a:r>
            <a:endParaRPr lang="en-US" altLang="zh-CN" sz="2400" dirty="0"/>
          </a:p>
          <a:p>
            <a:pPr marL="0" indent="0">
              <a:buNone/>
            </a:pPr>
            <a:r>
              <a:rPr lang="en-US" altLang="zh-CN" sz="2400" dirty="0"/>
              <a:t>3. “… ,” he said, his voice + ADJ./ doing (</a:t>
            </a:r>
            <a:r>
              <a:rPr lang="zh-CN" altLang="en-US" sz="2400" dirty="0"/>
              <a:t>独立主格</a:t>
            </a:r>
            <a:r>
              <a:rPr lang="en-US" altLang="zh-CN" sz="2400" dirty="0"/>
              <a:t>)</a:t>
            </a:r>
            <a:endParaRPr lang="en-US" altLang="zh-CN" sz="2400" dirty="0"/>
          </a:p>
          <a:p>
            <a:pPr marL="0" indent="0">
              <a:buNone/>
            </a:pPr>
            <a:r>
              <a:rPr lang="en-US" altLang="zh-CN" sz="2400" dirty="0"/>
              <a:t>	e.g. “…,” Katie said, </a:t>
            </a:r>
            <a:r>
              <a:rPr lang="en-US" altLang="zh-CN" sz="2400" b="1" dirty="0">
                <a:solidFill>
                  <a:srgbClr val="FF0000"/>
                </a:solidFill>
              </a:rPr>
              <a:t>her voice trembling</a:t>
            </a:r>
            <a:r>
              <a:rPr lang="en-US" altLang="zh-CN" sz="2400" dirty="0"/>
              <a:t>.</a:t>
            </a:r>
            <a:endParaRPr lang="en-US" altLang="zh-CN" sz="2400" dirty="0"/>
          </a:p>
          <a:p>
            <a:pPr marL="0" indent="0">
              <a:buNone/>
            </a:pPr>
            <a:r>
              <a:rPr lang="en-US" altLang="zh-CN" sz="2400" dirty="0"/>
              <a:t>4. “… ,” he said in a ADJ.(low/gentle/trembling/cheery/determined) + voice/tone</a:t>
            </a:r>
            <a:endParaRPr lang="en-US" altLang="zh-CN" sz="2400" dirty="0"/>
          </a:p>
          <a:p>
            <a:pPr marL="0" indent="0">
              <a:buNone/>
            </a:pPr>
            <a:r>
              <a:rPr lang="en-US" altLang="zh-CN" sz="2400" dirty="0"/>
              <a:t>	e.g. I said </a:t>
            </a:r>
            <a:r>
              <a:rPr lang="en-US" altLang="zh-CN" sz="2400" b="1" dirty="0">
                <a:solidFill>
                  <a:srgbClr val="FF0000"/>
                </a:solidFill>
              </a:rPr>
              <a:t>in a gentle tone</a:t>
            </a:r>
            <a:r>
              <a:rPr lang="en-US" altLang="zh-CN" sz="2400" dirty="0"/>
              <a:t>, “My dear…” 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FORMULA 2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9312" y="1853754"/>
            <a:ext cx="12052688" cy="419972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zh-CN" sz="3200" dirty="0"/>
              <a:t>1. He  </a:t>
            </a:r>
            <a:r>
              <a:rPr lang="en-US" altLang="zh-CN" sz="3200" dirty="0" err="1"/>
              <a:t>V.ed</a:t>
            </a:r>
            <a:r>
              <a:rPr lang="en-US" altLang="zh-CN" sz="3200" dirty="0"/>
              <a:t> (expressions/ actions)</a:t>
            </a:r>
            <a:endParaRPr lang="en-US" altLang="zh-CN" sz="3200" dirty="0"/>
          </a:p>
          <a:p>
            <a:pPr marL="0" indent="0">
              <a:buNone/>
            </a:pPr>
            <a:r>
              <a:rPr lang="en-US" altLang="zh-CN" sz="3200" dirty="0"/>
              <a:t>	e.g. I </a:t>
            </a:r>
            <a:r>
              <a:rPr lang="en-US" altLang="zh-CN" sz="3200" b="1" dirty="0">
                <a:solidFill>
                  <a:srgbClr val="FF0000"/>
                </a:solidFill>
              </a:rPr>
              <a:t>stroked</a:t>
            </a:r>
            <a:r>
              <a:rPr lang="en-US" altLang="zh-CN" sz="3200" dirty="0"/>
              <a:t> my fingers through her hair, and whispered,“… .”</a:t>
            </a:r>
            <a:endParaRPr lang="en-US" altLang="zh-CN" sz="3200" dirty="0"/>
          </a:p>
          <a:p>
            <a:pPr marL="0" indent="0">
              <a:buNone/>
            </a:pPr>
            <a:r>
              <a:rPr lang="en-US" altLang="zh-CN" sz="3200" dirty="0"/>
              <a:t>2. “… ,” he said, doing.</a:t>
            </a:r>
            <a:endParaRPr lang="en-US" altLang="zh-CN" sz="3200" dirty="0"/>
          </a:p>
          <a:p>
            <a:pPr marL="0" indent="0">
              <a:buNone/>
            </a:pPr>
            <a:r>
              <a:rPr lang="en-US" altLang="zh-CN" sz="3200" dirty="0"/>
              <a:t>	e.g. “… ,” she mumbled, </a:t>
            </a:r>
            <a:r>
              <a:rPr lang="en-US" altLang="zh-CN" sz="3200" b="1" dirty="0">
                <a:solidFill>
                  <a:srgbClr val="FF0000"/>
                </a:solidFill>
              </a:rPr>
              <a:t>burying</a:t>
            </a:r>
            <a:r>
              <a:rPr lang="en-US" altLang="zh-CN" sz="3200" dirty="0"/>
              <a:t> her face into her hands and </a:t>
            </a:r>
            <a:r>
              <a:rPr lang="en-US" altLang="zh-CN" sz="3200" b="1" dirty="0">
                <a:solidFill>
                  <a:srgbClr val="FF0000"/>
                </a:solidFill>
              </a:rPr>
              <a:t>sobbing</a:t>
            </a:r>
            <a:r>
              <a:rPr lang="en-US" altLang="zh-CN" sz="3200" dirty="0"/>
              <a:t>. </a:t>
            </a:r>
            <a:endParaRPr lang="en-US" altLang="zh-CN" sz="3200" dirty="0"/>
          </a:p>
          <a:p>
            <a:pPr marL="0" indent="0">
              <a:buNone/>
            </a:pPr>
            <a:r>
              <a:rPr lang="en-US" altLang="zh-CN" sz="3200" dirty="0"/>
              <a:t>3. “… ,” he said, as if/ when/ as</a:t>
            </a:r>
            <a:endParaRPr lang="en-US" altLang="zh-CN" sz="3200" dirty="0"/>
          </a:p>
          <a:p>
            <a:pPr marL="0" indent="0">
              <a:buNone/>
            </a:pPr>
            <a:r>
              <a:rPr lang="en-US" altLang="zh-CN" sz="3200" dirty="0"/>
              <a:t>	e.g.</a:t>
            </a:r>
            <a:r>
              <a:rPr lang="zh-CN" altLang="en-US" sz="3200" dirty="0"/>
              <a:t> </a:t>
            </a:r>
            <a:r>
              <a:rPr lang="en-US" altLang="zh-CN" sz="3200" dirty="0"/>
              <a:t>She</a:t>
            </a:r>
            <a:r>
              <a:rPr lang="zh-CN" altLang="en-US" sz="3200" dirty="0"/>
              <a:t> </a:t>
            </a:r>
            <a:r>
              <a:rPr lang="en-US" altLang="zh-CN" sz="3200" dirty="0"/>
              <a:t>looked</a:t>
            </a:r>
            <a:r>
              <a:rPr lang="zh-CN" altLang="en-US" sz="3200" dirty="0"/>
              <a:t> </a:t>
            </a:r>
            <a:r>
              <a:rPr lang="en-US" altLang="zh-CN" sz="3200" dirty="0"/>
              <a:t>at</a:t>
            </a:r>
            <a:r>
              <a:rPr lang="zh-CN" altLang="en-US" sz="3200" dirty="0"/>
              <a:t> </a:t>
            </a:r>
            <a:r>
              <a:rPr lang="en-US" altLang="zh-CN" sz="3200" dirty="0"/>
              <a:t>me,</a:t>
            </a:r>
            <a:r>
              <a:rPr lang="zh-CN" altLang="en-US" sz="3200" dirty="0"/>
              <a:t> </a:t>
            </a:r>
            <a:r>
              <a:rPr lang="en-US" altLang="zh-CN" sz="3200" dirty="0"/>
              <a:t>biting</a:t>
            </a:r>
            <a:r>
              <a:rPr lang="zh-CN" altLang="en-US" sz="3200" dirty="0"/>
              <a:t> </a:t>
            </a:r>
            <a:r>
              <a:rPr lang="en-US" altLang="zh-CN" sz="3200" dirty="0"/>
              <a:t>her</a:t>
            </a:r>
            <a:r>
              <a:rPr lang="zh-CN" altLang="en-US" sz="3200" dirty="0"/>
              <a:t> </a:t>
            </a:r>
            <a:r>
              <a:rPr lang="en-US" altLang="zh-CN" sz="3200" dirty="0"/>
              <a:t>lips,</a:t>
            </a:r>
            <a:r>
              <a:rPr lang="zh-CN" altLang="en-US" sz="3200" dirty="0"/>
              <a:t> </a:t>
            </a:r>
            <a:r>
              <a:rPr lang="en-US" altLang="zh-CN" sz="3200" b="1" dirty="0">
                <a:solidFill>
                  <a:srgbClr val="FF0000"/>
                </a:solidFill>
              </a:rPr>
              <a:t>as</a:t>
            </a:r>
            <a:r>
              <a:rPr lang="zh-CN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zh-CN" sz="3200" b="1" dirty="0">
                <a:solidFill>
                  <a:srgbClr val="FF0000"/>
                </a:solidFill>
              </a:rPr>
              <a:t>if</a:t>
            </a:r>
            <a:r>
              <a:rPr lang="zh-CN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zh-CN" sz="3200" b="1" dirty="0">
                <a:solidFill>
                  <a:srgbClr val="FF0000"/>
                </a:solidFill>
              </a:rPr>
              <a:t>thinking</a:t>
            </a:r>
            <a:r>
              <a:rPr lang="en-US" altLang="zh-CN" sz="3200" dirty="0"/>
              <a:t>,</a:t>
            </a:r>
            <a:r>
              <a:rPr lang="zh-CN" altLang="en-US" sz="3200" dirty="0"/>
              <a:t> </a:t>
            </a:r>
            <a:r>
              <a:rPr lang="en-US" altLang="zh-CN" sz="3200" dirty="0"/>
              <a:t>“… .”</a:t>
            </a:r>
            <a:endParaRPr lang="en-US" altLang="zh-CN" sz="3200" dirty="0"/>
          </a:p>
          <a:p>
            <a:pPr marL="0" indent="0">
              <a:buNone/>
            </a:pP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FORMULA 3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9726" y="1853754"/>
            <a:ext cx="11982274" cy="41997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800" dirty="0"/>
              <a:t>1. How to say: whisper, sigh, grin, exclaim, yell, fume, growl, mumble, sniff, stammer, swallow, repeat</a:t>
            </a:r>
            <a:endParaRPr lang="en-US" altLang="zh-CN" sz="2800" dirty="0"/>
          </a:p>
          <a:p>
            <a:pPr marL="0" indent="0">
              <a:buNone/>
            </a:pPr>
            <a:r>
              <a:rPr lang="en-US" altLang="zh-CN" sz="2800" dirty="0"/>
              <a:t>	e.g. “How gorgeous you are, my angel</a:t>
            </a:r>
            <a:r>
              <a:rPr lang="en-US" altLang="zh-CN" sz="2800" dirty="0">
                <a:solidFill>
                  <a:srgbClr val="FF0000"/>
                </a:solidFill>
              </a:rPr>
              <a:t>,</a:t>
            </a:r>
            <a:r>
              <a:rPr lang="en-US" altLang="zh-CN" sz="2800" dirty="0"/>
              <a:t>” She </a:t>
            </a:r>
            <a:r>
              <a:rPr lang="en-US" altLang="zh-CN" sz="2800" b="1" dirty="0">
                <a:solidFill>
                  <a:srgbClr val="FF0000"/>
                </a:solidFill>
              </a:rPr>
              <a:t>murmured</a:t>
            </a:r>
            <a:r>
              <a:rPr lang="en-US" altLang="zh-CN" sz="2800" dirty="0"/>
              <a:t>.</a:t>
            </a:r>
            <a:endParaRPr lang="en-US" altLang="zh-CN" sz="2800" dirty="0"/>
          </a:p>
          <a:p>
            <a:pPr marL="0" indent="0">
              <a:buNone/>
            </a:pPr>
            <a:r>
              <a:rPr lang="en-US" altLang="zh-CN" sz="2800" dirty="0"/>
              <a:t>	e.g. Katie </a:t>
            </a:r>
            <a:r>
              <a:rPr lang="en-US" altLang="zh-CN" sz="2800" b="1" dirty="0">
                <a:solidFill>
                  <a:srgbClr val="FF0000"/>
                </a:solidFill>
              </a:rPr>
              <a:t>joked</a:t>
            </a:r>
            <a:r>
              <a:rPr lang="en-US" altLang="zh-CN" sz="2800" dirty="0">
                <a:solidFill>
                  <a:srgbClr val="FF0000"/>
                </a:solidFill>
              </a:rPr>
              <a:t>, </a:t>
            </a:r>
            <a:r>
              <a:rPr lang="en-US" altLang="zh-CN" sz="2800" dirty="0"/>
              <a:t>“I think it will pass my beauty to him.”</a:t>
            </a:r>
            <a:endParaRPr lang="en-US" altLang="zh-CN" sz="2800" dirty="0"/>
          </a:p>
          <a:p>
            <a:pPr marL="0" indent="0">
              <a:buNone/>
            </a:pPr>
            <a:r>
              <a:rPr lang="en-US" altLang="zh-CN" sz="2800" dirty="0"/>
              <a:t>2. Why to say: promise, </a:t>
            </a:r>
            <a:r>
              <a:rPr lang="en-US" altLang="zh-CN" sz="2800" dirty="0" err="1"/>
              <a:t>apologise</a:t>
            </a:r>
            <a:r>
              <a:rPr lang="en-US" altLang="zh-CN" sz="2800" dirty="0"/>
              <a:t>, beg, agree, reply, add, demand, decide, declare, announce</a:t>
            </a:r>
            <a:endParaRPr lang="en-US" altLang="zh-CN" sz="2800" dirty="0"/>
          </a:p>
          <a:p>
            <a:pPr marL="0" indent="0">
              <a:buNone/>
            </a:pPr>
            <a:r>
              <a:rPr lang="en-US" altLang="zh-CN" sz="2800" dirty="0"/>
              <a:t>	e.g. Katie </a:t>
            </a:r>
            <a:r>
              <a:rPr lang="en-US" altLang="zh-CN" sz="2800" b="1" dirty="0">
                <a:solidFill>
                  <a:srgbClr val="FF0000"/>
                </a:solidFill>
              </a:rPr>
              <a:t>admitted</a:t>
            </a:r>
            <a:r>
              <a:rPr lang="en-US" altLang="zh-CN" sz="2800" dirty="0">
                <a:solidFill>
                  <a:srgbClr val="FF0000"/>
                </a:solidFill>
              </a:rPr>
              <a:t>, </a:t>
            </a:r>
            <a:r>
              <a:rPr lang="en-US" altLang="zh-CN" sz="2800" dirty="0"/>
              <a:t>“It’s all my fault.”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0695" y="2699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Scene 1</a:t>
            </a:r>
            <a:r>
              <a:rPr lang="zh-CN" altLang="en-US" dirty="0"/>
              <a:t>：哈利波特收到霍格沃兹的信，但是弗农姨夫</a:t>
            </a:r>
            <a:r>
              <a:rPr lang="en-US" altLang="zh-CN" dirty="0"/>
              <a:t>(Uncle Vernon)</a:t>
            </a:r>
            <a:r>
              <a:rPr lang="zh-CN" altLang="en-US" dirty="0"/>
              <a:t>不给哈利波特和儿子达利</a:t>
            </a:r>
            <a:r>
              <a:rPr lang="en-US" altLang="zh-CN" dirty="0"/>
              <a:t>(Dudley)</a:t>
            </a:r>
            <a:r>
              <a:rPr lang="zh-CN" altLang="en-US" dirty="0"/>
              <a:t>看，但是两个小孩尤其是哈利波特一定要看，因为这是他出生以来第一次收到来信。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3882" y="1777185"/>
            <a:ext cx="11736198" cy="54639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400" dirty="0"/>
              <a:t>“I want to read that letter,” Dudley said _________.</a:t>
            </a:r>
            <a:endParaRPr lang="en-US" altLang="zh-CN" sz="2400" dirty="0"/>
          </a:p>
          <a:p>
            <a:pPr marL="0" indent="0">
              <a:buNone/>
            </a:pPr>
            <a:r>
              <a:rPr lang="en-US" altLang="zh-CN" sz="2400" dirty="0"/>
              <a:t>“I want to read it,” said Harry _________, “as it’s mine.”</a:t>
            </a:r>
            <a:endParaRPr lang="en-US" altLang="zh-CN" sz="2400" dirty="0"/>
          </a:p>
          <a:p>
            <a:pPr marL="0" indent="0">
              <a:buNone/>
            </a:pPr>
            <a:r>
              <a:rPr lang="en-US" altLang="zh-CN" sz="2400" dirty="0"/>
              <a:t>“Get out, both of you,” _________ Uncle Vernon, stuffing the letter back inside its envelope.</a:t>
            </a:r>
            <a:endParaRPr lang="en-US" altLang="zh-CN" sz="2400" dirty="0"/>
          </a:p>
          <a:p>
            <a:pPr marL="0" indent="0">
              <a:buNone/>
            </a:pPr>
            <a:r>
              <a:rPr lang="en-US" altLang="zh-CN" sz="2400" dirty="0"/>
              <a:t>Harry didn’t move.</a:t>
            </a:r>
            <a:endParaRPr lang="en-US" altLang="zh-CN" sz="2400" dirty="0"/>
          </a:p>
          <a:p>
            <a:pPr marL="0" indent="0">
              <a:buNone/>
            </a:pPr>
            <a:r>
              <a:rPr lang="en-US" altLang="zh-CN" sz="2400" dirty="0"/>
              <a:t>“I WANT MY LETTER!” he _________.</a:t>
            </a:r>
            <a:endParaRPr lang="en-US" altLang="zh-CN" sz="2400" dirty="0"/>
          </a:p>
          <a:p>
            <a:pPr marL="0" indent="0">
              <a:buNone/>
            </a:pPr>
            <a:r>
              <a:rPr lang="en-US" altLang="zh-CN" sz="2400" dirty="0"/>
              <a:t>“Let me see it!” __________ Dudley.</a:t>
            </a:r>
            <a:endParaRPr lang="en-US" altLang="zh-CN" sz="2400" dirty="0"/>
          </a:p>
          <a:p>
            <a:pPr marL="0" indent="0">
              <a:buNone/>
            </a:pPr>
            <a:r>
              <a:rPr lang="en-US" altLang="zh-CN" sz="2400" dirty="0"/>
              <a:t>“OUT” _________ Uncle Vernon, and he took both Harry and Dudley by the scuffs of their necks and threw them in to the hall, slamming the kitchen door behind them.</a:t>
            </a:r>
            <a:endParaRPr lang="zh-CN" altLang="en-US" sz="24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9430" y="3357453"/>
            <a:ext cx="3208688" cy="1925213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5490275" y="1821050"/>
            <a:ext cx="1047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</a:rPr>
              <a:t>loudly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174210" y="2401498"/>
            <a:ext cx="14095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</a:rPr>
              <a:t>furiously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369590" y="2935636"/>
            <a:ext cx="13251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</a:rPr>
              <a:t>croaked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852570" y="4089226"/>
            <a:ext cx="1332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</a:rPr>
              <a:t>shouted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363931" y="4626721"/>
            <a:ext cx="1701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</a:rPr>
              <a:t>demanded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521417" y="5225511"/>
            <a:ext cx="1142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</a:rPr>
              <a:t>roared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974057" y="3441166"/>
            <a:ext cx="54888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00B050"/>
                </a:solidFill>
              </a:rPr>
              <a:t>croak: to say in a low and rough voice</a:t>
            </a:r>
            <a:endParaRPr lang="zh-CN" altLang="en-US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1" grpId="0"/>
    </p:bldLst>
  </p:timing>
</p:sld>
</file>

<file path=ppt/theme/theme1.xml><?xml version="1.0" encoding="utf-8"?>
<a:theme xmlns:a="http://schemas.openxmlformats.org/drawingml/2006/main" name="画廊">
  <a:themeElements>
    <a:clrScheme name="画廊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画廊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画廊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5676</Words>
  <Application>WPS 演示</Application>
  <PresentationFormat>宽屏</PresentationFormat>
  <Paragraphs>164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5" baseType="lpstr">
      <vt:lpstr>Arial</vt:lpstr>
      <vt:lpstr>宋体</vt:lpstr>
      <vt:lpstr>Wingdings</vt:lpstr>
      <vt:lpstr>Gill Sans MT</vt:lpstr>
      <vt:lpstr>等线</vt:lpstr>
      <vt:lpstr>Helvetica</vt:lpstr>
      <vt:lpstr>Times New Roman</vt:lpstr>
      <vt:lpstr>等线 Light</vt:lpstr>
      <vt:lpstr>微软雅黑</vt:lpstr>
      <vt:lpstr>Arial Unicode MS</vt:lpstr>
      <vt:lpstr>Calibri</vt:lpstr>
      <vt:lpstr>HelveticaNeue</vt:lpstr>
      <vt:lpstr>Corbel</vt:lpstr>
      <vt:lpstr>华文新魏</vt:lpstr>
      <vt:lpstr>画廊</vt:lpstr>
      <vt:lpstr>PowerPoint 演示文稿</vt:lpstr>
      <vt:lpstr>读后续写 Be Careful What You  Teach Them</vt:lpstr>
      <vt:lpstr>Contents</vt:lpstr>
      <vt:lpstr>VIVID Dialogue </vt:lpstr>
      <vt:lpstr>PowerPoint 演示文稿</vt:lpstr>
      <vt:lpstr>FORMULA 1</vt:lpstr>
      <vt:lpstr>FORMULA 2</vt:lpstr>
      <vt:lpstr>FORMULA 3</vt:lpstr>
      <vt:lpstr>Scene 1：哈利波特收到霍格沃兹的信，但是弗农姨夫(Uncle Vernon)不给哈利波特和儿子达利(Dudley)看，但是两个小孩尤其是哈利波特一定要看，因为这是他出生以来第一次收到来信。 </vt:lpstr>
      <vt:lpstr>Alliteration 首韵</vt:lpstr>
      <vt:lpstr>Consonance 尾韵</vt:lpstr>
      <vt:lpstr>Examples from students</vt:lpstr>
      <vt:lpstr>Scene 2 邓布利多从口袋里摸索银色打火机</vt:lpstr>
      <vt:lpstr>Scene 3 麦格教授听说邓布利多要把哈利波特寄养在“麻瓜”姨父家，感到震惊。</vt:lpstr>
      <vt:lpstr>Implied ENDING以景结情</vt:lpstr>
      <vt:lpstr>Lesson 升华（点题式）</vt:lpstr>
      <vt:lpstr>Mirror (Echo 首尾呼应)</vt:lpstr>
      <vt:lpstr>Happy ever after 自然式结尾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2021高三五校联考</dc:title>
  <dc:creator>张 雨舸</dc:creator>
  <cp:lastModifiedBy>南山有谷堆</cp:lastModifiedBy>
  <cp:revision>97</cp:revision>
  <dcterms:created xsi:type="dcterms:W3CDTF">2021-10-21T04:29:00Z</dcterms:created>
  <dcterms:modified xsi:type="dcterms:W3CDTF">2021-10-29T08:10:38Z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2052-11.8.2.8506</vt:lpwstr>
  </property>
</Properties>
</file>