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8"/>
  </p:notesMasterIdLst>
  <p:sldIdLst>
    <p:sldId id="490" r:id="rId4"/>
    <p:sldId id="256" r:id="rId5"/>
    <p:sldId id="472" r:id="rId6"/>
    <p:sldId id="259" r:id="rId7"/>
    <p:sldId id="260" r:id="rId9"/>
    <p:sldId id="281" r:id="rId10"/>
    <p:sldId id="282" r:id="rId11"/>
    <p:sldId id="284" r:id="rId12"/>
    <p:sldId id="283" r:id="rId13"/>
    <p:sldId id="285" r:id="rId14"/>
    <p:sldId id="287" r:id="rId15"/>
    <p:sldId id="289" r:id="rId16"/>
    <p:sldId id="290" r:id="rId17"/>
    <p:sldId id="291" r:id="rId18"/>
    <p:sldId id="272" r:id="rId19"/>
    <p:sldId id="292" r:id="rId20"/>
    <p:sldId id="294" r:id="rId21"/>
    <p:sldId id="295" r:id="rId22"/>
    <p:sldId id="296" r:id="rId23"/>
    <p:sldId id="297"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 lastIdx="0" clrIdx="0"/>
  <p:cmAuthor id="1" name="作者" initials="作" lastIdx="0" clrIdx="1"/>
  <p:cmAuthor id="2" name="联想" initials="联" lastIdx="0" clrIdx="0"/>
  <p:cmAuthor id="3" name="Windows User" initials="W" lastIdx="0" clrIdx="1"/>
  <p:cmAuthor id="4" name="Lenovo" initials="L" lastIdx="2" clrIdx="3"/>
  <p:cmAuthor id="5" name="1206988966@qq.com" initials="1" lastIdx="0" clrIdx="2"/>
  <p:cmAuthor id="6" name="姜伟光" initials="姜" lastIdx="0" clrIdx="0"/>
  <p:cmAuthor id="7" name="雨林木风" initials="雨" lastIdx="0" clrIdx="0"/>
  <p:cmAuthor id="8" name="宋洁然" initials="宋" lastIdx="0" clrIdx="1"/>
  <p:cmAuthor id="9" name="ming qiu" initials="m" lastIdx="0" clrIdx="1"/>
  <p:cmAuthor id="10" name="未知用户4" initials="未" lastIdx="0" clrIdx="0"/>
  <p:cmAuthor id="11" name="Admin" initials="A" lastIdx="0" clrIdx="0"/>
  <p:cmAuthor id="13" name="CommUser" initials="C" lastIdx="0" clrIdx="0"/>
  <p:cmAuthor id="14" name="zq" initials="z" lastIdx="0" clrIdx="0"/>
  <p:cmAuthor id="15" name="viola_yang" initials="v" lastIdx="0" clrIdx="0"/>
  <p:cmAuthor id="16" name="志龙 姜" initials="志" lastIdx="0" clrIdx="0"/>
  <p:cmAuthor id="17" name="SHMILY" initials="S" lastIdx="0" clrIdx="0"/>
  <p:cmAuthor id="18" name="admin" initials="a" lastIdx="0" clrIdx="0"/>
  <p:cmAuthor id="19" name="Tracy Chen" initials="T" lastIdx="0" clrIdx="0"/>
  <p:cmAuthor id="20" name="dongwc0205" initials="d" lastIdx="0" clrIdx="15"/>
  <p:cmAuthor id="21" name="Hi_ Young" initials="H" lastIdx="0" clrIdx="0"/>
  <p:cmAuthor id="22" name="pangyt" initials="p" lastIdx="0" clrIdx="0"/>
  <p:cmAuthor id="23" name="easonyoun" initials="e" lastIdx="0" clrIdx="0"/>
  <p:cmAuthor id="24" name="zhouyangfan" initials="z" lastIdx="0" clrIdx="0"/>
  <p:cmAuthor id="25" name="tplife" initials="t" lastIdx="0" clrIdx="0"/>
  <p:cmAuthor id="26" nam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EBFC"/>
    <a:srgbClr val="DCE9FA"/>
    <a:srgbClr val="FFFA97"/>
    <a:srgbClr val="FFFAC4"/>
    <a:srgbClr val="E8F2FF"/>
    <a:srgbClr val="E6FAFF"/>
    <a:srgbClr val="F0F5FF"/>
    <a:srgbClr val="E3F3FF"/>
    <a:srgbClr val="D3E1ED"/>
    <a:srgbClr val="B8E9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57" autoAdjust="0"/>
    <p:restoredTop sz="94660"/>
  </p:normalViewPr>
  <p:slideViewPr>
    <p:cSldViewPr snapToGrid="0" showGuides="1">
      <p:cViewPr>
        <p:scale>
          <a:sx n="50" d="100"/>
          <a:sy n="50" d="100"/>
        </p:scale>
        <p:origin x="192" y="120"/>
      </p:cViewPr>
      <p:guideLst>
        <p:guide orient="horz" pos="2116"/>
        <p:guide pos="3873"/>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notesMaster" Target="notesMasters/notesMaster1.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69.xml"/><Relationship Id="rId8" Type="http://schemas.openxmlformats.org/officeDocument/2006/relationships/tags" Target="../tags/tag68.xml"/><Relationship Id="rId7" Type="http://schemas.openxmlformats.org/officeDocument/2006/relationships/tags" Target="../tags/tag67.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tags" Target="../tags/tag62.xml"/><Relationship Id="rId13" Type="http://schemas.openxmlformats.org/officeDocument/2006/relationships/tags" Target="../tags/tag73.xml"/><Relationship Id="rId12" Type="http://schemas.openxmlformats.org/officeDocument/2006/relationships/tags" Target="../tags/tag72.xml"/><Relationship Id="rId11" Type="http://schemas.openxmlformats.org/officeDocument/2006/relationships/tags" Target="../tags/tag71.xml"/><Relationship Id="rId10" Type="http://schemas.openxmlformats.org/officeDocument/2006/relationships/tags" Target="../tags/tag70.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86.xml"/><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1" Type="http://schemas.openxmlformats.org/officeDocument/2006/relationships/tags" Target="../tags/tag88.xml"/><Relationship Id="rId10" Type="http://schemas.openxmlformats.org/officeDocument/2006/relationships/tags" Target="../tags/tag8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103.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tags" Target="../tags/tag104.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12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127.xml"/><Relationship Id="rId5" Type="http://schemas.openxmlformats.org/officeDocument/2006/relationships/tags" Target="../tags/tag126.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35.xml"/><Relationship Id="rId8" Type="http://schemas.openxmlformats.org/officeDocument/2006/relationships/tags" Target="../tags/tag134.xml"/><Relationship Id="rId7" Type="http://schemas.openxmlformats.org/officeDocument/2006/relationships/tags" Target="../tags/tag133.xml"/><Relationship Id="rId6" Type="http://schemas.openxmlformats.org/officeDocument/2006/relationships/tags" Target="../tags/tag132.xml"/><Relationship Id="rId5" Type="http://schemas.openxmlformats.org/officeDocument/2006/relationships/tags" Target="../tags/tag131.xml"/><Relationship Id="rId4" Type="http://schemas.openxmlformats.org/officeDocument/2006/relationships/tags" Target="../tags/tag130.xml"/><Relationship Id="rId3" Type="http://schemas.openxmlformats.org/officeDocument/2006/relationships/tags" Target="../tags/tag129.xml"/><Relationship Id="rId2" Type="http://schemas.openxmlformats.org/officeDocument/2006/relationships/tags" Target="../tags/tag128.xml"/><Relationship Id="rId13" Type="http://schemas.openxmlformats.org/officeDocument/2006/relationships/tags" Target="../tags/tag139.xml"/><Relationship Id="rId12" Type="http://schemas.openxmlformats.org/officeDocument/2006/relationships/tags" Target="../tags/tag138.xml"/><Relationship Id="rId11" Type="http://schemas.openxmlformats.org/officeDocument/2006/relationships/tags" Target="../tags/tag137.xml"/><Relationship Id="rId10" Type="http://schemas.openxmlformats.org/officeDocument/2006/relationships/tags" Target="../tags/tag136.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21" name="任意多边形: 形状 20"/>
          <p:cNvSpPr/>
          <p:nvPr>
            <p:custDataLst>
              <p:tags r:id="rId2"/>
            </p:custDataLst>
          </p:nvPr>
        </p:nvSpPr>
        <p:spPr>
          <a:xfrm>
            <a:off x="7868920" y="0"/>
            <a:ext cx="4321810" cy="6857365"/>
          </a:xfrm>
          <a:custGeom>
            <a:avLst/>
            <a:gdLst>
              <a:gd name="connsiteX0" fmla="*/ 2552450 w 4322051"/>
              <a:gd name="connsiteY0" fmla="*/ 0 h 6863893"/>
              <a:gd name="connsiteX1" fmla="*/ 4322051 w 4322051"/>
              <a:gd name="connsiteY1" fmla="*/ 0 h 6863893"/>
              <a:gd name="connsiteX2" fmla="*/ 4322051 w 4322051"/>
              <a:gd name="connsiteY2" fmla="*/ 6863893 h 6863893"/>
              <a:gd name="connsiteX3" fmla="*/ 2588638 w 4322051"/>
              <a:gd name="connsiteY3" fmla="*/ 6863893 h 6863893"/>
              <a:gd name="connsiteX4" fmla="*/ 2655512 w 4322051"/>
              <a:gd name="connsiteY4" fmla="*/ 6782842 h 6863893"/>
              <a:gd name="connsiteX5" fmla="*/ 2852255 w 4322051"/>
              <a:gd name="connsiteY5" fmla="*/ 6138748 h 6863893"/>
              <a:gd name="connsiteX6" fmla="*/ 1932423 w 4322051"/>
              <a:gd name="connsiteY6" fmla="*/ 5010153 h 6863893"/>
              <a:gd name="connsiteX7" fmla="*/ 1890917 w 4322051"/>
              <a:gd name="connsiteY7" fmla="*/ 5003818 h 6863893"/>
              <a:gd name="connsiteX8" fmla="*/ 495300 w 4322051"/>
              <a:gd name="connsiteY8" fmla="*/ 5003818 h 6863893"/>
              <a:gd name="connsiteX9" fmla="*/ 0 w 4322051"/>
              <a:gd name="connsiteY9" fmla="*/ 4508518 h 6863893"/>
              <a:gd name="connsiteX10" fmla="*/ 495300 w 4322051"/>
              <a:gd name="connsiteY10" fmla="*/ 4013218 h 6863893"/>
              <a:gd name="connsiteX11" fmla="*/ 532130 w 4322051"/>
              <a:gd name="connsiteY11" fmla="*/ 4013218 h 6863893"/>
              <a:gd name="connsiteX12" fmla="*/ 532130 w 4322051"/>
              <a:gd name="connsiteY12" fmla="*/ 4006797 h 6863893"/>
              <a:gd name="connsiteX13" fmla="*/ 1569167 w 4322051"/>
              <a:gd name="connsiteY13" fmla="*/ 4006797 h 6863893"/>
              <a:gd name="connsiteX14" fmla="*/ 2865167 w 4322051"/>
              <a:gd name="connsiteY14" fmla="*/ 2710798 h 6863893"/>
              <a:gd name="connsiteX15" fmla="*/ 1701675 w 4322051"/>
              <a:gd name="connsiteY15" fmla="*/ 1421488 h 6863893"/>
              <a:gd name="connsiteX16" fmla="*/ 1569188 w 4322051"/>
              <a:gd name="connsiteY16" fmla="*/ 1414799 h 6863893"/>
              <a:gd name="connsiteX17" fmla="*/ 870268 w 4322051"/>
              <a:gd name="connsiteY17" fmla="*/ 1414799 h 6863893"/>
              <a:gd name="connsiteX18" fmla="*/ 613093 w 4322051"/>
              <a:gd name="connsiteY18" fmla="*/ 1157624 h 6863893"/>
              <a:gd name="connsiteX19" fmla="*/ 870268 w 4322051"/>
              <a:gd name="connsiteY19" fmla="*/ 900448 h 6863893"/>
              <a:gd name="connsiteX20" fmla="*/ 989330 w 4322051"/>
              <a:gd name="connsiteY20" fmla="*/ 900448 h 6863893"/>
              <a:gd name="connsiteX21" fmla="*/ 1699555 w 4322051"/>
              <a:gd name="connsiteY21" fmla="*/ 900448 h 6863893"/>
              <a:gd name="connsiteX22" fmla="*/ 2556805 w 4322051"/>
              <a:gd name="connsiteY22" fmla="*/ 43199 h 6863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322051" h="6863893">
                <a:moveTo>
                  <a:pt x="2552450" y="0"/>
                </a:moveTo>
                <a:lnTo>
                  <a:pt x="4322051" y="0"/>
                </a:lnTo>
                <a:lnTo>
                  <a:pt x="4322051" y="6863893"/>
                </a:lnTo>
                <a:lnTo>
                  <a:pt x="2588638" y="6863893"/>
                </a:lnTo>
                <a:lnTo>
                  <a:pt x="2655512" y="6782842"/>
                </a:lnTo>
                <a:cubicBezTo>
                  <a:pt x="2779725" y="6598982"/>
                  <a:pt x="2852255" y="6377335"/>
                  <a:pt x="2852255" y="6138748"/>
                </a:cubicBezTo>
                <a:cubicBezTo>
                  <a:pt x="2852255" y="5582045"/>
                  <a:pt x="2457370" y="5117572"/>
                  <a:pt x="1932423" y="5010153"/>
                </a:cubicBezTo>
                <a:lnTo>
                  <a:pt x="1890917" y="5003818"/>
                </a:lnTo>
                <a:lnTo>
                  <a:pt x="495300" y="5003818"/>
                </a:lnTo>
                <a:cubicBezTo>
                  <a:pt x="221753" y="5003818"/>
                  <a:pt x="0" y="4782065"/>
                  <a:pt x="0" y="4508518"/>
                </a:cubicBezTo>
                <a:cubicBezTo>
                  <a:pt x="0" y="4234971"/>
                  <a:pt x="221753" y="4013218"/>
                  <a:pt x="495300" y="4013218"/>
                </a:cubicBezTo>
                <a:lnTo>
                  <a:pt x="532130" y="4013218"/>
                </a:lnTo>
                <a:lnTo>
                  <a:pt x="532130" y="4006797"/>
                </a:lnTo>
                <a:lnTo>
                  <a:pt x="1569167" y="4006797"/>
                </a:lnTo>
                <a:cubicBezTo>
                  <a:pt x="2284928" y="4006797"/>
                  <a:pt x="2865167" y="3426558"/>
                  <a:pt x="2865167" y="2710798"/>
                </a:cubicBezTo>
                <a:cubicBezTo>
                  <a:pt x="2865167" y="2039771"/>
                  <a:pt x="2355191" y="1487857"/>
                  <a:pt x="1701675" y="1421488"/>
                </a:cubicBezTo>
                <a:lnTo>
                  <a:pt x="1569188" y="1414799"/>
                </a:lnTo>
                <a:lnTo>
                  <a:pt x="870268" y="1414799"/>
                </a:lnTo>
                <a:cubicBezTo>
                  <a:pt x="728234" y="1414799"/>
                  <a:pt x="613093" y="1299658"/>
                  <a:pt x="613093" y="1157624"/>
                </a:cubicBezTo>
                <a:cubicBezTo>
                  <a:pt x="613093" y="1015590"/>
                  <a:pt x="728234" y="900448"/>
                  <a:pt x="870268" y="900448"/>
                </a:cubicBezTo>
                <a:lnTo>
                  <a:pt x="989330" y="900448"/>
                </a:lnTo>
                <a:lnTo>
                  <a:pt x="1699555" y="900448"/>
                </a:lnTo>
                <a:cubicBezTo>
                  <a:pt x="2173001" y="900448"/>
                  <a:pt x="2556805" y="516645"/>
                  <a:pt x="2556805" y="43199"/>
                </a:cubicBezTo>
                <a:close/>
              </a:path>
            </a:pathLst>
          </a:cu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椭圆 7"/>
          <p:cNvSpPr/>
          <p:nvPr>
            <p:custDataLst>
              <p:tags r:id="rId3"/>
            </p:custDataLst>
          </p:nvPr>
        </p:nvSpPr>
        <p:spPr>
          <a:xfrm>
            <a:off x="7507287" y="921544"/>
            <a:ext cx="500063" cy="500063"/>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9" name="矩形: 圆角 8"/>
          <p:cNvSpPr/>
          <p:nvPr>
            <p:custDataLst>
              <p:tags r:id="rId4"/>
            </p:custDataLst>
          </p:nvPr>
        </p:nvSpPr>
        <p:spPr>
          <a:xfrm>
            <a:off x="5943603" y="5143501"/>
            <a:ext cx="1197766" cy="311944"/>
          </a:xfrm>
          <a:prstGeom prst="roundRect">
            <a:avLst>
              <a:gd name="adj" fmla="val 5000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形状 26"/>
          <p:cNvSpPr/>
          <p:nvPr>
            <p:custDataLst>
              <p:tags r:id="rId5"/>
            </p:custDataLst>
          </p:nvPr>
        </p:nvSpPr>
        <p:spPr>
          <a:xfrm>
            <a:off x="2847974" y="6291262"/>
            <a:ext cx="2767013" cy="566738"/>
          </a:xfrm>
          <a:custGeom>
            <a:avLst/>
            <a:gdLst>
              <a:gd name="connsiteX0" fmla="*/ 373703 w 2767013"/>
              <a:gd name="connsiteY0" fmla="*/ 0 h 566738"/>
              <a:gd name="connsiteX1" fmla="*/ 2393310 w 2767013"/>
              <a:gd name="connsiteY1" fmla="*/ 0 h 566738"/>
              <a:gd name="connsiteX2" fmla="*/ 2767013 w 2767013"/>
              <a:gd name="connsiteY2" fmla="*/ 373703 h 566738"/>
              <a:gd name="connsiteX3" fmla="*/ 2737646 w 2767013"/>
              <a:gd name="connsiteY3" fmla="*/ 519165 h 566738"/>
              <a:gd name="connsiteX4" fmla="*/ 2711824 w 2767013"/>
              <a:gd name="connsiteY4" fmla="*/ 566738 h 566738"/>
              <a:gd name="connsiteX5" fmla="*/ 55190 w 2767013"/>
              <a:gd name="connsiteY5" fmla="*/ 566738 h 566738"/>
              <a:gd name="connsiteX6" fmla="*/ 29368 w 2767013"/>
              <a:gd name="connsiteY6" fmla="*/ 519165 h 566738"/>
              <a:gd name="connsiteX7" fmla="*/ 0 w 2767013"/>
              <a:gd name="connsiteY7" fmla="*/ 373703 h 566738"/>
              <a:gd name="connsiteX8" fmla="*/ 373703 w 2767013"/>
              <a:gd name="connsiteY8" fmla="*/ 0 h 56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7013" h="566738">
                <a:moveTo>
                  <a:pt x="373703" y="0"/>
                </a:moveTo>
                <a:lnTo>
                  <a:pt x="2393310" y="0"/>
                </a:lnTo>
                <a:cubicBezTo>
                  <a:pt x="2599701" y="0"/>
                  <a:pt x="2767013" y="167313"/>
                  <a:pt x="2767013" y="373703"/>
                </a:cubicBezTo>
                <a:cubicBezTo>
                  <a:pt x="2767013" y="425301"/>
                  <a:pt x="2756556" y="474456"/>
                  <a:pt x="2737646" y="519165"/>
                </a:cubicBezTo>
                <a:lnTo>
                  <a:pt x="2711824" y="566738"/>
                </a:lnTo>
                <a:lnTo>
                  <a:pt x="55190" y="566738"/>
                </a:lnTo>
                <a:lnTo>
                  <a:pt x="29368" y="519165"/>
                </a:lnTo>
                <a:cubicBezTo>
                  <a:pt x="10457" y="474456"/>
                  <a:pt x="0" y="425301"/>
                  <a:pt x="0" y="373703"/>
                </a:cubicBezTo>
                <a:cubicBezTo>
                  <a:pt x="0" y="167313"/>
                  <a:pt x="167313" y="0"/>
                  <a:pt x="373703" y="0"/>
                </a:cubicBezTo>
                <a:close/>
              </a:path>
            </a:pathLst>
          </a:custGeom>
          <a:solidFill>
            <a:schemeClr val="accent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2" name="矩形: 圆角 11"/>
          <p:cNvSpPr/>
          <p:nvPr>
            <p:custDataLst>
              <p:tags r:id="rId6"/>
            </p:custDataLst>
          </p:nvPr>
        </p:nvSpPr>
        <p:spPr>
          <a:xfrm>
            <a:off x="919719" y="1421607"/>
            <a:ext cx="550068" cy="176212"/>
          </a:xfrm>
          <a:prstGeom prst="roundRect">
            <a:avLst>
              <a:gd name="adj" fmla="val 50000"/>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custDataLst>
              <p:tags r:id="rId7"/>
            </p:custDataLst>
          </p:nvPr>
        </p:nvSpPr>
        <p:spPr>
          <a:xfrm>
            <a:off x="8622576" y="1911385"/>
            <a:ext cx="1580515" cy="1580515"/>
          </a:xfrm>
          <a:prstGeom prst="ellipse">
            <a:avLst/>
          </a:prstGeom>
          <a:solidFill>
            <a:schemeClr val="tx1">
              <a:lumMod val="75000"/>
              <a:lumOff val="25000"/>
            </a:schemeClr>
          </a:solidFill>
          <a:ln>
            <a:noFill/>
          </a:ln>
          <a:effectLst>
            <a:outerShdw blurRad="177800" dist="38100" dir="5400000" sx="105000" sy="105000" algn="t" rotWithShape="0">
              <a:prstClr val="black">
                <a:alpha val="23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878400" y="1627200"/>
            <a:ext cx="7128950" cy="1598400"/>
          </a:xfrm>
        </p:spPr>
        <p:txBody>
          <a:bodyPr wrap="square" anchor="b">
            <a:normAutofit/>
          </a:bodyPr>
          <a:lstStyle>
            <a:lvl1pPr algn="l">
              <a:lnSpc>
                <a:spcPct val="100000"/>
              </a:lnSpc>
              <a:defRPr sz="6000"/>
            </a:lvl1pPr>
          </a:lstStyle>
          <a:p>
            <a:r>
              <a:rPr lang="zh-CN" altLang="en-US" dirty="0"/>
              <a:t>单击编辑母版标题</a:t>
            </a:r>
            <a:endParaRPr lang="zh-CN" altLang="en-US" dirty="0"/>
          </a:p>
        </p:txBody>
      </p:sp>
      <p:sp>
        <p:nvSpPr>
          <p:cNvPr id="3" name="副标题 2"/>
          <p:cNvSpPr>
            <a:spLocks noGrp="1"/>
          </p:cNvSpPr>
          <p:nvPr>
            <p:ph type="subTitle" idx="1" hasCustomPrompt="1"/>
            <p:custDataLst>
              <p:tags r:id="rId9"/>
            </p:custDataLst>
          </p:nvPr>
        </p:nvSpPr>
        <p:spPr>
          <a:xfrm>
            <a:off x="878205" y="3387725"/>
            <a:ext cx="7129145" cy="1108075"/>
          </a:xfrm>
        </p:spPr>
        <p:txBody>
          <a:bodyPr wrap="square">
            <a:normAutofit/>
          </a:bodyPr>
          <a:lstStyle>
            <a:lvl1pPr marL="0" indent="0" algn="l">
              <a:lnSpc>
                <a:spcPct val="10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10"/>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normAutofit/>
          </a:bodyPr>
          <a:lstStyle/>
          <a:p>
            <a:endParaRPr lang="zh-CN" altLang="en-US" dirty="0"/>
          </a:p>
        </p:txBody>
      </p:sp>
      <p:sp>
        <p:nvSpPr>
          <p:cNvPr id="6" name="灯片编号占位符 5"/>
          <p:cNvSpPr>
            <a:spLocks noGrp="1"/>
          </p:cNvSpPr>
          <p:nvPr>
            <p:ph type="sldNum" sz="quarter" idx="12"/>
            <p:custDataLst>
              <p:tags r:id="rId12"/>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4" name="署名占位符 10"/>
          <p:cNvSpPr>
            <a:spLocks noGrp="1"/>
          </p:cNvSpPr>
          <p:nvPr>
            <p:ph type="body" sz="quarter" idx="17" hasCustomPrompt="1"/>
            <p:custDataLst>
              <p:tags r:id="rId13"/>
            </p:custDataLst>
          </p:nvPr>
        </p:nvSpPr>
        <p:spPr>
          <a:xfrm>
            <a:off x="878400" y="5162400"/>
            <a:ext cx="2423600" cy="273993"/>
          </a:xfrm>
        </p:spPr>
        <p:txBody>
          <a:bodyPr wrap="square" anchor="ctr">
            <a:normAutofit/>
          </a:bodyPr>
          <a:lstStyle>
            <a:lvl1pPr marL="0" indent="0" algn="l">
              <a:lnSpc>
                <a:spcPct val="100000"/>
              </a:lnSpc>
              <a:buNone/>
              <a:defRPr sz="1800"/>
            </a:lvl1pPr>
          </a:lstStyle>
          <a:p>
            <a:pPr lvl="0"/>
            <a:r>
              <a:rPr lang="zh-CN" altLang="en-US" dirty="0"/>
              <a:t>署名</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内容占位符 2"/>
          <p:cNvSpPr>
            <a:spLocks noGrp="1"/>
          </p:cNvSpPr>
          <p:nvPr>
            <p:ph idx="1"/>
            <p:custDataLst>
              <p:tags r:id="rId3"/>
            </p:custDataLst>
          </p:nvPr>
        </p:nvSpPr>
        <p:spPr/>
        <p:txBody>
          <a:bodyPr wrap="square">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10"/>
            <p:custDataLst>
              <p:tags r:id="rId4"/>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showMasterSp="0" userDrawn="1">
  <p:cSld name="目录">
    <p:spTree>
      <p:nvGrpSpPr>
        <p:cNvPr id="1" name=""/>
        <p:cNvGrpSpPr/>
        <p:nvPr/>
      </p:nvGrpSpPr>
      <p:grpSpPr>
        <a:xfrm>
          <a:off x="0" y="0"/>
          <a:ext cx="0" cy="0"/>
          <a:chOff x="0" y="0"/>
          <a:chExt cx="0" cy="0"/>
        </a:xfrm>
      </p:grpSpPr>
      <p:sp>
        <p:nvSpPr>
          <p:cNvPr id="16" name="任意多边形: 形状 15"/>
          <p:cNvSpPr/>
          <p:nvPr>
            <p:custDataLst>
              <p:tags r:id="rId2"/>
            </p:custDataLst>
          </p:nvPr>
        </p:nvSpPr>
        <p:spPr>
          <a:xfrm>
            <a:off x="2386965" y="0"/>
            <a:ext cx="9804400" cy="6858000"/>
          </a:xfrm>
          <a:custGeom>
            <a:avLst/>
            <a:gdLst>
              <a:gd name="connsiteX0" fmla="*/ 2594802 w 9804093"/>
              <a:gd name="connsiteY0" fmla="*/ 0 h 6863893"/>
              <a:gd name="connsiteX1" fmla="*/ 9573980 w 9804093"/>
              <a:gd name="connsiteY1" fmla="*/ 0 h 6863893"/>
              <a:gd name="connsiteX2" fmla="*/ 9573980 w 9804093"/>
              <a:gd name="connsiteY2" fmla="*/ 4463 h 6863893"/>
              <a:gd name="connsiteX3" fmla="*/ 9804093 w 9804093"/>
              <a:gd name="connsiteY3" fmla="*/ 4463 h 6863893"/>
              <a:gd name="connsiteX4" fmla="*/ 9804093 w 9804093"/>
              <a:gd name="connsiteY4" fmla="*/ 6863893 h 6863893"/>
              <a:gd name="connsiteX5" fmla="*/ 2837430 w 9804093"/>
              <a:gd name="connsiteY5" fmla="*/ 6863893 h 6863893"/>
              <a:gd name="connsiteX6" fmla="*/ 2834448 w 9804093"/>
              <a:gd name="connsiteY6" fmla="*/ 6830122 h 6863893"/>
              <a:gd name="connsiteX7" fmla="*/ 1932322 w 9804093"/>
              <a:gd name="connsiteY7" fmla="*/ 5905518 h 6863893"/>
              <a:gd name="connsiteX8" fmla="*/ 1891047 w 9804093"/>
              <a:gd name="connsiteY8" fmla="*/ 5899168 h 6863893"/>
              <a:gd name="connsiteX9" fmla="*/ 495304 w 9804093"/>
              <a:gd name="connsiteY9" fmla="*/ 5899168 h 6863893"/>
              <a:gd name="connsiteX10" fmla="*/ 0 w 9804093"/>
              <a:gd name="connsiteY10" fmla="*/ 5403868 h 6863893"/>
              <a:gd name="connsiteX11" fmla="*/ 495304 w 9804093"/>
              <a:gd name="connsiteY11" fmla="*/ 4908568 h 6863893"/>
              <a:gd name="connsiteX12" fmla="*/ 532134 w 9804093"/>
              <a:gd name="connsiteY12" fmla="*/ 4908568 h 6863893"/>
              <a:gd name="connsiteX13" fmla="*/ 532134 w 9804093"/>
              <a:gd name="connsiteY13" fmla="*/ 4902218 h 6863893"/>
              <a:gd name="connsiteX14" fmla="*/ 1569099 w 9804093"/>
              <a:gd name="connsiteY14" fmla="*/ 4902218 h 6863893"/>
              <a:gd name="connsiteX15" fmla="*/ 2865146 w 9804093"/>
              <a:gd name="connsiteY15" fmla="*/ 3606183 h 6863893"/>
              <a:gd name="connsiteX16" fmla="*/ 1701815 w 9804093"/>
              <a:gd name="connsiteY16" fmla="*/ 2317133 h 6863893"/>
              <a:gd name="connsiteX17" fmla="*/ 1569099 w 9804093"/>
              <a:gd name="connsiteY17" fmla="*/ 2310148 h 6863893"/>
              <a:gd name="connsiteX18" fmla="*/ 870593 w 9804093"/>
              <a:gd name="connsiteY18" fmla="*/ 2310148 h 6863893"/>
              <a:gd name="connsiteX19" fmla="*/ 613415 w 9804093"/>
              <a:gd name="connsiteY19" fmla="*/ 2052973 h 6863893"/>
              <a:gd name="connsiteX20" fmla="*/ 870593 w 9804093"/>
              <a:gd name="connsiteY20" fmla="*/ 1795798 h 6863893"/>
              <a:gd name="connsiteX21" fmla="*/ 989339 w 9804093"/>
              <a:gd name="connsiteY21" fmla="*/ 1795798 h 6863893"/>
              <a:gd name="connsiteX22" fmla="*/ 1699275 w 9804093"/>
              <a:gd name="connsiteY22" fmla="*/ 1795798 h 6863893"/>
              <a:gd name="connsiteX23" fmla="*/ 1954547 w 9804093"/>
              <a:gd name="connsiteY23" fmla="*/ 1757063 h 6863893"/>
              <a:gd name="connsiteX24" fmla="*/ 1985028 w 9804093"/>
              <a:gd name="connsiteY24" fmla="*/ 1746268 h 6863893"/>
              <a:gd name="connsiteX25" fmla="*/ 2010428 w 9804093"/>
              <a:gd name="connsiteY25" fmla="*/ 1739283 h 6863893"/>
              <a:gd name="connsiteX26" fmla="*/ 2806090 w 9804093"/>
              <a:gd name="connsiteY26" fmla="*/ 658513 h 6863893"/>
              <a:gd name="connsiteX27" fmla="*/ 2597170 w 9804093"/>
              <a:gd name="connsiteY27" fmla="*/ 2943 h 6863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804093" h="6863893">
                <a:moveTo>
                  <a:pt x="2594802" y="0"/>
                </a:moveTo>
                <a:lnTo>
                  <a:pt x="9573980" y="0"/>
                </a:lnTo>
                <a:lnTo>
                  <a:pt x="9573980" y="4463"/>
                </a:lnTo>
                <a:lnTo>
                  <a:pt x="9804093" y="4463"/>
                </a:lnTo>
                <a:lnTo>
                  <a:pt x="9804093" y="6863893"/>
                </a:lnTo>
                <a:lnTo>
                  <a:pt x="2837430" y="6863893"/>
                </a:lnTo>
                <a:lnTo>
                  <a:pt x="2834448" y="6830122"/>
                </a:lnTo>
                <a:cubicBezTo>
                  <a:pt x="2751668" y="6367034"/>
                  <a:pt x="2391828" y="5999419"/>
                  <a:pt x="1932322" y="5905518"/>
                </a:cubicBezTo>
                <a:lnTo>
                  <a:pt x="1891047" y="5899168"/>
                </a:lnTo>
                <a:lnTo>
                  <a:pt x="495304" y="5899168"/>
                </a:lnTo>
                <a:cubicBezTo>
                  <a:pt x="221617" y="5899168"/>
                  <a:pt x="0" y="5677553"/>
                  <a:pt x="0" y="5403868"/>
                </a:cubicBezTo>
                <a:cubicBezTo>
                  <a:pt x="0" y="5130183"/>
                  <a:pt x="221617" y="4908568"/>
                  <a:pt x="495304" y="4908568"/>
                </a:cubicBezTo>
                <a:lnTo>
                  <a:pt x="532134" y="4908568"/>
                </a:lnTo>
                <a:lnTo>
                  <a:pt x="532134" y="4902218"/>
                </a:lnTo>
                <a:lnTo>
                  <a:pt x="1569099" y="4902218"/>
                </a:lnTo>
                <a:cubicBezTo>
                  <a:pt x="2284750" y="4902218"/>
                  <a:pt x="2865146" y="4321828"/>
                  <a:pt x="2865146" y="3606183"/>
                </a:cubicBezTo>
                <a:cubicBezTo>
                  <a:pt x="2865146" y="2934988"/>
                  <a:pt x="2355235" y="2383173"/>
                  <a:pt x="1701815" y="2317133"/>
                </a:cubicBezTo>
                <a:lnTo>
                  <a:pt x="1569099" y="2310148"/>
                </a:lnTo>
                <a:lnTo>
                  <a:pt x="870593" y="2310148"/>
                </a:lnTo>
                <a:cubicBezTo>
                  <a:pt x="728351" y="2310148"/>
                  <a:pt x="613415" y="2195213"/>
                  <a:pt x="613415" y="2052973"/>
                </a:cubicBezTo>
                <a:cubicBezTo>
                  <a:pt x="613415" y="1910733"/>
                  <a:pt x="728351" y="1795798"/>
                  <a:pt x="870593" y="1795798"/>
                </a:cubicBezTo>
                <a:lnTo>
                  <a:pt x="989339" y="1795798"/>
                </a:lnTo>
                <a:lnTo>
                  <a:pt x="1699275" y="1795798"/>
                </a:lnTo>
                <a:cubicBezTo>
                  <a:pt x="1788176" y="1795798"/>
                  <a:pt x="1873902" y="1782463"/>
                  <a:pt x="1954547" y="1757063"/>
                </a:cubicBezTo>
                <a:lnTo>
                  <a:pt x="1985028" y="1746268"/>
                </a:lnTo>
                <a:lnTo>
                  <a:pt x="2010428" y="1739283"/>
                </a:lnTo>
                <a:cubicBezTo>
                  <a:pt x="2471442" y="1596408"/>
                  <a:pt x="2806090" y="1166513"/>
                  <a:pt x="2806090" y="658513"/>
                </a:cubicBezTo>
                <a:cubicBezTo>
                  <a:pt x="2806090" y="414038"/>
                  <a:pt x="2728699" y="187918"/>
                  <a:pt x="2597170" y="2943"/>
                </a:cubicBezTo>
                <a:close/>
              </a:path>
            </a:pathLst>
          </a:cu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 name="椭圆 3"/>
          <p:cNvSpPr/>
          <p:nvPr>
            <p:custDataLst>
              <p:tags r:id="rId3"/>
            </p:custDataLst>
          </p:nvPr>
        </p:nvSpPr>
        <p:spPr>
          <a:xfrm>
            <a:off x="2232094" y="1788243"/>
            <a:ext cx="500063" cy="500063"/>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任意多边形: 形状 16"/>
          <p:cNvSpPr/>
          <p:nvPr>
            <p:custDataLst>
              <p:tags r:id="rId4"/>
            </p:custDataLst>
          </p:nvPr>
        </p:nvSpPr>
        <p:spPr>
          <a:xfrm>
            <a:off x="0" y="4067479"/>
            <a:ext cx="107292" cy="292288"/>
          </a:xfrm>
          <a:custGeom>
            <a:avLst/>
            <a:gdLst>
              <a:gd name="connsiteX0" fmla="*/ 0 w 107292"/>
              <a:gd name="connsiteY0" fmla="*/ 0 h 292288"/>
              <a:gd name="connsiteX1" fmla="*/ 12031 w 107292"/>
              <a:gd name="connsiteY1" fmla="*/ 2429 h 292288"/>
              <a:gd name="connsiteX2" fmla="*/ 107292 w 107292"/>
              <a:gd name="connsiteY2" fmla="*/ 146144 h 292288"/>
              <a:gd name="connsiteX3" fmla="*/ 12031 w 107292"/>
              <a:gd name="connsiteY3" fmla="*/ 289859 h 292288"/>
              <a:gd name="connsiteX4" fmla="*/ 0 w 107292"/>
              <a:gd name="connsiteY4" fmla="*/ 292288 h 2922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292" h="292288">
                <a:moveTo>
                  <a:pt x="0" y="0"/>
                </a:moveTo>
                <a:lnTo>
                  <a:pt x="12031" y="2429"/>
                </a:lnTo>
                <a:cubicBezTo>
                  <a:pt x="68012" y="26107"/>
                  <a:pt x="107292" y="81538"/>
                  <a:pt x="107292" y="146144"/>
                </a:cubicBezTo>
                <a:cubicBezTo>
                  <a:pt x="107292" y="210750"/>
                  <a:pt x="68012" y="266181"/>
                  <a:pt x="12031" y="289859"/>
                </a:cubicBezTo>
                <a:lnTo>
                  <a:pt x="0" y="292288"/>
                </a:lnTo>
                <a:close/>
              </a:path>
            </a:pathLst>
          </a:cu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p:custDataLst>
              <p:tags r:id="rId5"/>
            </p:custDataLst>
          </p:nvPr>
        </p:nvSpPr>
        <p:spPr>
          <a:xfrm>
            <a:off x="0" y="4705350"/>
            <a:ext cx="853816" cy="967826"/>
          </a:xfrm>
          <a:custGeom>
            <a:avLst/>
            <a:gdLst>
              <a:gd name="connsiteX0" fmla="*/ 0 w 853816"/>
              <a:gd name="connsiteY0" fmla="*/ 0 h 967826"/>
              <a:gd name="connsiteX1" fmla="*/ 369903 w 853816"/>
              <a:gd name="connsiteY1" fmla="*/ 0 h 967826"/>
              <a:gd name="connsiteX2" fmla="*/ 853816 w 853816"/>
              <a:gd name="connsiteY2" fmla="*/ 483913 h 967826"/>
              <a:gd name="connsiteX3" fmla="*/ 369903 w 853816"/>
              <a:gd name="connsiteY3" fmla="*/ 967826 h 967826"/>
              <a:gd name="connsiteX4" fmla="*/ 0 w 853816"/>
              <a:gd name="connsiteY4" fmla="*/ 967826 h 967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816" h="967826">
                <a:moveTo>
                  <a:pt x="0" y="0"/>
                </a:moveTo>
                <a:lnTo>
                  <a:pt x="369903" y="0"/>
                </a:lnTo>
                <a:cubicBezTo>
                  <a:pt x="637161" y="0"/>
                  <a:pt x="853816" y="216655"/>
                  <a:pt x="853816" y="483913"/>
                </a:cubicBezTo>
                <a:cubicBezTo>
                  <a:pt x="853816" y="751171"/>
                  <a:pt x="637161" y="967826"/>
                  <a:pt x="369903" y="967826"/>
                </a:cubicBezTo>
                <a:lnTo>
                  <a:pt x="0" y="967826"/>
                </a:lnTo>
                <a:close/>
              </a:path>
            </a:pathLst>
          </a:custGeom>
          <a:solidFill>
            <a:schemeClr val="accent1">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0" name="矩形: 圆角 9"/>
          <p:cNvSpPr/>
          <p:nvPr>
            <p:custDataLst>
              <p:tags r:id="rId6"/>
            </p:custDataLst>
          </p:nvPr>
        </p:nvSpPr>
        <p:spPr>
          <a:xfrm>
            <a:off x="182012" y="2050182"/>
            <a:ext cx="550068" cy="176212"/>
          </a:xfrm>
          <a:prstGeom prst="roundRect">
            <a:avLst>
              <a:gd name="adj" fmla="val 50000"/>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圆角 10"/>
          <p:cNvSpPr/>
          <p:nvPr>
            <p:custDataLst>
              <p:tags r:id="rId7"/>
            </p:custDataLst>
          </p:nvPr>
        </p:nvSpPr>
        <p:spPr>
          <a:xfrm>
            <a:off x="1828104" y="6107832"/>
            <a:ext cx="504000" cy="176212"/>
          </a:xfrm>
          <a:prstGeom prst="roundRect">
            <a:avLst>
              <a:gd name="adj" fmla="val 50000"/>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noChangeAspect="1"/>
          </p:cNvSpPr>
          <p:nvPr>
            <p:ph type="title" hasCustomPrompt="1"/>
            <p:custDataLst>
              <p:tags r:id="rId8"/>
            </p:custDataLst>
          </p:nvPr>
        </p:nvSpPr>
        <p:spPr>
          <a:xfrm>
            <a:off x="666000" y="2379600"/>
            <a:ext cx="2408400" cy="2408400"/>
          </a:xfrm>
          <a:prstGeom prst="ellipse">
            <a:avLst/>
          </a:prstGeom>
          <a:solidFill>
            <a:schemeClr val="tx1">
              <a:lumMod val="75000"/>
              <a:lumOff val="25000"/>
            </a:schemeClr>
          </a:solidFill>
          <a:effectLst>
            <a:outerShdw blurRad="228600" dist="38100" dir="5400000" sx="105000" sy="105000" algn="ctr" rotWithShape="0">
              <a:schemeClr val="tx1">
                <a:alpha val="15000"/>
              </a:schemeClr>
            </a:outerShdw>
          </a:effectLst>
        </p:spPr>
        <p:txBody>
          <a:bodyPr wrap="square" anchor="ctr">
            <a:normAutofit/>
          </a:bodyPr>
          <a:lstStyle>
            <a:lvl1pPr algn="ctr">
              <a:defRPr sz="5400">
                <a:solidFill>
                  <a:schemeClr val="bg1"/>
                </a:solidFill>
              </a:defRPr>
            </a:lvl1pPr>
          </a:lstStyle>
          <a:p>
            <a:r>
              <a:rPr lang="zh-CN" altLang="en-US" dirty="0"/>
              <a:t>标题</a:t>
            </a:r>
            <a:endParaRPr lang="zh-CN" altLang="en-US" dirty="0"/>
          </a:p>
        </p:txBody>
      </p:sp>
      <p:sp>
        <p:nvSpPr>
          <p:cNvPr id="7" name="日期占位符 3"/>
          <p:cNvSpPr>
            <a:spLocks noGrp="1"/>
          </p:cNvSpPr>
          <p:nvPr>
            <p:ph type="dt" sz="half" idx="10"/>
            <p:custDataLst>
              <p:tags r:id="rId9"/>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10"/>
            </p:custDataLst>
          </p:nvPr>
        </p:nvSpPr>
        <p:spPr/>
        <p:txBody>
          <a:bodyPr/>
          <a:lstStyle/>
          <a:p>
            <a:endParaRPr lang="zh-CN" altLang="en-US"/>
          </a:p>
        </p:txBody>
      </p:sp>
      <p:sp>
        <p:nvSpPr>
          <p:cNvPr id="9" name="灯片编号占位符 5"/>
          <p:cNvSpPr>
            <a:spLocks noGrp="1"/>
          </p:cNvSpPr>
          <p:nvPr>
            <p:ph type="sldNum" sz="quarter" idx="12"/>
            <p:custDataLst>
              <p:tags r:id="rId11"/>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7" name="椭圆 6"/>
          <p:cNvSpPr>
            <a:spLocks noChangeAspect="1"/>
          </p:cNvSpPr>
          <p:nvPr>
            <p:custDataLst>
              <p:tags r:id="rId2"/>
            </p:custDataLst>
          </p:nvPr>
        </p:nvSpPr>
        <p:spPr>
          <a:xfrm>
            <a:off x="9345449" y="4189419"/>
            <a:ext cx="1224000" cy="1224000"/>
          </a:xfrm>
          <a:prstGeom prst="ellipse">
            <a:avLst/>
          </a:prstGeom>
          <a:solidFill>
            <a:schemeClr val="tx1">
              <a:lumMod val="75000"/>
              <a:lumOff val="25000"/>
            </a:schemeClr>
          </a:solidFill>
          <a:ln>
            <a:noFill/>
          </a:ln>
          <a:effectLst>
            <a:outerShdw blurRad="177800" dist="38100" dir="5400000" sx="105000" sy="105000" algn="t" rotWithShape="0">
              <a:prstClr val="black">
                <a:alpha val="23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a:spLocks noChangeAspect="1"/>
          </p:cNvSpPr>
          <p:nvPr>
            <p:custDataLst>
              <p:tags r:id="rId3"/>
            </p:custDataLst>
          </p:nvPr>
        </p:nvSpPr>
        <p:spPr>
          <a:xfrm rot="16200000" flipV="1">
            <a:off x="10864169" y="5502560"/>
            <a:ext cx="576000" cy="576000"/>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6" name="任意多边形: 形状 15"/>
          <p:cNvSpPr/>
          <p:nvPr>
            <p:custDataLst>
              <p:tags r:id="rId4"/>
            </p:custDataLst>
          </p:nvPr>
        </p:nvSpPr>
        <p:spPr>
          <a:xfrm rot="16200000">
            <a:off x="3669665" y="-3668712"/>
            <a:ext cx="4853305" cy="12190730"/>
          </a:xfrm>
          <a:custGeom>
            <a:avLst/>
            <a:gdLst>
              <a:gd name="connsiteX0" fmla="*/ 4852643 w 4852643"/>
              <a:gd name="connsiteY0" fmla="*/ 0 h 12198491"/>
              <a:gd name="connsiteX1" fmla="*/ 4852643 w 4852643"/>
              <a:gd name="connsiteY1" fmla="*/ 12198491 h 12198491"/>
              <a:gd name="connsiteX2" fmla="*/ 2028721 w 4852643"/>
              <a:gd name="connsiteY2" fmla="*/ 12198491 h 12198491"/>
              <a:gd name="connsiteX3" fmla="*/ 2003449 w 4852643"/>
              <a:gd name="connsiteY3" fmla="*/ 12146030 h 12198491"/>
              <a:gd name="connsiteX4" fmla="*/ 805770 w 4852643"/>
              <a:gd name="connsiteY4" fmla="*/ 11433201 h 12198491"/>
              <a:gd name="connsiteX5" fmla="*/ 290492 w 4852643"/>
              <a:gd name="connsiteY5" fmla="*/ 11431611 h 12198491"/>
              <a:gd name="connsiteX6" fmla="*/ 51677 w 4852643"/>
              <a:gd name="connsiteY6" fmla="*/ 11304635 h 12198491"/>
              <a:gd name="connsiteX7" fmla="*/ 49471 w 4852643"/>
              <a:gd name="connsiteY7" fmla="*/ 11300570 h 12198491"/>
              <a:gd name="connsiteX8" fmla="*/ 49187 w 4852643"/>
              <a:gd name="connsiteY8" fmla="*/ 11300225 h 12198491"/>
              <a:gd name="connsiteX9" fmla="*/ 0 w 4852643"/>
              <a:gd name="connsiteY9" fmla="*/ 11139201 h 12198491"/>
              <a:gd name="connsiteX10" fmla="*/ 1 w 4852643"/>
              <a:gd name="connsiteY10" fmla="*/ 11139202 h 12198491"/>
              <a:gd name="connsiteX11" fmla="*/ 437293 w 4852643"/>
              <a:gd name="connsiteY11" fmla="*/ 10851201 h 12198491"/>
              <a:gd name="connsiteX12" fmla="*/ 3313866 w 4852643"/>
              <a:gd name="connsiteY12" fmla="*/ 10851732 h 12198491"/>
              <a:gd name="connsiteX13" fmla="*/ 3531750 w 4852643"/>
              <a:gd name="connsiteY13" fmla="*/ 10633848 h 12198491"/>
              <a:gd name="connsiteX14" fmla="*/ 3313866 w 4852643"/>
              <a:gd name="connsiteY14" fmla="*/ 10415964 h 12198491"/>
              <a:gd name="connsiteX15" fmla="*/ 1690009 w 4852643"/>
              <a:gd name="connsiteY15" fmla="*/ 10413582 h 12198491"/>
              <a:gd name="connsiteX16" fmla="*/ 1223284 w 4852643"/>
              <a:gd name="connsiteY16" fmla="*/ 9946857 h 12198491"/>
              <a:gd name="connsiteX17" fmla="*/ 1690009 w 4852643"/>
              <a:gd name="connsiteY17" fmla="*/ 9480132 h 12198491"/>
              <a:gd name="connsiteX18" fmla="*/ 1969454 w 4852643"/>
              <a:gd name="connsiteY18" fmla="*/ 9472077 h 12198491"/>
              <a:gd name="connsiteX19" fmla="*/ 2449415 w 4852643"/>
              <a:gd name="connsiteY19" fmla="*/ 8883184 h 12198491"/>
              <a:gd name="connsiteX20" fmla="*/ 1848310 w 4852643"/>
              <a:gd name="connsiteY20" fmla="*/ 8282079 h 12198491"/>
              <a:gd name="connsiteX21" fmla="*/ 1077339 w 4852643"/>
              <a:gd name="connsiteY21" fmla="*/ 8282079 h 12198491"/>
              <a:gd name="connsiteX22" fmla="*/ 845384 w 4852643"/>
              <a:gd name="connsiteY22" fmla="*/ 8239973 h 12198491"/>
              <a:gd name="connsiteX23" fmla="*/ 839168 w 4852643"/>
              <a:gd name="connsiteY23" fmla="*/ 8236599 h 12198491"/>
              <a:gd name="connsiteX24" fmla="*/ 828952 w 4852643"/>
              <a:gd name="connsiteY24" fmla="*/ 8233428 h 12198491"/>
              <a:gd name="connsiteX25" fmla="*/ 504145 w 4852643"/>
              <a:gd name="connsiteY25" fmla="*/ 7743407 h 12198491"/>
              <a:gd name="connsiteX26" fmla="*/ 504146 w 4852643"/>
              <a:gd name="connsiteY26" fmla="*/ 7743408 h 12198491"/>
              <a:gd name="connsiteX27" fmla="*/ 1035959 w 4852643"/>
              <a:gd name="connsiteY27" fmla="*/ 7211595 h 12198491"/>
              <a:gd name="connsiteX28" fmla="*/ 1042827 w 4852643"/>
              <a:gd name="connsiteY28" fmla="*/ 7211595 h 12198491"/>
              <a:gd name="connsiteX29" fmla="*/ 2490462 w 4852643"/>
              <a:gd name="connsiteY29" fmla="*/ 7212880 h 12198491"/>
              <a:gd name="connsiteX30" fmla="*/ 2490462 w 4852643"/>
              <a:gd name="connsiteY30" fmla="*/ 7209612 h 12198491"/>
              <a:gd name="connsiteX31" fmla="*/ 2501844 w 4852643"/>
              <a:gd name="connsiteY31" fmla="*/ 7209612 h 12198491"/>
              <a:gd name="connsiteX32" fmla="*/ 3607934 w 4852643"/>
              <a:gd name="connsiteY32" fmla="*/ 6103521 h 12198491"/>
              <a:gd name="connsiteX33" fmla="*/ 2501844 w 4852643"/>
              <a:gd name="connsiteY33" fmla="*/ 4997430 h 12198491"/>
              <a:gd name="connsiteX34" fmla="*/ 2248540 w 4852643"/>
              <a:gd name="connsiteY34" fmla="*/ 4997429 h 12198491"/>
              <a:gd name="connsiteX35" fmla="*/ 2163766 w 4852643"/>
              <a:gd name="connsiteY35" fmla="*/ 4988643 h 12198491"/>
              <a:gd name="connsiteX36" fmla="*/ 1765571 w 4852643"/>
              <a:gd name="connsiteY36" fmla="*/ 4486306 h 12198491"/>
              <a:gd name="connsiteX37" fmla="*/ 2264271 w 4852643"/>
              <a:gd name="connsiteY37" fmla="*/ 3973551 h 12198491"/>
              <a:gd name="connsiteX38" fmla="*/ 2635267 w 4852643"/>
              <a:gd name="connsiteY38" fmla="*/ 3969042 h 12198491"/>
              <a:gd name="connsiteX39" fmla="*/ 3931267 w 4852643"/>
              <a:gd name="connsiteY39" fmla="*/ 2636517 h 12198491"/>
              <a:gd name="connsiteX40" fmla="*/ 2767775 w 4852643"/>
              <a:gd name="connsiteY40" fmla="*/ 1310870 h 12198491"/>
              <a:gd name="connsiteX41" fmla="*/ 2298843 w 4852643"/>
              <a:gd name="connsiteY41" fmla="*/ 1312086 h 12198491"/>
              <a:gd name="connsiteX42" fmla="*/ 2030416 w 4852643"/>
              <a:gd name="connsiteY42" fmla="*/ 1043659 h 12198491"/>
              <a:gd name="connsiteX43" fmla="*/ 2298843 w 4852643"/>
              <a:gd name="connsiteY43" fmla="*/ 775231 h 12198491"/>
              <a:gd name="connsiteX44" fmla="*/ 2765655 w 4852643"/>
              <a:gd name="connsiteY44" fmla="*/ 775146 h 12198491"/>
              <a:gd name="connsiteX45" fmla="*/ 3605488 w 4852643"/>
              <a:gd name="connsiteY45" fmla="*/ 71371 h 12198491"/>
              <a:gd name="connsiteX46" fmla="*/ 3616082 w 4852643"/>
              <a:gd name="connsiteY46" fmla="*/ 0 h 12198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52643" h="12198491">
                <a:moveTo>
                  <a:pt x="4852643" y="0"/>
                </a:moveTo>
                <a:lnTo>
                  <a:pt x="4852643" y="12198491"/>
                </a:lnTo>
                <a:lnTo>
                  <a:pt x="2028721" y="12198491"/>
                </a:lnTo>
                <a:lnTo>
                  <a:pt x="2003449" y="12146030"/>
                </a:lnTo>
                <a:cubicBezTo>
                  <a:pt x="1772796" y="11721437"/>
                  <a:pt x="1322943" y="11433201"/>
                  <a:pt x="805770" y="11433201"/>
                </a:cubicBezTo>
                <a:lnTo>
                  <a:pt x="290492" y="11431611"/>
                </a:lnTo>
                <a:cubicBezTo>
                  <a:pt x="191080" y="11431611"/>
                  <a:pt x="103433" y="11381243"/>
                  <a:pt x="51677" y="11304635"/>
                </a:cubicBezTo>
                <a:lnTo>
                  <a:pt x="49471" y="11300570"/>
                </a:lnTo>
                <a:lnTo>
                  <a:pt x="49187" y="11300225"/>
                </a:lnTo>
                <a:cubicBezTo>
                  <a:pt x="18133" y="11254260"/>
                  <a:pt x="0" y="11198848"/>
                  <a:pt x="0" y="11139201"/>
                </a:cubicBezTo>
                <a:lnTo>
                  <a:pt x="1" y="11139202"/>
                </a:lnTo>
                <a:cubicBezTo>
                  <a:pt x="1" y="10980143"/>
                  <a:pt x="166267" y="10813879"/>
                  <a:pt x="437293" y="10851201"/>
                </a:cubicBezTo>
                <a:lnTo>
                  <a:pt x="3313866" y="10851732"/>
                </a:lnTo>
                <a:cubicBezTo>
                  <a:pt x="3434199" y="10851732"/>
                  <a:pt x="3531750" y="10754182"/>
                  <a:pt x="3531750" y="10633848"/>
                </a:cubicBezTo>
                <a:cubicBezTo>
                  <a:pt x="3531750" y="10513514"/>
                  <a:pt x="3434199" y="10415964"/>
                  <a:pt x="3313866" y="10415964"/>
                </a:cubicBezTo>
                <a:lnTo>
                  <a:pt x="1690009" y="10413582"/>
                </a:lnTo>
                <a:cubicBezTo>
                  <a:pt x="1432244" y="10413582"/>
                  <a:pt x="1223284" y="10204622"/>
                  <a:pt x="1223284" y="9946857"/>
                </a:cubicBezTo>
                <a:cubicBezTo>
                  <a:pt x="1223284" y="9689092"/>
                  <a:pt x="1432244" y="9480132"/>
                  <a:pt x="1690009" y="9480132"/>
                </a:cubicBezTo>
                <a:lnTo>
                  <a:pt x="1969454" y="9472077"/>
                </a:lnTo>
                <a:cubicBezTo>
                  <a:pt x="2243367" y="9416026"/>
                  <a:pt x="2449415" y="9173667"/>
                  <a:pt x="2449415" y="8883184"/>
                </a:cubicBezTo>
                <a:cubicBezTo>
                  <a:pt x="2449415" y="8551203"/>
                  <a:pt x="2180291" y="8282079"/>
                  <a:pt x="1848310" y="8282079"/>
                </a:cubicBezTo>
                <a:lnTo>
                  <a:pt x="1077339" y="8282079"/>
                </a:lnTo>
                <a:lnTo>
                  <a:pt x="845384" y="8239973"/>
                </a:lnTo>
                <a:lnTo>
                  <a:pt x="839168" y="8236599"/>
                </a:lnTo>
                <a:lnTo>
                  <a:pt x="828952" y="8233428"/>
                </a:lnTo>
                <a:cubicBezTo>
                  <a:pt x="638077" y="8152694"/>
                  <a:pt x="504145" y="7963691"/>
                  <a:pt x="504145" y="7743407"/>
                </a:cubicBezTo>
                <a:lnTo>
                  <a:pt x="504146" y="7743408"/>
                </a:lnTo>
                <a:cubicBezTo>
                  <a:pt x="504146" y="7449696"/>
                  <a:pt x="742247" y="7211595"/>
                  <a:pt x="1035959" y="7211595"/>
                </a:cubicBezTo>
                <a:lnTo>
                  <a:pt x="1042827" y="7211595"/>
                </a:lnTo>
                <a:cubicBezTo>
                  <a:pt x="1469388" y="7240014"/>
                  <a:pt x="2007917" y="7212451"/>
                  <a:pt x="2490462" y="7212880"/>
                </a:cubicBezTo>
                <a:lnTo>
                  <a:pt x="2490462" y="7209612"/>
                </a:lnTo>
                <a:lnTo>
                  <a:pt x="2501844" y="7209612"/>
                </a:lnTo>
                <a:cubicBezTo>
                  <a:pt x="3112720" y="7209612"/>
                  <a:pt x="3607934" y="6714398"/>
                  <a:pt x="3607934" y="6103521"/>
                </a:cubicBezTo>
                <a:cubicBezTo>
                  <a:pt x="3607934" y="5492644"/>
                  <a:pt x="3112720" y="4997430"/>
                  <a:pt x="2501844" y="4997430"/>
                </a:cubicBezTo>
                <a:lnTo>
                  <a:pt x="2248540" y="4997429"/>
                </a:lnTo>
                <a:lnTo>
                  <a:pt x="2163766" y="4988643"/>
                </a:lnTo>
                <a:cubicBezTo>
                  <a:pt x="1936517" y="4940830"/>
                  <a:pt x="1765571" y="4734093"/>
                  <a:pt x="1765571" y="4486306"/>
                </a:cubicBezTo>
                <a:cubicBezTo>
                  <a:pt x="1765571" y="4203119"/>
                  <a:pt x="1988847" y="3973551"/>
                  <a:pt x="2264271" y="3973551"/>
                </a:cubicBezTo>
                <a:lnTo>
                  <a:pt x="2635267" y="3969042"/>
                </a:lnTo>
                <a:cubicBezTo>
                  <a:pt x="3351029" y="3969042"/>
                  <a:pt x="3931267" y="3372450"/>
                  <a:pt x="3931267" y="2636517"/>
                </a:cubicBezTo>
                <a:cubicBezTo>
                  <a:pt x="3931267" y="1946579"/>
                  <a:pt x="3421291" y="1379109"/>
                  <a:pt x="2767775" y="1310870"/>
                </a:cubicBezTo>
                <a:lnTo>
                  <a:pt x="2298843" y="1312086"/>
                </a:lnTo>
                <a:cubicBezTo>
                  <a:pt x="2150595" y="1312086"/>
                  <a:pt x="2030416" y="1191907"/>
                  <a:pt x="2030416" y="1043659"/>
                </a:cubicBezTo>
                <a:cubicBezTo>
                  <a:pt x="2030416" y="895410"/>
                  <a:pt x="2150595" y="775231"/>
                  <a:pt x="2298843" y="775231"/>
                </a:cubicBezTo>
                <a:lnTo>
                  <a:pt x="2765655" y="775146"/>
                </a:lnTo>
                <a:cubicBezTo>
                  <a:pt x="3179920" y="775146"/>
                  <a:pt x="3525553" y="473014"/>
                  <a:pt x="3605488" y="71371"/>
                </a:cubicBezTo>
                <a:lnTo>
                  <a:pt x="3616082" y="0"/>
                </a:lnTo>
                <a:close/>
              </a:path>
            </a:pathLst>
          </a:cu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1" name="椭圆 10"/>
          <p:cNvSpPr>
            <a:spLocks noChangeAspect="1"/>
          </p:cNvSpPr>
          <p:nvPr>
            <p:custDataLst>
              <p:tags r:id="rId5"/>
            </p:custDataLst>
          </p:nvPr>
        </p:nvSpPr>
        <p:spPr>
          <a:xfrm rot="16200000">
            <a:off x="752035" y="3194206"/>
            <a:ext cx="576000" cy="576000"/>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标题 1"/>
          <p:cNvSpPr>
            <a:spLocks noGrp="1"/>
          </p:cNvSpPr>
          <p:nvPr>
            <p:ph type="title"/>
            <p:custDataLst>
              <p:tags r:id="rId6"/>
            </p:custDataLst>
          </p:nvPr>
        </p:nvSpPr>
        <p:spPr>
          <a:xfrm>
            <a:off x="1897200" y="3646800"/>
            <a:ext cx="5824400" cy="2182500"/>
          </a:xfrm>
        </p:spPr>
        <p:txBody>
          <a:bodyPr wrap="square" anchor="t">
            <a:normAutofit/>
          </a:bodyPr>
          <a:lstStyle>
            <a:lvl1pPr algn="l">
              <a:defRPr sz="5400"/>
            </a:lvl1pPr>
          </a:lstStyle>
          <a:p>
            <a:r>
              <a:rPr lang="zh-CN" altLang="en-US" dirty="0"/>
              <a:t>单击此处编辑母版标题样式</a:t>
            </a:r>
            <a:endParaRPr lang="zh-CN" altLang="en-US" dirty="0"/>
          </a:p>
        </p:txBody>
      </p:sp>
      <p:sp>
        <p:nvSpPr>
          <p:cNvPr id="8" name="节编号 3"/>
          <p:cNvSpPr>
            <a:spLocks noGrp="1"/>
          </p:cNvSpPr>
          <p:nvPr>
            <p:ph type="body" sz="quarter" idx="13" hasCustomPrompt="1"/>
            <p:custDataLst>
              <p:tags r:id="rId7"/>
            </p:custDataLst>
          </p:nvPr>
        </p:nvSpPr>
        <p:spPr>
          <a:xfrm>
            <a:off x="1897380" y="2552700"/>
            <a:ext cx="5824220" cy="925195"/>
          </a:xfrm>
        </p:spPr>
        <p:txBody>
          <a:bodyPr wrap="none" anchor="ctr">
            <a:normAutofit/>
          </a:bodyPr>
          <a:lstStyle>
            <a:lvl1pPr marL="0" indent="0" algn="l">
              <a:buNone/>
              <a:defRPr sz="5400" b="1">
                <a:solidFill>
                  <a:schemeClr val="tx1">
                    <a:alpha val="50000"/>
                  </a:schemeClr>
                </a:solidFill>
              </a:defRPr>
            </a:lvl1pPr>
          </a:lstStyle>
          <a:p>
            <a:pPr lvl="0"/>
            <a:r>
              <a:rPr lang="zh-CN" altLang="en-US" dirty="0"/>
              <a:t>节编号</a:t>
            </a:r>
            <a:endParaRPr lang="zh-CN" altLang="en-US" dirty="0"/>
          </a:p>
        </p:txBody>
      </p:sp>
      <p:sp>
        <p:nvSpPr>
          <p:cNvPr id="4" name="日期占位符 4"/>
          <p:cNvSpPr>
            <a:spLocks noGrp="1"/>
          </p:cNvSpPr>
          <p:nvPr>
            <p:ph type="dt" sz="half" idx="10"/>
            <p:custDataLst>
              <p:tags r:id="rId8"/>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5"/>
          <p:cNvSpPr>
            <a:spLocks noGrp="1"/>
          </p:cNvSpPr>
          <p:nvPr>
            <p:ph type="ftr" sz="quarter" idx="11"/>
            <p:custDataLst>
              <p:tags r:id="rId9"/>
            </p:custDataLst>
          </p:nvPr>
        </p:nvSpPr>
        <p:spPr/>
        <p:txBody>
          <a:bodyPr/>
          <a:lstStyle/>
          <a:p>
            <a:endParaRPr lang="zh-CN" altLang="en-US"/>
          </a:p>
        </p:txBody>
      </p:sp>
      <p:sp>
        <p:nvSpPr>
          <p:cNvPr id="6" name="灯片编号占位符 6"/>
          <p:cNvSpPr>
            <a:spLocks noGrp="1"/>
          </p:cNvSpPr>
          <p:nvPr>
            <p:ph type="sldNum" sz="quarter" idx="12"/>
            <p:custDataLst>
              <p:tags r:id="rId10"/>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0" tIns="0" rIns="0" bIns="0" rtlCol="0" anchor="b">
            <a:normAutofit/>
          </a:bodyPr>
          <a:lstStyle>
            <a:lvl1pPr>
              <a:defRPr lang="zh-CN" altLang="en-US" dirty="0"/>
            </a:lvl1pPr>
          </a:lstStyle>
          <a:p>
            <a:pPr lvl="0"/>
            <a:r>
              <a:rPr lang="zh-CN" altLang="en-US" dirty="0"/>
              <a:t>单击此处编辑母版标题样式</a:t>
            </a:r>
            <a:endParaRPr lang="zh-CN" altLang="en-US" dirty="0"/>
          </a:p>
        </p:txBody>
      </p:sp>
      <p:sp>
        <p:nvSpPr>
          <p:cNvPr id="3" name="内容占位符 2"/>
          <p:cNvSpPr>
            <a:spLocks noGrp="1"/>
          </p:cNvSpPr>
          <p:nvPr>
            <p:ph sz="half" idx="1"/>
            <p:custDataLst>
              <p:tags r:id="rId3"/>
            </p:custDataLst>
          </p:nvPr>
        </p:nvSpPr>
        <p:spPr>
          <a:xfrm>
            <a:off x="69596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内容占位符 3"/>
          <p:cNvSpPr>
            <a:spLocks noGrp="1"/>
          </p:cNvSpPr>
          <p:nvPr>
            <p:ph sz="half" idx="2"/>
            <p:custDataLst>
              <p:tags r:id="rId4"/>
            </p:custDataLst>
          </p:nvPr>
        </p:nvSpPr>
        <p:spPr>
          <a:xfrm>
            <a:off x="617220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日期占位符 4"/>
          <p:cNvSpPr>
            <a:spLocks noGrp="1"/>
          </p:cNvSpPr>
          <p:nvPr>
            <p:ph type="dt" sz="half" idx="10"/>
            <p:custDataLst>
              <p:tags r:id="rId5"/>
            </p:custDataLst>
          </p:nvPr>
        </p:nvSpPr>
        <p:spPr/>
        <p:txBody>
          <a:bodyPr wrap="square">
            <a:normAutofit/>
          </a:bodyPr>
          <a:lstStyle/>
          <a:p>
            <a:fld id="{5592522B-0F24-4480-B9DD-A9474A6880D6}"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4" name="内容占位符 3"/>
          <p:cNvSpPr>
            <a:spLocks noGrp="1"/>
          </p:cNvSpPr>
          <p:nvPr>
            <p:ph sz="half" idx="2"/>
            <p:custDataLst>
              <p:tags r:id="rId3"/>
            </p:custDataLst>
          </p:nvPr>
        </p:nvSpPr>
        <p:spPr>
          <a:xfrm>
            <a:off x="69596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文本占位符 4"/>
          <p:cNvSpPr>
            <a:spLocks noGrp="1"/>
          </p:cNvSpPr>
          <p:nvPr>
            <p:ph type="body" sz="quarter" idx="3" hasCustomPrompt="1"/>
            <p:custDataLst>
              <p:tags r:id="rId4"/>
            </p:custDataLst>
          </p:nvPr>
        </p:nvSpPr>
        <p:spPr>
          <a:xfrm>
            <a:off x="617220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6" name="内容占位符 5"/>
          <p:cNvSpPr>
            <a:spLocks noGrp="1"/>
          </p:cNvSpPr>
          <p:nvPr>
            <p:ph sz="quarter" idx="4"/>
            <p:custDataLst>
              <p:tags r:id="rId5"/>
            </p:custDataLst>
          </p:nvPr>
        </p:nvSpPr>
        <p:spPr>
          <a:xfrm>
            <a:off x="617220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7" name="日期占位符 6"/>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wrap="square">
            <a:normAutofit/>
          </a:bodyPr>
          <a:lstStyle/>
          <a:p>
            <a:fld id="{BE5F26B5-172A-4DC2-B0B7-181CFC56B87C}" type="slidenum">
              <a:rPr lang="zh-CN" altLang="en-US" smtClean="0"/>
            </a:fld>
            <a:endParaRPr lang="zh-CN" altLang="en-US"/>
          </a:p>
        </p:txBody>
      </p:sp>
      <p:sp>
        <p:nvSpPr>
          <p:cNvPr id="10" name="标题 9"/>
          <p:cNvSpPr>
            <a:spLocks noGrp="1"/>
          </p:cNvSpPr>
          <p:nvPr>
            <p:ph type="title"/>
            <p:custDataLst>
              <p:tags r:id="rId9"/>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fld>
            <a:endParaRPr lang="zh-CN" altLang="en-US" dirty="0"/>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仅内容">
    <p:spTree>
      <p:nvGrpSpPr>
        <p:cNvPr id="1" name=""/>
        <p:cNvGrpSpPr/>
        <p:nvPr/>
      </p:nvGrpSpPr>
      <p:grpSpPr>
        <a:xfrm>
          <a:off x="0" y="0"/>
          <a:ext cx="0" cy="0"/>
          <a:chOff x="0" y="0"/>
          <a:chExt cx="0" cy="0"/>
        </a:xfrm>
      </p:grpSpPr>
      <p:sp>
        <p:nvSpPr>
          <p:cNvPr id="3" name="内容占位符 1"/>
          <p:cNvSpPr>
            <a:spLocks noGrp="1"/>
          </p:cNvSpPr>
          <p:nvPr>
            <p:ph idx="1"/>
            <p:custDataLst>
              <p:tags r:id="rId2"/>
            </p:custDataLst>
          </p:nvPr>
        </p:nvSpPr>
        <p:spPr>
          <a:xfrm>
            <a:off x="695960" y="360045"/>
            <a:ext cx="10801985" cy="581787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3"/>
          <p:cNvSpPr>
            <a:spLocks noGrp="1"/>
          </p:cNvSpPr>
          <p:nvPr>
            <p:ph type="ftr" sz="quarter" idx="11"/>
            <p:custDataLst>
              <p:tags r:id="rId4"/>
            </p:custDataLst>
          </p:nvPr>
        </p:nvSpPr>
        <p:spPr/>
        <p:txBody>
          <a:bodyPr/>
          <a:lstStyle/>
          <a:p>
            <a:endParaRPr lang="zh-CN" altLang="en-US"/>
          </a:p>
        </p:txBody>
      </p:sp>
      <p:sp>
        <p:nvSpPr>
          <p:cNvPr id="6"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标题和副标题">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10799088" cy="405553"/>
          </a:xfrm>
        </p:spPr>
        <p:txBody>
          <a:bodyPr wrap="square" anchor="t">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dirty="0"/>
              <a:t>单击此处编辑副标题</a:t>
            </a:r>
            <a:endParaRPr lang="zh-CN" altLang="en-US" dirty="0"/>
          </a:p>
        </p:txBody>
      </p:sp>
      <p:sp>
        <p:nvSpPr>
          <p:cNvPr id="7" name="日期占位符 3"/>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4"/>
            </p:custDataLst>
          </p:nvPr>
        </p:nvSpPr>
        <p:spPr/>
        <p:txBody>
          <a:bodyPr/>
          <a:lstStyle/>
          <a:p>
            <a:endParaRPr lang="zh-CN" altLang="en-US"/>
          </a:p>
        </p:txBody>
      </p:sp>
      <p:sp>
        <p:nvSpPr>
          <p:cNvPr id="9" name="灯片编号占位符 5"/>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4" name="标题 3"/>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21" name="任意多边形: 形状 20"/>
          <p:cNvSpPr/>
          <p:nvPr>
            <p:custDataLst>
              <p:tags r:id="rId2"/>
            </p:custDataLst>
          </p:nvPr>
        </p:nvSpPr>
        <p:spPr>
          <a:xfrm flipH="1">
            <a:off x="0" y="0"/>
            <a:ext cx="4418330" cy="6858000"/>
          </a:xfrm>
          <a:custGeom>
            <a:avLst/>
            <a:gdLst>
              <a:gd name="connsiteX0" fmla="*/ 4418481 w 4418481"/>
              <a:gd name="connsiteY0" fmla="*/ 0 h 6863893"/>
              <a:gd name="connsiteX1" fmla="*/ 2552450 w 4418481"/>
              <a:gd name="connsiteY1" fmla="*/ 0 h 6863893"/>
              <a:gd name="connsiteX2" fmla="*/ 2556805 w 4418481"/>
              <a:gd name="connsiteY2" fmla="*/ 43199 h 6863893"/>
              <a:gd name="connsiteX3" fmla="*/ 1699555 w 4418481"/>
              <a:gd name="connsiteY3" fmla="*/ 900449 h 6863893"/>
              <a:gd name="connsiteX4" fmla="*/ 989330 w 4418481"/>
              <a:gd name="connsiteY4" fmla="*/ 900449 h 6863893"/>
              <a:gd name="connsiteX5" fmla="*/ 870268 w 4418481"/>
              <a:gd name="connsiteY5" fmla="*/ 900449 h 6863893"/>
              <a:gd name="connsiteX6" fmla="*/ 613093 w 4418481"/>
              <a:gd name="connsiteY6" fmla="*/ 1157624 h 6863893"/>
              <a:gd name="connsiteX7" fmla="*/ 870268 w 4418481"/>
              <a:gd name="connsiteY7" fmla="*/ 1414798 h 6863893"/>
              <a:gd name="connsiteX8" fmla="*/ 1569188 w 4418481"/>
              <a:gd name="connsiteY8" fmla="*/ 1414798 h 6863893"/>
              <a:gd name="connsiteX9" fmla="*/ 1701675 w 4418481"/>
              <a:gd name="connsiteY9" fmla="*/ 1421488 h 6863893"/>
              <a:gd name="connsiteX10" fmla="*/ 2865167 w 4418481"/>
              <a:gd name="connsiteY10" fmla="*/ 2710798 h 6863893"/>
              <a:gd name="connsiteX11" fmla="*/ 1569167 w 4418481"/>
              <a:gd name="connsiteY11" fmla="*/ 4006797 h 6863893"/>
              <a:gd name="connsiteX12" fmla="*/ 532130 w 4418481"/>
              <a:gd name="connsiteY12" fmla="*/ 4006797 h 6863893"/>
              <a:gd name="connsiteX13" fmla="*/ 532130 w 4418481"/>
              <a:gd name="connsiteY13" fmla="*/ 4013218 h 6863893"/>
              <a:gd name="connsiteX14" fmla="*/ 495300 w 4418481"/>
              <a:gd name="connsiteY14" fmla="*/ 4013218 h 6863893"/>
              <a:gd name="connsiteX15" fmla="*/ 0 w 4418481"/>
              <a:gd name="connsiteY15" fmla="*/ 4508518 h 6863893"/>
              <a:gd name="connsiteX16" fmla="*/ 495300 w 4418481"/>
              <a:gd name="connsiteY16" fmla="*/ 5003818 h 6863893"/>
              <a:gd name="connsiteX17" fmla="*/ 1890917 w 4418481"/>
              <a:gd name="connsiteY17" fmla="*/ 5003818 h 6863893"/>
              <a:gd name="connsiteX18" fmla="*/ 1932423 w 4418481"/>
              <a:gd name="connsiteY18" fmla="*/ 5010153 h 6863893"/>
              <a:gd name="connsiteX19" fmla="*/ 2852255 w 4418481"/>
              <a:gd name="connsiteY19" fmla="*/ 6138748 h 6863893"/>
              <a:gd name="connsiteX20" fmla="*/ 2655511 w 4418481"/>
              <a:gd name="connsiteY20" fmla="*/ 6782842 h 6863893"/>
              <a:gd name="connsiteX21" fmla="*/ 2588638 w 4418481"/>
              <a:gd name="connsiteY21" fmla="*/ 6863893 h 6863893"/>
              <a:gd name="connsiteX22" fmla="*/ 4418481 w 4418481"/>
              <a:gd name="connsiteY22" fmla="*/ 6863893 h 6863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418481" h="6863893">
                <a:moveTo>
                  <a:pt x="4418481" y="0"/>
                </a:moveTo>
                <a:lnTo>
                  <a:pt x="2552450" y="0"/>
                </a:lnTo>
                <a:lnTo>
                  <a:pt x="2556805" y="43199"/>
                </a:lnTo>
                <a:cubicBezTo>
                  <a:pt x="2556805" y="516645"/>
                  <a:pt x="2173001" y="900449"/>
                  <a:pt x="1699555" y="900449"/>
                </a:cubicBezTo>
                <a:lnTo>
                  <a:pt x="989330" y="900449"/>
                </a:lnTo>
                <a:lnTo>
                  <a:pt x="870268" y="900449"/>
                </a:lnTo>
                <a:cubicBezTo>
                  <a:pt x="728234" y="900449"/>
                  <a:pt x="613093" y="1015590"/>
                  <a:pt x="613093" y="1157624"/>
                </a:cubicBezTo>
                <a:cubicBezTo>
                  <a:pt x="613093" y="1299658"/>
                  <a:pt x="728234" y="1414798"/>
                  <a:pt x="870268" y="1414798"/>
                </a:cubicBezTo>
                <a:lnTo>
                  <a:pt x="1569188" y="1414798"/>
                </a:lnTo>
                <a:lnTo>
                  <a:pt x="1701675" y="1421488"/>
                </a:lnTo>
                <a:cubicBezTo>
                  <a:pt x="2355191" y="1487857"/>
                  <a:pt x="2865167" y="2039771"/>
                  <a:pt x="2865167" y="2710798"/>
                </a:cubicBezTo>
                <a:cubicBezTo>
                  <a:pt x="2865167" y="3426559"/>
                  <a:pt x="2284928" y="4006797"/>
                  <a:pt x="1569167" y="4006797"/>
                </a:cubicBezTo>
                <a:lnTo>
                  <a:pt x="532130" y="4006797"/>
                </a:lnTo>
                <a:lnTo>
                  <a:pt x="532130" y="4013218"/>
                </a:lnTo>
                <a:lnTo>
                  <a:pt x="495300" y="4013218"/>
                </a:lnTo>
                <a:cubicBezTo>
                  <a:pt x="221753" y="4013218"/>
                  <a:pt x="0" y="4234971"/>
                  <a:pt x="0" y="4508518"/>
                </a:cubicBezTo>
                <a:cubicBezTo>
                  <a:pt x="0" y="4782065"/>
                  <a:pt x="221753" y="5003818"/>
                  <a:pt x="495300" y="5003818"/>
                </a:cubicBezTo>
                <a:lnTo>
                  <a:pt x="1890917" y="5003818"/>
                </a:lnTo>
                <a:lnTo>
                  <a:pt x="1932423" y="5010153"/>
                </a:lnTo>
                <a:cubicBezTo>
                  <a:pt x="2457370" y="5117572"/>
                  <a:pt x="2852255" y="5582045"/>
                  <a:pt x="2852255" y="6138748"/>
                </a:cubicBezTo>
                <a:cubicBezTo>
                  <a:pt x="2852255" y="6377335"/>
                  <a:pt x="2779725" y="6598982"/>
                  <a:pt x="2655511" y="6782842"/>
                </a:cubicBezTo>
                <a:lnTo>
                  <a:pt x="2588638" y="6863893"/>
                </a:lnTo>
                <a:lnTo>
                  <a:pt x="4418481" y="6863893"/>
                </a:lnTo>
                <a:close/>
              </a:path>
            </a:pathLst>
          </a:cu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8" name="椭圆 7"/>
          <p:cNvSpPr/>
          <p:nvPr>
            <p:custDataLst>
              <p:tags r:id="rId3"/>
            </p:custDataLst>
          </p:nvPr>
        </p:nvSpPr>
        <p:spPr>
          <a:xfrm flipH="1">
            <a:off x="4272531" y="921544"/>
            <a:ext cx="500063" cy="500063"/>
          </a:xfrm>
          <a:prstGeom prst="ellipse">
            <a:avLst/>
          </a:prstGeom>
          <a:solidFill>
            <a:schemeClr val="accent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9" name="矩形: 圆角 8"/>
          <p:cNvSpPr/>
          <p:nvPr>
            <p:custDataLst>
              <p:tags r:id="rId4"/>
            </p:custDataLst>
          </p:nvPr>
        </p:nvSpPr>
        <p:spPr>
          <a:xfrm flipH="1">
            <a:off x="5138512" y="5143501"/>
            <a:ext cx="1197766" cy="311944"/>
          </a:xfrm>
          <a:prstGeom prst="roundRect">
            <a:avLst>
              <a:gd name="adj" fmla="val 5000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形状 26"/>
          <p:cNvSpPr/>
          <p:nvPr>
            <p:custDataLst>
              <p:tags r:id="rId5"/>
            </p:custDataLst>
          </p:nvPr>
        </p:nvSpPr>
        <p:spPr>
          <a:xfrm flipH="1">
            <a:off x="6664115" y="6291262"/>
            <a:ext cx="2767013" cy="566738"/>
          </a:xfrm>
          <a:custGeom>
            <a:avLst/>
            <a:gdLst>
              <a:gd name="connsiteX0" fmla="*/ 2393310 w 2767013"/>
              <a:gd name="connsiteY0" fmla="*/ 0 h 566738"/>
              <a:gd name="connsiteX1" fmla="*/ 373703 w 2767013"/>
              <a:gd name="connsiteY1" fmla="*/ 0 h 566738"/>
              <a:gd name="connsiteX2" fmla="*/ 0 w 2767013"/>
              <a:gd name="connsiteY2" fmla="*/ 373703 h 566738"/>
              <a:gd name="connsiteX3" fmla="*/ 29368 w 2767013"/>
              <a:gd name="connsiteY3" fmla="*/ 519165 h 566738"/>
              <a:gd name="connsiteX4" fmla="*/ 55189 w 2767013"/>
              <a:gd name="connsiteY4" fmla="*/ 566738 h 566738"/>
              <a:gd name="connsiteX5" fmla="*/ 2711824 w 2767013"/>
              <a:gd name="connsiteY5" fmla="*/ 566738 h 566738"/>
              <a:gd name="connsiteX6" fmla="*/ 2737646 w 2767013"/>
              <a:gd name="connsiteY6" fmla="*/ 519165 h 566738"/>
              <a:gd name="connsiteX7" fmla="*/ 2767013 w 2767013"/>
              <a:gd name="connsiteY7" fmla="*/ 373703 h 566738"/>
              <a:gd name="connsiteX8" fmla="*/ 2393310 w 2767013"/>
              <a:gd name="connsiteY8" fmla="*/ 0 h 56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7013" h="566738">
                <a:moveTo>
                  <a:pt x="2393310" y="0"/>
                </a:moveTo>
                <a:lnTo>
                  <a:pt x="373703" y="0"/>
                </a:lnTo>
                <a:cubicBezTo>
                  <a:pt x="167313" y="0"/>
                  <a:pt x="0" y="167313"/>
                  <a:pt x="0" y="373703"/>
                </a:cubicBezTo>
                <a:cubicBezTo>
                  <a:pt x="0" y="425301"/>
                  <a:pt x="10457" y="474456"/>
                  <a:pt x="29368" y="519165"/>
                </a:cubicBezTo>
                <a:lnTo>
                  <a:pt x="55189" y="566738"/>
                </a:lnTo>
                <a:lnTo>
                  <a:pt x="2711824" y="566738"/>
                </a:lnTo>
                <a:lnTo>
                  <a:pt x="2737646" y="519165"/>
                </a:lnTo>
                <a:cubicBezTo>
                  <a:pt x="2756556" y="474456"/>
                  <a:pt x="2767013" y="425301"/>
                  <a:pt x="2767013" y="373703"/>
                </a:cubicBezTo>
                <a:cubicBezTo>
                  <a:pt x="2767013" y="167313"/>
                  <a:pt x="2599700" y="0"/>
                  <a:pt x="2393310" y="0"/>
                </a:cubicBezTo>
                <a:close/>
              </a:path>
            </a:pathLst>
          </a:custGeom>
          <a:solidFill>
            <a:schemeClr val="accent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2" name="矩形: 圆角 11"/>
          <p:cNvSpPr/>
          <p:nvPr>
            <p:custDataLst>
              <p:tags r:id="rId6"/>
            </p:custDataLst>
          </p:nvPr>
        </p:nvSpPr>
        <p:spPr>
          <a:xfrm flipH="1">
            <a:off x="10720638" y="1421607"/>
            <a:ext cx="550068" cy="176212"/>
          </a:xfrm>
          <a:prstGeom prst="roundRect">
            <a:avLst>
              <a:gd name="adj" fmla="val 50000"/>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custDataLst>
              <p:tags r:id="rId7"/>
            </p:custDataLst>
          </p:nvPr>
        </p:nvSpPr>
        <p:spPr>
          <a:xfrm flipH="1">
            <a:off x="2105818" y="1925899"/>
            <a:ext cx="1580515" cy="1580515"/>
          </a:xfrm>
          <a:prstGeom prst="ellipse">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4363200" y="2322000"/>
            <a:ext cx="6904800" cy="1015200"/>
          </a:xfrm>
        </p:spPr>
        <p:txBody>
          <a:bodyPr wrap="square" anchor="b">
            <a:normAutofit/>
          </a:bodyPr>
          <a:lstStyle>
            <a:lvl1pPr algn="r">
              <a:lnSpc>
                <a:spcPct val="100000"/>
              </a:lnSpc>
              <a:defRPr sz="6000"/>
            </a:lvl1pPr>
          </a:lstStyle>
          <a:p>
            <a:r>
              <a:rPr lang="zh-CN" altLang="en-US" dirty="0"/>
              <a:t>单击编辑母版标题</a:t>
            </a:r>
            <a:endParaRPr lang="zh-CN" altLang="en-US" dirty="0"/>
          </a:p>
        </p:txBody>
      </p:sp>
      <p:sp>
        <p:nvSpPr>
          <p:cNvPr id="3" name="副标题 2"/>
          <p:cNvSpPr>
            <a:spLocks noGrp="1"/>
          </p:cNvSpPr>
          <p:nvPr>
            <p:ph type="subTitle" idx="1" hasCustomPrompt="1"/>
            <p:custDataLst>
              <p:tags r:id="rId9"/>
            </p:custDataLst>
          </p:nvPr>
        </p:nvSpPr>
        <p:spPr>
          <a:xfrm>
            <a:off x="4362450" y="3459480"/>
            <a:ext cx="6905625" cy="461010"/>
          </a:xfrm>
        </p:spPr>
        <p:txBody>
          <a:bodyPr wrap="square">
            <a:normAutofit/>
          </a:bodyPr>
          <a:lstStyle>
            <a:lvl1pPr marL="0" indent="0" algn="r">
              <a:lnSpc>
                <a:spcPct val="10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10"/>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p>
            <a:endParaRPr lang="zh-CN" altLang="en-US"/>
          </a:p>
        </p:txBody>
      </p:sp>
      <p:sp>
        <p:nvSpPr>
          <p:cNvPr id="6" name="灯片编号占位符 5"/>
          <p:cNvSpPr>
            <a:spLocks noGrp="1"/>
          </p:cNvSpPr>
          <p:nvPr>
            <p:ph type="sldNum" sz="quarter" idx="12"/>
            <p:custDataLst>
              <p:tags r:id="rId12"/>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4" name="署名占位符 10"/>
          <p:cNvSpPr>
            <a:spLocks noGrp="1"/>
          </p:cNvSpPr>
          <p:nvPr>
            <p:ph type="body" sz="quarter" idx="17" hasCustomPrompt="1"/>
            <p:custDataLst>
              <p:tags r:id="rId13"/>
            </p:custDataLst>
          </p:nvPr>
        </p:nvSpPr>
        <p:spPr>
          <a:xfrm>
            <a:off x="9075600" y="4438800"/>
            <a:ext cx="2196000" cy="367200"/>
          </a:xfrm>
        </p:spPr>
        <p:txBody>
          <a:bodyPr wrap="square" anchor="ctr">
            <a:normAutofit/>
          </a:bodyPr>
          <a:lstStyle>
            <a:lvl1pPr marL="0" indent="0" algn="r">
              <a:lnSpc>
                <a:spcPct val="100000"/>
              </a:lnSpc>
              <a:buNone/>
              <a:defRPr sz="1800"/>
            </a:lvl1pPr>
          </a:lstStyle>
          <a:p>
            <a:pPr lvl="0"/>
            <a:r>
              <a:rPr lang="zh-CN" altLang="en-US" dirty="0"/>
              <a:t>署名</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jpe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2" Type="http://schemas.openxmlformats.org/officeDocument/2006/relationships/theme" Target="../theme/theme2.xml"/><Relationship Id="rId21" Type="http://schemas.openxmlformats.org/officeDocument/2006/relationships/image" Target="../media/image1.jpeg"/><Relationship Id="rId20" Type="http://schemas.openxmlformats.org/officeDocument/2006/relationships/tags" Target="../tags/tag147.xml"/><Relationship Id="rId2" Type="http://schemas.openxmlformats.org/officeDocument/2006/relationships/slideLayout" Target="../slideLayouts/slideLayout13.xml"/><Relationship Id="rId19" Type="http://schemas.openxmlformats.org/officeDocument/2006/relationships/tags" Target="../tags/tag146.xml"/><Relationship Id="rId18" Type="http://schemas.openxmlformats.org/officeDocument/2006/relationships/tags" Target="../tags/tag145.xml"/><Relationship Id="rId17" Type="http://schemas.openxmlformats.org/officeDocument/2006/relationships/tags" Target="../tags/tag144.xml"/><Relationship Id="rId16" Type="http://schemas.openxmlformats.org/officeDocument/2006/relationships/tags" Target="../tags/tag143.xml"/><Relationship Id="rId15" Type="http://schemas.openxmlformats.org/officeDocument/2006/relationships/tags" Target="../tags/tag142.xml"/><Relationship Id="rId14" Type="http://schemas.openxmlformats.org/officeDocument/2006/relationships/tags" Target="../tags/tag141.xml"/><Relationship Id="rId13" Type="http://schemas.openxmlformats.org/officeDocument/2006/relationships/tags" Target="../tags/tag140.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pic>
        <p:nvPicPr>
          <p:cNvPr id="5124" name="图片 6" descr="logo横版 png"/>
          <p:cNvPicPr>
            <a:picLocks noChangeAspect="1"/>
          </p:cNvPicPr>
          <p:nvPr userDrawn="1"/>
        </p:nvPicPr>
        <p:blipFill>
          <a:blip r:embed="rId17"/>
          <a:stretch>
            <a:fillRect/>
          </a:stretch>
        </p:blipFill>
        <p:spPr>
          <a:xfrm>
            <a:off x="11471910" y="10795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任意多边形: 形状 13"/>
          <p:cNvSpPr/>
          <p:nvPr userDrawn="1">
            <p:custDataLst>
              <p:tags r:id="rId13"/>
            </p:custDataLst>
          </p:nvPr>
        </p:nvSpPr>
        <p:spPr>
          <a:xfrm>
            <a:off x="7868920" y="0"/>
            <a:ext cx="4321810" cy="6858000"/>
          </a:xfrm>
          <a:custGeom>
            <a:avLst/>
            <a:gdLst>
              <a:gd name="connsiteX0" fmla="*/ 2552450 w 4322051"/>
              <a:gd name="connsiteY0" fmla="*/ 0 h 6863893"/>
              <a:gd name="connsiteX1" fmla="*/ 4322051 w 4322051"/>
              <a:gd name="connsiteY1" fmla="*/ 0 h 6863893"/>
              <a:gd name="connsiteX2" fmla="*/ 4322051 w 4322051"/>
              <a:gd name="connsiteY2" fmla="*/ 6863893 h 6863893"/>
              <a:gd name="connsiteX3" fmla="*/ 2588638 w 4322051"/>
              <a:gd name="connsiteY3" fmla="*/ 6863893 h 6863893"/>
              <a:gd name="connsiteX4" fmla="*/ 2655512 w 4322051"/>
              <a:gd name="connsiteY4" fmla="*/ 6782842 h 6863893"/>
              <a:gd name="connsiteX5" fmla="*/ 2852255 w 4322051"/>
              <a:gd name="connsiteY5" fmla="*/ 6138748 h 6863893"/>
              <a:gd name="connsiteX6" fmla="*/ 1932423 w 4322051"/>
              <a:gd name="connsiteY6" fmla="*/ 5010153 h 6863893"/>
              <a:gd name="connsiteX7" fmla="*/ 1890917 w 4322051"/>
              <a:gd name="connsiteY7" fmla="*/ 5003818 h 6863893"/>
              <a:gd name="connsiteX8" fmla="*/ 495300 w 4322051"/>
              <a:gd name="connsiteY8" fmla="*/ 5003818 h 6863893"/>
              <a:gd name="connsiteX9" fmla="*/ 0 w 4322051"/>
              <a:gd name="connsiteY9" fmla="*/ 4508518 h 6863893"/>
              <a:gd name="connsiteX10" fmla="*/ 495300 w 4322051"/>
              <a:gd name="connsiteY10" fmla="*/ 4013218 h 6863893"/>
              <a:gd name="connsiteX11" fmla="*/ 532130 w 4322051"/>
              <a:gd name="connsiteY11" fmla="*/ 4013218 h 6863893"/>
              <a:gd name="connsiteX12" fmla="*/ 532130 w 4322051"/>
              <a:gd name="connsiteY12" fmla="*/ 4006797 h 6863893"/>
              <a:gd name="connsiteX13" fmla="*/ 1569167 w 4322051"/>
              <a:gd name="connsiteY13" fmla="*/ 4006797 h 6863893"/>
              <a:gd name="connsiteX14" fmla="*/ 2865167 w 4322051"/>
              <a:gd name="connsiteY14" fmla="*/ 2710798 h 6863893"/>
              <a:gd name="connsiteX15" fmla="*/ 1701675 w 4322051"/>
              <a:gd name="connsiteY15" fmla="*/ 1421488 h 6863893"/>
              <a:gd name="connsiteX16" fmla="*/ 1569188 w 4322051"/>
              <a:gd name="connsiteY16" fmla="*/ 1414799 h 6863893"/>
              <a:gd name="connsiteX17" fmla="*/ 870268 w 4322051"/>
              <a:gd name="connsiteY17" fmla="*/ 1414799 h 6863893"/>
              <a:gd name="connsiteX18" fmla="*/ 613093 w 4322051"/>
              <a:gd name="connsiteY18" fmla="*/ 1157624 h 6863893"/>
              <a:gd name="connsiteX19" fmla="*/ 870268 w 4322051"/>
              <a:gd name="connsiteY19" fmla="*/ 900448 h 6863893"/>
              <a:gd name="connsiteX20" fmla="*/ 989330 w 4322051"/>
              <a:gd name="connsiteY20" fmla="*/ 900448 h 6863893"/>
              <a:gd name="connsiteX21" fmla="*/ 1699555 w 4322051"/>
              <a:gd name="connsiteY21" fmla="*/ 900448 h 6863893"/>
              <a:gd name="connsiteX22" fmla="*/ 2556805 w 4322051"/>
              <a:gd name="connsiteY22" fmla="*/ 43199 h 6863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322051" h="6863893">
                <a:moveTo>
                  <a:pt x="2552450" y="0"/>
                </a:moveTo>
                <a:lnTo>
                  <a:pt x="4322051" y="0"/>
                </a:lnTo>
                <a:lnTo>
                  <a:pt x="4322051" y="6863893"/>
                </a:lnTo>
                <a:lnTo>
                  <a:pt x="2588638" y="6863893"/>
                </a:lnTo>
                <a:lnTo>
                  <a:pt x="2655512" y="6782842"/>
                </a:lnTo>
                <a:cubicBezTo>
                  <a:pt x="2779725" y="6598982"/>
                  <a:pt x="2852255" y="6377335"/>
                  <a:pt x="2852255" y="6138748"/>
                </a:cubicBezTo>
                <a:cubicBezTo>
                  <a:pt x="2852255" y="5582045"/>
                  <a:pt x="2457370" y="5117572"/>
                  <a:pt x="1932423" y="5010153"/>
                </a:cubicBezTo>
                <a:lnTo>
                  <a:pt x="1890917" y="5003818"/>
                </a:lnTo>
                <a:lnTo>
                  <a:pt x="495300" y="5003818"/>
                </a:lnTo>
                <a:cubicBezTo>
                  <a:pt x="221753" y="5003818"/>
                  <a:pt x="0" y="4782065"/>
                  <a:pt x="0" y="4508518"/>
                </a:cubicBezTo>
                <a:cubicBezTo>
                  <a:pt x="0" y="4234971"/>
                  <a:pt x="221753" y="4013218"/>
                  <a:pt x="495300" y="4013218"/>
                </a:cubicBezTo>
                <a:lnTo>
                  <a:pt x="532130" y="4013218"/>
                </a:lnTo>
                <a:lnTo>
                  <a:pt x="532130" y="4006797"/>
                </a:lnTo>
                <a:lnTo>
                  <a:pt x="1569167" y="4006797"/>
                </a:lnTo>
                <a:cubicBezTo>
                  <a:pt x="2284928" y="4006797"/>
                  <a:pt x="2865167" y="3426558"/>
                  <a:pt x="2865167" y="2710798"/>
                </a:cubicBezTo>
                <a:cubicBezTo>
                  <a:pt x="2865167" y="2039771"/>
                  <a:pt x="2355191" y="1487857"/>
                  <a:pt x="1701675" y="1421488"/>
                </a:cubicBezTo>
                <a:lnTo>
                  <a:pt x="1569188" y="1414799"/>
                </a:lnTo>
                <a:lnTo>
                  <a:pt x="870268" y="1414799"/>
                </a:lnTo>
                <a:cubicBezTo>
                  <a:pt x="728234" y="1414799"/>
                  <a:pt x="613093" y="1299658"/>
                  <a:pt x="613093" y="1157624"/>
                </a:cubicBezTo>
                <a:cubicBezTo>
                  <a:pt x="613093" y="1015590"/>
                  <a:pt x="728234" y="900448"/>
                  <a:pt x="870268" y="900448"/>
                </a:cubicBezTo>
                <a:lnTo>
                  <a:pt x="989330" y="900448"/>
                </a:lnTo>
                <a:lnTo>
                  <a:pt x="1699555" y="900448"/>
                </a:lnTo>
                <a:cubicBezTo>
                  <a:pt x="2173001" y="900448"/>
                  <a:pt x="2556805" y="516645"/>
                  <a:pt x="2556805" y="43199"/>
                </a:cubicBezTo>
                <a:close/>
              </a:path>
            </a:pathLst>
          </a:custGeom>
          <a:solidFill>
            <a:schemeClr val="accent1">
              <a:alpha val="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椭圆 12"/>
          <p:cNvSpPr/>
          <p:nvPr userDrawn="1">
            <p:custDataLst>
              <p:tags r:id="rId14"/>
            </p:custDataLst>
          </p:nvPr>
        </p:nvSpPr>
        <p:spPr>
          <a:xfrm>
            <a:off x="8622576" y="1911385"/>
            <a:ext cx="1580515" cy="1580515"/>
          </a:xfrm>
          <a:prstGeom prst="ellipse">
            <a:avLst/>
          </a:prstGeom>
          <a:solidFill>
            <a:schemeClr val="tx1">
              <a:lumMod val="75000"/>
              <a:lumOff val="25000"/>
              <a:alpha val="5000"/>
            </a:schemeClr>
          </a:solidFill>
          <a:ln>
            <a:noFill/>
          </a:ln>
          <a:effectLst>
            <a:outerShdw blurRad="177800" dist="38100" dir="5400000" sx="105000" sy="105000" algn="t" rotWithShape="0">
              <a:prstClr val="black">
                <a:alpha val="23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custDataLst>
              <p:tags r:id="rId15"/>
            </p:custDataLst>
          </p:nvPr>
        </p:nvSpPr>
        <p:spPr>
          <a:xfrm>
            <a:off x="695960" y="360000"/>
            <a:ext cx="10800000" cy="720000"/>
          </a:xfrm>
          <a:prstGeom prst="rect">
            <a:avLst/>
          </a:prstGeom>
        </p:spPr>
        <p:txBody>
          <a:bodyPr vert="horz" wrap="square" lIns="0" tIns="0" rIns="0" bIns="0" rtlCol="0" anchor="b">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6"/>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2"/>
            <p:custDataLst>
              <p:tags r:id="rId17"/>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3"/>
            <p:custDataLst>
              <p:tags r:id="rId18"/>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8" name="KSO_TEMPLATE" hidden="1"/>
          <p:cNvSpPr/>
          <p:nvPr userDrawn="1">
            <p:custDataLst>
              <p:tags r:id="rId20"/>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6" descr="logo横版 png"/>
          <p:cNvPicPr>
            <a:picLocks noChangeAspect="1"/>
          </p:cNvPicPr>
          <p:nvPr userDrawn="1"/>
        </p:nvPicPr>
        <p:blipFill>
          <a:blip r:embed="rId21"/>
          <a:stretch>
            <a:fillRect/>
          </a:stretch>
        </p:blipFill>
        <p:spPr>
          <a:xfrm>
            <a:off x="11471910" y="10795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9.xml"/><Relationship Id="rId4" Type="http://schemas.openxmlformats.org/officeDocument/2006/relationships/tags" Target="../tags/tag148.xml"/><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8.xml"/><Relationship Id="rId1" Type="http://schemas.openxmlformats.org/officeDocument/2006/relationships/tags" Target="../tags/tag1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5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50.xml"/><Relationship Id="rId1" Type="http://schemas.openxmlformats.org/officeDocument/2006/relationships/tags" Target="../tags/tag14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152.xml"/><Relationship Id="rId1" Type="http://schemas.openxmlformats.org/officeDocument/2006/relationships/tags" Target="../tags/tag15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tags" Target="../tags/tag15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15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8.xml"/><Relationship Id="rId1" Type="http://schemas.openxmlformats.org/officeDocument/2006/relationships/tags" Target="../tags/tag1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8.xml"/><Relationship Id="rId1" Type="http://schemas.openxmlformats.org/officeDocument/2006/relationships/tags" Target="../tags/tag1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4" name="图片 6" descr="logo横版 png"/>
          <p:cNvPicPr>
            <a:picLocks noChangeAspect="1"/>
          </p:cNvPicPr>
          <p:nvPr/>
        </p:nvPicPr>
        <p:blipFill>
          <a:blip r:embed="rId2"/>
          <a:stretch>
            <a:fillRect/>
          </a:stretch>
        </p:blipFill>
        <p:spPr>
          <a:xfrm>
            <a:off x="11471910" y="107950"/>
            <a:ext cx="608013" cy="642938"/>
          </a:xfrm>
          <a:prstGeom prst="rect">
            <a:avLst/>
          </a:prstGeom>
          <a:noFill/>
          <a:ln w="9525">
            <a:noFill/>
          </a:ln>
        </p:spPr>
      </p:pic>
      <p:pic>
        <p:nvPicPr>
          <p:cNvPr id="5125" name="图片 1" descr="qrcode_for_gh_3a435f224ccf_1280"/>
          <p:cNvPicPr>
            <a:picLocks noChangeAspect="1"/>
          </p:cNvPicPr>
          <p:nvPr/>
        </p:nvPicPr>
        <p:blipFill>
          <a:blip r:embed="rId3"/>
          <a:stretch>
            <a:fillRect/>
          </a:stretch>
        </p:blipFill>
        <p:spPr>
          <a:xfrm>
            <a:off x="7927975" y="2717800"/>
            <a:ext cx="3109913" cy="3108325"/>
          </a:xfrm>
          <a:prstGeom prst="rect">
            <a:avLst/>
          </a:prstGeom>
          <a:noFill/>
          <a:ln w="9525">
            <a:noFill/>
          </a:ln>
        </p:spPr>
      </p:pic>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9766851" y="159385"/>
            <a:ext cx="2312754"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pPr algn="l">
              <a:buFont typeface="+mj-lt"/>
              <a:buAutoNum type="arabicPeriod"/>
            </a:pPr>
            <a:r>
              <a:rPr lang="zh-CN" altLang="en-US" b="1" dirty="0"/>
              <a:t>第 </a:t>
            </a:r>
            <a:r>
              <a:rPr lang="en-US" altLang="zh-CN" b="1" dirty="0"/>
              <a:t>4 </a:t>
            </a:r>
            <a:r>
              <a:rPr lang="zh-CN" altLang="en-US" b="1" dirty="0"/>
              <a:t>段 补充原因、</a:t>
            </a:r>
            <a:r>
              <a:rPr lang="zh-CN" altLang="en-US" dirty="0"/>
              <a:t>政府支持、合作、创新：强调大部分创新并非单靠个人，而是通过与其他人或机构合作取得成功</a:t>
            </a:r>
            <a:endParaRPr lang="en-US" altLang="zh-CN" b="0" i="0" u="none" strike="noStrike" dirty="0">
              <a:solidFill>
                <a:srgbClr val="404040"/>
              </a:solidFill>
              <a:effectLst/>
              <a:latin typeface="Inter"/>
            </a:endParaRPr>
          </a:p>
          <a:p>
            <a:br>
              <a:rPr lang="zh-CN" altLang="en-US" dirty="0"/>
            </a:br>
            <a:endParaRPr lang="zh-CN" altLang="en-US" b="1" dirty="0">
              <a:latin typeface="Times New Roman" panose="02020603050405020304" charset="0"/>
              <a:ea typeface="宋体" panose="02010600030101010101" pitchFamily="2" charset="-122"/>
              <a:cs typeface="Times New Roman" panose="02020603050405020304" charset="0"/>
            </a:endParaRPr>
          </a:p>
        </p:txBody>
      </p:sp>
      <p:sp>
        <p:nvSpPr>
          <p:cNvPr id="4" name="文本框 3"/>
          <p:cNvSpPr txBox="1"/>
          <p:nvPr/>
        </p:nvSpPr>
        <p:spPr>
          <a:xfrm>
            <a:off x="470672" y="556230"/>
            <a:ext cx="9163657" cy="2585323"/>
          </a:xfrm>
          <a:prstGeom prst="rect">
            <a:avLst/>
          </a:prstGeom>
          <a:noFill/>
        </p:spPr>
        <p:txBody>
          <a:bodyPr wrap="square">
            <a:spAutoFit/>
          </a:bodyPr>
          <a:lstStyle/>
          <a:p>
            <a:pPr indent="266700" algn="l" fontAlgn="ctr">
              <a:lnSpc>
                <a:spcPct val="150000"/>
              </a:lnSpc>
              <a:buNone/>
            </a:pPr>
            <a:r>
              <a:rPr lang="en-US" altLang="zh-CN" sz="1800" kern="100" dirty="0">
                <a:effectLst/>
                <a:latin typeface="Times New Roman" panose="02020603050405020304" charset="0"/>
                <a:ea typeface="宋体" panose="02010600030101010101" pitchFamily="2" charset="-122"/>
              </a:rPr>
              <a:t>Penicillin owes much of its success to government support. For many other groundbreaking innovations like the Internet and GPS, their innovators, while charting their own path, are often uncertain of where the opportunity lies until they team up with other visionaries and corporations, who might have the resources to fast-track their ideas. </a:t>
            </a:r>
            <a:r>
              <a:rPr lang="en-US" altLang="zh-CN" sz="1800" kern="100" dirty="0">
                <a:effectLst/>
                <a:highlight>
                  <a:srgbClr val="FFFF00"/>
                </a:highlight>
                <a:latin typeface="Times New Roman" panose="02020603050405020304" charset="0"/>
                <a:ea typeface="宋体" panose="02010600030101010101" pitchFamily="2" charset="-122"/>
              </a:rPr>
              <a:t>So, look at any significant innovation and the myth of the lone genius and the “eureka moment” breaks down</a:t>
            </a:r>
            <a:r>
              <a:rPr lang="zh-CN" altLang="en-US" sz="1800" kern="100" dirty="0">
                <a:solidFill>
                  <a:srgbClr val="FF0000"/>
                </a:solidFill>
                <a:effectLst/>
                <a:highlight>
                  <a:srgbClr val="FFFF00"/>
                </a:highlight>
                <a:latin typeface="Times New Roman" panose="02020603050405020304" charset="0"/>
                <a:ea typeface="宋体" panose="02010600030101010101" pitchFamily="2" charset="-122"/>
              </a:rPr>
              <a:t>（</a:t>
            </a:r>
            <a:r>
              <a:rPr lang="en-US" altLang="zh-CN" sz="1800" kern="100" dirty="0">
                <a:solidFill>
                  <a:srgbClr val="FF0000"/>
                </a:solidFill>
                <a:effectLst/>
                <a:highlight>
                  <a:srgbClr val="FFFF00"/>
                </a:highlight>
                <a:latin typeface="Times New Roman" panose="02020603050405020304" charset="0"/>
                <a:ea typeface="宋体" panose="02010600030101010101" pitchFamily="2" charset="-122"/>
              </a:rPr>
              <a:t>31</a:t>
            </a:r>
            <a:r>
              <a:rPr lang="zh-CN" altLang="en-US" sz="1800" kern="100" dirty="0">
                <a:solidFill>
                  <a:srgbClr val="FF0000"/>
                </a:solidFill>
                <a:effectLst/>
                <a:highlight>
                  <a:srgbClr val="FFFF00"/>
                </a:highlight>
                <a:latin typeface="Times New Roman" panose="02020603050405020304" charset="0"/>
                <a:ea typeface="宋体" panose="02010600030101010101" pitchFamily="2" charset="-122"/>
              </a:rPr>
              <a:t>题）</a:t>
            </a:r>
            <a:r>
              <a:rPr lang="en-US" altLang="zh-CN" sz="1800" kern="100" dirty="0">
                <a:effectLst/>
                <a:latin typeface="Times New Roman" panose="02020603050405020304" charset="0"/>
                <a:ea typeface="宋体" panose="02010600030101010101" pitchFamily="2" charset="-122"/>
              </a:rPr>
              <a:t>.</a:t>
            </a:r>
            <a:br>
              <a:rPr lang="en-US" altLang="zh-CN" sz="1800" kern="100" dirty="0">
                <a:effectLst/>
                <a:latin typeface="Times New Roman" panose="02020603050405020304" charset="0"/>
                <a:ea typeface="宋体" panose="02010600030101010101" pitchFamily="2" charset="-122"/>
              </a:rPr>
            </a:b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6" name="文本框 5"/>
          <p:cNvSpPr txBox="1"/>
          <p:nvPr/>
        </p:nvSpPr>
        <p:spPr>
          <a:xfrm>
            <a:off x="591034" y="2748651"/>
            <a:ext cx="8527565" cy="2169825"/>
          </a:xfrm>
          <a:prstGeom prst="rect">
            <a:avLst/>
          </a:prstGeom>
          <a:solidFill>
            <a:schemeClr val="accent3">
              <a:lumMod val="40000"/>
              <a:lumOff val="60000"/>
            </a:schemeClr>
          </a:solidFill>
        </p:spPr>
        <p:txBody>
          <a:bodyPr wrap="square">
            <a:spAutoFit/>
          </a:bodyPr>
          <a:lstStyle/>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31. Which of the following can be the best title?</a:t>
            </a:r>
            <a:endPar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endParaRPr>
          </a:p>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A. Great Innovations: Individuals Are True Heroes</a:t>
            </a:r>
            <a:endPar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endParaRPr>
          </a:p>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B. From Failure to Success: The Story of Penicillin</a:t>
            </a:r>
            <a:endPar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endParaRPr>
          </a:p>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C. The Lone Genius: Fleming's Discovery of Penicillin</a:t>
            </a:r>
            <a:endPar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endParaRPr>
          </a:p>
          <a:p>
            <a:pPr fontAlgn="ctr">
              <a:lnSpc>
                <a:spcPct val="150000"/>
              </a:lnSpc>
            </a:pP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D. The Long Road to Penicillin</a:t>
            </a:r>
            <a:r>
              <a:rPr lang="zh-CN" altLang="en-US" kern="100" dirty="0">
                <a:solidFill>
                  <a:srgbClr val="000000"/>
                </a:solidFill>
                <a:latin typeface="Times New Roman" panose="02020603050405020304" charset="0"/>
                <a:ea typeface="宋体" panose="02010600030101010101" pitchFamily="2" charset="-122"/>
                <a:cs typeface="宋体" panose="02010600030101010101" pitchFamily="2" charset="-122"/>
              </a:rPr>
              <a:t>（</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宋体" panose="02010600030101010101" pitchFamily="2" charset="-122"/>
              </a:rPr>
              <a:t>例子）</a:t>
            </a:r>
            <a:r>
              <a:rPr lang="en-US" altLang="zh-CN" kern="100" dirty="0">
                <a:solidFill>
                  <a:srgbClr val="000000"/>
                </a:solidFill>
                <a:latin typeface="Times New Roman" panose="02020603050405020304" charset="0"/>
                <a:ea typeface="宋体" panose="02010600030101010101" pitchFamily="2" charset="-122"/>
                <a:cs typeface="宋体" panose="02010600030101010101" pitchFamily="2" charset="-122"/>
              </a:rPr>
              <a:t>: How Innovation Happens</a:t>
            </a:r>
            <a:r>
              <a:rPr lang="zh-CN" altLang="en-US" kern="100" dirty="0">
                <a:solidFill>
                  <a:srgbClr val="000000"/>
                </a:solidFill>
                <a:latin typeface="Times New Roman" panose="02020603050405020304" charset="0"/>
                <a:ea typeface="宋体" panose="02010600030101010101" pitchFamily="2" charset="-122"/>
                <a:cs typeface="宋体" panose="02010600030101010101" pitchFamily="2" charset="-122"/>
              </a:rPr>
              <a:t>（</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宋体" panose="02010600030101010101" pitchFamily="2" charset="-122"/>
              </a:rPr>
              <a:t>解释说明的对象）</a:t>
            </a:r>
            <a:endParaRPr lang="en-US" altLang="zh-CN" kern="100" dirty="0">
              <a:solidFill>
                <a:srgbClr val="000000"/>
              </a:solidFill>
              <a:highlight>
                <a:srgbClr val="FFFF00"/>
              </a:highlight>
              <a:latin typeface="Times New Roman" panose="02020603050405020304" charset="0"/>
              <a:ea typeface="宋体" panose="02010600030101010101" pitchFamily="2" charset="-122"/>
              <a:cs typeface="宋体" panose="02010600030101010101" pitchFamily="2" charset="-122"/>
            </a:endParaRPr>
          </a:p>
        </p:txBody>
      </p:sp>
      <p:sp>
        <p:nvSpPr>
          <p:cNvPr id="7" name="五角星 6"/>
          <p:cNvSpPr/>
          <p:nvPr/>
        </p:nvSpPr>
        <p:spPr>
          <a:xfrm>
            <a:off x="591035" y="4494376"/>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23720" y="121461"/>
            <a:ext cx="10800000" cy="720000"/>
          </a:xfrm>
        </p:spPr>
        <p:txBody>
          <a:bodyPr/>
          <a:lstStyle/>
          <a:p>
            <a:r>
              <a:rPr kumimoji="1" lang="en-US" altLang="zh-CN" dirty="0">
                <a:latin typeface="Times New Roman" panose="02020603050405020304" charset="0"/>
                <a:ea typeface="宋体" panose="02010600030101010101" pitchFamily="2" charset="-122"/>
                <a:cs typeface="Times New Roman" panose="02020603050405020304" charset="0"/>
              </a:rPr>
              <a:t>Language bank</a:t>
            </a:r>
            <a:endParaRPr kumimoji="1" lang="zh-CN" altLang="en-US" dirty="0">
              <a:latin typeface="Times New Roman" panose="02020603050405020304" charset="0"/>
              <a:ea typeface="宋体" panose="02010600030101010101" pitchFamily="2" charset="-122"/>
              <a:cs typeface="Times New Roman" panose="02020603050405020304" charset="0"/>
            </a:endParaRPr>
          </a:p>
        </p:txBody>
      </p:sp>
      <p:graphicFrame>
        <p:nvGraphicFramePr>
          <p:cNvPr id="6" name="表格 5"/>
          <p:cNvGraphicFramePr>
            <a:graphicFrameLocks noGrp="1"/>
          </p:cNvGraphicFramePr>
          <p:nvPr/>
        </p:nvGraphicFramePr>
        <p:xfrm>
          <a:off x="860424" y="1710340"/>
          <a:ext cx="7267575" cy="3180080"/>
        </p:xfrm>
        <a:graphic>
          <a:graphicData uri="http://schemas.openxmlformats.org/drawingml/2006/table">
            <a:tbl>
              <a:tblPr/>
              <a:tblGrid>
                <a:gridCol w="1501775"/>
                <a:gridCol w="3343275"/>
                <a:gridCol w="2422525"/>
              </a:tblGrid>
              <a:tr h="0">
                <a:tc>
                  <a:txBody>
                    <a:bodyPr/>
                    <a:lstStyle/>
                    <a:p>
                      <a:r>
                        <a:rPr lang="en-US" dirty="0">
                          <a:effectLst/>
                        </a:rPr>
                        <a:t>colonies</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微生物的群体</a:t>
                      </a:r>
                      <a:r>
                        <a:rPr lang="en-US" altLang="zh-CN" dirty="0">
                          <a:effectLst/>
                        </a:rPr>
                        <a:t>(</a:t>
                      </a:r>
                      <a:r>
                        <a:rPr lang="zh-CN" altLang="en-US" dirty="0">
                          <a:effectLst/>
                        </a:rPr>
                        <a:t>非殖民地</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groups, clusters</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culture</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微生物培养物</a:t>
                      </a:r>
                      <a:r>
                        <a:rPr lang="en-US" altLang="zh-CN" dirty="0">
                          <a:effectLst/>
                        </a:rPr>
                        <a:t>(</a:t>
                      </a:r>
                      <a:r>
                        <a:rPr lang="zh-CN" altLang="en-US" dirty="0">
                          <a:effectLst/>
                        </a:rPr>
                        <a:t>非文化</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cultivation, growth</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stroke </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突然、意外的成功事件</a:t>
                      </a:r>
                      <a:r>
                        <a:rPr lang="en-US" altLang="zh-CN">
                          <a:effectLst/>
                        </a:rPr>
                        <a:t>(</a:t>
                      </a:r>
                      <a:r>
                        <a:rPr lang="zh-CN" altLang="en-US">
                          <a:effectLst/>
                        </a:rPr>
                        <a:t>非击打</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sudden success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field</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研究或工作的领域</a:t>
                      </a:r>
                      <a:r>
                        <a:rPr lang="en-US" altLang="zh-CN">
                          <a:effectLst/>
                        </a:rPr>
                        <a:t>(</a:t>
                      </a:r>
                      <a:r>
                        <a:rPr lang="zh-CN" altLang="en-US">
                          <a:effectLst/>
                        </a:rPr>
                        <a:t>非田地</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area, discipline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messier</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更加复杂难处理</a:t>
                      </a:r>
                      <a:r>
                        <a:rPr lang="en-US" altLang="zh-CN">
                          <a:effectLst/>
                        </a:rPr>
                        <a:t>(</a:t>
                      </a:r>
                      <a:r>
                        <a:rPr lang="zh-CN" altLang="en-US">
                          <a:effectLst/>
                        </a:rPr>
                        <a:t>非更乱</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complicated, complex</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took notice</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关注、重视</a:t>
                      </a:r>
                      <a:r>
                        <a:rPr lang="en-US" altLang="zh-CN" dirty="0">
                          <a:effectLst/>
                        </a:rPr>
                        <a:t>(</a:t>
                      </a:r>
                      <a:r>
                        <a:rPr lang="zh-CN" altLang="en-US" dirty="0">
                          <a:effectLst/>
                        </a:rPr>
                        <a:t>非简单地看</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paid attention, regarded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mass-produce</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大规模生产</a:t>
                      </a:r>
                      <a:r>
                        <a:rPr lang="en-US" altLang="zh-CN" dirty="0">
                          <a:effectLst/>
                        </a:rPr>
                        <a:t>(</a:t>
                      </a:r>
                      <a:r>
                        <a:rPr lang="zh-CN" altLang="en-US" dirty="0">
                          <a:effectLst/>
                        </a:rPr>
                        <a:t>非群众生产</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manufacture, produce on large scale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8" name="Rectangle 1"/>
          <p:cNvSpPr>
            <a:spLocks noChangeArrowheads="1"/>
          </p:cNvSpPr>
          <p:nvPr/>
        </p:nvSpPr>
        <p:spPr bwMode="auto">
          <a:xfrm>
            <a:off x="860424" y="1341008"/>
            <a:ext cx="73945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1800" b="1" i="0" u="none" strike="noStrike" cap="none" normalizeH="0" baseline="0" dirty="0">
                <a:ln>
                  <a:noFill/>
                </a:ln>
                <a:solidFill>
                  <a:schemeClr val="tx1"/>
                </a:solidFill>
                <a:effectLst/>
                <a:latin typeface="Arial" panose="020B0604020202020204" pitchFamily="34" charset="0"/>
              </a:rPr>
              <a:t>熟词生义词</a:t>
            </a:r>
            <a:r>
              <a:rPr lang="en-US" altLang="zh-CN" dirty="0">
                <a:latin typeface="Arial" panose="020B0604020202020204" pitchFamily="34" charset="0"/>
              </a:rPr>
              <a:t>	</a:t>
            </a:r>
            <a:r>
              <a:rPr kumimoji="0" lang="en-US" altLang="zh-CN" sz="1800" b="0" i="0" u="none" strike="noStrike" cap="none" normalizeH="0" baseline="0" dirty="0">
                <a:ln>
                  <a:noFill/>
                </a:ln>
                <a:solidFill>
                  <a:schemeClr val="tx1"/>
                </a:solidFill>
                <a:effectLst/>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词组原文含义</a:t>
            </a:r>
            <a:r>
              <a:rPr kumimoji="0" lang="en-US" altLang="zh-CN" sz="1800" b="0" i="0" u="none" strike="noStrike" cap="none" normalizeH="0" baseline="0" dirty="0">
                <a:ln>
                  <a:noFill/>
                </a:ln>
                <a:solidFill>
                  <a:schemeClr val="tx1"/>
                </a:solidFill>
                <a:effectLst/>
                <a:latin typeface="Arial" panose="020B0604020202020204" pitchFamily="34" charset="0"/>
              </a:rPr>
              <a:t>	</a:t>
            </a:r>
            <a:r>
              <a:rPr lang="en-US" altLang="zh-CN" dirty="0">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同义词</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
        <p:nvSpPr>
          <p:cNvPr id="12" name="文本框 11"/>
          <p:cNvSpPr txBox="1"/>
          <p:nvPr/>
        </p:nvSpPr>
        <p:spPr>
          <a:xfrm>
            <a:off x="8254999" y="1341144"/>
            <a:ext cx="3606801" cy="341632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pPr>
            <a:r>
              <a:rPr kumimoji="0" lang="zh-CN" altLang="en-US" sz="1800" b="1" i="0" u="none" strike="noStrike" cap="none" normalizeH="0" baseline="0" dirty="0">
                <a:ln>
                  <a:noFill/>
                </a:ln>
                <a:solidFill>
                  <a:schemeClr val="tx1"/>
                </a:solidFill>
                <a:effectLst/>
                <a:latin typeface="Arial" panose="020B0604020202020204" pitchFamily="34" charset="0"/>
              </a:rPr>
              <a:t>俚语</a:t>
            </a:r>
            <a:endParaRPr kumimoji="0" lang="en-US" altLang="zh-CN"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Eureka!</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解释："我找到了！"，常表示发现或创造的瞬间，源自希腊语。</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原文示例："A flash of brilliance and Eureka!"</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flash of brilliance</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解释：突如其来的灵感或极具创造力的想法</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原文示例："That's how most people see innovation: A flash of brilliance and Eureka!"</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
        <p:nvSpPr>
          <p:cNvPr id="15" name="文本框 14"/>
          <p:cNvSpPr txBox="1"/>
          <p:nvPr/>
        </p:nvSpPr>
        <p:spPr>
          <a:xfrm>
            <a:off x="523720" y="4890420"/>
            <a:ext cx="10807856" cy="1477328"/>
          </a:xfrm>
          <a:prstGeom prst="rect">
            <a:avLst/>
          </a:prstGeom>
          <a:noFill/>
        </p:spPr>
        <p:txBody>
          <a:bodyPr wrap="square">
            <a:spAutoFit/>
          </a:bodyPr>
          <a:lstStyle/>
          <a:p>
            <a:r>
              <a:rPr lang="zh-CN" altLang="en-US" b="1" dirty="0"/>
              <a:t>长难句：</a:t>
            </a:r>
            <a:r>
              <a:rPr lang="en-US" altLang="zh-CN" dirty="0"/>
              <a:t>"For many other groundbreaking innovations like the Internet and GPS, their innovators, while charting their own path, are often uncertain of where the opportunity lies until they team up with other visionaries and corporations, who might have the resources to fast-track their ideas.“</a:t>
            </a:r>
            <a:endParaRPr lang="en-US" altLang="zh-CN" dirty="0"/>
          </a:p>
          <a:p>
            <a:r>
              <a:rPr lang="zh-CN" altLang="en-US" dirty="0"/>
              <a:t>对于互联网和</a:t>
            </a:r>
            <a:r>
              <a:rPr lang="en-US" altLang="zh-CN" dirty="0"/>
              <a:t>GPS</a:t>
            </a:r>
            <a:r>
              <a:rPr lang="zh-CN" altLang="en-US" dirty="0"/>
              <a:t>等许多其他突破性创新而言，创新者们在探索自己道路时，往往不确定机会在哪里，直到他们与其他有远见者和公司合作，这些公司可能拥有资源，可以快速推动他们的创意。</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67"/>
          <p:cNvSpPr txBox="1"/>
          <p:nvPr/>
        </p:nvSpPr>
        <p:spPr>
          <a:xfrm>
            <a:off x="441829" y="108585"/>
            <a:ext cx="8097692" cy="6608445"/>
          </a:xfrm>
          <a:prstGeom prst="rect">
            <a:avLst/>
          </a:prstGeom>
        </p:spPr>
        <p:txBody>
          <a:bodyPr wrap="square">
            <a:noAutofit/>
          </a:bodyPr>
          <a:lstStyle/>
          <a:p>
            <a:r>
              <a:rPr lang="en-US" altLang="zh-CN" b="1" dirty="0">
                <a:highlight>
                  <a:srgbClr val="DCDCDC"/>
                </a:highlight>
                <a:latin typeface="Times New Roman" panose="02020603050405020304" charset="0"/>
                <a:ea typeface="黑体" panose="02010609060101010101" pitchFamily="49" charset="-122"/>
                <a:cs typeface="Times New Roman" panose="02020603050405020304" charset="0"/>
              </a:rPr>
              <a:t>D</a:t>
            </a:r>
            <a:r>
              <a:rPr lang="zh-CN" altLang="en-US" dirty="0">
                <a:highlight>
                  <a:srgbClr val="DCDCDC"/>
                </a:highlight>
              </a:rPr>
              <a:t>说明文（</a:t>
            </a:r>
            <a:r>
              <a:rPr lang="en-US" altLang="zh-CN" dirty="0">
                <a:highlight>
                  <a:srgbClr val="DCDCDC"/>
                </a:highlight>
              </a:rPr>
              <a:t>Expository Essay</a:t>
            </a:r>
            <a:r>
              <a:rPr lang="zh-CN" altLang="en-US" dirty="0">
                <a:highlight>
                  <a:srgbClr val="DCDCDC"/>
                </a:highlight>
              </a:rPr>
              <a:t>），兼有议论特质。文章通过介绍科学家对于未来可能遗留为“技术化石”的物品进行预测和分析，指出塑料、廉价衣物、化学物质和其他人类活动产物将会成为我们给未来留下的地质标记，并引发对过度生产消费的反思与质疑。</a:t>
            </a:r>
            <a:endParaRPr lang="en-US" altLang="zh-CN" b="1" dirty="0">
              <a:highlight>
                <a:srgbClr val="DCDCDC"/>
              </a:highlight>
              <a:latin typeface="Times New Roman" panose="02020603050405020304" charset="0"/>
              <a:ea typeface="黑体" panose="02010609060101010101" pitchFamily="49" charset="-122"/>
              <a:cs typeface="Times New Roman" panose="02020603050405020304" charset="0"/>
            </a:endParaRPr>
          </a:p>
          <a:p>
            <a:pPr algn="just"/>
            <a:r>
              <a:rPr lang="en-US" altLang="zh-CN" sz="1800" b="1" kern="100" dirty="0">
                <a:solidFill>
                  <a:srgbClr val="000000"/>
                </a:solidFill>
                <a:effectLst/>
                <a:highlight>
                  <a:srgbClr val="DCDCDC"/>
                </a:highlight>
                <a:latin typeface="Times New Roman" panose="02020603050405020304" charset="0"/>
                <a:ea typeface="黑体" panose="02010609060101010101" pitchFamily="49" charset="-122"/>
                <a:cs typeface="Times New Roman" panose="02020603050405020304" charset="0"/>
              </a:rPr>
              <a:t>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Plastic and cheap clothes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are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not a glorious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legacy (</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遗产</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 (32</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 But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a scientist exploring which items from our technological civilization are most likely to survive for many millions of years as fossils (</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化石</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has reached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an ironic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and instructive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conclusion: Plastic and fast fashion will be our lasting geological signature.</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"Plastic will definitely be a feature of the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technofossils</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says Paul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Gabbott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 paleontologist. "We're making massive amounts of it, and it's incredibly durable. So wherever those future civilizations dig, they are going to find plastic."</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Clothes will also make an impact. "We're wearing more clothes than ever before," says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Gabbott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"We're often wearing mass-produced polyester (</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聚酯纤维</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clothing that's rapidly discarded, and there's a lot of it compared to natural fibers like cotton and silk."</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"We are making them in ridiculous amounts," says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Gabbott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"We stick them into landfill (</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填埋场</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which are like giant mummification tombs. It is already clear that much of modern fashion will end up being truly timeless.“</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Fossils are not just objects left behind, but also the traces of life‘s activity written into the rocks.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Human activities,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such as oil drilling and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nuclear tests</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 (33</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will leave lasting scars. Humankind has also created many near-indestructible chemicals,</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4" name="文本框 3"/>
          <p:cNvSpPr txBox="1"/>
          <p:nvPr/>
        </p:nvSpPr>
        <p:spPr>
          <a:xfrm>
            <a:off x="8572194" y="219710"/>
            <a:ext cx="3526742"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endParaRPr lang="en-US" altLang="zh-CN" b="1" dirty="0">
              <a:solidFill>
                <a:srgbClr val="404040"/>
              </a:solidFill>
              <a:latin typeface="Inter"/>
            </a:endParaRPr>
          </a:p>
          <a:p>
            <a:endParaRPr lang="en-US" altLang="zh-CN" b="1" dirty="0">
              <a:solidFill>
                <a:srgbClr val="404040"/>
              </a:solidFill>
              <a:latin typeface="Inter"/>
            </a:endParaRPr>
          </a:p>
          <a:p>
            <a:endParaRPr lang="en-US" altLang="zh-CN" b="1" dirty="0">
              <a:solidFill>
                <a:srgbClr val="404040"/>
              </a:solidFill>
              <a:latin typeface="Inter"/>
            </a:endParaRPr>
          </a:p>
          <a:p>
            <a:r>
              <a:rPr lang="zh-CN" altLang="en-US" b="1" dirty="0">
                <a:solidFill>
                  <a:srgbClr val="404040"/>
                </a:solidFill>
                <a:latin typeface="Inter"/>
              </a:rPr>
              <a:t>第</a:t>
            </a:r>
            <a:r>
              <a:rPr lang="en-US" altLang="zh-CN" b="1" dirty="0">
                <a:solidFill>
                  <a:srgbClr val="404040"/>
                </a:solidFill>
                <a:latin typeface="Inter"/>
              </a:rPr>
              <a:t>1</a:t>
            </a:r>
            <a:r>
              <a:rPr lang="zh-CN" altLang="en-US" b="1" dirty="0">
                <a:solidFill>
                  <a:srgbClr val="404040"/>
                </a:solidFill>
                <a:latin typeface="Inter"/>
              </a:rPr>
              <a:t>段</a:t>
            </a:r>
            <a:r>
              <a:rPr lang="zh-CN" altLang="en-US" b="1" dirty="0"/>
              <a:t>引入</a:t>
            </a:r>
            <a:r>
              <a:rPr lang="zh-CN" altLang="en-US" dirty="0"/>
              <a:t>：引入塑料和廉价服装等可能成为未来持久地质遗迹这一讽刺事实</a:t>
            </a:r>
            <a:endParaRPr lang="en-US" altLang="zh-CN" dirty="0"/>
          </a:p>
          <a:p>
            <a:endParaRPr lang="en-US" altLang="zh-CN" dirty="0">
              <a:solidFill>
                <a:srgbClr val="404040"/>
              </a:solidFill>
              <a:latin typeface="Inter"/>
            </a:endParaRPr>
          </a:p>
          <a:p>
            <a:r>
              <a:rPr lang="zh-CN" altLang="en-US" b="1" dirty="0">
                <a:solidFill>
                  <a:srgbClr val="404040"/>
                </a:solidFill>
                <a:latin typeface="Inter"/>
              </a:rPr>
              <a:t>第</a:t>
            </a:r>
            <a:r>
              <a:rPr lang="en-US" altLang="zh-CN" b="1" dirty="0">
                <a:solidFill>
                  <a:srgbClr val="404040"/>
                </a:solidFill>
                <a:latin typeface="Inter"/>
              </a:rPr>
              <a:t>2</a:t>
            </a:r>
            <a:r>
              <a:rPr lang="zh-CN" altLang="en-US" b="1" dirty="0">
                <a:solidFill>
                  <a:srgbClr val="404040"/>
                </a:solidFill>
                <a:latin typeface="Inter"/>
              </a:rPr>
              <a:t>段：解释来源（塑料）</a:t>
            </a:r>
            <a:r>
              <a:rPr lang="zh-CN" altLang="en-US" dirty="0"/>
              <a:t>阐述塑料因产量巨大且极难降解，将成为未来的“技术化石”</a:t>
            </a:r>
            <a:endParaRPr lang="en-US" altLang="zh-CN" dirty="0"/>
          </a:p>
          <a:p>
            <a:r>
              <a:rPr lang="en-US" altLang="zh-CN" dirty="0">
                <a:solidFill>
                  <a:srgbClr val="404040"/>
                </a:solidFill>
                <a:latin typeface="Inter"/>
              </a:rPr>
              <a:t> </a:t>
            </a:r>
            <a:endParaRPr lang="en-US" altLang="zh-CN" dirty="0">
              <a:solidFill>
                <a:srgbClr val="404040"/>
              </a:solidFill>
              <a:latin typeface="Inter"/>
            </a:endParaRPr>
          </a:p>
          <a:p>
            <a:r>
              <a:rPr lang="zh-CN" altLang="en-US" b="1" dirty="0">
                <a:solidFill>
                  <a:srgbClr val="404040"/>
                </a:solidFill>
                <a:latin typeface="Inter"/>
              </a:rPr>
              <a:t>第</a:t>
            </a:r>
            <a:r>
              <a:rPr lang="en-US" altLang="zh-CN" b="1" dirty="0">
                <a:solidFill>
                  <a:srgbClr val="404040"/>
                </a:solidFill>
                <a:latin typeface="Inter"/>
              </a:rPr>
              <a:t>3</a:t>
            </a:r>
            <a:r>
              <a:rPr lang="zh-CN" altLang="en-US" b="1" dirty="0">
                <a:solidFill>
                  <a:srgbClr val="404040"/>
                </a:solidFill>
                <a:latin typeface="Inter"/>
              </a:rPr>
              <a:t>段：解释来源（廉价服装）</a:t>
            </a:r>
            <a:r>
              <a:rPr lang="zh-CN" altLang="en-US" dirty="0"/>
              <a:t>指出大量生产并快速废弃的聚酯纤维衣物也将长久存在</a:t>
            </a:r>
            <a:endParaRPr lang="en-US" altLang="zh-CN" dirty="0"/>
          </a:p>
          <a:p>
            <a:endParaRPr lang="en-US" altLang="zh-CN" b="0" i="0" u="none" strike="noStrike" dirty="0">
              <a:solidFill>
                <a:srgbClr val="404040"/>
              </a:solidFill>
              <a:effectLst/>
              <a:highlight>
                <a:srgbClr val="FFFF00"/>
              </a:highlight>
              <a:latin typeface="Inter"/>
            </a:endParaRPr>
          </a:p>
          <a:p>
            <a:r>
              <a:rPr lang="zh-CN" altLang="en-US" b="1" dirty="0">
                <a:solidFill>
                  <a:srgbClr val="404040"/>
                </a:solidFill>
                <a:latin typeface="Inter"/>
              </a:rPr>
              <a:t>第</a:t>
            </a:r>
            <a:r>
              <a:rPr lang="en-US" altLang="zh-CN" b="1" dirty="0">
                <a:solidFill>
                  <a:srgbClr val="404040"/>
                </a:solidFill>
                <a:latin typeface="Inter"/>
              </a:rPr>
              <a:t>4</a:t>
            </a:r>
            <a:r>
              <a:rPr lang="zh-CN" altLang="en-US" b="1" dirty="0">
                <a:solidFill>
                  <a:srgbClr val="404040"/>
                </a:solidFill>
                <a:latin typeface="Inter"/>
              </a:rPr>
              <a:t>段：后果 </a:t>
            </a:r>
            <a:r>
              <a:rPr lang="zh-CN" altLang="en-US" dirty="0"/>
              <a:t>指出现代时尚废弃物会以极大数量进入垃圾填埋场，长久保存</a:t>
            </a:r>
            <a:endParaRPr lang="en-US" altLang="zh-CN" dirty="0"/>
          </a:p>
          <a:p>
            <a:endParaRPr lang="en-US" altLang="zh-CN" b="0" i="0" u="none" strike="noStrike" dirty="0">
              <a:solidFill>
                <a:srgbClr val="404040"/>
              </a:solidFill>
              <a:effectLst/>
              <a:highlight>
                <a:srgbClr val="FFFF00"/>
              </a:highlight>
              <a:latin typeface="Inter"/>
            </a:endParaRPr>
          </a:p>
          <a:p>
            <a:r>
              <a:rPr lang="zh-CN" altLang="en-US" b="1" dirty="0">
                <a:solidFill>
                  <a:srgbClr val="404040"/>
                </a:solidFill>
                <a:latin typeface="Inter"/>
              </a:rPr>
              <a:t>第</a:t>
            </a:r>
            <a:r>
              <a:rPr lang="en-US" altLang="zh-CN" b="1" dirty="0">
                <a:solidFill>
                  <a:srgbClr val="404040"/>
                </a:solidFill>
                <a:latin typeface="Inter"/>
              </a:rPr>
              <a:t>4</a:t>
            </a:r>
            <a:r>
              <a:rPr lang="zh-CN" altLang="en-US" b="1" dirty="0">
                <a:solidFill>
                  <a:srgbClr val="404040"/>
                </a:solidFill>
                <a:latin typeface="Inter"/>
              </a:rPr>
              <a:t>段：解释来源（人类活动）</a:t>
            </a:r>
            <a:r>
              <a:rPr lang="zh-CN" altLang="en-US" dirty="0"/>
              <a:t>阐释化石不仅是遗留物，也包括人类活动（如核试验）和难以降解的化学品</a:t>
            </a:r>
            <a:endParaRPr lang="zh-CN" altLang="en-US" dirty="0">
              <a:solidFill>
                <a:srgbClr val="404040"/>
              </a:solidFill>
              <a:highlight>
                <a:srgbClr val="FFFF00"/>
              </a:highlight>
              <a:latin typeface="Inter"/>
            </a:endParaRPr>
          </a:p>
          <a:p>
            <a:endParaRPr lang="zh-CN" altLang="en-US" b="0" i="0" u="none" strike="noStrike" dirty="0">
              <a:solidFill>
                <a:srgbClr val="404040"/>
              </a:solidFill>
              <a:effectLst/>
              <a:highlight>
                <a:srgbClr val="FFFF00"/>
              </a:highlight>
              <a:latin typeface="Inter"/>
            </a:endParaRPr>
          </a:p>
        </p:txBody>
      </p:sp>
      <p:sp>
        <p:nvSpPr>
          <p:cNvPr id="2" name="文本框 1"/>
          <p:cNvSpPr txBox="1"/>
          <p:nvPr/>
        </p:nvSpPr>
        <p:spPr>
          <a:xfrm>
            <a:off x="620385" y="2454436"/>
            <a:ext cx="7740579" cy="923330"/>
          </a:xfrm>
          <a:prstGeom prst="rect">
            <a:avLst/>
          </a:prstGeom>
          <a:solidFill>
            <a:schemeClr val="accent3">
              <a:lumMod val="40000"/>
              <a:lumOff val="60000"/>
            </a:schemeClr>
          </a:solidFill>
        </p:spPr>
        <p:txBody>
          <a:bodyPr wrap="square">
            <a:spAutoFit/>
          </a:bodyPr>
          <a:lstStyle/>
          <a:p>
            <a:pPr fontAlgn="ctr"/>
            <a:r>
              <a:rPr lang="en-US" altLang="zh-CN" dirty="0">
                <a:latin typeface="Times New Roman" panose="02020603050405020304" charset="0"/>
                <a:cs typeface="Times New Roman" panose="02020603050405020304" charset="0"/>
              </a:rPr>
              <a:t>32. What does the author think of the legacy mentioned in paragraph 1?</a:t>
            </a:r>
            <a:endParaRPr lang="en-US" altLang="zh-CN" dirty="0">
              <a:latin typeface="Times New Roman" panose="02020603050405020304" charset="0"/>
              <a:cs typeface="Times New Roman" panose="02020603050405020304" charset="0"/>
            </a:endParaRPr>
          </a:p>
          <a:p>
            <a:pPr marL="342900" indent="-342900" fontAlgn="ctr">
              <a:buAutoNum type="alphaUcPeriod"/>
            </a:pPr>
            <a:r>
              <a:rPr lang="en-US" altLang="zh-CN" dirty="0">
                <a:latin typeface="Times New Roman" panose="02020603050405020304" charset="0"/>
                <a:cs typeface="Times New Roman" panose="02020603050405020304" charset="0"/>
              </a:rPr>
              <a:t>Troubling.			B. Short-lived.			</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C. Technologically weak.		D. Environmentally harmless.</a:t>
            </a:r>
            <a:endParaRPr lang="en-US" altLang="zh-CN" dirty="0">
              <a:latin typeface="Times New Roman" panose="02020603050405020304" charset="0"/>
              <a:cs typeface="Times New Roman" panose="02020603050405020304" charset="0"/>
            </a:endParaRPr>
          </a:p>
        </p:txBody>
      </p:sp>
      <p:sp>
        <p:nvSpPr>
          <p:cNvPr id="12" name="五角星 11"/>
          <p:cNvSpPr/>
          <p:nvPr/>
        </p:nvSpPr>
        <p:spPr>
          <a:xfrm>
            <a:off x="620385" y="2770445"/>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zh-CN" dirty="0"/>
              <a:t>            </a:t>
            </a:r>
            <a:endParaRPr kumimoji="1" lang="zh-CN" altLang="en-US" dirty="0"/>
          </a:p>
        </p:txBody>
      </p:sp>
      <p:sp>
        <p:nvSpPr>
          <p:cNvPr id="8" name="文本框 7"/>
          <p:cNvSpPr txBox="1"/>
          <p:nvPr/>
        </p:nvSpPr>
        <p:spPr>
          <a:xfrm>
            <a:off x="441828" y="3889441"/>
            <a:ext cx="8740272" cy="646331"/>
          </a:xfrm>
          <a:prstGeom prst="rect">
            <a:avLst/>
          </a:prstGeom>
          <a:solidFill>
            <a:schemeClr val="accent3">
              <a:lumMod val="40000"/>
              <a:lumOff val="60000"/>
            </a:schemeClr>
          </a:solidFill>
        </p:spPr>
        <p:txBody>
          <a:bodyPr wrap="square">
            <a:spAutoFit/>
          </a:bodyPr>
          <a:lstStyle/>
          <a:p>
            <a:pPr fontAlgn="ctr"/>
            <a:r>
              <a:rPr lang="en-US" altLang="zh-CN" dirty="0">
                <a:latin typeface="Times New Roman" panose="02020603050405020304" charset="0"/>
                <a:cs typeface="Times New Roman" panose="02020603050405020304" charset="0"/>
              </a:rPr>
              <a:t>33. What can be categorized as </a:t>
            </a:r>
            <a:r>
              <a:rPr lang="en-US" altLang="zh-CN" dirty="0" err="1">
                <a:latin typeface="Times New Roman" panose="02020603050405020304" charset="0"/>
                <a:cs typeface="Times New Roman" panose="02020603050405020304" charset="0"/>
              </a:rPr>
              <a:t>technofossils</a:t>
            </a:r>
            <a:r>
              <a:rPr lang="en-US" altLang="zh-CN" dirty="0">
                <a:latin typeface="Times New Roman" panose="02020603050405020304" charset="0"/>
                <a:cs typeface="Times New Roman" panose="02020603050405020304" charset="0"/>
              </a:rPr>
              <a:t>?</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A. Dinosaur bones.	   B. Cotton clothing.	C. Nuclear waste.	D. Solid landfills.</a:t>
            </a:r>
            <a:endParaRPr lang="en-US" altLang="zh-CN" dirty="0">
              <a:latin typeface="Times New Roman" panose="02020603050405020304" charset="0"/>
              <a:cs typeface="Times New Roman" panose="02020603050405020304" charset="0"/>
            </a:endParaRPr>
          </a:p>
        </p:txBody>
      </p:sp>
      <p:sp>
        <p:nvSpPr>
          <p:cNvPr id="9" name="五角星 11"/>
          <p:cNvSpPr/>
          <p:nvPr/>
        </p:nvSpPr>
        <p:spPr>
          <a:xfrm>
            <a:off x="5061706" y="4212606"/>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zh-CN" dirty="0"/>
              <a:t>            </a:t>
            </a:r>
            <a:endParaRPr kumimoji="1" lang="zh-CN" altLang="en-US" dirty="0"/>
          </a:p>
        </p:txBody>
      </p:sp>
      <p:cxnSp>
        <p:nvCxnSpPr>
          <p:cNvPr id="3" name="直接箭头连接符 2"/>
          <p:cNvCxnSpPr/>
          <p:nvPr/>
        </p:nvCxnSpPr>
        <p:spPr>
          <a:xfrm flipH="1">
            <a:off x="1968500" y="1503998"/>
            <a:ext cx="2628900" cy="130974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1" name="直接箭头连接符 10"/>
          <p:cNvCxnSpPr/>
          <p:nvPr/>
        </p:nvCxnSpPr>
        <p:spPr>
          <a:xfrm flipH="1">
            <a:off x="2070100" y="1948498"/>
            <a:ext cx="3010656" cy="967602"/>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直接箭头连接符 13"/>
          <p:cNvCxnSpPr/>
          <p:nvPr/>
        </p:nvCxnSpPr>
        <p:spPr>
          <a:xfrm flipH="1" flipV="1">
            <a:off x="5816600" y="4535772"/>
            <a:ext cx="782184" cy="893881"/>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38539" y="353827"/>
            <a:ext cx="8401878" cy="5078313"/>
          </a:xfrm>
          <a:prstGeom prst="rect">
            <a:avLst/>
          </a:prstGeom>
          <a:noFill/>
        </p:spPr>
        <p:txBody>
          <a:bodyPr wrap="square">
            <a:spAutoFit/>
          </a:bodyPr>
          <a:lstStyle/>
          <a:p>
            <a:pPr indent="266700" algn="just" fontAlgn="ctr">
              <a:lnSpc>
                <a:spcPct val="150000"/>
              </a:lnSpc>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such as dioxins and DDT. Given that similar molecules produced by bacteria have been found in rocks that are 1,600m years old in Western Australia,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these chemicals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appear to be here to stay.</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34</a:t>
            </a:r>
            <a:r>
              <a:rPr lang="zh-CN" altLang="en-US"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And there is the graphite (</a:t>
            </a:r>
            <a:r>
              <a:rPr lang="zh-CN" altLang="en-US"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石墨</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used in pencils," says </a:t>
            </a:r>
            <a:r>
              <a:rPr lang="en-US" altLang="zh-CN" sz="1800" kern="100" dirty="0" err="1">
                <a:solidFill>
                  <a:srgbClr val="000000"/>
                </a:solidFill>
                <a:effectLst/>
                <a:latin typeface="Times New Roman" panose="02020603050405020304" charset="0"/>
                <a:ea typeface="Times New Roman" panose="02020603050405020304" charset="0"/>
                <a:cs typeface="Times New Roman" panose="02020603050405020304" charset="0"/>
              </a:rPr>
              <a:t>Gabbott</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"It is endearing to think that it may be the drawings of children that may survive best of all: a pencil portrait, perhaps, of a family outside a house, with the sun shining and a rainbow arcing across the sky," she says jokingly.</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The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big</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message here is that the amount of stuff we are now making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is eye-watering</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It‘s of a scale,”</a:t>
            </a:r>
            <a:r>
              <a:rPr lang="zh-CN" altLang="en-US"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35</a:t>
            </a:r>
            <a:r>
              <a:rPr lang="zh-CN" altLang="en-US"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题</a:t>
            </a:r>
            <a:r>
              <a:rPr lang="zh-CN" altLang="en-US"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says </a:t>
            </a:r>
            <a:r>
              <a:rPr lang="en-US" altLang="zh-CN" sz="1800" kern="100" dirty="0" err="1">
                <a:solidFill>
                  <a:srgbClr val="000000"/>
                </a:solidFill>
                <a:effectLst/>
                <a:latin typeface="Times New Roman" panose="02020603050405020304" charset="0"/>
                <a:ea typeface="Times New Roman" panose="02020603050405020304" charset="0"/>
                <a:cs typeface="Times New Roman" panose="02020603050405020304" charset="0"/>
              </a:rPr>
              <a:t>Gabbott</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All of the stuff made by humans by 1950 was a small part of all the matter on Earth.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But today it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outweighs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all plants and animals. "This raises serious questions for us all," she says, "Do you need that? Do you really need to buy more?"</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p:txBody>
      </p:sp>
      <p:sp>
        <p:nvSpPr>
          <p:cNvPr id="7" name="文本框 6"/>
          <p:cNvSpPr txBox="1"/>
          <p:nvPr/>
        </p:nvSpPr>
        <p:spPr>
          <a:xfrm>
            <a:off x="8858992" y="159385"/>
            <a:ext cx="3220613"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endParaRPr lang="en-US" altLang="zh-CN" b="1" dirty="0"/>
          </a:p>
          <a:p>
            <a:r>
              <a:rPr lang="zh-CN" altLang="en-US" b="1" dirty="0"/>
              <a:t>第</a:t>
            </a:r>
            <a:r>
              <a:rPr lang="en-US" altLang="zh-CN" b="1" dirty="0"/>
              <a:t>5</a:t>
            </a:r>
            <a:r>
              <a:rPr lang="zh-CN" altLang="en-US" b="1" dirty="0"/>
              <a:t>段：讽刺影响 </a:t>
            </a:r>
            <a:r>
              <a:rPr lang="zh-CN" altLang="en-US" dirty="0"/>
              <a:t>以幽默的方式强调石墨（铅笔画）可能以儿童绘画形式长久存在，表达一种讽刺但温馨的假设</a:t>
            </a:r>
            <a:endParaRPr lang="en-US" altLang="zh-CN" dirty="0">
              <a:solidFill>
                <a:srgbClr val="404040"/>
              </a:solidFill>
              <a:latin typeface="Inter"/>
            </a:endParaRPr>
          </a:p>
          <a:p>
            <a:pPr algn="l">
              <a:buFont typeface="+mj-lt"/>
              <a:buAutoNum type="arabicPeriod"/>
            </a:pPr>
            <a:endParaRPr lang="zh-CN" altLang="en-US" b="0" i="0" u="none" strike="noStrike" dirty="0">
              <a:solidFill>
                <a:srgbClr val="404040"/>
              </a:solidFill>
              <a:effectLst/>
              <a:latin typeface="Inter"/>
            </a:endParaRPr>
          </a:p>
          <a:p>
            <a:pPr algn="l"/>
            <a:endParaRPr lang="en-US" altLang="zh-CN" dirty="0">
              <a:solidFill>
                <a:srgbClr val="404040"/>
              </a:solidFill>
              <a:latin typeface="Inter"/>
            </a:endParaRPr>
          </a:p>
          <a:p>
            <a:pPr algn="l"/>
            <a:endParaRPr lang="en-US" altLang="zh-CN" dirty="0">
              <a:solidFill>
                <a:srgbClr val="404040"/>
              </a:solidFill>
              <a:latin typeface="Inter"/>
            </a:endParaRPr>
          </a:p>
          <a:p>
            <a:pPr algn="l"/>
            <a:endParaRPr lang="en-US" altLang="zh-CN" dirty="0">
              <a:solidFill>
                <a:srgbClr val="404040"/>
              </a:solidFill>
              <a:latin typeface="Inter"/>
            </a:endParaRPr>
          </a:p>
          <a:p>
            <a:pPr algn="l"/>
            <a:r>
              <a:rPr lang="zh-CN" altLang="en-US" b="1" dirty="0">
                <a:solidFill>
                  <a:srgbClr val="404040"/>
                </a:solidFill>
                <a:latin typeface="Inter"/>
              </a:rPr>
              <a:t>第</a:t>
            </a:r>
            <a:r>
              <a:rPr lang="en-US" altLang="zh-CN" b="1" dirty="0">
                <a:solidFill>
                  <a:srgbClr val="404040"/>
                </a:solidFill>
                <a:latin typeface="Inter"/>
              </a:rPr>
              <a:t>6</a:t>
            </a:r>
            <a:r>
              <a:rPr lang="zh-CN" altLang="en-US" b="1" dirty="0">
                <a:solidFill>
                  <a:srgbClr val="404040"/>
                </a:solidFill>
                <a:latin typeface="Inter"/>
              </a:rPr>
              <a:t>段：总结 </a:t>
            </a:r>
            <a:r>
              <a:rPr lang="zh-CN" altLang="en-US" dirty="0"/>
              <a:t>强调人类现今物质生产规模巨大，引发读者思考是否真正需要这些过量生产的物品</a:t>
            </a:r>
            <a:endParaRPr lang="en-US" altLang="zh-CN" dirty="0"/>
          </a:p>
          <a:p>
            <a:pPr algn="l"/>
            <a:endParaRPr lang="en-US" altLang="zh-CN" b="0" i="0" u="none" strike="noStrike" dirty="0">
              <a:solidFill>
                <a:srgbClr val="404040"/>
              </a:solidFill>
              <a:effectLst/>
              <a:latin typeface="Inter"/>
            </a:endParaRPr>
          </a:p>
          <a:p>
            <a:pPr lvl="0" eaLnBrk="0" fontAlgn="base" hangingPunct="0">
              <a:spcBef>
                <a:spcPct val="0"/>
              </a:spcBef>
              <a:spcAft>
                <a:spcPct val="0"/>
              </a:spcAft>
              <a:buFontTx/>
              <a:buChar char="•"/>
            </a:pPr>
            <a:r>
              <a:rPr lang="zh-CN" altLang="zh-CN" b="1" dirty="0">
                <a:highlight>
                  <a:srgbClr val="00FF00"/>
                </a:highlight>
                <a:latin typeface="Arial" panose="020B0604020202020204" pitchFamily="34" charset="0"/>
              </a:rPr>
              <a:t>eye-watering</a:t>
            </a:r>
            <a:endParaRPr lang="zh-CN" altLang="zh-CN" dirty="0">
              <a:highlight>
                <a:srgbClr val="00FF00"/>
              </a:highlight>
              <a:latin typeface="Arial" panose="020B0604020202020204" pitchFamily="34" charset="0"/>
            </a:endParaRPr>
          </a:p>
          <a:p>
            <a:pPr lvl="0" eaLnBrk="0" fontAlgn="base" hangingPunct="0">
              <a:spcBef>
                <a:spcPct val="0"/>
              </a:spcBef>
              <a:spcAft>
                <a:spcPct val="0"/>
              </a:spcAft>
              <a:buFontTx/>
              <a:buChar char="•"/>
            </a:pPr>
            <a:r>
              <a:rPr lang="zh-CN" altLang="zh-CN" dirty="0">
                <a:latin typeface="Arial" panose="020B0604020202020204" pitchFamily="34" charset="0"/>
              </a:rPr>
              <a:t>解释：令人难以置信的，大得惊人的（通常指数量、价格等）</a:t>
            </a:r>
            <a:endParaRPr lang="zh-CN" altLang="zh-CN" dirty="0">
              <a:latin typeface="Arial" panose="020B0604020202020204" pitchFamily="34" charset="0"/>
            </a:endParaRPr>
          </a:p>
          <a:p>
            <a:pPr algn="l"/>
            <a:endParaRPr lang="zh-CN" altLang="en-US" b="0" i="0" u="none" strike="noStrike" dirty="0">
              <a:solidFill>
                <a:srgbClr val="404040"/>
              </a:solidFill>
              <a:effectLst/>
              <a:latin typeface="Inter"/>
            </a:endParaRPr>
          </a:p>
        </p:txBody>
      </p:sp>
      <p:sp>
        <p:nvSpPr>
          <p:cNvPr id="6" name="文本框 5"/>
          <p:cNvSpPr txBox="1"/>
          <p:nvPr/>
        </p:nvSpPr>
        <p:spPr>
          <a:xfrm>
            <a:off x="238539" y="2101217"/>
            <a:ext cx="9282044" cy="981423"/>
          </a:xfrm>
          <a:prstGeom prst="rect">
            <a:avLst/>
          </a:prstGeom>
          <a:solidFill>
            <a:schemeClr val="accent3">
              <a:lumMod val="40000"/>
              <a:lumOff val="60000"/>
            </a:schemeClr>
          </a:solidFill>
        </p:spPr>
        <p:txBody>
          <a:bodyPr wrap="square">
            <a:spAutoFit/>
          </a:bodyPr>
          <a:lstStyle/>
          <a:p>
            <a:pPr algn="just"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34. Why is "children's drawings" mentioned in paragraph 5?</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algn="just"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A. To highlight human creativity.		B. To celebrate modern technology.</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algn="just"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C. To stress that warmth of life is here to stay. 	D. To indicate that chemicals could be fossilized.</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p:txBody>
      </p:sp>
      <p:cxnSp>
        <p:nvCxnSpPr>
          <p:cNvPr id="9" name="直接箭头连接符 8"/>
          <p:cNvCxnSpPr/>
          <p:nvPr/>
        </p:nvCxnSpPr>
        <p:spPr>
          <a:xfrm flipH="1">
            <a:off x="6972300" y="1237298"/>
            <a:ext cx="1152243" cy="1655685"/>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8" name="五角星 7"/>
          <p:cNvSpPr/>
          <p:nvPr/>
        </p:nvSpPr>
        <p:spPr>
          <a:xfrm>
            <a:off x="4879561" y="2744256"/>
            <a:ext cx="307065" cy="338384"/>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文本框 11"/>
          <p:cNvSpPr txBox="1"/>
          <p:nvPr/>
        </p:nvSpPr>
        <p:spPr>
          <a:xfrm>
            <a:off x="238539" y="5391037"/>
            <a:ext cx="8511761" cy="956480"/>
          </a:xfrm>
          <a:prstGeom prst="rect">
            <a:avLst/>
          </a:prstGeom>
          <a:solidFill>
            <a:schemeClr val="accent3">
              <a:lumMod val="40000"/>
              <a:lumOff val="60000"/>
            </a:schemeClr>
          </a:solidFill>
        </p:spPr>
        <p:txBody>
          <a:bodyPr wrap="square">
            <a:spAutoFit/>
          </a:bodyPr>
          <a:lstStyle/>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35. What is </a:t>
            </a:r>
            <a:r>
              <a:rPr lang="en-US" altLang="zh-CN" sz="1800" kern="100" dirty="0" err="1">
                <a:effectLst/>
                <a:latin typeface="Times New Roman" panose="02020603050405020304" charset="0"/>
                <a:ea typeface="宋体" panose="02010600030101010101" pitchFamily="2" charset="-122"/>
                <a:cs typeface="Times New Roman" panose="02020603050405020304" charset="0"/>
              </a:rPr>
              <a:t>Gabbott's</a:t>
            </a:r>
            <a:r>
              <a:rPr lang="en-US" altLang="zh-CN" sz="1800" kern="100" dirty="0">
                <a:effectLst/>
                <a:latin typeface="Times New Roman" panose="02020603050405020304" charset="0"/>
                <a:ea typeface="宋体" panose="02010600030101010101" pitchFamily="2" charset="-122"/>
                <a:cs typeface="Times New Roman" panose="02020603050405020304" charset="0"/>
              </a:rPr>
              <a:t>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primary</a:t>
            </a:r>
            <a:r>
              <a:rPr lang="en-US" altLang="zh-CN" sz="1800" kern="100" dirty="0">
                <a:effectLst/>
                <a:latin typeface="Times New Roman" panose="02020603050405020304" charset="0"/>
                <a:ea typeface="宋体" panose="02010600030101010101" pitchFamily="2" charset="-122"/>
                <a:cs typeface="Times New Roman" panose="02020603050405020304" charset="0"/>
              </a:rPr>
              <a:t> concern?</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A. Biodiversity loss.		B. Geological record accuracy.</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pPr>
            <a:r>
              <a:rPr lang="en-US" altLang="zh-CN" sz="1800" kern="100" dirty="0">
                <a:effectLst/>
                <a:latin typeface="Times New Roman" panose="02020603050405020304" charset="0"/>
                <a:ea typeface="宋体" panose="02010600030101010101" pitchFamily="2" charset="-122"/>
                <a:cs typeface="Times New Roman" panose="02020603050405020304" charset="0"/>
              </a:rPr>
              <a:t>C. Technological progress.		D.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Overproduction</a:t>
            </a:r>
            <a:r>
              <a:rPr lang="en-US" altLang="zh-CN" sz="1800" kern="100" dirty="0">
                <a:effectLst/>
                <a:latin typeface="Times New Roman" panose="02020603050405020304" charset="0"/>
                <a:ea typeface="宋体" panose="02010600030101010101" pitchFamily="2" charset="-122"/>
                <a:cs typeface="Times New Roman" panose="02020603050405020304" charset="0"/>
              </a:rPr>
              <a:t> of material goods.</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p:txBody>
      </p:sp>
      <p:cxnSp>
        <p:nvCxnSpPr>
          <p:cNvPr id="13" name="直接箭头连接符 12"/>
          <p:cNvCxnSpPr/>
          <p:nvPr/>
        </p:nvCxnSpPr>
        <p:spPr>
          <a:xfrm>
            <a:off x="1390782" y="3647817"/>
            <a:ext cx="1492118" cy="178432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直接箭头连接符 14"/>
          <p:cNvCxnSpPr/>
          <p:nvPr/>
        </p:nvCxnSpPr>
        <p:spPr>
          <a:xfrm flipH="1">
            <a:off x="5511800" y="3691585"/>
            <a:ext cx="2036621" cy="2429815"/>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7" name="五角星 7"/>
          <p:cNvSpPr/>
          <p:nvPr/>
        </p:nvSpPr>
        <p:spPr>
          <a:xfrm>
            <a:off x="3890285" y="5952208"/>
            <a:ext cx="307065" cy="338384"/>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9844" y="172979"/>
            <a:ext cx="10800000" cy="720000"/>
          </a:xfrm>
        </p:spPr>
        <p:txBody>
          <a:bodyPr/>
          <a:lstStyle/>
          <a:p>
            <a:r>
              <a:rPr kumimoji="1" lang="en-US" altLang="zh-CN" dirty="0"/>
              <a:t>Language bank</a:t>
            </a:r>
            <a:endParaRPr kumimoji="1" lang="zh-CN" altLang="en-US" dirty="0"/>
          </a:p>
        </p:txBody>
      </p:sp>
      <p:graphicFrame>
        <p:nvGraphicFramePr>
          <p:cNvPr id="11" name="表格 10"/>
          <p:cNvGraphicFramePr>
            <a:graphicFrameLocks noGrp="1"/>
          </p:cNvGraphicFramePr>
          <p:nvPr/>
        </p:nvGraphicFramePr>
        <p:xfrm>
          <a:off x="569844" y="1566079"/>
          <a:ext cx="6669155" cy="2428240"/>
        </p:xfrm>
        <a:graphic>
          <a:graphicData uri="http://schemas.openxmlformats.org/drawingml/2006/table">
            <a:tbl>
              <a:tblPr/>
              <a:tblGrid>
                <a:gridCol w="1572831"/>
                <a:gridCol w="2589167"/>
                <a:gridCol w="2507157"/>
              </a:tblGrid>
              <a:tr h="0">
                <a:tc>
                  <a:txBody>
                    <a:bodyPr/>
                    <a:lstStyle/>
                    <a:p>
                      <a:r>
                        <a:rPr lang="zh-CN" altLang="en-US" b="1" dirty="0">
                          <a:effectLst/>
                        </a:rPr>
                        <a:t>熟词生义</a:t>
                      </a:r>
                      <a:endParaRPr lang="en-US" altLang="zh-CN" b="1" dirty="0">
                        <a:effectLst/>
                      </a:endParaRPr>
                    </a:p>
                    <a:p>
                      <a:r>
                        <a:rPr lang="zh-CN" altLang="en-US" dirty="0">
                          <a:effectLst/>
                        </a:rPr>
                        <a:t>单词</a:t>
                      </a:r>
                      <a:r>
                        <a:rPr lang="en-US" altLang="zh-CN" dirty="0">
                          <a:effectLst/>
                        </a:rPr>
                        <a:t>/</a:t>
                      </a:r>
                      <a:r>
                        <a:rPr lang="zh-CN" altLang="en-US" dirty="0">
                          <a:effectLst/>
                        </a:rPr>
                        <a:t>短语</a:t>
                      </a:r>
                      <a:endParaRPr lang="zh-CN" alt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在本文含义</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同义替换</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signature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标志</a:t>
                      </a:r>
                      <a:r>
                        <a:rPr lang="en-US" altLang="zh-CN">
                          <a:effectLst/>
                        </a:rPr>
                        <a:t>,</a:t>
                      </a:r>
                      <a:r>
                        <a:rPr lang="zh-CN" altLang="en-US">
                          <a:effectLst/>
                        </a:rPr>
                        <a:t>特征</a:t>
                      </a:r>
                      <a:r>
                        <a:rPr lang="en-US" altLang="zh-CN">
                          <a:effectLst/>
                        </a:rPr>
                        <a:t>(</a:t>
                      </a:r>
                      <a:r>
                        <a:rPr lang="zh-CN" altLang="en-US">
                          <a:effectLst/>
                        </a:rPr>
                        <a:t>非签名</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mark, feature, characteristic</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traces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痕迹</a:t>
                      </a:r>
                      <a:r>
                        <a:rPr lang="en-US" altLang="zh-CN">
                          <a:effectLst/>
                        </a:rPr>
                        <a:t>,</a:t>
                      </a:r>
                      <a:r>
                        <a:rPr lang="zh-CN" altLang="en-US">
                          <a:effectLst/>
                        </a:rPr>
                        <a:t>遗迹</a:t>
                      </a:r>
                      <a:r>
                        <a:rPr lang="en-US" altLang="zh-CN">
                          <a:effectLst/>
                        </a:rPr>
                        <a:t>(</a:t>
                      </a:r>
                      <a:r>
                        <a:rPr lang="zh-CN" altLang="en-US">
                          <a:effectLst/>
                        </a:rPr>
                        <a:t>非微量或跟踪</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marks, evidence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stick</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放置</a:t>
                      </a:r>
                      <a:r>
                        <a:rPr lang="en-US" altLang="zh-CN">
                          <a:effectLst/>
                        </a:rPr>
                        <a:t>,</a:t>
                      </a:r>
                      <a:r>
                        <a:rPr lang="zh-CN" altLang="en-US">
                          <a:effectLst/>
                        </a:rPr>
                        <a:t>扔进</a:t>
                      </a:r>
                      <a:r>
                        <a:rPr lang="en-US" altLang="zh-CN">
                          <a:effectLst/>
                        </a:rPr>
                        <a:t>(</a:t>
                      </a:r>
                      <a:r>
                        <a:rPr lang="zh-CN" altLang="en-US">
                          <a:effectLst/>
                        </a:rPr>
                        <a:t>非黏贴</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put, dump</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scale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规模</a:t>
                      </a:r>
                      <a:r>
                        <a:rPr lang="en-US" altLang="zh-CN" dirty="0">
                          <a:effectLst/>
                        </a:rPr>
                        <a:t>(</a:t>
                      </a:r>
                      <a:r>
                        <a:rPr lang="zh-CN" altLang="en-US" dirty="0">
                          <a:effectLst/>
                        </a:rPr>
                        <a:t>非刻度或鱼鳞</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magnitude, size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12" name="Rectangle 2"/>
          <p:cNvSpPr>
            <a:spLocks noChangeArrowheads="1"/>
          </p:cNvSpPr>
          <p:nvPr/>
        </p:nvSpPr>
        <p:spPr bwMode="auto">
          <a:xfrm>
            <a:off x="7503759" y="1096179"/>
            <a:ext cx="4256441"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pPr>
            <a:r>
              <a:rPr kumimoji="0" lang="zh-CN" altLang="en-US" sz="1800" b="1" i="0" u="none" strike="noStrike" cap="none" normalizeH="0" baseline="0" dirty="0">
                <a:ln>
                  <a:noFill/>
                </a:ln>
                <a:solidFill>
                  <a:schemeClr val="tx1"/>
                </a:solidFill>
                <a:effectLst/>
                <a:latin typeface="Arial" panose="020B0604020202020204" pitchFamily="34" charset="0"/>
              </a:rPr>
              <a:t>俚语</a:t>
            </a:r>
            <a:endParaRPr kumimoji="0" lang="en-US" altLang="zh-CN"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eye-watering</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解释：令人难以置信的，大得惊人的（通常指数量、价格等）</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原文：the amount of stuff we are now making is </a:t>
            </a:r>
            <a:r>
              <a:rPr kumimoji="0" lang="zh-CN" altLang="zh-CN" sz="1800" b="1" i="0" u="none" strike="noStrike" cap="none" normalizeH="0" baseline="0" dirty="0">
                <a:ln>
                  <a:noFill/>
                </a:ln>
                <a:solidFill>
                  <a:schemeClr val="tx1"/>
                </a:solidFill>
                <a:effectLst/>
                <a:latin typeface="Arial" panose="020B0604020202020204" pitchFamily="34" charset="0"/>
              </a:rPr>
              <a:t>eye-watering</a:t>
            </a:r>
            <a:r>
              <a:rPr kumimoji="0" lang="zh-CN" altLang="zh-CN" sz="1800" b="0" i="0" u="none" strike="noStrike" cap="none" normalizeH="0" baseline="0" dirty="0">
                <a:ln>
                  <a:noFill/>
                </a:ln>
                <a:solidFill>
                  <a:schemeClr val="tx1"/>
                </a:solidFill>
                <a:effectLst/>
                <a:latin typeface="Arial" panose="020B0604020202020204" pitchFamily="34" charset="0"/>
              </a:rPr>
              <a:t>.</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同义词：astonishing, staggering, extremely large</a:t>
            </a:r>
            <a:endParaRPr kumimoji="0" lang="en-US"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stick into</a:t>
            </a:r>
            <a:r>
              <a:rPr kumimoji="0" lang="zh-CN" altLang="zh-CN" sz="1800" b="0" i="0" u="none" strike="noStrike" cap="none" normalizeH="0" baseline="0" dirty="0">
                <a:ln>
                  <a:noFill/>
                </a:ln>
                <a:solidFill>
                  <a:schemeClr val="tx1"/>
                </a:solidFill>
                <a:effectLst/>
                <a:latin typeface="Arial" panose="020B0604020202020204" pitchFamily="34" charset="0"/>
              </a:rPr>
              <a:t>（非正式用法）</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解释：扔进，放进（常带随意、草率的语气）</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原文："We </a:t>
            </a:r>
            <a:r>
              <a:rPr kumimoji="0" lang="zh-CN" altLang="zh-CN" sz="1800" b="1" i="0" u="none" strike="noStrike" cap="none" normalizeH="0" baseline="0" dirty="0">
                <a:ln>
                  <a:noFill/>
                </a:ln>
                <a:solidFill>
                  <a:schemeClr val="tx1"/>
                </a:solidFill>
                <a:effectLst/>
                <a:latin typeface="Arial" panose="020B0604020202020204" pitchFamily="34" charset="0"/>
              </a:rPr>
              <a:t>stick them into</a:t>
            </a:r>
            <a:r>
              <a:rPr kumimoji="0" lang="zh-CN" altLang="zh-CN" sz="1800" b="0" i="0" u="none" strike="noStrike" cap="none" normalizeH="0" baseline="0" dirty="0">
                <a:ln>
                  <a:noFill/>
                </a:ln>
                <a:solidFill>
                  <a:schemeClr val="tx1"/>
                </a:solidFill>
                <a:effectLst/>
                <a:latin typeface="Arial" panose="020B0604020202020204" pitchFamily="34" charset="0"/>
              </a:rPr>
              <a:t> landfill."</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同义词：dump, throw, place casually</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26999" y="96520"/>
            <a:ext cx="10042981" cy="6909584"/>
          </a:xfrm>
          <a:prstGeom prst="rect">
            <a:avLst/>
          </a:prstGeom>
        </p:spPr>
        <p:txBody>
          <a:bodyPr wrap="square">
            <a:spAutoFit/>
          </a:bodyPr>
          <a:lstStyle/>
          <a:p>
            <a:pPr indent="304800" algn="just">
              <a:lnSpc>
                <a:spcPct val="150000"/>
              </a:lnSpc>
              <a:spcAft>
                <a:spcPts val="800"/>
              </a:spcAft>
              <a:buNone/>
            </a:pPr>
            <a:r>
              <a:rPr lang="en-US" altLang="zh-CN" kern="100" dirty="0">
                <a:solidFill>
                  <a:srgbClr val="000000"/>
                </a:solidFill>
                <a:highlight>
                  <a:srgbClr val="FFFF00"/>
                </a:highlight>
                <a:latin typeface="Times New Roman" panose="02020603050405020304" charset="0"/>
                <a:cs typeface="Times New Roman" panose="02020603050405020304" charset="0"/>
              </a:rPr>
              <a:t>   Many adults </a:t>
            </a:r>
            <a:r>
              <a:rPr lang="en-US" altLang="zh-CN" kern="100" dirty="0">
                <a:solidFill>
                  <a:srgbClr val="000000"/>
                </a:solidFill>
                <a:latin typeface="Times New Roman" panose="02020603050405020304" charset="0"/>
                <a:cs typeface="Times New Roman" panose="02020603050405020304" charset="0"/>
              </a:rPr>
              <a:t>are proud to share their fascinations with what others would label as kids‘ toys. Mini Brand mystery packs or other blind boxes</a:t>
            </a:r>
            <a:r>
              <a:rPr lang="zh-CN" altLang="en-US" kern="100" dirty="0">
                <a:solidFill>
                  <a:srgbClr val="000000"/>
                </a:solidFill>
                <a:latin typeface="Times New Roman" panose="02020603050405020304" charset="0"/>
                <a:cs typeface="Times New Roman" panose="02020603050405020304" charset="0"/>
              </a:rPr>
              <a:t>盲盒</a:t>
            </a:r>
            <a:r>
              <a:rPr lang="en-US" altLang="zh-CN" kern="100" dirty="0">
                <a:solidFill>
                  <a:srgbClr val="000000"/>
                </a:solidFill>
                <a:latin typeface="Times New Roman" panose="02020603050405020304" charset="0"/>
                <a:cs typeface="Times New Roman" panose="02020603050405020304" charset="0"/>
              </a:rPr>
              <a:t> </a:t>
            </a:r>
            <a:r>
              <a:rPr lang="en-US" altLang="zh-CN" kern="100" dirty="0">
                <a:solidFill>
                  <a:srgbClr val="000000"/>
                </a:solidFill>
                <a:highlight>
                  <a:srgbClr val="FFFF00"/>
                </a:highlight>
                <a:latin typeface="Times New Roman" panose="02020603050405020304" charset="0"/>
                <a:cs typeface="Times New Roman" panose="02020603050405020304" charset="0"/>
              </a:rPr>
              <a:t>have </a:t>
            </a:r>
            <a:r>
              <a:rPr lang="en-US" altLang="zh-CN" kern="100" dirty="0">
                <a:solidFill>
                  <a:srgbClr val="FF0000"/>
                </a:solidFill>
                <a:highlight>
                  <a:srgbClr val="FFFF00"/>
                </a:highlight>
                <a:latin typeface="Times New Roman" panose="02020603050405020304" charset="0"/>
                <a:cs typeface="Times New Roman" panose="02020603050405020304" charset="0"/>
              </a:rPr>
              <a:t>become a phenomenon </a:t>
            </a:r>
            <a:r>
              <a:rPr lang="en-US" altLang="zh-CN" kern="100" dirty="0">
                <a:solidFill>
                  <a:srgbClr val="000000"/>
                </a:solidFill>
                <a:highlight>
                  <a:srgbClr val="FFFF00"/>
                </a:highlight>
                <a:latin typeface="Times New Roman" panose="02020603050405020304" charset="0"/>
                <a:cs typeface="Times New Roman" panose="02020603050405020304" charset="0"/>
              </a:rPr>
              <a:t>as collectibles for some adults</a:t>
            </a:r>
            <a:r>
              <a:rPr lang="en-US" altLang="zh-CN" kern="100" dirty="0">
                <a:solidFill>
                  <a:srgbClr val="000000"/>
                </a:solidFill>
                <a:latin typeface="Times New Roman" panose="02020603050405020304" charset="0"/>
                <a:cs typeface="Times New Roman" panose="02020603050405020304" charset="0"/>
              </a:rPr>
              <a:t>. 36._________ For others, Legos are on their </a:t>
            </a:r>
            <a:r>
              <a:rPr lang="en-US" altLang="zh-CN" kern="100" dirty="0" err="1">
                <a:solidFill>
                  <a:srgbClr val="000000"/>
                </a:solidFill>
                <a:latin typeface="Times New Roman" panose="02020603050405020304" charset="0"/>
                <a:cs typeface="Times New Roman" panose="02020603050405020304" charset="0"/>
              </a:rPr>
              <a:t>wishlist</a:t>
            </a:r>
            <a:r>
              <a:rPr lang="en-US" altLang="zh-CN" kern="100" dirty="0">
                <a:solidFill>
                  <a:srgbClr val="000000"/>
                </a:solidFill>
                <a:latin typeface="Times New Roman" panose="02020603050405020304" charset="0"/>
                <a:cs typeface="Times New Roman" panose="02020603050405020304" charset="0"/>
              </a:rPr>
              <a:t> encouraged by the brand's growing number of grown-up sets.</a:t>
            </a:r>
            <a:endParaRPr lang="zh-CN" altLang="zh-CN" kern="100" dirty="0">
              <a:solidFill>
                <a:srgbClr val="000000"/>
              </a:solidFill>
              <a:latin typeface="Times New Roman" panose="02020603050405020304" charset="0"/>
              <a:cs typeface="Times New Roman" panose="02020603050405020304" charset="0"/>
            </a:endParaRPr>
          </a:p>
          <a:p>
            <a:pPr indent="304800" algn="just">
              <a:lnSpc>
                <a:spcPct val="150000"/>
              </a:lnSpc>
              <a:spcAft>
                <a:spcPts val="800"/>
              </a:spcAft>
              <a:buNone/>
            </a:pPr>
            <a:r>
              <a:rPr lang="en-US" altLang="zh-CN" kern="100" dirty="0">
                <a:solidFill>
                  <a:srgbClr val="000000"/>
                </a:solidFill>
                <a:latin typeface="Times New Roman" panose="02020603050405020304" charset="0"/>
                <a:cs typeface="Times New Roman" panose="02020603050405020304" charset="0"/>
              </a:rPr>
              <a:t>   37._________ Seeking and sparking child-like joy </a:t>
            </a:r>
            <a:r>
              <a:rPr lang="en-US" altLang="zh-CN" kern="100" dirty="0">
                <a:solidFill>
                  <a:srgbClr val="FF0000"/>
                </a:solidFill>
                <a:highlight>
                  <a:srgbClr val="FFFF00"/>
                </a:highlight>
                <a:latin typeface="Times New Roman" panose="02020603050405020304" charset="0"/>
                <a:cs typeface="Times New Roman" panose="02020603050405020304" charset="0"/>
              </a:rPr>
              <a:t>may be </a:t>
            </a:r>
            <a:r>
              <a:rPr lang="en-US" altLang="zh-CN" kern="100" dirty="0">
                <a:solidFill>
                  <a:srgbClr val="000000"/>
                </a:solidFill>
                <a:highlight>
                  <a:srgbClr val="FFFF00"/>
                </a:highlight>
                <a:latin typeface="Times New Roman" panose="02020603050405020304" charset="0"/>
                <a:cs typeface="Times New Roman" panose="02020603050405020304" charset="0"/>
              </a:rPr>
              <a:t>part of the appeal</a:t>
            </a:r>
            <a:r>
              <a:rPr lang="en-US" altLang="zh-CN" kern="100" dirty="0">
                <a:solidFill>
                  <a:srgbClr val="000000"/>
                </a:solidFill>
                <a:latin typeface="Times New Roman" panose="02020603050405020304" charset="0"/>
                <a:cs typeface="Times New Roman" panose="02020603050405020304" charset="0"/>
              </a:rPr>
              <a:t>, said behavioral therapist Maddy </a:t>
            </a:r>
            <a:r>
              <a:rPr lang="en-US" altLang="zh-CN" kern="100" dirty="0" err="1">
                <a:solidFill>
                  <a:srgbClr val="000000"/>
                </a:solidFill>
                <a:latin typeface="Times New Roman" panose="02020603050405020304" charset="0"/>
                <a:cs typeface="Times New Roman" panose="02020603050405020304" charset="0"/>
              </a:rPr>
              <a:t>Ellberger</a:t>
            </a:r>
            <a:r>
              <a:rPr lang="en-US" altLang="zh-CN" kern="100" dirty="0">
                <a:solidFill>
                  <a:srgbClr val="000000"/>
                </a:solidFill>
                <a:latin typeface="Times New Roman" panose="02020603050405020304" charset="0"/>
                <a:cs typeface="Times New Roman" panose="02020603050405020304" charset="0"/>
              </a:rPr>
              <a:t>. "When something reminds us of a positive memory, we are likely to engage with it </a:t>
            </a:r>
            <a:r>
              <a:rPr lang="en-US" altLang="zh-CN" kern="100" dirty="0">
                <a:solidFill>
                  <a:srgbClr val="FF0000"/>
                </a:solidFill>
                <a:highlight>
                  <a:srgbClr val="FFFF00"/>
                </a:highlight>
                <a:latin typeface="Times New Roman" panose="02020603050405020304" charset="0"/>
                <a:cs typeface="Times New Roman" panose="02020603050405020304" charset="0"/>
              </a:rPr>
              <a:t>because </a:t>
            </a:r>
            <a:r>
              <a:rPr lang="en-US" altLang="zh-CN" kern="100" dirty="0">
                <a:solidFill>
                  <a:srgbClr val="000000"/>
                </a:solidFill>
                <a:highlight>
                  <a:srgbClr val="FFFF00"/>
                </a:highlight>
                <a:latin typeface="Times New Roman" panose="02020603050405020304" charset="0"/>
                <a:cs typeface="Times New Roman" panose="02020603050405020304" charset="0"/>
              </a:rPr>
              <a:t>the association relives memories</a:t>
            </a:r>
            <a:r>
              <a:rPr lang="en-US" altLang="zh-CN" kern="100" dirty="0">
                <a:solidFill>
                  <a:srgbClr val="000000"/>
                </a:solidFill>
                <a:latin typeface="Times New Roman" panose="02020603050405020304" charset="0"/>
                <a:cs typeface="Times New Roman" panose="02020603050405020304" charset="0"/>
              </a:rPr>
              <a:t>."</a:t>
            </a:r>
            <a:endParaRPr lang="zh-CN" altLang="zh-CN" kern="100" dirty="0">
              <a:solidFill>
                <a:srgbClr val="000000"/>
              </a:solidFill>
              <a:latin typeface="Times New Roman" panose="02020603050405020304" charset="0"/>
              <a:cs typeface="Times New Roman" panose="02020603050405020304" charset="0"/>
            </a:endParaRPr>
          </a:p>
          <a:p>
            <a:pPr indent="304800" algn="just">
              <a:lnSpc>
                <a:spcPct val="150000"/>
              </a:lnSpc>
              <a:spcAft>
                <a:spcPts val="800"/>
              </a:spcAft>
            </a:pPr>
            <a:r>
              <a:rPr lang="en-US" altLang="zh-CN" kern="100" dirty="0">
                <a:solidFill>
                  <a:srgbClr val="000000"/>
                </a:solidFill>
                <a:latin typeface="Times New Roman" panose="02020603050405020304" charset="0"/>
                <a:cs typeface="Times New Roman" panose="02020603050405020304" charset="0"/>
              </a:rPr>
              <a:t>    38._________ </a:t>
            </a:r>
            <a:r>
              <a:rPr lang="en-US" altLang="zh-CN" kern="100" dirty="0">
                <a:solidFill>
                  <a:srgbClr val="FF0000"/>
                </a:solidFill>
                <a:latin typeface="Times New Roman" panose="02020603050405020304" charset="0"/>
                <a:cs typeface="Times New Roman" panose="02020603050405020304" charset="0"/>
              </a:rPr>
              <a:t>Clothing brands are </a:t>
            </a:r>
            <a:r>
              <a:rPr lang="en-US" altLang="zh-CN" kern="100" dirty="0">
                <a:solidFill>
                  <a:srgbClr val="FF0000"/>
                </a:solidFill>
                <a:highlight>
                  <a:srgbClr val="FFFF00"/>
                </a:highlight>
                <a:latin typeface="Times New Roman" panose="02020603050405020304" charset="0"/>
                <a:cs typeface="Times New Roman" panose="02020603050405020304" charset="0"/>
              </a:rPr>
              <a:t>also </a:t>
            </a:r>
            <a:r>
              <a:rPr lang="en-US" altLang="zh-CN" kern="100" dirty="0">
                <a:solidFill>
                  <a:srgbClr val="000000"/>
                </a:solidFill>
                <a:highlight>
                  <a:srgbClr val="FFFF00"/>
                </a:highlight>
                <a:latin typeface="Times New Roman" panose="02020603050405020304" charset="0"/>
                <a:cs typeface="Times New Roman" panose="02020603050405020304" charset="0"/>
              </a:rPr>
              <a:t>cashing in on nostalgia </a:t>
            </a:r>
            <a:r>
              <a:rPr lang="en-US" altLang="zh-CN" kern="100" dirty="0">
                <a:solidFill>
                  <a:srgbClr val="000000"/>
                </a:solidFill>
                <a:latin typeface="Times New Roman" panose="02020603050405020304" charset="0"/>
                <a:cs typeface="Times New Roman" panose="02020603050405020304" charset="0"/>
              </a:rPr>
              <a:t>(</a:t>
            </a:r>
            <a:r>
              <a:rPr lang="zh-CN" altLang="zh-CN" kern="100" dirty="0">
                <a:solidFill>
                  <a:srgbClr val="000000"/>
                </a:solidFill>
                <a:latin typeface="Times New Roman" panose="02020603050405020304" charset="0"/>
                <a:cs typeface="Times New Roman" panose="02020603050405020304" charset="0"/>
              </a:rPr>
              <a:t>怀旧情怀</a:t>
            </a:r>
            <a:r>
              <a:rPr lang="en-US" altLang="zh-CN" kern="100" dirty="0">
                <a:solidFill>
                  <a:srgbClr val="000000"/>
                </a:solidFill>
                <a:latin typeface="Times New Roman" panose="02020603050405020304" charset="0"/>
                <a:cs typeface="Times New Roman" panose="02020603050405020304" charset="0"/>
              </a:rPr>
              <a:t>) from Crocs creating a Lizzie </a:t>
            </a:r>
            <a:r>
              <a:rPr lang="en-US" altLang="zh-CN" kern="100" dirty="0" err="1">
                <a:solidFill>
                  <a:srgbClr val="000000"/>
                </a:solidFill>
                <a:latin typeface="Times New Roman" panose="02020603050405020304" charset="0"/>
                <a:cs typeface="Times New Roman" panose="02020603050405020304" charset="0"/>
              </a:rPr>
              <a:t>McGure</a:t>
            </a:r>
            <a:r>
              <a:rPr lang="en-US" altLang="zh-CN" kern="100" dirty="0">
                <a:solidFill>
                  <a:srgbClr val="000000"/>
                </a:solidFill>
                <a:latin typeface="Times New Roman" panose="02020603050405020304" charset="0"/>
                <a:cs typeface="Times New Roman" panose="02020603050405020304" charset="0"/>
              </a:rPr>
              <a:t> clog to Lululemon's Disney collection making a full comeback that includes adults. Barbie isn't just for kids' clothes now either, thanks to the recent film and "Barbie-core" fashion trend.</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A. The craze</a:t>
            </a:r>
            <a:r>
              <a:rPr lang="zh-CN" altLang="en-US" dirty="0">
                <a:highlight>
                  <a:srgbClr val="00FF00"/>
                </a:highlight>
              </a:rPr>
              <a:t>（热潮）</a:t>
            </a:r>
            <a:r>
              <a:rPr lang="en-US" altLang="zh-CN" dirty="0">
                <a:highlight>
                  <a:srgbClr val="00FF00"/>
                </a:highlight>
                <a:latin typeface="Times New Roman" panose="02020603050405020304" charset="0"/>
                <a:cs typeface="Times New Roman" panose="02020603050405020304" charset="0"/>
              </a:rPr>
              <a:t> </a:t>
            </a:r>
            <a:r>
              <a:rPr lang="en-US" altLang="zh-CN" dirty="0">
                <a:highlight>
                  <a:srgbClr val="FFFF00"/>
                </a:highlight>
                <a:latin typeface="Times New Roman" panose="02020603050405020304" charset="0"/>
                <a:cs typeface="Times New Roman" panose="02020603050405020304" charset="0"/>
              </a:rPr>
              <a:t>goes </a:t>
            </a:r>
            <a:r>
              <a:rPr lang="en-US" altLang="zh-CN" dirty="0">
                <a:solidFill>
                  <a:srgbClr val="FF0000"/>
                </a:solidFill>
                <a:highlight>
                  <a:srgbClr val="FFFF00"/>
                </a:highlight>
                <a:latin typeface="Times New Roman" panose="02020603050405020304" charset="0"/>
                <a:cs typeface="Times New Roman" panose="02020603050405020304" charset="0"/>
              </a:rPr>
              <a:t>beyond</a:t>
            </a:r>
            <a:r>
              <a:rPr lang="en-US" altLang="zh-CN" dirty="0">
                <a:highlight>
                  <a:srgbClr val="FFFF00"/>
                </a:highlight>
                <a:latin typeface="Times New Roman" panose="02020603050405020304" charset="0"/>
                <a:cs typeface="Times New Roman" panose="02020603050405020304" charset="0"/>
              </a:rPr>
              <a:t> </a:t>
            </a:r>
            <a:r>
              <a:rPr lang="en-US" altLang="zh-CN" dirty="0">
                <a:solidFill>
                  <a:srgbClr val="FF0000"/>
                </a:solidFill>
                <a:latin typeface="Times New Roman" panose="02020603050405020304" charset="0"/>
                <a:cs typeface="Times New Roman" panose="02020603050405020304" charset="0"/>
              </a:rPr>
              <a:t>toys</a:t>
            </a:r>
            <a:r>
              <a:rPr lang="en-US" altLang="zh-CN" dirty="0">
                <a:latin typeface="Times New Roman" panose="02020603050405020304" charset="0"/>
                <a:cs typeface="Times New Roman" panose="02020603050405020304" charset="0"/>
              </a:rPr>
              <a:t>.</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B. </a:t>
            </a:r>
            <a:r>
              <a:rPr lang="en-US" altLang="zh-CN" dirty="0">
                <a:highlight>
                  <a:srgbClr val="FFFF00"/>
                </a:highlight>
                <a:latin typeface="Times New Roman" panose="02020603050405020304" charset="0"/>
                <a:cs typeface="Times New Roman" panose="02020603050405020304" charset="0"/>
              </a:rPr>
              <a:t>So, what's with </a:t>
            </a:r>
            <a:r>
              <a:rPr lang="en-US" altLang="zh-CN" dirty="0">
                <a:latin typeface="Times New Roman" panose="02020603050405020304" charset="0"/>
                <a:cs typeface="Times New Roman" panose="02020603050405020304" charset="0"/>
              </a:rPr>
              <a:t>the fascination?   </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C. It's a great way to form community.</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D. Then give these toys to your kids' friends.</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E. Social media fuels the trend by creating shared experiences.</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F. Even stuffed animals are </a:t>
            </a:r>
            <a:r>
              <a:rPr lang="en-US" altLang="zh-CN" dirty="0">
                <a:solidFill>
                  <a:srgbClr val="FF0000"/>
                </a:solidFill>
                <a:highlight>
                  <a:srgbClr val="00FF00"/>
                </a:highlight>
                <a:latin typeface="Times New Roman" panose="02020603050405020304" charset="0"/>
                <a:cs typeface="Times New Roman" panose="02020603050405020304" charset="0"/>
              </a:rPr>
              <a:t>making their way into </a:t>
            </a:r>
            <a:r>
              <a:rPr lang="en-US" altLang="zh-CN" dirty="0">
                <a:highlight>
                  <a:srgbClr val="FFFF00"/>
                </a:highlight>
                <a:latin typeface="Times New Roman" panose="02020603050405020304" charset="0"/>
                <a:cs typeface="Times New Roman" panose="02020603050405020304" charset="0"/>
              </a:rPr>
              <a:t>adults‘ collections</a:t>
            </a:r>
            <a:r>
              <a:rPr lang="en-US" altLang="zh-CN" dirty="0">
                <a:latin typeface="Times New Roman" panose="02020603050405020304" charset="0"/>
                <a:cs typeface="Times New Roman" panose="02020603050405020304" charset="0"/>
              </a:rPr>
              <a:t>.</a:t>
            </a:r>
            <a:r>
              <a:rPr lang="zh-CN" altLang="en-US" dirty="0">
                <a:highlight>
                  <a:srgbClr val="00FF00"/>
                </a:highlight>
              </a:rPr>
              <a:t>进入，变得流行，成为</a:t>
            </a:r>
            <a:r>
              <a:rPr lang="zh-CN" altLang="en-US" dirty="0"/>
              <a:t>（收藏品）</a:t>
            </a:r>
            <a:endParaRPr lang="en-US" altLang="zh-CN" dirty="0">
              <a:latin typeface="Times New Roman" panose="02020603050405020304" charset="0"/>
              <a:cs typeface="Times New Roman" panose="02020603050405020304" charset="0"/>
            </a:endParaRPr>
          </a:p>
          <a:p>
            <a:pPr fontAlgn="ctr"/>
            <a:r>
              <a:rPr lang="en-US" altLang="zh-CN" dirty="0">
                <a:latin typeface="Times New Roman" panose="02020603050405020304" charset="0"/>
                <a:cs typeface="Times New Roman" panose="02020603050405020304" charset="0"/>
              </a:rPr>
              <a:t>G. Childhood favorites have instead become relevant to adults again.</a:t>
            </a:r>
            <a:endParaRPr lang="en-US" altLang="zh-CN" dirty="0">
              <a:latin typeface="Times New Roman" panose="02020603050405020304" charset="0"/>
              <a:cs typeface="Times New Roman" panose="02020603050405020304" charset="0"/>
            </a:endParaRPr>
          </a:p>
          <a:p>
            <a:pPr indent="266700" algn="l" fontAlgn="ctr">
              <a:lnSpc>
                <a:spcPct val="150000"/>
              </a:lnSpc>
              <a:buNone/>
            </a:pP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8" name="文本框 7"/>
          <p:cNvSpPr txBox="1"/>
          <p:nvPr/>
        </p:nvSpPr>
        <p:spPr>
          <a:xfrm>
            <a:off x="1058628" y="829232"/>
            <a:ext cx="929372"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F</a:t>
            </a:r>
            <a:endParaRPr kumimoji="1" lang="zh-CN" altLang="en-US" sz="2800" b="1" dirty="0">
              <a:highlight>
                <a:srgbClr val="FFFF00"/>
              </a:highlight>
              <a:latin typeface="Times New Roman" panose="02020603050405020304" charset="0"/>
              <a:cs typeface="Times New Roman" panose="02020603050405020304" charset="0"/>
            </a:endParaRPr>
          </a:p>
        </p:txBody>
      </p:sp>
      <p:sp>
        <p:nvSpPr>
          <p:cNvPr id="11" name="文本框 10"/>
          <p:cNvSpPr txBox="1"/>
          <p:nvPr/>
        </p:nvSpPr>
        <p:spPr>
          <a:xfrm>
            <a:off x="1248451" y="1823554"/>
            <a:ext cx="549726"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B</a:t>
            </a:r>
            <a:endParaRPr kumimoji="1" lang="zh-CN" altLang="en-US" sz="2800" b="1" dirty="0">
              <a:highlight>
                <a:srgbClr val="FFFF00"/>
              </a:highlight>
              <a:latin typeface="Times New Roman" panose="02020603050405020304" charset="0"/>
              <a:cs typeface="Times New Roman" panose="02020603050405020304" charset="0"/>
            </a:endParaRPr>
          </a:p>
        </p:txBody>
      </p:sp>
      <p:sp>
        <p:nvSpPr>
          <p:cNvPr id="14" name="文本框 13"/>
          <p:cNvSpPr txBox="1"/>
          <p:nvPr/>
        </p:nvSpPr>
        <p:spPr>
          <a:xfrm>
            <a:off x="10169979" y="269048"/>
            <a:ext cx="2022021" cy="6735177"/>
          </a:xfrm>
          <a:prstGeom prst="rect">
            <a:avLst/>
          </a:prstGeom>
          <a:solidFill>
            <a:schemeClr val="accent3">
              <a:lumMod val="40000"/>
              <a:lumOff val="60000"/>
              <a:alpha val="59000"/>
            </a:schemeClr>
          </a:solidFill>
        </p:spPr>
        <p:txBody>
          <a:bodyPr wrap="square" rtlCol="0">
            <a:spAutoFit/>
          </a:bodyPr>
          <a:lstStyle/>
          <a:p>
            <a:pPr>
              <a:lnSpc>
                <a:spcPct val="150000"/>
              </a:lnSpc>
            </a:pPr>
            <a:endParaRPr lang="en-US" altLang="zh-CN" sz="2400" b="1" dirty="0"/>
          </a:p>
          <a:p>
            <a:pPr>
              <a:lnSpc>
                <a:spcPct val="150000"/>
              </a:lnSpc>
            </a:pPr>
            <a:r>
              <a:rPr lang="en-US" altLang="zh-CN" sz="2400" b="1" dirty="0"/>
              <a:t>Word bank</a:t>
            </a:r>
            <a:endParaRPr lang="en-US" altLang="zh-CN" sz="2400" b="1" dirty="0"/>
          </a:p>
          <a:p>
            <a:pPr>
              <a:lnSpc>
                <a:spcPct val="150000"/>
              </a:lnSpc>
            </a:pPr>
            <a:r>
              <a:rPr lang="en-US" altLang="zh-CN" sz="1600" dirty="0"/>
              <a:t>making a full comeback</a:t>
            </a:r>
            <a:r>
              <a:rPr lang="zh-CN" altLang="en-US" sz="1600" dirty="0"/>
              <a:t>全面回归、卷土重来</a:t>
            </a:r>
            <a:endParaRPr lang="en-US" altLang="zh-CN" sz="1600" dirty="0"/>
          </a:p>
          <a:p>
            <a:pPr>
              <a:lnSpc>
                <a:spcPct val="150000"/>
              </a:lnSpc>
            </a:pPr>
            <a:r>
              <a:rPr lang="en-US" altLang="zh-CN" sz="1600" dirty="0"/>
              <a:t>relives memories</a:t>
            </a:r>
            <a:endParaRPr lang="en-US" altLang="zh-CN" sz="1600" dirty="0"/>
          </a:p>
          <a:p>
            <a:pPr>
              <a:lnSpc>
                <a:spcPct val="150000"/>
              </a:lnSpc>
            </a:pPr>
            <a:r>
              <a:rPr lang="zh-CN" altLang="en-US" sz="1600" dirty="0"/>
              <a:t>重温回忆</a:t>
            </a:r>
            <a:endParaRPr lang="en-US" altLang="zh-CN" sz="1600" dirty="0"/>
          </a:p>
          <a:p>
            <a:pPr>
              <a:buNone/>
            </a:pPr>
            <a:r>
              <a:rPr lang="en-US" altLang="zh-CN" sz="1600" b="1" dirty="0">
                <a:highlight>
                  <a:srgbClr val="00FF00"/>
                </a:highlight>
              </a:rPr>
              <a:t>cashing in on</a:t>
            </a:r>
            <a:endParaRPr lang="en-US" altLang="zh-CN" sz="1600" dirty="0">
              <a:highlight>
                <a:srgbClr val="00FF00"/>
              </a:highlight>
            </a:endParaRPr>
          </a:p>
          <a:p>
            <a:pPr>
              <a:buFont typeface="Arial" panose="020B0604020202020204" pitchFamily="34" charset="0"/>
              <a:buChar char="•"/>
            </a:pPr>
            <a:r>
              <a:rPr lang="zh-CN" altLang="en-US" sz="1600" dirty="0"/>
              <a:t>含义：利用某种趋势或潮流来获得利益或赚钱</a:t>
            </a:r>
            <a:endParaRPr lang="en-US" altLang="zh-CN" sz="1600" dirty="0"/>
          </a:p>
          <a:p>
            <a:pPr>
              <a:buNone/>
            </a:pPr>
            <a:r>
              <a:rPr lang="en-US" altLang="zh-CN" sz="1600" b="1" dirty="0">
                <a:highlight>
                  <a:srgbClr val="00FF00"/>
                </a:highlight>
              </a:rPr>
              <a:t>Barbie-core</a:t>
            </a:r>
            <a:endParaRPr lang="zh-CN" altLang="en-US" sz="1600" dirty="0">
              <a:highlight>
                <a:srgbClr val="00FF00"/>
              </a:highlight>
            </a:endParaRPr>
          </a:p>
          <a:p>
            <a:pPr>
              <a:buFont typeface="Arial" panose="020B0604020202020204" pitchFamily="34" charset="0"/>
              <a:buChar char="•"/>
            </a:pPr>
            <a:r>
              <a:rPr lang="zh-CN" altLang="en-US" sz="1600" dirty="0"/>
              <a:t>含义：以芭比为主题的时尚风潮，“芭比风格”</a:t>
            </a:r>
            <a:endParaRPr lang="en-US" altLang="zh-CN" sz="1600" dirty="0"/>
          </a:p>
          <a:p>
            <a:r>
              <a:rPr lang="en-US" altLang="zh-CN" sz="1600" b="1" dirty="0">
                <a:highlight>
                  <a:srgbClr val="00FF00"/>
                </a:highlight>
                <a:latin typeface="Times New Roman" panose="02020603050405020304" charset="0"/>
                <a:cs typeface="Times New Roman" panose="02020603050405020304" charset="0"/>
              </a:rPr>
              <a:t>What’s with ?</a:t>
            </a:r>
            <a:endParaRPr lang="en-US" altLang="zh-CN" sz="1600" b="1" dirty="0">
              <a:highlight>
                <a:srgbClr val="00FF00"/>
              </a:highlight>
              <a:latin typeface="Times New Roman" panose="02020603050405020304" charset="0"/>
              <a:cs typeface="Times New Roman" panose="02020603050405020304" charset="0"/>
            </a:endParaRPr>
          </a:p>
          <a:p>
            <a:r>
              <a:rPr lang="zh-CN" altLang="en-US" sz="1600" dirty="0"/>
              <a:t>怎么回事，发生了什么：表示好奇或关心</a:t>
            </a:r>
            <a:endParaRPr lang="zh-CN" altLang="en-US" sz="1600" dirty="0"/>
          </a:p>
          <a:p>
            <a:pPr>
              <a:lnSpc>
                <a:spcPct val="150000"/>
              </a:lnSpc>
            </a:pPr>
            <a:endParaRPr kumimoji="1" lang="en-US" altLang="zh-CN" sz="1600" dirty="0"/>
          </a:p>
          <a:p>
            <a:pPr>
              <a:lnSpc>
                <a:spcPct val="150000"/>
              </a:lnSpc>
            </a:pPr>
            <a:endParaRPr kumimoji="1" lang="zh-CN" altLang="en-US" dirty="0"/>
          </a:p>
        </p:txBody>
      </p:sp>
      <p:graphicFrame>
        <p:nvGraphicFramePr>
          <p:cNvPr id="4" name="表格 3"/>
          <p:cNvGraphicFramePr>
            <a:graphicFrameLocks noGrp="1"/>
          </p:cNvGraphicFramePr>
          <p:nvPr/>
        </p:nvGraphicFramePr>
        <p:xfrm>
          <a:off x="1523314" y="-957408"/>
          <a:ext cx="10801350" cy="1053927"/>
        </p:xfrm>
        <a:graphic>
          <a:graphicData uri="http://schemas.openxmlformats.org/drawingml/2006/table">
            <a:tbl>
              <a:tblPr/>
              <a:tblGrid>
                <a:gridCol w="10801350"/>
              </a:tblGrid>
              <a:tr h="1053927">
                <a:tc>
                  <a:txBody>
                    <a:bodyPr/>
                    <a:lstStyle/>
                    <a:p>
                      <a:endParaRPr lang="zh-CN" altLang="en-US" dirty="0"/>
                    </a:p>
                  </a:txBody>
                  <a:tcPr anchor="ctr">
                    <a:lnL>
                      <a:noFill/>
                    </a:lnL>
                    <a:lnR>
                      <a:noFill/>
                    </a:lnR>
                    <a:lnT>
                      <a:noFill/>
                    </a:lnT>
                    <a:lnB>
                      <a:noFill/>
                    </a:lnB>
                    <a:noFill/>
                  </a:tcPr>
                </a:tc>
              </a:tr>
            </a:tbl>
          </a:graphicData>
        </a:graphic>
      </p:graphicFrame>
      <p:sp>
        <p:nvSpPr>
          <p:cNvPr id="5" name="文本框 4"/>
          <p:cNvSpPr txBox="1"/>
          <p:nvPr/>
        </p:nvSpPr>
        <p:spPr>
          <a:xfrm>
            <a:off x="1217828" y="3157971"/>
            <a:ext cx="549726"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A</a:t>
            </a:r>
            <a:endParaRPr kumimoji="1" lang="zh-CN" altLang="en-US" sz="2800" b="1" dirty="0">
              <a:highlight>
                <a:srgbClr val="FFFF00"/>
              </a:highlight>
              <a:latin typeface="Times New Roman" panose="02020603050405020304" charset="0"/>
              <a:cs typeface="Times New Roman" panose="02020603050405020304" charset="0"/>
            </a:endParaRPr>
          </a:p>
        </p:txBody>
      </p:sp>
      <p:cxnSp>
        <p:nvCxnSpPr>
          <p:cNvPr id="6" name="直接箭头连接符 5"/>
          <p:cNvCxnSpPr/>
          <p:nvPr/>
        </p:nvCxnSpPr>
        <p:spPr>
          <a:xfrm flipH="1">
            <a:off x="4130178" y="927100"/>
            <a:ext cx="1267322" cy="5092240"/>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920567"/>
            <a:ext cx="9419717" cy="3469155"/>
          </a:xfrm>
          <a:prstGeom prst="rect">
            <a:avLst/>
          </a:prstGeom>
          <a:noFill/>
        </p:spPr>
        <p:txBody>
          <a:bodyPr wrap="square">
            <a:spAutoFit/>
          </a:bodyPr>
          <a:lstStyle/>
          <a:p>
            <a:pPr indent="304800" algn="just">
              <a:lnSpc>
                <a:spcPct val="1500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  In addition to the trendy appeal, the new-found love for these items also speaks to a desire for connection in an increasingly divided world. But whether that desire for connection is satisfied depends on if you can translate the excitement into real, in-person connection. 39._________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But</a:t>
            </a:r>
            <a:r>
              <a:rPr lang="en-US" altLang="zh-CN" sz="1800" kern="100" dirty="0">
                <a:effectLst/>
                <a:latin typeface="Times New Roman" panose="02020603050405020304" charset="0"/>
                <a:ea typeface="宋体" panose="02010600030101010101" pitchFamily="2" charset="-122"/>
                <a:cs typeface="Times New Roman" panose="02020603050405020304" charset="0"/>
              </a:rPr>
              <a:t> having or wearing the same thing is not the actual steps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of </a:t>
            </a:r>
            <a:r>
              <a:rPr lang="en-US" altLang="zh-CN" sz="1800" kern="100" dirty="0">
                <a:solidFill>
                  <a:srgbClr val="FF0000"/>
                </a:solidFill>
                <a:effectLst/>
                <a:highlight>
                  <a:srgbClr val="FFFF00"/>
                </a:highlight>
                <a:latin typeface="Times New Roman" panose="02020603050405020304" charset="0"/>
                <a:ea typeface="宋体" panose="02010600030101010101" pitchFamily="2" charset="-122"/>
                <a:cs typeface="Times New Roman" panose="02020603050405020304" charset="0"/>
              </a:rPr>
              <a:t>forming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shared </a:t>
            </a:r>
            <a:r>
              <a:rPr lang="en-US" altLang="zh-CN" sz="1800" kern="100" dirty="0">
                <a:solidFill>
                  <a:srgbClr val="FF0000"/>
                </a:solidFill>
                <a:effectLst/>
                <a:highlight>
                  <a:srgbClr val="FFFF00"/>
                </a:highlight>
                <a:latin typeface="Times New Roman" panose="02020603050405020304" charset="0"/>
                <a:ea typeface="宋体" panose="02010600030101010101" pitchFamily="2" charset="-122"/>
                <a:cs typeface="Times New Roman" panose="02020603050405020304" charset="0"/>
              </a:rPr>
              <a:t>identity</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 </a:t>
            </a:r>
            <a:r>
              <a:rPr lang="en-US" altLang="zh-CN" sz="1800" kern="100" dirty="0">
                <a:effectLst/>
                <a:latin typeface="Times New Roman" panose="02020603050405020304" charset="0"/>
                <a:ea typeface="宋体" panose="02010600030101010101" pitchFamily="2" charset="-122"/>
                <a:cs typeface="Times New Roman" panose="02020603050405020304" charset="0"/>
              </a:rPr>
              <a:t>"And I feel like it's not one that's going to last," </a:t>
            </a:r>
            <a:r>
              <a:rPr lang="en-US" altLang="zh-CN" sz="1800" kern="100" dirty="0" err="1">
                <a:effectLst/>
                <a:latin typeface="Times New Roman" panose="02020603050405020304" charset="0"/>
                <a:ea typeface="宋体" panose="02010600030101010101" pitchFamily="2" charset="-122"/>
                <a:cs typeface="Times New Roman" panose="02020603050405020304" charset="0"/>
              </a:rPr>
              <a:t>Ellberger</a:t>
            </a:r>
            <a:r>
              <a:rPr lang="en-US" altLang="zh-CN" sz="1800" kern="100" dirty="0">
                <a:effectLst/>
                <a:latin typeface="Times New Roman" panose="02020603050405020304" charset="0"/>
                <a:ea typeface="宋体" panose="02010600030101010101" pitchFamily="2" charset="-122"/>
                <a:cs typeface="Times New Roman" panose="02020603050405020304" charset="0"/>
              </a:rPr>
              <a:t> said.</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a:lnSpc>
                <a:spcPct val="150000"/>
              </a:lnSpc>
              <a:buNone/>
            </a:pPr>
            <a:r>
              <a:rPr lang="en-US" altLang="zh-CN" sz="1800" kern="100" dirty="0">
                <a:effectLst/>
                <a:latin typeface="Times New Roman" panose="02020603050405020304" charset="0"/>
                <a:ea typeface="宋体" panose="02010600030101010101" pitchFamily="2" charset="-122"/>
              </a:rPr>
              <a:t>       </a:t>
            </a:r>
            <a:r>
              <a:rPr lang="en-US" altLang="zh-CN" sz="1800" kern="100" dirty="0" err="1">
                <a:effectLst/>
                <a:latin typeface="Times New Roman" panose="02020603050405020304" charset="0"/>
                <a:ea typeface="宋体" panose="02010600030101010101" pitchFamily="2" charset="-122"/>
              </a:rPr>
              <a:t>Ellberger</a:t>
            </a:r>
            <a:r>
              <a:rPr lang="en-US" altLang="zh-CN" sz="1800" kern="100" dirty="0">
                <a:effectLst/>
                <a:latin typeface="Times New Roman" panose="02020603050405020304" charset="0"/>
                <a:ea typeface="宋体" panose="02010600030101010101" pitchFamily="2" charset="-122"/>
              </a:rPr>
              <a:t> has a great idea for this. "You are into a certain trend, like toys. There's a good chance you'll find others who are into the same trend. 40._________ If it was part of a person's screen saver, </a:t>
            </a:r>
            <a:r>
              <a:rPr lang="en-US" altLang="zh-CN" sz="1800" kern="100" dirty="0">
                <a:effectLst/>
                <a:highlight>
                  <a:srgbClr val="FFFF00"/>
                </a:highlight>
                <a:latin typeface="Times New Roman" panose="02020603050405020304" charset="0"/>
                <a:ea typeface="宋体" panose="02010600030101010101" pitchFamily="2" charset="-122"/>
              </a:rPr>
              <a:t>Santa or </a:t>
            </a:r>
            <a:r>
              <a:rPr lang="en-US" altLang="zh-CN" sz="1800" kern="100" dirty="0">
                <a:effectLst/>
                <a:highlight>
                  <a:srgbClr val="00FF00"/>
                </a:highlight>
                <a:latin typeface="Times New Roman" panose="02020603050405020304" charset="0"/>
                <a:ea typeface="宋体" panose="02010600030101010101" pitchFamily="2" charset="-122"/>
              </a:rPr>
              <a:t>white elephant</a:t>
            </a:r>
            <a:r>
              <a:rPr lang="en-US" altLang="zh-CN" sz="1800" kern="100" dirty="0">
                <a:effectLst/>
                <a:highlight>
                  <a:srgbClr val="FFFF00"/>
                </a:highlight>
                <a:latin typeface="Times New Roman" panose="02020603050405020304" charset="0"/>
                <a:ea typeface="宋体" panose="02010600030101010101" pitchFamily="2" charset="-122"/>
              </a:rPr>
              <a:t>, that's a really cute way of connecting over this</a:t>
            </a:r>
            <a:r>
              <a:rPr lang="en-US" altLang="zh-CN" sz="1800" kern="100" dirty="0">
                <a:effectLst/>
                <a:latin typeface="Times New Roman" panose="02020603050405020304" charset="0"/>
                <a:ea typeface="宋体" panose="02010600030101010101" pitchFamily="2" charset="-122"/>
              </a:rPr>
              <a:t>," she said.</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3" name="文本框 2"/>
          <p:cNvSpPr txBox="1"/>
          <p:nvPr/>
        </p:nvSpPr>
        <p:spPr>
          <a:xfrm>
            <a:off x="8066668" y="1640510"/>
            <a:ext cx="549726"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C</a:t>
            </a:r>
            <a:endParaRPr kumimoji="1" lang="zh-CN" altLang="en-US" sz="2800" b="1" dirty="0">
              <a:highlight>
                <a:srgbClr val="FFFF00"/>
              </a:highlight>
              <a:latin typeface="Times New Roman" panose="02020603050405020304" charset="0"/>
              <a:cs typeface="Times New Roman" panose="02020603050405020304" charset="0"/>
            </a:endParaRPr>
          </a:p>
        </p:txBody>
      </p:sp>
      <p:sp>
        <p:nvSpPr>
          <p:cNvPr id="5" name="文本框 4"/>
          <p:cNvSpPr txBox="1"/>
          <p:nvPr/>
        </p:nvSpPr>
        <p:spPr>
          <a:xfrm>
            <a:off x="4912531" y="3447941"/>
            <a:ext cx="549726" cy="523220"/>
          </a:xfrm>
          <a:prstGeom prst="rect">
            <a:avLst/>
          </a:prstGeom>
          <a:noFill/>
        </p:spPr>
        <p:txBody>
          <a:bodyPr wrap="square" rtlCol="0">
            <a:spAutoFit/>
          </a:bodyPr>
          <a:lstStyle/>
          <a:p>
            <a:r>
              <a:rPr kumimoji="1" lang="en-US" altLang="zh-CN" sz="2800" b="1" dirty="0">
                <a:highlight>
                  <a:srgbClr val="FFFF00"/>
                </a:highlight>
                <a:latin typeface="Times New Roman" panose="02020603050405020304" charset="0"/>
                <a:cs typeface="Times New Roman" panose="02020603050405020304" charset="0"/>
              </a:rPr>
              <a:t>D</a:t>
            </a:r>
            <a:endParaRPr kumimoji="1" lang="zh-CN" altLang="en-US" sz="2800" b="1" dirty="0">
              <a:highlight>
                <a:srgbClr val="FFFF00"/>
              </a:highlight>
              <a:latin typeface="Times New Roman" panose="02020603050405020304" charset="0"/>
              <a:cs typeface="Times New Roman" panose="02020603050405020304" charset="0"/>
            </a:endParaRPr>
          </a:p>
        </p:txBody>
      </p:sp>
      <p:sp>
        <p:nvSpPr>
          <p:cNvPr id="6" name="文本框 5"/>
          <p:cNvSpPr txBox="1"/>
          <p:nvPr/>
        </p:nvSpPr>
        <p:spPr>
          <a:xfrm>
            <a:off x="611679" y="4345467"/>
            <a:ext cx="6921567" cy="2100026"/>
          </a:xfrm>
          <a:prstGeom prst="rect">
            <a:avLst/>
          </a:prstGeom>
          <a:noFill/>
          <a:ln>
            <a:solidFill>
              <a:schemeClr val="accent3">
                <a:lumMod val="50000"/>
              </a:schemeClr>
            </a:solidFill>
          </a:ln>
        </p:spPr>
        <p:txBody>
          <a:bodyPr wrap="square">
            <a:spAutoFit/>
          </a:bodyPr>
          <a:lstStyle/>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A. The craze goes beyond toys.</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B. So, what's with the fascination?</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C. It's a great way </a:t>
            </a:r>
            <a:r>
              <a:rPr lang="en-US" altLang="zh-CN" sz="1800" kern="100" dirty="0">
                <a:solidFill>
                  <a:srgbClr val="FF0000"/>
                </a:solidFill>
                <a:effectLst/>
                <a:latin typeface="Times New Roman" panose="02020603050405020304" charset="0"/>
                <a:ea typeface="宋体" panose="02010600030101010101" pitchFamily="2" charset="-122"/>
                <a:cs typeface="宋体" panose="02010600030101010101" pitchFamily="2" charset="-122"/>
              </a:rPr>
              <a:t>to form community</a:t>
            </a: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D. Then give </a:t>
            </a:r>
            <a:r>
              <a:rPr lang="en-US" altLang="zh-CN" sz="1800" kern="100" dirty="0">
                <a:solidFill>
                  <a:srgbClr val="000000"/>
                </a:solidFill>
                <a:effectLst/>
                <a:highlight>
                  <a:srgbClr val="FFFF00"/>
                </a:highlight>
                <a:latin typeface="Times New Roman" panose="02020603050405020304" charset="0"/>
                <a:ea typeface="宋体" panose="02010600030101010101" pitchFamily="2" charset="-122"/>
                <a:cs typeface="宋体" panose="02010600030101010101" pitchFamily="2" charset="-122"/>
              </a:rPr>
              <a:t>these toys to your kids' friends</a:t>
            </a: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E. Social media fuels the trend by creating shared experiences.</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F. Even stuffed animals are making their way into adults' collections.</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a:p>
            <a:pPr algn="l" fontAlgn="ctr">
              <a:buNone/>
            </a:pPr>
            <a:r>
              <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rPr>
              <a:t>G. Childhood favorites have instead become relevant to adults again.</a:t>
            </a:r>
            <a:endParaRPr lang="en-US" altLang="zh-CN" sz="1800" kern="100" dirty="0">
              <a:solidFill>
                <a:srgbClr val="000000"/>
              </a:solidFill>
              <a:effectLst/>
              <a:latin typeface="Times New Roman" panose="02020603050405020304" charset="0"/>
              <a:ea typeface="宋体" panose="02010600030101010101" pitchFamily="2" charset="-122"/>
              <a:cs typeface="宋体" panose="02010600030101010101" pitchFamily="2" charset="-122"/>
            </a:endParaRPr>
          </a:p>
        </p:txBody>
      </p:sp>
      <p:sp>
        <p:nvSpPr>
          <p:cNvPr id="9" name="文本框 8"/>
          <p:cNvSpPr txBox="1"/>
          <p:nvPr/>
        </p:nvSpPr>
        <p:spPr>
          <a:xfrm>
            <a:off x="9466891" y="30490"/>
            <a:ext cx="2849669" cy="5163016"/>
          </a:xfrm>
          <a:prstGeom prst="rect">
            <a:avLst/>
          </a:prstGeom>
          <a:solidFill>
            <a:schemeClr val="accent3">
              <a:lumMod val="40000"/>
              <a:lumOff val="60000"/>
              <a:alpha val="59000"/>
            </a:schemeClr>
          </a:solidFill>
        </p:spPr>
        <p:txBody>
          <a:bodyPr wrap="square" rtlCol="0">
            <a:spAutoFit/>
          </a:bodyPr>
          <a:lstStyle/>
          <a:p>
            <a:pPr>
              <a:lnSpc>
                <a:spcPct val="150000"/>
              </a:lnSpc>
            </a:pPr>
            <a:r>
              <a:rPr kumimoji="1" lang="en-US" altLang="zh-CN" sz="2400" b="1" dirty="0">
                <a:latin typeface="Times New Roman" panose="02020603050405020304" charset="0"/>
                <a:ea typeface="宋体" panose="02010600030101010101" pitchFamily="2" charset="-122"/>
                <a:cs typeface="Times New Roman" panose="02020603050405020304" charset="0"/>
              </a:rPr>
              <a:t>WORD bank</a:t>
            </a:r>
            <a:endParaRPr kumimoji="1" lang="en-US" altLang="zh-CN" sz="2400" b="1" dirty="0">
              <a:latin typeface="Times New Roman" panose="02020603050405020304" charset="0"/>
              <a:ea typeface="宋体" panose="02010600030101010101" pitchFamily="2" charset="-122"/>
              <a:cs typeface="Times New Roman" panose="02020603050405020304" charset="0"/>
            </a:endParaRPr>
          </a:p>
          <a:p>
            <a:pPr>
              <a:lnSpc>
                <a:spcPct val="150000"/>
              </a:lnSpc>
            </a:pPr>
            <a:endParaRPr kumimoji="1" lang="en-US" altLang="zh-CN" dirty="0">
              <a:latin typeface="Times New Roman" panose="02020603050405020304" charset="0"/>
              <a:ea typeface="宋体" panose="02010600030101010101" pitchFamily="2" charset="-122"/>
              <a:cs typeface="Times New Roman" panose="02020603050405020304" charset="0"/>
            </a:endParaRPr>
          </a:p>
          <a:p>
            <a:pPr>
              <a:lnSpc>
                <a:spcPct val="150000"/>
              </a:lnSpc>
            </a:pPr>
            <a:r>
              <a:rPr kumimoji="1" lang="en-US" altLang="zh-CN" dirty="0">
                <a:highlight>
                  <a:srgbClr val="00FF00"/>
                </a:highlight>
                <a:latin typeface="Times New Roman" panose="02020603050405020304" charset="0"/>
                <a:ea typeface="宋体" panose="02010600030101010101" pitchFamily="2" charset="-122"/>
                <a:cs typeface="Times New Roman" panose="02020603050405020304" charset="0"/>
              </a:rPr>
              <a:t>white elephant</a:t>
            </a:r>
            <a:r>
              <a:rPr kumimoji="1" lang="zh-CN" altLang="en-US" dirty="0">
                <a:latin typeface="Times New Roman" panose="02020603050405020304" charset="0"/>
                <a:ea typeface="宋体" panose="02010600030101010101" pitchFamily="2" charset="-122"/>
                <a:cs typeface="Times New Roman" panose="02020603050405020304" charset="0"/>
              </a:rPr>
              <a:t>含义：一种交换礼物的聚会游戏，通常礼物是廉价、有趣或搞怪的物品</a:t>
            </a:r>
            <a:endParaRPr kumimoji="1" lang="en-US" altLang="zh-CN" dirty="0">
              <a:latin typeface="Times New Roman" panose="02020603050405020304" charset="0"/>
              <a:ea typeface="宋体" panose="02010600030101010101" pitchFamily="2" charset="-122"/>
              <a:cs typeface="Times New Roman" panose="02020603050405020304" charset="0"/>
            </a:endParaRPr>
          </a:p>
          <a:p>
            <a:pPr>
              <a:lnSpc>
                <a:spcPct val="150000"/>
              </a:lnSpc>
            </a:pPr>
            <a:r>
              <a:rPr kumimoji="1" lang="zh-CN" altLang="en-US" dirty="0">
                <a:latin typeface="Times New Roman" panose="02020603050405020304" charset="0"/>
                <a:ea typeface="宋体" panose="02010600030101010101" pitchFamily="2" charset="-122"/>
                <a:cs typeface="Times New Roman" panose="02020603050405020304" charset="0"/>
              </a:rPr>
              <a:t>例句：</a:t>
            </a:r>
            <a:r>
              <a:rPr kumimoji="1" lang="en-US" altLang="zh-CN" dirty="0">
                <a:latin typeface="Times New Roman" panose="02020603050405020304" charset="0"/>
                <a:ea typeface="宋体" panose="02010600030101010101" pitchFamily="2" charset="-122"/>
                <a:cs typeface="Times New Roman" panose="02020603050405020304" charset="0"/>
              </a:rPr>
              <a:t>Our office organized a white elephant gift exchange at Christmas.</a:t>
            </a:r>
            <a:r>
              <a:rPr kumimoji="1" lang="zh-CN" altLang="en-US" dirty="0">
                <a:latin typeface="Times New Roman" panose="02020603050405020304" charset="0"/>
                <a:ea typeface="宋体" panose="02010600030101010101" pitchFamily="2" charset="-122"/>
                <a:cs typeface="Times New Roman" panose="02020603050405020304" charset="0"/>
              </a:rPr>
              <a:t>（我们办公室圣诞节组织了“白色大象”礼物交换活动。）</a:t>
            </a:r>
            <a:endParaRPr kumimoji="1"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6698" y="171451"/>
            <a:ext cx="1518603" cy="437062"/>
          </a:xfrm>
        </p:spPr>
        <p:txBody>
          <a:bodyPr>
            <a:normAutofit/>
          </a:bodyPr>
          <a:lstStyle/>
          <a:p>
            <a:pPr algn="ctr"/>
            <a:r>
              <a:rPr kumimoji="1" lang="zh-CN" altLang="en-US" sz="2400" dirty="0">
                <a:highlight>
                  <a:srgbClr val="DCDCDC"/>
                </a:highlight>
              </a:rPr>
              <a:t>完形填空</a:t>
            </a:r>
            <a:endParaRPr kumimoji="1" lang="zh-CN" altLang="en-US" sz="2400" dirty="0">
              <a:highlight>
                <a:srgbClr val="DCDCDC"/>
              </a:highlight>
            </a:endParaRPr>
          </a:p>
        </p:txBody>
      </p:sp>
      <p:sp>
        <p:nvSpPr>
          <p:cNvPr id="3" name="文本框 2"/>
          <p:cNvSpPr txBox="1"/>
          <p:nvPr/>
        </p:nvSpPr>
        <p:spPr>
          <a:xfrm>
            <a:off x="0" y="389982"/>
            <a:ext cx="11430000" cy="4108817"/>
          </a:xfrm>
          <a:prstGeom prst="rect">
            <a:avLst/>
          </a:prstGeom>
          <a:noFill/>
        </p:spPr>
        <p:txBody>
          <a:bodyPr wrap="square" rtlCol="0">
            <a:spAutoFit/>
          </a:bodyPr>
          <a:lstStyle/>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 remember opening my iPad one day in fifth grade, inspired by a </a:t>
            </a:r>
            <a:r>
              <a:rPr lang="en-US" altLang="zh-CN" sz="1800" kern="100" dirty="0">
                <a:solidFill>
                  <a:srgbClr val="000000"/>
                </a:solidFill>
                <a:effectLst/>
                <a:highlight>
                  <a:srgbClr val="00FF00"/>
                </a:highlight>
                <a:latin typeface="Times New Roman" panose="02020603050405020304" charset="0"/>
                <a:ea typeface="Times New Roman" panose="02020603050405020304" charset="0"/>
                <a:cs typeface="Times New Roman" panose="02020603050405020304" charset="0"/>
              </a:rPr>
              <a:t>lighthearted</a:t>
            </a:r>
            <a:r>
              <a:rPr lang="zh-CN" altLang="en-US" dirty="0">
                <a:highlight>
                  <a:srgbClr val="00FF00"/>
                </a:highlight>
              </a:rPr>
              <a:t>轻松愉快的</a:t>
            </a:r>
            <a:r>
              <a:rPr lang="zh-CN" altLang="en-US" dirty="0"/>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conversation with my cousin about scary stories</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Hours later</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 had 41._________ my first short story. Writing 42._________ became a beloved hobby, but as I grew older, the 43._________ began to fade. I started reading more books, encountering critiques online, and comparing my work to others.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Self-doubt </a:t>
            </a:r>
            <a:r>
              <a:rPr lang="en-US" altLang="zh-CN" sz="1800" kern="100" dirty="0">
                <a:solidFill>
                  <a:srgbClr val="000000"/>
                </a:solidFill>
                <a:effectLst/>
                <a:highlight>
                  <a:srgbClr val="00FF00"/>
                </a:highlight>
                <a:latin typeface="Times New Roman" panose="02020603050405020304" charset="0"/>
                <a:ea typeface="Times New Roman" panose="02020603050405020304" charset="0"/>
                <a:cs typeface="Times New Roman" panose="02020603050405020304" charset="0"/>
              </a:rPr>
              <a:t>crept in</a:t>
            </a:r>
            <a:r>
              <a:rPr lang="zh-CN" altLang="en-US" dirty="0">
                <a:highlight>
                  <a:srgbClr val="00FF00"/>
                </a:highlight>
              </a:rPr>
              <a:t>逐渐出现</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and what once felt like a creative </a:t>
            </a:r>
            <a:r>
              <a:rPr lang="en-US" altLang="zh-CN" sz="1800" kern="100" dirty="0">
                <a:solidFill>
                  <a:srgbClr val="000000"/>
                </a:solidFill>
                <a:effectLst/>
                <a:highlight>
                  <a:srgbClr val="00FF00"/>
                </a:highlight>
                <a:latin typeface="Times New Roman" panose="02020603050405020304" charset="0"/>
                <a:ea typeface="Times New Roman" panose="02020603050405020304" charset="0"/>
                <a:cs typeface="Times New Roman" panose="02020603050405020304" charset="0"/>
              </a:rPr>
              <a:t>outlet</a:t>
            </a:r>
            <a:r>
              <a:rPr lang="zh-CN" altLang="en-US" b="0" i="0" dirty="0">
                <a:solidFill>
                  <a:srgbClr val="2A2B2E"/>
                </a:solidFill>
                <a:effectLst/>
                <a:highlight>
                  <a:srgbClr val="00FF00"/>
                </a:highlight>
                <a:latin typeface="PingFang SC"/>
              </a:rPr>
              <a:t>发泄途径</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became</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a source of 44._________</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 felt I had to be “good” at writing to continue it.</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This 45._________ happens often. Hobbies start as a form of 46._________, a way to </a:t>
            </a:r>
            <a:r>
              <a:rPr lang="en-US" altLang="zh-CN" sz="1800" kern="100" dirty="0">
                <a:solidFill>
                  <a:srgbClr val="FF0000"/>
                </a:solidFill>
                <a:effectLst/>
                <a:latin typeface="Times New Roman" panose="02020603050405020304" charset="0"/>
                <a:ea typeface="Times New Roman" panose="02020603050405020304" charset="0"/>
                <a:cs typeface="Times New Roman" panose="02020603050405020304" charset="0"/>
              </a:rPr>
              <a:t>relax</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ourselves. Yet, over time societal </a:t>
            </a:r>
            <a:r>
              <a:rPr lang="en-US" altLang="zh-CN" sz="1800" kern="100" dirty="0">
                <a:solidFill>
                  <a:srgbClr val="FF0000"/>
                </a:solidFill>
                <a:effectLst/>
                <a:latin typeface="Times New Roman" panose="02020603050405020304" charset="0"/>
                <a:ea typeface="Times New Roman" panose="02020603050405020304" charset="0"/>
                <a:cs typeface="Times New Roman" panose="02020603050405020304" charset="0"/>
              </a:rPr>
              <a:t>pressures</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to 47._________ can change how we view them. Whether it's painting, playing an instrument, or any other 48._________,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there's an expectation to perform at a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high</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level</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When we don't meet that standard, the joy fades, replaced by feelings of inadequacy.</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endParaRPr kumimoji="1" lang="zh-CN" altLang="en-US" dirty="0"/>
          </a:p>
        </p:txBody>
      </p:sp>
      <p:sp>
        <p:nvSpPr>
          <p:cNvPr id="5" name="文本框 4"/>
          <p:cNvSpPr txBox="1"/>
          <p:nvPr/>
        </p:nvSpPr>
        <p:spPr>
          <a:xfrm>
            <a:off x="762000" y="4111437"/>
            <a:ext cx="11279110" cy="2751522"/>
          </a:xfrm>
          <a:prstGeom prst="rect">
            <a:avLst/>
          </a:prstGeom>
          <a:noFill/>
        </p:spPr>
        <p:txBody>
          <a:bodyPr wrap="square">
            <a:spAutoFit/>
          </a:bodyPr>
          <a:lstStyle/>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41. A. showed off</a:t>
            </a:r>
            <a:r>
              <a:rPr lang="zh-CN" altLang="en-US" kern="100" dirty="0">
                <a:latin typeface="Times New Roman" panose="02020603050405020304" charset="0"/>
                <a:ea typeface="宋体" panose="02010600030101010101" pitchFamily="2" charset="-122"/>
                <a:cs typeface="Times New Roman" panose="02020603050405020304" charset="0"/>
              </a:rPr>
              <a:t>炫耀</a:t>
            </a:r>
            <a:r>
              <a:rPr lang="en-US" altLang="zh-CN" sz="1800" kern="100" dirty="0">
                <a:effectLst/>
                <a:latin typeface="Times New Roman" panose="02020603050405020304" charset="0"/>
                <a:ea typeface="宋体" panose="02010600030101010101" pitchFamily="2" charset="-122"/>
                <a:cs typeface="Times New Roman" panose="02020603050405020304" charset="0"/>
              </a:rPr>
              <a:t>B. pulled over</a:t>
            </a:r>
            <a:r>
              <a:rPr lang="zh-CN" altLang="en-US" dirty="0"/>
              <a:t>停靠（车辆等）</a:t>
            </a:r>
            <a:r>
              <a:rPr lang="en-US" altLang="zh-CN" sz="1800" kern="100" dirty="0">
                <a:effectLst/>
                <a:latin typeface="Times New Roman" panose="02020603050405020304" charset="0"/>
                <a:ea typeface="宋体" panose="02010600030101010101" pitchFamily="2" charset="-122"/>
                <a:cs typeface="Times New Roman" panose="02020603050405020304" charset="0"/>
              </a:rPr>
              <a:t>C. cut off</a:t>
            </a:r>
            <a:r>
              <a:rPr lang="zh-CN" altLang="en-US" dirty="0"/>
              <a:t>中断、阻断</a:t>
            </a:r>
            <a:r>
              <a:rPr lang="en-US" altLang="zh-CN" kern="100" dirty="0">
                <a:latin typeface="Times New Roman" panose="02020603050405020304" charset="0"/>
                <a:ea typeface="宋体" panose="02010600030101010101" pitchFamily="2" charset="-122"/>
                <a:cs typeface="Times New Roman" panose="02020603050405020304" charset="0"/>
              </a:rPr>
              <a:t>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D.</a:t>
            </a:r>
            <a:r>
              <a:rPr lang="en-US" altLang="zh-CN" sz="1800" kern="100" dirty="0">
                <a:effectLst/>
                <a:latin typeface="Times New Roman" panose="02020603050405020304" charset="0"/>
                <a:ea typeface="宋体" panose="02010600030101010101" pitchFamily="2" charset="-122"/>
                <a:cs typeface="Times New Roman" panose="02020603050405020304" charset="0"/>
              </a:rPr>
              <a:t> wrapped up</a:t>
            </a:r>
            <a:r>
              <a:rPr lang="zh-CN" altLang="en-US" sz="1800" kern="100" dirty="0">
                <a:effectLst/>
                <a:latin typeface="Times New Roman" panose="02020603050405020304" charset="0"/>
                <a:ea typeface="宋体" panose="02010600030101010101" pitchFamily="2" charset="-122"/>
                <a:cs typeface="Times New Roman" panose="02020603050405020304" charset="0"/>
              </a:rPr>
              <a:t>结束</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42. A. slowly	B. openly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C.</a:t>
            </a:r>
            <a:r>
              <a:rPr lang="en-US" altLang="zh-CN" sz="1800" kern="100" dirty="0">
                <a:effectLst/>
                <a:latin typeface="Times New Roman" panose="02020603050405020304" charset="0"/>
                <a:ea typeface="宋体" panose="02010600030101010101" pitchFamily="2" charset="-122"/>
                <a:cs typeface="Times New Roman" panose="02020603050405020304" charset="0"/>
              </a:rPr>
              <a:t> quickly	D. carefully</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43. A. hope	B. surprise	C. curiosity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D</a:t>
            </a:r>
            <a:r>
              <a:rPr lang="en-US" altLang="zh-CN" sz="1800" kern="100" dirty="0">
                <a:effectLst/>
                <a:latin typeface="Times New Roman" panose="02020603050405020304" charset="0"/>
                <a:ea typeface="宋体" panose="02010600030101010101" pitchFamily="2" charset="-122"/>
                <a:cs typeface="Times New Roman" panose="02020603050405020304" charset="0"/>
              </a:rPr>
              <a:t>. excitement</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44. A. relief	B. truth		C. inspiration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D</a:t>
            </a:r>
            <a:r>
              <a:rPr lang="en-US" altLang="zh-CN" sz="1800" kern="100" dirty="0">
                <a:effectLst/>
                <a:latin typeface="Times New Roman" panose="02020603050405020304" charset="0"/>
                <a:ea typeface="宋体" panose="02010600030101010101" pitchFamily="2" charset="-122"/>
                <a:cs typeface="Times New Roman" panose="02020603050405020304" charset="0"/>
              </a:rPr>
              <a:t>. stress</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45.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A</a:t>
            </a:r>
            <a:r>
              <a:rPr lang="en-US" altLang="zh-CN" sz="1800" kern="100" dirty="0">
                <a:effectLst/>
                <a:latin typeface="Times New Roman" panose="02020603050405020304" charset="0"/>
                <a:ea typeface="宋体" panose="02010600030101010101" pitchFamily="2" charset="-122"/>
                <a:cs typeface="Times New Roman" panose="02020603050405020304" charset="0"/>
              </a:rPr>
              <a:t>.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shift</a:t>
            </a:r>
            <a:r>
              <a:rPr lang="zh-CN" altLang="en-US"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转变</a:t>
            </a:r>
            <a:r>
              <a:rPr lang="en-US" altLang="zh-CN" sz="1800" kern="100" dirty="0">
                <a:effectLst/>
                <a:latin typeface="Times New Roman" panose="02020603050405020304" charset="0"/>
                <a:ea typeface="宋体" panose="02010600030101010101" pitchFamily="2" charset="-122"/>
                <a:cs typeface="Times New Roman" panose="02020603050405020304" charset="0"/>
              </a:rPr>
              <a:t>	B. accident	C. blessing	D. adjustment</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46. A. growth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a:t>
            </a:r>
            <a:r>
              <a:rPr lang="en-US" altLang="zh-CN" sz="1800" kern="100" dirty="0">
                <a:effectLst/>
                <a:latin typeface="Times New Roman" panose="02020603050405020304" charset="0"/>
                <a:ea typeface="宋体" panose="02010600030101010101" pitchFamily="2" charset="-122"/>
                <a:cs typeface="Times New Roman" panose="02020603050405020304" charset="0"/>
              </a:rPr>
              <a:t>. escape		C. focus		D. commitment</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47. A. live	B. struggle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C</a:t>
            </a:r>
            <a:r>
              <a:rPr lang="en-US" altLang="zh-CN" sz="1800" kern="100" dirty="0">
                <a:effectLst/>
                <a:latin typeface="Times New Roman" panose="02020603050405020304" charset="0"/>
                <a:ea typeface="宋体" panose="02010600030101010101" pitchFamily="2" charset="-122"/>
                <a:cs typeface="Times New Roman" panose="02020603050405020304" charset="0"/>
              </a:rPr>
              <a:t>.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excel</a:t>
            </a:r>
            <a:r>
              <a:rPr lang="zh-CN" altLang="en-US"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出色</a:t>
            </a:r>
            <a:r>
              <a:rPr lang="en-US" altLang="zh-CN" sz="1800" kern="100" dirty="0">
                <a:effectLst/>
                <a:latin typeface="Times New Roman" panose="02020603050405020304" charset="0"/>
                <a:ea typeface="宋体" panose="02010600030101010101" pitchFamily="2" charset="-122"/>
                <a:cs typeface="Times New Roman" panose="02020603050405020304" charset="0"/>
              </a:rPr>
              <a:t>	D. contribute</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48. A. ideas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a:t>
            </a:r>
            <a:r>
              <a:rPr lang="en-US" altLang="zh-CN" sz="1800" kern="100" dirty="0">
                <a:effectLst/>
                <a:latin typeface="Times New Roman" panose="02020603050405020304" charset="0"/>
                <a:ea typeface="宋体" panose="02010600030101010101" pitchFamily="2" charset="-122"/>
                <a:cs typeface="Times New Roman" panose="02020603050405020304" charset="0"/>
              </a:rPr>
              <a:t> pursuits</a:t>
            </a:r>
            <a:r>
              <a:rPr lang="zh-CN" altLang="en-US" dirty="0"/>
              <a:t>兴趣爱好、从事的活动</a:t>
            </a:r>
            <a:r>
              <a:rPr lang="en-US" altLang="zh-CN" sz="1800" kern="100" dirty="0">
                <a:effectLst/>
                <a:latin typeface="Times New Roman" panose="02020603050405020304" charset="0"/>
                <a:ea typeface="宋体" panose="02010600030101010101" pitchFamily="2" charset="-122"/>
                <a:cs typeface="Times New Roman" panose="02020603050405020304" charset="0"/>
              </a:rPr>
              <a:t>	C. distraction	D. ambition</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p:txBody>
      </p:sp>
      <p:sp>
        <p:nvSpPr>
          <p:cNvPr id="9" name="圆角矩形 8"/>
          <p:cNvSpPr/>
          <p:nvPr/>
        </p:nvSpPr>
        <p:spPr>
          <a:xfrm>
            <a:off x="2218210" y="7692451"/>
            <a:ext cx="1143000" cy="328612"/>
          </a:xfrm>
          <a:prstGeom prst="roundRect">
            <a:avLst/>
          </a:prstGeom>
          <a:no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6" name="直接箭头连接符 5"/>
          <p:cNvCxnSpPr/>
          <p:nvPr/>
        </p:nvCxnSpPr>
        <p:spPr>
          <a:xfrm flipH="1">
            <a:off x="6692900" y="2146300"/>
            <a:ext cx="1384300" cy="77667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 name="直接箭头连接符 9"/>
          <p:cNvCxnSpPr/>
          <p:nvPr/>
        </p:nvCxnSpPr>
        <p:spPr>
          <a:xfrm flipH="1">
            <a:off x="5583677" y="3772360"/>
            <a:ext cx="409384" cy="2511708"/>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07192" y="12680"/>
            <a:ext cx="9322595" cy="3416320"/>
          </a:xfrm>
          <a:prstGeom prst="rect">
            <a:avLst/>
          </a:prstGeom>
          <a:noFill/>
        </p:spPr>
        <p:txBody>
          <a:bodyPr wrap="square">
            <a:spAutoFit/>
          </a:bodyPr>
          <a:lstStyle/>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For me, writing has been the one hobby I've regularly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returned to</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49._________ moments of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self-doubt.</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I've taken creative writing classes and seen significant improvement, but the constant 50._________ for perfection turns writing from a 51._________ into a </a:t>
            </a:r>
            <a:r>
              <a:rPr lang="en-US" altLang="zh-CN" sz="1800" kern="100" dirty="0">
                <a:solidFill>
                  <a:srgbClr val="FF0000"/>
                </a:solidFill>
                <a:effectLst/>
                <a:highlight>
                  <a:srgbClr val="00FF00"/>
                </a:highlight>
                <a:latin typeface="Times New Roman" panose="02020603050405020304" charset="0"/>
                <a:ea typeface="Times New Roman" panose="02020603050405020304" charset="0"/>
                <a:cs typeface="Times New Roman" panose="02020603050405020304" charset="0"/>
              </a:rPr>
              <a:t>chore</a:t>
            </a:r>
            <a:r>
              <a:rPr lang="zh-CN" altLang="en-US" dirty="0">
                <a:highlight>
                  <a:srgbClr val="00FF00"/>
                </a:highlight>
              </a:rPr>
              <a:t>烦人的事情，苦差事</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I've come to realize that this 52._________ me of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the joy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of writing.</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indent="266700" algn="just" fontAlgn="ctr">
              <a:lnSpc>
                <a:spcPct val="150000"/>
              </a:lnSpc>
              <a:buNone/>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We need to recognize that it 53._________ not to be great at something. Perfection is often 54._________ and </a:t>
            </a:r>
            <a:r>
              <a:rPr lang="en-US" altLang="zh-CN" sz="1800" kern="100" dirty="0">
                <a:solidFill>
                  <a:srgbClr val="000000"/>
                </a:solidFill>
                <a:effectLst/>
                <a:highlight>
                  <a:srgbClr val="00FF00"/>
                </a:highlight>
                <a:latin typeface="Times New Roman" panose="02020603050405020304" charset="0"/>
                <a:ea typeface="Times New Roman" panose="02020603050405020304" charset="0"/>
                <a:cs typeface="Times New Roman" panose="02020603050405020304" charset="0"/>
              </a:rPr>
              <a:t>more often than not</a:t>
            </a:r>
            <a:r>
              <a:rPr lang="zh-CN" altLang="en-US" dirty="0">
                <a:highlight>
                  <a:srgbClr val="00FF00"/>
                </a:highlight>
              </a:rPr>
              <a:t>通常，大多数情况下</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we are our toughest critics. The challenge, then, is finding balance between enjoyment and 55._________. Embrace imperfection, and enjoy the process, even if you're not “great” at it.</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p:txBody>
      </p:sp>
      <p:sp>
        <p:nvSpPr>
          <p:cNvPr id="6" name="文本框 5"/>
          <p:cNvSpPr txBox="1"/>
          <p:nvPr/>
        </p:nvSpPr>
        <p:spPr>
          <a:xfrm>
            <a:off x="407192" y="3619726"/>
            <a:ext cx="11317170" cy="2751522"/>
          </a:xfrm>
          <a:prstGeom prst="rect">
            <a:avLst/>
          </a:prstGeom>
          <a:noFill/>
        </p:spPr>
        <p:txBody>
          <a:bodyPr wrap="square">
            <a:spAutoFit/>
          </a:bodyPr>
          <a:lstStyle/>
          <a:p>
            <a:pPr algn="just" fontAlgn="ctr">
              <a:lnSpc>
                <a:spcPct val="120000"/>
              </a:lnSpc>
            </a:pPr>
            <a:r>
              <a:rPr lang="en-US" altLang="zh-CN" sz="1800" kern="100" dirty="0">
                <a:effectLst/>
                <a:latin typeface="Times New Roman" panose="02020603050405020304" charset="0"/>
                <a:ea typeface="宋体" panose="02010600030101010101" pitchFamily="2" charset="-122"/>
              </a:rPr>
              <a:t>49. A. by means of</a:t>
            </a:r>
            <a:r>
              <a:rPr lang="zh-CN" altLang="en-US" dirty="0"/>
              <a:t>凭借（某种方法）</a:t>
            </a:r>
            <a:r>
              <a:rPr lang="en-US" altLang="zh-CN" sz="1800" kern="100" dirty="0">
                <a:effectLst/>
                <a:latin typeface="Times New Roman" panose="02020603050405020304" charset="0"/>
                <a:ea typeface="宋体" panose="02010600030101010101" pitchFamily="2" charset="-122"/>
              </a:rPr>
              <a:t>	B. with respect to</a:t>
            </a:r>
            <a:r>
              <a:rPr lang="zh-CN" altLang="en-US" dirty="0"/>
              <a:t>关于，涉及</a:t>
            </a:r>
            <a:r>
              <a:rPr lang="en-US" altLang="zh-CN" sz="1800" kern="100" dirty="0">
                <a:effectLst/>
                <a:latin typeface="Times New Roman" panose="02020603050405020304" charset="0"/>
                <a:ea typeface="宋体" panose="02010600030101010101" pitchFamily="2" charset="-122"/>
              </a:rPr>
              <a:t>	</a:t>
            </a:r>
            <a:r>
              <a:rPr lang="en-US" altLang="zh-CN" sz="1800" kern="100" dirty="0">
                <a:effectLst/>
                <a:highlight>
                  <a:srgbClr val="FFFF00"/>
                </a:highlight>
                <a:latin typeface="Times New Roman" panose="02020603050405020304" charset="0"/>
                <a:ea typeface="宋体" panose="02010600030101010101" pitchFamily="2" charset="-122"/>
              </a:rPr>
              <a:t>C.</a:t>
            </a:r>
            <a:r>
              <a:rPr lang="en-US" altLang="zh-CN" sz="1800" kern="100" dirty="0">
                <a:effectLst/>
                <a:latin typeface="Times New Roman" panose="02020603050405020304" charset="0"/>
                <a:ea typeface="宋体" panose="02010600030101010101" pitchFamily="2" charset="-122"/>
              </a:rPr>
              <a:t> in spite of</a:t>
            </a:r>
            <a:r>
              <a:rPr lang="zh-CN" altLang="en-US" sz="1800" kern="100" dirty="0">
                <a:effectLst/>
                <a:latin typeface="Times New Roman" panose="02020603050405020304" charset="0"/>
                <a:ea typeface="宋体" panose="02010600030101010101" pitchFamily="2" charset="-122"/>
              </a:rPr>
              <a:t>不管</a:t>
            </a:r>
            <a:r>
              <a:rPr lang="en-US" altLang="zh-CN" sz="1800" kern="100" dirty="0">
                <a:effectLst/>
                <a:latin typeface="Times New Roman" panose="02020603050405020304" charset="0"/>
                <a:ea typeface="宋体" panose="02010600030101010101" pitchFamily="2" charset="-122"/>
              </a:rPr>
              <a:t>	D. in search of</a:t>
            </a:r>
            <a:endParaRPr lang="en-US" altLang="zh-CN" sz="1800" kern="100" dirty="0">
              <a:effectLst/>
              <a:latin typeface="Times New Roman" panose="02020603050405020304" charset="0"/>
              <a:ea typeface="宋体" panose="02010600030101010101" pitchFamily="2" charset="-122"/>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rPr>
              <a:t>50. </a:t>
            </a:r>
            <a:r>
              <a:rPr lang="en-US" altLang="zh-CN" sz="1800" kern="100" dirty="0">
                <a:effectLst/>
                <a:highlight>
                  <a:srgbClr val="FFFF00"/>
                </a:highlight>
                <a:latin typeface="Times New Roman" panose="02020603050405020304" charset="0"/>
                <a:ea typeface="宋体" panose="02010600030101010101" pitchFamily="2" charset="-122"/>
              </a:rPr>
              <a:t>A.</a:t>
            </a:r>
            <a:r>
              <a:rPr lang="en-US" altLang="zh-CN" sz="1800" kern="100" dirty="0">
                <a:effectLst/>
                <a:latin typeface="Times New Roman" panose="02020603050405020304" charset="0"/>
                <a:ea typeface="宋体" panose="02010600030101010101" pitchFamily="2" charset="-122"/>
              </a:rPr>
              <a:t> </a:t>
            </a:r>
            <a:r>
              <a:rPr lang="en-US" altLang="zh-CN" sz="1800" kern="100" dirty="0">
                <a:effectLst/>
                <a:highlight>
                  <a:srgbClr val="FFFF00"/>
                </a:highlight>
                <a:latin typeface="Times New Roman" panose="02020603050405020304" charset="0"/>
                <a:ea typeface="宋体" panose="02010600030101010101" pitchFamily="2" charset="-122"/>
              </a:rPr>
              <a:t>drive</a:t>
            </a:r>
            <a:r>
              <a:rPr lang="zh-CN" altLang="en-US" dirty="0">
                <a:highlight>
                  <a:srgbClr val="FFFF00"/>
                </a:highlight>
              </a:rPr>
              <a:t>驱动力，追求</a:t>
            </a:r>
            <a:r>
              <a:rPr lang="en-US" altLang="zh-CN" sz="1800" kern="100" dirty="0">
                <a:effectLst/>
                <a:latin typeface="Times New Roman" panose="02020603050405020304" charset="0"/>
                <a:ea typeface="宋体" panose="02010600030101010101" pitchFamily="2" charset="-122"/>
              </a:rPr>
              <a:t>	B. doubt	C. supply		D. imagination</a:t>
            </a:r>
            <a:endParaRPr lang="en-US" altLang="zh-CN" sz="1800" kern="100" dirty="0">
              <a:effectLst/>
              <a:latin typeface="Times New Roman" panose="02020603050405020304" charset="0"/>
              <a:ea typeface="宋体" panose="02010600030101010101" pitchFamily="2" charset="-122"/>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51. A. story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 </a:t>
            </a:r>
            <a:r>
              <a:rPr lang="en-US" altLang="zh-CN" sz="1800" kern="100" dirty="0">
                <a:effectLst/>
                <a:latin typeface="Times New Roman" panose="02020603050405020304" charset="0"/>
                <a:ea typeface="宋体" panose="02010600030101010101" pitchFamily="2" charset="-122"/>
                <a:cs typeface="Times New Roman" panose="02020603050405020304" charset="0"/>
              </a:rPr>
              <a:t>passion	C. challenge	D. possibility</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52.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A. </a:t>
            </a:r>
            <a:r>
              <a:rPr lang="en-US" altLang="zh-CN" sz="1800" kern="100" dirty="0">
                <a:solidFill>
                  <a:srgbClr val="FF0000"/>
                </a:solidFill>
                <a:effectLst/>
                <a:highlight>
                  <a:srgbClr val="FFFF00"/>
                </a:highlight>
                <a:latin typeface="Times New Roman" panose="02020603050405020304" charset="0"/>
                <a:ea typeface="宋体" panose="02010600030101010101" pitchFamily="2" charset="-122"/>
                <a:cs typeface="Times New Roman" panose="02020603050405020304" charset="0"/>
              </a:rPr>
              <a:t>robs</a:t>
            </a:r>
            <a:r>
              <a:rPr lang="zh-CN" altLang="en-US" dirty="0">
                <a:highlight>
                  <a:srgbClr val="FFFF00"/>
                </a:highlight>
              </a:rPr>
              <a:t>剥夺，夺走</a:t>
            </a:r>
            <a:r>
              <a:rPr lang="en-US" altLang="zh-CN" sz="1800" kern="100" dirty="0">
                <a:effectLst/>
                <a:latin typeface="Times New Roman" panose="02020603050405020304" charset="0"/>
                <a:ea typeface="宋体" panose="02010600030101010101" pitchFamily="2" charset="-122"/>
                <a:cs typeface="Times New Roman" panose="02020603050405020304" charset="0"/>
              </a:rPr>
              <a:t>B. reminds	C. warns		D. informs</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53. A. sad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B.</a:t>
            </a:r>
            <a:r>
              <a:rPr lang="en-US" altLang="zh-CN" sz="1800" kern="100" dirty="0">
                <a:effectLst/>
                <a:latin typeface="Times New Roman" panose="02020603050405020304" charset="0"/>
                <a:ea typeface="宋体" panose="02010600030101010101" pitchFamily="2" charset="-122"/>
                <a:cs typeface="Times New Roman" panose="02020603050405020304" charset="0"/>
              </a:rPr>
              <a:t> okay		C. intolerable	D. awesome</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54. A. random	B. temporary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C. </a:t>
            </a:r>
            <a:r>
              <a:rPr lang="en-US" altLang="zh-CN" sz="1800" kern="100" dirty="0">
                <a:effectLst/>
                <a:latin typeface="Times New Roman" panose="02020603050405020304" charset="0"/>
                <a:ea typeface="宋体" panose="02010600030101010101" pitchFamily="2" charset="-122"/>
                <a:cs typeface="Times New Roman" panose="02020603050405020304" charset="0"/>
              </a:rPr>
              <a:t>subjective</a:t>
            </a:r>
            <a:r>
              <a:rPr lang="zh-CN" altLang="en-US" dirty="0"/>
              <a:t>主观的，因人而异的</a:t>
            </a:r>
            <a:r>
              <a:rPr lang="en-US" altLang="zh-CN" sz="1800" kern="100" dirty="0">
                <a:effectLst/>
                <a:latin typeface="Times New Roman" panose="02020603050405020304" charset="0"/>
                <a:ea typeface="宋体" panose="02010600030101010101" pitchFamily="2" charset="-122"/>
                <a:cs typeface="Times New Roman" panose="02020603050405020304" charset="0"/>
              </a:rPr>
              <a:t>	D. magical</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55. A. joy		B. overwork	C. enthusiasm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D.</a:t>
            </a:r>
            <a:r>
              <a:rPr lang="en-US" altLang="zh-CN" sz="1800" kern="100" dirty="0">
                <a:effectLst/>
                <a:latin typeface="Times New Roman" panose="02020603050405020304" charset="0"/>
                <a:ea typeface="宋体" panose="02010600030101010101" pitchFamily="2" charset="-122"/>
                <a:cs typeface="Times New Roman" panose="02020603050405020304" charset="0"/>
              </a:rPr>
              <a:t> expectation</a:t>
            </a:r>
            <a:endParaRPr lang="en-US" altLang="zh-CN" sz="1800" kern="100" dirty="0">
              <a:effectLst/>
              <a:latin typeface="Times New Roman" panose="02020603050405020304" charset="0"/>
              <a:ea typeface="宋体" panose="02010600030101010101" pitchFamily="2" charset="-122"/>
              <a:cs typeface="Times New Roman" panose="02020603050405020304" charset="0"/>
            </a:endParaRPr>
          </a:p>
          <a:p>
            <a:pPr algn="just" fontAlgn="ctr">
              <a:lnSpc>
                <a:spcPct val="120000"/>
              </a:lnSpc>
            </a:pP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cxnSp>
        <p:nvCxnSpPr>
          <p:cNvPr id="2" name="直接箭头连接符 1"/>
          <p:cNvCxnSpPr/>
          <p:nvPr/>
        </p:nvCxnSpPr>
        <p:spPr>
          <a:xfrm flipH="1">
            <a:off x="5581403" y="1220027"/>
            <a:ext cx="1690544" cy="300015"/>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3468" y="0"/>
            <a:ext cx="10800000" cy="720000"/>
          </a:xfrm>
        </p:spPr>
        <p:txBody>
          <a:bodyPr>
            <a:noAutofit/>
          </a:bodyPr>
          <a:lstStyle/>
          <a:p>
            <a:r>
              <a:rPr kumimoji="1" lang="zh-CN" altLang="en-US" sz="2400" dirty="0">
                <a:highlight>
                  <a:srgbClr val="DCDCDC"/>
                </a:highlight>
                <a:latin typeface="宋体" panose="02010600030101010101" pitchFamily="2" charset="-122"/>
                <a:ea typeface="宋体" panose="02010600030101010101" pitchFamily="2" charset="-122"/>
                <a:cs typeface="Times New Roman" panose="02020603050405020304" charset="0"/>
              </a:rPr>
              <a:t>语法填空</a:t>
            </a:r>
            <a:endParaRPr kumimoji="1" lang="zh-CN" altLang="en-US" sz="2400" dirty="0">
              <a:highlight>
                <a:srgbClr val="DCDCDC"/>
              </a:highlight>
              <a:latin typeface="宋体" panose="02010600030101010101" pitchFamily="2" charset="-122"/>
              <a:ea typeface="宋体" panose="02010600030101010101" pitchFamily="2" charset="-122"/>
              <a:cs typeface="Times New Roman" panose="02020603050405020304" charset="0"/>
            </a:endParaRPr>
          </a:p>
        </p:txBody>
      </p:sp>
      <p:sp>
        <p:nvSpPr>
          <p:cNvPr id="4" name="文本框 3"/>
          <p:cNvSpPr txBox="1"/>
          <p:nvPr/>
        </p:nvSpPr>
        <p:spPr>
          <a:xfrm>
            <a:off x="280268" y="720000"/>
            <a:ext cx="9649215" cy="6047809"/>
          </a:xfrm>
          <a:prstGeom prst="rect">
            <a:avLst/>
          </a:prstGeom>
          <a:noFill/>
        </p:spPr>
        <p:txBody>
          <a:bodyPr wrap="square">
            <a:spAutoFit/>
          </a:bodyPr>
          <a:lstStyle/>
          <a:p>
            <a:pPr indent="266700" algn="just" fontAlgn="ctr">
              <a:lnSpc>
                <a:spcPct val="150000"/>
              </a:lnSpc>
            </a:pP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Food plays a significant role in classic Chinese novels, with one of the most famous examples being Cao Xueqin‘s Dream of the Red Chamber. In this 18th-century novel, food is a key part of the story, 56 details about characters 56._</a:t>
            </a:r>
            <a:r>
              <a:rPr lang="en-US" altLang="zh-CN" sz="2100"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and/while</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__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advancing the plot</a:t>
            </a:r>
            <a:r>
              <a:rPr lang="zh-CN" altLang="en-US" dirty="0">
                <a:highlight>
                  <a:srgbClr val="00FF00"/>
                </a:highlight>
              </a:rPr>
              <a:t>推动情节发展</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 The book’s most famous dish, a 57.____</a:t>
            </a:r>
            <a:r>
              <a:rPr lang="en-US" altLang="zh-CN" sz="2100"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preparation</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a:t>
            </a:r>
            <a:r>
              <a:rPr lang="zh-CN" altLang="en-US" dirty="0">
                <a:highlight>
                  <a:srgbClr val="00FF00"/>
                </a:highlight>
              </a:rPr>
              <a:t>烹饪做法，菜肴制备过程</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____ (prepare) of eggplant called </a:t>
            </a:r>
            <a:r>
              <a:rPr lang="en-US" altLang="zh-CN" sz="2100" kern="100" dirty="0" err="1">
                <a:solidFill>
                  <a:srgbClr val="000000"/>
                </a:solidFill>
                <a:latin typeface="Times New Roman" panose="02020603050405020304" charset="0"/>
                <a:ea typeface="宋体" panose="02010600030101010101" pitchFamily="2" charset="-122"/>
                <a:cs typeface="Times New Roman" panose="02020603050405020304" charset="0"/>
              </a:rPr>
              <a:t>qiexiang</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 (</a:t>
            </a:r>
            <a:r>
              <a:rPr lang="zh-CN" altLang="en-US" sz="2100" kern="100" dirty="0">
                <a:solidFill>
                  <a:srgbClr val="000000"/>
                </a:solidFill>
                <a:latin typeface="Times New Roman" panose="02020603050405020304" charset="0"/>
                <a:ea typeface="宋体" panose="02010600030101010101" pitchFamily="2" charset="-122"/>
                <a:cs typeface="Times New Roman" panose="02020603050405020304" charset="0"/>
              </a:rPr>
              <a:t>茄鲞</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 is a rich dish that requires 58.____</a:t>
            </a:r>
            <a:r>
              <a:rPr lang="en-US" altLang="zh-CN" sz="2100"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days</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_____ (day) to prepare, involving steaming eggplant ten times in soup made from old hens. The dish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overwhelms</a:t>
            </a:r>
            <a:r>
              <a:rPr lang="zh-CN" altLang="en-US" dirty="0">
                <a:highlight>
                  <a:srgbClr val="00FF00"/>
                </a:highlight>
              </a:rPr>
              <a:t>使</a:t>
            </a:r>
            <a:r>
              <a:rPr lang="en-US" altLang="zh-CN" dirty="0">
                <a:highlight>
                  <a:srgbClr val="00FF00"/>
                </a:highlight>
              </a:rPr>
              <a:t>……</a:t>
            </a:r>
            <a:r>
              <a:rPr lang="zh-CN" altLang="en-US" dirty="0">
                <a:highlight>
                  <a:srgbClr val="00FF00"/>
                </a:highlight>
              </a:rPr>
              <a:t>震撼、难以承受</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the family's poor relative, first with envy, and later, with terrible discomfort in stomachs.</a:t>
            </a:r>
            <a:endPar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ctr">
              <a:lnSpc>
                <a:spcPct val="150000"/>
              </a:lnSpc>
            </a:pP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The novel provides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ample inspiration</a:t>
            </a:r>
            <a:r>
              <a:rPr lang="zh-CN" altLang="en-US" dirty="0">
                <a:highlight>
                  <a:srgbClr val="00FF00"/>
                </a:highlight>
              </a:rPr>
              <a:t>大量灵感</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to today's cooks. Food bloggers go viral with attempts 59._____</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to </a:t>
            </a:r>
            <a:r>
              <a:rPr lang="en-US" altLang="zh-CN" sz="2100" kern="100" dirty="0" err="1">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receate</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____ (recreate) the book's most famous dishes. “Red Chamber banquets”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pop up </a:t>
            </a:r>
            <a:r>
              <a:rPr lang="en-US" altLang="zh-CN" sz="2100" kern="100" dirty="0">
                <a:solidFill>
                  <a:srgbClr val="000000"/>
                </a:solidFill>
                <a:latin typeface="Times New Roman" panose="02020603050405020304" charset="0"/>
                <a:ea typeface="宋体" panose="02010600030101010101" pitchFamily="2" charset="-122"/>
                <a:cs typeface="Times New Roman" panose="02020603050405020304" charset="0"/>
              </a:rPr>
              <a:t>in theme restaurants around China and indeed worldwide, with the dishes </a:t>
            </a:r>
            <a:r>
              <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rPr>
              <a:t>plated in Michelin style.</a:t>
            </a:r>
            <a:endParaRPr lang="en-US" altLang="zh-CN" sz="2100" kern="100" dirty="0">
              <a:solidFill>
                <a:srgbClr val="000000"/>
              </a:solidFill>
              <a:highlight>
                <a:srgbClr val="00FF00"/>
              </a:highlight>
              <a:latin typeface="Times New Roman" panose="02020603050405020304" charset="0"/>
              <a:ea typeface="宋体" panose="02010600030101010101" pitchFamily="2" charset="-122"/>
              <a:cs typeface="Times New Roman" panose="02020603050405020304" charset="0"/>
            </a:endParaRPr>
          </a:p>
        </p:txBody>
      </p:sp>
      <p:sp>
        <p:nvSpPr>
          <p:cNvPr id="3" name="文本框 2"/>
          <p:cNvSpPr txBox="1"/>
          <p:nvPr/>
        </p:nvSpPr>
        <p:spPr>
          <a:xfrm>
            <a:off x="8500251" y="2781330"/>
            <a:ext cx="3183749" cy="3539430"/>
          </a:xfrm>
          <a:prstGeom prst="rect">
            <a:avLst/>
          </a:prstGeom>
          <a:solidFill>
            <a:srgbClr val="D5EEFE"/>
          </a:solidFill>
        </p:spPr>
        <p:txBody>
          <a:bodyPr wrap="square" rtlCol="0">
            <a:spAutoFit/>
          </a:bodyPr>
          <a:lstStyle/>
          <a:p>
            <a:r>
              <a:rPr kumimoji="1" lang="en-US" altLang="zh-CN" sz="2400" b="1" dirty="0">
                <a:latin typeface="Times New Roman" panose="02020603050405020304" charset="0"/>
                <a:ea typeface="宋体" panose="02010600030101010101" pitchFamily="2" charset="-122"/>
                <a:cs typeface="Times New Roman" panose="02020603050405020304" charset="0"/>
              </a:rPr>
              <a:t>Word bank</a:t>
            </a:r>
            <a:endParaRPr kumimoji="1" lang="en-US" altLang="zh-CN" sz="2400" b="1" dirty="0">
              <a:latin typeface="Times New Roman" panose="02020603050405020304" charset="0"/>
              <a:ea typeface="宋体" panose="02010600030101010101" pitchFamily="2" charset="-122"/>
              <a:cs typeface="Times New Roman" panose="02020603050405020304" charset="0"/>
            </a:endParaRPr>
          </a:p>
          <a:p>
            <a:r>
              <a:rPr lang="en-US" altLang="zh-CN" sz="2000" b="1" dirty="0"/>
              <a:t>go viral</a:t>
            </a:r>
            <a:endParaRPr lang="en-US" altLang="zh-CN" sz="2000" dirty="0"/>
          </a:p>
          <a:p>
            <a:r>
              <a:rPr lang="zh-CN" altLang="en-US" sz="2000" dirty="0"/>
              <a:t>在网络上迅速传播，走红</a:t>
            </a:r>
            <a:endParaRPr lang="en-US" altLang="zh-CN" sz="2000" dirty="0"/>
          </a:p>
          <a:p>
            <a:r>
              <a:rPr lang="en-US" altLang="zh-CN" sz="2000" b="1" dirty="0"/>
              <a:t>pop up</a:t>
            </a:r>
            <a:endParaRPr lang="en-US" altLang="zh-CN" sz="2000" dirty="0"/>
          </a:p>
          <a:p>
            <a:r>
              <a:rPr lang="zh-CN" altLang="en-US" sz="2000" dirty="0"/>
              <a:t>突然出现，快速兴起（多用于商店、事件、应用等）</a:t>
            </a:r>
            <a:endParaRPr lang="en-US" altLang="zh-CN" sz="2000" dirty="0"/>
          </a:p>
          <a:p>
            <a:endParaRPr lang="zh-CN" altLang="en-US" sz="2000" dirty="0"/>
          </a:p>
          <a:p>
            <a:r>
              <a:rPr lang="en-US" altLang="zh-CN" sz="2000" b="1" dirty="0"/>
              <a:t>theme restaurants</a:t>
            </a:r>
            <a:endParaRPr lang="en-US" altLang="zh-CN" sz="2000" b="1" dirty="0"/>
          </a:p>
          <a:p>
            <a:r>
              <a:rPr lang="zh-CN" altLang="en-US" sz="2000" dirty="0"/>
              <a:t>主题餐厅</a:t>
            </a:r>
            <a:endParaRPr lang="en-US" altLang="zh-CN" sz="2000" b="1" dirty="0"/>
          </a:p>
          <a:p>
            <a:r>
              <a:rPr lang="en-US" altLang="zh-CN" sz="2000" b="1" dirty="0"/>
              <a:t>plated in Michelin style</a:t>
            </a:r>
            <a:endParaRPr lang="en-US" altLang="zh-CN" sz="2000" b="1" dirty="0"/>
          </a:p>
          <a:p>
            <a:r>
              <a:rPr lang="zh-CN" altLang="en-US" sz="2000" dirty="0"/>
              <a:t>按米其林风格摆盘</a:t>
            </a:r>
            <a:endParaRPr lang="zh-CN" alt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p:cNvSpPr>
            <a:spLocks noGrp="1"/>
          </p:cNvSpPr>
          <p:nvPr>
            <p:ph type="ctrTitle"/>
            <p:custDataLst>
              <p:tags r:id="rId1"/>
            </p:custDataLst>
          </p:nvPr>
        </p:nvSpPr>
        <p:spPr>
          <a:xfrm>
            <a:off x="1130191" y="2193427"/>
            <a:ext cx="8278852" cy="1598400"/>
          </a:xfrm>
        </p:spPr>
        <p:txBody>
          <a:bodyPr>
            <a:normAutofit fontScale="90000"/>
          </a:bodyPr>
          <a:lstStyle/>
          <a:p>
            <a:r>
              <a:rPr lang="en-US" altLang="zh-CN" sz="6000" b="1" dirty="0"/>
              <a:t>2024</a:t>
            </a:r>
            <a:r>
              <a:rPr lang="zh-CN" altLang="en-US" sz="6000" b="1" dirty="0"/>
              <a:t>学年第二学期杭州市高三年级教学质量检测</a:t>
            </a:r>
            <a:br>
              <a:rPr lang="en-US" altLang="zh-CN" sz="6000" b="1" dirty="0"/>
            </a:br>
            <a:endParaRPr lang="zh-CN" altLang="en-US" sz="6000" b="1" dirty="0"/>
          </a:p>
        </p:txBody>
      </p:sp>
    </p:spTree>
    <p:custDataLst>
      <p:tags r:id="rId2"/>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77817" y="335845"/>
            <a:ext cx="11236365" cy="5632311"/>
          </a:xfrm>
          <a:prstGeom prst="rect">
            <a:avLst/>
          </a:prstGeom>
          <a:noFill/>
        </p:spPr>
        <p:txBody>
          <a:bodyPr wrap="square">
            <a:spAutoFit/>
          </a:bodyPr>
          <a:lstStyle/>
          <a:p>
            <a:pPr indent="266700" algn="just" fontAlgn="ctr">
              <a:lnSpc>
                <a:spcPct val="150000"/>
              </a:lnSpc>
            </a:pP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While most foods 60.____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served</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_____ (serve) in the novel are made with high skill, they are made with only a few simple seasonal ingredients. In China's culinary culture, humble ingredients 61.______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are priced</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_____ (prize) because they are in season. A relative 62.____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who</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_____ brags (</a:t>
            </a:r>
            <a:r>
              <a:rPr lang="zh-CN" altLang="en-US"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吹嘘</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 about enjoying food out of season is later revealed to have dangerously violent temper. A </a:t>
            </a:r>
            <a:r>
              <a:rPr lang="en-US" altLang="zh-CN" sz="2400" kern="100" dirty="0">
                <a:solidFill>
                  <a:srgbClr val="000000"/>
                </a:solidFill>
                <a:effectLst/>
                <a:highlight>
                  <a:srgbClr val="00FF00"/>
                </a:highlight>
                <a:latin typeface="Times New Roman" panose="02020603050405020304" charset="0"/>
                <a:ea typeface="宋体" panose="02010600030101010101" pitchFamily="2" charset="-122"/>
                <a:cs typeface="Times New Roman" panose="02020603050405020304" charset="0"/>
              </a:rPr>
              <a:t>“bad apple</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 one might say.</a:t>
            </a:r>
            <a:endPar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a:p>
            <a:pPr indent="266700" algn="just" fontAlgn="ctr">
              <a:lnSpc>
                <a:spcPct val="150000"/>
              </a:lnSpc>
            </a:pP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Like all great literature, the enduring popularity of Dream of the Red Chamber comes from 63.____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its</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_____ (it) many layers of meaning. Readers can appreciate it more than 64._____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as</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 an engaging story. The same can also be said about the food. When we read about it, we can admire the cooking art, 65._____</a:t>
            </a:r>
            <a:r>
              <a:rPr lang="en-US" altLang="zh-CN" sz="2400" kern="100" dirty="0">
                <a:solidFill>
                  <a:srgbClr val="000000"/>
                </a:solidFill>
                <a:effectLst/>
                <a:highlight>
                  <a:srgbClr val="FFFF00"/>
                </a:highlight>
                <a:latin typeface="Times New Roman" panose="02020603050405020304" charset="0"/>
                <a:ea typeface="宋体" panose="02010600030101010101" pitchFamily="2" charset="-122"/>
                <a:cs typeface="Times New Roman" panose="02020603050405020304" charset="0"/>
              </a:rPr>
              <a:t>the</a:t>
            </a:r>
            <a:r>
              <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rPr>
              <a:t>____ the text for historical clues or seek double meanings in every “bite”.</a:t>
            </a:r>
            <a:endParaRPr lang="en-US" altLang="zh-CN" sz="24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5981700" y="1505396"/>
            <a:ext cx="5618183" cy="2616101"/>
          </a:xfrm>
          <a:prstGeom prst="rect">
            <a:avLst/>
          </a:prstGeom>
          <a:solidFill>
            <a:srgbClr val="D5EEFE"/>
          </a:solidFill>
        </p:spPr>
        <p:txBody>
          <a:bodyPr wrap="square" rtlCol="0">
            <a:spAutoFit/>
          </a:bodyPr>
          <a:lstStyle/>
          <a:p>
            <a:r>
              <a:rPr kumimoji="1" lang="en-US" altLang="zh-CN" sz="2400" b="1" dirty="0">
                <a:latin typeface="Times New Roman" panose="02020603050405020304" charset="0"/>
                <a:ea typeface="宋体" panose="02010600030101010101" pitchFamily="2" charset="-122"/>
                <a:cs typeface="Times New Roman" panose="02020603050405020304" charset="0"/>
              </a:rPr>
              <a:t>Word bank</a:t>
            </a:r>
            <a:endParaRPr kumimoji="1" lang="en-US" altLang="zh-CN" sz="24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a:p>
            <a:endParaRPr kumimoji="1" lang="en-US" altLang="zh-CN" sz="2000" b="1" dirty="0">
              <a:latin typeface="Times New Roman" panose="02020603050405020304" charset="0"/>
              <a:ea typeface="宋体" panose="02010600030101010101" pitchFamily="2" charset="-122"/>
              <a:cs typeface="Times New Roman" panose="02020603050405020304" charset="0"/>
            </a:endParaRPr>
          </a:p>
        </p:txBody>
      </p:sp>
      <p:graphicFrame>
        <p:nvGraphicFramePr>
          <p:cNvPr id="6" name="表格 5"/>
          <p:cNvGraphicFramePr>
            <a:graphicFrameLocks noGrp="1"/>
          </p:cNvGraphicFramePr>
          <p:nvPr/>
        </p:nvGraphicFramePr>
        <p:xfrm>
          <a:off x="6177746" y="2164258"/>
          <a:ext cx="5226090" cy="1778000"/>
        </p:xfrm>
        <a:graphic>
          <a:graphicData uri="http://schemas.openxmlformats.org/drawingml/2006/table">
            <a:tbl>
              <a:tblPr/>
              <a:tblGrid>
                <a:gridCol w="1082464"/>
                <a:gridCol w="1873943"/>
                <a:gridCol w="2269683"/>
              </a:tblGrid>
              <a:tr h="0">
                <a:tc>
                  <a:txBody>
                    <a:bodyPr/>
                    <a:lstStyle/>
                    <a:p>
                      <a:r>
                        <a:rPr lang="en-US">
                          <a:effectLst/>
                        </a:rPr>
                        <a:t>served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zh-CN" altLang="en-US" dirty="0">
                          <a:effectLst/>
                        </a:rPr>
                        <a:t>被端上、被上菜</a:t>
                      </a:r>
                      <a:endParaRPr lang="zh-CN" alt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en-US">
                          <a:effectLst/>
                        </a:rPr>
                        <a:t>presented, offered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r>
              <a:tr h="0">
                <a:tc>
                  <a:txBody>
                    <a:bodyPr/>
                    <a:lstStyle/>
                    <a:p>
                      <a:r>
                        <a:rPr lang="en-US">
                          <a:effectLst/>
                        </a:rPr>
                        <a:t>prized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zh-CN" altLang="en-US" dirty="0">
                          <a:effectLst/>
                        </a:rPr>
                        <a:t>被珍视、被推崇</a:t>
                      </a:r>
                      <a:endParaRPr lang="zh-CN" alt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en-US">
                          <a:effectLst/>
                        </a:rPr>
                        <a:t>valued, cherished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r>
              <a:tr h="0">
                <a:tc>
                  <a:txBody>
                    <a:bodyPr/>
                    <a:lstStyle/>
                    <a:p>
                      <a:r>
                        <a:rPr lang="en-US">
                          <a:effectLst/>
                        </a:rPr>
                        <a:t>brags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zh-CN" altLang="en-US">
                          <a:effectLst/>
                        </a:rPr>
                        <a:t>吹嘘、夸耀</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a:effectLst/>
                        </a:rPr>
                        <a:t>boasts, shows off</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r>
              <a:tr h="0">
                <a:tc>
                  <a:txBody>
                    <a:bodyPr/>
                    <a:lstStyle/>
                    <a:p>
                      <a:r>
                        <a:rPr lang="en-US">
                          <a:effectLst/>
                        </a:rPr>
                        <a:t>bad apple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c>
                  <a:txBody>
                    <a:bodyPr/>
                    <a:lstStyle/>
                    <a:p>
                      <a:r>
                        <a:rPr lang="zh-CN" altLang="en-US" dirty="0">
                          <a:effectLst/>
                        </a:rPr>
                        <a:t>害群之马</a:t>
                      </a:r>
                      <a:r>
                        <a:rPr lang="en-US" altLang="zh-CN" dirty="0">
                          <a:effectLst/>
                        </a:rPr>
                        <a:t>(</a:t>
                      </a:r>
                      <a:r>
                        <a:rPr lang="zh-CN" altLang="en-US" dirty="0">
                          <a:effectLst/>
                        </a:rPr>
                        <a:t>引申为性格恶 劣的人</a:t>
                      </a:r>
                      <a:r>
                        <a:rPr lang="en-US" altLang="zh-CN" dirty="0">
                          <a:effectLst/>
                        </a:rPr>
                        <a:t>)</a:t>
                      </a:r>
                      <a:endParaRPr lang="en-US" altLang="zh-CN" dirty="0">
                        <a:effectLst/>
                      </a:endParaRPr>
                    </a:p>
                  </a:txBody>
                  <a:tcPr marL="50800" marR="50800" marT="50800" marB="5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dirty="0">
                          <a:effectLst/>
                        </a:rPr>
                        <a:t>a troublemaker, corrupt individual</a:t>
                      </a:r>
                      <a:endParaRPr lang="en-US" dirty="0">
                        <a:effectLst/>
                      </a:endParaRPr>
                    </a:p>
                  </a:txBody>
                  <a:tcPr marL="50800" marR="50800" marT="50800" marB="50800" anchor="ctr">
                    <a:lnL w="12700" cap="flat" cmpd="sng" algn="ctr">
                      <a:solidFill>
                        <a:schemeClr val="tx1"/>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custDataLst>
              <p:tags r:id="rId1"/>
            </p:custDataLst>
          </p:nvPr>
        </p:nvSpPr>
        <p:spPr>
          <a:xfrm>
            <a:off x="241300" y="528955"/>
            <a:ext cx="12018645" cy="5016758"/>
          </a:xfrm>
          <a:prstGeom prst="rect">
            <a:avLst/>
          </a:prstGeom>
        </p:spPr>
        <p:txBody>
          <a:bodyPr wrap="square">
            <a:spAutoFit/>
          </a:bodyPr>
          <a:lstStyle/>
          <a:p>
            <a:r>
              <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阅读：</a:t>
            </a:r>
            <a:r>
              <a:rPr lang="en-US" altLang="zh-CN" sz="3200" dirty="0">
                <a:solidFill>
                  <a:srgbClr val="FF0000"/>
                </a:solidFill>
                <a:latin typeface="Times New Roman" panose="02020603050405020304" charset="0"/>
                <a:ea typeface="楷体" panose="02010609060101010101" charset="-122"/>
                <a:cs typeface="Times New Roman" panose="02020603050405020304" charset="0"/>
              </a:rPr>
              <a:t>A</a:t>
            </a:r>
            <a:r>
              <a:rPr lang="en-US" altLang="zh-CN" sz="3200" dirty="0">
                <a:latin typeface="Times New Roman" panose="02020603050405020304" charset="0"/>
                <a:ea typeface="楷体" panose="02010609060101010101" charset="-122"/>
                <a:cs typeface="Times New Roman" panose="02020603050405020304" charset="0"/>
              </a:rPr>
              <a:t>:  AAC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a:t>
            </a:r>
            <a:r>
              <a:rPr lang="en-US" altLang="zh-CN" sz="3200" dirty="0">
                <a:solidFill>
                  <a:srgbClr val="FF0000"/>
                </a:solidFill>
                <a:latin typeface="Times New Roman" panose="02020603050405020304" charset="0"/>
                <a:ea typeface="楷体" panose="02010609060101010101" charset="-122"/>
                <a:cs typeface="Times New Roman" panose="02020603050405020304" charset="0"/>
              </a:rPr>
              <a:t>B</a:t>
            </a:r>
            <a:r>
              <a:rPr lang="en-US" altLang="zh-CN" sz="3200" dirty="0">
                <a:latin typeface="Times New Roman" panose="02020603050405020304" charset="0"/>
                <a:ea typeface="楷体" panose="02010609060101010101" charset="-122"/>
                <a:cs typeface="Times New Roman" panose="02020603050405020304" charset="0"/>
              </a:rPr>
              <a:t>:  BABC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a:t>
            </a:r>
            <a:r>
              <a:rPr lang="en-US" altLang="zh-CN" sz="3200" dirty="0">
                <a:solidFill>
                  <a:srgbClr val="FF0000"/>
                </a:solidFill>
                <a:latin typeface="Times New Roman" panose="02020603050405020304" charset="0"/>
                <a:ea typeface="楷体" panose="02010609060101010101" charset="-122"/>
                <a:cs typeface="Times New Roman" panose="02020603050405020304" charset="0"/>
              </a:rPr>
              <a:t>C</a:t>
            </a:r>
            <a:r>
              <a:rPr lang="en-US" altLang="zh-CN" sz="3200" dirty="0">
                <a:latin typeface="Times New Roman" panose="02020603050405020304" charset="0"/>
                <a:ea typeface="楷体" panose="02010609060101010101" charset="-122"/>
                <a:cs typeface="Times New Roman" panose="02020603050405020304" charset="0"/>
              </a:rPr>
              <a:t>:  CDBD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a:t>
            </a:r>
            <a:r>
              <a:rPr lang="en-US" altLang="zh-CN" sz="3200" dirty="0">
                <a:solidFill>
                  <a:srgbClr val="FF0000"/>
                </a:solidFill>
                <a:latin typeface="Times New Roman" panose="02020603050405020304" charset="0"/>
                <a:ea typeface="楷体" panose="02010609060101010101" charset="-122"/>
                <a:cs typeface="Times New Roman" panose="02020603050405020304" charset="0"/>
              </a:rPr>
              <a:t>D</a:t>
            </a:r>
            <a:r>
              <a:rPr lang="en-US" altLang="zh-CN" sz="3200" dirty="0">
                <a:latin typeface="Times New Roman" panose="02020603050405020304" charset="0"/>
                <a:ea typeface="楷体" panose="02010609060101010101" charset="-122"/>
                <a:cs typeface="Times New Roman" panose="02020603050405020304" charset="0"/>
              </a:rPr>
              <a:t>:  ACDD    </a:t>
            </a:r>
            <a:endParaRPr lang="en-US" altLang="zh-CN" sz="3200" dirty="0">
              <a:latin typeface="Times New Roman" panose="02020603050405020304" charset="0"/>
              <a:ea typeface="楷体" panose="02010609060101010101" charset="-122"/>
              <a:cs typeface="Times New Roman" panose="02020603050405020304" charset="0"/>
            </a:endParaRPr>
          </a:p>
          <a:p>
            <a:endPar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endParaRPr>
          </a:p>
          <a:p>
            <a:r>
              <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七选五</a:t>
            </a:r>
            <a:r>
              <a:rPr lang="zh-CN" altLang="en-US" sz="320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FBACD</a:t>
            </a:r>
            <a:endParaRPr lang="en-US" altLang="zh-CN" sz="3200" dirty="0">
              <a:latin typeface="Times New Roman" panose="02020603050405020304" charset="0"/>
              <a:ea typeface="楷体" panose="02010609060101010101" charset="-122"/>
              <a:cs typeface="Times New Roman" panose="02020603050405020304" charset="0"/>
            </a:endParaRPr>
          </a:p>
          <a:p>
            <a:endPar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endParaRPr>
          </a:p>
          <a:p>
            <a:r>
              <a:rPr lang="zh-CN" altLang="en-US" sz="320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完型：</a:t>
            </a:r>
            <a:r>
              <a:rPr lang="en-US" altLang="zh-CN" sz="3200" dirty="0">
                <a:latin typeface="Times New Roman" panose="02020603050405020304" charset="0"/>
                <a:ea typeface="楷体" panose="02010609060101010101" charset="-122"/>
                <a:cs typeface="Times New Roman" panose="02020603050405020304" charset="0"/>
              </a:rPr>
              <a:t>    DCDDA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BCBCA   </a:t>
            </a:r>
            <a:endParaRPr lang="en-US" altLang="zh-CN" sz="3200" dirty="0">
              <a:latin typeface="Times New Roman" panose="02020603050405020304" charset="0"/>
              <a:ea typeface="楷体" panose="02010609060101010101" charset="-122"/>
              <a:cs typeface="Times New Roman" panose="02020603050405020304" charset="0"/>
            </a:endParaRPr>
          </a:p>
          <a:p>
            <a:r>
              <a:rPr lang="en-US" altLang="zh-CN" sz="3200" dirty="0">
                <a:latin typeface="Times New Roman" panose="02020603050405020304" charset="0"/>
                <a:ea typeface="楷体" panose="02010609060101010101" charset="-122"/>
                <a:cs typeface="Times New Roman" panose="02020603050405020304" charset="0"/>
              </a:rPr>
              <a:t>                BABCD </a:t>
            </a:r>
            <a:endParaRPr lang="en-US" altLang="zh-CN" sz="3200" dirty="0">
              <a:latin typeface="Times New Roman" panose="02020603050405020304" charset="0"/>
              <a:ea typeface="楷体" panose="02010609060101010101" charset="-122"/>
              <a:cs typeface="Times New Roman" panose="02020603050405020304" charset="0"/>
            </a:endParaRPr>
          </a:p>
        </p:txBody>
      </p:sp>
      <p:sp>
        <p:nvSpPr>
          <p:cNvPr id="100" name="文本框 99"/>
          <p:cNvSpPr txBox="1"/>
          <p:nvPr>
            <p:custDataLst>
              <p:tags r:id="rId2"/>
            </p:custDataLst>
          </p:nvPr>
        </p:nvSpPr>
        <p:spPr>
          <a:xfrm>
            <a:off x="6772275" y="36831"/>
            <a:ext cx="5080000" cy="5507990"/>
          </a:xfrm>
          <a:prstGeom prst="rect">
            <a:avLst/>
          </a:prstGeom>
          <a:noFill/>
          <a:ln w="9525">
            <a:noFill/>
          </a:ln>
        </p:spPr>
        <p:txBody>
          <a:bodyPr>
            <a:spAutoFit/>
          </a:bodyPr>
          <a:lstStyle/>
          <a:p>
            <a:pPr indent="0"/>
            <a:r>
              <a:rPr lang="en-US" sz="3200" b="0" dirty="0">
                <a:latin typeface="Times New Roman" panose="02020603050405020304" charset="0"/>
                <a:ea typeface="楷体" panose="02010609060101010101" charset="-122"/>
                <a:cs typeface="Times New Roman" panose="02020603050405020304" charset="0"/>
              </a:rPr>
              <a:t> </a:t>
            </a:r>
            <a:r>
              <a:rPr lang="zh-CN" sz="3200" b="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语法</a:t>
            </a:r>
            <a:r>
              <a:rPr lang="en-US" sz="3200" b="0" dirty="0">
                <a:solidFill>
                  <a:schemeClr val="bg1"/>
                </a:solidFill>
                <a:highlight>
                  <a:srgbClr val="0000FF"/>
                </a:highlight>
                <a:latin typeface="Times New Roman" panose="02020603050405020304" charset="0"/>
                <a:ea typeface="楷体" panose="02010609060101010101" charset="-122"/>
                <a:cs typeface="Times New Roman" panose="02020603050405020304" charset="0"/>
              </a:rPr>
              <a:t>    </a:t>
            </a:r>
            <a:r>
              <a:rPr lang="en-US" sz="3200" b="0" dirty="0">
                <a:latin typeface="Times New Roman" panose="02020603050405020304" charset="0"/>
                <a:ea typeface="楷体" panose="02010609060101010101" charset="-122"/>
                <a:cs typeface="Times New Roman" panose="02020603050405020304" charset="0"/>
              </a:rPr>
              <a:t>  </a:t>
            </a:r>
            <a:endParaRPr lang="en-US"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5</a:t>
            </a:r>
            <a:r>
              <a:rPr lang="en-US" sz="3200" b="0" dirty="0">
                <a:latin typeface="Times New Roman" panose="02020603050405020304" charset="0"/>
                <a:ea typeface="楷体" panose="02010609060101010101" charset="-122"/>
                <a:cs typeface="Times New Roman" panose="02020603050405020304" charset="0"/>
              </a:rPr>
              <a:t>6</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a</a:t>
            </a:r>
            <a:r>
              <a:rPr lang="en-US" altLang="zh-CN" sz="3200" b="0" dirty="0">
                <a:latin typeface="Times New Roman" panose="02020603050405020304" charset="0"/>
                <a:ea typeface="楷体" panose="02010609060101010101" charset="-122"/>
                <a:cs typeface="Times New Roman" panose="02020603050405020304" charset="0"/>
              </a:rPr>
              <a:t>nd/while</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5</a:t>
            </a:r>
            <a:r>
              <a:rPr lang="en-US" sz="3200" b="0" dirty="0">
                <a:latin typeface="Times New Roman" panose="02020603050405020304" charset="0"/>
                <a:ea typeface="楷体" panose="02010609060101010101" charset="-122"/>
                <a:cs typeface="Times New Roman" panose="02020603050405020304" charset="0"/>
              </a:rPr>
              <a:t>7</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preparation</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5</a:t>
            </a:r>
            <a:r>
              <a:rPr lang="en-US" sz="3200" b="0" dirty="0">
                <a:latin typeface="Times New Roman" panose="02020603050405020304" charset="0"/>
                <a:ea typeface="楷体" panose="02010609060101010101" charset="-122"/>
                <a:cs typeface="Times New Roman" panose="02020603050405020304" charset="0"/>
              </a:rPr>
              <a:t>8</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rPr>
              <a:t>days</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5</a:t>
            </a:r>
            <a:r>
              <a:rPr lang="en-US" sz="3200" b="0" dirty="0">
                <a:latin typeface="Times New Roman" panose="02020603050405020304" charset="0"/>
                <a:ea typeface="楷体" panose="02010609060101010101" charset="-122"/>
                <a:cs typeface="Times New Roman" panose="02020603050405020304" charset="0"/>
              </a:rPr>
              <a:t>9</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sym typeface="+mn-ea"/>
              </a:rPr>
              <a:t>t</a:t>
            </a:r>
            <a:r>
              <a:rPr lang="en-US" altLang="zh-CN" sz="3200" dirty="0">
                <a:latin typeface="Times New Roman" panose="02020603050405020304" charset="0"/>
                <a:ea typeface="楷体" panose="02010609060101010101" charset="-122"/>
                <a:cs typeface="Times New Roman" panose="02020603050405020304" charset="0"/>
                <a:sym typeface="+mn-ea"/>
              </a:rPr>
              <a:t>o recreate</a:t>
            </a:r>
            <a:endParaRPr lang="en-US" altLang="zh-CN" sz="3200" dirty="0">
              <a:latin typeface="Times New Roman" panose="02020603050405020304" charset="0"/>
              <a:ea typeface="楷体" panose="02010609060101010101" charset="-122"/>
              <a:cs typeface="Times New Roman" panose="02020603050405020304" charset="0"/>
              <a:sym typeface="+mn-ea"/>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0</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sym typeface="+mn-ea"/>
              </a:rPr>
              <a:t>served</a:t>
            </a:r>
            <a:r>
              <a:rPr lang="en-US" sz="3200" dirty="0">
                <a:latin typeface="Times New Roman" panose="02020603050405020304" charset="0"/>
                <a:ea typeface="楷体" panose="02010609060101010101" charset="-122"/>
                <a:cs typeface="Times New Roman" panose="02020603050405020304" charset="0"/>
                <a:sym typeface="+mn-ea"/>
              </a:rPr>
              <a:t> </a:t>
            </a:r>
            <a:endParaRPr lang="en-US" sz="3200" dirty="0">
              <a:latin typeface="Times New Roman" panose="02020603050405020304" charset="0"/>
              <a:ea typeface="楷体" panose="02010609060101010101" charset="-122"/>
              <a:cs typeface="Times New Roman" panose="02020603050405020304" charset="0"/>
              <a:sym typeface="+mn-ea"/>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1</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sym typeface="+mn-ea"/>
              </a:rPr>
              <a:t>a</a:t>
            </a:r>
            <a:r>
              <a:rPr lang="en-US" altLang="zh-CN" sz="3200" b="0" dirty="0">
                <a:latin typeface="Times New Roman" panose="02020603050405020304" charset="0"/>
                <a:ea typeface="楷体" panose="02010609060101010101" charset="-122"/>
                <a:cs typeface="Times New Roman" panose="02020603050405020304" charset="0"/>
                <a:sym typeface="+mn-ea"/>
              </a:rPr>
              <a:t>re priced</a:t>
            </a:r>
            <a:endParaRPr lang="en-US"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2</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sym typeface="+mn-ea"/>
              </a:rPr>
              <a:t>who</a:t>
            </a:r>
            <a:r>
              <a:rPr lang="en-US" sz="3200" dirty="0">
                <a:latin typeface="Times New Roman" panose="02020603050405020304" charset="0"/>
                <a:ea typeface="楷体" panose="02010609060101010101" charset="-122"/>
                <a:cs typeface="Times New Roman" panose="02020603050405020304" charset="0"/>
                <a:sym typeface="+mn-ea"/>
              </a:rPr>
              <a:t> </a:t>
            </a:r>
            <a:endParaRPr lang="en-US" sz="3200" dirty="0">
              <a:latin typeface="Times New Roman" panose="02020603050405020304" charset="0"/>
              <a:ea typeface="楷体" panose="02010609060101010101" charset="-122"/>
              <a:cs typeface="Times New Roman" panose="02020603050405020304" charset="0"/>
              <a:sym typeface="+mn-ea"/>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3</a:t>
            </a:r>
            <a:r>
              <a:rPr lang="zh-CN" sz="3200" b="0" dirty="0">
                <a:latin typeface="Times New Roman" panose="02020603050405020304" charset="0"/>
                <a:ea typeface="楷体" panose="02010609060101010101" charset="-122"/>
                <a:cs typeface="Times New Roman" panose="02020603050405020304" charset="0"/>
              </a:rPr>
              <a:t>．</a:t>
            </a:r>
            <a:r>
              <a:rPr lang="en-US" altLang="zh-CN" sz="3200" b="0" dirty="0">
                <a:latin typeface="Times New Roman" panose="02020603050405020304" charset="0"/>
                <a:ea typeface="楷体" panose="02010609060101010101" charset="-122"/>
                <a:cs typeface="Times New Roman" panose="02020603050405020304" charset="0"/>
                <a:sym typeface="+mn-ea"/>
              </a:rPr>
              <a:t>its</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4</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as</a:t>
            </a:r>
            <a:endParaRPr lang="en-US" altLang="zh-CN" sz="3200" b="0" dirty="0">
              <a:latin typeface="Times New Roman" panose="02020603050405020304" charset="0"/>
              <a:ea typeface="楷体" panose="02010609060101010101" charset="-122"/>
              <a:cs typeface="Times New Roman" panose="02020603050405020304" charset="0"/>
            </a:endParaRPr>
          </a:p>
          <a:p>
            <a:pPr indent="0"/>
            <a:r>
              <a:rPr lang="en-US" sz="3200" dirty="0">
                <a:latin typeface="Times New Roman" panose="02020603050405020304" charset="0"/>
                <a:ea typeface="楷体" panose="02010609060101010101" charset="-122"/>
                <a:cs typeface="Times New Roman" panose="02020603050405020304" charset="0"/>
              </a:rPr>
              <a:t>6</a:t>
            </a:r>
            <a:r>
              <a:rPr lang="en-US" sz="3200" b="0" dirty="0">
                <a:latin typeface="Times New Roman" panose="02020603050405020304" charset="0"/>
                <a:ea typeface="楷体" panose="02010609060101010101" charset="-122"/>
                <a:cs typeface="Times New Roman" panose="02020603050405020304" charset="0"/>
              </a:rPr>
              <a:t>5</a:t>
            </a:r>
            <a:r>
              <a:rPr lang="zh-CN" sz="3200" b="0" dirty="0">
                <a:latin typeface="Times New Roman" panose="02020603050405020304" charset="0"/>
                <a:ea typeface="楷体" panose="02010609060101010101" charset="-122"/>
                <a:cs typeface="Times New Roman" panose="02020603050405020304" charset="0"/>
              </a:rPr>
              <a:t>．</a:t>
            </a:r>
            <a:r>
              <a:rPr lang="en-US" altLang="zh-CN" sz="3200" dirty="0">
                <a:latin typeface="Times New Roman" panose="02020603050405020304" charset="0"/>
                <a:ea typeface="楷体" panose="02010609060101010101" charset="-122"/>
                <a:cs typeface="Times New Roman" panose="02020603050405020304" charset="0"/>
              </a:rPr>
              <a:t>the</a:t>
            </a:r>
            <a:endParaRPr lang="en-US" altLang="zh-CN" sz="3200" b="0" dirty="0">
              <a:latin typeface="Times New Roman" panose="02020603050405020304" charset="0"/>
              <a:ea typeface="楷体" panose="02010609060101010101" charset="-122"/>
              <a:cs typeface="Times New Roman" panose="0202060305040502030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67"/>
          <p:cNvSpPr txBox="1"/>
          <p:nvPr/>
        </p:nvSpPr>
        <p:spPr>
          <a:xfrm>
            <a:off x="0" y="29104"/>
            <a:ext cx="10306505" cy="6608445"/>
          </a:xfrm>
          <a:prstGeom prst="rect">
            <a:avLst/>
          </a:prstGeom>
        </p:spPr>
        <p:txBody>
          <a:bodyPr wrap="square">
            <a:noAutofit/>
          </a:bodyPr>
          <a:lstStyle/>
          <a:p>
            <a:pPr defTabSz="266700">
              <a:spcBef>
                <a:spcPct val="0"/>
              </a:spcBef>
              <a:spcAft>
                <a:spcPct val="0"/>
              </a:spcAft>
            </a:pPr>
            <a:r>
              <a:rPr lang="en-US" altLang="zh-CN" b="1" dirty="0">
                <a:highlight>
                  <a:srgbClr val="DCDCDC"/>
                </a:highlight>
                <a:latin typeface="黑体" panose="02010609060101010101" pitchFamily="49" charset="-122"/>
                <a:ea typeface="黑体" panose="02010609060101010101" pitchFamily="49" charset="-122"/>
                <a:cs typeface="Times New Roman" panose="02020603050405020304" charset="0"/>
              </a:rPr>
              <a:t>A</a:t>
            </a:r>
            <a:r>
              <a:rPr lang="zh-CN" altLang="en-US" b="1" dirty="0">
                <a:highlight>
                  <a:srgbClr val="DCDCDC"/>
                </a:highlight>
                <a:latin typeface="黑体" panose="02010609060101010101" pitchFamily="49" charset="-122"/>
                <a:ea typeface="黑体" panose="02010609060101010101" pitchFamily="49" charset="-122"/>
                <a:cs typeface="Times New Roman" panose="02020603050405020304" charset="0"/>
              </a:rPr>
              <a:t>篇</a:t>
            </a:r>
            <a:r>
              <a:rPr lang="zh-CN" altLang="en-US" b="1" i="0" u="none" strike="noStrike" dirty="0">
                <a:solidFill>
                  <a:srgbClr val="404040"/>
                </a:solidFill>
                <a:effectLst/>
                <a:highlight>
                  <a:srgbClr val="DCDCDC"/>
                </a:highlight>
                <a:latin typeface="黑体" panose="02010609060101010101" pitchFamily="49" charset="-122"/>
                <a:ea typeface="黑体" panose="02010609060101010101" pitchFamily="49" charset="-122"/>
                <a:cs typeface="Times New Roman" panose="02020603050405020304" charset="0"/>
              </a:rPr>
              <a:t>主旨</a:t>
            </a:r>
            <a:r>
              <a:rPr lang="zh-CN" altLang="en-US" b="0" i="0" u="none" strike="noStrike" dirty="0">
                <a:solidFill>
                  <a:srgbClr val="404040"/>
                </a:solidFill>
                <a:effectLst/>
                <a:highlight>
                  <a:srgbClr val="DCDCDC"/>
                </a:highlight>
                <a:latin typeface="Inter"/>
              </a:rPr>
              <a:t>：</a:t>
            </a:r>
            <a:r>
              <a:rPr lang="zh-CN" altLang="en-US" dirty="0">
                <a:solidFill>
                  <a:srgbClr val="404040"/>
                </a:solidFill>
                <a:latin typeface="Inter"/>
              </a:rPr>
              <a:t>这是一篇介绍性、说明性的应用文（</a:t>
            </a:r>
            <a:r>
              <a:rPr lang="en-US" altLang="zh-CN" dirty="0">
                <a:solidFill>
                  <a:srgbClr val="404040"/>
                </a:solidFill>
                <a:latin typeface="Inter"/>
              </a:rPr>
              <a:t>Expository/Informational Text</a:t>
            </a:r>
            <a:r>
              <a:rPr lang="zh-CN" altLang="en-US" dirty="0">
                <a:solidFill>
                  <a:srgbClr val="404040"/>
                </a:solidFill>
                <a:latin typeface="Inter"/>
              </a:rPr>
              <a:t>），通过说明、描述的方式向读者介绍了几个</a:t>
            </a:r>
            <a:r>
              <a:rPr lang="en-US" altLang="zh-CN" dirty="0">
                <a:solidFill>
                  <a:srgbClr val="404040"/>
                </a:solidFill>
                <a:latin typeface="Inter"/>
              </a:rPr>
              <a:t>STEM</a:t>
            </a:r>
            <a:r>
              <a:rPr lang="zh-CN" altLang="en-US" dirty="0">
                <a:solidFill>
                  <a:srgbClr val="404040"/>
                </a:solidFill>
                <a:latin typeface="Inter"/>
              </a:rPr>
              <a:t>在线学习实验室和模拟平台，属于科普推广类文章</a:t>
            </a:r>
            <a:endParaRPr lang="en-US" altLang="zh-CN" dirty="0">
              <a:solidFill>
                <a:srgbClr val="404040"/>
              </a:solidFill>
              <a:latin typeface="Inter"/>
            </a:endParaRPr>
          </a:p>
          <a:p>
            <a:pPr defTabSz="266700">
              <a:spcBef>
                <a:spcPct val="0"/>
              </a:spcBef>
              <a:spcAft>
                <a:spcPct val="0"/>
              </a:spcAft>
            </a:pPr>
            <a:endParaRPr lang="en-US" altLang="zh-CN" kern="100" dirty="0">
              <a:solidFill>
                <a:srgbClr val="404040"/>
              </a:solidFill>
              <a:latin typeface="Inter"/>
              <a:ea typeface="Times New Roman" panose="02020603050405020304" charset="0"/>
              <a:cs typeface="Times New Roman" panose="02020603050405020304" charset="0"/>
            </a:endParaRPr>
          </a:p>
          <a:p>
            <a:pPr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Part of STEM learning is seeing and doing, and then recording and analyzing the results. But not all homeschool programs are set up to accommodate science experiments or other STEM learning activities. Let</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s take a look at a few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mind-blowing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labs </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23</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that can help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bring STEM topics alive </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for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your kids’ </a:t>
            </a:r>
            <a:r>
              <a:rPr lang="en-US" altLang="zh-CN" kern="100" dirty="0">
                <a:solidFill>
                  <a:srgbClr val="FF0000"/>
                </a:solidFill>
                <a:highlight>
                  <a:srgbClr val="FFFF00"/>
                </a:highlight>
                <a:latin typeface="Times New Roman" panose="02020603050405020304" charset="0"/>
                <a:ea typeface="Times New Roman" panose="02020603050405020304" charset="0"/>
                <a:cs typeface="Times New Roman" panose="02020603050405020304" charset="0"/>
              </a:rPr>
              <a:t>online</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 school experience</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21</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dirty="0">
                <a:highlight>
                  <a:srgbClr val="FFFF00"/>
                </a:highlight>
              </a:rPr>
              <a:t>intended readers</a:t>
            </a:r>
            <a:r>
              <a:rPr lang="zh-CN" altLang="en-US" dirty="0">
                <a:highlight>
                  <a:srgbClr val="FFFF00"/>
                </a:highlight>
              </a:rPr>
              <a:t>目标读者</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Weather Laboratories</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To make learning about weather accessible and fun, the National Oceanic and Atmospheric Administration (NOAA) created a hub of informative weather activities and virtual labs they recommend for students and educators. In fact, their weather science content for kids features a Weather Lab application that allows middle school students to predict weather patterns, and learn what happens when ocean currents and air mass interact.</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Simulations (</a:t>
            </a:r>
            <a:r>
              <a:rPr lang="zh-CN" altLang="en-US" kern="100" dirty="0">
                <a:solidFill>
                  <a:srgbClr val="000000"/>
                </a:solidFill>
                <a:latin typeface="Times New Roman" panose="02020603050405020304" charset="0"/>
                <a:ea typeface="Times New Roman" panose="02020603050405020304" charset="0"/>
                <a:cs typeface="Times New Roman" panose="02020603050405020304" charset="0"/>
              </a:rPr>
              <a:t>模拟</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for Science and Math</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It is a project of the University of Colorado Boulder‘s </a:t>
            </a:r>
            <a:r>
              <a:rPr lang="en-US" altLang="zh-CN" kern="100" dirty="0" err="1">
                <a:solidFill>
                  <a:srgbClr val="000000"/>
                </a:solidFill>
                <a:latin typeface="Times New Roman" panose="02020603050405020304" charset="0"/>
                <a:ea typeface="Times New Roman" panose="02020603050405020304" charset="0"/>
                <a:cs typeface="Times New Roman" panose="02020603050405020304" charset="0"/>
              </a:rPr>
              <a:t>PhET</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Interactive Simulations. It offers hundreds of interactive simulations and virtual labs, </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investigate more than 150 physics, chemistry, math, biology, and Earth science topics</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a:t>
            </a:r>
            <a:r>
              <a:rPr lang="en-US" altLang="zh-CN"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22</a:t>
            </a:r>
            <a:r>
              <a:rPr lang="zh-CN" altLang="en-US" kern="100" dirty="0">
                <a:solidFill>
                  <a:srgbClr val="000000"/>
                </a:solidFill>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Available in dozens of languages, the interactives are searchable by grade level, subject, and accessibility.</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Space Exploration Simulations</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algn="just" defTabSz="266700">
              <a:spcBef>
                <a:spcPct val="0"/>
              </a:spcBef>
              <a:spcAft>
                <a:spcPct val="0"/>
              </a:spcAft>
            </a:pPr>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The National Aeronautics and Space Administration (NASA) features many STEM learning activities for students in grades K-12. The interactive simulations are also gamified and make learning engaging and fun for your child. The app allows users to explore the universe and unlock stories of trailblazing scientists and their contributions to space exploration and science.</a:t>
            </a: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indent="0" algn="l" defTabSz="266700" fontAlgn="auto">
              <a:lnSpc>
                <a:spcPct val="100000"/>
              </a:lnSpc>
              <a:spcBef>
                <a:spcPct val="0"/>
              </a:spcBef>
              <a:spcAft>
                <a:spcPct val="0"/>
              </a:spcAft>
            </a:pPr>
            <a:endParaRPr lang="en-US" altLang="zh-CN" sz="1800" kern="100" dirty="0">
              <a:solidFill>
                <a:srgbClr val="404040"/>
              </a:solidFill>
              <a:highlight>
                <a:srgbClr val="DCDCDC"/>
              </a:highlight>
              <a:latin typeface="Inter"/>
              <a:ea typeface="Times New Roman" panose="02020603050405020304" charset="0"/>
              <a:cs typeface="Times New Roman" panose="02020603050405020304" charset="0"/>
            </a:endParaRPr>
          </a:p>
          <a:p>
            <a:pPr indent="0" algn="l" defTabSz="266700" fontAlgn="auto">
              <a:lnSpc>
                <a:spcPct val="100000"/>
              </a:lnSpc>
              <a:spcBef>
                <a:spcPct val="0"/>
              </a:spcBef>
              <a:spcAft>
                <a:spcPct val="0"/>
              </a:spcAft>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a:t>
            </a:r>
            <a:endParaRPr lang="en-US" altLang="zh-CN" sz="1800" u="sng"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endParaRPr>
          </a:p>
          <a:p>
            <a:pPr indent="266700" algn="l" fontAlgn="ctr">
              <a:lnSpc>
                <a:spcPct val="150000"/>
              </a:lnSpc>
            </a:pPr>
            <a:endParaRPr lang="en-US" altLang="zh-CN" kern="100" dirty="0">
              <a:solidFill>
                <a:srgbClr val="000000"/>
              </a:solidFill>
              <a:latin typeface="Times New Roman" panose="02020603050405020304" charset="0"/>
              <a:ea typeface="Times New Roman" panose="02020603050405020304" charset="0"/>
              <a:cs typeface="Times New Roman" panose="02020603050405020304" charset="0"/>
            </a:endParaRPr>
          </a:p>
          <a:p>
            <a:pPr indent="266700" algn="l" fontAlgn="ctr">
              <a:lnSpc>
                <a:spcPct val="150000"/>
              </a:lnSpc>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a:p>
            <a:pPr indent="266700" algn="just" fontAlgn="ctr"/>
            <a:endPar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a:p>
            <a:pPr indent="266700" algn="just" fontAlgn="ctr"/>
            <a:endParaRPr lang="en-US" altLang="zh-CN" b="1"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ctr"/>
            <a:endPar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a:p>
            <a:pPr indent="266700" algn="just" fontAlgn="ct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ctr"/>
            <a:endPar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endParaRPr>
          </a:p>
        </p:txBody>
      </p:sp>
      <p:grpSp>
        <p:nvGrpSpPr>
          <p:cNvPr id="3" name="组合 2"/>
          <p:cNvGrpSpPr/>
          <p:nvPr/>
        </p:nvGrpSpPr>
        <p:grpSpPr>
          <a:xfrm>
            <a:off x="233756" y="2069521"/>
            <a:ext cx="10306504" cy="932243"/>
            <a:chOff x="535044" y="-2781473"/>
            <a:chExt cx="11226934" cy="932243"/>
          </a:xfrm>
        </p:grpSpPr>
        <p:sp>
          <p:nvSpPr>
            <p:cNvPr id="74" name="文本框 73"/>
            <p:cNvSpPr txBox="1"/>
            <p:nvPr/>
          </p:nvSpPr>
          <p:spPr>
            <a:xfrm>
              <a:off x="535044" y="-2781473"/>
              <a:ext cx="11226934" cy="932243"/>
            </a:xfrm>
            <a:prstGeom prst="rect">
              <a:avLst/>
            </a:prstGeom>
            <a:solidFill>
              <a:schemeClr val="accent3">
                <a:lumMod val="60000"/>
                <a:lumOff val="40000"/>
              </a:schemeClr>
            </a:solidFill>
          </p:spPr>
          <p:txBody>
            <a:bodyPr wrap="square">
              <a:spAutoFit/>
            </a:bodyPr>
            <a:lstStyle/>
            <a:p>
              <a:pPr algn="just" fontAlgn="ctr">
                <a:lnSpc>
                  <a:spcPct val="107000"/>
                </a:lnSpc>
              </a:pPr>
              <a:r>
                <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rPr>
                <a:t> 23. </a:t>
              </a:r>
              <a:r>
                <a:rPr lang="en-US" altLang="zh-CN" sz="1800" kern="100" dirty="0">
                  <a:effectLst/>
                  <a:latin typeface="Times New Roman" panose="02020603050405020304" charset="0"/>
                  <a:ea typeface="宋体" panose="02010600030101010101" pitchFamily="2" charset="-122"/>
                  <a:cs typeface="Times New Roman" panose="02020603050405020304" charset="0"/>
                </a:rPr>
                <a:t>What do all the three labs have in common?——</a:t>
              </a:r>
              <a:r>
                <a:rPr lang="zh-CN" altLang="en-US" sz="1800" kern="100" dirty="0">
                  <a:effectLst/>
                  <a:highlight>
                    <a:srgbClr val="00FFFF"/>
                  </a:highlight>
                  <a:latin typeface="Times New Roman" panose="02020603050405020304" charset="0"/>
                  <a:ea typeface="宋体" panose="02010600030101010101" pitchFamily="2" charset="-122"/>
                  <a:cs typeface="Times New Roman" panose="02020603050405020304" charset="0"/>
                </a:rPr>
                <a:t>共性题有时可通过首段快速解题</a:t>
              </a:r>
              <a:endParaRPr lang="en-US" altLang="zh-CN" sz="1800" kern="100" dirty="0">
                <a:effectLst/>
                <a:highlight>
                  <a:srgbClr val="00FFFF"/>
                </a:highlight>
                <a:latin typeface="Times New Roman" panose="02020603050405020304" charset="0"/>
                <a:ea typeface="宋体" panose="02010600030101010101" pitchFamily="2" charset="-122"/>
                <a:cs typeface="Times New Roman" panose="02020603050405020304" charset="0"/>
              </a:endParaRPr>
            </a:p>
            <a:p>
              <a:pPr algn="just" fontAlgn="ctr">
                <a:lnSpc>
                  <a:spcPct val="107000"/>
                </a:lnSpc>
              </a:pPr>
              <a:r>
                <a:rPr lang="en-US" altLang="zh-CN" sz="1800" kern="100" dirty="0">
                  <a:effectLst/>
                  <a:latin typeface="Times New Roman" panose="02020603050405020304" charset="0"/>
                  <a:ea typeface="宋体" panose="02010600030101010101" pitchFamily="2" charset="-122"/>
                  <a:cs typeface="Times New Roman" panose="02020603050405020304" charset="0"/>
                </a:rPr>
                <a:t>A. They </a:t>
              </a:r>
              <a:r>
                <a:rPr lang="en-US" altLang="zh-CN" sz="1800" kern="100" dirty="0" err="1">
                  <a:effectLst/>
                  <a:latin typeface="Times New Roman" panose="02020603050405020304" charset="0"/>
                  <a:ea typeface="宋体" panose="02010600030101010101" pitchFamily="2" charset="-122"/>
                  <a:cs typeface="Times New Roman" panose="02020603050405020304" charset="0"/>
                </a:rPr>
                <a:t>centre</a:t>
              </a:r>
              <a:r>
                <a:rPr lang="en-US" altLang="zh-CN" sz="1800" kern="100" dirty="0">
                  <a:effectLst/>
                  <a:latin typeface="Times New Roman" panose="02020603050405020304" charset="0"/>
                  <a:ea typeface="宋体" panose="02010600030101010101" pitchFamily="2" charset="-122"/>
                  <a:cs typeface="Times New Roman" panose="02020603050405020304" charset="0"/>
                </a:rPr>
                <a:t> on problem-solving skills.</a:t>
              </a:r>
              <a:r>
                <a:rPr lang="en-US" altLang="zh-CN" sz="1800" kern="100" dirty="0">
                  <a:solidFill>
                    <a:srgbClr val="000000"/>
                  </a:solidFill>
                  <a:effectLst/>
                  <a:latin typeface="Times New Roman" panose="02020603050405020304" charset="0"/>
                  <a:ea typeface="宋体" panose="02010600030101010101" pitchFamily="2" charset="-122"/>
                  <a:cs typeface="Times New Roman" panose="02020603050405020304" charset="0"/>
                </a:rPr>
                <a:t> </a:t>
              </a:r>
              <a:r>
                <a:rPr lang="en-US" altLang="zh-CN" sz="1800" kern="100" dirty="0">
                  <a:effectLst/>
                  <a:latin typeface="Times New Roman" panose="02020603050405020304" charset="0"/>
                  <a:ea typeface="宋体" panose="02010600030101010101" pitchFamily="2" charset="-122"/>
                  <a:cs typeface="Times New Roman" panose="02020603050405020304" charset="0"/>
                </a:rPr>
                <a:t>                   B. They facilitate advanced scientific research.</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C. They provide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virtual</a:t>
              </a:r>
              <a:r>
                <a:rPr lang="en-US" altLang="zh-CN" sz="1800" kern="100" dirty="0">
                  <a:effectLst/>
                  <a:latin typeface="Times New Roman" panose="02020603050405020304" charset="0"/>
                  <a:ea typeface="宋体" panose="02010600030101010101" pitchFamily="2" charset="-122"/>
                  <a:cs typeface="Times New Roman" panose="02020603050405020304" charset="0"/>
                </a:rPr>
                <a:t> scientific exploration.	</a:t>
              </a:r>
              <a:r>
                <a:rPr lang="en-US" altLang="zh-CN" kern="100" dirty="0">
                  <a:latin typeface="Calibri" panose="020F0502020204030204" pitchFamily="34" charset="0"/>
                  <a:ea typeface="宋体" panose="02010600030101010101" pitchFamily="2" charset="-122"/>
                  <a:cs typeface="Times New Roman" panose="02020603050405020304" charset="0"/>
                </a:rPr>
                <a:t>        </a:t>
              </a:r>
              <a:r>
                <a:rPr lang="en-US" altLang="zh-CN" sz="1800" kern="100" dirty="0">
                  <a:effectLst/>
                  <a:latin typeface="Times New Roman" panose="02020603050405020304" charset="0"/>
                  <a:ea typeface="宋体" panose="02010600030101010101" pitchFamily="2" charset="-122"/>
                  <a:cs typeface="Times New Roman" panose="02020603050405020304" charset="0"/>
                </a:rPr>
                <a:t>D. They help students with STEM projects from school.</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p:txBody>
        </p:sp>
        <p:sp>
          <p:nvSpPr>
            <p:cNvPr id="2" name="星形: 五角 1"/>
            <p:cNvSpPr/>
            <p:nvPr/>
          </p:nvSpPr>
          <p:spPr>
            <a:xfrm>
              <a:off x="554559" y="-2243533"/>
              <a:ext cx="508614" cy="363093"/>
            </a:xfrm>
            <a:prstGeom prst="star5">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grpSp>
      <p:sp>
        <p:nvSpPr>
          <p:cNvPr id="12" name="Rectangle 9"/>
          <p:cNvSpPr>
            <a:spLocks noChangeArrowheads="1"/>
          </p:cNvSpPr>
          <p:nvPr/>
        </p:nvSpPr>
        <p:spPr bwMode="auto">
          <a:xfrm>
            <a:off x="996950" y="80483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5" name="文本框 4"/>
          <p:cNvSpPr txBox="1"/>
          <p:nvPr/>
        </p:nvSpPr>
        <p:spPr>
          <a:xfrm>
            <a:off x="1885495" y="2967335"/>
            <a:ext cx="7873856" cy="923330"/>
          </a:xfrm>
          <a:prstGeom prst="rect">
            <a:avLst/>
          </a:prstGeom>
          <a:solidFill>
            <a:schemeClr val="bg1">
              <a:lumMod val="95000"/>
            </a:schemeClr>
          </a:solidFill>
        </p:spPr>
        <p:txBody>
          <a:bodyPr wrap="square">
            <a:spAutoFit/>
          </a:bodyPr>
          <a:lstStyle/>
          <a:p>
            <a:r>
              <a:rPr lang="zh-CN" altLang="en-US" dirty="0"/>
              <a:t>文章首段指出</a:t>
            </a:r>
            <a:r>
              <a:rPr lang="en-US" altLang="zh-CN" dirty="0"/>
              <a:t>STEM</a:t>
            </a:r>
            <a:r>
              <a:rPr lang="zh-CN" altLang="en-US" dirty="0"/>
              <a:t>教育的核心是“观察、动手实践、记录和分析结果”，但指出并非所有家庭教育项目都有条件支持科学实验或</a:t>
            </a:r>
            <a:r>
              <a:rPr lang="en-US" altLang="zh-CN" dirty="0"/>
              <a:t>STEM</a:t>
            </a:r>
            <a:r>
              <a:rPr lang="zh-CN" altLang="en-US" dirty="0"/>
              <a:t>相关活动。随后，文章推荐了一些可以为学生提供在线学习支持的虚拟实验室平台：</a:t>
            </a:r>
            <a:endParaRPr lang="en-US" altLang="zh-CN" dirty="0"/>
          </a:p>
        </p:txBody>
      </p:sp>
      <p:sp>
        <p:nvSpPr>
          <p:cNvPr id="8" name="文本框 7"/>
          <p:cNvSpPr txBox="1"/>
          <p:nvPr/>
        </p:nvSpPr>
        <p:spPr>
          <a:xfrm>
            <a:off x="10070275" y="894563"/>
            <a:ext cx="1923803" cy="1200329"/>
          </a:xfrm>
          <a:prstGeom prst="rect">
            <a:avLst/>
          </a:prstGeom>
          <a:noFill/>
        </p:spPr>
        <p:txBody>
          <a:bodyPr wrap="square">
            <a:spAutoFit/>
          </a:bodyPr>
          <a:lstStyle/>
          <a:p>
            <a:pPr>
              <a:buNone/>
            </a:pPr>
            <a:r>
              <a:rPr lang="en-US" altLang="zh-CN" b="1" dirty="0">
                <a:highlight>
                  <a:srgbClr val="00FF00"/>
                </a:highlight>
              </a:rPr>
              <a:t>bring ... alive</a:t>
            </a:r>
            <a:endParaRPr lang="en-US" altLang="zh-CN" dirty="0">
              <a:highlight>
                <a:srgbClr val="00FF00"/>
              </a:highlight>
            </a:endParaRPr>
          </a:p>
          <a:p>
            <a:pPr>
              <a:buFont typeface="Arial" panose="020B0604020202020204" pitchFamily="34" charset="0"/>
              <a:buChar char="•"/>
            </a:pPr>
            <a:r>
              <a:rPr lang="zh-CN" altLang="en-US" dirty="0"/>
              <a:t>含义：使（某个主题）生动、有趣</a:t>
            </a:r>
            <a:endParaRPr lang="zh-CN" altLang="en-US" dirty="0"/>
          </a:p>
        </p:txBody>
      </p:sp>
      <p:cxnSp>
        <p:nvCxnSpPr>
          <p:cNvPr id="13" name="直接箭头连接符 12"/>
          <p:cNvCxnSpPr/>
          <p:nvPr/>
        </p:nvCxnSpPr>
        <p:spPr>
          <a:xfrm flipH="1">
            <a:off x="2576945" y="1781757"/>
            <a:ext cx="3954484" cy="960406"/>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直接箭头连接符 13"/>
          <p:cNvCxnSpPr/>
          <p:nvPr/>
        </p:nvCxnSpPr>
        <p:spPr>
          <a:xfrm>
            <a:off x="485129" y="1889744"/>
            <a:ext cx="1711806" cy="785824"/>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p:cNvSpPr txBox="1"/>
          <p:nvPr/>
        </p:nvSpPr>
        <p:spPr>
          <a:xfrm>
            <a:off x="2051435" y="355338"/>
            <a:ext cx="9756251" cy="2294282"/>
          </a:xfrm>
          <a:prstGeom prst="rect">
            <a:avLst/>
          </a:prstGeom>
          <a:noFill/>
        </p:spPr>
        <p:txBody>
          <a:bodyPr wrap="square" rtlCol="0">
            <a:spAutoFit/>
          </a:bodyPr>
          <a:lstStyle/>
          <a:p>
            <a:r>
              <a:rPr lang="en-US" altLang="zh-CN" sz="3200" b="1" dirty="0">
                <a:latin typeface="Times New Roman" panose="02020603050405020304" charset="0"/>
                <a:ea typeface="宋体" panose="02010600030101010101" pitchFamily="2" charset="-122"/>
                <a:cs typeface="Times New Roman" panose="02020603050405020304" charset="0"/>
              </a:rPr>
              <a:t>Language Bank</a:t>
            </a:r>
            <a:endParaRPr lang="en-US" altLang="zh-CN" sz="3200" b="1" dirty="0">
              <a:latin typeface="Times New Roman" panose="02020603050405020304" charset="0"/>
              <a:ea typeface="宋体" panose="02010600030101010101" pitchFamily="2" charset="-122"/>
              <a:cs typeface="Times New Roman" panose="02020603050405020304" charset="0"/>
            </a:endParaRPr>
          </a:p>
          <a:p>
            <a:endParaRPr lang="en-US" altLang="zh-CN" sz="3200" b="1" dirty="0">
              <a:latin typeface="Times New Roman" panose="02020603050405020304" charset="0"/>
              <a:ea typeface="宋体" panose="02010600030101010101" pitchFamily="2" charset="-122"/>
              <a:cs typeface="Times New Roman" panose="02020603050405020304" charset="0"/>
            </a:endParaRPr>
          </a:p>
          <a:p>
            <a:pPr>
              <a:buFont typeface="Arial" panose="020B0604020202020204" pitchFamily="34" charset="0"/>
              <a:buChar char="•"/>
            </a:pPr>
            <a:endParaRPr lang="en-US" altLang="zh-CN" sz="2400" dirty="0"/>
          </a:p>
          <a:p>
            <a:pPr>
              <a:lnSpc>
                <a:spcPct val="120000"/>
              </a:lnSpc>
            </a:pPr>
            <a:endParaRPr lang="en-US" altLang="zh-CN" sz="2400" dirty="0">
              <a:effectLst/>
              <a:latin typeface="Times New Roman" panose="02020603050405020304" charset="0"/>
              <a:ea typeface="宋体" panose="02010600030101010101" pitchFamily="2" charset="-122"/>
              <a:cs typeface="Times New Roman" panose="02020603050405020304" charset="0"/>
            </a:endParaRPr>
          </a:p>
          <a:p>
            <a:pPr>
              <a:lnSpc>
                <a:spcPct val="120000"/>
              </a:lnSpc>
            </a:pPr>
            <a:r>
              <a:rPr lang="en-US" altLang="zh-CN" sz="2400" dirty="0">
                <a:latin typeface="Times New Roman" panose="02020603050405020304" charset="0"/>
                <a:ea typeface="宋体" panose="02010600030101010101" pitchFamily="2" charset="-122"/>
                <a:cs typeface="Times New Roman" panose="02020603050405020304" charset="0"/>
              </a:rPr>
              <a:t>   </a:t>
            </a:r>
            <a:endParaRPr lang="en-US" altLang="zh-CN" sz="2400" dirty="0">
              <a:latin typeface="Times New Roman" panose="02020603050405020304" charset="0"/>
              <a:ea typeface="宋体" panose="02010600030101010101" pitchFamily="2" charset="-122"/>
              <a:cs typeface="Times New Roman" panose="02020603050405020304" charset="0"/>
              <a:sym typeface="+mn-ea"/>
            </a:endParaRPr>
          </a:p>
        </p:txBody>
      </p:sp>
      <p:graphicFrame>
        <p:nvGraphicFramePr>
          <p:cNvPr id="29" name="表格 28"/>
          <p:cNvGraphicFramePr>
            <a:graphicFrameLocks noGrp="1"/>
          </p:cNvGraphicFramePr>
          <p:nvPr/>
        </p:nvGraphicFramePr>
        <p:xfrm>
          <a:off x="756823" y="1466484"/>
          <a:ext cx="8171277" cy="1778000"/>
        </p:xfrm>
        <a:graphic>
          <a:graphicData uri="http://schemas.openxmlformats.org/drawingml/2006/table">
            <a:tbl>
              <a:tblPr/>
              <a:tblGrid>
                <a:gridCol w="2723759"/>
                <a:gridCol w="2882118"/>
                <a:gridCol w="2565400"/>
              </a:tblGrid>
              <a:tr h="0">
                <a:tc>
                  <a:txBody>
                    <a:bodyPr/>
                    <a:lstStyle/>
                    <a:p>
                      <a:r>
                        <a:rPr lang="en-US">
                          <a:effectLst/>
                        </a:rPr>
                        <a:t>accommodate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满足需求、提供支持</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support, provide for</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labs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实验室</a:t>
                      </a:r>
                      <a:r>
                        <a:rPr lang="en-US" altLang="zh-CN" dirty="0">
                          <a:effectLst/>
                        </a:rPr>
                        <a:t>(</a:t>
                      </a:r>
                      <a:r>
                        <a:rPr lang="zh-CN" altLang="en-US" dirty="0">
                          <a:effectLst/>
                        </a:rPr>
                        <a:t>虚拟的</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virtual experiments, virtual laboratories</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application</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应用程序、软件</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app, program, software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features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提供、拥有</a:t>
                      </a:r>
                      <a:r>
                        <a:rPr lang="en-US" altLang="zh-CN">
                          <a:effectLst/>
                        </a:rPr>
                        <a:t>(</a:t>
                      </a:r>
                      <a:r>
                        <a:rPr lang="zh-CN" altLang="en-US">
                          <a:effectLst/>
                        </a:rPr>
                        <a:t>功能</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provides, includes</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30" name="Rectangle 1"/>
          <p:cNvSpPr>
            <a:spLocks noChangeArrowheads="1"/>
          </p:cNvSpPr>
          <p:nvPr/>
        </p:nvSpPr>
        <p:spPr bwMode="auto">
          <a:xfrm>
            <a:off x="787313" y="1029058"/>
            <a:ext cx="11949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1800" b="0" i="0" u="none" strike="noStrike" cap="none" normalizeH="0" baseline="0" dirty="0">
                <a:ln>
                  <a:noFill/>
                </a:ln>
                <a:solidFill>
                  <a:schemeClr val="tx1"/>
                </a:solidFill>
                <a:effectLst/>
                <a:latin typeface="Arial" panose="020B0604020202020204" pitchFamily="34" charset="0"/>
              </a:rPr>
              <a:t>熟词生义(原文或题目)</a:t>
            </a:r>
            <a:r>
              <a:rPr kumimoji="0" lang="en-US" altLang="zh-CN" sz="1800" b="0" i="0" u="none" strike="noStrike" cap="none" normalizeH="0" baseline="0" dirty="0">
                <a:ln>
                  <a:noFill/>
                </a:ln>
                <a:solidFill>
                  <a:schemeClr val="tx1"/>
                </a:solidFill>
                <a:effectLst/>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含义</a:t>
            </a:r>
            <a:r>
              <a:rPr kumimoji="0" lang="en-US" altLang="zh-CN" sz="1800" b="0" i="0" u="none" strike="noStrike" cap="none" normalizeH="0" baseline="0" dirty="0">
                <a:ln>
                  <a:noFill/>
                </a:ln>
                <a:solidFill>
                  <a:schemeClr val="tx1"/>
                </a:solidFill>
                <a:effectLst/>
                <a:latin typeface="Arial" panose="020B0604020202020204" pitchFamily="34" charset="0"/>
              </a:rPr>
              <a:t>                                     </a:t>
            </a:r>
            <a:r>
              <a:rPr kumimoji="0" lang="zh-CN" altLang="en-US" sz="1800" b="0" i="0" u="none" strike="noStrike" cap="none" normalizeH="0" baseline="0" dirty="0">
                <a:ln>
                  <a:noFill/>
                </a:ln>
                <a:solidFill>
                  <a:schemeClr val="tx1"/>
                </a:solidFill>
                <a:effectLst/>
                <a:latin typeface="Arial" panose="020B0604020202020204" pitchFamily="34" charset="0"/>
              </a:rPr>
              <a:t>同义替换</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graphicFrame>
        <p:nvGraphicFramePr>
          <p:cNvPr id="33" name="表格 32"/>
          <p:cNvGraphicFramePr>
            <a:graphicFrameLocks noGrp="1"/>
          </p:cNvGraphicFramePr>
          <p:nvPr/>
        </p:nvGraphicFramePr>
        <p:xfrm>
          <a:off x="756823" y="3312578"/>
          <a:ext cx="8309355" cy="2529840"/>
        </p:xfrm>
        <a:graphic>
          <a:graphicData uri="http://schemas.openxmlformats.org/drawingml/2006/table">
            <a:tbl>
              <a:tblPr/>
              <a:tblGrid>
                <a:gridCol w="2769785"/>
                <a:gridCol w="2769785"/>
                <a:gridCol w="2769785"/>
              </a:tblGrid>
              <a:tr h="0">
                <a:tc>
                  <a:txBody>
                    <a:bodyPr/>
                    <a:lstStyle/>
                    <a:p>
                      <a:r>
                        <a:rPr lang="en-US">
                          <a:effectLst/>
                        </a:rPr>
                        <a:t>content</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内容</a:t>
                      </a:r>
                      <a:r>
                        <a:rPr lang="en-US" altLang="zh-CN">
                          <a:effectLst/>
                        </a:rPr>
                        <a:t>(</a:t>
                      </a:r>
                      <a:r>
                        <a:rPr lang="zh-CN" altLang="en-US">
                          <a:effectLst/>
                        </a:rPr>
                        <a:t>教材或资源</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material, resources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patterns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模式</a:t>
                      </a:r>
                      <a:r>
                        <a:rPr lang="en-US" altLang="zh-CN" dirty="0">
                          <a:effectLst/>
                        </a:rPr>
                        <a:t>(</a:t>
                      </a:r>
                      <a:r>
                        <a:rPr lang="zh-CN" altLang="en-US" dirty="0">
                          <a:effectLst/>
                        </a:rPr>
                        <a:t>规律</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trends, regularities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hub</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中心、集中地</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center, platform</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accessible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易于理解的</a:t>
                      </a:r>
                      <a:r>
                        <a:rPr lang="en-US" altLang="zh-CN">
                          <a:effectLst/>
                        </a:rPr>
                        <a:t>,</a:t>
                      </a:r>
                      <a:r>
                        <a:rPr lang="zh-CN" altLang="en-US">
                          <a:effectLst/>
                        </a:rPr>
                        <a:t>易使用的</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understandable, user-friendly</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searchable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可检索的、可搜索的</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can be found easily</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trailblazing</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开创性的</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pioneering, innovative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35" name="文本框 34"/>
          <p:cNvSpPr txBox="1"/>
          <p:nvPr/>
        </p:nvSpPr>
        <p:spPr>
          <a:xfrm>
            <a:off x="9066178" y="1285341"/>
            <a:ext cx="3165700" cy="1477328"/>
          </a:xfrm>
          <a:prstGeom prst="rect">
            <a:avLst/>
          </a:prstGeom>
          <a:noFill/>
        </p:spPr>
        <p:txBody>
          <a:bodyPr wrap="square">
            <a:spAutoFit/>
          </a:bodyPr>
          <a:lstStyle/>
          <a:p>
            <a:pPr>
              <a:buNone/>
            </a:pPr>
            <a:r>
              <a:rPr lang="en-US" altLang="zh-CN" b="1" dirty="0">
                <a:highlight>
                  <a:srgbClr val="00FF00"/>
                </a:highlight>
              </a:rPr>
              <a:t>mind-blowing</a:t>
            </a:r>
            <a:endParaRPr lang="en-US" altLang="zh-CN" dirty="0">
              <a:highlight>
                <a:srgbClr val="00FF00"/>
              </a:highlight>
            </a:endParaRPr>
          </a:p>
          <a:p>
            <a:pPr>
              <a:buFont typeface="Arial" panose="020B0604020202020204" pitchFamily="34" charset="0"/>
              <a:buChar char="•"/>
            </a:pPr>
            <a:r>
              <a:rPr lang="zh-CN" altLang="en-US" dirty="0"/>
              <a:t>含义：令人震惊的，特别精彩或令人惊叹的（非常口语化）</a:t>
            </a:r>
            <a:endParaRPr lang="zh-CN" altLang="en-US" dirty="0"/>
          </a:p>
          <a:p>
            <a:pPr>
              <a:buFont typeface="Arial" panose="020B0604020202020204" pitchFamily="34" charset="0"/>
              <a:buChar char="•"/>
            </a:pPr>
            <a:r>
              <a:rPr lang="zh-CN" altLang="en-US" dirty="0"/>
              <a:t>例句：</a:t>
            </a:r>
            <a:r>
              <a:rPr lang="en-US" altLang="zh-CN" dirty="0"/>
              <a:t>Let's take a look at a few </a:t>
            </a:r>
            <a:r>
              <a:rPr lang="en-US" altLang="zh-CN" b="1" dirty="0"/>
              <a:t>mind-blowing</a:t>
            </a:r>
            <a:r>
              <a:rPr lang="en-US" altLang="zh-CN" dirty="0"/>
              <a:t> labs.</a:t>
            </a:r>
            <a:endParaRPr lang="en-US" altLang="zh-CN" dirty="0"/>
          </a:p>
        </p:txBody>
      </p:sp>
      <p:sp>
        <p:nvSpPr>
          <p:cNvPr id="37" name="文本框 36"/>
          <p:cNvSpPr txBox="1"/>
          <p:nvPr/>
        </p:nvSpPr>
        <p:spPr>
          <a:xfrm>
            <a:off x="9086711" y="3064925"/>
            <a:ext cx="2720975" cy="1754326"/>
          </a:xfrm>
          <a:prstGeom prst="rect">
            <a:avLst/>
          </a:prstGeom>
          <a:noFill/>
        </p:spPr>
        <p:txBody>
          <a:bodyPr wrap="square">
            <a:spAutoFit/>
          </a:bodyPr>
          <a:lstStyle/>
          <a:p>
            <a:pPr>
              <a:buNone/>
            </a:pPr>
            <a:r>
              <a:rPr lang="en-US" altLang="zh-CN" b="1" dirty="0">
                <a:highlight>
                  <a:srgbClr val="00FF00"/>
                </a:highlight>
              </a:rPr>
              <a:t>bring ... alive</a:t>
            </a:r>
            <a:endParaRPr lang="en-US" altLang="zh-CN" dirty="0">
              <a:highlight>
                <a:srgbClr val="00FF00"/>
              </a:highlight>
            </a:endParaRPr>
          </a:p>
          <a:p>
            <a:pPr>
              <a:buFont typeface="Arial" panose="020B0604020202020204" pitchFamily="34" charset="0"/>
              <a:buChar char="•"/>
            </a:pPr>
            <a:r>
              <a:rPr lang="zh-CN" altLang="en-US" dirty="0"/>
              <a:t>含义：使（某个主题）生动、有趣</a:t>
            </a:r>
            <a:endParaRPr lang="zh-CN" altLang="en-US" dirty="0"/>
          </a:p>
          <a:p>
            <a:pPr>
              <a:buFont typeface="Arial" panose="020B0604020202020204" pitchFamily="34" charset="0"/>
              <a:buChar char="•"/>
            </a:pPr>
            <a:r>
              <a:rPr lang="zh-CN" altLang="en-US" dirty="0"/>
              <a:t>例句：</a:t>
            </a:r>
            <a:r>
              <a:rPr lang="en-US" altLang="zh-CN" dirty="0"/>
              <a:t>...labs that can help </a:t>
            </a:r>
            <a:r>
              <a:rPr lang="en-US" altLang="zh-CN" b="1" dirty="0"/>
              <a:t>bring STEM topics alive</a:t>
            </a:r>
            <a:r>
              <a:rPr lang="en-US" altLang="zh-CN" dirty="0"/>
              <a:t> for your kids.</a:t>
            </a:r>
            <a:endParaRPr lang="en-US" altLang="zh-CN"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67"/>
          <p:cNvSpPr txBox="1"/>
          <p:nvPr/>
        </p:nvSpPr>
        <p:spPr>
          <a:xfrm>
            <a:off x="0" y="124777"/>
            <a:ext cx="9630383" cy="6608445"/>
          </a:xfrm>
          <a:prstGeom prst="rect">
            <a:avLst/>
          </a:prstGeom>
        </p:spPr>
        <p:txBody>
          <a:bodyPr wrap="square">
            <a:noAutofit/>
          </a:bodyPr>
          <a:lstStyle/>
          <a:p>
            <a:pPr indent="266700" fontAlgn="ctr">
              <a:lnSpc>
                <a:spcPct val="107000"/>
              </a:lnSpc>
            </a:pPr>
            <a:r>
              <a:rPr lang="en-US" altLang="zh-CN" b="1" dirty="0">
                <a:highlight>
                  <a:srgbClr val="DCDCDC"/>
                </a:highlight>
                <a:latin typeface="Times New Roman" panose="02020603050405020304" charset="0"/>
                <a:ea typeface="黑体" panose="02010609060101010101" pitchFamily="49" charset="-122"/>
                <a:cs typeface="Times New Roman" panose="02020603050405020304" charset="0"/>
              </a:rPr>
              <a:t>B</a:t>
            </a:r>
            <a:r>
              <a:rPr lang="zh-CN" altLang="en-US" b="1" dirty="0">
                <a:highlight>
                  <a:srgbClr val="DCDCDC"/>
                </a:highlight>
                <a:latin typeface="Times New Roman" panose="02020603050405020304" charset="0"/>
                <a:ea typeface="黑体" panose="02010609060101010101" pitchFamily="49" charset="-122"/>
                <a:cs typeface="Times New Roman" panose="02020603050405020304" charset="0"/>
              </a:rPr>
              <a:t>篇</a:t>
            </a:r>
            <a:r>
              <a:rPr lang="zh-CN" altLang="en-US" dirty="0">
                <a:highlight>
                  <a:srgbClr val="DCDCDC"/>
                </a:highlight>
              </a:rPr>
              <a:t>说明文（介绍、说明创意产业</a:t>
            </a:r>
            <a:r>
              <a:rPr lang="en-US" altLang="zh-CN" dirty="0">
                <a:highlight>
                  <a:srgbClr val="DCDCDC"/>
                </a:highlight>
              </a:rPr>
              <a:t>——“</a:t>
            </a:r>
            <a:r>
              <a:rPr lang="zh-CN" altLang="en-US" dirty="0">
                <a:highlight>
                  <a:srgbClr val="DCDCDC"/>
                </a:highlight>
              </a:rPr>
              <a:t>诗歌药房”的特色和发展过程。）文章介绍了</a:t>
            </a:r>
            <a:r>
              <a:rPr lang="en-US" altLang="zh-CN" dirty="0">
                <a:highlight>
                  <a:srgbClr val="DCDCDC"/>
                </a:highlight>
              </a:rPr>
              <a:t>Deborah Alma</a:t>
            </a:r>
            <a:r>
              <a:rPr lang="zh-CN" altLang="en-US" dirty="0">
                <a:solidFill>
                  <a:srgbClr val="FF0000"/>
                </a:solidFill>
                <a:highlight>
                  <a:srgbClr val="DCDCDC"/>
                </a:highlight>
              </a:rPr>
              <a:t>创立的“诗歌药房”</a:t>
            </a:r>
            <a:r>
              <a:rPr lang="zh-CN" altLang="en-US" dirty="0">
                <a:highlight>
                  <a:srgbClr val="DCDCDC"/>
                </a:highlight>
              </a:rPr>
              <a:t>，旨在通过，逐步由移动服务转变为固定场所，并取得了积极的社会影响和广泛认可。</a:t>
            </a:r>
            <a:r>
              <a:rPr lang="zh-CN" altLang="en-US" dirty="0">
                <a:solidFill>
                  <a:srgbClr val="FF0000"/>
                </a:solidFill>
                <a:highlight>
                  <a:srgbClr val="DCDCDC"/>
                </a:highlight>
              </a:rPr>
              <a:t>诗歌的疗愈力量帮助人们缓解压力和焦虑</a:t>
            </a:r>
            <a:endParaRPr lang="en-US" altLang="zh-CN" b="1" i="0" u="none" strike="noStrike" dirty="0">
              <a:solidFill>
                <a:srgbClr val="404040"/>
              </a:solidFill>
              <a:effectLst/>
              <a:highlight>
                <a:srgbClr val="DCDCDC"/>
              </a:highlight>
              <a:latin typeface="Times New Roman" panose="02020603050405020304" charset="0"/>
              <a:ea typeface="黑体" panose="02010609060101010101" pitchFamily="49" charset="-122"/>
              <a:cs typeface="Times New Roman" panose="02020603050405020304" charset="0"/>
            </a:endParaRPr>
          </a:p>
          <a:p>
            <a:pPr indent="266700"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In this fast-paced world, quiet moments are often spent staring at a phone screen. For those who have forgotten how to switch off and reconnect with ourselves, Deborah Alma may have just what the doctor ordered. She is the founder of The Poetry Pharmacy (</a:t>
            </a:r>
            <a:r>
              <a:rPr lang="zh-CN" altLang="en-US" kern="100" dirty="0">
                <a:solidFill>
                  <a:srgbClr val="000000"/>
                </a:solidFill>
                <a:latin typeface="Times New Roman" panose="02020603050405020304" charset="0"/>
                <a:ea typeface="宋体" panose="02010600030101010101" pitchFamily="2" charset="-122"/>
                <a:cs typeface="Times New Roman" panose="02020603050405020304" charset="0"/>
              </a:rPr>
              <a:t>药房</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 whose aim is </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to </a:t>
            </a:r>
            <a:r>
              <a:rPr lang="en-US" altLang="zh-CN" kern="100" dirty="0">
                <a:solidFill>
                  <a:srgbClr val="FF0000"/>
                </a:solidFill>
                <a:highlight>
                  <a:srgbClr val="FFFF00"/>
                </a:highlight>
                <a:latin typeface="Times New Roman" panose="02020603050405020304" charset="0"/>
                <a:ea typeface="宋体" panose="02010600030101010101" pitchFamily="2" charset="-122"/>
                <a:cs typeface="Times New Roman" panose="02020603050405020304" charset="0"/>
              </a:rPr>
              <a:t>ease worry with words</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 allowing visitors to </a:t>
            </a:r>
            <a:r>
              <a:rPr lang="en-US" altLang="zh-CN" kern="100" dirty="0">
                <a:solidFill>
                  <a:srgbClr val="FF0000"/>
                </a:solidFill>
                <a:highlight>
                  <a:srgbClr val="FFFF00"/>
                </a:highlight>
                <a:latin typeface="Times New Roman" panose="02020603050405020304" charset="0"/>
                <a:ea typeface="宋体" panose="02010600030101010101" pitchFamily="2" charset="-122"/>
                <a:cs typeface="Times New Roman" panose="02020603050405020304" charset="0"/>
              </a:rPr>
              <a:t>book poetry consultations </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for tailored advice or pick up a quick fix</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25</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 </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off the shelves. </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Last year, another Poetry Pharmacy (24</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题</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a:t>
            </a:r>
            <a:r>
              <a:rPr lang="zh-CN" altLang="en-US"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 </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opened its doors inside LUSH on London's Oxford Street, seeking to bring a little calm to the capital.</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fontAlgn="ctr">
              <a:lnSpc>
                <a:spcPct val="107000"/>
              </a:lnSpc>
            </a:pP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Even before she </a:t>
            </a:r>
            <a:r>
              <a:rPr lang="en-US" altLang="zh-CN" kern="100" dirty="0">
                <a:solidFill>
                  <a:srgbClr val="000000"/>
                </a:solidFill>
                <a:highlight>
                  <a:srgbClr val="FFFF00"/>
                </a:highlight>
                <a:latin typeface="Times New Roman" panose="02020603050405020304" charset="0"/>
                <a:ea typeface="宋体" panose="02010600030101010101" pitchFamily="2" charset="-122"/>
                <a:cs typeface="Times New Roman" panose="02020603050405020304" charset="0"/>
              </a:rPr>
              <a:t>had two successful “practices</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a:t>
            </a:r>
            <a:r>
              <a:rPr lang="zh-CN" altLang="en-US" kern="100" dirty="0">
                <a:solidFill>
                  <a:srgbClr val="000000"/>
                </a:solidFill>
                <a:latin typeface="Times New Roman" panose="02020603050405020304" charset="0"/>
                <a:ea typeface="宋体" panose="02010600030101010101" pitchFamily="2" charset="-122"/>
                <a:cs typeface="Times New Roman" panose="02020603050405020304" charset="0"/>
              </a:rPr>
              <a:t>（</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24</a:t>
            </a:r>
            <a:r>
              <a:rPr lang="zh-CN" altLang="en-US" kern="100" dirty="0">
                <a:solidFill>
                  <a:srgbClr val="000000"/>
                </a:solidFill>
                <a:latin typeface="Times New Roman" panose="02020603050405020304" charset="0"/>
                <a:ea typeface="宋体" panose="02010600030101010101" pitchFamily="2" charset="-122"/>
                <a:cs typeface="Times New Roman" panose="02020603050405020304" charset="0"/>
              </a:rPr>
              <a:t>题）</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 Deborah was keenly aware of the power of poetry. She noticed how it could bring people a positive change. This inspired her to become the "Emergency Poet," traveling the country in a vintage ambulance to offer poetry prescriptions (</a:t>
            </a:r>
            <a:r>
              <a:rPr lang="zh-CN" altLang="en-US" kern="100" dirty="0">
                <a:solidFill>
                  <a:srgbClr val="000000"/>
                </a:solidFill>
                <a:latin typeface="Times New Roman" panose="02020603050405020304" charset="0"/>
                <a:ea typeface="宋体" panose="02010600030101010101" pitchFamily="2" charset="-122"/>
                <a:cs typeface="Times New Roman" panose="02020603050405020304" charset="0"/>
              </a:rPr>
              <a:t>处方</a:t>
            </a:r>
            <a:r>
              <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rPr>
              <a:t>). The 1950s ambulance, which was bought on eBay, carried 200 poems, each with advice like "take this poem with a cup of tea" or "listen to some birdsong".</a:t>
            </a:r>
            <a:endParaRPr lang="en-US" altLang="zh-CN"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ctr">
              <a:lnSpc>
                <a:spcPct val="107000"/>
              </a:lnSpc>
            </a:pPr>
            <a:r>
              <a:rPr lang="en-US" altLang="zh-CN" kern="100" dirty="0">
                <a:latin typeface="Times New Roman" panose="02020603050405020304" charset="0"/>
                <a:ea typeface="宋体" panose="02010600030101010101" pitchFamily="2" charset="-122"/>
                <a:cs typeface="宋体" panose="02010600030101010101" pitchFamily="2" charset="-122"/>
              </a:rPr>
              <a:t>After about a decade of mobile medicine, Deborah parked up her practice for a permanent location in Shropshire. This </a:t>
            </a:r>
            <a:r>
              <a:rPr lang="en-US" altLang="zh-CN" kern="100" dirty="0">
                <a:highlight>
                  <a:srgbClr val="FFFF00"/>
                </a:highlight>
                <a:latin typeface="Times New Roman" panose="02020603050405020304" charset="0"/>
                <a:ea typeface="宋体" panose="02010600030101010101" pitchFamily="2" charset="-122"/>
                <a:cs typeface="宋体" panose="02010600030101010101" pitchFamily="2" charset="-122"/>
              </a:rPr>
              <a:t>became the </a:t>
            </a:r>
            <a:r>
              <a:rPr lang="en-US" altLang="zh-CN" kern="100" dirty="0">
                <a:solidFill>
                  <a:srgbClr val="FF0000"/>
                </a:solidFill>
                <a:highlight>
                  <a:srgbClr val="FFFF00"/>
                </a:highlight>
                <a:latin typeface="Times New Roman" panose="02020603050405020304" charset="0"/>
                <a:ea typeface="宋体" panose="02010600030101010101" pitchFamily="2" charset="-122"/>
                <a:cs typeface="宋体" panose="02010600030101010101" pitchFamily="2" charset="-122"/>
              </a:rPr>
              <a:t>world’s first </a:t>
            </a:r>
            <a:r>
              <a:rPr lang="en-US" altLang="zh-CN" kern="100" dirty="0">
                <a:highlight>
                  <a:srgbClr val="FFFF00"/>
                </a:highlight>
                <a:latin typeface="Times New Roman" panose="02020603050405020304" charset="0"/>
                <a:ea typeface="宋体" panose="02010600030101010101" pitchFamily="2" charset="-122"/>
                <a:cs typeface="宋体" panose="02010600030101010101" pitchFamily="2" charset="-122"/>
              </a:rPr>
              <a:t>walk-in poetry pharmacy (27</a:t>
            </a:r>
            <a:r>
              <a:rPr lang="zh-CN" altLang="en-US" kern="100" dirty="0">
                <a:highlight>
                  <a:srgbClr val="FFFF00"/>
                </a:highlight>
                <a:latin typeface="Times New Roman" panose="02020603050405020304" charset="0"/>
                <a:ea typeface="宋体" panose="02010600030101010101" pitchFamily="2" charset="-122"/>
                <a:cs typeface="宋体" panose="02010600030101010101" pitchFamily="2" charset="-122"/>
              </a:rPr>
              <a:t>题</a:t>
            </a:r>
            <a:r>
              <a:rPr lang="en-US" altLang="zh-CN" kern="100" dirty="0">
                <a:highlight>
                  <a:srgbClr val="FFFF00"/>
                </a:highlight>
                <a:latin typeface="Times New Roman" panose="02020603050405020304" charset="0"/>
                <a:ea typeface="宋体" panose="02010600030101010101" pitchFamily="2" charset="-122"/>
                <a:cs typeface="宋体" panose="02010600030101010101" pitchFamily="2" charset="-122"/>
              </a:rPr>
              <a:t>)</a:t>
            </a:r>
            <a:r>
              <a:rPr lang="en-US" altLang="zh-CN" kern="100" dirty="0">
                <a:latin typeface="Times New Roman" panose="02020603050405020304" charset="0"/>
                <a:ea typeface="宋体" panose="02010600030101010101" pitchFamily="2" charset="-122"/>
                <a:cs typeface="宋体" panose="02010600030101010101" pitchFamily="2" charset="-122"/>
              </a:rPr>
              <a:t>, and unlike the ambulance it had central heating. From a cozy coffee corner to an inspiring physic garden, the Pharmacy is described as "a peaceful place to rest and dream". "What happens in the shops is that people who look at pills are often buying things for others. It's potentially a little tearful, but the fact that you're giving and thinking about someone else </a:t>
            </a:r>
            <a:r>
              <a:rPr lang="en-US" altLang="zh-CN" kern="100" dirty="0">
                <a:highlight>
                  <a:srgbClr val="FFFF00"/>
                </a:highlight>
                <a:latin typeface="Times New Roman" panose="02020603050405020304" charset="0"/>
                <a:ea typeface="宋体" panose="02010600030101010101" pitchFamily="2" charset="-122"/>
                <a:cs typeface="宋体" panose="02010600030101010101" pitchFamily="2" charset="-122"/>
              </a:rPr>
              <a:t>is heartwarming</a:t>
            </a:r>
            <a:r>
              <a:rPr lang="en-US" altLang="zh-CN" kern="100" dirty="0">
                <a:latin typeface="Times New Roman" panose="02020603050405020304" charset="0"/>
                <a:ea typeface="宋体" panose="02010600030101010101" pitchFamily="2" charset="-122"/>
                <a:cs typeface="宋体" panose="02010600030101010101" pitchFamily="2" charset="-122"/>
              </a:rPr>
              <a:t>." The Pharmacy also provides a more personalized service. "We ask about people's reading habits, how they relax, rather than their problems. It should be pleasure-aware too," Deborah says.</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a:p>
            <a:pPr indent="266700" algn="just" fontAlgn="ctr">
              <a:lnSpc>
                <a:spcPct val="107000"/>
              </a:lnSpc>
            </a:pPr>
            <a:endParaRPr lang="zh-CN" altLang="zh-CN" sz="1800" kern="100" dirty="0">
              <a:effectLst/>
              <a:highlight>
                <a:srgbClr val="FFFA97"/>
              </a:highlight>
              <a:latin typeface="Times New Roman" panose="02020603050405020304" charset="0"/>
              <a:ea typeface="宋体" panose="02010600030101010101" pitchFamily="2" charset="-122"/>
              <a:cs typeface="宋体" panose="02010600030101010101" pitchFamily="2" charset="-122"/>
            </a:endParaRPr>
          </a:p>
        </p:txBody>
      </p:sp>
      <p:sp>
        <p:nvSpPr>
          <p:cNvPr id="4" name="文本框 3"/>
          <p:cNvSpPr txBox="1"/>
          <p:nvPr/>
        </p:nvSpPr>
        <p:spPr>
          <a:xfrm>
            <a:off x="9630383" y="159385"/>
            <a:ext cx="2449222"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endParaRPr lang="en-US" altLang="zh-CN" b="1" dirty="0"/>
          </a:p>
          <a:p>
            <a:endParaRPr lang="en-US" altLang="zh-CN" b="1" dirty="0"/>
          </a:p>
          <a:p>
            <a:r>
              <a:rPr lang="zh-CN" altLang="en-US" b="1" dirty="0"/>
              <a:t>引入（第</a:t>
            </a:r>
            <a:r>
              <a:rPr lang="en-US" altLang="zh-CN" b="1" dirty="0"/>
              <a:t>1</a:t>
            </a:r>
            <a:r>
              <a:rPr lang="zh-CN" altLang="en-US" b="1" dirty="0"/>
              <a:t>段</a:t>
            </a:r>
            <a:r>
              <a:rPr lang="zh-CN" altLang="en-US" dirty="0"/>
              <a:t>）：介绍“诗歌药房”创始人</a:t>
            </a:r>
            <a:r>
              <a:rPr lang="en-US" altLang="zh-CN" dirty="0"/>
              <a:t>Deborah Alma</a:t>
            </a:r>
            <a:r>
              <a:rPr lang="zh-CN" altLang="en-US" dirty="0"/>
              <a:t>，她创建药房的初衷以及药房的服务形式。</a:t>
            </a:r>
            <a:endParaRPr lang="en-US" altLang="zh-CN" b="1" dirty="0">
              <a:effectLst/>
              <a:latin typeface="黑体" panose="02010609060101010101" pitchFamily="49" charset="-122"/>
              <a:ea typeface="黑体" panose="02010609060101010101" pitchFamily="49" charset="-122"/>
            </a:endParaRPr>
          </a:p>
          <a:p>
            <a:endParaRPr lang="en-US" altLang="zh-CN" b="1" dirty="0">
              <a:effectLst/>
              <a:latin typeface="黑体" panose="02010609060101010101" pitchFamily="49" charset="-122"/>
              <a:ea typeface="黑体" panose="02010609060101010101" pitchFamily="49" charset="-122"/>
            </a:endParaRPr>
          </a:p>
          <a:p>
            <a:endParaRPr lang="en-US" altLang="zh-CN" b="1" dirty="0"/>
          </a:p>
          <a:p>
            <a:r>
              <a:rPr lang="zh-CN" altLang="en-US" b="1" dirty="0"/>
              <a:t>创新、移动药房（第</a:t>
            </a:r>
            <a:r>
              <a:rPr lang="en-US" altLang="zh-CN" b="1" dirty="0"/>
              <a:t>2</a:t>
            </a:r>
            <a:r>
              <a:rPr lang="zh-CN" altLang="en-US" b="1" dirty="0"/>
              <a:t>段）</a:t>
            </a:r>
            <a:r>
              <a:rPr lang="zh-CN" altLang="en-US" dirty="0"/>
              <a:t>：</a:t>
            </a:r>
            <a:r>
              <a:rPr lang="en-US" altLang="zh-CN" dirty="0"/>
              <a:t>Deborah</a:t>
            </a:r>
            <a:r>
              <a:rPr lang="zh-CN" altLang="en-US" dirty="0"/>
              <a:t>早期以“急诊诗人”的形式</a:t>
            </a:r>
            <a:r>
              <a:rPr lang="zh-CN" altLang="en-US" dirty="0">
                <a:highlight>
                  <a:srgbClr val="00FF00"/>
                </a:highlight>
              </a:rPr>
              <a:t>流动提供诗歌处方服务，展示其创新且同情心的一面</a:t>
            </a:r>
            <a:r>
              <a:rPr lang="zh-CN" altLang="en-US" dirty="0"/>
              <a:t>。</a:t>
            </a:r>
            <a:endParaRPr lang="en-US" altLang="zh-CN" b="1" dirty="0">
              <a:latin typeface="黑体" panose="02010609060101010101" pitchFamily="49" charset="-122"/>
              <a:ea typeface="黑体" panose="02010609060101010101" pitchFamily="49" charset="-122"/>
            </a:endParaRPr>
          </a:p>
          <a:p>
            <a:endParaRPr lang="en-US" altLang="zh-CN" dirty="0">
              <a:effectLst/>
              <a:latin typeface="黑体" panose="02010609060101010101" pitchFamily="49" charset="-122"/>
              <a:ea typeface="黑体" panose="02010609060101010101" pitchFamily="49" charset="-122"/>
            </a:endParaRPr>
          </a:p>
          <a:p>
            <a:endParaRPr lang="en-US" altLang="zh-CN" b="1" dirty="0"/>
          </a:p>
          <a:p>
            <a:r>
              <a:rPr lang="zh-CN" altLang="en-US" b="1" dirty="0"/>
              <a:t>发展、固定店铺（第</a:t>
            </a:r>
            <a:r>
              <a:rPr lang="en-US" altLang="zh-CN" b="1" dirty="0"/>
              <a:t>3</a:t>
            </a:r>
            <a:r>
              <a:rPr lang="zh-CN" altLang="en-US" b="1" dirty="0"/>
              <a:t>段） </a:t>
            </a:r>
            <a:r>
              <a:rPr lang="zh-CN" altLang="en-US" dirty="0"/>
              <a:t>：“诗歌药房”最终建立固定场所，提供温馨、个性化的服务，突出疗愈性和人文关怀。</a:t>
            </a:r>
            <a:br>
              <a:rPr lang="zh-CN" altLang="en-US" dirty="0"/>
            </a:br>
            <a:endParaRPr lang="zh-CN" altLang="en-US" b="1" dirty="0">
              <a:latin typeface="Times New Roman" panose="02020603050405020304" charset="0"/>
              <a:ea typeface="宋体" panose="02010600030101010101" pitchFamily="2" charset="-122"/>
              <a:cs typeface="Times New Roman" panose="02020603050405020304" charset="0"/>
            </a:endParaRPr>
          </a:p>
        </p:txBody>
      </p:sp>
      <p:sp>
        <p:nvSpPr>
          <p:cNvPr id="6" name="文本框 5"/>
          <p:cNvSpPr txBox="1"/>
          <p:nvPr/>
        </p:nvSpPr>
        <p:spPr>
          <a:xfrm>
            <a:off x="125096" y="2572261"/>
            <a:ext cx="9505288" cy="1010533"/>
          </a:xfrm>
          <a:prstGeom prst="rect">
            <a:avLst/>
          </a:prstGeom>
          <a:solidFill>
            <a:schemeClr val="accent3">
              <a:lumMod val="60000"/>
              <a:lumOff val="40000"/>
            </a:schemeClr>
          </a:solidFill>
        </p:spPr>
        <p:txBody>
          <a:bodyPr wrap="square">
            <a:spAutoFit/>
          </a:bodyPr>
          <a:lstStyle/>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25. What can possibly happen in The Poetry Pharmacy?</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A.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Poetic</a:t>
            </a:r>
            <a:r>
              <a:rPr lang="en-US" altLang="zh-CN" sz="1800" kern="100" dirty="0">
                <a:effectLst/>
                <a:latin typeface="Times New Roman" panose="02020603050405020304" charset="0"/>
                <a:ea typeface="宋体" panose="02010600030101010101" pitchFamily="2" charset="-122"/>
                <a:cs typeface="Times New Roman" panose="02020603050405020304" charset="0"/>
              </a:rPr>
              <a:t> healing.</a:t>
            </a:r>
            <a:r>
              <a:rPr lang="en-US" altLang="zh-CN" kern="100" dirty="0">
                <a:latin typeface="Times New Roman" panose="02020603050405020304" charset="0"/>
                <a:ea typeface="宋体" panose="02010600030101010101" pitchFamily="2" charset="-122"/>
                <a:cs typeface="Times New Roman" panose="02020603050405020304" charset="0"/>
              </a:rPr>
              <a:t>			</a:t>
            </a:r>
            <a:r>
              <a:rPr lang="en-US" altLang="zh-CN" sz="1800" kern="100" dirty="0">
                <a:effectLst/>
                <a:latin typeface="Times New Roman" panose="02020603050405020304" charset="0"/>
                <a:ea typeface="宋体" panose="02010600030101010101" pitchFamily="2" charset="-122"/>
                <a:cs typeface="Times New Roman" panose="02020603050405020304" charset="0"/>
              </a:rPr>
              <a:t>B. Helping phone addicts.	</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a:buNone/>
            </a:pPr>
            <a:r>
              <a:rPr lang="en-US" altLang="zh-CN" sz="1800" kern="100" dirty="0">
                <a:effectLst/>
                <a:latin typeface="Times New Roman" panose="02020603050405020304" charset="0"/>
                <a:ea typeface="宋体" panose="02010600030101010101" pitchFamily="2" charset="-122"/>
              </a:rPr>
              <a:t>   C. Enjoying theatre performances.	D. Discussing poetry writing.</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cxnSp>
        <p:nvCxnSpPr>
          <p:cNvPr id="2" name="直接箭头连接符 1"/>
          <p:cNvCxnSpPr/>
          <p:nvPr/>
        </p:nvCxnSpPr>
        <p:spPr>
          <a:xfrm flipH="1">
            <a:off x="1193800" y="2092058"/>
            <a:ext cx="3683939" cy="87974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 name="直接箭头连接符 7"/>
          <p:cNvCxnSpPr/>
          <p:nvPr/>
        </p:nvCxnSpPr>
        <p:spPr>
          <a:xfrm>
            <a:off x="453694" y="2208589"/>
            <a:ext cx="444500" cy="727343"/>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星形: 五角 1"/>
          <p:cNvSpPr/>
          <p:nvPr/>
        </p:nvSpPr>
        <p:spPr>
          <a:xfrm>
            <a:off x="277495" y="2852963"/>
            <a:ext cx="319405" cy="279400"/>
          </a:xfrm>
          <a:prstGeom prst="star5">
            <a:avLst>
              <a:gd name="adj" fmla="val 31940"/>
              <a:gd name="hf" fmla="val 105146"/>
              <a:gd name="vf" fmla="val 110557"/>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文本框 10"/>
          <p:cNvSpPr txBox="1"/>
          <p:nvPr/>
        </p:nvSpPr>
        <p:spPr>
          <a:xfrm>
            <a:off x="112395" y="5091910"/>
            <a:ext cx="9505288" cy="951543"/>
          </a:xfrm>
          <a:prstGeom prst="rect">
            <a:avLst/>
          </a:prstGeom>
          <a:solidFill>
            <a:schemeClr val="accent3">
              <a:lumMod val="60000"/>
              <a:lumOff val="40000"/>
            </a:schemeClr>
          </a:solidFill>
        </p:spPr>
        <p:txBody>
          <a:bodyPr wrap="square">
            <a:spAutoFit/>
          </a:bodyPr>
          <a:lstStyle/>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27. Which of the following best describes Deborah?</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A. Creative but inconsistent.	B. Conventional but warm.</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pPr>
            <a:r>
              <a:rPr lang="en-US" altLang="zh-CN" sz="1800" kern="100" dirty="0">
                <a:effectLst/>
                <a:latin typeface="Times New Roman" panose="02020603050405020304" charset="0"/>
                <a:ea typeface="宋体" panose="02010600030101010101" pitchFamily="2" charset="-122"/>
                <a:cs typeface="Times New Roman" panose="02020603050405020304" charset="0"/>
              </a:rPr>
              <a:t>C. </a:t>
            </a:r>
            <a:r>
              <a:rPr lang="en-US" altLang="zh-CN" sz="1800" kern="100" dirty="0">
                <a:solidFill>
                  <a:srgbClr val="FF0000"/>
                </a:solidFill>
                <a:effectLst/>
                <a:latin typeface="Times New Roman" panose="02020603050405020304" charset="0"/>
                <a:ea typeface="宋体" panose="02010600030101010101" pitchFamily="2" charset="-122"/>
                <a:cs typeface="Times New Roman" panose="02020603050405020304" charset="0"/>
              </a:rPr>
              <a:t>Innovative</a:t>
            </a:r>
            <a:r>
              <a:rPr lang="en-US" altLang="zh-CN" sz="1800" kern="100" dirty="0">
                <a:effectLst/>
                <a:latin typeface="Times New Roman" panose="02020603050405020304" charset="0"/>
                <a:ea typeface="宋体" panose="02010600030101010101" pitchFamily="2" charset="-122"/>
                <a:cs typeface="Times New Roman" panose="02020603050405020304" charset="0"/>
              </a:rPr>
              <a:t> and </a:t>
            </a:r>
            <a:r>
              <a:rPr lang="en-US" altLang="zh-CN" sz="1800" kern="100" dirty="0">
                <a:effectLst/>
                <a:highlight>
                  <a:srgbClr val="00FF00"/>
                </a:highlight>
                <a:latin typeface="Times New Roman" panose="02020603050405020304" charset="0"/>
                <a:ea typeface="宋体" panose="02010600030101010101" pitchFamily="2" charset="-122"/>
                <a:cs typeface="Times New Roman" panose="02020603050405020304" charset="0"/>
              </a:rPr>
              <a:t>compassionate</a:t>
            </a:r>
            <a:r>
              <a:rPr lang="zh-CN" altLang="en-US" kern="100" dirty="0">
                <a:highlight>
                  <a:srgbClr val="00FF00"/>
                </a:highlight>
                <a:latin typeface="Times New Roman" panose="02020603050405020304" charset="0"/>
                <a:ea typeface="宋体" panose="02010600030101010101" pitchFamily="2" charset="-122"/>
                <a:cs typeface="Times New Roman" panose="02020603050405020304" charset="0"/>
              </a:rPr>
              <a:t>富于同情心的</a:t>
            </a:r>
            <a:r>
              <a:rPr lang="en-US" altLang="zh-CN" sz="1800" kern="100" dirty="0">
                <a:effectLst/>
                <a:latin typeface="Times New Roman" panose="02020603050405020304" charset="0"/>
                <a:ea typeface="宋体" panose="02010600030101010101" pitchFamily="2" charset="-122"/>
                <a:cs typeface="Times New Roman" panose="02020603050405020304" charset="0"/>
              </a:rPr>
              <a:t>.	D. Sociable and adventurous</a:t>
            </a:r>
            <a:r>
              <a:rPr lang="en-US" altLang="zh-CN" sz="1800" kern="100" dirty="0">
                <a:effectLst/>
                <a:latin typeface="Times New Roman" panose="02020603050405020304" charset="0"/>
                <a:ea typeface="宋体" panose="02010600030101010101" pitchFamily="2" charset="-122"/>
              </a:rPr>
              <a:t>.</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cxnSp>
        <p:nvCxnSpPr>
          <p:cNvPr id="12" name="直接箭头连接符 11"/>
          <p:cNvCxnSpPr/>
          <p:nvPr/>
        </p:nvCxnSpPr>
        <p:spPr>
          <a:xfrm flipH="1">
            <a:off x="1320800" y="4794336"/>
            <a:ext cx="2485694" cy="920664"/>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93604" y="111590"/>
            <a:ext cx="9345885" cy="1754326"/>
          </a:xfrm>
          <a:prstGeom prst="rect">
            <a:avLst/>
          </a:prstGeom>
          <a:noFill/>
        </p:spPr>
        <p:txBody>
          <a:bodyPr wrap="square">
            <a:spAutoFit/>
          </a:bodyPr>
          <a:lstStyle/>
          <a:p>
            <a:pPr indent="266700" algn="just" fontAlgn="ctr">
              <a:lnSpc>
                <a:spcPct val="150000"/>
              </a:lnSpc>
            </a:pP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Despite never having done any online marketing, The Poetry Pharmacy has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a </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dedicated</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 following of creative souls</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including Mark Constantine, CEO and co-founder of LUSH. We don't know what the future holds for The Poetry Pharmacy and its founder, but one thing is certain-the next chapter is bound to be a good one!</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10" name="文本框 9"/>
          <p:cNvSpPr txBox="1"/>
          <p:nvPr/>
        </p:nvSpPr>
        <p:spPr>
          <a:xfrm>
            <a:off x="9764113" y="111590"/>
            <a:ext cx="2468678"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r>
              <a:rPr lang="zh-CN" altLang="en-US" b="1" dirty="0"/>
              <a:t>认可与未来展望</a:t>
            </a:r>
            <a:r>
              <a:rPr lang="zh-CN" altLang="en-US" dirty="0"/>
              <a:t>（第</a:t>
            </a:r>
            <a:r>
              <a:rPr lang="en-US" altLang="zh-CN" dirty="0"/>
              <a:t>4</a:t>
            </a:r>
            <a:r>
              <a:rPr lang="zh-CN" altLang="en-US" dirty="0"/>
              <a:t>段）：尽管从未进行线上营销，药房依然拥有</a:t>
            </a:r>
            <a:r>
              <a:rPr lang="zh-CN" altLang="en-US" dirty="0">
                <a:solidFill>
                  <a:srgbClr val="FF0000"/>
                </a:solidFill>
                <a:highlight>
                  <a:srgbClr val="FFFF00"/>
                </a:highlight>
              </a:rPr>
              <a:t>忠实</a:t>
            </a:r>
            <a:r>
              <a:rPr lang="zh-CN" altLang="en-US" dirty="0">
                <a:highlight>
                  <a:srgbClr val="FFFF00"/>
                </a:highlight>
              </a:rPr>
              <a:t>拥护者</a:t>
            </a:r>
            <a:r>
              <a:rPr lang="zh-CN" altLang="en-US" dirty="0"/>
              <a:t>，未来发展潜力巨大。</a:t>
            </a:r>
            <a:endParaRPr lang="en-US" altLang="zh-CN" b="1" dirty="0">
              <a:latin typeface="黑体" panose="02010609060101010101" pitchFamily="49" charset="-122"/>
              <a:ea typeface="黑体" panose="02010609060101010101" pitchFamily="49" charset="-122"/>
            </a:endParaRPr>
          </a:p>
          <a:p>
            <a:endParaRPr lang="en-US" altLang="zh-CN" b="1" dirty="0">
              <a:latin typeface="黑体" panose="02010609060101010101" pitchFamily="49" charset="-122"/>
              <a:ea typeface="黑体" panose="02010609060101010101" pitchFamily="49" charset="-122"/>
            </a:endParaRPr>
          </a:p>
          <a:p>
            <a:br>
              <a:rPr lang="zh-CN" altLang="en-US" dirty="0"/>
            </a:br>
            <a:endParaRPr lang="zh-CN" altLang="en-US" b="1" dirty="0">
              <a:latin typeface="Times New Roman" panose="02020603050405020304" charset="0"/>
              <a:ea typeface="宋体" panose="02010600030101010101" pitchFamily="2" charset="-122"/>
              <a:cs typeface="Times New Roman" panose="02020603050405020304" charset="0"/>
            </a:endParaRPr>
          </a:p>
        </p:txBody>
      </p:sp>
      <p:sp>
        <p:nvSpPr>
          <p:cNvPr id="2" name="文本框 1"/>
          <p:cNvSpPr txBox="1"/>
          <p:nvPr/>
        </p:nvSpPr>
        <p:spPr>
          <a:xfrm>
            <a:off x="437320" y="1865916"/>
            <a:ext cx="9345885" cy="1010533"/>
          </a:xfrm>
          <a:prstGeom prst="rect">
            <a:avLst/>
          </a:prstGeom>
          <a:solidFill>
            <a:schemeClr val="accent3">
              <a:lumMod val="60000"/>
              <a:lumOff val="40000"/>
            </a:schemeClr>
          </a:solidFill>
        </p:spPr>
        <p:txBody>
          <a:bodyPr wrap="square">
            <a:spAutoFit/>
          </a:bodyPr>
          <a:lstStyle/>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26. What can be inferred from the last paragraph?</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indent="152400" algn="just">
              <a:lnSpc>
                <a:spcPts val="1700"/>
              </a:lnSpc>
              <a:spcAft>
                <a:spcPts val="800"/>
              </a:spcAft>
              <a:buNone/>
            </a:pPr>
            <a:r>
              <a:rPr lang="en-US" altLang="zh-CN" sz="1800" kern="100" dirty="0">
                <a:effectLst/>
                <a:latin typeface="Times New Roman" panose="02020603050405020304" charset="0"/>
                <a:ea typeface="宋体" panose="02010600030101010101" pitchFamily="2" charset="-122"/>
                <a:cs typeface="Times New Roman" panose="02020603050405020304" charset="0"/>
              </a:rPr>
              <a:t>A. The shop needs some marketing.		B. The shop has </a:t>
            </a:r>
            <a:r>
              <a:rPr lang="en-US" altLang="zh-CN" sz="1800" kern="100" dirty="0">
                <a:effectLst/>
                <a:highlight>
                  <a:srgbClr val="FFFF00"/>
                </a:highlight>
                <a:latin typeface="Times New Roman" panose="02020603050405020304" charset="0"/>
                <a:ea typeface="宋体" panose="02010600030101010101" pitchFamily="2" charset="-122"/>
                <a:cs typeface="Times New Roman" panose="02020603050405020304" charset="0"/>
              </a:rPr>
              <a:t>gained acceptance</a:t>
            </a:r>
            <a:r>
              <a:rPr lang="en-US" altLang="zh-CN" sz="1800" kern="100" dirty="0">
                <a:effectLst/>
                <a:latin typeface="Times New Roman" panose="02020603050405020304" charset="0"/>
                <a:ea typeface="宋体" panose="02010600030101010101" pitchFamily="2" charset="-122"/>
                <a:cs typeface="Times New Roman" panose="02020603050405020304" charset="0"/>
              </a:rPr>
              <a:t>.</a:t>
            </a:r>
            <a:endParaRPr lang="zh-CN" altLang="zh-CN" sz="1800" kern="100" dirty="0">
              <a:effectLst/>
              <a:latin typeface="Calibri" panose="020F0502020204030204" pitchFamily="34" charset="0"/>
              <a:ea typeface="宋体" panose="02010600030101010101" pitchFamily="2" charset="-122"/>
              <a:cs typeface="Times New Roman" panose="02020603050405020304" charset="0"/>
            </a:endParaRPr>
          </a:p>
          <a:p>
            <a:pPr>
              <a:buNone/>
            </a:pPr>
            <a:r>
              <a:rPr lang="en-US" altLang="zh-CN" sz="1800" kern="100" dirty="0">
                <a:effectLst/>
                <a:latin typeface="Times New Roman" panose="02020603050405020304" charset="0"/>
                <a:ea typeface="宋体" panose="02010600030101010101" pitchFamily="2" charset="-122"/>
              </a:rPr>
              <a:t>  C. Deborah will open a new shop soon.	D. Deborah has found some co-founders.</a:t>
            </a:r>
            <a:endParaRPr lang="zh-CN" altLang="zh-CN" sz="1800" kern="100" dirty="0">
              <a:effectLst/>
              <a:latin typeface="Times New Roman" panose="02020603050405020304" charset="0"/>
              <a:ea typeface="宋体" panose="02010600030101010101" pitchFamily="2" charset="-122"/>
              <a:cs typeface="宋体" panose="02010600030101010101" pitchFamily="2" charset="-122"/>
            </a:endParaRPr>
          </a:p>
        </p:txBody>
      </p:sp>
      <p:sp>
        <p:nvSpPr>
          <p:cNvPr id="14" name="五角星 13"/>
          <p:cNvSpPr/>
          <p:nvPr/>
        </p:nvSpPr>
        <p:spPr>
          <a:xfrm>
            <a:off x="5017686" y="2090206"/>
            <a:ext cx="344556" cy="32225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3" name="直接箭头连接符 2"/>
          <p:cNvCxnSpPr/>
          <p:nvPr/>
        </p:nvCxnSpPr>
        <p:spPr>
          <a:xfrm>
            <a:off x="2174229" y="988753"/>
            <a:ext cx="4810771" cy="1262578"/>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6000" y="187722"/>
            <a:ext cx="10800000" cy="720000"/>
          </a:xfrm>
        </p:spPr>
        <p:txBody>
          <a:bodyPr/>
          <a:lstStyle/>
          <a:p>
            <a:r>
              <a:rPr kumimoji="1" lang="en-US" altLang="zh-CN" dirty="0">
                <a:latin typeface="Times New Roman" panose="02020603050405020304" charset="0"/>
                <a:ea typeface="宋体" panose="02010600030101010101" pitchFamily="2" charset="-122"/>
                <a:cs typeface="Times New Roman" panose="02020603050405020304" charset="0"/>
              </a:rPr>
              <a:t>Language bank</a:t>
            </a:r>
            <a:endParaRPr kumimoji="1" lang="zh-CN" altLang="en-US" dirty="0">
              <a:latin typeface="Times New Roman" panose="02020603050405020304" charset="0"/>
              <a:ea typeface="宋体" panose="02010600030101010101" pitchFamily="2" charset="-122"/>
              <a:cs typeface="Times New Roman" panose="02020603050405020304" charset="0"/>
            </a:endParaRPr>
          </a:p>
        </p:txBody>
      </p:sp>
      <p:graphicFrame>
        <p:nvGraphicFramePr>
          <p:cNvPr id="7" name="表格 6"/>
          <p:cNvGraphicFramePr>
            <a:graphicFrameLocks noGrp="1"/>
          </p:cNvGraphicFramePr>
          <p:nvPr/>
        </p:nvGraphicFramePr>
        <p:xfrm>
          <a:off x="601844" y="1708472"/>
          <a:ext cx="6121401" cy="3078480"/>
        </p:xfrm>
        <a:graphic>
          <a:graphicData uri="http://schemas.openxmlformats.org/drawingml/2006/table">
            <a:tbl>
              <a:tblPr/>
              <a:tblGrid>
                <a:gridCol w="2040467"/>
                <a:gridCol w="2040467"/>
                <a:gridCol w="2040467"/>
              </a:tblGrid>
              <a:tr h="0">
                <a:tc>
                  <a:txBody>
                    <a:bodyPr/>
                    <a:lstStyle/>
                    <a:p>
                      <a:r>
                        <a:rPr lang="en-US" dirty="0">
                          <a:effectLst/>
                        </a:rPr>
                        <a:t>switch off</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放松下来</a:t>
                      </a:r>
                      <a:r>
                        <a:rPr lang="en-US" altLang="zh-CN">
                          <a:effectLst/>
                        </a:rPr>
                        <a:t>,</a:t>
                      </a:r>
                      <a:r>
                        <a:rPr lang="zh-CN" altLang="en-US">
                          <a:effectLst/>
                        </a:rPr>
                        <a:t>休息</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relax, unwind</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dirty="0">
                          <a:effectLst/>
                        </a:rPr>
                        <a:t>practice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医疗机构</a:t>
                      </a:r>
                      <a:r>
                        <a:rPr lang="en-US" altLang="zh-CN" dirty="0">
                          <a:effectLst/>
                        </a:rPr>
                        <a:t>,</a:t>
                      </a:r>
                      <a:r>
                        <a:rPr lang="zh-CN" altLang="en-US" dirty="0">
                          <a:effectLst/>
                        </a:rPr>
                        <a:t>诊所</a:t>
                      </a:r>
                      <a:r>
                        <a:rPr lang="en-US" altLang="zh-CN" dirty="0">
                          <a:effectLst/>
                        </a:rPr>
                        <a:t>(</a:t>
                      </a:r>
                      <a:r>
                        <a:rPr lang="zh-CN" altLang="en-US" dirty="0">
                          <a:effectLst/>
                        </a:rPr>
                        <a:t>文中指”诗歌药房”</a:t>
                      </a:r>
                      <a:r>
                        <a:rPr lang="en-US" altLang="zh-CN" dirty="0">
                          <a:effectLst/>
                        </a:rPr>
                        <a:t>)</a:t>
                      </a:r>
                      <a:endParaRPr lang="en-US" altLang="zh-CN"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clinic, establishment</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mobile medicine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dirty="0">
                          <a:effectLst/>
                        </a:rPr>
                        <a:t>移动诊疗</a:t>
                      </a:r>
                      <a:r>
                        <a:rPr lang="en-US" altLang="zh-CN" dirty="0">
                          <a:effectLst/>
                        </a:rPr>
                        <a:t>,</a:t>
                      </a:r>
                      <a:r>
                        <a:rPr lang="zh-CN" altLang="en-US" dirty="0">
                          <a:effectLst/>
                        </a:rPr>
                        <a:t>流动服务</a:t>
                      </a:r>
                      <a:endParaRPr lang="zh-CN" alt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traveling medical service</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park up</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停止移动</a:t>
                      </a:r>
                      <a:r>
                        <a:rPr lang="en-US" altLang="zh-CN">
                          <a:effectLst/>
                        </a:rPr>
                        <a:t>,</a:t>
                      </a:r>
                      <a:r>
                        <a:rPr lang="zh-CN" altLang="en-US">
                          <a:effectLst/>
                        </a:rPr>
                        <a:t>定居</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settle down</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following</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忠实的支持者</a:t>
                      </a:r>
                      <a:r>
                        <a:rPr lang="en-US" altLang="zh-CN">
                          <a:effectLst/>
                        </a:rPr>
                        <a:t>(</a:t>
                      </a:r>
                      <a:r>
                        <a:rPr lang="zh-CN" altLang="en-US">
                          <a:effectLst/>
                        </a:rPr>
                        <a:t>追随者</a:t>
                      </a:r>
                      <a:r>
                        <a:rPr lang="en-US" altLang="zh-CN">
                          <a:effectLst/>
                        </a:rPr>
                        <a:t>)</a:t>
                      </a:r>
                      <a:endParaRPr lang="en-US" altLang="zh-CN">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a:effectLst/>
                        </a:rPr>
                        <a:t>supporters, fans</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r h="0">
                <a:tc>
                  <a:txBody>
                    <a:bodyPr/>
                    <a:lstStyle/>
                    <a:p>
                      <a:r>
                        <a:rPr lang="en-US">
                          <a:effectLst/>
                        </a:rPr>
                        <a:t>bound to</a:t>
                      </a:r>
                      <a:endParaRPr 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zh-CN" altLang="en-US">
                          <a:effectLst/>
                        </a:rPr>
                        <a:t>必然的</a:t>
                      </a:r>
                      <a:r>
                        <a:rPr lang="en-US" altLang="zh-CN">
                          <a:effectLst/>
                        </a:rPr>
                        <a:t>,</a:t>
                      </a:r>
                      <a:r>
                        <a:rPr lang="zh-CN" altLang="en-US">
                          <a:effectLst/>
                        </a:rPr>
                        <a:t>一定的</a:t>
                      </a:r>
                      <a:endParaRPr lang="zh-CN" altLang="en-US">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c>
                  <a:txBody>
                    <a:bodyPr/>
                    <a:lstStyle/>
                    <a:p>
                      <a:r>
                        <a:rPr lang="en-US" dirty="0">
                          <a:effectLst/>
                        </a:rPr>
                        <a:t>certain, sure</a:t>
                      </a:r>
                      <a:endParaRPr lang="en-US" dirty="0">
                        <a:effectLst/>
                      </a:endParaRPr>
                    </a:p>
                  </a:txBody>
                  <a:tcPr marL="50800" marR="50800" marT="50800" marB="50800" anchor="ctr">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noFill/>
                  </a:tcPr>
                </a:tc>
              </a:tr>
            </a:tbl>
          </a:graphicData>
        </a:graphic>
      </p:graphicFrame>
      <p:sp>
        <p:nvSpPr>
          <p:cNvPr id="9" name="Rectangle 1"/>
          <p:cNvSpPr>
            <a:spLocks noChangeArrowheads="1"/>
          </p:cNvSpPr>
          <p:nvPr/>
        </p:nvSpPr>
        <p:spPr bwMode="auto">
          <a:xfrm>
            <a:off x="860425" y="1273351"/>
            <a:ext cx="46987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1800" b="1" i="0" u="none" strike="noStrike" cap="none" normalizeH="0" baseline="0" dirty="0">
                <a:ln>
                  <a:noFill/>
                </a:ln>
                <a:solidFill>
                  <a:schemeClr val="tx1"/>
                </a:solidFill>
                <a:effectLst/>
                <a:latin typeface="Arial" panose="020B0604020202020204" pitchFamily="34" charset="0"/>
              </a:rPr>
              <a:t>熟词生义词</a:t>
            </a:r>
            <a:r>
              <a:rPr lang="en-US" altLang="zh-CN" dirty="0">
                <a:latin typeface="Arial" panose="020B0604020202020204" pitchFamily="34" charset="0"/>
              </a:rPr>
              <a:t>	</a:t>
            </a:r>
            <a:r>
              <a:rPr kumimoji="0" lang="en-US" altLang="zh-CN" sz="1800" b="0" i="0" u="none" strike="noStrike" cap="none" normalizeH="0" baseline="0" dirty="0">
                <a:ln>
                  <a:noFill/>
                </a:ln>
                <a:solidFill>
                  <a:schemeClr val="tx1"/>
                </a:solidFill>
                <a:effectLst/>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词组原文含义</a:t>
            </a:r>
            <a:r>
              <a:rPr kumimoji="0" lang="en-US" altLang="zh-CN" sz="1800" b="0" i="0" u="none" strike="noStrike" cap="none" normalizeH="0" baseline="0" dirty="0">
                <a:ln>
                  <a:noFill/>
                </a:ln>
                <a:solidFill>
                  <a:schemeClr val="tx1"/>
                </a:solidFill>
                <a:effectLst/>
                <a:latin typeface="Arial" panose="020B0604020202020204" pitchFamily="34" charset="0"/>
              </a:rPr>
              <a:t>	</a:t>
            </a:r>
            <a:r>
              <a:rPr lang="en-US" altLang="zh-CN" dirty="0">
                <a:latin typeface="Arial" panose="020B0604020202020204" pitchFamily="34" charset="0"/>
              </a:rPr>
              <a:t>  </a:t>
            </a:r>
            <a:r>
              <a:rPr kumimoji="0" lang="zh-CN" altLang="zh-CN" sz="1800" b="0" i="0" u="none" strike="noStrike" cap="none" normalizeH="0" baseline="0" dirty="0">
                <a:ln>
                  <a:noFill/>
                </a:ln>
                <a:solidFill>
                  <a:schemeClr val="tx1"/>
                </a:solidFill>
                <a:effectLst/>
                <a:latin typeface="Arial" panose="020B0604020202020204" pitchFamily="34" charset="0"/>
              </a:rPr>
              <a:t>同义词</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
        <p:nvSpPr>
          <p:cNvPr id="13" name="文本框 12"/>
          <p:cNvSpPr txBox="1"/>
          <p:nvPr/>
        </p:nvSpPr>
        <p:spPr>
          <a:xfrm>
            <a:off x="7230881" y="1458017"/>
            <a:ext cx="4359275" cy="286232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pPr>
            <a:r>
              <a:rPr kumimoji="0" lang="zh-CN" altLang="en-US" sz="1800" b="1" i="0" u="none" strike="noStrike" cap="none" normalizeH="0" baseline="0" dirty="0">
                <a:ln>
                  <a:noFill/>
                </a:ln>
                <a:solidFill>
                  <a:schemeClr val="tx1"/>
                </a:solidFill>
                <a:effectLst/>
                <a:latin typeface="Arial" panose="020B0604020202020204" pitchFamily="34" charset="0"/>
              </a:rPr>
              <a:t>俚语</a:t>
            </a:r>
            <a:endParaRPr kumimoji="0" lang="en-US" altLang="zh-CN"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pPr>
            <a:r>
              <a:rPr kumimoji="0" lang="zh-CN" altLang="zh-CN" sz="1800" b="1" i="0" u="none" strike="noStrike" cap="none" normalizeH="0" baseline="0" dirty="0">
                <a:ln>
                  <a:noFill/>
                </a:ln>
                <a:solidFill>
                  <a:schemeClr val="tx1"/>
                </a:solidFill>
                <a:effectLst/>
                <a:latin typeface="Arial" panose="020B0604020202020204" pitchFamily="34" charset="0"/>
              </a:rPr>
              <a:t>just what the doctor ordered</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含义：正合需要；正是所需的东西</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示例：Deborah Alma may have just what the doctor ordered.（Deborah Alma 或许正好有我们所需要的东西。）</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1" i="0" u="none" strike="noStrike" cap="none" normalizeH="0" baseline="0" dirty="0">
                <a:ln>
                  <a:noFill/>
                </a:ln>
                <a:solidFill>
                  <a:schemeClr val="tx1"/>
                </a:solidFill>
                <a:effectLst/>
                <a:latin typeface="Arial" panose="020B0604020202020204" pitchFamily="34" charset="0"/>
              </a:rPr>
              <a:t>quick fix</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含义：快速有效但未必长久的解决办法</a:t>
            </a:r>
            <a:endParaRPr kumimoji="0" lang="zh-CN" altLang="zh-CN"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zh-CN" altLang="zh-CN" sz="1800" b="0" i="0" u="none" strike="noStrike" cap="none" normalizeH="0" baseline="0" dirty="0">
                <a:ln>
                  <a:noFill/>
                </a:ln>
                <a:solidFill>
                  <a:schemeClr val="tx1"/>
                </a:solidFill>
                <a:effectLst/>
                <a:latin typeface="Arial" panose="020B0604020202020204" pitchFamily="34" charset="0"/>
              </a:rPr>
              <a:t>示例：pick up a quick fix off the shelves（从货架上拿走一个快速缓解的方法。）</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67"/>
          <p:cNvSpPr txBox="1"/>
          <p:nvPr/>
        </p:nvSpPr>
        <p:spPr>
          <a:xfrm>
            <a:off x="0" y="0"/>
            <a:ext cx="9067800" cy="6608445"/>
          </a:xfrm>
          <a:prstGeom prst="rect">
            <a:avLst/>
          </a:prstGeom>
        </p:spPr>
        <p:txBody>
          <a:bodyPr wrap="square">
            <a:noAutofit/>
          </a:bodyPr>
          <a:lstStyle/>
          <a:p>
            <a:pPr algn="l"/>
            <a:r>
              <a:rPr lang="en-US" altLang="zh-CN" b="1" dirty="0">
                <a:highlight>
                  <a:srgbClr val="DCDCDC"/>
                </a:highlight>
                <a:latin typeface="Times New Roman" panose="02020603050405020304" charset="0"/>
                <a:ea typeface="黑体" panose="02010609060101010101" pitchFamily="49" charset="-122"/>
                <a:cs typeface="Times New Roman" panose="02020603050405020304" charset="0"/>
              </a:rPr>
              <a:t>C</a:t>
            </a:r>
            <a:r>
              <a:rPr lang="zh-CN" altLang="en-US" b="1" dirty="0">
                <a:highlight>
                  <a:srgbClr val="DCDCDC"/>
                </a:highlight>
                <a:latin typeface="Times New Roman" panose="02020603050405020304" charset="0"/>
                <a:ea typeface="黑体" panose="02010609060101010101" pitchFamily="49" charset="-122"/>
                <a:cs typeface="Times New Roman" panose="02020603050405020304" charset="0"/>
              </a:rPr>
              <a:t>篇</a:t>
            </a:r>
            <a:r>
              <a:rPr lang="zh-CN" altLang="en-US" dirty="0">
                <a:highlight>
                  <a:srgbClr val="C0C0C0"/>
                </a:highlight>
              </a:rPr>
              <a:t>说明文（</a:t>
            </a:r>
            <a:r>
              <a:rPr lang="en-US" altLang="zh-CN" dirty="0">
                <a:highlight>
                  <a:srgbClr val="C0C0C0"/>
                </a:highlight>
              </a:rPr>
              <a:t>Expository Essay</a:t>
            </a:r>
            <a:r>
              <a:rPr lang="zh-CN" altLang="en-US" dirty="0">
                <a:highlight>
                  <a:srgbClr val="C0C0C0"/>
                </a:highlight>
              </a:rPr>
              <a:t>），兼有议论文特质（批判性地分析创新的普遍误解，并以历史案例说明真正的创新过程</a:t>
            </a:r>
            <a:r>
              <a:rPr lang="zh-CN" altLang="en-US" dirty="0"/>
              <a:t>）</a:t>
            </a:r>
            <a:r>
              <a:rPr lang="zh-CN" altLang="en-US" dirty="0">
                <a:highlight>
                  <a:srgbClr val="FFFF00"/>
                </a:highlight>
              </a:rPr>
              <a:t>通过弗莱明发现青霉素的故事，纠正了人们对创新过程的常见误解，即“创新仅是灵光一现的产物”，强调创新实际是长期、复杂且需要合作与支持的过程。</a:t>
            </a:r>
            <a:r>
              <a:rPr lang="en-US" altLang="zh-CN" dirty="0">
                <a:highlight>
                  <a:srgbClr val="FFFF00"/>
                </a:highlight>
              </a:rPr>
              <a:t>——</a:t>
            </a:r>
            <a:r>
              <a:rPr lang="en-US" altLang="zh-CN" dirty="0">
                <a:solidFill>
                  <a:srgbClr val="FF0000"/>
                </a:solidFill>
                <a:highlight>
                  <a:srgbClr val="FFFF00"/>
                </a:highlight>
              </a:rPr>
              <a:t>31</a:t>
            </a:r>
            <a:r>
              <a:rPr lang="zh-CN" altLang="en-US" dirty="0">
                <a:solidFill>
                  <a:srgbClr val="FF0000"/>
                </a:solidFill>
                <a:highlight>
                  <a:srgbClr val="FFFF00"/>
                </a:highlight>
              </a:rPr>
              <a:t>题</a:t>
            </a:r>
            <a:endParaRPr lang="en-US" altLang="zh-CN" b="1" dirty="0">
              <a:solidFill>
                <a:srgbClr val="FF0000"/>
              </a:solidFill>
              <a:highlight>
                <a:srgbClr val="FFFF00"/>
              </a:highlight>
              <a:latin typeface="Times New Roman" panose="02020603050405020304" charset="0"/>
              <a:ea typeface="黑体" panose="02010609060101010101" pitchFamily="49" charset="-122"/>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When Alexander Fleming returned to his lab in 1928, he found a bacteria culture he had grown was infected by fungus (</a:t>
            </a:r>
            <a:r>
              <a:rPr lang="zh-CN" altLang="en-US" sz="1800" kern="100" dirty="0">
                <a:solidFill>
                  <a:srgbClr val="000000"/>
                </a:solidFill>
                <a:effectLst/>
                <a:latin typeface="Times New Roman" panose="02020603050405020304" charset="0"/>
                <a:ea typeface="Times New Roman" panose="02020603050405020304" charset="0"/>
                <a:cs typeface="Times New Roman" panose="02020603050405020304" charset="0"/>
              </a:rPr>
              <a:t>霉菌</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killing any colonies it touched. Rather than simply starting over, Fleming switched his focus to the fungus. He identified the bacteria-killing substance, which he called "penicillin," and seemingly in a single stroke, created the new field of antibiotics (</a:t>
            </a:r>
            <a:r>
              <a:rPr lang="zh-CN" altLang="en-US" sz="1800" kern="100" dirty="0">
                <a:solidFill>
                  <a:srgbClr val="000000"/>
                </a:solidFill>
                <a:effectLst/>
                <a:latin typeface="Times New Roman" panose="02020603050405020304" charset="0"/>
                <a:ea typeface="Times New Roman" panose="02020603050405020304" charset="0"/>
                <a:cs typeface="Times New Roman" panose="02020603050405020304" charset="0"/>
              </a:rPr>
              <a:t>抗生素</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algn="just"/>
            <a:r>
              <a:rPr lang="en-US" altLang="zh-CN" kern="100" dirty="0">
                <a:solidFill>
                  <a:srgbClr val="000000"/>
                </a:solidFill>
                <a:latin typeface="Times New Roman" panose="02020603050405020304" charset="0"/>
                <a:ea typeface="Times New Roman" panose="02020603050405020304" charset="0"/>
                <a:cs typeface="Times New Roman" panose="02020603050405020304" charset="0"/>
              </a:rPr>
              <a:t>      </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That's how most people see innovation: A flash of brilliance and Eureka! A new world is born. The truth, however, is messier. It wasn't until 1943 that penicillin came into widespread use.</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a:p>
            <a:pPr algn="just"/>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To put Fleming‘s discovery in context, consider Ignaz Semmelweis, who pioneered hand-washing in maternity wards (</a:t>
            </a:r>
            <a:r>
              <a:rPr lang="zh-CN" altLang="en-US" sz="1800" kern="100" dirty="0">
                <a:solidFill>
                  <a:srgbClr val="000000"/>
                </a:solidFill>
                <a:effectLst/>
                <a:latin typeface="Times New Roman" panose="02020603050405020304" charset="0"/>
                <a:ea typeface="Times New Roman" panose="02020603050405020304" charset="0"/>
                <a:cs typeface="Times New Roman" panose="02020603050405020304" charset="0"/>
              </a:rPr>
              <a:t>产房</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significantly reducing childbed fever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but receiving cruel criticism. That was because in the 1850s,</a:t>
            </a:r>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his ideas conflicted with the popular miasma theory, which attributed diseases to “bad airs”. After his death in 1865, germ theory was accepted, </a:t>
            </a:r>
            <a:r>
              <a:rPr lang="en-US" altLang="zh-CN" sz="1800" kern="100" dirty="0">
                <a:solidFill>
                  <a:srgbClr val="000000"/>
                </a:solidFill>
                <a:effectLst/>
                <a:highlight>
                  <a:srgbClr val="FFFF00"/>
                </a:highlight>
                <a:latin typeface="Times New Roman" panose="02020603050405020304" charset="0"/>
                <a:ea typeface="Times New Roman" panose="02020603050405020304" charset="0"/>
                <a:cs typeface="Times New Roman" panose="02020603050405020304" charset="0"/>
              </a:rPr>
              <a:t>paving the way for Fleming’s later work</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(29</a:t>
            </a:r>
            <a:r>
              <a:rPr lang="zh-CN" altLang="en-US"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题</a:t>
            </a:r>
            <a:r>
              <a:rPr lang="en-US" altLang="zh-CN" sz="1800" kern="100" dirty="0">
                <a:solidFill>
                  <a:srgbClr val="FF0000"/>
                </a:solidFill>
                <a:effectLst/>
                <a:highlight>
                  <a:srgbClr val="FFFF00"/>
                </a:highlight>
                <a:latin typeface="Times New Roman" panose="02020603050405020304" charset="0"/>
                <a:ea typeface="Times New Roman" panose="02020603050405020304" charset="0"/>
                <a:cs typeface="Times New Roman" panose="02020603050405020304" charset="0"/>
              </a:rPr>
              <a:t>)</a:t>
            </a:r>
            <a:r>
              <a:rPr lang="en-US" altLang="zh-CN" sz="1800" kern="100" dirty="0">
                <a:solidFill>
                  <a:srgbClr val="FF0000"/>
                </a:solidFill>
                <a:effectLst/>
                <a:latin typeface="Times New Roman" panose="02020603050405020304" charset="0"/>
                <a:ea typeface="Times New Roman" panose="02020603050405020304" charset="0"/>
                <a:cs typeface="Times New Roman" panose="02020603050405020304" charset="0"/>
              </a:rPr>
              <a:t>.</a:t>
            </a:r>
            <a:endParaRPr lang="en-US" altLang="zh-CN" sz="1800" kern="100" dirty="0">
              <a:solidFill>
                <a:srgbClr val="FF0000"/>
              </a:solidFill>
              <a:effectLst/>
              <a:latin typeface="Times New Roman" panose="02020603050405020304" charset="0"/>
              <a:ea typeface="Times New Roman" panose="02020603050405020304" charset="0"/>
              <a:cs typeface="Times New Roman" panose="02020603050405020304" charset="0"/>
            </a:endParaRPr>
          </a:p>
          <a:p>
            <a:pPr algn="just"/>
            <a:r>
              <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rPr>
              <a:t>       Fleming was a gifted biologist but a poor communicator. When he published his results in 1929, few took notice. In 1935, Howard Florey and Ernst Chain discovered Fleming's paper, understood its importance, and developed methods to produce penicillin in quantity. By 1943, with World War II raging, the War Production Board enlisted 21 companies to mass-produce penicillin, saving countless lives and ushering in the new age of antibiotics. Fleming, Florey and Chain received the Nobel Prize in Physiology or Medicine in 1945.</a:t>
            </a:r>
            <a:endParaRPr lang="en-US" altLang="zh-CN" sz="1800" kern="100" dirty="0">
              <a:solidFill>
                <a:srgbClr val="000000"/>
              </a:solidFill>
              <a:effectLst/>
              <a:latin typeface="Times New Roman" panose="02020603050405020304" charset="0"/>
              <a:ea typeface="Times New Roman" panose="02020603050405020304" charset="0"/>
              <a:cs typeface="Times New Roman" panose="02020603050405020304" charset="0"/>
            </a:endParaRPr>
          </a:p>
        </p:txBody>
      </p:sp>
      <p:sp>
        <p:nvSpPr>
          <p:cNvPr id="4" name="文本框 3"/>
          <p:cNvSpPr txBox="1"/>
          <p:nvPr/>
        </p:nvSpPr>
        <p:spPr>
          <a:xfrm>
            <a:off x="9067800" y="189865"/>
            <a:ext cx="3011805" cy="6418580"/>
          </a:xfrm>
          <a:prstGeom prst="rect">
            <a:avLst/>
          </a:prstGeom>
          <a:solidFill>
            <a:schemeClr val="accent3">
              <a:lumMod val="40000"/>
              <a:lumOff val="60000"/>
            </a:schemeClr>
          </a:solidFill>
          <a:ln>
            <a:solidFill>
              <a:schemeClr val="accent3">
                <a:lumMod val="75000"/>
              </a:schemeClr>
            </a:solidFill>
          </a:ln>
        </p:spPr>
        <p:txBody>
          <a:bodyPr wrap="square" rtlCol="0">
            <a:noAutofit/>
          </a:bodyPr>
          <a:lstStyle/>
          <a:p>
            <a:pPr algn="l">
              <a:buFont typeface="+mj-lt"/>
              <a:buAutoNum type="arabicPeriod"/>
            </a:pPr>
            <a:endParaRPr lang="en-US" altLang="zh-CN" b="1" dirty="0"/>
          </a:p>
          <a:p>
            <a:pPr algn="l"/>
            <a:endParaRPr lang="en-US" altLang="zh-CN" b="1" dirty="0"/>
          </a:p>
          <a:p>
            <a:r>
              <a:rPr lang="zh-CN" altLang="en-US" b="1" dirty="0"/>
              <a:t>第 </a:t>
            </a:r>
            <a:r>
              <a:rPr lang="en-US" altLang="zh-CN" b="1" dirty="0"/>
              <a:t>1 </a:t>
            </a:r>
            <a:r>
              <a:rPr lang="zh-CN" altLang="en-US" b="1" dirty="0"/>
              <a:t>段 </a:t>
            </a:r>
            <a:r>
              <a:rPr lang="zh-CN" altLang="en-US" b="1" dirty="0">
                <a:highlight>
                  <a:srgbClr val="FFFF00"/>
                </a:highlight>
              </a:rPr>
              <a:t>引入</a:t>
            </a:r>
            <a:r>
              <a:rPr lang="zh-CN" altLang="en-US" dirty="0"/>
              <a:t>、弗莱明、青霉素发现：介绍弗莱明意外发现</a:t>
            </a:r>
            <a:r>
              <a:rPr lang="zh-CN" altLang="en-US" dirty="0">
                <a:highlight>
                  <a:srgbClr val="FFFF00"/>
                </a:highlight>
              </a:rPr>
              <a:t>青霉素</a:t>
            </a:r>
            <a:r>
              <a:rPr lang="zh-CN" altLang="en-US" dirty="0"/>
              <a:t>的故事，引入话题。</a:t>
            </a:r>
            <a:endParaRPr lang="en-US" altLang="zh-CN" dirty="0"/>
          </a:p>
          <a:p>
            <a:endParaRPr lang="en-US" altLang="zh-CN" dirty="0">
              <a:solidFill>
                <a:srgbClr val="404040"/>
              </a:solidFill>
              <a:latin typeface="Inter"/>
            </a:endParaRPr>
          </a:p>
          <a:p>
            <a:pPr algn="l"/>
            <a:r>
              <a:rPr lang="zh-CN" altLang="en-US" b="1" dirty="0"/>
              <a:t>第 </a:t>
            </a:r>
            <a:r>
              <a:rPr lang="en-US" altLang="zh-CN" b="1" dirty="0"/>
              <a:t>2 </a:t>
            </a:r>
            <a:r>
              <a:rPr lang="zh-CN" altLang="en-US" b="1" dirty="0"/>
              <a:t>段 </a:t>
            </a:r>
            <a:r>
              <a:rPr lang="zh-CN" altLang="en-US" b="1" dirty="0">
                <a:highlight>
                  <a:srgbClr val="FFFF00"/>
                </a:highlight>
              </a:rPr>
              <a:t>误解</a:t>
            </a:r>
            <a:r>
              <a:rPr lang="zh-CN" altLang="en-US" dirty="0"/>
              <a:t>、创新过程：</a:t>
            </a:r>
            <a:br>
              <a:rPr lang="zh-CN" altLang="en-US" dirty="0"/>
            </a:br>
            <a:r>
              <a:rPr lang="zh-CN" altLang="en-US" dirty="0"/>
              <a:t>指出人们通常误认为创新仅是瞬间的灵感闪现，但真实情况更复杂</a:t>
            </a:r>
            <a:endParaRPr lang="en-US" altLang="zh-CN" b="0" i="0" u="none" strike="noStrike" dirty="0">
              <a:solidFill>
                <a:srgbClr val="404040"/>
              </a:solidFill>
              <a:effectLst/>
              <a:latin typeface="Inter"/>
            </a:endParaRPr>
          </a:p>
          <a:p>
            <a:pPr algn="l">
              <a:buFont typeface="+mj-lt"/>
              <a:buAutoNum type="arabicPeriod"/>
            </a:pPr>
            <a:endParaRPr lang="en-US" altLang="zh-CN" dirty="0">
              <a:solidFill>
                <a:srgbClr val="404040"/>
              </a:solidFill>
              <a:latin typeface="Inter"/>
            </a:endParaRPr>
          </a:p>
          <a:p>
            <a:pPr algn="l"/>
            <a:r>
              <a:rPr lang="zh-CN" altLang="en-US" b="1" dirty="0"/>
              <a:t>第 </a:t>
            </a:r>
            <a:r>
              <a:rPr lang="en-US" altLang="zh-CN" b="1" dirty="0"/>
              <a:t>3 </a:t>
            </a:r>
            <a:r>
              <a:rPr lang="zh-CN" altLang="en-US" b="1" dirty="0"/>
              <a:t>段历史背景</a:t>
            </a:r>
            <a:r>
              <a:rPr lang="zh-CN" altLang="en-US" dirty="0"/>
              <a:t>、塞麦尔维斯、铺垫：以塞麦尔维斯提出洗手理论的经历，说明早期研究往往为后续突破铺路</a:t>
            </a:r>
            <a:br>
              <a:rPr lang="zh-CN" altLang="en-US" dirty="0"/>
            </a:br>
            <a:endParaRPr lang="en-US" altLang="zh-CN" dirty="0"/>
          </a:p>
          <a:p>
            <a:r>
              <a:rPr lang="zh-CN" altLang="en-US" b="1" dirty="0"/>
              <a:t>第 </a:t>
            </a:r>
            <a:r>
              <a:rPr lang="en-US" altLang="zh-CN" b="1" dirty="0"/>
              <a:t>4 </a:t>
            </a:r>
            <a:r>
              <a:rPr lang="zh-CN" altLang="en-US" b="1" dirty="0"/>
              <a:t>段发展</a:t>
            </a:r>
            <a:r>
              <a:rPr lang="zh-CN" altLang="en-US" dirty="0"/>
              <a:t>、合作、量产、推广：介绍弗莱明研究成果因弗洛里与钱恩的合作以及政府支持而实现大规模生产与推广，拯救众多生命</a:t>
            </a:r>
            <a:br>
              <a:rPr lang="zh-CN" altLang="en-US" dirty="0"/>
            </a:br>
            <a:endParaRPr lang="zh-CN" altLang="en-US" b="1" dirty="0">
              <a:latin typeface="Times New Roman" panose="02020603050405020304" charset="0"/>
              <a:ea typeface="宋体" panose="02010600030101010101" pitchFamily="2" charset="-122"/>
              <a:cs typeface="Times New Roman" panose="02020603050405020304" charset="0"/>
            </a:endParaRPr>
          </a:p>
          <a:p>
            <a:pPr algn="l"/>
            <a:endParaRPr lang="zh-CN" altLang="en-US" b="1" dirty="0">
              <a:latin typeface="Times New Roman" panose="02020603050405020304" charset="0"/>
              <a:ea typeface="宋体" panose="02010600030101010101" pitchFamily="2" charset="-122"/>
              <a:cs typeface="Times New Roman" panose="02020603050405020304" charset="0"/>
            </a:endParaRPr>
          </a:p>
        </p:txBody>
      </p:sp>
      <p:sp>
        <p:nvSpPr>
          <p:cNvPr id="5" name="文本框 4"/>
          <p:cNvSpPr txBox="1"/>
          <p:nvPr/>
        </p:nvSpPr>
        <p:spPr>
          <a:xfrm>
            <a:off x="127469" y="1568601"/>
            <a:ext cx="9372600" cy="923330"/>
          </a:xfrm>
          <a:prstGeom prst="rect">
            <a:avLst/>
          </a:prstGeom>
          <a:solidFill>
            <a:schemeClr val="accent3">
              <a:lumMod val="40000"/>
              <a:lumOff val="60000"/>
            </a:schemeClr>
          </a:solidFill>
          <a:ln>
            <a:solidFill>
              <a:schemeClr val="tx1"/>
            </a:solidFill>
          </a:ln>
        </p:spPr>
        <p:txBody>
          <a:bodyPr wrap="square">
            <a:spAutoFit/>
          </a:bodyPr>
          <a:lstStyle/>
          <a:p>
            <a:pPr fontAlgn="ctr"/>
            <a:r>
              <a:rPr lang="en-US" altLang="zh-CN" dirty="0"/>
              <a:t>28. What are the first two paragraphs mainly about?</a:t>
            </a:r>
            <a:endParaRPr lang="en-US" altLang="zh-CN" dirty="0"/>
          </a:p>
          <a:p>
            <a:pPr fontAlgn="ctr"/>
            <a:r>
              <a:rPr lang="en-US" altLang="zh-CN" dirty="0"/>
              <a:t>A. An account of a lab story.   		B. B. Redefinition of a traditional view.</a:t>
            </a:r>
            <a:endParaRPr lang="en-US" altLang="zh-CN" dirty="0"/>
          </a:p>
          <a:p>
            <a:pPr fontAlgn="ctr"/>
            <a:r>
              <a:rPr lang="en-US" altLang="zh-CN" dirty="0"/>
              <a:t>C. Correction of a popular misconception.	D. D. An analysis of a scientific phenomenon.</a:t>
            </a:r>
            <a:endParaRPr lang="en-US" altLang="zh-CN" dirty="0"/>
          </a:p>
        </p:txBody>
      </p:sp>
      <p:sp>
        <p:nvSpPr>
          <p:cNvPr id="6" name="五角星 11"/>
          <p:cNvSpPr/>
          <p:nvPr/>
        </p:nvSpPr>
        <p:spPr>
          <a:xfrm>
            <a:off x="-2054510" y="4079647"/>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五角星 11"/>
          <p:cNvSpPr/>
          <p:nvPr/>
        </p:nvSpPr>
        <p:spPr>
          <a:xfrm>
            <a:off x="138263" y="2160028"/>
            <a:ext cx="304800" cy="291311"/>
          </a:xfrm>
          <a:prstGeom prst="star5">
            <a:avLst/>
          </a:prstGeom>
          <a:solidFill>
            <a:srgbClr val="E8603F"/>
          </a:solidFill>
          <a:ln>
            <a:solidFill>
              <a:srgbClr val="E8603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2" name="直接箭头连接符 1"/>
          <p:cNvCxnSpPr/>
          <p:nvPr/>
        </p:nvCxnSpPr>
        <p:spPr>
          <a:xfrm flipH="1">
            <a:off x="4381500" y="2324100"/>
            <a:ext cx="5537200" cy="0"/>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 name="直接箭头连接符 7"/>
          <p:cNvCxnSpPr/>
          <p:nvPr/>
        </p:nvCxnSpPr>
        <p:spPr>
          <a:xfrm flipH="1">
            <a:off x="2685816" y="987991"/>
            <a:ext cx="7232884" cy="1221809"/>
          </a:xfrm>
          <a:prstGeom prst="straightConnector1">
            <a:avLst/>
          </a:prstGeom>
          <a:ln w="19050" cap="flat" cmpd="sng" algn="ctr">
            <a:solidFill>
              <a:srgbClr val="C0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ssolv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2" grpId="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TYPE" val="f"/>
  <p:tag name="KSO_WM_UNIT_SUBTYPE" val="a"/>
  <p:tag name="KSO_WM_UNIT_INDEX" val="2"/>
  <p:tag name="KSO_WM_BEAUTIFY_FLAG" val="#wm#"/>
  <p:tag name="KSO_WM_TAG_VERSION" val="3.0"/>
  <p:tag name="KSO_WM_UNIT_PRESET_TEXT" val="单击此处编辑母版文本样式&#10;第二级&#10;第三级&#10;第四级&#10;第五级"/>
  <p:tag name="KSO_WM_UNIT_ID" val="_5*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01.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2.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3.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4.xml><?xml version="1.0" encoding="utf-8"?>
<p:tagLst xmlns:p="http://schemas.openxmlformats.org/presentationml/2006/main">
  <p:tag name="KSO_WM_UNIT_TYPE" val="h_a"/>
  <p:tag name="KSO_WM_UNIT_INDEX" val="1_1"/>
  <p:tag name="KSO_WM_BEAUTIFY_FLAG" val="#wm#"/>
  <p:tag name="KSO_WM_TAG_VERSION" val="3.0"/>
  <p:tag name="KSO_WM_UNIT_PRESET_TEXT" val="单击此处编辑母版标题样式"/>
  <p:tag name="KSO_WM_UNIT_ID" val="_6*h_a*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105.xml><?xml version="1.0" encoding="utf-8"?>
<p:tagLst xmlns:p="http://schemas.openxmlformats.org/presentationml/2006/main">
  <p:tag name="KSO_WM_UNIT_TYPE" val="h_f"/>
  <p:tag name="KSO_WM_UNIT_SUBTYPE" val="a"/>
  <p:tag name="KSO_WM_UNIT_INDEX" val="1_1"/>
  <p:tag name="KSO_WM_BEAUTIFY_FLAG" val="#wm#"/>
  <p:tag name="KSO_WM_TAG_VERSION" val="3.0"/>
  <p:tag name="KSO_WM_UNIT_PRESET_TEXT" val="单击此处编辑母版文本样式&#10;第二级&#10;第三级&#10;第四级&#10;第五级"/>
  <p:tag name="KSO_WM_UNIT_ID" val="_6*h_f*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Lst>
</file>

<file path=ppt/tags/tag106.xml><?xml version="1.0" encoding="utf-8"?>
<p:tagLst xmlns:p="http://schemas.openxmlformats.org/presentationml/2006/main">
  <p:tag name="KSO_WM_UNIT_TYPE" val="h_a"/>
  <p:tag name="KSO_WM_UNIT_INDEX" val="2_1"/>
  <p:tag name="KSO_WM_BEAUTIFY_FLAG" val="#wm#"/>
  <p:tag name="KSO_WM_TAG_VERSION" val="3.0"/>
  <p:tag name="KSO_WM_UNIT_PRESET_TEXT" val="单击此处编辑母版标题样式"/>
  <p:tag name="KSO_WM_UNIT_ID" val="_6*h_a*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107.xml><?xml version="1.0" encoding="utf-8"?>
<p:tagLst xmlns:p="http://schemas.openxmlformats.org/presentationml/2006/main">
  <p:tag name="KSO_WM_UNIT_TYPE" val="h_f"/>
  <p:tag name="KSO_WM_UNIT_SUBTYPE" val="a"/>
  <p:tag name="KSO_WM_UNIT_INDEX" val="2_1"/>
  <p:tag name="KSO_WM_BEAUTIFY_FLAG" val="#wm#"/>
  <p:tag name="KSO_WM_TAG_VERSION" val="3.0"/>
  <p:tag name="KSO_WM_UNIT_PRESET_TEXT" val="单击此处编辑母版文本样式&#10;第二级&#10;第三级&#10;第四级&#10;第五级"/>
  <p:tag name="KSO_WM_UNIT_ID" val="_6*h_f*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Lst>
</file>

<file path=ppt/tags/tag108.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9.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1.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6*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12.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13.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4.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5.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6.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7.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8.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9.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9*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408"/>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1.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2.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3.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0*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41"/>
</p:tagLst>
</file>

<file path=ppt/tags/tag124.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5.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6.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7.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9"/>
</p:tagLst>
</file>

<file path=ppt/tags/tag128.xml><?xml version="1.0" encoding="utf-8"?>
<p:tagLst xmlns:p="http://schemas.openxmlformats.org/presentationml/2006/main">
  <p:tag name="KSO_WM_UNIT_TYPE" val="i"/>
  <p:tag name="KSO_WM_UNIT_INDEX" val="1"/>
  <p:tag name="KSO_WM_BEAUTIFY_FLAG" val="#wm#"/>
  <p:tag name="KSO_WM_TAG_VERSION" val="3.0"/>
  <p:tag name="KSO_WM_UNIT_ID" val="_1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9.xml><?xml version="1.0" encoding="utf-8"?>
<p:tagLst xmlns:p="http://schemas.openxmlformats.org/presentationml/2006/main">
  <p:tag name="KSO_WM_UNIT_TYPE" val="i"/>
  <p:tag name="KSO_WM_UNIT_INDEX" val="3"/>
  <p:tag name="KSO_WM_BEAUTIFY_FLAG" val="#wm#"/>
  <p:tag name="KSO_WM_TAG_VERSION" val="3.0"/>
  <p:tag name="KSO_WM_UNIT_ID" val="_1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TYPE" val="i"/>
  <p:tag name="KSO_WM_UNIT_INDEX" val="4"/>
  <p:tag name="KSO_WM_BEAUTIFY_FLAG" val="#wm#"/>
  <p:tag name="KSO_WM_TAG_VERSION" val="3.0"/>
  <p:tag name="KSO_WM_UNIT_ID" val="_1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1.xml><?xml version="1.0" encoding="utf-8"?>
<p:tagLst xmlns:p="http://schemas.openxmlformats.org/presentationml/2006/main">
  <p:tag name="KSO_WM_UNIT_TYPE" val="i"/>
  <p:tag name="KSO_WM_UNIT_INDEX" val="5"/>
  <p:tag name="KSO_WM_BEAUTIFY_FLAG" val="#wm#"/>
  <p:tag name="KSO_WM_TAG_VERSION" val="3.0"/>
  <p:tag name="KSO_WM_UNIT_ID" val="_1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2.xml><?xml version="1.0" encoding="utf-8"?>
<p:tagLst xmlns:p="http://schemas.openxmlformats.org/presentationml/2006/main">
  <p:tag name="KSO_WM_UNIT_TYPE" val="i"/>
  <p:tag name="KSO_WM_UNIT_INDEX" val="6"/>
  <p:tag name="KSO_WM_BEAUTIFY_FLAG" val="#wm#"/>
  <p:tag name="KSO_WM_TAG_VERSION" val="3.0"/>
  <p:tag name="KSO_WM_UNIT_ID" val="_1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3.xml><?xml version="1.0" encoding="utf-8"?>
<p:tagLst xmlns:p="http://schemas.openxmlformats.org/presentationml/2006/main">
  <p:tag name="KSO_WM_UNIT_TYPE" val="i"/>
  <p:tag name="KSO_WM_UNIT_INDEX" val="2"/>
  <p:tag name="KSO_WM_BEAUTIFY_FLAG" val="#wm#"/>
  <p:tag name="KSO_WM_TAG_VERSION" val="3.0"/>
  <p:tag name="KSO_WM_UNIT_ID" val="_1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4.xml><?xml version="1.0" encoding="utf-8"?>
<p:tagLst xmlns:p="http://schemas.openxmlformats.org/presentationml/2006/main">
  <p:tag name="KSO_WM_UNIT_TYPE" val="a"/>
  <p:tag name="KSO_WM_UNIT_INDEX" val="1"/>
  <p:tag name="KSO_WM_BEAUTIFY_FLAG" val="#wm#"/>
  <p:tag name="KSO_WM_TAG_VERSION" val="3.0"/>
  <p:tag name="KSO_WM_UNIT_PRESET_TEXT" val="单击编辑母版标题"/>
  <p:tag name="KSO_WM_UNIT_ID" val="_1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9"/>
</p:tagLst>
</file>

<file path=ppt/tags/tag135.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6"/>
</p:tagLst>
</file>

<file path=ppt/tags/tag136.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7.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8.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9.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8"/>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TYPE" val="i"/>
  <p:tag name="KSO_WM_UNIT_INDEX" val="1"/>
  <p:tag name="KSO_WM_BEAUTIFY_FLAG" val="#wm#"/>
  <p:tag name="KSO_WM_TAG_VERSION" val="3.0"/>
  <p:tag name="KSO_WM_UNIT_ID" val="_0*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1.xml><?xml version="1.0" encoding="utf-8"?>
<p:tagLst xmlns:p="http://schemas.openxmlformats.org/presentationml/2006/main">
  <p:tag name="KSO_WM_UNIT_TYPE" val="i"/>
  <p:tag name="KSO_WM_UNIT_INDEX" val="2"/>
  <p:tag name="KSO_WM_BEAUTIFY_FLAG" val="#wm#"/>
  <p:tag name="KSO_WM_TAG_VERSION" val="3.0"/>
  <p:tag name="KSO_WM_UNIT_ID" val="_0*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2.xml><?xml version="1.0" encoding="utf-8"?>
<p:tagLst xmlns:p="http://schemas.openxmlformats.org/presentationml/2006/main">
  <p:tag name="KSO_WM_UNIT_TYPE" val="a"/>
  <p:tag name="KSO_WM_UNIT_INDEX" val="1"/>
  <p:tag name="KSO_WM_BEAUTIFY_FLAG" val="#wm#"/>
  <p:tag name="KSO_WM_TAG_VERSION" val="1.0"/>
  <p:tag name="KSO_WM_UNIT_PRESET_TEXT" val="单击此处编辑母版标题样式"/>
  <p:tag name="KSO_WM_UNIT_ID" val="_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TEMPLATE_CATEGORY" val="custom"/>
  <p:tag name="KSO_WM_TEMPLATE_INDEX" val="20238616"/>
</p:tagLst>
</file>

<file path=ppt/tags/tag143.xml><?xml version="1.0" encoding="utf-8"?>
<p:tagLst xmlns:p="http://schemas.openxmlformats.org/presentationml/2006/main">
  <p:tag name="KSO_WM_UNIT_TYPE" val="f"/>
  <p:tag name="KSO_WM_UNIT_SUBTYPE" val="a"/>
  <p:tag name="KSO_WM_UNIT_INDEX" val="1"/>
  <p:tag name="KSO_WM_BEAUTIFY_FLAG" val="#wm#"/>
  <p:tag name="KSO_WM_TAG_VERSION" val="1.0"/>
  <p:tag name="KSO_WM_UNIT_PRESET_TEXT" val="单击此处编辑母版文本样式&#10;第二级&#10;第三级&#10;第四级&#10;第五级"/>
  <p:tag name="KSO_WM_UNIT_ID" val="_0*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TEMPLATE_CATEGORY" val="custom"/>
  <p:tag name="KSO_WM_TEMPLATE_INDEX" val="20238616"/>
</p:tagLst>
</file>

<file path=ppt/tags/tag144.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5.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6.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7.xml><?xml version="1.0" encoding="utf-8"?>
<p:tagLst xmlns:p="http://schemas.openxmlformats.org/presentationml/2006/main">
  <p:tag name="KSO_WM_TEMPLATE_SUBCATEGORY" val="29"/>
  <p:tag name="KSO_WM_TEMPLATE_COLOR_TYPE" val="0"/>
  <p:tag name="KSO_WM_TAG_VERSION" val="3.0"/>
  <p:tag name="KSO_WM_TEMPLATE_THUMBS_INDEX" val="1、9"/>
  <p:tag name="KSO_WM_BEAUTIFY_FLAG" val="#wm#"/>
  <p:tag name="KSO_WM_TEMPLATE_INDEX" val="20238616"/>
  <p:tag name="KSO_WM_TEMPLATE_CATEGORY" val="custom"/>
  <p:tag name="KSO_WM_TEMPLATE_MASTER_TYPE" val="0"/>
</p:tagLst>
</file>

<file path=ppt/tags/tag148.xml><?xml version="1.0" encoding="utf-8"?>
<p:tagLst xmlns:p="http://schemas.openxmlformats.org/presentationml/2006/main">
  <p:tag name="KSO_WM_BEAUTIFY_FLAG" val="#wm#"/>
  <p:tag name="KSO_WM_TEMPLATE_CATEGORY" val="custom"/>
  <p:tag name="KSO_WM_TEMPLATE_INDEX" val="20238616"/>
</p:tagLst>
</file>

<file path=ppt/tags/tag149.xml><?xml version="1.0" encoding="utf-8"?>
<p:tagLst xmlns:p="http://schemas.openxmlformats.org/presentationml/2006/main">
  <p:tag name="KSO_WM_UNIT_TYPE" val="a"/>
  <p:tag name="KSO_WM_UNIT_INDEX" val="1"/>
  <p:tag name="KSO_WM_BEAUTIFY_FLAG" val="#wm#"/>
  <p:tag name="KSO_WM_TAG_VERSION" val="3.0"/>
  <p:tag name="KSO_WM_UNIT_ID" val="custom20238616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6"/>
  <p:tag name="KSO_WM_TEMPLATE_CATEGORY" val="custom"/>
  <p:tag name="KSO_WM_UNIT_ISCONTENTSTITLE" val="0"/>
  <p:tag name="KSO_WM_UNIT_VALUE" val="10"/>
  <p:tag name="KSO_WM_UNIT_PRESET_TEXT" val="添加文档的标题"/>
  <p:tag name="KSO_WM_UNIT_TEXT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SLIDE_TYPE" val="title"/>
  <p:tag name="KSO_WM_TEMPLATE_SUBCATEGORY" val="29"/>
  <p:tag name="KSO_WM_TEMPLATE_COLOR_TYPE" val="0"/>
  <p:tag name="KSO_WM_TAG_VERSION" val="3.0"/>
  <p:tag name="KSO_WM_SLIDE_SUBTYPE" val="pureTxt"/>
  <p:tag name="KSO_WM_SLIDE_ITEM_CNT" val="0"/>
  <p:tag name="KSO_WM_TEMPLATE_THUMBS_INDEX" val="1、9"/>
  <p:tag name="KSO_WM_BEAUTIFY_FLAG" val="#wm#"/>
  <p:tag name="KSO_WM_TEMPLATE_INDEX" val="20238616"/>
  <p:tag name="KSO_WM_TEMPLATE_CATEGORY" val="custom"/>
  <p:tag name="KSO_WM_SLIDE_INDEX" val="1"/>
  <p:tag name="KSO_WM_SLIDE_ID" val="custom20238616_1"/>
  <p:tag name="KSO_WM_TEMPLATE_MASTER_TYPE" val="0"/>
  <p:tag name="KSO_WM_SLIDE_LAYOUT" val="a_b_f"/>
  <p:tag name="KSO_WM_SLIDE_LAYOUT_CNT" val="1_1_1"/>
  <p:tag name="KSO_WM_SLIDE_THEME_ID" val="3402560"/>
  <p:tag name="KSO_WM_SLIDE_THEME_NAME" val="简约风灰黑色通用职场办公"/>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 name="RESOURCE_RECORD_KEY" val="{&quot;13&quot;:[19951231],&quot;65&quot;:[20238616]}"/>
</p:tagLst>
</file>

<file path=ppt/tags/tag154.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Lst>
</file>

<file path=ppt/tags/tag155.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 name="RESOURCE_RECORD_KEY" val="{&quot;13&quot;:[19951231],&quot;65&quot;:[20238616]}"/>
</p:tagLst>
</file>

<file path=ppt/tags/tag156.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 name="RESOURCE_RECORD_KEY" val="{&quot;13&quot;:[19951231],&quot;65&quot;:[20238616]}"/>
</p:tagLst>
</file>

<file path=ppt/tags/tag157.xml><?xml version="1.0" encoding="utf-8"?>
<p:tagLst xmlns:p="http://schemas.openxmlformats.org/presentationml/2006/main">
  <p:tag name="KSO_WM_BEAUTIFY_FLAG" val="#wm#"/>
  <p:tag name="KSO_WM_TEMPLATE_CATEGORY" val="custom"/>
  <p:tag name="KSO_WM_TEMPLATE_MASTER_TYPE" val="0"/>
  <p:tag name="KSO_WM_TEMPLATE_COLOR_TYPE" val="0"/>
  <p:tag name="KSO_WM_DIAGRAM_GROUP_CODE" val="l1-1"/>
  <p:tag name="KSO_WM_SLIDE_DIAGTYPE" val="l"/>
  <p:tag name="KSO_WM_SLIDE_LAYOUT" val="a_d_l"/>
  <p:tag name="KSO_WM_SLIDE_LAYOUT_CNT" val="1_1_1"/>
  <p:tag name="KSO_WM_SLIDE_TYPE" val="text"/>
  <p:tag name="KSO_WM_SLIDE_SUBTYPE" val="picTxt"/>
  <p:tag name="KSO_WM_SLIDE_SIZE" val="392.048*345.036"/>
  <p:tag name="KSO_WM_SLIDE_POSITION" val="507.8*139.196"/>
  <p:tag name="KSO_WM_TEMPLATE_INDEX" val="20238616"/>
  <p:tag name="KSO_WM_TEMPLATE_SUBCATEGORY" val="0"/>
  <p:tag name="KSO_WM_SLIDE_INDEX" val="1"/>
  <p:tag name="KSO_WM_TAG_VERSION" val="3.0"/>
  <p:tag name="KSO_WM_SLIDE_ID" val="custom20233224_1"/>
  <p:tag name="KSO_WM_SLIDE_ITEM_CNT" val="4"/>
  <p:tag name="RESOURCE_RECORD_KEY" val="{&quot;13&quot;:[19951231],&quot;65&quot;:[20238616]}"/>
</p:tagLst>
</file>

<file path=ppt/tags/tag158.xml><?xml version="1.0" encoding="utf-8"?>
<p:tagLst xmlns:p="http://schemas.openxmlformats.org/presentationml/2006/main">
  <p:tag name="KSO_WM_BEAUTIFY_FLAG" val="#wm#"/>
  <p:tag name="KSO_WM_TEMPLATE_CATEGORY" val="custom"/>
  <p:tag name="KSO_WM_TEMPLATE_INDEX" val="20238616"/>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TYPE" val="i"/>
  <p:tag name="KSO_WM_UNIT_INDEX" val="5"/>
  <p:tag name="KSO_WM_BEAUTIFY_FLAG" val="#wm#"/>
  <p:tag name="KSO_WM_TAG_VERSION" val="3.0"/>
  <p:tag name="KSO_WM_UNIT_ID" val="_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3.xml><?xml version="1.0" encoding="utf-8"?>
<p:tagLst xmlns:p="http://schemas.openxmlformats.org/presentationml/2006/main">
  <p:tag name="KSO_WM_UNIT_TYPE" val="i"/>
  <p:tag name="KSO_WM_UNIT_INDEX" val="4"/>
  <p:tag name="KSO_WM_BEAUTIFY_FLAG" val="#wm#"/>
  <p:tag name="KSO_WM_TAG_VERSION" val="3.0"/>
  <p:tag name="KSO_WM_UNIT_ID" val="_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4.xml><?xml version="1.0" encoding="utf-8"?>
<p:tagLst xmlns:p="http://schemas.openxmlformats.org/presentationml/2006/main">
  <p:tag name="KSO_WM_UNIT_TYPE" val="i"/>
  <p:tag name="KSO_WM_UNIT_INDEX" val="3"/>
  <p:tag name="KSO_WM_BEAUTIFY_FLAG" val="#wm#"/>
  <p:tag name="KSO_WM_TAG_VERSION" val="3.0"/>
  <p:tag name="KSO_WM_UNIT_ID" val="_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5.xml><?xml version="1.0" encoding="utf-8"?>
<p:tagLst xmlns:p="http://schemas.openxmlformats.org/presentationml/2006/main">
  <p:tag name="KSO_WM_UNIT_TYPE" val="i"/>
  <p:tag name="KSO_WM_UNIT_INDEX" val="2"/>
  <p:tag name="KSO_WM_BEAUTIFY_FLAG" val="#wm#"/>
  <p:tag name="KSO_WM_TAG_VERSION" val="3.0"/>
  <p:tag name="KSO_WM_UNIT_ID" val="_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6.xml><?xml version="1.0" encoding="utf-8"?>
<p:tagLst xmlns:p="http://schemas.openxmlformats.org/presentationml/2006/main">
  <p:tag name="KSO_WM_UNIT_TYPE" val="i"/>
  <p:tag name="KSO_WM_UNIT_INDEX" val="1"/>
  <p:tag name="KSO_WM_BEAUTIFY_FLAG" val="#wm#"/>
  <p:tag name="KSO_WM_TAG_VERSION" val="3.0"/>
  <p:tag name="KSO_WM_UNIT_ID" val="_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7.xml><?xml version="1.0" encoding="utf-8"?>
<p:tagLst xmlns:p="http://schemas.openxmlformats.org/presentationml/2006/main">
  <p:tag name="KSO_WM_UNIT_TYPE" val="i"/>
  <p:tag name="KSO_WM_UNIT_INDEX" val="6"/>
  <p:tag name="KSO_WM_BEAUTIFY_FLAG" val="#wm#"/>
  <p:tag name="KSO_WM_TAG_VERSION" val="3.0"/>
  <p:tag name="KSO_WM_UNIT_ID" val="_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8.xml><?xml version="1.0" encoding="utf-8"?>
<p:tagLst xmlns:p="http://schemas.openxmlformats.org/presentationml/2006/main">
  <p:tag name="KSO_WM_UNIT_TYPE" val="a"/>
  <p:tag name="KSO_WM_UNIT_INDEX" val="1"/>
  <p:tag name="KSO_WM_BEAUTIFY_FLAG" val="#wm#"/>
  <p:tag name="KSO_WM_TAG_VERSION" val="3.0"/>
  <p:tag name="KSO_WM_UNIT_PRESET_TEXT" val="单击编辑母版标题"/>
  <p:tag name="KSO_WM_UNIT_ID" val="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0"/>
</p:tagLst>
</file>

<file path=ppt/tags/tag69.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5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1.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2.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3.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9"/>
</p:tagLst>
</file>

<file path=ppt/tags/tag74.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2*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75.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2*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76.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7.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8.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9.xml><?xml version="1.0" encoding="utf-8"?>
<p:tagLst xmlns:p="http://schemas.openxmlformats.org/presentationml/2006/main">
  <p:tag name="KSO_WM_UNIT_TYPE" val="i"/>
  <p:tag name="KSO_WM_UNIT_INDEX" val="6"/>
  <p:tag name="KSO_WM_BEAUTIFY_FLAG" val="#wm#"/>
  <p:tag name="KSO_WM_TAG_VERSION" val="3.0"/>
  <p:tag name="KSO_WM_UNIT_ID" val="_3*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TYPE" val="i"/>
  <p:tag name="KSO_WM_UNIT_INDEX" val="5"/>
  <p:tag name="KSO_WM_BEAUTIFY_FLAG" val="#wm#"/>
  <p:tag name="KSO_WM_TAG_VERSION" val="3.0"/>
  <p:tag name="KSO_WM_UNIT_ID" val="_3*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1.xml><?xml version="1.0" encoding="utf-8"?>
<p:tagLst xmlns:p="http://schemas.openxmlformats.org/presentationml/2006/main">
  <p:tag name="KSO_WM_UNIT_TYPE" val="i"/>
  <p:tag name="KSO_WM_UNIT_INDEX" val="1"/>
  <p:tag name="KSO_WM_BEAUTIFY_FLAG" val="#wm#"/>
  <p:tag name="KSO_WM_TAG_VERSION" val="3.0"/>
  <p:tag name="KSO_WM_UNIT_ID" val="_3*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2.xml><?xml version="1.0" encoding="utf-8"?>
<p:tagLst xmlns:p="http://schemas.openxmlformats.org/presentationml/2006/main">
  <p:tag name="KSO_WM_UNIT_TYPE" val="i"/>
  <p:tag name="KSO_WM_UNIT_INDEX" val="2"/>
  <p:tag name="KSO_WM_BEAUTIFY_FLAG" val="#wm#"/>
  <p:tag name="KSO_WM_TAG_VERSION" val="3.0"/>
  <p:tag name="KSO_WM_UNIT_ID" val="_3*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3.xml><?xml version="1.0" encoding="utf-8"?>
<p:tagLst xmlns:p="http://schemas.openxmlformats.org/presentationml/2006/main">
  <p:tag name="KSO_WM_UNIT_TYPE" val="i"/>
  <p:tag name="KSO_WM_UNIT_INDEX" val="3"/>
  <p:tag name="KSO_WM_BEAUTIFY_FLAG" val="#wm#"/>
  <p:tag name="KSO_WM_TAG_VERSION" val="3.0"/>
  <p:tag name="KSO_WM_UNIT_ID" val="_3*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4.xml><?xml version="1.0" encoding="utf-8"?>
<p:tagLst xmlns:p="http://schemas.openxmlformats.org/presentationml/2006/main">
  <p:tag name="KSO_WM_UNIT_TYPE" val="i"/>
  <p:tag name="KSO_WM_UNIT_INDEX" val="4"/>
  <p:tag name="KSO_WM_BEAUTIFY_FLAG" val="#wm#"/>
  <p:tag name="KSO_WM_TAG_VERSION" val="3.0"/>
  <p:tag name="KSO_WM_UNIT_ID" val="_3*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5.xml><?xml version="1.0" encoding="utf-8"?>
<p:tagLst xmlns:p="http://schemas.openxmlformats.org/presentationml/2006/main">
  <p:tag name="KSO_WM_UNIT_TYPE" val="a"/>
  <p:tag name="KSO_WM_UNIT_INDEX" val="1"/>
  <p:tag name="KSO_WM_BEAUTIFY_FLAG" val="#wm#"/>
  <p:tag name="KSO_WM_TAG_VERSION" val="3.0"/>
  <p:tag name="KSO_WM_UNIT_PRESET_TEXT" val="标题"/>
  <p:tag name="KSO_WM_UNIT_ID" val="_3*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1"/>
  <p:tag name="KSO_WM_UNIT_VALUE" val="9"/>
</p:tagLst>
</file>

<file path=ppt/tags/tag86.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7.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8.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9.xml><?xml version="1.0" encoding="utf-8"?>
<p:tagLst xmlns:p="http://schemas.openxmlformats.org/presentationml/2006/main">
  <p:tag name="KSO_WM_UNIT_TYPE" val="i"/>
  <p:tag name="KSO_WM_UNIT_INDEX" val="3"/>
  <p:tag name="KSO_WM_BEAUTIFY_FLAG" val="#wm#"/>
  <p:tag name="KSO_WM_TAG_VERSION" val="3.0"/>
  <p:tag name="KSO_WM_UNIT_ID" val="_4*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TYPE" val="i"/>
  <p:tag name="KSO_WM_UNIT_INDEX" val="4"/>
  <p:tag name="KSO_WM_BEAUTIFY_FLAG" val="#wm#"/>
  <p:tag name="KSO_WM_TAG_VERSION" val="3.0"/>
  <p:tag name="KSO_WM_UNIT_ID" val="_4*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1.xml><?xml version="1.0" encoding="utf-8"?>
<p:tagLst xmlns:p="http://schemas.openxmlformats.org/presentationml/2006/main">
  <p:tag name="KSO_WM_UNIT_TYPE" val="i"/>
  <p:tag name="KSO_WM_UNIT_INDEX" val="1"/>
  <p:tag name="KSO_WM_BEAUTIFY_FLAG" val="#wm#"/>
  <p:tag name="KSO_WM_TAG_VERSION" val="3.0"/>
  <p:tag name="KSO_WM_UNIT_ID" val="_4*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2.xml><?xml version="1.0" encoding="utf-8"?>
<p:tagLst xmlns:p="http://schemas.openxmlformats.org/presentationml/2006/main">
  <p:tag name="KSO_WM_UNIT_TYPE" val="i"/>
  <p:tag name="KSO_WM_UNIT_INDEX" val="2"/>
  <p:tag name="KSO_WM_BEAUTIFY_FLAG" val="#wm#"/>
  <p:tag name="KSO_WM_TAG_VERSION" val="3.0"/>
  <p:tag name="KSO_WM_UNIT_ID" val="_4*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3.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4*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8"/>
</p:tagLst>
</file>

<file path=ppt/tags/tag94.xml><?xml version="1.0" encoding="utf-8"?>
<p:tagLst xmlns:p="http://schemas.openxmlformats.org/presentationml/2006/main">
  <p:tag name="KSO_WM_UNIT_TYPE" val="e"/>
  <p:tag name="KSO_WM_UNIT_INDEX" val="1"/>
  <p:tag name="KSO_WM_BEAUTIFY_FLAG" val="#wm#"/>
  <p:tag name="KSO_WM_TAG_VERSION" val="3.0"/>
  <p:tag name="KSO_WM_UNIT_PRESET_TEXT" val="节编号"/>
  <p:tag name="KSO_WM_UNIT_ID" val="_4*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9"/>
</p:tagLst>
</file>

<file path=ppt/tags/tag95.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6.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7.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8.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5*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99.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5*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简约风灰黑色通用职场办公">
  <a:themeElements>
    <a:clrScheme name="简约灰黑">
      <a:dk1>
        <a:srgbClr val="000000"/>
      </a:dk1>
      <a:lt1>
        <a:srgbClr val="FFFFFF"/>
      </a:lt1>
      <a:dk2>
        <a:srgbClr val="0A0A0A"/>
      </a:dk2>
      <a:lt2>
        <a:srgbClr val="F8F8F8"/>
      </a:lt2>
      <a:accent1>
        <a:srgbClr val="A59FAD"/>
      </a:accent1>
      <a:accent2>
        <a:srgbClr val="787BA2"/>
      </a:accent2>
      <a:accent3>
        <a:srgbClr val="BFADC8"/>
      </a:accent3>
      <a:accent4>
        <a:srgbClr val="A0927A"/>
      </a:accent4>
      <a:accent5>
        <a:srgbClr val="A68E74"/>
      </a:accent5>
      <a:accent6>
        <a:srgbClr val="A5A377"/>
      </a:accent6>
      <a:hlink>
        <a:srgbClr val="5F5F5F"/>
      </a:hlink>
      <a:folHlink>
        <a:srgbClr val="919191"/>
      </a:folHlink>
    </a:clrScheme>
    <a:fontScheme name="主题字体">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20982</Words>
  <Application>WPS 演示</Application>
  <PresentationFormat>宽屏</PresentationFormat>
  <Paragraphs>533</Paragraphs>
  <Slides>20</Slides>
  <Notes>5</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20</vt:i4>
      </vt:variant>
    </vt:vector>
  </HeadingPairs>
  <TitlesOfParts>
    <vt:vector size="37" baseType="lpstr">
      <vt:lpstr>Arial</vt:lpstr>
      <vt:lpstr>宋体</vt:lpstr>
      <vt:lpstr>Wingdings</vt:lpstr>
      <vt:lpstr>Wingdings</vt:lpstr>
      <vt:lpstr>Times New Roman</vt:lpstr>
      <vt:lpstr>楷体</vt:lpstr>
      <vt:lpstr>黑体</vt:lpstr>
      <vt:lpstr>Inter</vt:lpstr>
      <vt:lpstr>Calibri</vt:lpstr>
      <vt:lpstr>PingFang SC</vt:lpstr>
      <vt:lpstr>微软雅黑</vt:lpstr>
      <vt:lpstr>Arial Unicode MS</vt:lpstr>
      <vt:lpstr>Segoe Print</vt:lpstr>
      <vt:lpstr>HelveticaNeue</vt:lpstr>
      <vt:lpstr>华文新魏</vt:lpstr>
      <vt:lpstr>WPS</vt:lpstr>
      <vt:lpstr>简约风灰黑色通用职场办公</vt:lpstr>
      <vt:lpstr>PowerPoint 演示文稿</vt:lpstr>
      <vt:lpstr>2024学年第二学期杭州市高三年级教学质量检测 </vt:lpstr>
      <vt:lpstr>PowerPoint 演示文稿</vt:lpstr>
      <vt:lpstr>PowerPoint 演示文稿</vt:lpstr>
      <vt:lpstr>PowerPoint 演示文稿</vt:lpstr>
      <vt:lpstr>PowerPoint 演示文稿</vt:lpstr>
      <vt:lpstr>PowerPoint 演示文稿</vt:lpstr>
      <vt:lpstr>Language bank</vt:lpstr>
      <vt:lpstr>PowerPoint 演示文稿</vt:lpstr>
      <vt:lpstr>PowerPoint 演示文稿</vt:lpstr>
      <vt:lpstr>Language bank</vt:lpstr>
      <vt:lpstr>PowerPoint 演示文稿</vt:lpstr>
      <vt:lpstr>PowerPoint 演示文稿</vt:lpstr>
      <vt:lpstr>Language bank</vt:lpstr>
      <vt:lpstr>PowerPoint 演示文稿</vt:lpstr>
      <vt:lpstr>PowerPoint 演示文稿</vt:lpstr>
      <vt:lpstr>完形填空</vt:lpstr>
      <vt:lpstr>PowerPoint 演示文稿</vt:lpstr>
      <vt:lpstr>语法填空</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余Milia</dc:creator>
  <cp:lastModifiedBy>Administrator</cp:lastModifiedBy>
  <cp:revision>209</cp:revision>
  <dcterms:created xsi:type="dcterms:W3CDTF">2019-06-19T02:08:00Z</dcterms:created>
  <dcterms:modified xsi:type="dcterms:W3CDTF">2025-04-14T06:51:03Z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D59F7B4CC5EA42BAA5347A9DC07045E2_11</vt:lpwstr>
  </property>
</Properties>
</file>