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3"/>
  </p:sldMasterIdLst>
  <p:notesMasterIdLst>
    <p:notesMasterId r:id="rId9"/>
  </p:notesMasterIdLst>
  <p:sldIdLst>
    <p:sldId id="533" r:id="rId4"/>
    <p:sldId id="256" r:id="rId5"/>
    <p:sldId id="513" r:id="rId6"/>
    <p:sldId id="514" r:id="rId7"/>
    <p:sldId id="515" r:id="rId8"/>
    <p:sldId id="516" r:id="rId10"/>
    <p:sldId id="517" r:id="rId11"/>
    <p:sldId id="518" r:id="rId12"/>
    <p:sldId id="519" r:id="rId13"/>
    <p:sldId id="520" r:id="rId14"/>
    <p:sldId id="501" r:id="rId15"/>
    <p:sldId id="502" r:id="rId16"/>
    <p:sldId id="503" r:id="rId17"/>
    <p:sldId id="504" r:id="rId18"/>
    <p:sldId id="257" r:id="rId19"/>
    <p:sldId id="441" r:id="rId20"/>
    <p:sldId id="492" r:id="rId21"/>
    <p:sldId id="417" r:id="rId22"/>
    <p:sldId id="497" r:id="rId23"/>
    <p:sldId id="359" r:id="rId24"/>
    <p:sldId id="276" r:id="rId25"/>
    <p:sldId id="498"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p:nvPr>
            <p:ph type="sldImg"/>
          </p:nvPr>
        </p:nvSpPr>
        <p:spPr>
          <a:xfrm>
            <a:off x="1143000" y="685800"/>
            <a:ext cx="4572000" cy="3429000"/>
          </a:xfrm>
          <a:prstGeom prst="rect">
            <a:avLst/>
          </a:prstGeom>
        </p:spPr>
        <p:txBody>
          <a:bodyPr/>
          <a:lstStyle/>
          <a:p/>
        </p:txBody>
      </p:sp>
      <p:sp>
        <p:nvSpPr>
          <p:cNvPr id="254" name="Shape 254"/>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txBox="1"/>
          <p:nvPr>
            <p:ph type="body" sz="quarter" idx="1" hasCustomPrompt="1"/>
          </p:nvPr>
        </p:nvSpPr>
        <p:spPr>
          <a:xfrm>
            <a:off x="1524000" y="3602037"/>
            <a:ext cx="9144000" cy="1655782"/>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p>
          <a:p>
            <a:pPr lvl="2"/>
          </a:p>
          <a:p>
            <a:pPr lvl="3"/>
          </a:p>
          <a:p>
            <a:pPr lvl="4"/>
          </a:p>
        </p:txBody>
      </p:sp>
      <p:sp>
        <p:nvSpPr>
          <p:cNvPr id="1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92" name="标题文本"/>
          <p:cNvSpPr txBox="1"/>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93" name="正文级别 1…"/>
          <p:cNvSpPr txBox="1"/>
          <p:nvPr>
            <p:ph type="body" sz="quarter" idx="1" hasCustomPrompt="1"/>
          </p:nvPr>
        </p:nvSpPr>
        <p:spPr>
          <a:xfrm>
            <a:off x="1524000" y="3602037"/>
            <a:ext cx="9144000" cy="1655782"/>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p>
          <a:p>
            <a:pPr lvl="2"/>
          </a:p>
          <a:p>
            <a:pPr lvl="3"/>
          </a:p>
          <a:p>
            <a:pPr lvl="4"/>
          </a:p>
        </p:txBody>
      </p:sp>
      <p:sp>
        <p:nvSpPr>
          <p:cNvPr id="9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01" name="标题文本"/>
          <p:cNvSpPr txBox="1"/>
          <p:nvPr>
            <p:ph type="title" hasCustomPrompt="1"/>
          </p:nvPr>
        </p:nvSpPr>
        <p:spPr>
          <a:prstGeom prst="rect">
            <a:avLst/>
          </a:prstGeom>
        </p:spPr>
        <p:txBody>
          <a:bodyPr/>
          <a:lstStyle/>
          <a:p>
            <a:r>
              <a:t>标题文本</a:t>
            </a:r>
          </a:p>
        </p:txBody>
      </p:sp>
      <p:sp>
        <p:nvSpPr>
          <p:cNvPr id="102" name="正文级别 1…"/>
          <p:cNvSpPr txBox="1"/>
          <p:nvPr>
            <p:ph type="body" idx="1" hasCustomPrompt="1"/>
          </p:nvPr>
        </p:nvSpPr>
        <p:spPr>
          <a:prstGeom prst="rect">
            <a:avLst/>
          </a:prstGeom>
        </p:spPr>
        <p:txBody>
          <a:bodyPr/>
          <a:lstStyle/>
          <a:p>
            <a:r>
              <a:t>正文级别 1</a:t>
            </a:r>
          </a:p>
          <a:p>
            <a:pPr lvl="1"/>
          </a:p>
          <a:p>
            <a:pPr lvl="2"/>
          </a:p>
          <a:p>
            <a:pPr lvl="3"/>
          </a:p>
          <a:p>
            <a:pPr lvl="4"/>
          </a:p>
        </p:txBody>
      </p:sp>
      <p:sp>
        <p:nvSpPr>
          <p:cNvPr id="10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10" name="标题文本"/>
          <p:cNvSpPr txBox="1"/>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111" name="正文级别 1…"/>
          <p:cNvSpPr txBox="1"/>
          <p:nvPr>
            <p:ph type="body" sz="quarter" idx="1" hasCustomPrompt="1"/>
          </p:nvPr>
        </p:nvSpPr>
        <p:spPr>
          <a:xfrm>
            <a:off x="831850" y="4589462"/>
            <a:ext cx="10515600" cy="1500207"/>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p>
          <a:p>
            <a:pPr lvl="2"/>
          </a:p>
          <a:p>
            <a:pPr lvl="3"/>
          </a:p>
          <a:p>
            <a:pPr lvl="4"/>
          </a:p>
        </p:txBody>
      </p:sp>
      <p:sp>
        <p:nvSpPr>
          <p:cNvPr id="11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119" name="标题文本"/>
          <p:cNvSpPr txBox="1"/>
          <p:nvPr>
            <p:ph type="title" hasCustomPrompt="1"/>
          </p:nvPr>
        </p:nvSpPr>
        <p:spPr>
          <a:prstGeom prst="rect">
            <a:avLst/>
          </a:prstGeom>
        </p:spPr>
        <p:txBody>
          <a:bodyPr/>
          <a:lstStyle/>
          <a:p>
            <a:r>
              <a:t>标题文本</a:t>
            </a:r>
          </a:p>
        </p:txBody>
      </p:sp>
      <p:sp>
        <p:nvSpPr>
          <p:cNvPr id="120" name="正文级别 1…"/>
          <p:cNvSpPr txBox="1"/>
          <p:nvPr>
            <p:ph type="body" sz="half" idx="1" hasCustomPrompt="1"/>
          </p:nvPr>
        </p:nvSpPr>
        <p:spPr>
          <a:xfrm>
            <a:off x="838200" y="1825625"/>
            <a:ext cx="5181600" cy="4351338"/>
          </a:xfrm>
          <a:prstGeom prst="rect">
            <a:avLst/>
          </a:prstGeom>
        </p:spPr>
        <p:txBody>
          <a:bodyPr/>
          <a:lstStyle/>
          <a:p>
            <a:r>
              <a:t>正文级别 1</a:t>
            </a:r>
          </a:p>
          <a:p>
            <a:pPr lvl="1"/>
          </a:p>
          <a:p>
            <a:pPr lvl="2"/>
          </a:p>
          <a:p>
            <a:pPr lvl="3"/>
          </a:p>
          <a:p>
            <a:pPr lvl="4"/>
          </a:p>
        </p:txBody>
      </p:sp>
      <p:sp>
        <p:nvSpPr>
          <p:cNvPr id="12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128" name="标题文本"/>
          <p:cNvSpPr txBox="1"/>
          <p:nvPr>
            <p:ph type="title" hasCustomPrompt="1"/>
          </p:nvPr>
        </p:nvSpPr>
        <p:spPr>
          <a:xfrm>
            <a:off x="839787" y="365125"/>
            <a:ext cx="10515601" cy="1325563"/>
          </a:xfrm>
          <a:prstGeom prst="rect">
            <a:avLst/>
          </a:prstGeom>
        </p:spPr>
        <p:txBody>
          <a:bodyPr/>
          <a:lstStyle/>
          <a:p>
            <a:r>
              <a:t>标题文本</a:t>
            </a:r>
          </a:p>
        </p:txBody>
      </p:sp>
      <p:sp>
        <p:nvSpPr>
          <p:cNvPr id="129" name="正文级别 1…"/>
          <p:cNvSpPr txBox="1"/>
          <p:nvPr>
            <p:ph type="body" sz="quarter" idx="1" hasCustomPrompt="1"/>
          </p:nvPr>
        </p:nvSpPr>
        <p:spPr>
          <a:xfrm>
            <a:off x="839787" y="1681163"/>
            <a:ext cx="5157790" cy="823932"/>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p>
          <a:p>
            <a:pPr lvl="2"/>
          </a:p>
          <a:p>
            <a:pPr lvl="3"/>
          </a:p>
          <a:p>
            <a:pPr lvl="4"/>
          </a:p>
        </p:txBody>
      </p:sp>
      <p:sp>
        <p:nvSpPr>
          <p:cNvPr id="130" name="文本占位符 4"/>
          <p:cNvSpPr/>
          <p:nvPr>
            <p:ph type="body" sz="quarter" idx="21"/>
          </p:nvPr>
        </p:nvSpPr>
        <p:spPr>
          <a:xfrm>
            <a:off x="6172200" y="1681163"/>
            <a:ext cx="5183188" cy="823914"/>
          </a:xfrm>
          <a:prstGeom prst="rect">
            <a:avLst/>
          </a:prstGeom>
        </p:spPr>
        <p:txBody>
          <a:bodyPr anchor="b"/>
          <a:lstStyle/>
          <a:p/>
        </p:txBody>
      </p:sp>
      <p:sp>
        <p:nvSpPr>
          <p:cNvPr id="13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138" name="标题文本"/>
          <p:cNvSpPr txBox="1"/>
          <p:nvPr>
            <p:ph type="title" hasCustomPrompt="1"/>
          </p:nvPr>
        </p:nvSpPr>
        <p:spPr>
          <a:prstGeom prst="rect">
            <a:avLst/>
          </a:prstGeom>
        </p:spPr>
        <p:txBody>
          <a:bodyPr/>
          <a:lstStyle/>
          <a:p>
            <a:r>
              <a:t>标题文本</a:t>
            </a:r>
          </a:p>
        </p:txBody>
      </p:sp>
      <p:sp>
        <p:nvSpPr>
          <p:cNvPr id="139"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153"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54" name="正文级别 1…"/>
          <p:cNvSpPr txBox="1"/>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p>
          <a:p>
            <a:pPr lvl="2"/>
          </a:p>
          <a:p>
            <a:pPr lvl="3"/>
          </a:p>
          <a:p>
            <a:pPr lvl="4"/>
          </a:p>
        </p:txBody>
      </p:sp>
      <p:sp>
        <p:nvSpPr>
          <p:cNvPr id="155" name="文本占位符 3"/>
          <p:cNvSpPr/>
          <p:nvPr>
            <p:ph type="body" sz="quarter" idx="21"/>
          </p:nvPr>
        </p:nvSpPr>
        <p:spPr>
          <a:xfrm>
            <a:off x="839787" y="2057400"/>
            <a:ext cx="3932238" cy="3811588"/>
          </a:xfrm>
          <a:prstGeom prst="rect">
            <a:avLst/>
          </a:prstGeom>
        </p:spPr>
        <p:txBody>
          <a:bodyPr/>
          <a:lstStyle/>
          <a:p/>
        </p:txBody>
      </p:sp>
      <p:sp>
        <p:nvSpPr>
          <p:cNvPr id="15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163"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64" name="图片占位符 2"/>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165" name="正文级别 1…"/>
          <p:cNvSpPr txBox="1"/>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p>
          <a:p>
            <a:pPr lvl="2"/>
          </a:p>
          <a:p>
            <a:pPr lvl="3"/>
          </a:p>
          <a:p>
            <a:pPr lvl="4"/>
          </a:p>
        </p:txBody>
      </p:sp>
      <p:sp>
        <p:nvSpPr>
          <p:cNvPr id="16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73" name="标题文本"/>
          <p:cNvSpPr txBox="1"/>
          <p:nvPr>
            <p:ph type="title" hasCustomPrompt="1"/>
          </p:nvPr>
        </p:nvSpPr>
        <p:spPr>
          <a:xfrm>
            <a:off x="1524000" y="1122362"/>
            <a:ext cx="9144000" cy="2387601"/>
          </a:xfrm>
          <a:prstGeom prst="rect">
            <a:avLst/>
          </a:prstGeom>
        </p:spPr>
        <p:txBody>
          <a:bodyPr lIns="45719" tIns="45719" rIns="45719" bIns="45719" anchor="b"/>
          <a:lstStyle>
            <a:lvl1pPr algn="ctr">
              <a:defRPr sz="6000"/>
            </a:lvl1pPr>
          </a:lstStyle>
          <a:p>
            <a:r>
              <a:t>标题文本</a:t>
            </a:r>
          </a:p>
        </p:txBody>
      </p:sp>
      <p:sp>
        <p:nvSpPr>
          <p:cNvPr id="174" name="正文级别 1…"/>
          <p:cNvSpPr txBox="1"/>
          <p:nvPr>
            <p:ph type="body" sz="quarter" idx="1" hasCustomPrompt="1"/>
          </p:nvPr>
        </p:nvSpPr>
        <p:spPr>
          <a:xfrm>
            <a:off x="1524000" y="3602037"/>
            <a:ext cx="9144000" cy="1655763"/>
          </a:xfrm>
          <a:prstGeom prst="rect">
            <a:avLst/>
          </a:prstGeom>
        </p:spPr>
        <p:txBody>
          <a:bodyPr lIns="45719" tIns="45719" rIns="45719" bIns="45719"/>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75"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p:nvPr>
            <p:ph type="title" hasCustomPrompt="1"/>
          </p:nvPr>
        </p:nvSpPr>
        <p:spPr>
          <a:prstGeom prst="rect">
            <a:avLst/>
          </a:prstGeom>
        </p:spPr>
        <p:txBody>
          <a:bodyPr/>
          <a:lstStyle/>
          <a:p>
            <a:r>
              <a:t>标题文本</a:t>
            </a:r>
          </a:p>
        </p:txBody>
      </p:sp>
      <p:sp>
        <p:nvSpPr>
          <p:cNvPr id="21" name="正文级别 1…"/>
          <p:cNvSpPr txBox="1"/>
          <p:nvPr>
            <p:ph type="body" idx="1" hasCustomPrompt="1"/>
          </p:nvPr>
        </p:nvSpPr>
        <p:spPr>
          <a:prstGeom prst="rect">
            <a:avLst/>
          </a:prstGeom>
        </p:spPr>
        <p:txBody>
          <a:bodyPr/>
          <a:lstStyle/>
          <a:p>
            <a:r>
              <a:t>正文级别 1</a:t>
            </a:r>
          </a:p>
          <a:p>
            <a:pPr lvl="1"/>
          </a:p>
          <a:p>
            <a:pPr lvl="2"/>
          </a:p>
          <a:p>
            <a:pPr lvl="3"/>
          </a:p>
          <a:p>
            <a:pPr lvl="4"/>
          </a:p>
        </p:txBody>
      </p:sp>
      <p:sp>
        <p:nvSpPr>
          <p:cNvPr id="2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82" name="标题文本"/>
          <p:cNvSpPr txBox="1"/>
          <p:nvPr>
            <p:ph type="title" hasCustomPrompt="1"/>
          </p:nvPr>
        </p:nvSpPr>
        <p:spPr>
          <a:prstGeom prst="rect">
            <a:avLst/>
          </a:prstGeom>
        </p:spPr>
        <p:txBody>
          <a:bodyPr lIns="45719" tIns="45719" rIns="45719" bIns="45719"/>
          <a:lstStyle/>
          <a:p>
            <a:r>
              <a:t>标题文本</a:t>
            </a:r>
          </a:p>
        </p:txBody>
      </p:sp>
      <p:sp>
        <p:nvSpPr>
          <p:cNvPr id="183" name="正文级别 1…"/>
          <p:cNvSpPr txBox="1"/>
          <p:nvPr>
            <p:ph type="body" idx="1" hasCustomPrompt="1"/>
          </p:nvPr>
        </p:nvSpPr>
        <p:spPr>
          <a:prstGeom prst="rect">
            <a:avLst/>
          </a:prstGeom>
        </p:spPr>
        <p:txBody>
          <a:bodyPr lIns="45719" tIns="45719" rIns="45719" bIns="45719"/>
          <a:lstStyle/>
          <a:p>
            <a:r>
              <a:t>正文级别 1</a:t>
            </a:r>
          </a:p>
          <a:p>
            <a:pPr lvl="1"/>
            <a:r>
              <a:t>正文级别 2</a:t>
            </a:r>
          </a:p>
          <a:p>
            <a:pPr lvl="2"/>
            <a:r>
              <a:t>正文级别 3</a:t>
            </a:r>
          </a:p>
          <a:p>
            <a:pPr lvl="3"/>
            <a:r>
              <a:t>正文级别 4</a:t>
            </a:r>
          </a:p>
          <a:p>
            <a:pPr lvl="4"/>
            <a:r>
              <a:t>正文级别 5</a:t>
            </a:r>
          </a:p>
        </p:txBody>
      </p:sp>
      <p:sp>
        <p:nvSpPr>
          <p:cNvPr id="184"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91" name="标题文本"/>
          <p:cNvSpPr txBox="1"/>
          <p:nvPr>
            <p:ph type="title" hasCustomPrompt="1"/>
          </p:nvPr>
        </p:nvSpPr>
        <p:spPr>
          <a:xfrm>
            <a:off x="831850" y="1709738"/>
            <a:ext cx="10515600" cy="2852737"/>
          </a:xfrm>
          <a:prstGeom prst="rect">
            <a:avLst/>
          </a:prstGeom>
        </p:spPr>
        <p:txBody>
          <a:bodyPr lIns="45719" tIns="45719" rIns="45719" bIns="45719" anchor="b"/>
          <a:lstStyle>
            <a:lvl1pPr>
              <a:defRPr sz="6000"/>
            </a:lvl1pPr>
          </a:lstStyle>
          <a:p>
            <a:r>
              <a:t>标题文本</a:t>
            </a:r>
          </a:p>
        </p:txBody>
      </p:sp>
      <p:sp>
        <p:nvSpPr>
          <p:cNvPr id="192" name="正文级别 1…"/>
          <p:cNvSpPr txBox="1"/>
          <p:nvPr>
            <p:ph type="body" sz="quarter" idx="1" hasCustomPrompt="1"/>
          </p:nvPr>
        </p:nvSpPr>
        <p:spPr>
          <a:xfrm>
            <a:off x="831850" y="4589462"/>
            <a:ext cx="10515600" cy="1500188"/>
          </a:xfrm>
          <a:prstGeom prst="rect">
            <a:avLst/>
          </a:prstGeom>
        </p:spPr>
        <p:txBody>
          <a:bodyPr lIns="45719" tIns="45719" rIns="45719" bIns="45719"/>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193"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200" name="标题文本"/>
          <p:cNvSpPr txBox="1"/>
          <p:nvPr>
            <p:ph type="title" hasCustomPrompt="1"/>
          </p:nvPr>
        </p:nvSpPr>
        <p:spPr>
          <a:prstGeom prst="rect">
            <a:avLst/>
          </a:prstGeom>
        </p:spPr>
        <p:txBody>
          <a:bodyPr lIns="45719" tIns="45719" rIns="45719" bIns="45719"/>
          <a:lstStyle/>
          <a:p>
            <a:r>
              <a:t>标题文本</a:t>
            </a:r>
          </a:p>
        </p:txBody>
      </p:sp>
      <p:sp>
        <p:nvSpPr>
          <p:cNvPr id="201" name="正文级别 1…"/>
          <p:cNvSpPr txBox="1"/>
          <p:nvPr>
            <p:ph type="body" sz="half" idx="1" hasCustomPrompt="1"/>
          </p:nvPr>
        </p:nvSpPr>
        <p:spPr>
          <a:xfrm>
            <a:off x="838200" y="1825625"/>
            <a:ext cx="5181600" cy="4351338"/>
          </a:xfrm>
          <a:prstGeom prst="rect">
            <a:avLst/>
          </a:prstGeom>
        </p:spPr>
        <p:txBody>
          <a:bodyPr lIns="45719" tIns="45719" rIns="45719" bIns="45719"/>
          <a:lstStyle/>
          <a:p>
            <a:r>
              <a:t>正文级别 1</a:t>
            </a:r>
          </a:p>
          <a:p>
            <a:pPr lvl="1"/>
            <a:r>
              <a:t>正文级别 2</a:t>
            </a:r>
          </a:p>
          <a:p>
            <a:pPr lvl="2"/>
            <a:r>
              <a:t>正文级别 3</a:t>
            </a:r>
          </a:p>
          <a:p>
            <a:pPr lvl="3"/>
            <a:r>
              <a:t>正文级别 4</a:t>
            </a:r>
          </a:p>
          <a:p>
            <a:pPr lvl="4"/>
            <a:r>
              <a:t>正文级别 5</a:t>
            </a:r>
          </a:p>
        </p:txBody>
      </p:sp>
      <p:sp>
        <p:nvSpPr>
          <p:cNvPr id="202"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209" name="标题文本"/>
          <p:cNvSpPr txBox="1"/>
          <p:nvPr>
            <p:ph type="title" hasCustomPrompt="1"/>
          </p:nvPr>
        </p:nvSpPr>
        <p:spPr>
          <a:xfrm>
            <a:off x="839787" y="365125"/>
            <a:ext cx="10515601" cy="1325563"/>
          </a:xfrm>
          <a:prstGeom prst="rect">
            <a:avLst/>
          </a:prstGeom>
        </p:spPr>
        <p:txBody>
          <a:bodyPr lIns="45719" tIns="45719" rIns="45719" bIns="45719"/>
          <a:lstStyle/>
          <a:p>
            <a:r>
              <a:t>标题文本</a:t>
            </a:r>
          </a:p>
        </p:txBody>
      </p:sp>
      <p:sp>
        <p:nvSpPr>
          <p:cNvPr id="210" name="正文级别 1…"/>
          <p:cNvSpPr txBox="1"/>
          <p:nvPr>
            <p:ph type="body" sz="quarter" idx="1" hasCustomPrompt="1"/>
          </p:nvPr>
        </p:nvSpPr>
        <p:spPr>
          <a:xfrm>
            <a:off x="839787" y="1681163"/>
            <a:ext cx="5157789" cy="823913"/>
          </a:xfrm>
          <a:prstGeom prst="rect">
            <a:avLst/>
          </a:prstGeom>
        </p:spPr>
        <p:txBody>
          <a:bodyPr lIns="45719" tIns="45719" rIns="45719" bIns="45719"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211" name="文本占位符 4"/>
          <p:cNvSpPr/>
          <p:nvPr>
            <p:ph type="body" sz="quarter" idx="21"/>
          </p:nvPr>
        </p:nvSpPr>
        <p:spPr>
          <a:xfrm>
            <a:off x="6172200" y="1681163"/>
            <a:ext cx="5183188" cy="823913"/>
          </a:xfrm>
          <a:prstGeom prst="rect">
            <a:avLst/>
          </a:prstGeom>
        </p:spPr>
        <p:txBody>
          <a:bodyPr lIns="45719" tIns="45719" rIns="45719" bIns="45719" anchor="b"/>
          <a:lstStyle/>
          <a:p>
            <a:pPr marL="0" indent="0">
              <a:buSzTx/>
              <a:buFontTx/>
              <a:buNone/>
              <a:defRPr sz="2400" b="1"/>
            </a:pPr>
          </a:p>
        </p:txBody>
      </p:sp>
      <p:sp>
        <p:nvSpPr>
          <p:cNvPr id="212"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219" name="标题文本"/>
          <p:cNvSpPr txBox="1"/>
          <p:nvPr>
            <p:ph type="title" hasCustomPrompt="1"/>
          </p:nvPr>
        </p:nvSpPr>
        <p:spPr>
          <a:prstGeom prst="rect">
            <a:avLst/>
          </a:prstGeom>
        </p:spPr>
        <p:txBody>
          <a:bodyPr lIns="45719" tIns="45719" rIns="45719" bIns="45719"/>
          <a:lstStyle/>
          <a:p>
            <a:r>
              <a:t>标题文本</a:t>
            </a:r>
          </a:p>
        </p:txBody>
      </p:sp>
      <p:sp>
        <p:nvSpPr>
          <p:cNvPr id="220"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27"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234" name="标题文本"/>
          <p:cNvSpPr txBox="1"/>
          <p:nvPr>
            <p:ph type="title" hasCustomPrompt="1"/>
          </p:nvPr>
        </p:nvSpPr>
        <p:spPr>
          <a:xfrm>
            <a:off x="839787" y="457200"/>
            <a:ext cx="3932239" cy="1600200"/>
          </a:xfrm>
          <a:prstGeom prst="rect">
            <a:avLst/>
          </a:prstGeom>
        </p:spPr>
        <p:txBody>
          <a:bodyPr lIns="45719" tIns="45719" rIns="45719" bIns="45719" anchor="b"/>
          <a:lstStyle>
            <a:lvl1pPr>
              <a:defRPr sz="3200"/>
            </a:lvl1pPr>
          </a:lstStyle>
          <a:p>
            <a:r>
              <a:t>标题文本</a:t>
            </a:r>
          </a:p>
        </p:txBody>
      </p:sp>
      <p:sp>
        <p:nvSpPr>
          <p:cNvPr id="235" name="正文级别 1…"/>
          <p:cNvSpPr txBox="1"/>
          <p:nvPr>
            <p:ph type="body" sz="half" idx="1" hasCustomPrompt="1"/>
          </p:nvPr>
        </p:nvSpPr>
        <p:spPr>
          <a:xfrm>
            <a:off x="5183187" y="987425"/>
            <a:ext cx="6172201" cy="4873625"/>
          </a:xfrm>
          <a:prstGeom prst="rect">
            <a:avLst/>
          </a:prstGeom>
        </p:spPr>
        <p:txBody>
          <a:bodyPr lIns="45719" tIns="45719" rIns="45719" bIns="45719"/>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236" name="文本占位符 3"/>
          <p:cNvSpPr/>
          <p:nvPr>
            <p:ph type="body" sz="quarter" idx="21"/>
          </p:nvPr>
        </p:nvSpPr>
        <p:spPr>
          <a:xfrm>
            <a:off x="839787" y="2057400"/>
            <a:ext cx="3932238" cy="3811588"/>
          </a:xfrm>
          <a:prstGeom prst="rect">
            <a:avLst/>
          </a:prstGeom>
        </p:spPr>
        <p:txBody>
          <a:bodyPr lIns="45719" tIns="45719" rIns="45719" bIns="45719"/>
          <a:lstStyle/>
          <a:p>
            <a:pPr marL="0" indent="0">
              <a:buSzTx/>
              <a:buFontTx/>
              <a:buNone/>
              <a:defRPr sz="1600"/>
            </a:pPr>
          </a:p>
        </p:txBody>
      </p:sp>
      <p:sp>
        <p:nvSpPr>
          <p:cNvPr id="237"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244" name="标题文本"/>
          <p:cNvSpPr txBox="1"/>
          <p:nvPr>
            <p:ph type="title" hasCustomPrompt="1"/>
          </p:nvPr>
        </p:nvSpPr>
        <p:spPr>
          <a:xfrm>
            <a:off x="839787" y="457200"/>
            <a:ext cx="3932239" cy="1600200"/>
          </a:xfrm>
          <a:prstGeom prst="rect">
            <a:avLst/>
          </a:prstGeom>
        </p:spPr>
        <p:txBody>
          <a:bodyPr lIns="45719" tIns="45719" rIns="45719" bIns="45719" anchor="b"/>
          <a:lstStyle>
            <a:lvl1pPr>
              <a:defRPr sz="3200"/>
            </a:lvl1pPr>
          </a:lstStyle>
          <a:p>
            <a:r>
              <a:t>标题文本</a:t>
            </a:r>
          </a:p>
        </p:txBody>
      </p:sp>
      <p:sp>
        <p:nvSpPr>
          <p:cNvPr id="245" name="图片占位符 2"/>
          <p:cNvSpPr/>
          <p:nvPr>
            <p:ph type="pic" sz="half" idx="21"/>
          </p:nvPr>
        </p:nvSpPr>
        <p:spPr>
          <a:xfrm>
            <a:off x="5183187" y="987425"/>
            <a:ext cx="6172201" cy="4873625"/>
          </a:xfrm>
          <a:prstGeom prst="rect">
            <a:avLst/>
          </a:prstGeom>
        </p:spPr>
        <p:txBody>
          <a:bodyPr lIns="91439" tIns="45719" rIns="91439" bIns="45719">
            <a:noAutofit/>
          </a:bodyPr>
          <a:lstStyle/>
          <a:p/>
        </p:txBody>
      </p:sp>
      <p:sp>
        <p:nvSpPr>
          <p:cNvPr id="246" name="正文级别 1…"/>
          <p:cNvSpPr txBox="1"/>
          <p:nvPr>
            <p:ph type="body" sz="quarter" idx="1" hasCustomPrompt="1"/>
          </p:nvPr>
        </p:nvSpPr>
        <p:spPr>
          <a:xfrm>
            <a:off x="839787" y="2057400"/>
            <a:ext cx="3932239" cy="3811588"/>
          </a:xfrm>
          <a:prstGeom prst="rect">
            <a:avLst/>
          </a:prstGeom>
        </p:spPr>
        <p:txBody>
          <a:bodyPr lIns="45719" tIns="45719" rIns="45719" bIns="45719"/>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247"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txBox="1"/>
          <p:nvPr>
            <p:ph type="body" sz="quarter" idx="1" hasCustomPrompt="1"/>
          </p:nvPr>
        </p:nvSpPr>
        <p:spPr>
          <a:xfrm>
            <a:off x="831850" y="4589462"/>
            <a:ext cx="10515600" cy="1500207"/>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p>
          <a:p>
            <a:pPr lvl="2"/>
          </a:p>
          <a:p>
            <a:pPr lvl="3"/>
          </a:p>
          <a:p>
            <a:pPr lvl="4"/>
          </a:p>
        </p:txBody>
      </p:sp>
      <p:sp>
        <p:nvSpPr>
          <p:cNvPr id="3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p:nvPr>
            <p:ph type="title" hasCustomPrompt="1"/>
          </p:nvPr>
        </p:nvSpPr>
        <p:spPr>
          <a:prstGeom prst="rect">
            <a:avLst/>
          </a:prstGeom>
        </p:spPr>
        <p:txBody>
          <a:bodyPr/>
          <a:lstStyle/>
          <a:p>
            <a:r>
              <a:t>标题文本</a:t>
            </a:r>
          </a:p>
        </p:txBody>
      </p:sp>
      <p:sp>
        <p:nvSpPr>
          <p:cNvPr id="39" name="正文级别 1…"/>
          <p:cNvSpPr txBox="1"/>
          <p:nvPr>
            <p:ph type="body" sz="half" idx="1" hasCustomPrompt="1"/>
          </p:nvPr>
        </p:nvSpPr>
        <p:spPr>
          <a:xfrm>
            <a:off x="838200" y="1825625"/>
            <a:ext cx="5181600" cy="4351338"/>
          </a:xfrm>
          <a:prstGeom prst="rect">
            <a:avLst/>
          </a:prstGeom>
        </p:spPr>
        <p:txBody>
          <a:bodyPr/>
          <a:lstStyle/>
          <a:p>
            <a:r>
              <a:t>正文级别 1</a:t>
            </a:r>
          </a:p>
          <a:p>
            <a:pPr lvl="1"/>
          </a:p>
          <a:p>
            <a:pPr lvl="2"/>
          </a:p>
          <a:p>
            <a:pPr lvl="3"/>
          </a:p>
          <a:p>
            <a:pPr lvl="4"/>
          </a:p>
        </p:txBody>
      </p:sp>
      <p:sp>
        <p:nvSpPr>
          <p:cNvPr id="4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p:nvPr>
            <p:ph type="title" hasCustomPrompt="1"/>
          </p:nvPr>
        </p:nvSpPr>
        <p:spPr>
          <a:xfrm>
            <a:off x="839787" y="365125"/>
            <a:ext cx="10515601" cy="1325563"/>
          </a:xfrm>
          <a:prstGeom prst="rect">
            <a:avLst/>
          </a:prstGeom>
        </p:spPr>
        <p:txBody>
          <a:bodyPr/>
          <a:lstStyle/>
          <a:p>
            <a:r>
              <a:t>标题文本</a:t>
            </a:r>
          </a:p>
        </p:txBody>
      </p:sp>
      <p:sp>
        <p:nvSpPr>
          <p:cNvPr id="48" name="正文级别 1…"/>
          <p:cNvSpPr txBox="1"/>
          <p:nvPr>
            <p:ph type="body" sz="quarter" idx="1" hasCustomPrompt="1"/>
          </p:nvPr>
        </p:nvSpPr>
        <p:spPr>
          <a:xfrm>
            <a:off x="839787" y="1681163"/>
            <a:ext cx="5157790" cy="823932"/>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p>
          <a:p>
            <a:pPr lvl="2"/>
          </a:p>
          <a:p>
            <a:pPr lvl="3"/>
          </a:p>
          <a:p>
            <a:pPr lvl="4"/>
          </a:p>
        </p:txBody>
      </p:sp>
      <p:sp>
        <p:nvSpPr>
          <p:cNvPr id="49" name="文本占位符 4"/>
          <p:cNvSpPr/>
          <p:nvPr>
            <p:ph type="body" sz="quarter" idx="21"/>
          </p:nvPr>
        </p:nvSpPr>
        <p:spPr>
          <a:xfrm>
            <a:off x="6172200" y="1681163"/>
            <a:ext cx="5183188" cy="823914"/>
          </a:xfrm>
          <a:prstGeom prst="rect">
            <a:avLst/>
          </a:prstGeom>
        </p:spPr>
        <p:txBody>
          <a:bodyPr anchor="b"/>
          <a:lstStyle/>
          <a:p/>
        </p:txBody>
      </p:sp>
      <p:sp>
        <p:nvSpPr>
          <p:cNvPr id="5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p:nvPr>
            <p:ph type="title" hasCustomPrompt="1"/>
          </p:nvPr>
        </p:nvSpPr>
        <p:spPr>
          <a:prstGeom prst="rect">
            <a:avLst/>
          </a:prstGeom>
        </p:spPr>
        <p:txBody>
          <a:bodyPr/>
          <a:lstStyle/>
          <a:p>
            <a:r>
              <a:t>标题文本</a:t>
            </a:r>
          </a:p>
        </p:txBody>
      </p:sp>
      <p:sp>
        <p:nvSpPr>
          <p:cNvPr id="58"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73" name="正文级别 1…"/>
          <p:cNvSpPr txBox="1"/>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p>
          <a:p>
            <a:pPr lvl="2"/>
          </a:p>
          <a:p>
            <a:pPr lvl="3"/>
          </a:p>
          <a:p>
            <a:pPr lvl="4"/>
          </a:p>
        </p:txBody>
      </p:sp>
      <p:sp>
        <p:nvSpPr>
          <p:cNvPr id="74" name="文本占位符 3"/>
          <p:cNvSpPr/>
          <p:nvPr>
            <p:ph type="body" sz="quarter" idx="21"/>
          </p:nvPr>
        </p:nvSpPr>
        <p:spPr>
          <a:xfrm>
            <a:off x="839787" y="2057400"/>
            <a:ext cx="3932238" cy="3811588"/>
          </a:xfrm>
          <a:prstGeom prst="rect">
            <a:avLst/>
          </a:prstGeom>
        </p:spPr>
        <p:txBody>
          <a:bodyPr/>
          <a:lstStyle/>
          <a:p/>
        </p:txBody>
      </p:sp>
      <p:sp>
        <p:nvSpPr>
          <p:cNvPr id="7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83" name="图片占位符 2"/>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84" name="正文级别 1…"/>
          <p:cNvSpPr txBox="1"/>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p>
          <a:p>
            <a:pPr lvl="2"/>
          </a:p>
          <a:p>
            <a:pPr lvl="3"/>
          </a:p>
          <a:p>
            <a:pPr lvl="4"/>
          </a:p>
        </p:txBody>
      </p:sp>
      <p:sp>
        <p:nvSpPr>
          <p:cNvPr id="8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1.png"/><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p:nvPr>
            <p:ph type="title" hasCustomPrompt="1"/>
          </p:nvPr>
        </p:nvSpPr>
        <p:spPr>
          <a:xfrm>
            <a:off x="838200" y="365125"/>
            <a:ext cx="10515600" cy="1325563"/>
          </a:xfrm>
          <a:prstGeom prst="rect">
            <a:avLst/>
          </a:prstGeom>
          <a:ln w="12700">
            <a:miter lim="400000"/>
          </a:ln>
        </p:spPr>
        <p:txBody>
          <a:bodyPr lIns="45718" tIns="45718" rIns="45718" bIns="45718" anchor="ctr">
            <a:normAutofit/>
          </a:bodyPr>
          <a:lstStyle/>
          <a:p>
            <a:r>
              <a:t>标题文本</a:t>
            </a:r>
          </a:p>
        </p:txBody>
      </p:sp>
      <p:sp>
        <p:nvSpPr>
          <p:cNvPr id="3" name="正文级别 1…"/>
          <p:cNvSpPr txBox="1"/>
          <p:nvPr>
            <p:ph type="body" idx="1" hasCustomPrompt="1"/>
          </p:nvPr>
        </p:nvSpPr>
        <p:spPr>
          <a:xfrm>
            <a:off x="838200" y="1825625"/>
            <a:ext cx="10515600" cy="4351338"/>
          </a:xfrm>
          <a:prstGeom prst="rect">
            <a:avLst/>
          </a:prstGeom>
          <a:ln w="12700">
            <a:miter lim="400000"/>
          </a:ln>
        </p:spPr>
        <p:txBody>
          <a:bodyPr lIns="45718" tIns="45718" rIns="45718" bIns="45718">
            <a:normAutofit/>
          </a:bodyPr>
          <a:lstStyle/>
          <a:p>
            <a:r>
              <a:t>正文级别 1</a:t>
            </a:r>
          </a:p>
          <a:p>
            <a:pPr lvl="1"/>
          </a:p>
          <a:p>
            <a:pPr lvl="2"/>
          </a:p>
          <a:p>
            <a:pPr lvl="3"/>
          </a:p>
          <a:p>
            <a:pPr lvl="4"/>
          </a:p>
        </p:txBody>
      </p:sp>
      <p:sp>
        <p:nvSpPr>
          <p:cNvPr id="4" name="幻灯片编号"/>
          <p:cNvSpPr txBox="1"/>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rPr/>
            </a:fld>
            <a:endParaRPr/>
          </a:p>
        </p:txBody>
      </p:sp>
      <p:pic>
        <p:nvPicPr>
          <p:cNvPr id="12" name="图片 11" descr="水印"/>
          <p:cNvPicPr>
            <a:picLocks noChangeAspect="1"/>
          </p:cNvPicPr>
          <p:nvPr userDrawn="1"/>
        </p:nvPicPr>
        <p:blipFill>
          <a:blip r:embed="rId2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1pPr>
      <a:lvl2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2pPr>
      <a:lvl3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3pPr>
      <a:lvl4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4pPr>
      <a:lvl5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5pPr>
      <a:lvl6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6pPr>
      <a:lvl7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7pPr>
      <a:lvl8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8pPr>
      <a:lvl9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8.png"/><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media/media1.mp3"/></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17170" y="810895"/>
            <a:ext cx="11800205" cy="233235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78790" y="847725"/>
            <a:ext cx="11334115" cy="129159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A record-breaking drought has caused some rivers in China including parts of the Yangtze to dry up, affecting hydropower, halting shipping and forcing major companies to suspend operations. </a:t>
            </a:r>
            <a:endParaRPr lang="en-US" altLang="zh-CN" sz="2600">
              <a:latin typeface="Times New Roman" panose="02020603050405020304" charset="0"/>
              <a:cs typeface="Times New Roman" panose="02020603050405020304" charset="0"/>
              <a:sym typeface="+mn-ea"/>
            </a:endParaRPr>
          </a:p>
        </p:txBody>
      </p:sp>
      <p:sp>
        <p:nvSpPr>
          <p:cNvPr id="4" name="文本框 3"/>
          <p:cNvSpPr txBox="1"/>
          <p:nvPr/>
        </p:nvSpPr>
        <p:spPr>
          <a:xfrm>
            <a:off x="459740" y="231838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46530" y="2164715"/>
            <a:ext cx="10445115"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一场破纪录的干旱已经导致包括长江部分地区在内的中国一些河流干涸，影响水电，导致航运中断，并迫使主要公司暂停运营。</a:t>
            </a:r>
            <a:endParaRPr sz="2400">
              <a:latin typeface="Times New Roman" panose="02020603050405020304" charset="0"/>
              <a:ea typeface="华文中宋" panose="02010600040101010101" charset="-122"/>
              <a:cs typeface="Times New Roman" panose="02020603050405020304" charset="0"/>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0025" y="3457575"/>
            <a:ext cx="11817350" cy="302577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78790" y="3521710"/>
            <a:ext cx="11334115" cy="1691640"/>
          </a:xfrm>
          <a:prstGeom prst="rect">
            <a:avLst/>
          </a:prstGeom>
          <a:noFill/>
        </p:spPr>
        <p:txBody>
          <a:bodyPr wrap="square">
            <a:spAutoFit/>
          </a:bodyPr>
          <a:lstStyle/>
          <a:p>
            <a:pPr algn="l"/>
            <a:r>
              <a:rPr sz="2600">
                <a:latin typeface="Times New Roman" panose="02020603050405020304" charset="0"/>
                <a:cs typeface="Times New Roman" panose="02020603050405020304" charset="0"/>
                <a:sym typeface="+mn-ea"/>
              </a:rPr>
              <a:t>Last week Sichuan suspended or limited power supply to thousands of factories and rationed public electricity usage due to the shortage. Toyota, Foxconn and Tesla are among companies reported to have temporarily suspended operations at some plants over the last fortnight. </a:t>
            </a:r>
            <a:endParaRPr sz="2600">
              <a:latin typeface="Times New Roman" panose="02020603050405020304" charset="0"/>
              <a:cs typeface="Times New Roman" panose="02020603050405020304" charset="0"/>
              <a:sym typeface="+mn-ea"/>
            </a:endParaRPr>
          </a:p>
        </p:txBody>
      </p:sp>
      <p:sp>
        <p:nvSpPr>
          <p:cNvPr id="12" name="文本框 11"/>
          <p:cNvSpPr txBox="1"/>
          <p:nvPr/>
        </p:nvSpPr>
        <p:spPr>
          <a:xfrm>
            <a:off x="459740" y="547751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46530" y="5232400"/>
            <a:ext cx="10243185" cy="1198880"/>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上周，由于电力短缺，四川暂停或限制了数千家工厂的电力供应，并对公共用电进行了配给。据报道，丰田(Toyota)、富士康(Foxconn)和特斯拉(Tesla)等公司的一些工厂在过去两周暂停运营。</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文本框 17"/>
          <p:cNvSpPr txBox="1"/>
          <p:nvPr/>
        </p:nvSpPr>
        <p:spPr>
          <a:xfrm>
            <a:off x="-24130" y="116839"/>
            <a:ext cx="11497310" cy="1630045"/>
          </a:xfrm>
          <a:prstGeom prst="rect">
            <a:avLst/>
          </a:prstGeom>
          <a:ln w="12700">
            <a:miter lim="400000"/>
          </a:ln>
        </p:spPr>
        <p:txBody>
          <a:bodyPr lIns="45719" rIns="45719">
            <a:spAutoFit/>
          </a:bodyPr>
          <a:lstStyle/>
          <a:p>
            <a:pPr algn="ctr">
              <a:defRPr sz="2800" b="1">
                <a:latin typeface="+mn-lt"/>
                <a:ea typeface="+mn-ea"/>
                <a:cs typeface="+mn-cs"/>
                <a:sym typeface="Helvetica"/>
              </a:defRPr>
            </a:pPr>
            <a:r>
              <a:rPr lang="en-US" sz="3600">
                <a:latin typeface="+mj-lt"/>
                <a:cs typeface="+mj-lt"/>
              </a:rPr>
              <a:t>3</a:t>
            </a:r>
            <a:r>
              <a:rPr sz="3600">
                <a:latin typeface="+mj-lt"/>
                <a:cs typeface="+mj-lt"/>
              </a:rPr>
              <a:t>. </a:t>
            </a:r>
            <a:r>
              <a:rPr lang="en-US" sz="3200">
                <a:latin typeface="+mj-lt"/>
                <a:cs typeface="+mj-lt"/>
              </a:rPr>
              <a:t>Fires in Australia damaged ozone layer, caused major warming, study says </a:t>
            </a:r>
            <a:endParaRPr lang="en-US" sz="3200">
              <a:latin typeface="+mj-lt"/>
              <a:cs typeface="+mj-lt"/>
            </a:endParaRPr>
          </a:p>
          <a:p>
            <a:pPr algn="ctr">
              <a:defRPr sz="2800" b="1">
                <a:latin typeface="+mn-lt"/>
                <a:ea typeface="+mn-ea"/>
                <a:cs typeface="+mn-cs"/>
                <a:sym typeface="Helvetica"/>
              </a:defRPr>
            </a:pPr>
            <a:r>
              <a:rPr lang="en-US" altLang="zh-CN" sz="3200">
                <a:solidFill>
                  <a:schemeClr val="accent2"/>
                </a:solidFill>
                <a:latin typeface="微软雅黑" panose="020B0503020204020204" charset="-122"/>
                <a:ea typeface="微软雅黑" panose="020B0503020204020204" charset="-122"/>
                <a:cs typeface="Arial" panose="020B0604020202020204" pitchFamily="34" charset="0"/>
              </a:rPr>
              <a:t>   </a:t>
            </a:r>
            <a:r>
              <a:rPr lang="zh-CN" altLang="en-US">
                <a:solidFill>
                  <a:schemeClr val="accent2"/>
                </a:solidFill>
                <a:latin typeface="微软雅黑" panose="020B0503020204020204" charset="-122"/>
                <a:ea typeface="微软雅黑" panose="020B0503020204020204" charset="-122"/>
                <a:cs typeface="Arial" panose="020B0604020202020204" pitchFamily="34" charset="0"/>
              </a:rPr>
              <a:t>澳洲大火破坏了臭氧层</a:t>
            </a:r>
            <a:endParaRPr lang="zh-CN" altLang="en-US">
              <a:solidFill>
                <a:schemeClr val="accent2"/>
              </a:solidFill>
              <a:latin typeface="微软雅黑" panose="020B0503020204020204" charset="-122"/>
              <a:ea typeface="微软雅黑" panose="020B0503020204020204" charset="-122"/>
              <a:cs typeface="Arial" panose="020B0604020202020204" pitchFamily="34" charset="0"/>
            </a:endParaRPr>
          </a:p>
        </p:txBody>
      </p:sp>
      <p:pic>
        <p:nvPicPr>
          <p:cNvPr id="2" name="图片 1"/>
          <p:cNvPicPr>
            <a:picLocks noChangeAspect="1"/>
          </p:cNvPicPr>
          <p:nvPr>
            <p:custDataLst>
              <p:tags r:id="rId1"/>
            </p:custDataLst>
          </p:nvPr>
        </p:nvPicPr>
        <p:blipFill>
          <a:blip r:embed="rId2"/>
          <a:stretch>
            <a:fillRect/>
          </a:stretch>
        </p:blipFill>
        <p:spPr>
          <a:xfrm>
            <a:off x="2245348" y="1916430"/>
            <a:ext cx="7701304" cy="468000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549275"/>
            <a:ext cx="12238355" cy="5953125"/>
          </a:xfrm>
          <a:prstGeom prst="rect">
            <a:avLst/>
          </a:prstGeom>
          <a:noFill/>
        </p:spPr>
        <p:txBody>
          <a:bodyPr wrap="square" rtlCol="0" anchor="t">
            <a:spAutoFit/>
          </a:bodyPr>
          <a:p>
            <a:pPr fontAlgn="auto">
              <a:lnSpc>
                <a:spcPct val="95000"/>
              </a:lnSpc>
            </a:pPr>
            <a:r>
              <a:rPr lang="en-US" altLang="zh-CN" sz="26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Australia’s fire season in late 2019 and early 2020 was extreme. It </a:t>
            </a:r>
            <a:r>
              <a:rPr lang="en-US" sz="2500">
                <a:latin typeface="Times New Roman" panose="02020603050405020304" charset="0"/>
                <a:cs typeface="Times New Roman" panose="02020603050405020304" charset="0"/>
              </a:rPr>
              <a:t>______ (</a:t>
            </a:r>
            <a:r>
              <a:rPr sz="2500">
                <a:latin typeface="Times New Roman" panose="02020603050405020304" charset="0"/>
                <a:cs typeface="Times New Roman" panose="02020603050405020304" charset="0"/>
              </a:rPr>
              <a:t>bl</a:t>
            </a:r>
            <a:r>
              <a:rPr lang="en-US" sz="2500">
                <a:latin typeface="Times New Roman" panose="02020603050405020304" charset="0"/>
                <a:cs typeface="Times New Roman" panose="02020603050405020304" charset="0"/>
              </a:rPr>
              <a:t>o</a:t>
            </a:r>
            <a:r>
              <a:rPr sz="2500">
                <a:latin typeface="Times New Roman" panose="02020603050405020304" charset="0"/>
                <a:cs typeface="Times New Roman" panose="02020603050405020304" charset="0"/>
              </a:rPr>
              <a:t>w</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smoke some 20 miles into the sky, not unlike what a nuclear blast might cause. Smoke from the fires circled the globe and hovered in plumes over the Pacific.</a:t>
            </a:r>
            <a:endParaRPr sz="2500">
              <a:latin typeface="Times New Roman" panose="02020603050405020304" charset="0"/>
              <a:cs typeface="Times New Roman" panose="02020603050405020304" charset="0"/>
            </a:endParaRPr>
          </a:p>
          <a:p>
            <a:pPr fontAlgn="auto">
              <a:lnSpc>
                <a:spcPct val="95000"/>
              </a:lnSpc>
            </a:pP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Now, a study </a:t>
            </a:r>
            <a:r>
              <a:rPr lang="en-US" sz="2500">
                <a:latin typeface="Times New Roman" panose="02020603050405020304" charset="0"/>
                <a:cs typeface="Times New Roman" panose="02020603050405020304" charset="0"/>
              </a:rPr>
              <a:t>_________ (</a:t>
            </a:r>
            <a:r>
              <a:rPr sz="2500">
                <a:latin typeface="Times New Roman" panose="02020603050405020304" charset="0"/>
                <a:cs typeface="Times New Roman" panose="02020603050405020304" charset="0"/>
              </a:rPr>
              <a:t>publish</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Thursday in the journal Scientific Reports suggests the smoky aerosols caused the highest temperatures in the stratosphere in about three decades and </a:t>
            </a:r>
            <a:r>
              <a:rPr lang="en-US" sz="2500">
                <a:latin typeface="Times New Roman" panose="02020603050405020304" charset="0"/>
                <a:cs typeface="Times New Roman" panose="02020603050405020304" charset="0"/>
              </a:rPr>
              <a:t>________ (</a:t>
            </a:r>
            <a:r>
              <a:rPr sz="2500">
                <a:latin typeface="Times New Roman" panose="02020603050405020304" charset="0"/>
                <a:cs typeface="Times New Roman" panose="02020603050405020304" charset="0"/>
              </a:rPr>
              <a:t>probabl</a:t>
            </a:r>
            <a:r>
              <a:rPr lang="en-US" sz="2500">
                <a:latin typeface="Times New Roman" panose="02020603050405020304" charset="0"/>
                <a:cs typeface="Times New Roman" panose="02020603050405020304" charset="0"/>
              </a:rPr>
              <a:t>e)</a:t>
            </a:r>
            <a:r>
              <a:rPr sz="2500">
                <a:latin typeface="Times New Roman" panose="02020603050405020304" charset="0"/>
                <a:cs typeface="Times New Roman" panose="02020603050405020304" charset="0"/>
              </a:rPr>
              <a:t> damaged the ozone layer — </a:t>
            </a:r>
            <a:r>
              <a:rPr lang="en-US" sz="2500">
                <a:latin typeface="Times New Roman" panose="02020603050405020304" charset="0"/>
                <a:cs typeface="Times New Roman" panose="02020603050405020304" charset="0"/>
              </a:rPr>
              <a:t>_____ </a:t>
            </a:r>
            <a:r>
              <a:rPr sz="2500">
                <a:latin typeface="Times New Roman" panose="02020603050405020304" charset="0"/>
                <a:cs typeface="Times New Roman" panose="02020603050405020304" charset="0"/>
              </a:rPr>
              <a:t> has been slowly recovering since the substances that </a:t>
            </a:r>
            <a:r>
              <a:rPr lang="en-US" altLang="zh-CN" sz="2300">
                <a:solidFill>
                  <a:srgbClr val="0000FF"/>
                </a:solidFill>
                <a:latin typeface="Times New Roman" panose="02020603050405020304" charset="0"/>
                <a:cs typeface="Times New Roman" panose="02020603050405020304" charset="0"/>
              </a:rPr>
              <a:t>deplete</a:t>
            </a:r>
            <a:r>
              <a:rPr sz="2500">
                <a:latin typeface="Times New Roman" panose="02020603050405020304" charset="0"/>
                <a:cs typeface="Times New Roman" panose="02020603050405020304" charset="0"/>
              </a:rPr>
              <a:t> it were largely phased out through the 1987 Montreal Protocol.</a:t>
            </a:r>
            <a:endParaRPr sz="2500">
              <a:latin typeface="Times New Roman" panose="02020603050405020304" charset="0"/>
              <a:cs typeface="Times New Roman" panose="02020603050405020304" charset="0"/>
            </a:endParaRPr>
          </a:p>
          <a:p>
            <a:pPr fontAlgn="auto">
              <a:lnSpc>
                <a:spcPct val="95000"/>
              </a:lnSpc>
            </a:pP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But a sudden and </a:t>
            </a:r>
            <a:r>
              <a:rPr lang="en-US" sz="2500">
                <a:latin typeface="Times New Roman" panose="02020603050405020304" charset="0"/>
                <a:cs typeface="Times New Roman" panose="02020603050405020304" charset="0"/>
              </a:rPr>
              <a:t>__________ (</a:t>
            </a:r>
            <a:r>
              <a:rPr sz="2500">
                <a:latin typeface="Times New Roman" panose="02020603050405020304" charset="0"/>
                <a:cs typeface="Times New Roman" panose="02020603050405020304" charset="0"/>
              </a:rPr>
              <a:t>expect</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warming of the global stratosphere was </a:t>
            </a:r>
            <a:r>
              <a:rPr lang="en-US" altLang="zh-CN" sz="2300">
                <a:solidFill>
                  <a:srgbClr val="0000FF"/>
                </a:solidFill>
                <a:latin typeface="Times New Roman" panose="02020603050405020304" charset="0"/>
                <a:cs typeface="Times New Roman" panose="02020603050405020304" charset="0"/>
              </a:rPr>
              <a:t>detect</a:t>
            </a:r>
            <a:r>
              <a:rPr sz="2500">
                <a:latin typeface="Times New Roman" panose="02020603050405020304" charset="0"/>
                <a:cs typeface="Times New Roman" panose="02020603050405020304" charset="0"/>
              </a:rPr>
              <a:t>ed in the first few months of 2020 — reaching up </a:t>
            </a:r>
            <a:r>
              <a:rPr lang="en-US" sz="2500">
                <a:latin typeface="Times New Roman" panose="02020603050405020304" charset="0"/>
                <a:cs typeface="Times New Roman" panose="02020603050405020304" charset="0"/>
              </a:rPr>
              <a:t>___ </a:t>
            </a:r>
            <a:r>
              <a:rPr sz="2500">
                <a:latin typeface="Times New Roman" panose="02020603050405020304" charset="0"/>
                <a:cs typeface="Times New Roman" panose="02020603050405020304" charset="0"/>
              </a:rPr>
              <a:t> 3 degrees Celsius (5.4 degrees Fahrenheit) around Australia and about 0.7 degrees Celsius (1.26 degrees Fahrenheit) globally. </a:t>
            </a:r>
            <a:endParaRPr sz="2500">
              <a:latin typeface="Times New Roman" panose="02020603050405020304" charset="0"/>
              <a:cs typeface="Times New Roman" panose="02020603050405020304" charset="0"/>
            </a:endParaRPr>
          </a:p>
          <a:p>
            <a:pPr fontAlgn="auto">
              <a:lnSpc>
                <a:spcPct val="95000"/>
              </a:lnSpc>
            </a:pP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Smoke particles are about 50 times </a:t>
            </a:r>
            <a:r>
              <a:rPr lang="en-US" sz="2500">
                <a:latin typeface="Times New Roman" panose="02020603050405020304" charset="0"/>
                <a:cs typeface="Times New Roman" panose="02020603050405020304" charset="0"/>
              </a:rPr>
              <a:t>____________ (</a:t>
            </a:r>
            <a:r>
              <a:rPr sz="2500">
                <a:latin typeface="Times New Roman" panose="02020603050405020304" charset="0"/>
                <a:cs typeface="Times New Roman" panose="02020603050405020304" charset="0"/>
              </a:rPr>
              <a:t>efficient</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at absorbing sunlight than volcanic sulfate particles. Once the particles are in the stratosphere, the researchers said, continued heating can cause changes in ozone through </a:t>
            </a:r>
            <a:r>
              <a:rPr lang="en-US" sz="2500">
                <a:latin typeface="Times New Roman" panose="02020603050405020304" charset="0"/>
                <a:cs typeface="Times New Roman" panose="02020603050405020304" charset="0"/>
              </a:rPr>
              <a:t>_______ (</a:t>
            </a:r>
            <a:r>
              <a:rPr sz="2500">
                <a:latin typeface="Times New Roman" panose="02020603050405020304" charset="0"/>
                <a:cs typeface="Times New Roman" panose="02020603050405020304" charset="0"/>
              </a:rPr>
              <a:t>change</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in atmospheric circulation, and chemical reactions on </a:t>
            </a:r>
            <a:r>
              <a:rPr lang="en-US" sz="2500">
                <a:latin typeface="Times New Roman" panose="02020603050405020304" charset="0"/>
                <a:cs typeface="Times New Roman" panose="02020603050405020304" charset="0"/>
              </a:rPr>
              <a:t>____ </a:t>
            </a:r>
            <a:r>
              <a:rPr sz="2500">
                <a:latin typeface="Times New Roman" panose="02020603050405020304" charset="0"/>
                <a:cs typeface="Times New Roman" panose="02020603050405020304" charset="0"/>
              </a:rPr>
              <a:t> surface of the smoke particles can deplete the ozone layer. </a:t>
            </a:r>
            <a:r>
              <a:rPr lang="en-US" sz="2500">
                <a:latin typeface="Times New Roman" panose="02020603050405020304" charset="0"/>
                <a:cs typeface="Times New Roman" panose="02020603050405020304" charset="0"/>
              </a:rPr>
              <a:t>_________ (k</a:t>
            </a:r>
            <a:r>
              <a:rPr sz="2500">
                <a:latin typeface="Times New Roman" panose="02020603050405020304" charset="0"/>
                <a:cs typeface="Times New Roman" panose="02020603050405020304" charset="0"/>
              </a:rPr>
              <a:t>eep</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the ozone from recovering or destroying the ozone for a year has a real impact at the surface.</a:t>
            </a:r>
            <a:endParaRPr sz="2500">
              <a:latin typeface="Times New Roman" panose="02020603050405020304" charset="0"/>
              <a:cs typeface="Times New Roman" panose="02020603050405020304" charset="0"/>
            </a:endParaRPr>
          </a:p>
        </p:txBody>
      </p:sp>
      <p:sp>
        <p:nvSpPr>
          <p:cNvPr id="1048598" name="文本框 4"/>
          <p:cNvSpPr txBox="1"/>
          <p:nvPr/>
        </p:nvSpPr>
        <p:spPr>
          <a:xfrm>
            <a:off x="1919605" y="44450"/>
            <a:ext cx="545147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华盛顿邮报</a:t>
            </a:r>
            <a:r>
              <a:rPr sz="2300" b="1">
                <a:solidFill>
                  <a:srgbClr val="ED7D31"/>
                </a:solidFill>
                <a:latin typeface="微软雅黑" panose="020B0503020204020204" charset="-122"/>
                <a:ea typeface="微软雅黑" panose="020B0503020204020204" charset="-122"/>
                <a:cs typeface="微软雅黑" panose="020B0503020204020204" charset="-122"/>
              </a:rPr>
              <a:t>》2022年8月2</a:t>
            </a:r>
            <a:r>
              <a:rPr lang="en-US" sz="2300" b="1">
                <a:solidFill>
                  <a:srgbClr val="ED7D31"/>
                </a:solidFill>
                <a:latin typeface="微软雅黑" panose="020B0503020204020204" charset="-122"/>
                <a:ea typeface="微软雅黑" panose="020B0503020204020204" charset="-122"/>
                <a:cs typeface="微软雅黑" panose="020B0503020204020204" charset="-122"/>
              </a:rPr>
              <a:t>6</a:t>
            </a:r>
            <a:r>
              <a:rPr sz="2300" b="1">
                <a:solidFill>
                  <a:srgbClr val="ED7D31"/>
                </a:solidFill>
                <a:latin typeface="微软雅黑" panose="020B0503020204020204" charset="-122"/>
                <a:ea typeface="微软雅黑" panose="020B0503020204020204" charset="-122"/>
                <a:cs typeface="微软雅黑" panose="020B0503020204020204" charset="-122"/>
              </a:rPr>
              <a:t>日 </a:t>
            </a:r>
            <a:r>
              <a:rPr lang="en-US" sz="2300" b="1">
                <a:solidFill>
                  <a:srgbClr val="ED7D31"/>
                </a:solidFill>
                <a:latin typeface="微软雅黑" panose="020B0503020204020204" charset="-122"/>
                <a:ea typeface="微软雅黑" panose="020B0503020204020204" charset="-122"/>
                <a:cs typeface="微软雅黑" panose="020B0503020204020204" charset="-122"/>
              </a:rPr>
              <a:t>A22</a:t>
            </a:r>
            <a:endParaRPr lang="en-US"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zh-CN" altLang="zh-CN" sz="2800" b="1" dirty="0">
              <a:solidFill>
                <a:sysClr val="window" lastClr="FFFFFF"/>
              </a:solidFill>
              <a:sym typeface="微软雅黑" panose="020B0503020204020204" charset="-122"/>
            </a:endParaRPr>
          </a:p>
        </p:txBody>
      </p:sp>
      <p:sp>
        <p:nvSpPr>
          <p:cNvPr id="4" name="文本框 3"/>
          <p:cNvSpPr txBox="1"/>
          <p:nvPr/>
        </p:nvSpPr>
        <p:spPr>
          <a:xfrm>
            <a:off x="9168130" y="621030"/>
            <a:ext cx="68707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blew</a:t>
            </a:r>
            <a:r>
              <a:rPr sz="2300">
                <a:solidFill>
                  <a:srgbClr val="FF0000"/>
                </a:solidFill>
                <a:latin typeface="Times New Roman" panose="02020603050405020304" charset="0"/>
                <a:cs typeface="Times New Roman" panose="02020603050405020304" charset="0"/>
                <a:sym typeface="+mn-ea"/>
              </a:rPr>
              <a:t> </a:t>
            </a:r>
            <a:endParaRPr sz="230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2423795" y="1701165"/>
            <a:ext cx="129032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published </a:t>
            </a:r>
            <a:endParaRPr sz="23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5088255" y="4220845"/>
            <a:ext cx="184658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more efficient </a:t>
            </a:r>
            <a:endParaRPr sz="230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2927985" y="3140710"/>
            <a:ext cx="144780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unexpected</a:t>
            </a:r>
            <a:endParaRPr sz="2300">
              <a:solidFill>
                <a:srgbClr val="FF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1919605" y="5661025"/>
            <a:ext cx="117729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2300">
                <a:solidFill>
                  <a:srgbClr val="FF0000"/>
                </a:solidFill>
                <a:latin typeface="Times New Roman" panose="02020603050405020304" charset="0"/>
                <a:cs typeface="Times New Roman" panose="02020603050405020304" charset="0"/>
                <a:sym typeface="+mn-ea"/>
              </a:rPr>
              <a:t>Keeping</a:t>
            </a:r>
            <a:endParaRPr lang="en-US" sz="2300">
              <a:solidFill>
                <a:srgbClr val="FF0000"/>
              </a:solidFill>
              <a:latin typeface="Times New Roman" panose="02020603050405020304" charset="0"/>
              <a:cs typeface="Times New Roman" panose="02020603050405020304" charset="0"/>
              <a:sym typeface="+mn-ea"/>
            </a:endParaRPr>
          </a:p>
        </p:txBody>
      </p:sp>
      <p:sp>
        <p:nvSpPr>
          <p:cNvPr id="18" name="文本框 17"/>
          <p:cNvSpPr txBox="1"/>
          <p:nvPr/>
        </p:nvSpPr>
        <p:spPr>
          <a:xfrm>
            <a:off x="7176135" y="4940935"/>
            <a:ext cx="160020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changes</a:t>
            </a:r>
            <a:endParaRPr sz="2300">
              <a:solidFill>
                <a:srgbClr val="FF0000"/>
              </a:solidFill>
              <a:latin typeface="Times New Roman" panose="02020603050405020304" charset="0"/>
              <a:cs typeface="Times New Roman" panose="02020603050405020304" charset="0"/>
              <a:sym typeface="+mn-ea"/>
            </a:endParaRPr>
          </a:p>
        </p:txBody>
      </p:sp>
      <p:sp>
        <p:nvSpPr>
          <p:cNvPr id="20" name="文本框 19"/>
          <p:cNvSpPr txBox="1"/>
          <p:nvPr/>
        </p:nvSpPr>
        <p:spPr>
          <a:xfrm>
            <a:off x="6527800" y="2420620"/>
            <a:ext cx="143573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which </a:t>
            </a:r>
            <a:endParaRPr sz="2300">
              <a:solidFill>
                <a:srgbClr val="FF0000"/>
              </a:solidFill>
              <a:latin typeface="Times New Roman" panose="02020603050405020304" charset="0"/>
              <a:cs typeface="Times New Roman" panose="02020603050405020304" charset="0"/>
              <a:sym typeface="+mn-ea"/>
            </a:endParaRPr>
          </a:p>
        </p:txBody>
      </p:sp>
      <p:sp>
        <p:nvSpPr>
          <p:cNvPr id="21" name="文本框 20"/>
          <p:cNvSpPr txBox="1"/>
          <p:nvPr/>
        </p:nvSpPr>
        <p:spPr>
          <a:xfrm>
            <a:off x="199390" y="2420620"/>
            <a:ext cx="129349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probably</a:t>
            </a:r>
            <a:endParaRPr sz="2300">
              <a:solidFill>
                <a:srgbClr val="FF0000"/>
              </a:solidFill>
              <a:latin typeface="Times New Roman" panose="02020603050405020304" charset="0"/>
              <a:cs typeface="Times New Roman" panose="02020603050405020304" charset="0"/>
              <a:sym typeface="+mn-ea"/>
            </a:endParaRPr>
          </a:p>
        </p:txBody>
      </p:sp>
      <p:sp>
        <p:nvSpPr>
          <p:cNvPr id="22" name="文本框 21"/>
          <p:cNvSpPr txBox="1"/>
          <p:nvPr/>
        </p:nvSpPr>
        <p:spPr>
          <a:xfrm>
            <a:off x="5880100" y="3501390"/>
            <a:ext cx="109918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to </a:t>
            </a:r>
            <a:endParaRPr sz="2300">
              <a:solidFill>
                <a:srgbClr val="FF0000"/>
              </a:solidFill>
              <a:latin typeface="Times New Roman" panose="02020603050405020304" charset="0"/>
              <a:cs typeface="Times New Roman" panose="02020603050405020304" charset="0"/>
              <a:sym typeface="+mn-ea"/>
            </a:endParaRPr>
          </a:p>
        </p:txBody>
      </p:sp>
      <p:sp>
        <p:nvSpPr>
          <p:cNvPr id="23" name="文本框 22"/>
          <p:cNvSpPr txBox="1"/>
          <p:nvPr/>
        </p:nvSpPr>
        <p:spPr>
          <a:xfrm>
            <a:off x="5088255" y="5373370"/>
            <a:ext cx="58229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2300">
                <a:solidFill>
                  <a:srgbClr val="FF0000"/>
                </a:solidFill>
                <a:latin typeface="Times New Roman" panose="02020603050405020304" charset="0"/>
                <a:cs typeface="Times New Roman" panose="02020603050405020304" charset="0"/>
                <a:sym typeface="+mn-ea"/>
              </a:rPr>
              <a:t>the</a:t>
            </a:r>
            <a:endParaRPr lang="en-US" sz="23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4" grpId="0" bldLvl="0" animBg="1"/>
      <p:bldP spid="14" grpId="0" bldLvl="0" animBg="1"/>
      <p:bldP spid="15" grpId="0" bldLvl="0" animBg="1"/>
      <p:bldP spid="16" grpId="0" bldLvl="0" animBg="1"/>
      <p:bldP spid="17" grpId="0" bldLvl="0" animBg="1"/>
      <p:bldP spid="18" grpId="0" bldLvl="0" animBg="1"/>
      <p:bldP spid="20" grpId="0" bldLvl="0" animBg="1"/>
      <p:bldP spid="21" grpId="0" bldLvl="0" animBg="1"/>
      <p:bldP spid="22" grpId="0" bldLvl="0" animBg="1"/>
      <p:bldP spid="2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4765" y="542290"/>
            <a:ext cx="12322810" cy="6063615"/>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deplete</a:t>
            </a:r>
            <a:r>
              <a:rPr lang="en-US" altLang="zh-CN" sz="2800">
                <a:latin typeface="Times New Roman" panose="02020603050405020304" charset="0"/>
                <a:ea typeface="华文中宋" panose="02010600040101010101" charset="-122"/>
                <a:cs typeface="Times New Roman" panose="02020603050405020304" charset="0"/>
                <a:sym typeface="+mn-ea"/>
              </a:rPr>
              <a:t>: to reduce sth by a large amount so that there is not enough left</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en-US"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大量减少；耗尽；使枯竭</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700">
                <a:latin typeface="Times New Roman" panose="02020603050405020304" charset="0"/>
                <a:ea typeface="华文中宋" panose="02010600040101010101" charset="-122"/>
                <a:cs typeface="Times New Roman" panose="02020603050405020304" charset="0"/>
              </a:rPr>
              <a:t>Surely it is an economic nonsense to deplete the world of natural resources.  </a:t>
            </a:r>
            <a:r>
              <a:rPr lang="en-US" altLang="zh-CN" sz="2800">
                <a:latin typeface="Times New Roman" panose="02020603050405020304" charset="0"/>
                <a:ea typeface="华文中宋" panose="02010600040101010101" charset="-122"/>
                <a:cs typeface="Times New Roman" panose="02020603050405020304" charset="0"/>
              </a:rPr>
              <a:t>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700">
                <a:latin typeface="Times New Roman" panose="02020603050405020304" charset="0"/>
                <a:ea typeface="华文中宋" panose="02010600040101010101" charset="-122"/>
                <a:cs typeface="Times New Roman" panose="02020603050405020304" charset="0"/>
              </a:rPr>
              <a:t>    耗尽世界的自然资源无疑是一件经济上的愚蠢行为。</a:t>
            </a:r>
            <a:endParaRPr lang="en-US" altLang="zh-CN" sz="27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 </a:t>
            </a:r>
            <a:r>
              <a:rPr lang="en-US" altLang="zh-CN" sz="2800">
                <a:solidFill>
                  <a:srgbClr val="0000FF"/>
                </a:solidFill>
                <a:latin typeface="Times New Roman" panose="02020603050405020304" charset="0"/>
                <a:cs typeface="Times New Roman" panose="02020603050405020304" charset="0"/>
                <a:sym typeface="+mn-ea"/>
              </a:rPr>
              <a:t>detect</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to discover or notice sth, especially sth that is not easy to see, hear, etc.</a:t>
            </a:r>
            <a:r>
              <a:rPr lang="en-US" altLang="zh-CN" sz="2800"/>
              <a:t>        </a:t>
            </a:r>
            <a:r>
              <a:rPr lang="zh-CN" altLang="en-US" sz="2800">
                <a:latin typeface="Times New Roman" panose="02020603050405020304" charset="0"/>
                <a:ea typeface="华文中宋" panose="02010600040101010101" charset="-122"/>
                <a:cs typeface="Times New Roman" panose="02020603050405020304" charset="0"/>
              </a:rPr>
              <a:t>发现；查明；侦察出</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Arnold could detect a certain sadness in the old man's face..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阿诺德能察觉到老人脸上的某种悲伤</a:t>
            </a:r>
            <a:r>
              <a:rPr lang="en-US" altLang="zh-CN" sz="2800">
                <a:latin typeface="华文中宋" panose="02010600040101010101" charset="-122"/>
                <a:ea typeface="华文中宋" panose="02010600040101010101" charset="-122"/>
                <a:cs typeface="华文中宋" panose="02010600040101010101" charset="-122"/>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91135" y="6141720"/>
            <a:ext cx="8742045"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The tests are designed to detect the disease early.</a:t>
            </a:r>
            <a:endParaRPr lang="en-US"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847215" y="2621915"/>
            <a:ext cx="7777480"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食物供应已严重不足。</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177165" y="3573145"/>
            <a:ext cx="5558790" cy="3683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77165" y="6597015"/>
            <a:ext cx="7143115" cy="508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5989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775460" y="5629910"/>
            <a:ext cx="9620250" cy="521970"/>
          </a:xfrm>
          <a:prstGeom prst="rect">
            <a:avLst/>
          </a:prstGeom>
          <a:noFill/>
        </p:spPr>
        <p:txBody>
          <a:bodyPr wrap="square" rtlCol="0" anchor="t">
            <a:spAutoFit/>
          </a:bodyPr>
          <a:p>
            <a:pPr algn="l"/>
            <a:r>
              <a:rPr lang="zh-CN" altLang="en-US" sz="2800">
                <a:ea typeface="华文中宋" panose="02010600040101010101" charset="-122"/>
                <a:sym typeface="+mn-ea"/>
              </a:rPr>
              <a:t>这些检查旨在早期查出疾病。</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10490" y="2637155"/>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191135" y="3096260"/>
            <a:ext cx="6295390"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Food supplies were severely depleted.</a:t>
            </a:r>
            <a:endParaRPr lang="en-US" sz="2800"/>
          </a:p>
        </p:txBody>
      </p:sp>
      <p:sp>
        <p:nvSpPr>
          <p:cNvPr id="5" name="文本框 4"/>
          <p:cNvSpPr txBox="1"/>
          <p:nvPr/>
        </p:nvSpPr>
        <p:spPr>
          <a:xfrm>
            <a:off x="105410" y="5660390"/>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00"/>
                                        <p:tgtEl>
                                          <p:spTgt spid="104860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3" end="3"/>
                                            </p:txEl>
                                          </p:spTgt>
                                        </p:tgtEl>
                                        <p:attrNameLst>
                                          <p:attrName>style.visibility</p:attrName>
                                        </p:attrNameLst>
                                      </p:cBhvr>
                                      <p:to>
                                        <p:strVal val="visible"/>
                                      </p:to>
                                    </p:set>
                                    <p:animEffect transition="in" filter="wipe(down)">
                                      <p:cBhvr>
                                        <p:cTn id="10" dur="500"/>
                                        <p:tgtEl>
                                          <p:spTgt spid="104860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6215" y="4580255"/>
            <a:ext cx="11762105" cy="1741170"/>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01625" y="4724400"/>
            <a:ext cx="11497945" cy="89154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Keeping the ozone from recovering or destroying the ozone for a year has a real impact at the surface.</a:t>
            </a:r>
            <a:endParaRPr lang="en-US" altLang="zh-CN" sz="2600">
              <a:latin typeface="Times New Roman" panose="02020603050405020304" charset="0"/>
              <a:cs typeface="Times New Roman" panose="02020603050405020304" charset="0"/>
              <a:sym typeface="+mn-ea"/>
            </a:endParaRPr>
          </a:p>
        </p:txBody>
      </p:sp>
      <p:sp>
        <p:nvSpPr>
          <p:cNvPr id="4" name="文本框 3"/>
          <p:cNvSpPr txBox="1"/>
          <p:nvPr/>
        </p:nvSpPr>
        <p:spPr>
          <a:xfrm>
            <a:off x="335280" y="558863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339215" y="5615940"/>
            <a:ext cx="10612120" cy="491490"/>
          </a:xfrm>
          <a:prstGeom prst="rect">
            <a:avLst/>
          </a:prstGeom>
          <a:noFill/>
        </p:spPr>
        <p:txBody>
          <a:bodyPr wrap="square" rtlCol="0">
            <a:spAutoFit/>
          </a:bodyPr>
          <a:lstStyle/>
          <a:p>
            <a:pPr algn="l">
              <a:buClrTx/>
              <a:buSzTx/>
              <a:buFontTx/>
            </a:pPr>
            <a:r>
              <a:rPr sz="2400">
                <a:ea typeface="华文中宋" panose="02010600040101010101" charset="-122"/>
                <a:cs typeface="Times New Roman" panose="02020603050405020304" charset="0"/>
              </a:rPr>
              <a:t>让臭氧层在一年内不恢复或破坏臭氧层对地表有真正的影响</a:t>
            </a:r>
            <a:r>
              <a:rPr sz="2600">
                <a:ea typeface="华文中宋" panose="02010600040101010101" charset="-122"/>
                <a:cs typeface="Times New Roman" panose="02020603050405020304" charset="0"/>
              </a:rPr>
              <a:t>。   </a:t>
            </a:r>
            <a:r>
              <a:rPr sz="2400">
                <a:ea typeface="华文中宋" panose="02010600040101010101" charset="-122"/>
              </a:rPr>
              <a:t>   </a:t>
            </a:r>
            <a:r>
              <a:rPr sz="2400">
                <a:latin typeface="华文中宋" panose="02010600040101010101" charset="-122"/>
                <a:ea typeface="华文中宋" panose="02010600040101010101" charset="-122"/>
                <a:cs typeface="华文中宋" panose="02010600040101010101" charset="-122"/>
              </a:rPr>
              <a:t> </a:t>
            </a:r>
            <a:r>
              <a:rPr sz="2400">
                <a:ea typeface="华文中宋" panose="02010600040101010101" charset="-122"/>
              </a:rPr>
              <a:t>   </a:t>
            </a:r>
            <a:endParaRPr sz="24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84785" y="979170"/>
            <a:ext cx="11773535" cy="311467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301625" y="1123315"/>
            <a:ext cx="11803380" cy="169164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Now, a study published Thursday in the journal Scientific Reports suggests the smoky aerosols caused the highest temperatures in the stratosphere in about three decades and probably damaged the ozone layer — which has been slowly recovering since the substances that deplete it were largely phased out through the 1987 Montreal Protocol.</a:t>
            </a:r>
            <a:endParaRPr lang="en-US" altLang="zh-CN" sz="2600">
              <a:latin typeface="Times New Roman" panose="02020603050405020304" charset="0"/>
              <a:cs typeface="Times New Roman" panose="02020603050405020304" charset="0"/>
              <a:sym typeface="+mn-ea"/>
            </a:endParaRPr>
          </a:p>
        </p:txBody>
      </p:sp>
      <p:sp>
        <p:nvSpPr>
          <p:cNvPr id="12" name="文本框 11"/>
          <p:cNvSpPr txBox="1"/>
          <p:nvPr/>
        </p:nvSpPr>
        <p:spPr>
          <a:xfrm>
            <a:off x="335280" y="313944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39215" y="2780030"/>
            <a:ext cx="10468610" cy="1198880"/>
          </a:xfrm>
          <a:prstGeom prst="rect">
            <a:avLst/>
          </a:prstGeom>
          <a:noFill/>
        </p:spPr>
        <p:txBody>
          <a:bodyPr wrap="square" rtlCol="0">
            <a:spAutoFit/>
          </a:bodyPr>
          <a:lstStyle/>
          <a:p>
            <a:pPr algn="l">
              <a:buClrTx/>
              <a:buSzTx/>
              <a:buFontTx/>
            </a:pPr>
            <a:r>
              <a:rPr sz="2400">
                <a:ea typeface="华文中宋" panose="02010600040101010101" charset="-122"/>
                <a:cs typeface="Times New Roman" panose="02020603050405020304" charset="0"/>
              </a:rPr>
              <a:t>现在，周四发表在《科学报告》杂志上的一项研究表明，烟雾气溶胶造成了平流层近30年来的最高温度，并可能破坏了臭氧层——自从1987年《蒙特利尔议定书》逐步淘汰了消耗臭氧层的物质以来，臭氧层一直在缓慢恢复。</a:t>
            </a:r>
            <a:endParaRPr sz="240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文本框 17"/>
          <p:cNvSpPr txBox="1"/>
          <p:nvPr/>
        </p:nvSpPr>
        <p:spPr>
          <a:xfrm>
            <a:off x="-24130" y="116839"/>
            <a:ext cx="11497310" cy="1137285"/>
          </a:xfrm>
          <a:prstGeom prst="rect">
            <a:avLst/>
          </a:prstGeom>
          <a:ln w="12700">
            <a:miter lim="400000"/>
          </a:ln>
        </p:spPr>
        <p:txBody>
          <a:bodyPr lIns="45719" rIns="45719">
            <a:spAutoFit/>
          </a:bodyPr>
          <a:lstStyle/>
          <a:p>
            <a:pPr algn="ctr">
              <a:defRPr sz="2800" b="1">
                <a:latin typeface="+mn-lt"/>
                <a:ea typeface="+mn-ea"/>
                <a:cs typeface="+mn-cs"/>
                <a:sym typeface="Helvetica"/>
              </a:defRPr>
            </a:pPr>
            <a:r>
              <a:rPr lang="en-US" sz="3600">
                <a:latin typeface="+mj-lt"/>
                <a:cs typeface="+mj-lt"/>
              </a:rPr>
              <a:t>4</a:t>
            </a:r>
            <a:r>
              <a:rPr sz="3600">
                <a:latin typeface="+mj-lt"/>
                <a:cs typeface="+mj-lt"/>
              </a:rPr>
              <a:t>. </a:t>
            </a:r>
            <a:r>
              <a:rPr lang="en-US" sz="3600">
                <a:latin typeface="+mj-lt"/>
                <a:cs typeface="+mj-lt"/>
              </a:rPr>
              <a:t>Bolt applies for lightning trademark    </a:t>
            </a:r>
            <a:endParaRPr lang="en-US" sz="3600">
              <a:latin typeface="+mj-lt"/>
              <a:cs typeface="+mj-lt"/>
            </a:endParaRPr>
          </a:p>
          <a:p>
            <a:pPr algn="ctr">
              <a:defRPr sz="2800" b="1">
                <a:latin typeface="+mn-lt"/>
                <a:ea typeface="+mn-ea"/>
                <a:cs typeface="+mn-cs"/>
                <a:sym typeface="Helvetica"/>
              </a:defRPr>
            </a:pPr>
            <a:r>
              <a:rPr lang="en-US" altLang="zh-CN" sz="3200">
                <a:solidFill>
                  <a:schemeClr val="accent2"/>
                </a:solidFill>
                <a:latin typeface="微软雅黑" panose="020B0503020204020204" charset="-122"/>
                <a:ea typeface="微软雅黑" panose="020B0503020204020204" charset="-122"/>
                <a:cs typeface="Arial" panose="020B0604020202020204" pitchFamily="34" charset="0"/>
              </a:rPr>
              <a:t>   </a:t>
            </a:r>
            <a:r>
              <a:rPr lang="zh-CN" altLang="en-US" sz="3200">
                <a:solidFill>
                  <a:schemeClr val="accent2"/>
                </a:solidFill>
                <a:latin typeface="微软雅黑" panose="020B0503020204020204" charset="-122"/>
                <a:ea typeface="微软雅黑" panose="020B0503020204020204" charset="-122"/>
                <a:cs typeface="Arial" panose="020B0604020202020204" pitchFamily="34" charset="0"/>
              </a:rPr>
              <a:t>博尔特为其标志性胜利姿势申请商标</a:t>
            </a:r>
            <a:endParaRPr lang="zh-CN" altLang="en-US" sz="3200">
              <a:solidFill>
                <a:schemeClr val="accent2"/>
              </a:solidFill>
              <a:latin typeface="微软雅黑" panose="020B0503020204020204" charset="-122"/>
              <a:ea typeface="微软雅黑" panose="020B0503020204020204" charset="-122"/>
              <a:cs typeface="Arial" panose="020B0604020202020204" pitchFamily="34" charset="0"/>
            </a:endParaRPr>
          </a:p>
        </p:txBody>
      </p:sp>
      <p:sp>
        <p:nvSpPr>
          <p:cNvPr id="4" name="文本框 3"/>
          <p:cNvSpPr txBox="1"/>
          <p:nvPr/>
        </p:nvSpPr>
        <p:spPr>
          <a:xfrm>
            <a:off x="1419860" y="6346825"/>
            <a:ext cx="1016000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300" b="0" i="0" u="none" strike="noStrike" cap="none" spc="0" normalizeH="0" baseline="0">
                <a:ln>
                  <a:noFill/>
                </a:ln>
                <a:solidFill>
                  <a:srgbClr val="000000"/>
                </a:solidFill>
                <a:effectLst/>
                <a:uFillTx/>
                <a:latin typeface="+mj-lt"/>
                <a:ea typeface="+mj-ea"/>
                <a:cs typeface="+mj-cs"/>
                <a:sym typeface="Calibri" panose="020F0502020204030204"/>
              </a:rPr>
              <a:t>Usain Bolt made the pose famous in his celebrations at three Olympic Games</a:t>
            </a:r>
            <a:r>
              <a:rPr kumimoji="0" lang="en-US" altLang="zh-CN" sz="2300" b="0" i="0" u="none" strike="noStrike" cap="none" spc="0" normalizeH="0" baseline="0">
                <a:ln>
                  <a:noFill/>
                </a:ln>
                <a:solidFill>
                  <a:srgbClr val="000000"/>
                </a:solidFill>
                <a:effectLst/>
                <a:uFillTx/>
                <a:latin typeface="+mj-lt"/>
                <a:ea typeface="+mj-ea"/>
                <a:cs typeface="+mj-cs"/>
                <a:sym typeface="Calibri" panose="020F0502020204030204"/>
              </a:rPr>
              <a:t>.</a:t>
            </a:r>
            <a:endParaRPr kumimoji="0" lang="en-US" altLang="zh-CN" sz="2300" b="0" i="0" u="none" strike="noStrike" cap="none" spc="0" normalizeH="0" baseline="0">
              <a:ln>
                <a:noFill/>
              </a:ln>
              <a:solidFill>
                <a:srgbClr val="000000"/>
              </a:solidFill>
              <a:effectLst/>
              <a:uFillTx/>
              <a:latin typeface="+mj-lt"/>
              <a:ea typeface="+mj-ea"/>
              <a:cs typeface="+mj-cs"/>
              <a:sym typeface="Calibri" panose="020F0502020204030204"/>
            </a:endParaRPr>
          </a:p>
        </p:txBody>
      </p:sp>
      <p:pic>
        <p:nvPicPr>
          <p:cNvPr id="100" name="图片 99"/>
          <p:cNvPicPr>
            <a:picLocks noChangeAspect="1"/>
          </p:cNvPicPr>
          <p:nvPr/>
        </p:nvPicPr>
        <p:blipFill>
          <a:blip r:embed="rId1"/>
          <a:stretch>
            <a:fillRect/>
          </a:stretch>
        </p:blipFill>
        <p:spPr>
          <a:xfrm>
            <a:off x="2063750" y="1326515"/>
            <a:ext cx="7439025" cy="4947285"/>
          </a:xfrm>
          <a:prstGeom prst="rect">
            <a:avLst/>
          </a:prstGeom>
          <a:noFill/>
          <a:ln w="9525">
            <a:noFill/>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549275"/>
            <a:ext cx="12238355" cy="6139180"/>
          </a:xfrm>
          <a:prstGeom prst="rect">
            <a:avLst/>
          </a:prstGeom>
          <a:noFill/>
        </p:spPr>
        <p:txBody>
          <a:bodyPr wrap="square" rtlCol="0" anchor="t">
            <a:spAutoFit/>
          </a:bodyPr>
          <a:p>
            <a:pPr fontAlgn="auto">
              <a:lnSpc>
                <a:spcPct val="95000"/>
              </a:lnSpc>
            </a:pPr>
            <a:r>
              <a:rPr lang="en-US" altLang="zh-CN" sz="2300">
                <a:latin typeface="Times New Roman" panose="02020603050405020304" charset="0"/>
                <a:cs typeface="Times New Roman" panose="02020603050405020304" charset="0"/>
              </a:rPr>
              <a:t>     </a:t>
            </a:r>
            <a:r>
              <a:rPr sz="2300">
                <a:latin typeface="Times New Roman" panose="02020603050405020304" charset="0"/>
                <a:cs typeface="Times New Roman" panose="02020603050405020304" charset="0"/>
              </a:rPr>
              <a:t>It is the calling card of the fastest man in the world, copied by countless fans. So Usain Bolt is trying to trademark a logo based on the “lightning bolt” </a:t>
            </a:r>
            <a:r>
              <a:rPr lang="en-US" sz="2300">
                <a:latin typeface="Times New Roman" panose="02020603050405020304" charset="0"/>
                <a:cs typeface="Times New Roman" panose="02020603050405020304" charset="0"/>
              </a:rPr>
              <a:t>__________ (celebrate) </a:t>
            </a:r>
            <a:r>
              <a:rPr sz="2300">
                <a:latin typeface="Times New Roman" panose="02020603050405020304" charset="0"/>
                <a:cs typeface="Times New Roman" panose="02020603050405020304" charset="0"/>
              </a:rPr>
              <a:t>he made famous when setting world records more than a decade ago. </a:t>
            </a:r>
            <a:endParaRPr sz="2300">
              <a:latin typeface="Times New Roman" panose="02020603050405020304" charset="0"/>
              <a:cs typeface="Times New Roman" panose="02020603050405020304" charset="0"/>
            </a:endParaRPr>
          </a:p>
          <a:p>
            <a:pPr fontAlgn="auto">
              <a:lnSpc>
                <a:spcPct val="95000"/>
              </a:lnSpc>
            </a:pPr>
            <a:r>
              <a:rPr lang="en-US" sz="2300">
                <a:latin typeface="Times New Roman" panose="02020603050405020304" charset="0"/>
                <a:cs typeface="Times New Roman" panose="02020603050405020304" charset="0"/>
              </a:rPr>
              <a:t>     </a:t>
            </a:r>
            <a:r>
              <a:rPr sz="2300">
                <a:latin typeface="Times New Roman" panose="02020603050405020304" charset="0"/>
                <a:cs typeface="Times New Roman" panose="02020603050405020304" charset="0"/>
              </a:rPr>
              <a:t>The retired athletics star, </a:t>
            </a:r>
            <a:r>
              <a:rPr lang="en-US" sz="2300">
                <a:latin typeface="Times New Roman" panose="02020603050405020304" charset="0"/>
                <a:cs typeface="Times New Roman" panose="02020603050405020304" charset="0"/>
              </a:rPr>
              <a:t>_____ </a:t>
            </a:r>
            <a:r>
              <a:rPr sz="2300">
                <a:latin typeface="Times New Roman" panose="02020603050405020304" charset="0"/>
                <a:cs typeface="Times New Roman" panose="02020603050405020304" charset="0"/>
              </a:rPr>
              <a:t>had his 36th birthday on Sunday, filed an application last week, according to the US Patent and Trademark Office. The logo depicts “the </a:t>
            </a:r>
            <a:r>
              <a:rPr lang="en-US" altLang="zh-CN" sz="2300">
                <a:solidFill>
                  <a:srgbClr val="0000FF"/>
                </a:solidFill>
                <a:latin typeface="Times New Roman" panose="02020603050405020304" charset="0"/>
                <a:cs typeface="Times New Roman" panose="02020603050405020304" charset="0"/>
              </a:rPr>
              <a:t>silhouette </a:t>
            </a:r>
            <a:r>
              <a:rPr sz="2300">
                <a:latin typeface="Times New Roman" panose="02020603050405020304" charset="0"/>
                <a:cs typeface="Times New Roman" panose="02020603050405020304" charset="0"/>
              </a:rPr>
              <a:t>of a man in a distinctive pose, with one arm </a:t>
            </a:r>
            <a:r>
              <a:rPr lang="en-US" sz="2300">
                <a:latin typeface="Times New Roman" panose="02020603050405020304" charset="0"/>
                <a:cs typeface="Times New Roman" panose="02020603050405020304" charset="0"/>
              </a:rPr>
              <a:t>_____ (bend) </a:t>
            </a:r>
            <a:r>
              <a:rPr sz="2300">
                <a:latin typeface="Times New Roman" panose="02020603050405020304" charset="0"/>
                <a:cs typeface="Times New Roman" panose="02020603050405020304" charset="0"/>
              </a:rPr>
              <a:t>and pointing to the head, and the other arm raised and pointing upward”. </a:t>
            </a:r>
            <a:endParaRPr sz="2300">
              <a:latin typeface="Times New Roman" panose="02020603050405020304" charset="0"/>
              <a:cs typeface="Times New Roman" panose="02020603050405020304" charset="0"/>
            </a:endParaRPr>
          </a:p>
          <a:p>
            <a:pPr fontAlgn="auto">
              <a:lnSpc>
                <a:spcPct val="95000"/>
              </a:lnSpc>
            </a:pPr>
            <a:r>
              <a:rPr lang="en-US" sz="2300">
                <a:latin typeface="Times New Roman" panose="02020603050405020304" charset="0"/>
                <a:cs typeface="Times New Roman" panose="02020603050405020304" charset="0"/>
              </a:rPr>
              <a:t>     </a:t>
            </a:r>
            <a:r>
              <a:rPr sz="2300">
                <a:latin typeface="Times New Roman" panose="02020603050405020304" charset="0"/>
                <a:cs typeface="Times New Roman" panose="02020603050405020304" charset="0"/>
              </a:rPr>
              <a:t>Bolt routinely </a:t>
            </a:r>
            <a:r>
              <a:rPr lang="en-US" sz="2300">
                <a:latin typeface="Times New Roman" panose="02020603050405020304" charset="0"/>
                <a:cs typeface="Times New Roman" panose="02020603050405020304" charset="0"/>
              </a:rPr>
              <a:t>______ (strike) </a:t>
            </a:r>
            <a:r>
              <a:rPr sz="2300">
                <a:latin typeface="Times New Roman" panose="02020603050405020304" charset="0"/>
                <a:cs typeface="Times New Roman" panose="02020603050405020304" charset="0"/>
              </a:rPr>
              <a:t>the pose after races, including when he set his records for the 100 and 200 metres, which remain </a:t>
            </a:r>
            <a:r>
              <a:rPr lang="en-US" sz="2300">
                <a:latin typeface="Times New Roman" panose="02020603050405020304" charset="0"/>
                <a:cs typeface="Times New Roman" panose="02020603050405020304" charset="0"/>
              </a:rPr>
              <a:t>________ (break)</a:t>
            </a:r>
            <a:r>
              <a:rPr sz="2300">
                <a:latin typeface="Times New Roman" panose="02020603050405020304" charset="0"/>
                <a:cs typeface="Times New Roman" panose="02020603050405020304" charset="0"/>
              </a:rPr>
              <a:t>, and after winning his eight Olympic gold medals in Beijing, London and Rio de Janeiro </a:t>
            </a:r>
            <a:r>
              <a:rPr lang="en-US" sz="2300">
                <a:latin typeface="Times New Roman" panose="02020603050405020304" charset="0"/>
                <a:cs typeface="Times New Roman" panose="02020603050405020304" charset="0"/>
              </a:rPr>
              <a:t>______ </a:t>
            </a:r>
            <a:r>
              <a:rPr sz="2300">
                <a:latin typeface="Times New Roman" panose="02020603050405020304" charset="0"/>
                <a:cs typeface="Times New Roman" panose="02020603050405020304" charset="0"/>
              </a:rPr>
              <a:t>his retirement in 2017. He also won 11 world titles. </a:t>
            </a:r>
            <a:endParaRPr sz="2300">
              <a:latin typeface="Times New Roman" panose="02020603050405020304" charset="0"/>
              <a:cs typeface="Times New Roman" panose="02020603050405020304" charset="0"/>
            </a:endParaRPr>
          </a:p>
          <a:p>
            <a:pPr fontAlgn="auto">
              <a:lnSpc>
                <a:spcPct val="95000"/>
              </a:lnSpc>
            </a:pPr>
            <a:r>
              <a:rPr lang="en-US" sz="2300">
                <a:latin typeface="Times New Roman" panose="02020603050405020304" charset="0"/>
                <a:cs typeface="Times New Roman" panose="02020603050405020304" charset="0"/>
              </a:rPr>
              <a:t>     </a:t>
            </a:r>
            <a:r>
              <a:rPr sz="2300">
                <a:latin typeface="Times New Roman" panose="02020603050405020304" charset="0"/>
                <a:cs typeface="Times New Roman" panose="02020603050405020304" charset="0"/>
              </a:rPr>
              <a:t>Bolt intends to use the image on items such as sunglasses, jewellery, clothing and restaurants, the filing shows. He applied to register a similar trademark 12 years ago, </a:t>
            </a:r>
            <a:r>
              <a:rPr lang="en-US" sz="2300">
                <a:latin typeface="Times New Roman" panose="02020603050405020304" charset="0"/>
                <a:cs typeface="Times New Roman" panose="02020603050405020304" charset="0"/>
              </a:rPr>
              <a:t>____ </a:t>
            </a:r>
            <a:r>
              <a:rPr sz="2300">
                <a:latin typeface="Times New Roman" panose="02020603050405020304" charset="0"/>
                <a:cs typeface="Times New Roman" panose="02020603050405020304" charset="0"/>
              </a:rPr>
              <a:t>this has </a:t>
            </a:r>
            <a:r>
              <a:rPr lang="en-US" altLang="zh-CN" sz="2300">
                <a:solidFill>
                  <a:srgbClr val="0000FF"/>
                </a:solidFill>
                <a:latin typeface="Times New Roman" panose="02020603050405020304" charset="0"/>
                <a:cs typeface="Times New Roman" panose="02020603050405020304" charset="0"/>
              </a:rPr>
              <a:t>expire</a:t>
            </a:r>
            <a:r>
              <a:rPr sz="2300">
                <a:latin typeface="Times New Roman" panose="02020603050405020304" charset="0"/>
                <a:cs typeface="Times New Roman" panose="02020603050405020304" charset="0"/>
              </a:rPr>
              <a:t>d under US law. Analysts said he might hope for the brand </a:t>
            </a:r>
            <a:r>
              <a:rPr lang="en-US" sz="2300">
                <a:latin typeface="Times New Roman" panose="02020603050405020304" charset="0"/>
                <a:cs typeface="Times New Roman" panose="02020603050405020304" charset="0"/>
              </a:rPr>
              <a:t>_________ (achieve)</a:t>
            </a:r>
            <a:r>
              <a:rPr sz="2300">
                <a:latin typeface="Times New Roman" panose="02020603050405020304" charset="0"/>
                <a:cs typeface="Times New Roman" panose="02020603050405020304" charset="0"/>
              </a:rPr>
              <a:t> the success of Michael Jordan’s “Jumpman” logo, owned by Nike. </a:t>
            </a:r>
            <a:endParaRPr sz="2300">
              <a:latin typeface="Times New Roman" panose="02020603050405020304" charset="0"/>
              <a:cs typeface="Times New Roman" panose="02020603050405020304" charset="0"/>
            </a:endParaRPr>
          </a:p>
          <a:p>
            <a:pPr fontAlgn="auto">
              <a:lnSpc>
                <a:spcPct val="95000"/>
              </a:lnSpc>
            </a:pPr>
            <a:r>
              <a:rPr lang="en-US" sz="2300">
                <a:latin typeface="Times New Roman" panose="02020603050405020304" charset="0"/>
                <a:cs typeface="Times New Roman" panose="02020603050405020304" charset="0"/>
              </a:rPr>
              <a:t>     </a:t>
            </a:r>
            <a:r>
              <a:rPr sz="2300">
                <a:latin typeface="Times New Roman" panose="02020603050405020304" charset="0"/>
                <a:cs typeface="Times New Roman" panose="02020603050405020304" charset="0"/>
              </a:rPr>
              <a:t>During his career, Bolt had </a:t>
            </a:r>
            <a:r>
              <a:rPr lang="en-US" sz="2300">
                <a:latin typeface="Times New Roman" panose="02020603050405020304" charset="0"/>
                <a:cs typeface="Times New Roman" panose="02020603050405020304" charset="0"/>
              </a:rPr>
              <a:t>________ (contract) </a:t>
            </a:r>
            <a:r>
              <a:rPr sz="2300">
                <a:latin typeface="Times New Roman" panose="02020603050405020304" charset="0"/>
                <a:cs typeface="Times New Roman" panose="02020603050405020304" charset="0"/>
              </a:rPr>
              <a:t>with several brands. Puma paid him </a:t>
            </a:r>
            <a:r>
              <a:rPr lang="en-US" sz="2300">
                <a:latin typeface="Times New Roman" panose="02020603050405020304" charset="0"/>
                <a:cs typeface="Times New Roman" panose="02020603050405020304" charset="0"/>
              </a:rPr>
              <a:t>___ </a:t>
            </a:r>
            <a:r>
              <a:rPr sz="2300">
                <a:latin typeface="Times New Roman" panose="02020603050405020304" charset="0"/>
                <a:cs typeface="Times New Roman" panose="02020603050405020304" charset="0"/>
              </a:rPr>
              <a:t>estimated $10 million a year. In March Bolt entered online gaming as co-owner of an Irish esports group. He acquired a stake in Wylde, set up two years ago by an ex-JP Morgan banker and the former boss of the American Ireland Fund.</a:t>
            </a:r>
            <a:endParaRPr sz="2300">
              <a:latin typeface="Times New Roman" panose="02020603050405020304" charset="0"/>
              <a:cs typeface="Times New Roman" panose="02020603050405020304" charset="0"/>
            </a:endParaRPr>
          </a:p>
        </p:txBody>
      </p:sp>
      <p:sp>
        <p:nvSpPr>
          <p:cNvPr id="1048598" name="文本框 4"/>
          <p:cNvSpPr txBox="1"/>
          <p:nvPr/>
        </p:nvSpPr>
        <p:spPr>
          <a:xfrm>
            <a:off x="1871980" y="65405"/>
            <a:ext cx="545147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《泰晤士报》2022年8月24日 27页</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zh-CN" altLang="zh-CN" sz="2800" b="1" dirty="0">
              <a:solidFill>
                <a:sysClr val="window" lastClr="FFFFFF"/>
              </a:solidFill>
              <a:sym typeface="微软雅黑" panose="020B0503020204020204" charset="-122"/>
            </a:endParaRPr>
          </a:p>
        </p:txBody>
      </p:sp>
      <p:sp>
        <p:nvSpPr>
          <p:cNvPr id="4" name="文本框 3"/>
          <p:cNvSpPr txBox="1"/>
          <p:nvPr/>
        </p:nvSpPr>
        <p:spPr>
          <a:xfrm>
            <a:off x="6743700" y="909955"/>
            <a:ext cx="205041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celebration </a:t>
            </a:r>
            <a:endParaRPr sz="230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3503295" y="1628775"/>
            <a:ext cx="113538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who </a:t>
            </a:r>
            <a:endParaRPr sz="23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8328025" y="4221480"/>
            <a:ext cx="129349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but </a:t>
            </a:r>
            <a:endParaRPr sz="230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3719830" y="3224530"/>
            <a:ext cx="144780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unbroken</a:t>
            </a:r>
            <a:endParaRPr sz="2300">
              <a:solidFill>
                <a:srgbClr val="FF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10487660" y="5229225"/>
            <a:ext cx="73088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2300">
                <a:solidFill>
                  <a:srgbClr val="FF0000"/>
                </a:solidFill>
                <a:latin typeface="Times New Roman" panose="02020603050405020304" charset="0"/>
                <a:cs typeface="Times New Roman" panose="02020603050405020304" charset="0"/>
                <a:sym typeface="+mn-ea"/>
              </a:rPr>
              <a:t>an</a:t>
            </a:r>
            <a:endParaRPr lang="en-US" sz="2300">
              <a:solidFill>
                <a:srgbClr val="FF0000"/>
              </a:solidFill>
              <a:latin typeface="Times New Roman" panose="02020603050405020304" charset="0"/>
              <a:cs typeface="Times New Roman" panose="02020603050405020304" charset="0"/>
              <a:sym typeface="+mn-ea"/>
            </a:endParaRPr>
          </a:p>
        </p:txBody>
      </p:sp>
      <p:sp>
        <p:nvSpPr>
          <p:cNvPr id="18" name="文本框 17"/>
          <p:cNvSpPr txBox="1"/>
          <p:nvPr/>
        </p:nvSpPr>
        <p:spPr>
          <a:xfrm>
            <a:off x="5664200" y="4581525"/>
            <a:ext cx="160020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to achieve</a:t>
            </a:r>
            <a:endParaRPr sz="2300">
              <a:solidFill>
                <a:srgbClr val="FF0000"/>
              </a:solidFill>
              <a:latin typeface="Times New Roman" panose="02020603050405020304" charset="0"/>
              <a:cs typeface="Times New Roman" panose="02020603050405020304" charset="0"/>
              <a:sym typeface="+mn-ea"/>
            </a:endParaRPr>
          </a:p>
        </p:txBody>
      </p:sp>
      <p:sp>
        <p:nvSpPr>
          <p:cNvPr id="20" name="文本框 19"/>
          <p:cNvSpPr txBox="1"/>
          <p:nvPr/>
        </p:nvSpPr>
        <p:spPr>
          <a:xfrm>
            <a:off x="2211070" y="2925445"/>
            <a:ext cx="143573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struck </a:t>
            </a:r>
            <a:endParaRPr sz="2300">
              <a:solidFill>
                <a:srgbClr val="FF0000"/>
              </a:solidFill>
              <a:latin typeface="Times New Roman" panose="02020603050405020304" charset="0"/>
              <a:cs typeface="Times New Roman" panose="02020603050405020304" charset="0"/>
              <a:sym typeface="+mn-ea"/>
            </a:endParaRPr>
          </a:p>
        </p:txBody>
      </p:sp>
      <p:sp>
        <p:nvSpPr>
          <p:cNvPr id="21" name="文本框 20"/>
          <p:cNvSpPr txBox="1"/>
          <p:nvPr/>
        </p:nvSpPr>
        <p:spPr>
          <a:xfrm>
            <a:off x="3790950" y="2277110"/>
            <a:ext cx="129349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bent </a:t>
            </a:r>
            <a:endParaRPr sz="2300">
              <a:solidFill>
                <a:srgbClr val="FF0000"/>
              </a:solidFill>
              <a:latin typeface="Times New Roman" panose="02020603050405020304" charset="0"/>
              <a:cs typeface="Times New Roman" panose="02020603050405020304" charset="0"/>
              <a:sym typeface="+mn-ea"/>
            </a:endParaRPr>
          </a:p>
        </p:txBody>
      </p:sp>
      <p:sp>
        <p:nvSpPr>
          <p:cNvPr id="22" name="文本框 21"/>
          <p:cNvSpPr txBox="1"/>
          <p:nvPr/>
        </p:nvSpPr>
        <p:spPr>
          <a:xfrm>
            <a:off x="4368165" y="3573145"/>
            <a:ext cx="1099185"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300">
                <a:solidFill>
                  <a:srgbClr val="FF0000"/>
                </a:solidFill>
                <a:latin typeface="Times New Roman" panose="02020603050405020304" charset="0"/>
                <a:cs typeface="Times New Roman" panose="02020603050405020304" charset="0"/>
                <a:sym typeface="+mn-ea"/>
              </a:rPr>
              <a:t>before </a:t>
            </a:r>
            <a:endParaRPr sz="2300">
              <a:solidFill>
                <a:srgbClr val="FF0000"/>
              </a:solidFill>
              <a:latin typeface="Times New Roman" panose="02020603050405020304" charset="0"/>
              <a:cs typeface="Times New Roman" panose="02020603050405020304" charset="0"/>
              <a:sym typeface="+mn-ea"/>
            </a:endParaRPr>
          </a:p>
        </p:txBody>
      </p:sp>
      <p:sp>
        <p:nvSpPr>
          <p:cNvPr id="23" name="文本框 22"/>
          <p:cNvSpPr txBox="1"/>
          <p:nvPr/>
        </p:nvSpPr>
        <p:spPr>
          <a:xfrm>
            <a:off x="3791585" y="5229225"/>
            <a:ext cx="1144270" cy="353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2300">
                <a:solidFill>
                  <a:srgbClr val="FF0000"/>
                </a:solidFill>
                <a:latin typeface="Times New Roman" panose="02020603050405020304" charset="0"/>
                <a:cs typeface="Times New Roman" panose="02020603050405020304" charset="0"/>
                <a:sym typeface="+mn-ea"/>
              </a:rPr>
              <a:t>contracts</a:t>
            </a:r>
            <a:endParaRPr lang="en-US" sz="23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4" grpId="0" bldLvl="0" animBg="1"/>
      <p:bldP spid="14" grpId="0" bldLvl="0" animBg="1"/>
      <p:bldP spid="15" grpId="0" bldLvl="0" animBg="1"/>
      <p:bldP spid="16" grpId="0" bldLvl="0" animBg="1"/>
      <p:bldP spid="17" grpId="0" bldLvl="0" animBg="1"/>
      <p:bldP spid="18" grpId="0" bldLvl="0" animBg="1"/>
      <p:bldP spid="20" grpId="0" bldLvl="0" animBg="1"/>
      <p:bldP spid="21" grpId="0" bldLvl="0" animBg="1"/>
      <p:bldP spid="22" grpId="0" bldLvl="0" animBg="1"/>
      <p:bldP spid="2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4765" y="542290"/>
            <a:ext cx="12322810" cy="6063615"/>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silhouette</a:t>
            </a:r>
            <a:r>
              <a:rPr lang="en-US" altLang="zh-CN" sz="2800">
                <a:latin typeface="Times New Roman" panose="02020603050405020304" charset="0"/>
                <a:ea typeface="华文中宋" panose="02010600040101010101" charset="-122"/>
                <a:cs typeface="Times New Roman" panose="02020603050405020304" charset="0"/>
                <a:sym typeface="+mn-ea"/>
              </a:rPr>
              <a:t>: the shape of a person’s body or of an object</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（人的</a:t>
            </a: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）体形；（事物的）形状</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700">
                <a:latin typeface="Times New Roman" panose="02020603050405020304" charset="0"/>
                <a:ea typeface="华文中宋" panose="02010600040101010101" charset="-122"/>
                <a:cs typeface="Times New Roman" panose="02020603050405020304" charset="0"/>
              </a:rPr>
              <a:t>The shirt’s ideal worn loose over leggings or tuck it in for a streamlined silhouette.  </a:t>
            </a:r>
            <a:r>
              <a:rPr lang="en-US" altLang="zh-CN" sz="2800">
                <a:latin typeface="Times New Roman" panose="02020603050405020304" charset="0"/>
                <a:ea typeface="华文中宋" panose="02010600040101010101" charset="-122"/>
                <a:cs typeface="Times New Roman" panose="02020603050405020304" charset="0"/>
              </a:rPr>
              <a:t>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700">
                <a:latin typeface="Times New Roman" panose="02020603050405020304" charset="0"/>
                <a:ea typeface="华文中宋" panose="02010600040101010101" charset="-122"/>
                <a:cs typeface="Times New Roman" panose="02020603050405020304" charset="0"/>
              </a:rPr>
              <a:t>这件衬衫最好是松松垮垮地穿在紧身裤外面或者是塞进裤子里显出苗条的身材。</a:t>
            </a:r>
            <a:endParaRPr lang="en-US" altLang="zh-CN" sz="27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 </a:t>
            </a:r>
            <a:r>
              <a:rPr lang="en-US" altLang="zh-CN" sz="2800">
                <a:solidFill>
                  <a:srgbClr val="0000FF"/>
                </a:solidFill>
                <a:latin typeface="Times New Roman" panose="02020603050405020304" charset="0"/>
                <a:cs typeface="Times New Roman" panose="02020603050405020304" charset="0"/>
                <a:sym typeface="+mn-ea"/>
              </a:rPr>
              <a:t>expire</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(of a document, an agreement, etc.) to be no longer valid because the period of time for which it could be used has ended</a:t>
            </a:r>
            <a:r>
              <a:rPr lang="en-US" altLang="zh-CN" sz="2800"/>
              <a:t>  </a:t>
            </a:r>
            <a:r>
              <a:rPr lang="zh-CN" altLang="en-US" sz="2800">
                <a:latin typeface="Times New Roman" panose="02020603050405020304" charset="0"/>
                <a:ea typeface="华文中宋" panose="02010600040101010101" charset="-122"/>
                <a:cs typeface="Times New Roman" panose="02020603050405020304" charset="0"/>
              </a:rPr>
              <a:t>（因到期而）失效；到期</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He had lived illegally in the US for five years after his visitor’s visa expired.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在访问签证到期后，他又在美国非法居住了5年</a:t>
            </a:r>
            <a:r>
              <a:rPr lang="en-US" altLang="zh-CN" sz="2800">
                <a:latin typeface="华文中宋" panose="02010600040101010101" charset="-122"/>
                <a:ea typeface="华文中宋" panose="02010600040101010101" charset="-122"/>
                <a:cs typeface="华文中宋" panose="02010600040101010101" charset="-122"/>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05410" y="6165215"/>
            <a:ext cx="6196330"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When does your driving licence expire?</a:t>
            </a:r>
            <a:endParaRPr lang="en-US"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847215" y="2621915"/>
            <a:ext cx="7777480"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穿这件连衣裙，你显得更有身段了。</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177165" y="3573145"/>
            <a:ext cx="7574915" cy="3683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77165" y="6597015"/>
            <a:ext cx="5846445" cy="508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5989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775460" y="5629910"/>
            <a:ext cx="9620250" cy="521970"/>
          </a:xfrm>
          <a:prstGeom prst="rect">
            <a:avLst/>
          </a:prstGeom>
          <a:noFill/>
        </p:spPr>
        <p:txBody>
          <a:bodyPr wrap="square" rtlCol="0" anchor="t">
            <a:spAutoFit/>
          </a:bodyPr>
          <a:p>
            <a:pPr algn="l"/>
            <a:r>
              <a:rPr lang="zh-CN" altLang="en-US" sz="2800">
                <a:ea typeface="华文中宋" panose="02010600040101010101" charset="-122"/>
                <a:sym typeface="+mn-ea"/>
              </a:rPr>
              <a:t>你的驾照什么时候到期？</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10490" y="2637155"/>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191135" y="3096260"/>
            <a:ext cx="7563485"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The dress is fitted to give you a flattering silhouette.</a:t>
            </a:r>
            <a:endParaRPr lang="en-US" sz="2800"/>
          </a:p>
        </p:txBody>
      </p:sp>
      <p:sp>
        <p:nvSpPr>
          <p:cNvPr id="5" name="文本框 4"/>
          <p:cNvSpPr txBox="1"/>
          <p:nvPr/>
        </p:nvSpPr>
        <p:spPr>
          <a:xfrm>
            <a:off x="105410" y="5660390"/>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00"/>
                                        <p:tgtEl>
                                          <p:spTgt spid="104860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3" end="3"/>
                                            </p:txEl>
                                          </p:spTgt>
                                        </p:tgtEl>
                                        <p:attrNameLst>
                                          <p:attrName>style.visibility</p:attrName>
                                        </p:attrNameLst>
                                      </p:cBhvr>
                                      <p:to>
                                        <p:strVal val="visible"/>
                                      </p:to>
                                    </p:set>
                                    <p:animEffect transition="in" filter="wipe(down)">
                                      <p:cBhvr>
                                        <p:cTn id="10" dur="500"/>
                                        <p:tgtEl>
                                          <p:spTgt spid="104860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71780" y="3232785"/>
            <a:ext cx="11800205" cy="3328670"/>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12115" y="3359150"/>
            <a:ext cx="11818620" cy="1814830"/>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Bolt routinely struck the pose after races, including when he set his records for the 100 and 200 metres, which remain unbroken, and after winning his eight Olympic gold medals in Beijing, London and Rio de Janeiro before his retirement in 2017. </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47675" y="551688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15415" y="5208905"/>
            <a:ext cx="10612120" cy="1291590"/>
          </a:xfrm>
          <a:prstGeom prst="rect">
            <a:avLst/>
          </a:prstGeom>
          <a:noFill/>
        </p:spPr>
        <p:txBody>
          <a:bodyPr wrap="square" rtlCol="0">
            <a:spAutoFit/>
          </a:bodyPr>
          <a:lstStyle/>
          <a:p>
            <a:pPr algn="l">
              <a:buClrTx/>
              <a:buSzTx/>
              <a:buFontTx/>
            </a:pPr>
            <a:r>
              <a:rPr sz="2600">
                <a:ea typeface="华文中宋" panose="02010600040101010101" charset="-122"/>
                <a:cs typeface="Times New Roman" panose="02020603050405020304" charset="0"/>
              </a:rPr>
              <a:t>博尔特经常在赛后摆</a:t>
            </a:r>
            <a:r>
              <a:rPr lang="zh-CN" sz="2600">
                <a:ea typeface="华文中宋" panose="02010600040101010101" charset="-122"/>
                <a:cs typeface="Times New Roman" panose="02020603050405020304" charset="0"/>
              </a:rPr>
              <a:t>此</a:t>
            </a:r>
            <a:r>
              <a:rPr sz="2600">
                <a:ea typeface="华文中宋" panose="02010600040101010101" charset="-122"/>
                <a:cs typeface="Times New Roman" panose="02020603050405020304" charset="0"/>
              </a:rPr>
              <a:t>姿势，包括在他创造</a:t>
            </a:r>
            <a:r>
              <a:rPr lang="zh-CN" sz="2600">
                <a:ea typeface="华文中宋" panose="02010600040101010101" charset="-122"/>
                <a:cs typeface="Times New Roman" panose="02020603050405020304" charset="0"/>
              </a:rPr>
              <a:t>至今未被人打破的</a:t>
            </a:r>
            <a:r>
              <a:rPr sz="2600">
                <a:ea typeface="华文中宋" panose="02010600040101010101" charset="-122"/>
                <a:cs typeface="Times New Roman" panose="02020603050405020304" charset="0"/>
              </a:rPr>
              <a:t>100米和200米纪录</a:t>
            </a:r>
            <a:r>
              <a:rPr lang="zh-CN" sz="2600">
                <a:ea typeface="华文中宋" panose="02010600040101010101" charset="-122"/>
                <a:cs typeface="Times New Roman" panose="02020603050405020304" charset="0"/>
              </a:rPr>
              <a:t>，</a:t>
            </a:r>
            <a:r>
              <a:rPr sz="2600">
                <a:ea typeface="华文中宋" panose="02010600040101010101" charset="-122"/>
                <a:cs typeface="Times New Roman" panose="02020603050405020304" charset="0"/>
              </a:rPr>
              <a:t>以及在2017年</a:t>
            </a:r>
            <a:r>
              <a:rPr lang="zh-CN" sz="2600">
                <a:ea typeface="华文中宋" panose="02010600040101010101" charset="-122"/>
                <a:cs typeface="Times New Roman" panose="02020603050405020304" charset="0"/>
              </a:rPr>
              <a:t>退役</a:t>
            </a:r>
            <a:r>
              <a:rPr sz="2600">
                <a:ea typeface="华文中宋" panose="02010600040101010101" charset="-122"/>
                <a:cs typeface="Times New Roman" panose="02020603050405020304" charset="0"/>
              </a:rPr>
              <a:t>前在北京、伦敦和里约热内卢赢得八枚奥运金牌后。  </a:t>
            </a:r>
            <a:r>
              <a:rPr sz="2400">
                <a:ea typeface="华文中宋" panose="02010600040101010101" charset="-122"/>
              </a:rPr>
              <a:t>   </a:t>
            </a:r>
            <a:r>
              <a:rPr sz="2400">
                <a:latin typeface="华文中宋" panose="02010600040101010101" charset="-122"/>
                <a:ea typeface="华文中宋" panose="02010600040101010101" charset="-122"/>
                <a:cs typeface="华文中宋" panose="02010600040101010101" charset="-122"/>
              </a:rPr>
              <a:t> </a:t>
            </a:r>
            <a:r>
              <a:rPr sz="2400">
                <a:ea typeface="华文中宋" panose="02010600040101010101" charset="-122"/>
              </a:rPr>
              <a:t>   </a:t>
            </a:r>
            <a:endParaRPr sz="24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8915" y="779780"/>
            <a:ext cx="11856085" cy="219519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68605" y="839470"/>
            <a:ext cx="11803380" cy="95313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Usain Bolt is trying to trademark a logo based on the “lightning bolt” celebration he made famous when setting world records more than a decade ago.</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351155" y="203009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57630" y="1845310"/>
            <a:ext cx="10728325" cy="891540"/>
          </a:xfrm>
          <a:prstGeom prst="rect">
            <a:avLst/>
          </a:prstGeom>
          <a:noFill/>
        </p:spPr>
        <p:txBody>
          <a:bodyPr wrap="square" rtlCol="0">
            <a:spAutoFit/>
          </a:bodyPr>
          <a:lstStyle/>
          <a:p>
            <a:pPr algn="l">
              <a:buClrTx/>
              <a:buSzTx/>
              <a:buFontTx/>
            </a:pPr>
            <a:r>
              <a:rPr lang="zh-CN" sz="2600">
                <a:ea typeface="华文中宋" panose="02010600040101010101" charset="-122"/>
                <a:cs typeface="Times New Roman" panose="02020603050405020304" charset="0"/>
              </a:rPr>
              <a:t>博尔特</a:t>
            </a:r>
            <a:r>
              <a:rPr sz="2600">
                <a:ea typeface="华文中宋" panose="02010600040101010101" charset="-122"/>
                <a:cs typeface="Times New Roman" panose="02020603050405020304" charset="0"/>
              </a:rPr>
              <a:t>正试图根据他在十多年前创造世界纪录时出名的</a:t>
            </a:r>
            <a:r>
              <a:rPr lang="en-US" sz="2600">
                <a:ea typeface="华文中宋" panose="02010600040101010101" charset="-122"/>
                <a:cs typeface="Times New Roman" panose="02020603050405020304" charset="0"/>
              </a:rPr>
              <a:t>“</a:t>
            </a:r>
            <a:r>
              <a:rPr sz="2600">
                <a:ea typeface="华文中宋" panose="02010600040101010101" charset="-122"/>
                <a:cs typeface="Times New Roman" panose="02020603050405020304" charset="0"/>
              </a:rPr>
              <a:t>闪电”庆祝</a:t>
            </a:r>
            <a:r>
              <a:rPr lang="zh-CN" sz="2600">
                <a:ea typeface="华文中宋" panose="02010600040101010101" charset="-122"/>
                <a:cs typeface="Times New Roman" panose="02020603050405020304" charset="0"/>
              </a:rPr>
              <a:t>姿势</a:t>
            </a:r>
            <a:r>
              <a:rPr sz="2600">
                <a:ea typeface="华文中宋" panose="02010600040101010101" charset="-122"/>
                <a:cs typeface="Times New Roman" panose="02020603050405020304" charset="0"/>
              </a:rPr>
              <a:t>注册商标。</a:t>
            </a:r>
            <a:endParaRPr>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62275" y="154940"/>
            <a:ext cx="6269355" cy="553085"/>
          </a:xfrm>
          <a:prstGeom prst="rect">
            <a:avLst/>
          </a:prstGeom>
          <a:noFill/>
        </p:spPr>
        <p:txBody>
          <a:bodyPr wrap="none" rtlCol="0" anchor="t">
            <a:spAutoFit/>
          </a:bodyPr>
          <a:p>
            <a:pPr algn="ct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5. BBC新闻听写填空 0</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8</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25</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/22      </a:t>
            </a:r>
            <a:endPar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endParaRPr>
          </a:p>
        </p:txBody>
      </p:sp>
      <p:pic>
        <p:nvPicPr>
          <p:cNvPr id="101" name="图片 100"/>
          <p:cNvPicPr>
            <a:picLocks noChangeAspect="1"/>
          </p:cNvPicPr>
          <p:nvPr/>
        </p:nvPicPr>
        <p:blipFill>
          <a:blip r:embed="rId1"/>
          <a:stretch>
            <a:fillRect/>
          </a:stretch>
        </p:blipFill>
        <p:spPr>
          <a:xfrm>
            <a:off x="848995" y="889635"/>
            <a:ext cx="10495280" cy="590359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组合 4"/>
          <p:cNvGrpSpPr/>
          <p:nvPr/>
        </p:nvGrpSpPr>
        <p:grpSpPr>
          <a:xfrm>
            <a:off x="-19082" y="609"/>
            <a:ext cx="12214284" cy="6857409"/>
            <a:chOff x="-1" y="-1"/>
            <a:chExt cx="12214282" cy="6857407"/>
          </a:xfrm>
        </p:grpSpPr>
        <p:pic>
          <p:nvPicPr>
            <p:cNvPr id="256" name="图片 101" descr="图片 101"/>
            <p:cNvPicPr>
              <a:picLocks noChangeAspect="1"/>
            </p:cNvPicPr>
            <p:nvPr/>
          </p:nvPicPr>
          <p:blipFill>
            <a:blip r:embed="rId1"/>
            <a:stretch>
              <a:fillRect/>
            </a:stretch>
          </p:blipFill>
          <p:spPr>
            <a:xfrm>
              <a:off x="501650" y="1"/>
              <a:ext cx="11228128" cy="6857406"/>
            </a:xfrm>
            <a:prstGeom prst="rect">
              <a:avLst/>
            </a:prstGeom>
            <a:ln w="12700" cap="flat">
              <a:noFill/>
              <a:miter lim="400000"/>
              <a:headEnd/>
              <a:tailEnd/>
            </a:ln>
            <a:effectLst/>
          </p:spPr>
        </p:pic>
        <p:sp>
          <p:nvSpPr>
            <p:cNvPr id="257" name="矩形 2"/>
            <p:cNvSpPr/>
            <p:nvPr/>
          </p:nvSpPr>
          <p:spPr>
            <a:xfrm>
              <a:off x="-2" y="-2"/>
              <a:ext cx="514369"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sp>
          <p:nvSpPr>
            <p:cNvPr id="258" name="矩形 3"/>
            <p:cNvSpPr/>
            <p:nvPr/>
          </p:nvSpPr>
          <p:spPr>
            <a:xfrm>
              <a:off x="11699912" y="-2"/>
              <a:ext cx="514370"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grpSp>
      <p:sp>
        <p:nvSpPr>
          <p:cNvPr id="260" name="文本框 1"/>
          <p:cNvSpPr txBox="1"/>
          <p:nvPr/>
        </p:nvSpPr>
        <p:spPr>
          <a:xfrm>
            <a:off x="3142282" y="4930673"/>
            <a:ext cx="5907435" cy="1936750"/>
          </a:xfrm>
          <a:prstGeom prst="rect">
            <a:avLst/>
          </a:prstGeom>
          <a:ln w="12700">
            <a:miter lim="400000"/>
          </a:ln>
        </p:spPr>
        <p:txBody>
          <a:bodyPr lIns="45718" tIns="45718" rIns="45718" bIns="45718">
            <a:spAutoFit/>
          </a:bodyPr>
          <a:lstStyle/>
          <a:p>
            <a:pPr algn="ctr">
              <a:defRPr sz="8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t>The </a:t>
            </a:r>
            <a:r>
              <a:rPr lang="en-US"/>
              <a:t>World</a:t>
            </a:r>
            <a:endParaRPr sz="4000"/>
          </a:p>
          <a:p>
            <a:pPr algn="ctr">
              <a:defRPr sz="4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rPr lang="en-US"/>
              <a:t>August 16th</a:t>
            </a:r>
            <a:r>
              <a:t>-</a:t>
            </a:r>
            <a:r>
              <a:rPr lang="en-US"/>
              <a:t>31st</a:t>
            </a:r>
            <a:r>
              <a:t>, 2022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文本框 15"/>
          <p:cNvSpPr txBox="1"/>
          <p:nvPr/>
        </p:nvSpPr>
        <p:spPr>
          <a:xfrm>
            <a:off x="33020" y="473075"/>
            <a:ext cx="12083415" cy="6184265"/>
          </a:xfrm>
          <a:prstGeom prst="rect">
            <a:avLst/>
          </a:prstGeom>
          <a:ln w="12700">
            <a:miter lim="400000"/>
          </a:ln>
        </p:spPr>
        <p:txBody>
          <a:bodyPr wrap="square" lIns="45718" tIns="45718" rIns="45718" bIns="45718">
            <a:spAutoFit/>
          </a:bodyPr>
          <a:lstStyle/>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200">
                <a:latin typeface="Times New Roman" panose="02020603050405020304" charset="0"/>
                <a:cs typeface="Times New Roman" panose="02020603050405020304" charset="0"/>
              </a:rPr>
              <a:t>     </a:t>
            </a:r>
            <a:r>
              <a:rPr sz="2200">
                <a:latin typeface="Times New Roman" panose="02020603050405020304" charset="0"/>
                <a:cs typeface="Times New Roman" panose="02020603050405020304" charset="0"/>
              </a:rPr>
              <a:t>A special prosecutor in the US state of Georgia has ruled that two white police officers involved in the fatal shooting of a black man two years ago shouldn</a:t>
            </a:r>
            <a:r>
              <a:rPr lang="en-US" sz="2200">
                <a:latin typeface="Times New Roman" panose="02020603050405020304" charset="0"/>
                <a:cs typeface="Times New Roman" panose="02020603050405020304" charset="0"/>
              </a:rPr>
              <a:t>’</a:t>
            </a:r>
            <a:r>
              <a:rPr sz="2200">
                <a:latin typeface="Times New Roman" panose="02020603050405020304" charset="0"/>
                <a:cs typeface="Times New Roman" panose="02020603050405020304" charset="0"/>
              </a:rPr>
              <a:t>t face </a:t>
            </a:r>
            <a:r>
              <a:rPr lang="en-US" sz="2200">
                <a:latin typeface="Times New Roman" panose="02020603050405020304" charset="0"/>
                <a:cs typeface="Times New Roman" panose="02020603050405020304" charset="0"/>
              </a:rPr>
              <a:t>______________</a:t>
            </a:r>
            <a:r>
              <a:rPr sz="2200">
                <a:latin typeface="Times New Roman" panose="02020603050405020304" charset="0"/>
                <a:cs typeface="Times New Roman" panose="02020603050405020304" charset="0"/>
              </a:rPr>
              <a:t>. Rayshard Brooks was shot in the back as he ran away from officers after taking a taser from them and attempting to fire it. His death was one of the </a:t>
            </a:r>
            <a:r>
              <a:rPr lang="en-US" altLang="zh-CN" sz="2200">
                <a:solidFill>
                  <a:srgbClr val="3333FF"/>
                </a:solidFill>
                <a:latin typeface="Times New Roman" panose="02020603050405020304" charset="0"/>
                <a:ea typeface="+mj-ea"/>
                <a:cs typeface="Times New Roman" panose="02020603050405020304" charset="0"/>
              </a:rPr>
              <a:t>high-profile</a:t>
            </a:r>
            <a:r>
              <a:rPr sz="2200">
                <a:latin typeface="Times New Roman" panose="02020603050405020304" charset="0"/>
                <a:cs typeface="Times New Roman" panose="02020603050405020304" charset="0"/>
              </a:rPr>
              <a:t> cases that sparked </a:t>
            </a:r>
            <a:r>
              <a:rPr lang="en-US" sz="2200">
                <a:latin typeface="Times New Roman" panose="02020603050405020304" charset="0"/>
                <a:cs typeface="Times New Roman" panose="02020603050405020304" charset="0"/>
              </a:rPr>
              <a:t>_____________</a:t>
            </a:r>
            <a:r>
              <a:rPr sz="2200">
                <a:latin typeface="Times New Roman" panose="02020603050405020304" charset="0"/>
                <a:cs typeface="Times New Roman" panose="02020603050405020304" charset="0"/>
              </a:rPr>
              <a:t> against racism.</a:t>
            </a:r>
            <a:endParaRPr sz="22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200">
                <a:latin typeface="Times New Roman" panose="02020603050405020304" charset="0"/>
                <a:cs typeface="Times New Roman" panose="02020603050405020304" charset="0"/>
              </a:rPr>
              <a:t>     </a:t>
            </a:r>
            <a:r>
              <a:rPr sz="2200">
                <a:latin typeface="Times New Roman" panose="02020603050405020304" charset="0"/>
                <a:cs typeface="Times New Roman" panose="02020603050405020304" charset="0"/>
              </a:rPr>
              <a:t>A former police detective in the US city of Louisville has pleaded guilty to providing </a:t>
            </a:r>
            <a:r>
              <a:rPr lang="en-US" sz="2200">
                <a:latin typeface="Times New Roman" panose="02020603050405020304" charset="0"/>
                <a:cs typeface="Times New Roman" panose="02020603050405020304" charset="0"/>
              </a:rPr>
              <a:t>____ </a:t>
            </a:r>
            <a:r>
              <a:rPr sz="2200">
                <a:latin typeface="Times New Roman" panose="02020603050405020304" charset="0"/>
                <a:cs typeface="Times New Roman" panose="02020603050405020304" charset="0"/>
              </a:rPr>
              <a:t>information to obtain a search warrant that led to the killing of a black woman Breonna Taylor in 2020. She was killed in her home by plainclothes officers.</a:t>
            </a:r>
            <a:endParaRPr sz="22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200">
                <a:latin typeface="Times New Roman" panose="02020603050405020304" charset="0"/>
                <a:cs typeface="Times New Roman" panose="02020603050405020304" charset="0"/>
              </a:rPr>
              <a:t>     </a:t>
            </a:r>
            <a:r>
              <a:rPr sz="2200">
                <a:latin typeface="Times New Roman" panose="02020603050405020304" charset="0"/>
                <a:cs typeface="Times New Roman" panose="02020603050405020304" charset="0"/>
              </a:rPr>
              <a:t>The democrat representative Charlie Crist has won the primaries in the US state of Florida. And he</a:t>
            </a:r>
            <a:r>
              <a:rPr lang="en-US" sz="2200">
                <a:latin typeface="Times New Roman" panose="02020603050405020304" charset="0"/>
                <a:cs typeface="Times New Roman" panose="02020603050405020304" charset="0"/>
              </a:rPr>
              <a:t>’</a:t>
            </a:r>
            <a:r>
              <a:rPr sz="2200">
                <a:latin typeface="Times New Roman" panose="02020603050405020304" charset="0"/>
                <a:cs typeface="Times New Roman" panose="02020603050405020304" charset="0"/>
              </a:rPr>
              <a:t>ll now </a:t>
            </a:r>
            <a:r>
              <a:rPr lang="en-US" sz="2200">
                <a:latin typeface="Times New Roman" panose="02020603050405020304" charset="0"/>
                <a:cs typeface="Times New Roman" panose="02020603050405020304" charset="0"/>
              </a:rPr>
              <a:t>_________ </a:t>
            </a:r>
            <a:r>
              <a:rPr sz="2200">
                <a:latin typeface="Times New Roman" panose="02020603050405020304" charset="0"/>
                <a:cs typeface="Times New Roman" panose="02020603050405020304" charset="0"/>
              </a:rPr>
              <a:t>the republican governor Ron DeSantis in November</a:t>
            </a:r>
            <a:r>
              <a:rPr lang="en-US" sz="2200">
                <a:latin typeface="Times New Roman" panose="02020603050405020304" charset="0"/>
                <a:cs typeface="Times New Roman" panose="02020603050405020304" charset="0"/>
              </a:rPr>
              <a:t>’</a:t>
            </a:r>
            <a:r>
              <a:rPr sz="2200">
                <a:latin typeface="Times New Roman" panose="02020603050405020304" charset="0"/>
                <a:cs typeface="Times New Roman" panose="02020603050405020304" charset="0"/>
              </a:rPr>
              <a:t>s midterm </a:t>
            </a:r>
            <a:r>
              <a:rPr lang="en-US" sz="2200">
                <a:latin typeface="Times New Roman" panose="02020603050405020304" charset="0"/>
                <a:cs typeface="Times New Roman" panose="02020603050405020304" charset="0"/>
              </a:rPr>
              <a:t>________</a:t>
            </a:r>
            <a:r>
              <a:rPr sz="2200">
                <a:latin typeface="Times New Roman" panose="02020603050405020304" charset="0"/>
                <a:cs typeface="Times New Roman" panose="02020603050405020304" charset="0"/>
              </a:rPr>
              <a:t>. And polls have closed in Oklahoma where two candidates </a:t>
            </a:r>
            <a:r>
              <a:rPr lang="en-US" sz="2200">
                <a:latin typeface="Times New Roman" panose="02020603050405020304" charset="0"/>
                <a:cs typeface="Times New Roman" panose="02020603050405020304" charset="0"/>
              </a:rPr>
              <a:t>_______</a:t>
            </a:r>
            <a:r>
              <a:rPr sz="2200">
                <a:latin typeface="Times New Roman" panose="02020603050405020304" charset="0"/>
                <a:cs typeface="Times New Roman" panose="02020603050405020304" charset="0"/>
              </a:rPr>
              <a:t> Donald Trump are hoping to become the state</a:t>
            </a:r>
            <a:r>
              <a:rPr lang="en-US" sz="2200">
                <a:latin typeface="Times New Roman" panose="02020603050405020304" charset="0"/>
                <a:cs typeface="Times New Roman" panose="02020603050405020304" charset="0"/>
              </a:rPr>
              <a:t>’</a:t>
            </a:r>
            <a:r>
              <a:rPr sz="2200">
                <a:latin typeface="Times New Roman" panose="02020603050405020304" charset="0"/>
                <a:cs typeface="Times New Roman" panose="02020603050405020304" charset="0"/>
              </a:rPr>
              <a:t>s next Republican Senator.</a:t>
            </a:r>
            <a:endParaRPr sz="22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200">
                <a:latin typeface="Times New Roman" panose="02020603050405020304" charset="0"/>
                <a:cs typeface="Times New Roman" panose="02020603050405020304" charset="0"/>
              </a:rPr>
              <a:t>     </a:t>
            </a:r>
            <a:r>
              <a:rPr sz="2200">
                <a:latin typeface="Times New Roman" panose="02020603050405020304" charset="0"/>
                <a:cs typeface="Times New Roman" panose="02020603050405020304" charset="0"/>
              </a:rPr>
              <a:t>The people of Angola are going to the polls later today to vote in presidential elections. </a:t>
            </a:r>
            <a:r>
              <a:rPr lang="en-US" sz="2200">
                <a:latin typeface="Times New Roman" panose="02020603050405020304" charset="0"/>
                <a:cs typeface="Times New Roman" panose="02020603050405020304" charset="0"/>
              </a:rPr>
              <a:t>_______</a:t>
            </a:r>
            <a:r>
              <a:rPr sz="2200">
                <a:latin typeface="Times New Roman" panose="02020603050405020304" charset="0"/>
                <a:cs typeface="Times New Roman" panose="02020603050405020304" charset="0"/>
              </a:rPr>
              <a:t>, inflation and corruption are the main issues in what is predicted to be some of the most </a:t>
            </a:r>
            <a:r>
              <a:rPr lang="en-US" sz="2200">
                <a:latin typeface="Times New Roman" panose="02020603050405020304" charset="0"/>
                <a:cs typeface="Times New Roman" panose="02020603050405020304" charset="0"/>
              </a:rPr>
              <a:t>__________ </a:t>
            </a:r>
            <a:r>
              <a:rPr sz="2200">
                <a:latin typeface="Times New Roman" panose="02020603050405020304" charset="0"/>
                <a:cs typeface="Times New Roman" panose="02020603050405020304" charset="0"/>
              </a:rPr>
              <a:t>elections in the country</a:t>
            </a:r>
            <a:r>
              <a:rPr lang="en-US" sz="2200">
                <a:latin typeface="Times New Roman" panose="02020603050405020304" charset="0"/>
                <a:cs typeface="Times New Roman" panose="02020603050405020304" charset="0"/>
              </a:rPr>
              <a:t>’</a:t>
            </a:r>
            <a:r>
              <a:rPr sz="2200">
                <a:latin typeface="Times New Roman" panose="02020603050405020304" charset="0"/>
                <a:cs typeface="Times New Roman" panose="02020603050405020304" charset="0"/>
              </a:rPr>
              <a:t>s history.</a:t>
            </a:r>
            <a:endParaRPr sz="22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200">
                <a:latin typeface="Times New Roman" panose="02020603050405020304" charset="0"/>
                <a:cs typeface="Times New Roman" panose="02020603050405020304" charset="0"/>
              </a:rPr>
              <a:t>     </a:t>
            </a:r>
            <a:r>
              <a:rPr sz="2200">
                <a:latin typeface="Times New Roman" panose="02020603050405020304" charset="0"/>
                <a:cs typeface="Times New Roman" panose="02020603050405020304" charset="0"/>
              </a:rPr>
              <a:t>An EU agency has warned that Europe is on course for its </a:t>
            </a:r>
            <a:r>
              <a:rPr lang="en-US" sz="2200">
                <a:latin typeface="Times New Roman" panose="02020603050405020304" charset="0"/>
                <a:cs typeface="Times New Roman" panose="02020603050405020304" charset="0"/>
              </a:rPr>
              <a:t>____________</a:t>
            </a:r>
            <a:r>
              <a:rPr sz="2200">
                <a:latin typeface="Times New Roman" panose="02020603050405020304" charset="0"/>
                <a:cs typeface="Times New Roman" panose="02020603050405020304" charset="0"/>
              </a:rPr>
              <a:t> in at least 500 years. The Global Drought Observatory says two-thirds of the continent is under some form of alert.</a:t>
            </a:r>
            <a:endParaRPr sz="22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200">
                <a:latin typeface="Times New Roman" panose="02020603050405020304" charset="0"/>
                <a:cs typeface="Times New Roman" panose="02020603050405020304" charset="0"/>
              </a:rPr>
              <a:t>     </a:t>
            </a:r>
            <a:r>
              <a:rPr sz="2200">
                <a:latin typeface="Times New Roman" panose="02020603050405020304" charset="0"/>
                <a:cs typeface="Times New Roman" panose="02020603050405020304" charset="0"/>
              </a:rPr>
              <a:t>A human rights group says Qatar has </a:t>
            </a:r>
            <a:r>
              <a:rPr lang="en-US" altLang="zh-CN" sz="2200">
                <a:solidFill>
                  <a:srgbClr val="3333FF"/>
                </a:solidFill>
                <a:latin typeface="Times New Roman" panose="02020603050405020304" charset="0"/>
                <a:ea typeface="+mj-ea"/>
                <a:cs typeface="Times New Roman" panose="02020603050405020304" charset="0"/>
              </a:rPr>
              <a:t>deport</a:t>
            </a:r>
            <a:r>
              <a:rPr sz="2200">
                <a:latin typeface="Times New Roman" panose="02020603050405020304" charset="0"/>
                <a:cs typeface="Times New Roman" panose="02020603050405020304" charset="0"/>
              </a:rPr>
              <a:t>ed some </a:t>
            </a:r>
            <a:r>
              <a:rPr lang="en-US" sz="2200">
                <a:latin typeface="Times New Roman" panose="02020603050405020304" charset="0"/>
                <a:cs typeface="Times New Roman" panose="02020603050405020304" charset="0"/>
              </a:rPr>
              <a:t>______________</a:t>
            </a:r>
            <a:r>
              <a:rPr sz="2200">
                <a:latin typeface="Times New Roman" panose="02020603050405020304" charset="0"/>
                <a:cs typeface="Times New Roman" panose="02020603050405020304" charset="0"/>
              </a:rPr>
              <a:t> after they protested against not being paid. Qatar is preparing to host the men</a:t>
            </a:r>
            <a:r>
              <a:rPr lang="en-US" sz="2200">
                <a:latin typeface="Times New Roman" panose="02020603050405020304" charset="0"/>
                <a:cs typeface="Times New Roman" panose="02020603050405020304" charset="0"/>
              </a:rPr>
              <a:t>’</a:t>
            </a:r>
            <a:r>
              <a:rPr sz="2200">
                <a:latin typeface="Times New Roman" panose="02020603050405020304" charset="0"/>
                <a:cs typeface="Times New Roman" panose="02020603050405020304" charset="0"/>
              </a:rPr>
              <a:t>s football World Cup in November.</a:t>
            </a:r>
            <a:endParaRPr sz="2200">
              <a:latin typeface="Times New Roman" panose="02020603050405020304" charset="0"/>
              <a:cs typeface="Times New Roman" panose="02020603050405020304" charset="0"/>
            </a:endParaRPr>
          </a:p>
        </p:txBody>
      </p:sp>
      <p:pic>
        <p:nvPicPr>
          <p:cNvPr id="304" name="AP News Minute 03.15.22" descr="AP News Minute 03.15.22"/>
          <p:cNvPicPr/>
          <p:nvPr>
            <a:audioFile r:link="rId1"/>
            <p:extLst>
              <p:ext uri="{DAA4B4D4-6D71-4841-9C94-3DE7FCFB9230}">
                <p14:media xmlns:p14="http://schemas.microsoft.com/office/powerpoint/2010/main" r:embed="rId2"/>
              </p:ext>
            </p:extLst>
          </p:nvPr>
        </p:nvPicPr>
        <p:blipFill>
          <a:blip r:embed="rId3"/>
          <a:stretch>
            <a:fillRect/>
          </a:stretch>
        </p:blipFill>
        <p:spPr>
          <a:xfrm>
            <a:off x="11562080" y="6238875"/>
            <a:ext cx="1" cy="1"/>
          </a:xfrm>
          <a:prstGeom prst="rect">
            <a:avLst/>
          </a:prstGeom>
          <a:ln w="12700">
            <a:miter lim="400000"/>
            <a:headEnd/>
            <a:tailEnd/>
          </a:ln>
        </p:spPr>
      </p:pic>
      <p:sp>
        <p:nvSpPr>
          <p:cNvPr id="2" name="文本框 16"/>
          <p:cNvSpPr txBox="1"/>
          <p:nvPr/>
        </p:nvSpPr>
        <p:spPr>
          <a:xfrm>
            <a:off x="0" y="0"/>
            <a:ext cx="1326515" cy="428625"/>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sz="2200"/>
              <a:t>听力填空</a:t>
            </a:r>
            <a:r>
              <a:rPr lang="en-US" sz="2200"/>
              <a:t> </a:t>
            </a:r>
            <a:endParaRPr lang="en-US" sz="2200"/>
          </a:p>
        </p:txBody>
      </p:sp>
      <p:sp>
        <p:nvSpPr>
          <p:cNvPr id="4" name="文本框 3"/>
          <p:cNvSpPr txBox="1"/>
          <p:nvPr/>
        </p:nvSpPr>
        <p:spPr>
          <a:xfrm>
            <a:off x="6744335" y="836930"/>
            <a:ext cx="2050415"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criminal charges</a:t>
            </a:r>
            <a:endParaRPr sz="220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4873625" y="1557020"/>
            <a:ext cx="1722120"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global protests</a:t>
            </a:r>
            <a:endParaRPr sz="22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4944110" y="3531235"/>
            <a:ext cx="1293495"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loyal to</a:t>
            </a:r>
            <a:endParaRPr sz="2200">
              <a:solidFill>
                <a:srgbClr val="FF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9912350" y="4581525"/>
            <a:ext cx="1467485"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competitive </a:t>
            </a:r>
            <a:endParaRPr lang="en-US" sz="2200">
              <a:solidFill>
                <a:srgbClr val="FF0000"/>
              </a:solidFill>
              <a:latin typeface="Times New Roman" panose="02020603050405020304" charset="0"/>
              <a:cs typeface="Times New Roman" panose="02020603050405020304" charset="0"/>
              <a:sym typeface="+mn-ea"/>
            </a:endParaRPr>
          </a:p>
        </p:txBody>
      </p:sp>
      <p:sp>
        <p:nvSpPr>
          <p:cNvPr id="18" name="文本框 17"/>
          <p:cNvSpPr txBox="1"/>
          <p:nvPr/>
        </p:nvSpPr>
        <p:spPr>
          <a:xfrm>
            <a:off x="10282555" y="4221480"/>
            <a:ext cx="1079500"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Poverty</a:t>
            </a:r>
            <a:endParaRPr sz="2200">
              <a:solidFill>
                <a:srgbClr val="FF0000"/>
              </a:solidFill>
              <a:latin typeface="Times New Roman" panose="02020603050405020304" charset="0"/>
              <a:cs typeface="Times New Roman" panose="02020603050405020304" charset="0"/>
              <a:sym typeface="+mn-ea"/>
            </a:endParaRPr>
          </a:p>
        </p:txBody>
      </p:sp>
      <p:sp>
        <p:nvSpPr>
          <p:cNvPr id="20" name="文本框 19"/>
          <p:cNvSpPr txBox="1"/>
          <p:nvPr/>
        </p:nvSpPr>
        <p:spPr>
          <a:xfrm>
            <a:off x="695325" y="3213100"/>
            <a:ext cx="1435735"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challenge </a:t>
            </a:r>
            <a:endParaRPr sz="2200">
              <a:solidFill>
                <a:srgbClr val="FF0000"/>
              </a:solidFill>
              <a:latin typeface="Times New Roman" panose="02020603050405020304" charset="0"/>
              <a:cs typeface="Times New Roman" panose="02020603050405020304" charset="0"/>
              <a:sym typeface="+mn-ea"/>
            </a:endParaRPr>
          </a:p>
        </p:txBody>
      </p:sp>
      <p:sp>
        <p:nvSpPr>
          <p:cNvPr id="21" name="文本框 20"/>
          <p:cNvSpPr txBox="1"/>
          <p:nvPr/>
        </p:nvSpPr>
        <p:spPr>
          <a:xfrm>
            <a:off x="10056495" y="1869440"/>
            <a:ext cx="572770"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false </a:t>
            </a:r>
            <a:endParaRPr sz="2200">
              <a:solidFill>
                <a:srgbClr val="FF0000"/>
              </a:solidFill>
              <a:latin typeface="Times New Roman" panose="02020603050405020304" charset="0"/>
              <a:cs typeface="Times New Roman" panose="02020603050405020304" charset="0"/>
              <a:sym typeface="+mn-ea"/>
            </a:endParaRPr>
          </a:p>
        </p:txBody>
      </p:sp>
      <p:sp>
        <p:nvSpPr>
          <p:cNvPr id="22" name="文本框 21"/>
          <p:cNvSpPr txBox="1"/>
          <p:nvPr/>
        </p:nvSpPr>
        <p:spPr>
          <a:xfrm>
            <a:off x="9120505" y="3213100"/>
            <a:ext cx="1099185"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elections</a:t>
            </a:r>
            <a:endParaRPr sz="2200">
              <a:solidFill>
                <a:srgbClr val="FF0000"/>
              </a:solidFill>
              <a:latin typeface="Times New Roman" panose="02020603050405020304" charset="0"/>
              <a:cs typeface="Times New Roman" panose="02020603050405020304" charset="0"/>
              <a:sym typeface="+mn-ea"/>
            </a:endParaRPr>
          </a:p>
        </p:txBody>
      </p:sp>
      <p:sp>
        <p:nvSpPr>
          <p:cNvPr id="23" name="文本框 22"/>
          <p:cNvSpPr txBox="1"/>
          <p:nvPr/>
        </p:nvSpPr>
        <p:spPr>
          <a:xfrm>
            <a:off x="7039610" y="5229225"/>
            <a:ext cx="1638300"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worst drought</a:t>
            </a:r>
            <a:endParaRPr lang="en-US" sz="2200">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6383655" y="5877560"/>
            <a:ext cx="2027555" cy="3384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200">
                <a:solidFill>
                  <a:srgbClr val="FF0000"/>
                </a:solidFill>
                <a:latin typeface="Times New Roman" panose="02020603050405020304" charset="0"/>
                <a:cs typeface="Times New Roman" panose="02020603050405020304" charset="0"/>
                <a:sym typeface="+mn-ea"/>
              </a:rPr>
              <a:t>migrant workers</a:t>
            </a:r>
            <a:endParaRPr lang="en-US" sz="2200">
              <a:solidFill>
                <a:srgbClr val="FF0000"/>
              </a:solidFill>
              <a:latin typeface="Times New Roman" panose="02020603050405020304" charset="0"/>
              <a:cs typeface="Times New Roman" panose="02020603050405020304" charset="0"/>
              <a:sym typeface="+mn-ea"/>
            </a:endParaRPr>
          </a:p>
        </p:txBody>
      </p:sp>
      <p:pic>
        <p:nvPicPr>
          <p:cNvPr id="19" name="BBC 08.25.22">
            <a:hlinkClick r:id="" action="ppaction://media"/>
          </p:cNvPr>
          <p:cNvPicPr/>
          <p:nvPr>
            <a:audioFile r:link="rId4"/>
            <p:extLst>
              <p:ext uri="{DAA4B4D4-6D71-4841-9C94-3DE7FCFB9230}">
                <p14:media xmlns:p14="http://schemas.microsoft.com/office/powerpoint/2010/main" r:embed="rId5"/>
              </p:ext>
            </p:extLst>
          </p:nvPr>
        </p:nvPicPr>
        <p:blipFill>
          <a:blip r:embed="rId3"/>
          <a:stretch>
            <a:fillRect/>
          </a:stretch>
        </p:blipFill>
        <p:spPr>
          <a:xfrm>
            <a:off x="11568430" y="6238875"/>
            <a:ext cx="450850" cy="46291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0">
              <p:cMediaNode numSld="1" showWhenStopped="0">
                <p:cTn id="53" fill="hold" display="0">
                  <p:stCondLst>
                    <p:cond delay="indefinite"/>
                  </p:stCondLst>
                </p:cTn>
                <p:tgtEl>
                  <p:spTgt spid="304"/>
                </p:tgtEl>
              </p:cMediaNode>
            </p:audio>
            <p:audio>
              <p:cMediaNode>
                <p:cTn id="54" fill="hold" display="1">
                  <p:stCondLst>
                    <p:cond delay="indefinite"/>
                  </p:stCondLst>
                  <p:endCondLst>
                    <p:cond evt="onStopAudio">
                      <p:tgtEl>
                        <p:sldTgt/>
                      </p:tgtEl>
                    </p:cond>
                  </p:endCondLst>
                </p:cTn>
                <p:tgtEl>
                  <p:spTgt spid="19"/>
                </p:tgtEl>
              </p:cMediaNode>
            </p:audio>
          </p:childTnLst>
        </p:cTn>
      </p:par>
    </p:tnLst>
    <p:bldLst>
      <p:bldP spid="4" grpId="0" bldLvl="0" animBg="1"/>
      <p:bldP spid="14" grpId="0" bldLvl="0" animBg="1"/>
      <p:bldP spid="15" grpId="0" bldLvl="0" animBg="1"/>
      <p:bldP spid="17" grpId="0" bldLvl="0" animBg="1"/>
      <p:bldP spid="18" grpId="0" bldLvl="0" animBg="1"/>
      <p:bldP spid="20" grpId="0" bldLvl="0" animBg="1"/>
      <p:bldP spid="21" grpId="0" bldLvl="0" animBg="1"/>
      <p:bldP spid="22" grpId="0" bldLvl="0" animBg="1"/>
      <p:bldP spid="23" grpId="0" bldLvl="0" animBg="1"/>
      <p:bldP spid="1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46990" y="542290"/>
            <a:ext cx="12178030" cy="530479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3333FF"/>
                </a:solidFill>
                <a:latin typeface="Times New Roman" panose="02020603050405020304" charset="0"/>
                <a:cs typeface="Times New Roman" panose="02020603050405020304" charset="0"/>
                <a:sym typeface="+mn-ea"/>
              </a:rPr>
              <a:t>high-profile</a:t>
            </a:r>
            <a:r>
              <a:rPr lang="en-US" altLang="zh-CN" sz="2800">
                <a:latin typeface="Times New Roman" panose="02020603050405020304" charset="0"/>
                <a:ea typeface="华文中宋" panose="02010600040101010101" charset="-122"/>
                <a:cs typeface="Times New Roman" panose="02020603050405020304" charset="0"/>
                <a:sym typeface="+mn-ea"/>
              </a:rPr>
              <a:t>: receiving or involving a lot of attention and discussion on television, in newspapers, etc.    </a:t>
            </a:r>
            <a:r>
              <a:rPr lang="zh-CN" altLang="en-US" sz="2800">
                <a:latin typeface="Times New Roman" panose="02020603050405020304" charset="0"/>
                <a:ea typeface="华文中宋" panose="02010600040101010101" charset="-122"/>
                <a:cs typeface="Times New Roman" panose="02020603050405020304" charset="0"/>
                <a:sym typeface="+mn-ea"/>
              </a:rPr>
              <a:t>经常出镜（或见报）的；高姿态的</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This is a high-profile case but not unique.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ea typeface="华文中宋" panose="02010600040101010101" charset="-122"/>
                <a:sym typeface="+mn-ea"/>
              </a:rPr>
              <a:t>这是一起备受关注的案件，但并非个案。</a:t>
            </a:r>
            <a:endParaRPr sz="2800">
              <a:ea typeface="华文中宋" panose="02010600040101010101" charset="-122"/>
              <a:sym typeface="+mn-ea"/>
            </a:endParaRPr>
          </a:p>
          <a:p>
            <a:pPr algn="l">
              <a:lnSpc>
                <a:spcPct val="90000"/>
              </a:lnSpc>
              <a:spcBef>
                <a:spcPts val="1000"/>
              </a:spcBef>
              <a:buClrTx/>
              <a:buSzTx/>
              <a:buFont typeface="Wingdings" panose="05000000000000000000" charset="0"/>
            </a:pPr>
            <a:endParaRPr sz="2800">
              <a:ea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mj-ea"/>
            </a:pPr>
            <a:r>
              <a:rPr lang="en-US" altLang="zh-CN" sz="28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deport</a:t>
            </a:r>
            <a:r>
              <a:rPr lang="en-US" altLang="zh-CN" sz="2800"/>
              <a:t>:</a:t>
            </a:r>
            <a:r>
              <a:rPr lang="en-US" altLang="zh-CN" sz="2800">
                <a:latin typeface="Times New Roman" panose="02020603050405020304" charset="0"/>
                <a:cs typeface="Times New Roman" panose="02020603050405020304" charset="0"/>
              </a:rPr>
              <a:t> to force sb to leave a country, usually because they have broken the law or because they have no legal right to be there </a:t>
            </a:r>
            <a:r>
              <a:rPr lang="zh-CN" altLang="en-US" sz="2800">
                <a:latin typeface="Times New Roman" panose="02020603050405020304" charset="0"/>
                <a:ea typeface="华文中宋" panose="02010600040101010101" charset="-122"/>
                <a:cs typeface="Times New Roman" panose="02020603050405020304" charset="0"/>
              </a:rPr>
              <a:t>把（违法者或无合法居留权的人）驱逐出境，递解出境</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He was deported from Ecuador when his visa expired.</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ea typeface="华文中宋" panose="02010600040101010101" charset="-122"/>
                <a:sym typeface="+mn-ea"/>
              </a:rPr>
              <a:t>     </a:t>
            </a:r>
            <a:r>
              <a:rPr sz="2800">
                <a:ea typeface="华文中宋" panose="02010600040101010101" charset="-122"/>
                <a:sym typeface="+mn-ea"/>
              </a:rPr>
              <a:t>他的签证到期后被驱逐出厄瓜多尔。</a:t>
            </a:r>
            <a:endParaRPr sz="2800">
              <a:ea typeface="华文中宋" panose="02010600040101010101" charset="-122"/>
              <a:sym typeface="+mn-ea"/>
            </a:endParaRPr>
          </a:p>
        </p:txBody>
      </p:sp>
      <p:sp>
        <p:nvSpPr>
          <p:cNvPr id="1048607" name="文本框 5"/>
          <p:cNvSpPr txBox="1"/>
          <p:nvPr/>
        </p:nvSpPr>
        <p:spPr>
          <a:xfrm>
            <a:off x="118745" y="6264275"/>
            <a:ext cx="12030075"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More than 240 England football fans are being deported from Italy.</a:t>
            </a:r>
            <a:endParaRPr lang="en-US"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829435" y="2492375"/>
            <a:ext cx="6292850" cy="521970"/>
          </a:xfrm>
          <a:prstGeom prst="rect">
            <a:avLst/>
          </a:prstGeom>
          <a:noFill/>
        </p:spPr>
        <p:txBody>
          <a:bodyPr wrap="square" rtlCol="0" anchor="t">
            <a:spAutoFit/>
          </a:bodyPr>
          <a:lstStyle/>
          <a:p>
            <a:r>
              <a:rPr lang="zh-CN" altLang="en-US" sz="2800">
                <a:ea typeface="华文中宋" panose="02010600040101010101" charset="-122"/>
              </a:rPr>
              <a:t>他是备受关注的足球俱乐部主席之一。  </a:t>
            </a:r>
            <a:endParaRPr lang="zh-CN" altLang="en-US" sz="2800">
              <a:ea typeface="华文中宋" panose="02010600040101010101" charset="-122"/>
            </a:endParaRPr>
          </a:p>
        </p:txBody>
      </p:sp>
      <p:cxnSp>
        <p:nvCxnSpPr>
          <p:cNvPr id="3145728" name="直接连接符 8"/>
          <p:cNvCxnSpPr/>
          <p:nvPr/>
        </p:nvCxnSpPr>
        <p:spPr>
          <a:xfrm flipV="1">
            <a:off x="210820" y="3501390"/>
            <a:ext cx="6532245" cy="1651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39065" y="6741795"/>
            <a:ext cx="9700895" cy="1841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991360" y="5805805"/>
            <a:ext cx="6425565" cy="521970"/>
          </a:xfrm>
          <a:prstGeom prst="rect">
            <a:avLst/>
          </a:prstGeom>
          <a:noFill/>
        </p:spPr>
        <p:txBody>
          <a:bodyPr wrap="square" rtlCol="0" anchor="t">
            <a:spAutoFit/>
          </a:bodyPr>
          <a:p>
            <a:pPr algn="l"/>
            <a:r>
              <a:rPr lang="zh-CN" altLang="en-US" sz="2800">
                <a:ea typeface="华文中宋" panose="02010600040101010101" charset="-122"/>
                <a:sym typeface="+mn-ea"/>
              </a:rPr>
              <a:t>有240多名英格兰球迷被驱逐出意大利</a:t>
            </a:r>
            <a:r>
              <a:rPr sz="2800">
                <a:ea typeface="华文中宋" panose="02010600040101010101" charset="-122"/>
                <a:sym typeface="+mn-ea"/>
              </a:rPr>
              <a:t>。</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39065" y="2528570"/>
            <a:ext cx="1605280"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210820" y="3039110"/>
            <a:ext cx="6591300"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pPr algn="l"/>
            <a:r>
              <a:rPr lang="en-US" sz="2800"/>
              <a:t>He is one of football’s high profile chairmen.</a:t>
            </a:r>
            <a:endParaRPr lang="en-US" sz="2800"/>
          </a:p>
        </p:txBody>
      </p:sp>
      <p:sp>
        <p:nvSpPr>
          <p:cNvPr id="5" name="文本框 4"/>
          <p:cNvSpPr txBox="1"/>
          <p:nvPr/>
        </p:nvSpPr>
        <p:spPr>
          <a:xfrm>
            <a:off x="139065" y="5805805"/>
            <a:ext cx="1624965"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6" end="6"/>
                                            </p:txEl>
                                          </p:spTgt>
                                        </p:tgtEl>
                                        <p:attrNameLst>
                                          <p:attrName>style.visibility</p:attrName>
                                        </p:attrNameLst>
                                      </p:cBhvr>
                                      <p:to>
                                        <p:strVal val="visible"/>
                                      </p:to>
                                    </p:set>
                                    <p:animEffect transition="in" filter="wipe(down)">
                                      <p:cBhvr>
                                        <p:cTn id="31" dur="500"/>
                                        <p:tgtEl>
                                          <p:spTgt spid="104860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7" end="7"/>
                                            </p:txEl>
                                          </p:spTgt>
                                        </p:tgtEl>
                                        <p:attrNameLst>
                                          <p:attrName>style.visibility</p:attrName>
                                        </p:attrNameLst>
                                      </p:cBhvr>
                                      <p:to>
                                        <p:strVal val="visible"/>
                                      </p:to>
                                    </p:set>
                                    <p:animEffect transition="in" filter="wipe(down)">
                                      <p:cBhvr>
                                        <p:cTn id="34" dur="500"/>
                                        <p:tgtEl>
                                          <p:spTgt spid="104860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71780" y="4324985"/>
            <a:ext cx="11800205" cy="2448560"/>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07670" y="4366895"/>
            <a:ext cx="11818620"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A former police detective in the US city of Louisville has pleaded guilty to providing false information to obtain a search warrant that led to the killing of a black woman Breonna Taylor in 2020. </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79425" y="589978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59865" y="5733415"/>
            <a:ext cx="10612120" cy="891540"/>
          </a:xfrm>
          <a:prstGeom prst="rect">
            <a:avLst/>
          </a:prstGeom>
          <a:noFill/>
        </p:spPr>
        <p:txBody>
          <a:bodyPr wrap="square" rtlCol="0">
            <a:spAutoFit/>
          </a:bodyPr>
          <a:lstStyle/>
          <a:p>
            <a:pPr algn="l">
              <a:buClrTx/>
              <a:buSzTx/>
              <a:buFontTx/>
            </a:pPr>
            <a:r>
              <a:rPr sz="2600">
                <a:ea typeface="华文中宋" panose="02010600040101010101" charset="-122"/>
                <a:cs typeface="Times New Roman" panose="02020603050405020304" charset="0"/>
              </a:rPr>
              <a:t>美国路易斯维尔市的一名前警探承认提供虚假信息以获得搜查令，导致2020年一名黑人妇女布雷娜·泰勒被杀。  </a:t>
            </a:r>
            <a:r>
              <a:rPr sz="2400">
                <a:ea typeface="华文中宋" panose="02010600040101010101" charset="-122"/>
              </a:rPr>
              <a:t>   </a:t>
            </a:r>
            <a:r>
              <a:rPr sz="2400">
                <a:latin typeface="华文中宋" panose="02010600040101010101" charset="-122"/>
                <a:ea typeface="华文中宋" panose="02010600040101010101" charset="-122"/>
                <a:cs typeface="华文中宋" panose="02010600040101010101" charset="-122"/>
              </a:rPr>
              <a:t> </a:t>
            </a:r>
            <a:r>
              <a:rPr sz="2400">
                <a:ea typeface="华文中宋" panose="02010600040101010101" charset="-122"/>
              </a:rPr>
              <a:t>   </a:t>
            </a:r>
            <a:endParaRPr sz="24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91135" y="600075"/>
            <a:ext cx="11884660" cy="344678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196850" y="695960"/>
            <a:ext cx="11922760" cy="1814830"/>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A special prosecutor in the US state of Georgia has ruled that two white police officers involved in the fatal shooting of a black man two years ago shouldn’t face criminal charges. Rayshard Brooks was shot in the back as he ran away from officers after taking a taser from them and attempting to fire it.</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424180" y="290258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91920" y="2540000"/>
            <a:ext cx="10728325" cy="1291590"/>
          </a:xfrm>
          <a:prstGeom prst="rect">
            <a:avLst/>
          </a:prstGeom>
          <a:noFill/>
        </p:spPr>
        <p:txBody>
          <a:bodyPr wrap="square" rtlCol="0">
            <a:spAutoFit/>
          </a:bodyPr>
          <a:lstStyle/>
          <a:p>
            <a:pPr algn="l">
              <a:buClrTx/>
              <a:buSzTx/>
              <a:buFontTx/>
            </a:pPr>
            <a:r>
              <a:rPr sz="2600">
                <a:ea typeface="华文中宋" panose="02010600040101010101" charset="-122"/>
                <a:cs typeface="Times New Roman" panose="02020603050405020304" charset="0"/>
              </a:rPr>
              <a:t>美国乔治亚州的一名特别检察官裁定，两年前参与枪杀一名黑人的两名白人警察不应受到刑事指控。</a:t>
            </a:r>
            <a:r>
              <a:rPr sz="2600">
                <a:latin typeface="Times New Roman" panose="02020603050405020304" charset="0"/>
                <a:ea typeface="华文中宋" panose="02010600040101010101" charset="-122"/>
                <a:cs typeface="Times New Roman" panose="02020603050405020304" charset="0"/>
              </a:rPr>
              <a:t>雷沙德·布鲁克斯</a:t>
            </a:r>
            <a:r>
              <a:rPr sz="2600">
                <a:ea typeface="华文中宋" panose="02010600040101010101" charset="-122"/>
                <a:cs typeface="Times New Roman" panose="02020603050405020304" charset="0"/>
              </a:rPr>
              <a:t>在从警察手中夺走泰瑟枪并试图开火后逃离警察时，背部中弹。</a:t>
            </a:r>
            <a:endParaRPr>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403600" y="1063625"/>
            <a:ext cx="5168162" cy="5148000"/>
          </a:xfrm>
          <a:prstGeom prst="rect">
            <a:avLst/>
          </a:prstGeom>
        </p:spPr>
      </p:pic>
      <p:sp>
        <p:nvSpPr>
          <p:cNvPr id="5" name="文本框 4"/>
          <p:cNvSpPr txBox="1"/>
          <p:nvPr/>
        </p:nvSpPr>
        <p:spPr>
          <a:xfrm>
            <a:off x="329883" y="6212840"/>
            <a:ext cx="11532235" cy="645160"/>
          </a:xfrm>
          <a:prstGeom prst="rect">
            <a:avLst/>
          </a:prstGeom>
          <a:noFill/>
        </p:spPr>
        <p:txBody>
          <a:bodyPr wrap="square" rtlCol="0" anchor="t">
            <a:spAutoFit/>
          </a:bodyPr>
          <a:p>
            <a:pPr algn="ctr"/>
            <a:r>
              <a:rPr lang="zh-CN" altLang="en-US">
                <a:latin typeface="Times New Roman" panose="02020603050405020304" charset="0"/>
                <a:cs typeface="Times New Roman" panose="02020603050405020304" charset="0"/>
              </a:rPr>
              <a:t>Clockwise from top left: Ebrahimi at the</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apartment she shares with five relatives; her recent embroidery work; with her cousin, who also fled Afghanistan; the family in front of their restaurant in Brazil</a:t>
            </a:r>
            <a:endParaRPr lang="zh-CN" altLang="en-US">
              <a:latin typeface="Times New Roman" panose="02020603050405020304" charset="0"/>
              <a:cs typeface="Times New Roman" panose="02020603050405020304" charset="0"/>
            </a:endParaRPr>
          </a:p>
        </p:txBody>
      </p:sp>
      <p:sp>
        <p:nvSpPr>
          <p:cNvPr id="6" name="文本框 5"/>
          <p:cNvSpPr txBox="1"/>
          <p:nvPr/>
        </p:nvSpPr>
        <p:spPr>
          <a:xfrm>
            <a:off x="747395" y="75565"/>
            <a:ext cx="9824720" cy="1014730"/>
          </a:xfrm>
          <a:prstGeom prst="rect">
            <a:avLst/>
          </a:prstGeom>
          <a:noFill/>
        </p:spPr>
        <p:txBody>
          <a:bodyPr wrap="square" rtlCol="0" anchor="t">
            <a:spAutoFit/>
          </a:bodyPr>
          <a:p>
            <a:pPr algn="ctr"/>
            <a:r>
              <a:rPr lang="en-US" altLang="zh-CN" sz="3200" b="1">
                <a:latin typeface="Calibri" panose="020F0502020204030204" charset="0"/>
                <a:cs typeface="Calibri" panose="020F0502020204030204" charset="0"/>
              </a:rPr>
              <a:t>1.</a:t>
            </a:r>
            <a:r>
              <a:rPr lang="zh-CN" altLang="en-US" sz="3200" b="1">
                <a:latin typeface="Calibri" panose="020F0502020204030204" charset="0"/>
                <a:cs typeface="Calibri" panose="020F0502020204030204" charset="0"/>
              </a:rPr>
              <a:t>FAR FROM HOME</a:t>
            </a:r>
            <a:endParaRPr lang="zh-CN" altLang="en-US" sz="3200" b="1">
              <a:latin typeface="Calibri" panose="020F0502020204030204" charset="0"/>
              <a:cs typeface="Calibri" panose="020F0502020204030204" charset="0"/>
            </a:endParaRPr>
          </a:p>
          <a:p>
            <a:pPr algn="ctr"/>
            <a:r>
              <a:rPr lang="zh-CN" altLang="zh-CN"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逃离塔利班，阿富汗妇女国外建立新生活</a:t>
            </a:r>
            <a:r>
              <a:rPr lang="zh-CN" altLang="en-US" sz="2800" b="1">
                <a:latin typeface="Calibri" panose="020F0502020204030204" charset="0"/>
                <a:cs typeface="Calibri" panose="020F0502020204030204" charset="0"/>
              </a:rPr>
              <a:t> </a:t>
            </a:r>
            <a:endParaRPr lang="zh-CN" altLang="en-US" sz="2800" b="1">
              <a:latin typeface="Calibri" panose="020F0502020204030204" charset="0"/>
              <a:cs typeface="Calibri" panose="020F0502020204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8905" y="626110"/>
            <a:ext cx="12063730" cy="6082665"/>
          </a:xfrm>
          <a:prstGeom prst="rect">
            <a:avLst/>
          </a:prstGeom>
          <a:noFill/>
        </p:spPr>
        <p:txBody>
          <a:bodyPr wrap="square" rtlCol="0" anchor="t">
            <a:spAutoFit/>
          </a:bodyPr>
          <a:p>
            <a:pPr fontAlgn="auto">
              <a:lnSpc>
                <a:spcPts val="292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NAJIBA EBRAHIMI LIVES in Freedom. It</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the Sao Paulo neighborhood where the 33-year-old has settled and what she feels she</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finally </a:t>
            </a:r>
            <a:r>
              <a:rPr lang="zh-CN" altLang="en-US" sz="2600">
                <a:solidFill>
                  <a:srgbClr val="0000FF"/>
                </a:solidFill>
                <a:latin typeface="Times New Roman" panose="02020603050405020304" charset="0"/>
                <a:cs typeface="Times New Roman" panose="02020603050405020304" charset="0"/>
              </a:rPr>
              <a:t>attain</a:t>
            </a:r>
            <a:r>
              <a:rPr lang="zh-CN" altLang="en-US" sz="2600">
                <a:latin typeface="Times New Roman" panose="02020603050405020304" charset="0"/>
                <a:cs typeface="Times New Roman" panose="02020603050405020304" charset="0"/>
              </a:rPr>
              <a:t>ed after </a:t>
            </a:r>
            <a:r>
              <a:rPr lang="en-US" altLang="zh-CN" sz="2600">
                <a:latin typeface="Times New Roman" panose="02020603050405020304" charset="0"/>
                <a:cs typeface="Times New Roman" panose="02020603050405020304" charset="0"/>
              </a:rPr>
              <a:t>________ (escape) </a:t>
            </a:r>
            <a:r>
              <a:rPr lang="zh-CN" altLang="en-US" sz="2600">
                <a:latin typeface="Times New Roman" panose="02020603050405020304" charset="0"/>
                <a:cs typeface="Times New Roman" panose="02020603050405020304" charset="0"/>
              </a:rPr>
              <a:t>the Taliban. </a:t>
            </a:r>
            <a:r>
              <a:rPr lang="en-US" altLang="zh-CN" sz="2600">
                <a:latin typeface="Times New Roman" panose="02020603050405020304" charset="0"/>
                <a:cs typeface="Times New Roman" panose="02020603050405020304" charset="0"/>
              </a:rPr>
              <a:t>___ </a:t>
            </a:r>
            <a:r>
              <a:rPr lang="zh-CN" altLang="en-US" sz="2600">
                <a:latin typeface="Times New Roman" panose="02020603050405020304" charset="0"/>
                <a:cs typeface="Times New Roman" panose="02020603050405020304" charset="0"/>
              </a:rPr>
              <a:t>champion for the rights of women and girls in the minority Hazara </a:t>
            </a:r>
            <a:r>
              <a:rPr lang="en-US" altLang="zh-CN" sz="2600">
                <a:latin typeface="Times New Roman" panose="02020603050405020304" charset="0"/>
                <a:cs typeface="Times New Roman" panose="02020603050405020304" charset="0"/>
              </a:rPr>
              <a:t>escape</a:t>
            </a:r>
            <a:r>
              <a:rPr lang="zh-CN" altLang="en-US" sz="2600">
                <a:latin typeface="Times New Roman" panose="02020603050405020304" charset="0"/>
                <a:cs typeface="Times New Roman" panose="02020603050405020304" charset="0"/>
              </a:rPr>
              <a:t>community, Ebrahimi taught biology at a girls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school</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in Afghanistan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south-eastern Ghazni province and </a:t>
            </a:r>
            <a:r>
              <a:rPr lang="zh-CN" altLang="en-US" sz="2600">
                <a:solidFill>
                  <a:schemeClr val="tx1"/>
                </a:solidFill>
                <a:latin typeface="Times New Roman" panose="02020603050405020304" charset="0"/>
                <a:cs typeface="Times New Roman" panose="02020603050405020304" charset="0"/>
              </a:rPr>
              <a:t>shared </a:t>
            </a:r>
            <a:r>
              <a:rPr lang="zh-CN" altLang="en-US" sz="2600">
                <a:latin typeface="Times New Roman" panose="02020603050405020304" charset="0"/>
                <a:cs typeface="Times New Roman" panose="02020603050405020304" charset="0"/>
              </a:rPr>
              <a:t>her love of sports </a:t>
            </a:r>
            <a:r>
              <a:rPr lang="en-US" altLang="zh-CN" sz="2600">
                <a:latin typeface="Times New Roman" panose="02020603050405020304" charset="0"/>
                <a:cs typeface="Times New Roman" panose="02020603050405020304" charset="0"/>
              </a:rPr>
              <a:t>____ </a:t>
            </a:r>
            <a:r>
              <a:rPr lang="zh-CN" altLang="en-US" sz="2600">
                <a:latin typeface="Times New Roman" panose="02020603050405020304" charset="0"/>
                <a:cs typeface="Times New Roman" panose="02020603050405020304" charset="0"/>
              </a:rPr>
              <a:t>her students. That turned her into a target </a:t>
            </a:r>
            <a:r>
              <a:rPr lang="en-US" altLang="zh-CN" sz="2600">
                <a:latin typeface="Times New Roman" panose="02020603050405020304" charset="0"/>
                <a:cs typeface="Times New Roman" panose="02020603050405020304" charset="0"/>
              </a:rPr>
              <a:t>when </a:t>
            </a:r>
            <a:r>
              <a:rPr lang="zh-CN" altLang="en-US" sz="2600">
                <a:latin typeface="Times New Roman" panose="02020603050405020304" charset="0"/>
                <a:cs typeface="Times New Roman" panose="02020603050405020304" charset="0"/>
              </a:rPr>
              <a:t>the </a:t>
            </a:r>
            <a:r>
              <a:rPr lang="zh-CN" altLang="en-US" sz="2600">
                <a:solidFill>
                  <a:schemeClr val="tx1"/>
                </a:solidFill>
                <a:latin typeface="Times New Roman" panose="02020603050405020304" charset="0"/>
                <a:cs typeface="Times New Roman" panose="02020603050405020304" charset="0"/>
              </a:rPr>
              <a:t>extremist </a:t>
            </a:r>
            <a:r>
              <a:rPr lang="zh-CN" altLang="en-US" sz="2600">
                <a:latin typeface="Times New Roman" panose="02020603050405020304" charset="0"/>
                <a:cs typeface="Times New Roman" panose="02020603050405020304" charset="0"/>
              </a:rPr>
              <a:t>group made</a:t>
            </a:r>
            <a:r>
              <a:rPr lang="en-US" altLang="zh-CN" sz="2600">
                <a:latin typeface="Times New Roman" panose="02020603050405020304" charset="0"/>
                <a:cs typeface="Times New Roman" panose="02020603050405020304" charset="0"/>
              </a:rPr>
              <a:t> its </a:t>
            </a:r>
            <a:r>
              <a:rPr lang="zh-CN" altLang="en-US" sz="2600">
                <a:latin typeface="Times New Roman" panose="02020603050405020304" charset="0"/>
                <a:cs typeface="Times New Roman" panose="02020603050405020304" charset="0"/>
              </a:rPr>
              <a:t>return.</a:t>
            </a:r>
            <a:endParaRPr lang="zh-CN" altLang="en-US" sz="2600">
              <a:latin typeface="Times New Roman" panose="02020603050405020304" charset="0"/>
              <a:cs typeface="Times New Roman" panose="02020603050405020304" charset="0"/>
            </a:endParaRPr>
          </a:p>
          <a:p>
            <a:pPr fontAlgn="auto">
              <a:lnSpc>
                <a:spcPts val="292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In late August,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she began receiving phone calls from </a:t>
            </a:r>
            <a:r>
              <a:rPr lang="en-US" altLang="zh-CN" sz="2600">
                <a:latin typeface="Times New Roman" panose="02020603050405020304" charset="0"/>
                <a:cs typeface="Times New Roman" panose="02020603050405020304" charset="0"/>
              </a:rPr>
              <a:t>_______ (vary) </a:t>
            </a:r>
            <a:r>
              <a:rPr lang="zh-CN" altLang="en-US" sz="2600">
                <a:latin typeface="Times New Roman" panose="02020603050405020304" charset="0"/>
                <a:cs typeface="Times New Roman" panose="02020603050405020304" charset="0"/>
              </a:rPr>
              <a:t>men using different </a:t>
            </a:r>
            <a:r>
              <a:rPr lang="en-US" altLang="zh-CN" sz="2600">
                <a:latin typeface="Times New Roman" panose="02020603050405020304" charset="0"/>
                <a:cs typeface="Times New Roman" panose="02020603050405020304" charset="0"/>
              </a:rPr>
              <a:t>________ (number)</a:t>
            </a:r>
            <a:r>
              <a:rPr lang="zh-CN" altLang="en-US" sz="2600">
                <a:latin typeface="Times New Roman" panose="02020603050405020304" charset="0"/>
                <a:cs typeface="Times New Roman" panose="02020603050405020304" charset="0"/>
              </a:rPr>
              <a: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They said, </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You shouldn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t be alive.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If you stay here, you</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ll die,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Ebrahimi says. So she </a:t>
            </a:r>
            <a:r>
              <a:rPr lang="en-US" altLang="zh-CN" sz="2600">
                <a:latin typeface="Times New Roman" panose="02020603050405020304" charset="0"/>
                <a:cs typeface="Times New Roman" panose="02020603050405020304" charset="0"/>
              </a:rPr>
              <a:t>____ (flee)</a:t>
            </a:r>
            <a:r>
              <a:rPr lang="zh-CN" altLang="en-US" sz="2600">
                <a:latin typeface="Times New Roman" panose="02020603050405020304" charset="0"/>
                <a:cs typeface="Times New Roman" panose="02020603050405020304" charset="0"/>
              </a:rPr>
              <a: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Her parents had left Afghanistan</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years</a:t>
            </a:r>
            <a:r>
              <a:rPr lang="en-US" altLang="zh-CN" sz="2600">
                <a:latin typeface="Times New Roman" panose="02020603050405020304" charset="0"/>
                <a:cs typeface="Times New Roman" panose="02020603050405020304" charset="0"/>
              </a:rPr>
              <a:t> ______ (</a:t>
            </a:r>
            <a:r>
              <a:rPr lang="en-US" altLang="zh-CN" sz="2600">
                <a:latin typeface="Times New Roman" panose="02020603050405020304" charset="0"/>
                <a:cs typeface="Times New Roman" panose="02020603050405020304" charset="0"/>
                <a:sym typeface="+mn-ea"/>
              </a:rPr>
              <a:t>early</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for</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Brazil because of ethnic </a:t>
            </a:r>
            <a:r>
              <a:rPr lang="zh-CN" altLang="en-US" sz="2600">
                <a:solidFill>
                  <a:srgbClr val="0000FF"/>
                </a:solidFill>
                <a:latin typeface="Times New Roman" panose="02020603050405020304" charset="0"/>
                <a:cs typeface="Times New Roman" panose="02020603050405020304" charset="0"/>
              </a:rPr>
              <a:t>persecution</a:t>
            </a:r>
            <a:r>
              <a:rPr lang="zh-CN" altLang="en-US" sz="2600">
                <a:latin typeface="Times New Roman" panose="02020603050405020304" charset="0"/>
                <a:cs typeface="Times New Roman" panose="02020603050405020304" charset="0"/>
              </a:rPr>
              <a:t>. She crossed the mountains of Pakistan with her teenage daughter, brother, and cousin, the women under the cover of burqas. Her parents got to work </a:t>
            </a:r>
            <a:r>
              <a:rPr lang="zh-CN" altLang="en-US" sz="2600">
                <a:solidFill>
                  <a:schemeClr val="tx1"/>
                </a:solidFill>
                <a:latin typeface="Times New Roman" panose="02020603050405020304" charset="0"/>
                <a:cs typeface="Times New Roman" panose="02020603050405020304" charset="0"/>
              </a:rPr>
              <a:t>on </a:t>
            </a:r>
            <a:r>
              <a:rPr lang="zh-CN" altLang="en-US" sz="2600">
                <a:latin typeface="Times New Roman" panose="02020603050405020304" charset="0"/>
                <a:cs typeface="Times New Roman" panose="02020603050405020304" charset="0"/>
              </a:rPr>
              <a:t>getting them visas.</a:t>
            </a:r>
            <a:endParaRPr lang="zh-CN" altLang="en-US" sz="2600">
              <a:latin typeface="Times New Roman" panose="02020603050405020304" charset="0"/>
              <a:cs typeface="Times New Roman" panose="02020603050405020304" charset="0"/>
            </a:endParaRPr>
          </a:p>
          <a:p>
            <a:pPr fontAlgn="auto">
              <a:lnSpc>
                <a:spcPts val="292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Now Ebrahimi works in Sao Paulo with her</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family at their Afghan restaurant,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Koh-I-Baba,</a:t>
            </a:r>
            <a:r>
              <a:rPr lang="en-US" altLang="zh-CN" sz="2600">
                <a:latin typeface="Times New Roman" panose="02020603050405020304" charset="0"/>
                <a:cs typeface="Times New Roman" panose="02020603050405020304" charset="0"/>
              </a:rPr>
              <a:t> ______ (</a:t>
            </a:r>
            <a:r>
              <a:rPr lang="en-US" altLang="zh-CN" sz="2600">
                <a:latin typeface="Times New Roman" panose="02020603050405020304" charset="0"/>
                <a:cs typeface="Times New Roman" panose="02020603050405020304" charset="0"/>
                <a:sym typeface="+mn-ea"/>
              </a:rPr>
              <a:t>name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for</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mountains of her</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ethnic Hazara homeland.</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It</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a new</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start and also</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 return to</a:t>
            </a:r>
            <a:r>
              <a:rPr lang="en-US" altLang="zh-CN" sz="2600">
                <a:latin typeface="Times New Roman" panose="02020603050405020304" charset="0"/>
                <a:cs typeface="Times New Roman" panose="02020603050405020304" charset="0"/>
              </a:rPr>
              <a:t> _____ </a:t>
            </a:r>
            <a:r>
              <a:rPr lang="zh-CN" altLang="en-US" sz="2600">
                <a:latin typeface="Times New Roman" panose="02020603050405020304" charset="0"/>
                <a:cs typeface="Times New Roman" panose="02020603050405020304" charset="0"/>
              </a:rPr>
              <a:t>she loves most: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life with her family and the freedom to be</a:t>
            </a:r>
            <a:r>
              <a:rPr lang="en-US" altLang="zh-CN" sz="2600">
                <a:latin typeface="Times New Roman" panose="02020603050405020304" charset="0"/>
                <a:cs typeface="Times New Roman" panose="02020603050405020304" charset="0"/>
              </a:rPr>
              <a:t> ______ (she)</a:t>
            </a:r>
            <a:r>
              <a:rPr lang="zh-CN" altLang="en-US" sz="2600">
                <a:latin typeface="Times New Roman" panose="02020603050405020304" charset="0"/>
                <a:cs typeface="Times New Roman" panose="02020603050405020304" charset="0"/>
              </a:rPr>
              <a:t>.</a:t>
            </a:r>
            <a:endParaRPr lang="zh-CN" altLang="en-US" sz="2600">
              <a:latin typeface="Times New Roman" panose="02020603050405020304" charset="0"/>
              <a:cs typeface="Times New Roman" panose="02020603050405020304" charset="0"/>
            </a:endParaRPr>
          </a:p>
        </p:txBody>
      </p:sp>
      <p:sp>
        <p:nvSpPr>
          <p:cNvPr id="10" name="文本框 16"/>
          <p:cNvSpPr txBox="1"/>
          <p:nvPr/>
        </p:nvSpPr>
        <p:spPr>
          <a:xfrm>
            <a:off x="-19050" y="0"/>
            <a:ext cx="164274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640270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时代周刊</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8</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22</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日刊</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43</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10786745" y="0"/>
            <a:ext cx="1333500" cy="523875"/>
          </a:xfrm>
          <a:prstGeom prst="rect">
            <a:avLst/>
          </a:prstGeom>
        </p:spPr>
      </p:pic>
      <p:sp>
        <p:nvSpPr>
          <p:cNvPr id="3" name="文本框 2"/>
          <p:cNvSpPr txBox="1"/>
          <p:nvPr/>
        </p:nvSpPr>
        <p:spPr>
          <a:xfrm>
            <a:off x="1871980" y="1324610"/>
            <a:ext cx="50419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A</a:t>
            </a:r>
            <a:r>
              <a:rPr lang="en-US" altLang="zh-CN" sz="2600">
                <a:solidFill>
                  <a:srgbClr val="FF0000"/>
                </a:solidFill>
                <a:latin typeface="Times New Roman" panose="02020603050405020304" charset="0"/>
                <a:cs typeface="Times New Roman" panose="02020603050405020304" charset="0"/>
                <a:sym typeface="+mn-ea"/>
              </a:rPr>
              <a:t> </a:t>
            </a:r>
            <a:endParaRPr lang="zh-CN" altLang="en-US"/>
          </a:p>
        </p:txBody>
      </p:sp>
      <p:sp>
        <p:nvSpPr>
          <p:cNvPr id="5" name="文本框 4"/>
          <p:cNvSpPr txBox="1"/>
          <p:nvPr/>
        </p:nvSpPr>
        <p:spPr>
          <a:xfrm>
            <a:off x="9337675" y="941070"/>
            <a:ext cx="142049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escaping </a:t>
            </a:r>
            <a:endParaRPr lang="zh-CN" altLang="en-US"/>
          </a:p>
        </p:txBody>
      </p:sp>
      <p:sp>
        <p:nvSpPr>
          <p:cNvPr id="6" name="文本框 5"/>
          <p:cNvSpPr txBox="1"/>
          <p:nvPr/>
        </p:nvSpPr>
        <p:spPr>
          <a:xfrm>
            <a:off x="7327900" y="2072640"/>
            <a:ext cx="85217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with </a:t>
            </a:r>
            <a:endParaRPr lang="zh-CN" altLang="en-US"/>
          </a:p>
        </p:txBody>
      </p:sp>
      <p:sp>
        <p:nvSpPr>
          <p:cNvPr id="8" name="文本框 7"/>
          <p:cNvSpPr txBox="1"/>
          <p:nvPr/>
        </p:nvSpPr>
        <p:spPr>
          <a:xfrm>
            <a:off x="7529195" y="2832735"/>
            <a:ext cx="123698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various </a:t>
            </a:r>
            <a:endParaRPr lang="zh-CN" altLang="en-US"/>
          </a:p>
        </p:txBody>
      </p:sp>
      <p:sp>
        <p:nvSpPr>
          <p:cNvPr id="9" name="文本框 8"/>
          <p:cNvSpPr txBox="1"/>
          <p:nvPr/>
        </p:nvSpPr>
        <p:spPr>
          <a:xfrm>
            <a:off x="1400810" y="3178810"/>
            <a:ext cx="131953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numbers</a:t>
            </a:r>
            <a:endParaRPr lang="zh-CN" altLang="en-US"/>
          </a:p>
        </p:txBody>
      </p:sp>
      <p:sp>
        <p:nvSpPr>
          <p:cNvPr id="11" name="文本框 10"/>
          <p:cNvSpPr txBox="1"/>
          <p:nvPr/>
        </p:nvSpPr>
        <p:spPr>
          <a:xfrm>
            <a:off x="4799330" y="3558540"/>
            <a:ext cx="69596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fled</a:t>
            </a:r>
            <a:endParaRPr lang="zh-CN" altLang="en-US"/>
          </a:p>
        </p:txBody>
      </p:sp>
      <p:sp>
        <p:nvSpPr>
          <p:cNvPr id="12" name="文本框 11"/>
          <p:cNvSpPr txBox="1"/>
          <p:nvPr/>
        </p:nvSpPr>
        <p:spPr>
          <a:xfrm>
            <a:off x="147955" y="3935730"/>
            <a:ext cx="110807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earlier</a:t>
            </a:r>
            <a:r>
              <a:rPr lang="en-US" altLang="zh-CN" sz="2600">
                <a:solidFill>
                  <a:srgbClr val="FF0000"/>
                </a:solidFill>
                <a:latin typeface="Times New Roman" panose="02020603050405020304" charset="0"/>
                <a:cs typeface="Times New Roman" panose="02020603050405020304" charset="0"/>
                <a:sym typeface="+mn-ea"/>
              </a:rPr>
              <a:t> </a:t>
            </a:r>
            <a:endParaRPr lang="zh-CN" altLang="en-US"/>
          </a:p>
        </p:txBody>
      </p:sp>
      <p:sp>
        <p:nvSpPr>
          <p:cNvPr id="13" name="文本框 12"/>
          <p:cNvSpPr txBox="1"/>
          <p:nvPr/>
        </p:nvSpPr>
        <p:spPr>
          <a:xfrm>
            <a:off x="1018540" y="5408930"/>
            <a:ext cx="114554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named </a:t>
            </a:r>
            <a:endParaRPr lang="zh-CN" altLang="en-US"/>
          </a:p>
        </p:txBody>
      </p:sp>
      <p:sp>
        <p:nvSpPr>
          <p:cNvPr id="14" name="文本框 13"/>
          <p:cNvSpPr txBox="1"/>
          <p:nvPr/>
        </p:nvSpPr>
        <p:spPr>
          <a:xfrm>
            <a:off x="2786380" y="5770880"/>
            <a:ext cx="90741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what </a:t>
            </a:r>
            <a:endParaRPr lang="zh-CN" altLang="en-US"/>
          </a:p>
        </p:txBody>
      </p:sp>
      <p:sp>
        <p:nvSpPr>
          <p:cNvPr id="15" name="文本框 14"/>
          <p:cNvSpPr txBox="1"/>
          <p:nvPr/>
        </p:nvSpPr>
        <p:spPr>
          <a:xfrm>
            <a:off x="175260" y="6144895"/>
            <a:ext cx="108077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herself</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1" grpId="0"/>
      <p:bldP spid="12" grpId="0"/>
      <p:bldP spid="13" grpId="0"/>
      <p:bldP spid="14" grpId="0"/>
      <p:bldP spid="15" grpId="0"/>
      <p:bldP spid="3" grpId="1"/>
      <p:bldP spid="5" grpId="1"/>
      <p:bldP spid="6" grpId="1"/>
      <p:bldP spid="8" grpId="1"/>
      <p:bldP spid="9" grpId="1"/>
      <p:bldP spid="11" grpId="1"/>
      <p:bldP spid="12" grpId="1"/>
      <p:bldP spid="13" grpId="1"/>
      <p:bldP spid="14" grpId="1"/>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722630"/>
            <a:ext cx="12098655" cy="477266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attain</a:t>
            </a:r>
            <a:r>
              <a:rPr lang="en-US" altLang="zh-CN" sz="2800">
                <a:latin typeface="Times New Roman" panose="02020603050405020304" charset="0"/>
                <a:ea typeface="华文中宋" panose="02010600040101010101" charset="-122"/>
                <a:cs typeface="Times New Roman" panose="02020603050405020304" charset="0"/>
                <a:sym typeface="+mn-ea"/>
              </a:rPr>
              <a:t>: to succeed in getting sth, usually after a lot of effort （通常经过努力）获得，得到</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Most of our students attained five “A” grades in their exams.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我们多数学生的考试成绩是五个优。</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persecution</a:t>
            </a:r>
            <a:r>
              <a:rPr lang="en-US" altLang="zh-CN" sz="2800"/>
              <a:t>: </a:t>
            </a:r>
            <a:r>
              <a:rPr sz="2800">
                <a:latin typeface="Times New Roman" panose="02020603050405020304" charset="0"/>
                <a:ea typeface="华文中宋" panose="02010600040101010101" charset="-122"/>
                <a:cs typeface="Times New Roman" panose="02020603050405020304" charset="0"/>
              </a:rPr>
              <a:t>cruel or unfair treatment of someone over a period of time, especially because of their religious or political beliefs</a:t>
            </a:r>
            <a:r>
              <a:rPr lang="en-US" sz="2800">
                <a:latin typeface="Times New Roman" panose="02020603050405020304" charset="0"/>
                <a:ea typeface="华文中宋" panose="02010600040101010101" charset="-122"/>
                <a:cs typeface="Times New Roman" panose="02020603050405020304" charset="0"/>
              </a:rPr>
              <a:t> </a:t>
            </a:r>
            <a:r>
              <a:rPr sz="2800">
                <a:latin typeface="Times New Roman" panose="02020603050405020304" charset="0"/>
                <a:ea typeface="华文中宋" panose="02010600040101010101" charset="-122"/>
                <a:cs typeface="Times New Roman" panose="02020603050405020304" charset="0"/>
              </a:rPr>
              <a:t>迫害</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They are refugees who are fleeing religious persecution.                                          </a:t>
            </a:r>
            <a:r>
              <a:rPr lang="en-US" altLang="zh-CN" sz="2800">
                <a:latin typeface="华文中宋" panose="02010600040101010101" charset="-122"/>
                <a:ea typeface="华文中宋" panose="02010600040101010101" charset="-122"/>
                <a:cs typeface="华文中宋" panose="02010600040101010101" charset="-122"/>
              </a:rPr>
              <a:t>他们是逃离宗教迫害的难民。</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58572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3088640"/>
            <a:ext cx="7230745"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More women are attaining positions of power.</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62292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164580"/>
            <a:ext cx="778700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They left the country out of fear of persecution.</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585720"/>
            <a:ext cx="6176645" cy="521970"/>
          </a:xfrm>
          <a:prstGeom prst="rect">
            <a:avLst/>
          </a:prstGeom>
          <a:noFill/>
        </p:spPr>
        <p:txBody>
          <a:bodyPr wrap="square" rtlCol="0" anchor="t">
            <a:spAutoFit/>
          </a:bodyPr>
          <a:lstStyle/>
          <a:p>
            <a:r>
              <a:rPr lang="zh-CN" altLang="en-US" sz="2800">
                <a:ea typeface="华文中宋" panose="02010600040101010101" charset="-122"/>
              </a:rPr>
              <a:t>越来越多的妇女在生活中获得权位。</a:t>
            </a:r>
            <a:endParaRPr lang="zh-CN" altLang="en-US" sz="2800">
              <a:ea typeface="华文中宋" panose="02010600040101010101" charset="-122"/>
            </a:endParaRPr>
          </a:p>
        </p:txBody>
      </p:sp>
      <p:cxnSp>
        <p:nvCxnSpPr>
          <p:cNvPr id="3145728" name="直接连接符 8"/>
          <p:cNvCxnSpPr/>
          <p:nvPr/>
        </p:nvCxnSpPr>
        <p:spPr>
          <a:xfrm flipV="1">
            <a:off x="311150" y="3573145"/>
            <a:ext cx="6793230" cy="2921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687185"/>
            <a:ext cx="6915150" cy="127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764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622925"/>
            <a:ext cx="7696200" cy="521970"/>
          </a:xfrm>
          <a:prstGeom prst="rect">
            <a:avLst/>
          </a:prstGeom>
          <a:noFill/>
        </p:spPr>
        <p:txBody>
          <a:bodyPr wrap="square" rtlCol="0" anchor="t">
            <a:spAutoFit/>
          </a:bodyPr>
          <a:p>
            <a:r>
              <a:rPr lang="zh-CN" altLang="en-US" sz="2800">
                <a:ea typeface="华文中宋" panose="02010600040101010101" charset="-122"/>
              </a:rPr>
              <a:t>他们因害怕遭受迫害而离开了这个国家。</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5" end="5"/>
                                            </p:txEl>
                                          </p:spTgt>
                                        </p:tgtEl>
                                        <p:attrNameLst>
                                          <p:attrName>style.visibility</p:attrName>
                                        </p:attrNameLst>
                                      </p:cBhvr>
                                      <p:to>
                                        <p:strVal val="visible"/>
                                      </p:to>
                                    </p:set>
                                    <p:animEffect transition="in" filter="wipe(down)">
                                      <p:cBhvr>
                                        <p:cTn id="28" dur="500"/>
                                        <p:tgtEl>
                                          <p:spTgt spid="104860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17170" y="810895"/>
            <a:ext cx="11800205" cy="233235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78790" y="847725"/>
            <a:ext cx="11334115" cy="129159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A champion for the rights of women and girls in the minority Hazara community, Ebrahimi taught biology at a girls’ school in Afghanistan’s south-eastern Ghazni province and shared her love of sports with her students. </a:t>
            </a:r>
            <a:endParaRPr lang="en-US" altLang="zh-CN" sz="2600">
              <a:latin typeface="Times New Roman" panose="02020603050405020304" charset="0"/>
              <a:cs typeface="Times New Roman" panose="02020603050405020304" charset="0"/>
              <a:sym typeface="+mn-ea"/>
            </a:endParaRPr>
          </a:p>
        </p:txBody>
      </p:sp>
      <p:sp>
        <p:nvSpPr>
          <p:cNvPr id="4" name="文本框 3"/>
          <p:cNvSpPr txBox="1"/>
          <p:nvPr/>
        </p:nvSpPr>
        <p:spPr>
          <a:xfrm>
            <a:off x="459740" y="231838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46530" y="2164715"/>
            <a:ext cx="10699750"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作为少数</a:t>
            </a:r>
            <a:r>
              <a:rPr lang="zh-CN" sz="2400">
                <a:latin typeface="Times New Roman" panose="02020603050405020304" charset="0"/>
                <a:ea typeface="华文中宋" panose="02010600040101010101" charset="-122"/>
                <a:cs typeface="Times New Roman" panose="02020603050405020304" charset="0"/>
              </a:rPr>
              <a:t>民族</a:t>
            </a:r>
            <a:r>
              <a:rPr sz="2400">
                <a:latin typeface="Times New Roman" panose="02020603050405020304" charset="0"/>
                <a:ea typeface="华文中宋" panose="02010600040101010101" charset="-122"/>
                <a:cs typeface="Times New Roman" panose="02020603050405020304" charset="0"/>
              </a:rPr>
              <a:t>哈扎拉社区妇女和女孩权利的拥护者，Ebrahimi 在阿富汗东南部加兹尼省的一所女子学校教授生物学，并与她的学生分享她对运动的热爱。</a:t>
            </a:r>
            <a:endParaRPr sz="2400">
              <a:latin typeface="Times New Roman" panose="02020603050405020304" charset="0"/>
              <a:ea typeface="华文中宋" panose="02010600040101010101" charset="-122"/>
              <a:cs typeface="Times New Roman" panose="02020603050405020304" charset="0"/>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17170" y="3457575"/>
            <a:ext cx="11800205" cy="299148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78790" y="3521710"/>
            <a:ext cx="11334115" cy="1691640"/>
          </a:xfrm>
          <a:prstGeom prst="rect">
            <a:avLst/>
          </a:prstGeom>
          <a:noFill/>
        </p:spPr>
        <p:txBody>
          <a:bodyPr wrap="square">
            <a:spAutoFit/>
          </a:bodyPr>
          <a:lstStyle/>
          <a:p>
            <a:pPr algn="l"/>
            <a:r>
              <a:rPr sz="2600">
                <a:latin typeface="Times New Roman" panose="02020603050405020304" charset="0"/>
                <a:cs typeface="Times New Roman" panose="02020603050405020304" charset="0"/>
                <a:sym typeface="+mn-ea"/>
              </a:rPr>
              <a:t>Her parents had left Afghanistan years earlier for Brazil because of ethnic persecution. She crossed the mountains of Pakistan with her teenage daughter, brother, and cousin, the women under the cover of burqas. Her parents got to work on getting them visas.</a:t>
            </a:r>
            <a:endParaRPr sz="2600">
              <a:latin typeface="Times New Roman" panose="02020603050405020304" charset="0"/>
              <a:cs typeface="Times New Roman" panose="02020603050405020304" charset="0"/>
              <a:sym typeface="+mn-ea"/>
            </a:endParaRPr>
          </a:p>
        </p:txBody>
      </p:sp>
      <p:sp>
        <p:nvSpPr>
          <p:cNvPr id="12" name="文本框 11"/>
          <p:cNvSpPr txBox="1"/>
          <p:nvPr/>
        </p:nvSpPr>
        <p:spPr>
          <a:xfrm>
            <a:off x="459740" y="544830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46530" y="5203825"/>
            <a:ext cx="10243185" cy="1198880"/>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由于种族迫害，她的父母几年前离开阿富汗前往巴西。她和十几岁的女儿、兄弟和表妹一起穿越了巴基斯坦的山区，她们都是披着罩袍的女人。她的父母必须努力为他们办理签证。</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365632" y="1194435"/>
            <a:ext cx="7460736" cy="4860000"/>
          </a:xfrm>
          <a:prstGeom prst="rect">
            <a:avLst/>
          </a:prstGeom>
        </p:spPr>
      </p:pic>
      <p:sp>
        <p:nvSpPr>
          <p:cNvPr id="5" name="文本框 4"/>
          <p:cNvSpPr txBox="1"/>
          <p:nvPr/>
        </p:nvSpPr>
        <p:spPr>
          <a:xfrm>
            <a:off x="355600" y="69215"/>
            <a:ext cx="11480800" cy="1014730"/>
          </a:xfrm>
          <a:prstGeom prst="rect">
            <a:avLst/>
          </a:prstGeom>
          <a:noFill/>
        </p:spPr>
        <p:txBody>
          <a:bodyPr wrap="square" rtlCol="0" anchor="t">
            <a:spAutoFit/>
          </a:bodyPr>
          <a:p>
            <a:pPr algn="ctr"/>
            <a:r>
              <a:rPr lang="en-US" altLang="zh-CN" sz="3200" b="1">
                <a:cs typeface="+mn-lt"/>
              </a:rPr>
              <a:t>2.</a:t>
            </a:r>
            <a:r>
              <a:rPr lang="zh-CN" altLang="en-US" sz="3200" b="1">
                <a:cs typeface="+mn-lt"/>
              </a:rPr>
              <a:t>China </a:t>
            </a:r>
            <a:r>
              <a:rPr lang="en-US" altLang="zh-CN" sz="3200" b="1">
                <a:cs typeface="+mn-lt"/>
              </a:rPr>
              <a:t>S</a:t>
            </a:r>
            <a:r>
              <a:rPr lang="zh-CN" altLang="en-US" sz="3200" b="1">
                <a:cs typeface="+mn-lt"/>
              </a:rPr>
              <a:t>uffers </a:t>
            </a:r>
            <a:r>
              <a:rPr lang="en-US" altLang="zh-CN" sz="3200" b="1">
                <a:cs typeface="+mn-lt"/>
              </a:rPr>
              <a:t>P</a:t>
            </a:r>
            <a:r>
              <a:rPr lang="zh-CN" altLang="en-US" sz="3200" b="1">
                <a:cs typeface="+mn-lt"/>
              </a:rPr>
              <a:t>ower </a:t>
            </a:r>
            <a:r>
              <a:rPr lang="en-US" altLang="zh-CN" sz="3200" b="1">
                <a:cs typeface="+mn-lt"/>
              </a:rPr>
              <a:t>S</a:t>
            </a:r>
            <a:r>
              <a:rPr lang="zh-CN" altLang="en-US" sz="3200" b="1">
                <a:cs typeface="+mn-lt"/>
              </a:rPr>
              <a:t>hortages as Yangtze </a:t>
            </a:r>
            <a:r>
              <a:rPr lang="en-US" altLang="zh-CN" sz="3200" b="1">
                <a:cs typeface="+mn-lt"/>
              </a:rPr>
              <a:t>D</a:t>
            </a:r>
            <a:r>
              <a:rPr lang="zh-CN" altLang="en-US" sz="3200" b="1">
                <a:cs typeface="+mn-lt"/>
              </a:rPr>
              <a:t>ries up in </a:t>
            </a:r>
            <a:r>
              <a:rPr lang="en-US" altLang="zh-CN" sz="3200" b="1">
                <a:cs typeface="+mn-lt"/>
              </a:rPr>
              <a:t>H</a:t>
            </a:r>
            <a:r>
              <a:rPr lang="zh-CN" altLang="en-US" sz="3200" b="1">
                <a:cs typeface="+mn-lt"/>
              </a:rPr>
              <a:t>eatwave</a:t>
            </a:r>
            <a:endParaRPr lang="zh-CN" altLang="en-US" sz="3200" b="1">
              <a:cs typeface="+mn-lt"/>
            </a:endParaRPr>
          </a:p>
          <a:p>
            <a:pPr algn="ctr">
              <a:buClrTx/>
              <a:buSzTx/>
              <a:buFontTx/>
            </a:pPr>
            <a:r>
              <a:rPr lang="zh-CN" altLang="zh-CN"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热浪袭人，长江干涸，中国电力短缺 </a:t>
            </a:r>
            <a:endParaRPr lang="zh-CN" altLang="zh-CN"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711200" y="6096635"/>
            <a:ext cx="11125200" cy="706755"/>
          </a:xfrm>
          <a:prstGeom prst="rect">
            <a:avLst/>
          </a:prstGeom>
          <a:noFill/>
        </p:spPr>
        <p:txBody>
          <a:bodyPr wrap="square" rtlCol="0" anchor="t">
            <a:spAutoFit/>
          </a:bodyPr>
          <a:p>
            <a:pPr algn="ctr"/>
            <a:r>
              <a:rPr lang="zh-CN" altLang="en-US" sz="2000">
                <a:latin typeface="Times New Roman" panose="02020603050405020304" charset="0"/>
                <a:cs typeface="Times New Roman" panose="02020603050405020304" charset="0"/>
              </a:rPr>
              <a:t>Children catch crabs on the dry riverbed of the Jialing River, a major tributary of the Yangtze, in Chongqing. A nationwide drought alert has been issued</a:t>
            </a:r>
            <a:r>
              <a:rPr lang="en-US" altLang="zh-CN" sz="2000">
                <a:latin typeface="Times New Roman" panose="02020603050405020304" charset="0"/>
                <a:cs typeface="Times New Roman" panose="02020603050405020304" charset="0"/>
              </a:rPr>
              <a:t>.</a:t>
            </a:r>
            <a:endParaRPr lang="en-US" altLang="zh-CN" sz="200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619125"/>
            <a:ext cx="12192000" cy="6082665"/>
          </a:xfrm>
          <a:prstGeom prst="rect">
            <a:avLst/>
          </a:prstGeom>
          <a:noFill/>
        </p:spPr>
        <p:txBody>
          <a:bodyPr wrap="square" rtlCol="0" anchor="t">
            <a:spAutoFit/>
          </a:bodyPr>
          <a:p>
            <a:pPr fontAlgn="auto">
              <a:lnSpc>
                <a:spcPts val="2920"/>
              </a:lnSpc>
            </a:pPr>
            <a:r>
              <a:rPr lang="en-US" altLang="zh-CN" sz="2600">
                <a:latin typeface="Times New Roman" panose="02020603050405020304" charset="0"/>
                <a:cs typeface="Times New Roman" panose="02020603050405020304" charset="0"/>
              </a:rPr>
              <a:t>    ___ </a:t>
            </a:r>
            <a:r>
              <a:rPr lang="zh-CN" altLang="en-US" sz="2600">
                <a:latin typeface="Times New Roman" panose="02020603050405020304" charset="0"/>
                <a:cs typeface="Times New Roman" panose="02020603050405020304" charset="0"/>
              </a:rPr>
              <a:t>record-breaking drought has caused some rivers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in</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China</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including parts of the Yangtze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to dry up</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affecting hydropower, </a:t>
            </a:r>
            <a:r>
              <a:rPr lang="zh-CN" altLang="en-US" sz="2600">
                <a:solidFill>
                  <a:srgbClr val="0000FF"/>
                </a:solidFill>
                <a:latin typeface="Times New Roman" panose="02020603050405020304" charset="0"/>
                <a:cs typeface="Times New Roman" panose="02020603050405020304" charset="0"/>
              </a:rPr>
              <a:t>halt</a:t>
            </a:r>
            <a:r>
              <a:rPr lang="zh-CN" altLang="en-US" sz="2600">
                <a:latin typeface="Times New Roman" panose="02020603050405020304" charset="0"/>
                <a:cs typeface="Times New Roman" panose="02020603050405020304" charset="0"/>
              </a:rPr>
              <a:t>ing shipping</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and </a:t>
            </a:r>
            <a:r>
              <a:rPr lang="en-US" altLang="zh-CN" sz="2600">
                <a:latin typeface="Times New Roman" panose="02020603050405020304" charset="0"/>
                <a:cs typeface="Times New Roman" panose="02020603050405020304" charset="0"/>
              </a:rPr>
              <a:t>_______ (</a:t>
            </a:r>
            <a:r>
              <a:rPr lang="en-US" altLang="zh-CN" sz="2600">
                <a:latin typeface="Times New Roman" panose="02020603050405020304" charset="0"/>
                <a:cs typeface="Times New Roman" panose="02020603050405020304" charset="0"/>
                <a:sym typeface="+mn-ea"/>
              </a:rPr>
              <a:t>force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major companies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to suspend operations.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 nationwide drought alert </a:t>
            </a:r>
            <a:r>
              <a:rPr lang="en-US" altLang="zh-CN" sz="2600">
                <a:latin typeface="Times New Roman" panose="02020603050405020304" charset="0"/>
                <a:cs typeface="Times New Roman" panose="02020603050405020304" charset="0"/>
              </a:rPr>
              <a:t>__________ (</a:t>
            </a:r>
            <a:r>
              <a:rPr lang="en-US" altLang="zh-CN" sz="2600">
                <a:latin typeface="Times New Roman" panose="02020603050405020304" charset="0"/>
                <a:cs typeface="Times New Roman" panose="02020603050405020304" charset="0"/>
                <a:sym typeface="+mn-ea"/>
              </a:rPr>
              <a:t>issue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on Friday as a long-running and</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severe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heatwave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in</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China</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a:t>
            </a:r>
            <a:r>
              <a:rPr lang="en-US" altLang="zh-CN" sz="2600">
                <a:latin typeface="Times New Roman" panose="02020603050405020304" charset="0"/>
                <a:cs typeface="Times New Roman" panose="02020603050405020304" charset="0"/>
              </a:rPr>
              <a:t> _______ (heavy) </a:t>
            </a:r>
            <a:r>
              <a:rPr lang="zh-CN" altLang="en-US" sz="2600">
                <a:latin typeface="Times New Roman" panose="02020603050405020304" charset="0"/>
                <a:cs typeface="Times New Roman" panose="02020603050405020304" charset="0"/>
              </a:rPr>
              <a:t>populated</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south-west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was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forecast to continue well into September.</a:t>
            </a:r>
            <a:endParaRPr lang="zh-CN" altLang="en-US" sz="2600">
              <a:latin typeface="Times New Roman" panose="02020603050405020304" charset="0"/>
              <a:cs typeface="Times New Roman" panose="02020603050405020304" charset="0"/>
            </a:endParaRPr>
          </a:p>
          <a:p>
            <a:pPr fontAlgn="auto">
              <a:lnSpc>
                <a:spcPts val="292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a:t>
            </a:r>
            <a:r>
              <a:rPr lang="zh-CN" altLang="en-US" sz="2600">
                <a:solidFill>
                  <a:schemeClr val="tx1"/>
                </a:solidFill>
                <a:latin typeface="Times New Roman" panose="02020603050405020304" charset="0"/>
                <a:cs typeface="Times New Roman" panose="02020603050405020304" charset="0"/>
              </a:rPr>
              <a:t>loss </a:t>
            </a:r>
            <a:r>
              <a:rPr lang="zh-CN" altLang="en-US" sz="2600">
                <a:latin typeface="Times New Roman" panose="02020603050405020304" charset="0"/>
                <a:cs typeface="Times New Roman" panose="02020603050405020304" charset="0"/>
              </a:rPr>
              <a:t>of water flow to China</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a:t>
            </a:r>
            <a:r>
              <a:rPr lang="en-US" altLang="zh-CN" sz="2600">
                <a:latin typeface="Times New Roman" panose="02020603050405020304" charset="0"/>
                <a:cs typeface="Times New Roman" panose="02020603050405020304" charset="0"/>
              </a:rPr>
              <a:t>_________ (extend) </a:t>
            </a:r>
            <a:r>
              <a:rPr lang="zh-CN" altLang="en-US" sz="2600">
                <a:latin typeface="Times New Roman" panose="02020603050405020304" charset="0"/>
                <a:cs typeface="Times New Roman" panose="02020603050405020304" charset="0"/>
              </a:rPr>
              <a:t>hydropower system has sparked a </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grave situation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in Sichuan, </a:t>
            </a:r>
            <a:r>
              <a:rPr lang="en-US" altLang="zh-CN" sz="2600">
                <a:latin typeface="Times New Roman" panose="02020603050405020304" charset="0"/>
                <a:cs typeface="Times New Roman" panose="02020603050405020304" charset="0"/>
              </a:rPr>
              <a:t>______ </a:t>
            </a:r>
            <a:r>
              <a:rPr lang="zh-CN" altLang="en-US" sz="2600">
                <a:latin typeface="Times New Roman" panose="02020603050405020304" charset="0"/>
                <a:cs typeface="Times New Roman" panose="02020603050405020304" charset="0"/>
              </a:rPr>
              <a:t>gets more than 80%</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of its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energy from hydropower.</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Over the weekend the provincial</a:t>
            </a:r>
            <a:r>
              <a:rPr lang="en-US" altLang="zh-CN" sz="2600">
                <a:latin typeface="Times New Roman" panose="02020603050405020304" charset="0"/>
                <a:cs typeface="Times New Roman" panose="02020603050405020304" charset="0"/>
              </a:rPr>
              <a:t> government declared it was at __________ (high) warning level of “particularly severe”, with water flow to Sichuan’s hydropower reservoirs dropping by half. The demand ____ electricity has increased by 25% this summer and the reduction in hydropower has also reportedly affected downstream populations, including in Chongqing city and Hubei province.</a:t>
            </a:r>
            <a:endParaRPr lang="en-US" altLang="zh-CN" sz="2600">
              <a:latin typeface="Times New Roman" panose="02020603050405020304" charset="0"/>
              <a:cs typeface="Times New Roman" panose="02020603050405020304" charset="0"/>
            </a:endParaRPr>
          </a:p>
          <a:p>
            <a:pPr fontAlgn="auto">
              <a:lnSpc>
                <a:spcPts val="2920"/>
              </a:lnSpc>
            </a:pPr>
            <a:r>
              <a:rPr lang="en-US" altLang="zh-CN" sz="2600">
                <a:latin typeface="Times New Roman" panose="02020603050405020304" charset="0"/>
                <a:cs typeface="Times New Roman" panose="02020603050405020304" charset="0"/>
              </a:rPr>
              <a:t>    Last week Sichuan suspended or limited power supply to thousands of ________ (factory) and </a:t>
            </a:r>
            <a:r>
              <a:rPr lang="en-US" altLang="zh-CN" sz="2600">
                <a:solidFill>
                  <a:srgbClr val="0000FF"/>
                </a:solidFill>
                <a:latin typeface="Times New Roman" panose="02020603050405020304" charset="0"/>
                <a:cs typeface="Times New Roman" panose="02020603050405020304" charset="0"/>
              </a:rPr>
              <a:t>ration</a:t>
            </a:r>
            <a:r>
              <a:rPr lang="en-US" altLang="zh-CN" sz="2600">
                <a:latin typeface="Times New Roman" panose="02020603050405020304" charset="0"/>
                <a:cs typeface="Times New Roman" panose="02020603050405020304" charset="0"/>
              </a:rPr>
              <a:t>ed public electricity usage due to the ________ (short). Toyota, Foxconn and Tesla are among companies reported to have temporarily suspended operations at some plants over the last fortnight. </a:t>
            </a:r>
            <a:endParaRPr lang="en-US" altLang="zh-CN" sz="2600">
              <a:latin typeface="Times New Roman" panose="02020603050405020304" charset="0"/>
              <a:cs typeface="Times New Roman" panose="02020603050405020304" charset="0"/>
            </a:endParaRPr>
          </a:p>
        </p:txBody>
      </p:sp>
      <p:sp>
        <p:nvSpPr>
          <p:cNvPr id="10" name="文本框 16"/>
          <p:cNvSpPr txBox="1"/>
          <p:nvPr/>
        </p:nvSpPr>
        <p:spPr>
          <a:xfrm>
            <a:off x="-19050" y="0"/>
            <a:ext cx="164274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640270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卫报</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8</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23</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日</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31</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10055860" y="65405"/>
            <a:ext cx="2066925" cy="342900"/>
          </a:xfrm>
          <a:prstGeom prst="rect">
            <a:avLst/>
          </a:prstGeom>
        </p:spPr>
      </p:pic>
      <p:sp>
        <p:nvSpPr>
          <p:cNvPr id="3" name="文本框 2"/>
          <p:cNvSpPr txBox="1"/>
          <p:nvPr/>
        </p:nvSpPr>
        <p:spPr>
          <a:xfrm>
            <a:off x="428625" y="569595"/>
            <a:ext cx="48577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A </a:t>
            </a:r>
            <a:endParaRPr lang="zh-CN" altLang="en-US"/>
          </a:p>
        </p:txBody>
      </p:sp>
      <p:sp>
        <p:nvSpPr>
          <p:cNvPr id="4" name="文本框 3"/>
          <p:cNvSpPr txBox="1"/>
          <p:nvPr/>
        </p:nvSpPr>
        <p:spPr>
          <a:xfrm>
            <a:off x="8341360" y="917575"/>
            <a:ext cx="121856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forcing </a:t>
            </a:r>
            <a:endParaRPr lang="zh-CN" altLang="en-US"/>
          </a:p>
        </p:txBody>
      </p:sp>
      <p:sp>
        <p:nvSpPr>
          <p:cNvPr id="6" name="文本框 5"/>
          <p:cNvSpPr txBox="1"/>
          <p:nvPr/>
        </p:nvSpPr>
        <p:spPr>
          <a:xfrm>
            <a:off x="8217535" y="1310005"/>
            <a:ext cx="168656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was issued</a:t>
            </a:r>
            <a:r>
              <a:rPr lang="zh-CN" altLang="en-US" sz="2600">
                <a:latin typeface="Times New Roman" panose="02020603050405020304" charset="0"/>
                <a:cs typeface="Times New Roman" panose="02020603050405020304" charset="0"/>
                <a:sym typeface="+mn-ea"/>
              </a:rPr>
              <a:t> </a:t>
            </a:r>
            <a:endParaRPr lang="zh-CN" altLang="en-US"/>
          </a:p>
        </p:txBody>
      </p:sp>
      <p:sp>
        <p:nvSpPr>
          <p:cNvPr id="7" name="文本框 6"/>
          <p:cNvSpPr txBox="1"/>
          <p:nvPr/>
        </p:nvSpPr>
        <p:spPr>
          <a:xfrm>
            <a:off x="7680325" y="1700530"/>
            <a:ext cx="123698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heavily</a:t>
            </a:r>
            <a:r>
              <a:rPr lang="en-US" altLang="zh-CN" sz="2600">
                <a:solidFill>
                  <a:srgbClr val="FF0000"/>
                </a:solidFill>
                <a:latin typeface="Times New Roman" panose="02020603050405020304" charset="0"/>
                <a:cs typeface="Times New Roman" panose="02020603050405020304" charset="0"/>
                <a:sym typeface="+mn-ea"/>
              </a:rPr>
              <a:t> </a:t>
            </a:r>
            <a:endParaRPr lang="zh-CN" altLang="en-US"/>
          </a:p>
        </p:txBody>
      </p:sp>
      <p:sp>
        <p:nvSpPr>
          <p:cNvPr id="8" name="文本框 7"/>
          <p:cNvSpPr txBox="1"/>
          <p:nvPr/>
        </p:nvSpPr>
        <p:spPr>
          <a:xfrm>
            <a:off x="4928235" y="2414905"/>
            <a:ext cx="151193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extensive </a:t>
            </a:r>
            <a:endParaRPr lang="zh-CN" altLang="en-US"/>
          </a:p>
        </p:txBody>
      </p:sp>
      <p:sp>
        <p:nvSpPr>
          <p:cNvPr id="9" name="文本框 8"/>
          <p:cNvSpPr txBox="1"/>
          <p:nvPr/>
        </p:nvSpPr>
        <p:spPr>
          <a:xfrm>
            <a:off x="4176395" y="2806700"/>
            <a:ext cx="107251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which </a:t>
            </a:r>
            <a:endParaRPr lang="zh-CN" altLang="en-US"/>
          </a:p>
        </p:txBody>
      </p:sp>
      <p:sp>
        <p:nvSpPr>
          <p:cNvPr id="11" name="文本框 10"/>
          <p:cNvSpPr txBox="1"/>
          <p:nvPr/>
        </p:nvSpPr>
        <p:spPr>
          <a:xfrm>
            <a:off x="10278110" y="3140710"/>
            <a:ext cx="162179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the highest</a:t>
            </a:r>
            <a:endParaRPr lang="zh-CN" altLang="en-US"/>
          </a:p>
        </p:txBody>
      </p:sp>
      <p:sp>
        <p:nvSpPr>
          <p:cNvPr id="12" name="文本框 11"/>
          <p:cNvSpPr txBox="1"/>
          <p:nvPr/>
        </p:nvSpPr>
        <p:spPr>
          <a:xfrm>
            <a:off x="5592445" y="3933190"/>
            <a:ext cx="65024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for </a:t>
            </a:r>
            <a:endParaRPr lang="zh-CN" altLang="en-US"/>
          </a:p>
        </p:txBody>
      </p:sp>
      <p:sp>
        <p:nvSpPr>
          <p:cNvPr id="13" name="文本框 12"/>
          <p:cNvSpPr txBox="1"/>
          <p:nvPr/>
        </p:nvSpPr>
        <p:spPr>
          <a:xfrm>
            <a:off x="9789795" y="5022850"/>
            <a:ext cx="140144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factories </a:t>
            </a:r>
            <a:endParaRPr lang="zh-CN" altLang="en-US"/>
          </a:p>
        </p:txBody>
      </p:sp>
      <p:sp>
        <p:nvSpPr>
          <p:cNvPr id="14" name="文本框 13"/>
          <p:cNvSpPr txBox="1"/>
          <p:nvPr/>
        </p:nvSpPr>
        <p:spPr>
          <a:xfrm>
            <a:off x="7613650" y="5396230"/>
            <a:ext cx="130111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shortage</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1" grpId="0"/>
      <p:bldP spid="12" grpId="0"/>
      <p:bldP spid="13" grpId="0"/>
      <p:bldP spid="14" grpId="0"/>
      <p:bldP spid="3" grpId="1"/>
      <p:bldP spid="4" grpId="1"/>
      <p:bldP spid="6" grpId="1"/>
      <p:bldP spid="7" grpId="1"/>
      <p:bldP spid="8" grpId="1"/>
      <p:bldP spid="9" grpId="1"/>
      <p:bldP spid="11" grpId="1"/>
      <p:bldP spid="12" grpId="1"/>
      <p:bldP spid="13" grpId="1"/>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722630"/>
            <a:ext cx="12098655" cy="490093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0000FF"/>
                </a:solidFill>
                <a:latin typeface="Times New Roman" panose="02020603050405020304" charset="0"/>
                <a:cs typeface="Times New Roman" panose="02020603050405020304" charset="0"/>
                <a:sym typeface="+mn-ea"/>
              </a:rPr>
              <a:t>halt</a:t>
            </a:r>
            <a:r>
              <a:rPr lang="en-US" altLang="zh-CN" sz="2800">
                <a:latin typeface="Times New Roman" panose="02020603050405020304" charset="0"/>
                <a:ea typeface="华文中宋" panose="02010600040101010101" charset="-122"/>
                <a:cs typeface="Times New Roman" panose="02020603050405020304" charset="0"/>
                <a:sym typeface="+mn-ea"/>
              </a:rPr>
              <a:t>: to stop; to make sb/sth stop （使）停止，停下</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The police were halting traffic on the parade route.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警察正阻止车辆在游行路线上行驶</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Wingdings" panose="05000000000000000000"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ration</a:t>
            </a:r>
            <a:r>
              <a:rPr lang="en-US" altLang="zh-CN" sz="2800"/>
              <a:t>: </a:t>
            </a:r>
            <a:r>
              <a:rPr sz="2800">
                <a:latin typeface="Times New Roman" panose="02020603050405020304" charset="0"/>
                <a:ea typeface="华文中宋" panose="02010600040101010101" charset="-122"/>
                <a:cs typeface="Times New Roman" panose="02020603050405020304" charset="0"/>
              </a:rPr>
              <a:t>to limit the amount of sth that sb is allowed to have, especially because there is not enough of it available 限定…的量；定量供应</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Staples such as bread, rice, and tea are already being rationed.                                          </a:t>
            </a:r>
            <a:r>
              <a:rPr lang="en-US" altLang="zh-CN" sz="2800">
                <a:latin typeface="华文中宋" panose="02010600040101010101" charset="-122"/>
                <a:ea typeface="华文中宋" panose="02010600040101010101" charset="-122"/>
                <a:cs typeface="华文中宋" panose="02010600040101010101" charset="-122"/>
              </a:rPr>
              <a:t>面包、米、茶等主要食品已经是定量配给。</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17614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679065"/>
            <a:ext cx="9284335"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Striking workers halted production at the auto plant yesterday. </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62292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164580"/>
            <a:ext cx="7819390"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The villagers are rationed to two litres of water a day.</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176145"/>
            <a:ext cx="7157085" cy="521970"/>
          </a:xfrm>
          <a:prstGeom prst="rect">
            <a:avLst/>
          </a:prstGeom>
          <a:noFill/>
        </p:spPr>
        <p:txBody>
          <a:bodyPr wrap="square" rtlCol="0" anchor="t">
            <a:spAutoFit/>
          </a:bodyPr>
          <a:lstStyle/>
          <a:p>
            <a:r>
              <a:rPr lang="zh-CN" altLang="en-US" sz="2800">
                <a:ea typeface="华文中宋" panose="02010600040101010101" charset="-122"/>
              </a:rPr>
              <a:t>昨天，汽车厂的罢工工人完全停止了生产。</a:t>
            </a:r>
            <a:endParaRPr lang="zh-CN" altLang="en-US" sz="2800">
              <a:ea typeface="华文中宋" panose="02010600040101010101" charset="-122"/>
            </a:endParaRPr>
          </a:p>
        </p:txBody>
      </p:sp>
      <p:cxnSp>
        <p:nvCxnSpPr>
          <p:cNvPr id="3145728" name="直接连接符 8"/>
          <p:cNvCxnSpPr/>
          <p:nvPr/>
        </p:nvCxnSpPr>
        <p:spPr>
          <a:xfrm flipV="1">
            <a:off x="311150" y="3150235"/>
            <a:ext cx="8889365" cy="425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a:off x="320675" y="6688455"/>
            <a:ext cx="7767955" cy="381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764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622925"/>
            <a:ext cx="5616575" cy="521970"/>
          </a:xfrm>
          <a:prstGeom prst="rect">
            <a:avLst/>
          </a:prstGeom>
          <a:noFill/>
        </p:spPr>
        <p:txBody>
          <a:bodyPr wrap="square" rtlCol="0" anchor="t">
            <a:spAutoFit/>
          </a:bodyPr>
          <a:p>
            <a:r>
              <a:rPr lang="zh-CN" altLang="en-US" sz="2800">
                <a:ea typeface="华文中宋" panose="02010600040101010101" charset="-122"/>
              </a:rPr>
              <a:t>村民每天的用水量限定为两升。</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tags/tag1.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SPECIAL_SOURCE" val="bdnull"/>
</p:tagLst>
</file>

<file path=ppt/tags/tag5.xml><?xml version="1.0" encoding="utf-8"?>
<p:tagLst xmlns:p="http://schemas.openxmlformats.org/presentationml/2006/main">
  <p:tag name="KSO_WM_UNIT_PLACING_PICTURE_USER_VIEWPORT" val="{&quot;height&quot;:5250,&quot;width&quot;:8640}"/>
</p:tagLst>
</file>

<file path=ppt/tags/tag6.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SPECIAL_SOURCE" val="bdnull"/>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14209</Words>
  <Application>WPS 演示</Application>
  <PresentationFormat/>
  <Paragraphs>362</Paragraphs>
  <Slides>22</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22</vt:i4>
      </vt:variant>
    </vt:vector>
  </HeadingPairs>
  <TitlesOfParts>
    <vt:vector size="41" baseType="lpstr">
      <vt:lpstr>Arial</vt:lpstr>
      <vt:lpstr>宋体</vt:lpstr>
      <vt:lpstr>Wingdings</vt:lpstr>
      <vt:lpstr>Calibri</vt:lpstr>
      <vt:lpstr>Arial</vt:lpstr>
      <vt:lpstr>Trebuchet MS</vt:lpstr>
      <vt:lpstr>Times New Roman</vt:lpstr>
      <vt:lpstr>Calibri</vt:lpstr>
      <vt:lpstr>微软雅黑</vt:lpstr>
      <vt:lpstr>华文中宋</vt:lpstr>
      <vt:lpstr>Wingdings</vt:lpstr>
      <vt:lpstr>Helvetica</vt:lpstr>
      <vt:lpstr>Arial Unicode MS</vt:lpstr>
      <vt:lpstr>Times New Roman</vt:lpstr>
      <vt:lpstr>HelveticaNeue</vt:lpstr>
      <vt:lpstr>Corbel</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24147</cp:lastModifiedBy>
  <cp:revision>421</cp:revision>
  <dcterms:created xsi:type="dcterms:W3CDTF">2022-04-05T02:15:00Z</dcterms:created>
  <dcterms:modified xsi:type="dcterms:W3CDTF">2022-08-29T11:14:59Z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6F22CD1F59334288918220C9676A672E</vt:lpwstr>
  </property>
  <property fmtid="{D5CDD505-2E9C-101B-9397-08002B2CF9AE}" pid="3" name="KSOProductBuildVer">
    <vt:lpwstr>2052-11.8.2.8411</vt:lpwstr>
  </property>
  <property fmtid="{D5CDD505-2E9C-101B-9397-08002B2CF9AE}" pid="4" name="commondata">
    <vt:lpwstr>eyJoZGlkIjoiOTcyOGM2ZTRiZmI4MzgxMmE1OWI1MGMyNDA3YTk5ZjUifQ==</vt:lpwstr>
  </property>
</Properties>
</file>