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489" r:id="rId2"/>
    <p:sldId id="256" r:id="rId3"/>
    <p:sldId id="479" r:id="rId4"/>
    <p:sldId id="480" r:id="rId5"/>
    <p:sldId id="481" r:id="rId6"/>
    <p:sldId id="482" r:id="rId7"/>
    <p:sldId id="483" r:id="rId8"/>
    <p:sldId id="484" r:id="rId9"/>
    <p:sldId id="485" r:id="rId10"/>
    <p:sldId id="486" r:id="rId11"/>
    <p:sldId id="487" r:id="rId12"/>
    <p:sldId id="488" r:id="rId13"/>
    <p:sldId id="284" r:id="rId14"/>
    <p:sldId id="285" r:id="rId15"/>
    <p:sldId id="258" r:id="rId16"/>
    <p:sldId id="291" r:id="rId17"/>
    <p:sldId id="286" r:id="rId18"/>
    <p:sldId id="290" r:id="rId19"/>
    <p:sldId id="289" r:id="rId20"/>
    <p:sldId id="292" r:id="rId21"/>
    <p:sldId id="288" r:id="rId22"/>
    <p:sldId id="293" r:id="rId23"/>
    <p:sldId id="449" r:id="rId24"/>
    <p:sldId id="478" r:id="rId25"/>
    <p:sldId id="296" r:id="rId26"/>
    <p:sldId id="26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6600"/>
    <a:srgbClr val="333399"/>
    <a:srgbClr val="FCB302"/>
    <a:srgbClr val="D1F7FF"/>
    <a:srgbClr val="22ACEC"/>
    <a:srgbClr val="D1EBFF"/>
    <a:srgbClr val="19C9F5"/>
    <a:srgbClr val="E0ECF0"/>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72" autoAdjust="0"/>
    <p:restoredTop sz="94660"/>
  </p:normalViewPr>
  <p:slideViewPr>
    <p:cSldViewPr snapToGrid="0">
      <p:cViewPr varScale="1">
        <p:scale>
          <a:sx n="104" d="100"/>
          <a:sy n="104" d="100"/>
        </p:scale>
        <p:origin x="288" y="208"/>
      </p:cViewPr>
      <p:guideLst>
        <p:guide orient="horz" pos="204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2019/8/27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885572872"/>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177596253"/>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65093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en-US" altLang="zh-CN" dirty="0"/>
              <a:t>From the video,</a:t>
            </a:r>
            <a:r>
              <a:rPr lang="en-US" altLang="zh-CN" baseline="0" dirty="0"/>
              <a:t> w</a:t>
            </a:r>
            <a:r>
              <a:rPr lang="en-US" altLang="zh-CN" dirty="0"/>
              <a:t>hat do you know about the</a:t>
            </a:r>
            <a:r>
              <a:rPr lang="en-US" altLang="zh-CN" baseline="0" dirty="0"/>
              <a:t> Olympics?</a:t>
            </a:r>
            <a:endParaRPr lang="zh-CN" altLang="en-US" dirty="0"/>
          </a:p>
        </p:txBody>
      </p:sp>
      <p:sp>
        <p:nvSpPr>
          <p:cNvPr id="4" name="灯片编号占位符 3"/>
          <p:cNvSpPr>
            <a:spLocks noGrp="1"/>
          </p:cNvSpPr>
          <p:nvPr>
            <p:ph type="sldNum" sz="quarter" idx="10"/>
          </p:nvPr>
        </p:nvSpPr>
        <p:spPr/>
        <p:txBody>
          <a:bodyPr/>
          <a:lstStyle/>
          <a:p>
            <a:fld id="{44871114-315F-4C96-A7B9-B96E512A3DA9}" type="slidenum">
              <a:rPr lang="zh-CN" altLang="en-US" smtClean="0"/>
              <a:t>13</a:t>
            </a:fld>
            <a:endParaRPr lang="zh-CN" altLang="en-US"/>
          </a:p>
        </p:txBody>
      </p:sp>
    </p:spTree>
    <p:extLst>
      <p:ext uri="{BB962C8B-B14F-4D97-AF65-F5344CB8AC3E}">
        <p14:creationId xmlns:p14="http://schemas.microsoft.com/office/powerpoint/2010/main" val="37506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en-US" altLang="zh-CN" dirty="0"/>
              <a:t>What does he</a:t>
            </a:r>
            <a:r>
              <a:rPr lang="en-US" altLang="zh-CN" baseline="0" dirty="0"/>
              <a:t> want to know about the Olympics?</a:t>
            </a:r>
          </a:p>
          <a:p>
            <a:r>
              <a:rPr lang="en-US" altLang="zh-CN" dirty="0"/>
              <a:t>How does he find</a:t>
            </a:r>
            <a:r>
              <a:rPr lang="en-US" altLang="zh-CN" baseline="0" dirty="0"/>
              <a:t> about the modern Olympics?</a:t>
            </a:r>
            <a:endParaRPr lang="zh-CN" altLang="en-US" dirty="0"/>
          </a:p>
        </p:txBody>
      </p:sp>
      <p:sp>
        <p:nvSpPr>
          <p:cNvPr id="4" name="灯片编号占位符 3"/>
          <p:cNvSpPr>
            <a:spLocks noGrp="1"/>
          </p:cNvSpPr>
          <p:nvPr>
            <p:ph type="sldNum" sz="quarter" idx="10"/>
          </p:nvPr>
        </p:nvSpPr>
        <p:spPr/>
        <p:txBody>
          <a:bodyPr/>
          <a:lstStyle/>
          <a:p>
            <a:fld id="{44871114-315F-4C96-A7B9-B96E512A3DA9}" type="slidenum">
              <a:rPr lang="zh-CN" altLang="en-US" smtClean="0"/>
              <a:t>14</a:t>
            </a:fld>
            <a:endParaRPr lang="zh-CN" altLang="en-US"/>
          </a:p>
        </p:txBody>
      </p:sp>
    </p:spTree>
    <p:extLst>
      <p:ext uri="{BB962C8B-B14F-4D97-AF65-F5344CB8AC3E}">
        <p14:creationId xmlns:p14="http://schemas.microsoft.com/office/powerpoint/2010/main" val="18160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en-US" altLang="zh-CN" dirty="0"/>
              <a:t>1. Is this interview successful?</a:t>
            </a:r>
          </a:p>
          <a:p>
            <a:endParaRPr lang="zh-CN" altLang="en-US" dirty="0"/>
          </a:p>
        </p:txBody>
      </p:sp>
      <p:sp>
        <p:nvSpPr>
          <p:cNvPr id="4" name="灯片编号占位符 3"/>
          <p:cNvSpPr>
            <a:spLocks noGrp="1"/>
          </p:cNvSpPr>
          <p:nvPr>
            <p:ph type="sldNum" sz="quarter" idx="10"/>
          </p:nvPr>
        </p:nvSpPr>
        <p:spPr/>
        <p:txBody>
          <a:bodyPr/>
          <a:lstStyle/>
          <a:p>
            <a:fld id="{44871114-315F-4C96-A7B9-B96E512A3DA9}" type="slidenum">
              <a:rPr lang="zh-CN" altLang="en-US" smtClean="0"/>
              <a:t>16</a:t>
            </a:fld>
            <a:endParaRPr lang="zh-CN" altLang="en-US"/>
          </a:p>
        </p:txBody>
      </p:sp>
    </p:spTree>
    <p:extLst>
      <p:ext uri="{BB962C8B-B14F-4D97-AF65-F5344CB8AC3E}">
        <p14:creationId xmlns:p14="http://schemas.microsoft.com/office/powerpoint/2010/main" val="302315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en-US" altLang="zh-CN" dirty="0"/>
              <a:t>What are the similarities </a:t>
            </a:r>
            <a:r>
              <a:rPr lang="en-US" altLang="zh-CN"/>
              <a:t>and</a:t>
            </a:r>
            <a:r>
              <a:rPr lang="en-US" altLang="zh-CN" baseline="0"/>
              <a:t> differences </a:t>
            </a:r>
            <a:r>
              <a:rPr lang="en-US" altLang="zh-CN" dirty="0"/>
              <a:t>between Ancient Olympics and Modern Olympics?</a:t>
            </a:r>
            <a:endParaRPr lang="zh-CN" altLang="en-US" dirty="0"/>
          </a:p>
        </p:txBody>
      </p:sp>
      <p:sp>
        <p:nvSpPr>
          <p:cNvPr id="4" name="灯片编号占位符 3"/>
          <p:cNvSpPr>
            <a:spLocks noGrp="1"/>
          </p:cNvSpPr>
          <p:nvPr>
            <p:ph type="sldNum" sz="quarter" idx="10"/>
          </p:nvPr>
        </p:nvSpPr>
        <p:spPr/>
        <p:txBody>
          <a:bodyPr/>
          <a:lstStyle/>
          <a:p>
            <a:fld id="{44871114-315F-4C96-A7B9-B96E512A3DA9}" type="slidenum">
              <a:rPr lang="zh-CN" altLang="en-US" smtClean="0"/>
              <a:t>20</a:t>
            </a:fld>
            <a:endParaRPr lang="zh-CN" altLang="en-US"/>
          </a:p>
        </p:txBody>
      </p:sp>
    </p:spTree>
    <p:extLst>
      <p:ext uri="{BB962C8B-B14F-4D97-AF65-F5344CB8AC3E}">
        <p14:creationId xmlns:p14="http://schemas.microsoft.com/office/powerpoint/2010/main" val="1709353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en-US" altLang="zh-CN" dirty="0"/>
              <a:t>The topic sentence must present both a subject and an attitude toward that subject.</a:t>
            </a:r>
          </a:p>
          <a:p>
            <a:r>
              <a:rPr lang="en-US" altLang="zh-CN" dirty="0"/>
              <a:t>The topic sentence determines everything that follows. </a:t>
            </a:r>
          </a:p>
          <a:p>
            <a:r>
              <a:rPr lang="en-US" altLang="zh-CN" dirty="0"/>
              <a:t>All sentences that follow your original statement must go back to your controlling idea.</a:t>
            </a:r>
          </a:p>
          <a:p>
            <a:endParaRPr lang="zh-CN" altLang="en-US" dirty="0"/>
          </a:p>
        </p:txBody>
      </p:sp>
      <p:sp>
        <p:nvSpPr>
          <p:cNvPr id="4" name="灯片编号占位符 3"/>
          <p:cNvSpPr>
            <a:spLocks noGrp="1"/>
          </p:cNvSpPr>
          <p:nvPr>
            <p:ph type="sldNum" sz="quarter" idx="10"/>
          </p:nvPr>
        </p:nvSpPr>
        <p:spPr/>
        <p:txBody>
          <a:bodyPr/>
          <a:lstStyle/>
          <a:p>
            <a:fld id="{44871114-315F-4C96-A7B9-B96E512A3DA9}" type="slidenum">
              <a:rPr lang="zh-CN" altLang="en-US" smtClean="0"/>
              <a:t>21</a:t>
            </a:fld>
            <a:endParaRPr lang="zh-CN" altLang="en-US"/>
          </a:p>
        </p:txBody>
      </p:sp>
    </p:spTree>
    <p:extLst>
      <p:ext uri="{BB962C8B-B14F-4D97-AF65-F5344CB8AC3E}">
        <p14:creationId xmlns:p14="http://schemas.microsoft.com/office/powerpoint/2010/main" val="3774268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E503E80C-B73F-7C44-9E19-93F4A2BC31DB}"/>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713206" y="112631"/>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images.google.com/imgres?imgurl=http://www.he.xinhuanet.com/zhuanti/20040212/dqs.jpg&amp;imgrefurl=http://www.he.xinhuanet.com/zhuanti/20040212/yzjz.htm&amp;h=369&amp;w=559&amp;sz=116&amp;tbnid=WmohgWd-PCgJ:&amp;tbnh=86&amp;tbnw=130&amp;start=12&amp;prev=/images?q=%E6%B8%B8%E6%B3%B3&amp;hl=zh-CN&amp;lr=&amp;newwindow=1&amp;sa=G" TargetMode="External"/><Relationship Id="rId7" Type="http://schemas.openxmlformats.org/officeDocument/2006/relationships/image" Target="../media/image28.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hyperlink" Target="welcome%20to%20the%20Olympics.wm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7687595" y="112631"/>
            <a:ext cx="3333358" cy="1077853"/>
          </a:xfrm>
          <a:prstGeom prst="rect">
            <a:avLst/>
          </a:prstGeom>
        </p:spPr>
      </p:pic>
    </p:spTree>
    <p:extLst>
      <p:ext uri="{BB962C8B-B14F-4D97-AF65-F5344CB8AC3E}">
        <p14:creationId xmlns:p14="http://schemas.microsoft.com/office/powerpoint/2010/main" val="21415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文件:0031.jpg  &lt;br&gt;  尺寸:768 × 512  ">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58" t="5183" r="5488" b="5287"/>
          <a:stretch/>
        </p:blipFill>
        <p:spPr bwMode="auto">
          <a:xfrm>
            <a:off x="8134536" y="1162122"/>
            <a:ext cx="3007036" cy="218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8134537" y="3344680"/>
            <a:ext cx="2923991"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50000"/>
              </a:spcBef>
              <a:buFontTx/>
              <a:buNone/>
              <a:defRPr sz="3600" b="1">
                <a:latin typeface="+mj-lt"/>
                <a:ea typeface="幼圆" pitchFamily="49" charset="-122"/>
              </a:defRPr>
            </a:lvl1pPr>
            <a:lvl2pPr marL="742950" indent="-285750" eaLnBrk="0" hangingPunct="0">
              <a:spcBef>
                <a:spcPct val="20000"/>
              </a:spcBef>
              <a:buChar char="–"/>
              <a:defRPr sz="2800">
                <a:latin typeface="Arial" charset="0"/>
                <a:ea typeface="宋体" charset="-122"/>
              </a:defRPr>
            </a:lvl2pPr>
            <a:lvl3pPr marL="1143000" indent="-228600" eaLnBrk="0" hangingPunct="0">
              <a:spcBef>
                <a:spcPct val="20000"/>
              </a:spcBef>
              <a:buChar char="•"/>
              <a:defRPr sz="2400">
                <a:latin typeface="Arial" charset="0"/>
                <a:ea typeface="宋体" charset="-122"/>
              </a:defRPr>
            </a:lvl3pPr>
            <a:lvl4pPr marL="1600200" indent="-228600" eaLnBrk="0" hangingPunct="0">
              <a:spcBef>
                <a:spcPct val="20000"/>
              </a:spcBef>
              <a:buChar char="–"/>
              <a:defRPr sz="2000">
                <a:latin typeface="Arial" charset="0"/>
                <a:ea typeface="宋体" charset="-122"/>
              </a:defRPr>
            </a:lvl4pPr>
            <a:lvl5pPr marL="2057400" indent="-228600" eaLnBrk="0" hangingPunct="0">
              <a:spcBef>
                <a:spcPct val="20000"/>
              </a:spcBef>
              <a:buChar char="»"/>
              <a:defRPr sz="2000">
                <a:latin typeface="Arial" charset="0"/>
                <a:ea typeface="宋体" charset="-122"/>
              </a:defRPr>
            </a:lvl5pPr>
            <a:lvl6pPr marL="2514600" indent="-228600" eaLnBrk="0" fontAlgn="base" hangingPunct="0">
              <a:spcBef>
                <a:spcPct val="20000"/>
              </a:spcBef>
              <a:spcAft>
                <a:spcPct val="0"/>
              </a:spcAft>
              <a:buChar char="»"/>
              <a:defRPr sz="2000">
                <a:latin typeface="Arial" charset="0"/>
                <a:ea typeface="宋体" charset="-122"/>
              </a:defRPr>
            </a:lvl6pPr>
            <a:lvl7pPr marL="2971800" indent="-228600" eaLnBrk="0" fontAlgn="base" hangingPunct="0">
              <a:spcBef>
                <a:spcPct val="20000"/>
              </a:spcBef>
              <a:spcAft>
                <a:spcPct val="0"/>
              </a:spcAft>
              <a:buChar char="»"/>
              <a:defRPr sz="2000">
                <a:latin typeface="Arial" charset="0"/>
                <a:ea typeface="宋体" charset="-122"/>
              </a:defRPr>
            </a:lvl7pPr>
            <a:lvl8pPr marL="3429000" indent="-228600" eaLnBrk="0" fontAlgn="base" hangingPunct="0">
              <a:spcBef>
                <a:spcPct val="20000"/>
              </a:spcBef>
              <a:spcAft>
                <a:spcPct val="0"/>
              </a:spcAft>
              <a:buChar char="»"/>
              <a:defRPr sz="2000">
                <a:latin typeface="Arial" charset="0"/>
                <a:ea typeface="宋体" charset="-122"/>
              </a:defRPr>
            </a:lvl8pPr>
            <a:lvl9pPr marL="3886200" indent="-228600" eaLnBrk="0" fontAlgn="base" hangingPunct="0">
              <a:spcBef>
                <a:spcPct val="20000"/>
              </a:spcBef>
              <a:spcAft>
                <a:spcPct val="0"/>
              </a:spcAft>
              <a:buChar char="»"/>
              <a:defRPr sz="2000">
                <a:latin typeface="Arial" charset="0"/>
                <a:ea typeface="宋体" charset="-122"/>
              </a:defRPr>
            </a:lvl9pPr>
          </a:lstStyle>
          <a:p>
            <a:r>
              <a:rPr lang="en-US" altLang="zh-CN" sz="4320" dirty="0"/>
              <a:t>ice ball</a:t>
            </a:r>
          </a:p>
        </p:txBody>
      </p:sp>
      <p:sp>
        <p:nvSpPr>
          <p:cNvPr id="10246" name="Text Box 6"/>
          <p:cNvSpPr txBox="1">
            <a:spLocks noChangeArrowheads="1"/>
          </p:cNvSpPr>
          <p:nvPr/>
        </p:nvSpPr>
        <p:spPr bwMode="auto">
          <a:xfrm>
            <a:off x="4481602" y="3346727"/>
            <a:ext cx="34290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4320" b="1" dirty="0">
                <a:latin typeface="+mj-lt"/>
                <a:ea typeface="幼圆" pitchFamily="49" charset="-122"/>
              </a:rPr>
              <a:t>skiing</a:t>
            </a:r>
          </a:p>
        </p:txBody>
      </p:sp>
      <p:pic>
        <p:nvPicPr>
          <p:cNvPr id="10247" name="Picture 7" descr="短道速滑北京站首日"/>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834" y="1174402"/>
            <a:ext cx="3208628" cy="217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8"/>
          <p:cNvSpPr txBox="1">
            <a:spLocks noChangeArrowheads="1"/>
          </p:cNvSpPr>
          <p:nvPr/>
        </p:nvSpPr>
        <p:spPr bwMode="auto">
          <a:xfrm>
            <a:off x="997834" y="3334032"/>
            <a:ext cx="318787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4320" b="1" dirty="0">
                <a:latin typeface="+mj-lt"/>
                <a:ea typeface="幼圆" pitchFamily="49" charset="-122"/>
              </a:rPr>
              <a:t>skating</a:t>
            </a:r>
          </a:p>
        </p:txBody>
      </p:sp>
      <p:sp>
        <p:nvSpPr>
          <p:cNvPr id="10250" name="Text Box 10"/>
          <p:cNvSpPr txBox="1">
            <a:spLocks noChangeArrowheads="1"/>
          </p:cNvSpPr>
          <p:nvPr/>
        </p:nvSpPr>
        <p:spPr bwMode="auto">
          <a:xfrm>
            <a:off x="4206463" y="4555413"/>
            <a:ext cx="4118122"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3840" b="1" dirty="0">
                <a:latin typeface="+mj-lt"/>
                <a:ea typeface="幼圆" pitchFamily="49" charset="-122"/>
              </a:rPr>
              <a:t>figure</a:t>
            </a:r>
            <a:r>
              <a:rPr lang="en-US" altLang="zh-CN" sz="3840" b="1" dirty="0">
                <a:solidFill>
                  <a:srgbClr val="FF0000"/>
                </a:solidFill>
                <a:latin typeface="Comic Sans MS" pitchFamily="66" charset="0"/>
                <a:ea typeface="华文彩云" pitchFamily="2" charset="-122"/>
              </a:rPr>
              <a:t> </a:t>
            </a:r>
            <a:r>
              <a:rPr lang="en-US" altLang="zh-CN" sz="3840" b="1" dirty="0">
                <a:latin typeface="+mj-lt"/>
                <a:ea typeface="幼圆" pitchFamily="49" charset="-122"/>
              </a:rPr>
              <a:t>skating</a:t>
            </a:r>
          </a:p>
          <a:p>
            <a:pPr algn="ctr" eaLnBrk="1" hangingPunct="1">
              <a:spcBef>
                <a:spcPct val="0"/>
              </a:spcBef>
              <a:buFontTx/>
              <a:buNone/>
            </a:pPr>
            <a:r>
              <a:rPr lang="zh-CN" altLang="en-US" sz="3840" b="1" dirty="0">
                <a:latin typeface="黑体" panose="02010609060101010101" pitchFamily="49" charset="-122"/>
                <a:ea typeface="黑体" panose="02010609060101010101" pitchFamily="49" charset="-122"/>
              </a:rPr>
              <a:t>花样滑冰</a:t>
            </a:r>
          </a:p>
        </p:txBody>
      </p:sp>
      <p:sp>
        <p:nvSpPr>
          <p:cNvPr id="10251" name="Rectangle 11"/>
          <p:cNvSpPr/>
          <p:nvPr/>
        </p:nvSpPr>
        <p:spPr>
          <a:xfrm>
            <a:off x="975360" y="228600"/>
            <a:ext cx="1021880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en-US" altLang="zh-CN" sz="4320" b="1" noProof="1">
                <a:solidFill>
                  <a:srgbClr val="000099"/>
                </a:solidFill>
                <a:latin typeface="+mj-lt"/>
                <a:ea typeface="宋体" charset="-122"/>
              </a:rPr>
              <a:t>Some Sports Games in Winter</a:t>
            </a:r>
          </a:p>
        </p:txBody>
      </p:sp>
      <p:sp>
        <p:nvSpPr>
          <p:cNvPr id="23564" name="Text Box 12"/>
          <p:cNvSpPr txBox="1">
            <a:spLocks noChangeArrowheads="1"/>
          </p:cNvSpPr>
          <p:nvPr/>
        </p:nvSpPr>
        <p:spPr bwMode="auto">
          <a:xfrm>
            <a:off x="8134536" y="4552325"/>
            <a:ext cx="300703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3360" b="1" dirty="0"/>
              <a:t>…</a:t>
            </a:r>
          </a:p>
        </p:txBody>
      </p:sp>
      <p:pic>
        <p:nvPicPr>
          <p:cNvPr id="307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3253" y="1176561"/>
            <a:ext cx="3429000" cy="2171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tse1.mm.bing.net/th?&amp;id=OIP.Mf4cc2836d5fa5815b9c1dd53d39d8ac4o0&amp;w=300&amp;h=209&amp;c=0&amp;pid=1.9&amp;rs=0&amp;p=0&amp;r=0"/>
          <p:cNvPicPr>
            <a:picLocks noChangeAspect="1" noChangeArrowheads="1"/>
          </p:cNvPicPr>
          <p:nvPr/>
        </p:nvPicPr>
        <p:blipFill rotWithShape="1">
          <a:blip r:embed="rId7">
            <a:extLst>
              <a:ext uri="{28A0092B-C50C-407E-A947-70E740481C1C}">
                <a14:useLocalDpi xmlns:a14="http://schemas.microsoft.com/office/drawing/2010/main" val="0"/>
              </a:ext>
            </a:extLst>
          </a:blip>
          <a:srcRect r="5621"/>
          <a:stretch/>
        </p:blipFill>
        <p:spPr bwMode="auto">
          <a:xfrm>
            <a:off x="997834" y="4122323"/>
            <a:ext cx="3208628" cy="22476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9105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fade">
                                      <p:cBhvr>
                                        <p:cTn id="7" dur="500"/>
                                        <p:tgtEl>
                                          <p:spTgt spid="102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8"/>
                                        </p:tgtEl>
                                        <p:attrNameLst>
                                          <p:attrName>style.visibility</p:attrName>
                                        </p:attrNameLst>
                                      </p:cBhvr>
                                      <p:to>
                                        <p:strVal val="visible"/>
                                      </p:to>
                                    </p:set>
                                    <p:animEffect transition="in" filter="fade">
                                      <p:cBhvr>
                                        <p:cTn id="10" dur="500"/>
                                        <p:tgtEl>
                                          <p:spTgt spid="102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3"/>
                                        </p:tgtEl>
                                        <p:attrNameLst>
                                          <p:attrName>style.visibility</p:attrName>
                                        </p:attrNameLst>
                                      </p:cBhvr>
                                      <p:to>
                                        <p:strVal val="visible"/>
                                      </p:to>
                                    </p:set>
                                    <p:animEffect transition="in" filter="fade">
                                      <p:cBhvr>
                                        <p:cTn id="15" dur="500"/>
                                        <p:tgtEl>
                                          <p:spTgt spid="30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500"/>
                                        <p:tgtEl>
                                          <p:spTgt spid="102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44"/>
                                        </p:tgtEl>
                                        <p:attrNameLst>
                                          <p:attrName>style.visibility</p:attrName>
                                        </p:attrNameLst>
                                      </p:cBhvr>
                                      <p:to>
                                        <p:strVal val="visible"/>
                                      </p:to>
                                    </p:set>
                                    <p:animEffect transition="in" filter="fade">
                                      <p:cBhvr>
                                        <p:cTn id="23" dur="500"/>
                                        <p:tgtEl>
                                          <p:spTgt spid="10244"/>
                                        </p:tgtEl>
                                      </p:cBhvr>
                                    </p:animEffect>
                                  </p:childTnLst>
                                </p:cTn>
                              </p:par>
                              <p:par>
                                <p:cTn id="24" presetID="10" presetClass="entr" presetSubtype="0" fill="hold" nodeType="withEffect">
                                  <p:stCondLst>
                                    <p:cond delay="0"/>
                                  </p:stCondLst>
                                  <p:childTnLst>
                                    <p:set>
                                      <p:cBhvr>
                                        <p:cTn id="25" dur="1" fill="hold">
                                          <p:stCondLst>
                                            <p:cond delay="0"/>
                                          </p:stCondLst>
                                        </p:cTn>
                                        <p:tgtEl>
                                          <p:spTgt spid="10243"/>
                                        </p:tgtEl>
                                        <p:attrNameLst>
                                          <p:attrName>style.visibility</p:attrName>
                                        </p:attrNameLst>
                                      </p:cBhvr>
                                      <p:to>
                                        <p:strVal val="visible"/>
                                      </p:to>
                                    </p:set>
                                    <p:animEffect transition="in" filter="fade">
                                      <p:cBhvr>
                                        <p:cTn id="26" dur="500"/>
                                        <p:tgtEl>
                                          <p:spTgt spid="102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Effect transition="in" filter="fade">
                                      <p:cBhvr>
                                        <p:cTn id="31" dur="500"/>
                                        <p:tgtEl>
                                          <p:spTgt spid="307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50"/>
                                        </p:tgtEl>
                                        <p:attrNameLst>
                                          <p:attrName>style.visibility</p:attrName>
                                        </p:attrNameLst>
                                      </p:cBhvr>
                                      <p:to>
                                        <p:strVal val="visible"/>
                                      </p:to>
                                    </p:set>
                                    <p:animEffect transition="in" filter="fade">
                                      <p:cBhvr>
                                        <p:cTn id="34" dur="500"/>
                                        <p:tgtEl>
                                          <p:spTgt spid="102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564"/>
                                        </p:tgtEl>
                                        <p:attrNameLst>
                                          <p:attrName>style.visibility</p:attrName>
                                        </p:attrNameLst>
                                      </p:cBhvr>
                                      <p:to>
                                        <p:strVal val="visible"/>
                                      </p:to>
                                    </p:set>
                                    <p:animEffect transition="in" filter="fade">
                                      <p:cBhvr>
                                        <p:cTn id="39" dur="5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10246" grpId="0"/>
      <p:bldP spid="10248" grpId="0"/>
      <p:bldP spid="10250" grpId="0"/>
      <p:bldP spid="235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983395" y="1066223"/>
            <a:ext cx="10196333" cy="400456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1440"/>
              </a:spcAft>
            </a:pPr>
            <a:r>
              <a:rPr lang="en-US" altLang="zh-CN" sz="4800" b="1" dirty="0"/>
              <a:t>The </a:t>
            </a:r>
            <a:r>
              <a:rPr lang="en-US" altLang="zh-CN" sz="4800" b="1" dirty="0">
                <a:solidFill>
                  <a:srgbClr val="0000CC"/>
                </a:solidFill>
              </a:rPr>
              <a:t>motto</a:t>
            </a:r>
            <a:r>
              <a:rPr lang="en-US" altLang="zh-CN" sz="4800" b="1" dirty="0">
                <a:solidFill>
                  <a:srgbClr val="000099"/>
                </a:solidFill>
              </a:rPr>
              <a:t> </a:t>
            </a:r>
            <a:r>
              <a:rPr lang="en-US" altLang="zh-CN" sz="4800" b="1" dirty="0"/>
              <a:t>of the Olympics:</a:t>
            </a:r>
          </a:p>
          <a:p>
            <a:pPr algn="l"/>
            <a:endParaRPr lang="en-US" altLang="zh-CN" sz="4800" b="1" dirty="0"/>
          </a:p>
          <a:p>
            <a:pPr algn="l">
              <a:spcAft>
                <a:spcPts val="1440"/>
              </a:spcAft>
            </a:pPr>
            <a:r>
              <a:rPr lang="en-US" altLang="zh-CN" sz="5760" b="1" dirty="0">
                <a:solidFill>
                  <a:srgbClr val="FF0000"/>
                </a:solidFill>
              </a:rPr>
              <a:t>Swifter, Higher and Stronger.</a:t>
            </a:r>
          </a:p>
        </p:txBody>
      </p:sp>
    </p:spTree>
    <p:custDataLst>
      <p:tags r:id="rId1"/>
    </p:custDataLst>
    <p:extLst>
      <p:ext uri="{BB962C8B-B14F-4D97-AF65-F5344CB8AC3E}">
        <p14:creationId xmlns:p14="http://schemas.microsoft.com/office/powerpoint/2010/main" val="103501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6969" y="192184"/>
            <a:ext cx="10493608" cy="817348"/>
          </a:xfrm>
        </p:spPr>
        <p:txBody>
          <a:bodyPr>
            <a:normAutofit/>
          </a:bodyPr>
          <a:lstStyle/>
          <a:p>
            <a:pPr algn="ctr"/>
            <a:r>
              <a:rPr lang="en-US" altLang="zh-CN" sz="3840" b="1" dirty="0">
                <a:solidFill>
                  <a:srgbClr val="000099"/>
                </a:solidFill>
              </a:rPr>
              <a:t>Knowledge about the Olympics</a:t>
            </a:r>
            <a:endParaRPr lang="zh-CN" altLang="en-US" sz="3840" b="1" dirty="0">
              <a:solidFill>
                <a:srgbClr val="000099"/>
              </a:solidFill>
            </a:endParaRPr>
          </a:p>
        </p:txBody>
      </p:sp>
      <p:sp>
        <p:nvSpPr>
          <p:cNvPr id="3" name="内容占位符 2"/>
          <p:cNvSpPr>
            <a:spLocks noGrp="1"/>
          </p:cNvSpPr>
          <p:nvPr>
            <p:ph idx="1"/>
          </p:nvPr>
        </p:nvSpPr>
        <p:spPr>
          <a:xfrm>
            <a:off x="757694" y="1023970"/>
            <a:ext cx="10810268" cy="2937926"/>
          </a:xfrm>
        </p:spPr>
        <p:txBody>
          <a:bodyPr>
            <a:noAutofit/>
          </a:bodyPr>
          <a:lstStyle/>
          <a:p>
            <a:pPr>
              <a:spcBef>
                <a:spcPts val="0"/>
              </a:spcBef>
              <a:spcAft>
                <a:spcPts val="1440"/>
              </a:spcAft>
            </a:pPr>
            <a:r>
              <a:rPr lang="en-US" altLang="zh-CN" sz="2880" b="1" dirty="0"/>
              <a:t>1. Ancient Olympics started in Greece.</a:t>
            </a:r>
          </a:p>
          <a:p>
            <a:pPr>
              <a:spcBef>
                <a:spcPts val="0"/>
              </a:spcBef>
              <a:spcAft>
                <a:spcPts val="1440"/>
              </a:spcAft>
            </a:pPr>
            <a:r>
              <a:rPr lang="en-US" altLang="zh-CN" sz="2880" b="1" spc="-120" dirty="0"/>
              <a:t>2. Winners were rewarded olive wreath in Ancient Olympics.</a:t>
            </a:r>
          </a:p>
          <a:p>
            <a:pPr>
              <a:spcBef>
                <a:spcPts val="0"/>
              </a:spcBef>
              <a:spcAft>
                <a:spcPts val="1440"/>
              </a:spcAft>
            </a:pPr>
            <a:r>
              <a:rPr lang="en-US" altLang="zh-CN" sz="2880" b="1" dirty="0">
                <a:solidFill>
                  <a:srgbClr val="FF0000"/>
                </a:solidFill>
              </a:rPr>
              <a:t>3. Modern Olympics began in Athens in 1896.</a:t>
            </a:r>
            <a:endParaRPr lang="en-US" altLang="zh-CN" sz="2880" dirty="0">
              <a:solidFill>
                <a:srgbClr val="FF0000"/>
              </a:solidFill>
            </a:endParaRPr>
          </a:p>
          <a:p>
            <a:pPr>
              <a:spcBef>
                <a:spcPts val="0"/>
              </a:spcBef>
              <a:spcAft>
                <a:spcPts val="1440"/>
              </a:spcAft>
            </a:pPr>
            <a:r>
              <a:rPr lang="en-US" altLang="zh-CN" sz="2880" b="1" dirty="0">
                <a:solidFill>
                  <a:srgbClr val="FF0000"/>
                </a:solidFill>
              </a:rPr>
              <a:t>4. Events in Modern Olympics include ball games, track and field, gymnastics, sports games in winter and so on.</a:t>
            </a:r>
          </a:p>
        </p:txBody>
      </p:sp>
      <p:pic>
        <p:nvPicPr>
          <p:cNvPr id="4" name="Picture 9" descr="JR[9})F4Z@ZCFI77GUV875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291" y="4163600"/>
            <a:ext cx="3974842" cy="2419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095"/>
          <a:stretch/>
        </p:blipFill>
        <p:spPr bwMode="auto">
          <a:xfrm>
            <a:off x="6225504" y="4134724"/>
            <a:ext cx="3986808" cy="250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84521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9811" y="577704"/>
            <a:ext cx="5408731" cy="734371"/>
          </a:xfrm>
        </p:spPr>
        <p:txBody>
          <a:bodyPr>
            <a:noAutofit/>
          </a:bodyPr>
          <a:lstStyle/>
          <a:p>
            <a:pPr marL="0" indent="0">
              <a:buNone/>
            </a:pPr>
            <a:r>
              <a:rPr lang="en-US" altLang="zh-CN" sz="4320" dirty="0"/>
              <a:t>The Olympic Games</a:t>
            </a:r>
            <a:endParaRPr lang="zh-CN" altLang="en-US" sz="4320" dirty="0"/>
          </a:p>
        </p:txBody>
      </p:sp>
      <p:pic>
        <p:nvPicPr>
          <p:cNvPr id="1029" name="Picture 5" descr="Olympics 的图像结果">
            <a:hlinkClick r:id="rId3" action="ppaction://hlinkfi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 t="8034" r="-74" b="20652"/>
          <a:stretch/>
        </p:blipFill>
        <p:spPr bwMode="auto">
          <a:xfrm>
            <a:off x="6031703" y="2826465"/>
            <a:ext cx="5315470" cy="2420617"/>
          </a:xfrm>
          <a:prstGeom prst="rect">
            <a:avLst/>
          </a:prstGeom>
          <a:noFill/>
          <a:extLst>
            <a:ext uri="{909E8E84-426E-40DD-AFC4-6F175D3DCCD1}">
              <a14:hiddenFill xmlns:a14="http://schemas.microsoft.com/office/drawing/2010/main">
                <a:solidFill>
                  <a:srgbClr val="FFFFFF"/>
                </a:solidFill>
              </a14:hiddenFill>
            </a:ext>
          </a:extLst>
        </p:spPr>
      </p:pic>
      <p:sp>
        <p:nvSpPr>
          <p:cNvPr id="7" name="内容占位符 2"/>
          <p:cNvSpPr txBox="1">
            <a:spLocks/>
          </p:cNvSpPr>
          <p:nvPr/>
        </p:nvSpPr>
        <p:spPr>
          <a:xfrm>
            <a:off x="702029" y="1716653"/>
            <a:ext cx="9218950" cy="4045406"/>
          </a:xfrm>
          <a:prstGeom prst="rect">
            <a:avLst/>
          </a:prstGeom>
          <a:effectLst/>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spcBef>
                <a:spcPts val="0"/>
              </a:spcBef>
              <a:spcAft>
                <a:spcPts val="960"/>
              </a:spcAft>
            </a:pPr>
            <a:r>
              <a:rPr lang="en-US" altLang="zh-CN" sz="3840" dirty="0">
                <a:solidFill>
                  <a:srgbClr val="000099"/>
                </a:solidFill>
                <a:latin typeface="Cambria" panose="02040503050406030204" pitchFamily="18" charset="0"/>
              </a:rPr>
              <a:t>Ancient Olympics &amp; Modern Olympics</a:t>
            </a:r>
          </a:p>
          <a:p>
            <a:pPr lvl="1">
              <a:spcBef>
                <a:spcPts val="0"/>
              </a:spcBef>
              <a:spcAft>
                <a:spcPts val="960"/>
              </a:spcAft>
            </a:pPr>
            <a:r>
              <a:rPr lang="en-US" altLang="zh-CN" sz="3360" dirty="0">
                <a:latin typeface="Cambria" panose="02040503050406030204" pitchFamily="18" charset="0"/>
              </a:rPr>
              <a:t>history (origin)</a:t>
            </a:r>
          </a:p>
          <a:p>
            <a:pPr lvl="1">
              <a:spcBef>
                <a:spcPts val="0"/>
              </a:spcBef>
              <a:spcAft>
                <a:spcPts val="960"/>
              </a:spcAft>
            </a:pPr>
            <a:r>
              <a:rPr lang="en-US" altLang="zh-CN" sz="3360" dirty="0">
                <a:latin typeface="Cambria" panose="02040503050406030204" pitchFamily="18" charset="0"/>
              </a:rPr>
              <a:t>time and place</a:t>
            </a:r>
          </a:p>
          <a:p>
            <a:pPr lvl="1">
              <a:spcBef>
                <a:spcPts val="0"/>
              </a:spcBef>
              <a:spcAft>
                <a:spcPts val="960"/>
              </a:spcAft>
            </a:pPr>
            <a:r>
              <a:rPr lang="en-US" altLang="zh-CN" sz="3360" dirty="0">
                <a:latin typeface="Cambria" panose="02040503050406030204" pitchFamily="18" charset="0"/>
              </a:rPr>
              <a:t>events</a:t>
            </a:r>
          </a:p>
          <a:p>
            <a:pPr lvl="1">
              <a:spcBef>
                <a:spcPts val="0"/>
              </a:spcBef>
              <a:spcAft>
                <a:spcPts val="960"/>
              </a:spcAft>
            </a:pPr>
            <a:r>
              <a:rPr lang="en-US" altLang="zh-CN" sz="3360" dirty="0">
                <a:latin typeface="Cambria" panose="02040503050406030204" pitchFamily="18" charset="0"/>
              </a:rPr>
              <a:t>the motto</a:t>
            </a:r>
          </a:p>
          <a:p>
            <a:pPr lvl="1">
              <a:spcBef>
                <a:spcPts val="0"/>
              </a:spcBef>
              <a:spcAft>
                <a:spcPts val="960"/>
              </a:spcAft>
            </a:pPr>
            <a:r>
              <a:rPr lang="en-US" altLang="zh-CN" sz="3360" dirty="0">
                <a:latin typeface="Cambria" panose="02040503050406030204" pitchFamily="18" charset="0"/>
              </a:rPr>
              <a:t>athletes (Olympic stars) …</a:t>
            </a:r>
          </a:p>
        </p:txBody>
      </p:sp>
      <p:sp>
        <p:nvSpPr>
          <p:cNvPr id="8" name="内容占位符 2"/>
          <p:cNvSpPr txBox="1">
            <a:spLocks/>
          </p:cNvSpPr>
          <p:nvPr/>
        </p:nvSpPr>
        <p:spPr>
          <a:xfrm>
            <a:off x="689811" y="471625"/>
            <a:ext cx="5408360" cy="763469"/>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4320" dirty="0">
                <a:solidFill>
                  <a:srgbClr val="CC6600"/>
                </a:solidFill>
              </a:rPr>
              <a:t>The Olympic Games</a:t>
            </a:r>
            <a:endParaRPr lang="zh-CN" altLang="en-US" sz="4320" dirty="0">
              <a:solidFill>
                <a:srgbClr val="CC6600"/>
              </a:solidFill>
            </a:endParaRPr>
          </a:p>
        </p:txBody>
      </p:sp>
    </p:spTree>
    <p:extLst>
      <p:ext uri="{BB962C8B-B14F-4D97-AF65-F5344CB8AC3E}">
        <p14:creationId xmlns:p14="http://schemas.microsoft.com/office/powerpoint/2010/main" val="119861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820629" y="1077727"/>
            <a:ext cx="8916573" cy="5443805"/>
          </a:xfrm>
        </p:spPr>
        <p:txBody>
          <a:bodyPr>
            <a:normAutofit/>
          </a:bodyPr>
          <a:lstStyle/>
          <a:p>
            <a:pPr marL="0" indent="0">
              <a:spcBef>
                <a:spcPts val="0"/>
              </a:spcBef>
              <a:spcAft>
                <a:spcPts val="1440"/>
              </a:spcAft>
              <a:buNone/>
            </a:pPr>
            <a:r>
              <a:rPr lang="en-US" altLang="zh-CN" sz="3600" spc="-120" dirty="0">
                <a:latin typeface="Cambria" panose="02040503050406030204" pitchFamily="18" charset="0"/>
              </a:rPr>
              <a:t>Pausanias, a Greek writer about 2,000 years ago</a:t>
            </a:r>
          </a:p>
          <a:p>
            <a:pPr marL="0" indent="0">
              <a:spcBef>
                <a:spcPts val="0"/>
              </a:spcBef>
              <a:spcAft>
                <a:spcPts val="1440"/>
              </a:spcAft>
              <a:buNone/>
            </a:pPr>
            <a:r>
              <a:rPr lang="en-US" altLang="zh-CN" sz="3600" dirty="0">
                <a:latin typeface="Cambria" panose="02040503050406030204" pitchFamily="18" charset="0"/>
              </a:rPr>
              <a:t>to learn about </a:t>
            </a:r>
            <a:r>
              <a:rPr lang="en-US" altLang="zh-CN" sz="3600" b="1" dirty="0">
                <a:solidFill>
                  <a:srgbClr val="CC6600"/>
                </a:solidFill>
                <a:latin typeface="Cambria" panose="02040503050406030204" pitchFamily="18" charset="0"/>
              </a:rPr>
              <a:t>the modern Olympics</a:t>
            </a:r>
            <a:endParaRPr lang="en-US" altLang="zh-CN" sz="3200" b="1" dirty="0">
              <a:solidFill>
                <a:srgbClr val="CC6600"/>
              </a:solidFill>
              <a:latin typeface="Cambria" panose="02040503050406030204" pitchFamily="18" charset="0"/>
            </a:endParaRPr>
          </a:p>
          <a:p>
            <a:pPr>
              <a:spcBef>
                <a:spcPts val="0"/>
              </a:spcBef>
              <a:spcAft>
                <a:spcPts val="1440"/>
              </a:spcAft>
            </a:pPr>
            <a:endParaRPr lang="en-US" altLang="zh-CN" sz="3200" dirty="0">
              <a:solidFill>
                <a:srgbClr val="FF0000"/>
              </a:solidFill>
              <a:latin typeface="Cambria" panose="02040503050406030204" pitchFamily="18" charset="0"/>
            </a:endParaRPr>
          </a:p>
          <a:p>
            <a:pPr>
              <a:spcBef>
                <a:spcPts val="0"/>
              </a:spcBef>
              <a:spcAft>
                <a:spcPts val="1440"/>
              </a:spcAft>
            </a:pPr>
            <a:endParaRPr lang="en-US" altLang="zh-CN" sz="3200" dirty="0">
              <a:latin typeface="Cambria" panose="02040503050406030204" pitchFamily="18" charset="0"/>
            </a:endParaRPr>
          </a:p>
          <a:p>
            <a:pPr>
              <a:spcBef>
                <a:spcPts val="0"/>
              </a:spcBef>
              <a:spcAft>
                <a:spcPts val="1440"/>
              </a:spcAft>
            </a:pPr>
            <a:endParaRPr lang="en-US" altLang="zh-CN" sz="3200" spc="-120" dirty="0">
              <a:latin typeface="Cambria" panose="02040503050406030204" pitchFamily="18" charset="0"/>
            </a:endParaRPr>
          </a:p>
          <a:p>
            <a:pPr marL="0" indent="0">
              <a:spcBef>
                <a:spcPts val="0"/>
              </a:spcBef>
              <a:spcAft>
                <a:spcPts val="1440"/>
              </a:spcAft>
              <a:buNone/>
            </a:pPr>
            <a:r>
              <a:rPr lang="en-US" altLang="zh-CN" sz="3600" spc="-120" dirty="0">
                <a:latin typeface="Cambria" panose="02040503050406030204" pitchFamily="18" charset="0"/>
              </a:rPr>
              <a:t>Li Yan, a Chinese volunteer for the 2008 Olympic Games</a:t>
            </a:r>
          </a:p>
          <a:p>
            <a:pPr>
              <a:spcBef>
                <a:spcPts val="0"/>
              </a:spcBef>
              <a:spcAft>
                <a:spcPts val="1440"/>
              </a:spcAft>
            </a:pPr>
            <a:endParaRPr lang="en-US" altLang="zh-CN" sz="3200" dirty="0">
              <a:latin typeface="Cambria" panose="02040503050406030204" pitchFamily="18"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351" r="3298" b="3297"/>
          <a:stretch/>
        </p:blipFill>
        <p:spPr bwMode="auto">
          <a:xfrm>
            <a:off x="426887" y="896250"/>
            <a:ext cx="2160000" cy="269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362" t="17457" r="61453" b="12851"/>
          <a:stretch/>
        </p:blipFill>
        <p:spPr bwMode="auto">
          <a:xfrm>
            <a:off x="454798" y="3949434"/>
            <a:ext cx="2160000" cy="2572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3022986" y="2672663"/>
            <a:ext cx="7940196" cy="1329595"/>
          </a:xfrm>
          <a:prstGeom prst="rect">
            <a:avLst/>
          </a:prstGeom>
          <a:noFill/>
          <a:ln>
            <a:noFill/>
          </a:ln>
        </p:spPr>
        <p:txBody>
          <a:bodyPr wrap="square" lIns="109728" tIns="54864" rIns="109728" bIns="54864">
            <a:spAutoFit/>
          </a:bodyPr>
          <a:lstStyle/>
          <a:p>
            <a:pPr algn="ctr"/>
            <a:r>
              <a:rPr lang="en-US" altLang="zh-CN" sz="7920" b="1" spc="36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Cambria" panose="02040503050406030204" pitchFamily="18" charset="0"/>
              </a:rPr>
              <a:t>An Interview</a:t>
            </a:r>
            <a:endParaRPr lang="zh-CN" altLang="en-US" sz="7920" b="1" spc="36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Cambria" panose="02040503050406030204" pitchFamily="18" charset="0"/>
            </a:endParaRPr>
          </a:p>
        </p:txBody>
      </p:sp>
    </p:spTree>
    <p:extLst>
      <p:ext uri="{BB962C8B-B14F-4D97-AF65-F5344CB8AC3E}">
        <p14:creationId xmlns:p14="http://schemas.microsoft.com/office/powerpoint/2010/main" val="372615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fade">
                                      <p:cBhvr>
                                        <p:cTn id="27" dur="5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449320" y="298094"/>
            <a:ext cx="6289105" cy="648484"/>
          </a:xfrm>
        </p:spPr>
        <p:txBody>
          <a:bodyPr>
            <a:normAutofit fontScale="90000"/>
          </a:bodyPr>
          <a:lstStyle/>
          <a:p>
            <a:r>
              <a:rPr lang="en-US" altLang="zh-CN" dirty="0">
                <a:solidFill>
                  <a:srgbClr val="006600"/>
                </a:solidFill>
                <a:latin typeface="Cambria" panose="02040503050406030204" pitchFamily="18" charset="0"/>
              </a:rPr>
              <a:t>Step 1: Read for structure</a:t>
            </a:r>
            <a:endParaRPr lang="zh-CN" altLang="en-US" dirty="0">
              <a:solidFill>
                <a:srgbClr val="006600"/>
              </a:solidFill>
              <a:latin typeface="Cambria" panose="02040503050406030204" pitchFamily="18" charset="0"/>
            </a:endParaRPr>
          </a:p>
        </p:txBody>
      </p:sp>
      <p:sp>
        <p:nvSpPr>
          <p:cNvPr id="10" name="内容占位符 2"/>
          <p:cNvSpPr>
            <a:spLocks noGrp="1"/>
          </p:cNvSpPr>
          <p:nvPr>
            <p:ph idx="1"/>
          </p:nvPr>
        </p:nvSpPr>
        <p:spPr>
          <a:xfrm>
            <a:off x="449320" y="1166674"/>
            <a:ext cx="10758067" cy="5443805"/>
          </a:xfrm>
        </p:spPr>
        <p:txBody>
          <a:bodyPr>
            <a:noAutofit/>
          </a:bodyPr>
          <a:lstStyle/>
          <a:p>
            <a:pPr marL="0" indent="0">
              <a:spcBef>
                <a:spcPts val="0"/>
              </a:spcBef>
              <a:spcAft>
                <a:spcPts val="720"/>
              </a:spcAft>
              <a:buNone/>
            </a:pPr>
            <a:r>
              <a:rPr lang="en-US" altLang="zh-CN" sz="3360" b="1" spc="-120" dirty="0">
                <a:latin typeface="Cambria" panose="02040503050406030204" pitchFamily="18" charset="0"/>
              </a:rPr>
              <a:t>1. What questions </a:t>
            </a:r>
            <a:r>
              <a:rPr lang="en-US" altLang="zh-CN" sz="3360" b="1" spc="-120" dirty="0">
                <a:solidFill>
                  <a:srgbClr val="CC6600"/>
                </a:solidFill>
                <a:latin typeface="Cambria" panose="02040503050406030204" pitchFamily="18" charset="0"/>
              </a:rPr>
              <a:t>directly </a:t>
            </a:r>
            <a:r>
              <a:rPr lang="en-US" altLang="zh-CN" sz="3360" b="1" spc="-120" dirty="0">
                <a:latin typeface="Cambria" panose="02040503050406030204" pitchFamily="18" charset="0"/>
              </a:rPr>
              <a:t>help Pausanias learn about the modern Olympics?</a:t>
            </a:r>
          </a:p>
          <a:p>
            <a:pPr lvl="1">
              <a:spcBef>
                <a:spcPts val="0"/>
              </a:spcBef>
            </a:pPr>
            <a:r>
              <a:rPr lang="en-US" altLang="zh-CN" sz="2880" dirty="0">
                <a:solidFill>
                  <a:schemeClr val="tx1">
                    <a:lumMod val="50000"/>
                    <a:lumOff val="50000"/>
                  </a:schemeClr>
                </a:solidFill>
                <a:latin typeface="Cambria" panose="02040503050406030204" pitchFamily="18" charset="0"/>
              </a:rPr>
              <a:t>How often do you hold your Games?</a:t>
            </a:r>
          </a:p>
          <a:p>
            <a:pPr lvl="1">
              <a:spcBef>
                <a:spcPts val="0"/>
              </a:spcBef>
            </a:pPr>
            <a:r>
              <a:rPr lang="en-US" altLang="zh-CN" sz="2880" dirty="0">
                <a:solidFill>
                  <a:schemeClr val="tx1">
                    <a:lumMod val="50000"/>
                    <a:lumOff val="50000"/>
                  </a:schemeClr>
                </a:solidFill>
                <a:latin typeface="Cambria" panose="02040503050406030204" pitchFamily="18" charset="0"/>
              </a:rPr>
              <a:t>Where are all the athletes housed?</a:t>
            </a:r>
          </a:p>
          <a:p>
            <a:pPr lvl="1">
              <a:spcBef>
                <a:spcPts val="0"/>
              </a:spcBef>
            </a:pPr>
            <a:r>
              <a:rPr lang="en-US" altLang="zh-CN" sz="2880" dirty="0">
                <a:solidFill>
                  <a:schemeClr val="tx1">
                    <a:lumMod val="50000"/>
                    <a:lumOff val="50000"/>
                  </a:schemeClr>
                </a:solidFill>
                <a:latin typeface="Cambria" panose="02040503050406030204" pitchFamily="18" charset="0"/>
              </a:rPr>
              <a:t>Does anyone want to host the Olympic Games?</a:t>
            </a:r>
          </a:p>
          <a:p>
            <a:pPr marL="0" indent="0">
              <a:spcBef>
                <a:spcPts val="1440"/>
              </a:spcBef>
              <a:buNone/>
            </a:pPr>
            <a:r>
              <a:rPr lang="en-US" altLang="zh-CN" sz="3360" b="1" spc="-120" dirty="0">
                <a:latin typeface="Cambria" panose="02040503050406030204" pitchFamily="18" charset="0"/>
              </a:rPr>
              <a:t>2. What questions </a:t>
            </a:r>
            <a:r>
              <a:rPr lang="en-US" altLang="zh-CN" sz="3360" b="1" spc="-120" dirty="0">
                <a:solidFill>
                  <a:srgbClr val="CC6600"/>
                </a:solidFill>
                <a:latin typeface="Cambria" panose="02040503050406030204" pitchFamily="18" charset="0"/>
              </a:rPr>
              <a:t>indirectly</a:t>
            </a:r>
            <a:r>
              <a:rPr lang="en-US" altLang="zh-CN" sz="3360" b="1" spc="-120" dirty="0">
                <a:latin typeface="Cambria" panose="02040503050406030204" pitchFamily="18" charset="0"/>
              </a:rPr>
              <a:t> help Pausanias learn about the modern Olympics? </a:t>
            </a:r>
          </a:p>
          <a:p>
            <a:pPr lvl="1">
              <a:spcBef>
                <a:spcPts val="720"/>
              </a:spcBef>
            </a:pPr>
            <a:r>
              <a:rPr lang="en-US" altLang="zh-CN" sz="2880" dirty="0">
                <a:solidFill>
                  <a:schemeClr val="tx1">
                    <a:lumMod val="50000"/>
                    <a:lumOff val="50000"/>
                  </a:schemeClr>
                </a:solidFill>
                <a:latin typeface="Cambria" panose="02040503050406030204" pitchFamily="18" charset="0"/>
              </a:rPr>
              <a:t>Winter Games? How can the runners enjoy competing in winter? And what about the horses?</a:t>
            </a:r>
          </a:p>
          <a:p>
            <a:pPr lvl="1">
              <a:spcBef>
                <a:spcPts val="0"/>
              </a:spcBef>
            </a:pPr>
            <a:r>
              <a:rPr lang="en-US" altLang="zh-CN" sz="2880" dirty="0">
                <a:solidFill>
                  <a:schemeClr val="tx1">
                    <a:lumMod val="50000"/>
                    <a:lumOff val="50000"/>
                  </a:schemeClr>
                </a:solidFill>
                <a:latin typeface="Cambria" panose="02040503050406030204" pitchFamily="18" charset="0"/>
              </a:rPr>
              <a:t>Do you mean the Greek world?</a:t>
            </a:r>
          </a:p>
          <a:p>
            <a:pPr lvl="1">
              <a:spcBef>
                <a:spcPts val="0"/>
              </a:spcBef>
            </a:pPr>
            <a:r>
              <a:rPr lang="en-US" altLang="zh-CN" sz="2880" dirty="0">
                <a:solidFill>
                  <a:schemeClr val="tx1">
                    <a:lumMod val="50000"/>
                    <a:lumOff val="50000"/>
                  </a:schemeClr>
                </a:solidFill>
                <a:latin typeface="Cambria" panose="02040503050406030204" pitchFamily="18" charset="0"/>
              </a:rPr>
              <a:t>Did you say medals? Do you compete for prize money too?</a:t>
            </a:r>
          </a:p>
        </p:txBody>
      </p:sp>
    </p:spTree>
    <p:extLst>
      <p:ext uri="{BB962C8B-B14F-4D97-AF65-F5344CB8AC3E}">
        <p14:creationId xmlns:p14="http://schemas.microsoft.com/office/powerpoint/2010/main" val="3978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4" end="4"/>
                                            </p:txEl>
                                          </p:spTgt>
                                        </p:tgtEl>
                                        <p:attrNameLst>
                                          <p:attrName>style.visibility</p:attrName>
                                        </p:attrNameLst>
                                      </p:cBhvr>
                                      <p:to>
                                        <p:strVal val="visible"/>
                                      </p:to>
                                    </p:set>
                                    <p:animEffect transition="in" filter="fade">
                                      <p:cBhvr>
                                        <p:cTn id="12" dur="500"/>
                                        <p:tgtEl>
                                          <p:spTgt spid="1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5" end="5"/>
                                            </p:txEl>
                                          </p:spTgt>
                                        </p:tgtEl>
                                        <p:attrNameLst>
                                          <p:attrName>style.visibility</p:attrName>
                                        </p:attrNameLst>
                                      </p:cBhvr>
                                      <p:to>
                                        <p:strVal val="visible"/>
                                      </p:to>
                                    </p:set>
                                    <p:animEffect transition="in" filter="fade">
                                      <p:cBhvr>
                                        <p:cTn id="28" dur="500"/>
                                        <p:tgtEl>
                                          <p:spTgt spid="10">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500"/>
                                        <p:tgtEl>
                                          <p:spTgt spid="10">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7" end="7"/>
                                            </p:txEl>
                                          </p:spTgt>
                                        </p:tgtEl>
                                        <p:attrNameLst>
                                          <p:attrName>style.visibility</p:attrName>
                                        </p:attrNameLst>
                                      </p:cBhvr>
                                      <p:to>
                                        <p:strVal val="visible"/>
                                      </p:to>
                                    </p:set>
                                    <p:animEffect transition="in" filter="fade">
                                      <p:cBhvr>
                                        <p:cTn id="34"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454973" y="246926"/>
            <a:ext cx="10468782" cy="648484"/>
          </a:xfrm>
        </p:spPr>
        <p:txBody>
          <a:bodyPr>
            <a:normAutofit fontScale="90000"/>
          </a:bodyPr>
          <a:lstStyle/>
          <a:p>
            <a:r>
              <a:rPr lang="en-US" altLang="zh-CN" dirty="0">
                <a:solidFill>
                  <a:srgbClr val="006600"/>
                </a:solidFill>
                <a:latin typeface="Cambria" panose="02040503050406030204" pitchFamily="18" charset="0"/>
              </a:rPr>
              <a:t>Step 2: Read for detailed information.</a:t>
            </a:r>
            <a:endParaRPr lang="zh-CN" altLang="en-US" dirty="0">
              <a:solidFill>
                <a:srgbClr val="006600"/>
              </a:solidFill>
              <a:latin typeface="Cambria" panose="02040503050406030204" pitchFamily="18" charset="0"/>
            </a:endParaRPr>
          </a:p>
        </p:txBody>
      </p:sp>
      <p:sp>
        <p:nvSpPr>
          <p:cNvPr id="10" name="内容占位符 2"/>
          <p:cNvSpPr>
            <a:spLocks noGrp="1"/>
          </p:cNvSpPr>
          <p:nvPr>
            <p:ph idx="1"/>
          </p:nvPr>
        </p:nvSpPr>
        <p:spPr>
          <a:xfrm>
            <a:off x="468193" y="1167269"/>
            <a:ext cx="10455562" cy="5443805"/>
          </a:xfrm>
        </p:spPr>
        <p:txBody>
          <a:bodyPr>
            <a:noAutofit/>
          </a:bodyPr>
          <a:lstStyle/>
          <a:p>
            <a:pPr marL="0" indent="0">
              <a:spcBef>
                <a:spcPts val="0"/>
              </a:spcBef>
              <a:spcAft>
                <a:spcPts val="720"/>
              </a:spcAft>
              <a:buNone/>
            </a:pPr>
            <a:r>
              <a:rPr lang="en-US" altLang="zh-CN" sz="3360" b="1" spc="-120" dirty="0">
                <a:latin typeface="Cambria" panose="02040503050406030204" pitchFamily="18" charset="0"/>
              </a:rPr>
              <a:t>1. What questions </a:t>
            </a:r>
            <a:r>
              <a:rPr lang="en-US" altLang="zh-CN" sz="3360" b="1" spc="-120" dirty="0">
                <a:solidFill>
                  <a:srgbClr val="CC6600"/>
                </a:solidFill>
                <a:latin typeface="Cambria" panose="02040503050406030204" pitchFamily="18" charset="0"/>
              </a:rPr>
              <a:t>directly</a:t>
            </a:r>
            <a:r>
              <a:rPr lang="en-US" altLang="zh-CN" sz="3360" b="1" spc="-120" dirty="0">
                <a:latin typeface="Cambria" panose="02040503050406030204" pitchFamily="18" charset="0"/>
              </a:rPr>
              <a:t> help Pausanias learn about the modern Olympics?</a:t>
            </a:r>
          </a:p>
          <a:p>
            <a:pPr lvl="1">
              <a:spcBef>
                <a:spcPts val="0"/>
              </a:spcBef>
            </a:pPr>
            <a:r>
              <a:rPr lang="en-US" altLang="zh-CN" sz="2880" dirty="0">
                <a:solidFill>
                  <a:schemeClr val="tx1">
                    <a:lumMod val="50000"/>
                    <a:lumOff val="50000"/>
                  </a:schemeClr>
                </a:solidFill>
                <a:latin typeface="Cambria" panose="02040503050406030204" pitchFamily="18" charset="0"/>
              </a:rPr>
              <a:t>How often do you hold your Games?</a:t>
            </a:r>
          </a:p>
          <a:p>
            <a:pPr lvl="1">
              <a:spcBef>
                <a:spcPts val="0"/>
              </a:spcBef>
            </a:pPr>
            <a:r>
              <a:rPr lang="en-US" altLang="zh-CN" sz="2880" dirty="0">
                <a:solidFill>
                  <a:schemeClr val="tx1">
                    <a:lumMod val="50000"/>
                    <a:lumOff val="50000"/>
                  </a:schemeClr>
                </a:solidFill>
                <a:latin typeface="Cambria" panose="02040503050406030204" pitchFamily="18" charset="0"/>
              </a:rPr>
              <a:t>Where are all the athletes housed?</a:t>
            </a:r>
          </a:p>
          <a:p>
            <a:pPr lvl="1">
              <a:spcBef>
                <a:spcPts val="0"/>
              </a:spcBef>
            </a:pPr>
            <a:r>
              <a:rPr lang="en-US" altLang="zh-CN" sz="2880" dirty="0">
                <a:solidFill>
                  <a:schemeClr val="tx1">
                    <a:lumMod val="50000"/>
                    <a:lumOff val="50000"/>
                  </a:schemeClr>
                </a:solidFill>
                <a:latin typeface="Cambria" panose="02040503050406030204" pitchFamily="18" charset="0"/>
              </a:rPr>
              <a:t>Does anyone want to host the Olympic Games?</a:t>
            </a:r>
          </a:p>
          <a:p>
            <a:pPr marL="0" indent="0">
              <a:spcBef>
                <a:spcPts val="1440"/>
              </a:spcBef>
              <a:buNone/>
            </a:pPr>
            <a:r>
              <a:rPr lang="en-US" altLang="zh-CN" sz="3360" b="1" spc="-120" dirty="0">
                <a:latin typeface="Cambria" panose="02040503050406030204" pitchFamily="18" charset="0"/>
              </a:rPr>
              <a:t>2. What questions </a:t>
            </a:r>
            <a:r>
              <a:rPr lang="en-US" altLang="zh-CN" sz="3360" b="1" spc="-120" dirty="0">
                <a:solidFill>
                  <a:srgbClr val="CC6600"/>
                </a:solidFill>
                <a:latin typeface="Cambria" panose="02040503050406030204" pitchFamily="18" charset="0"/>
              </a:rPr>
              <a:t>indirectly</a:t>
            </a:r>
            <a:r>
              <a:rPr lang="en-US" altLang="zh-CN" sz="3360" b="1" spc="-120" dirty="0">
                <a:latin typeface="Cambria" panose="02040503050406030204" pitchFamily="18" charset="0"/>
              </a:rPr>
              <a:t> help Pausanias learn about the modern Olympics? </a:t>
            </a:r>
          </a:p>
          <a:p>
            <a:pPr lvl="1">
              <a:spcBef>
                <a:spcPts val="720"/>
              </a:spcBef>
            </a:pPr>
            <a:r>
              <a:rPr lang="en-US" altLang="zh-CN" sz="2880" dirty="0">
                <a:solidFill>
                  <a:schemeClr val="tx1">
                    <a:lumMod val="50000"/>
                    <a:lumOff val="50000"/>
                  </a:schemeClr>
                </a:solidFill>
                <a:latin typeface="Cambria" panose="02040503050406030204" pitchFamily="18" charset="0"/>
              </a:rPr>
              <a:t>Winter Games? How can the runners enjoy competing in winter? And what about the horses?</a:t>
            </a:r>
          </a:p>
          <a:p>
            <a:pPr lvl="1">
              <a:spcBef>
                <a:spcPts val="0"/>
              </a:spcBef>
            </a:pPr>
            <a:r>
              <a:rPr lang="en-US" altLang="zh-CN" sz="2880" dirty="0">
                <a:solidFill>
                  <a:schemeClr val="tx1">
                    <a:lumMod val="50000"/>
                    <a:lumOff val="50000"/>
                  </a:schemeClr>
                </a:solidFill>
                <a:latin typeface="Cambria" panose="02040503050406030204" pitchFamily="18" charset="0"/>
              </a:rPr>
              <a:t>Do you mean the Greek world?</a:t>
            </a:r>
          </a:p>
          <a:p>
            <a:pPr lvl="1">
              <a:spcBef>
                <a:spcPts val="0"/>
              </a:spcBef>
            </a:pPr>
            <a:r>
              <a:rPr lang="en-US" altLang="zh-CN" sz="2880" dirty="0">
                <a:solidFill>
                  <a:schemeClr val="tx1">
                    <a:lumMod val="50000"/>
                    <a:lumOff val="50000"/>
                  </a:schemeClr>
                </a:solidFill>
                <a:latin typeface="Cambria" panose="02040503050406030204" pitchFamily="18" charset="0"/>
              </a:rPr>
              <a:t>Did you say medals? Do you compete for prize money too?</a:t>
            </a:r>
          </a:p>
        </p:txBody>
      </p:sp>
      <p:sp>
        <p:nvSpPr>
          <p:cNvPr id="8" name="内容占位符 2"/>
          <p:cNvSpPr txBox="1">
            <a:spLocks/>
          </p:cNvSpPr>
          <p:nvPr/>
        </p:nvSpPr>
        <p:spPr>
          <a:xfrm rot="20386284">
            <a:off x="7254207" y="4554943"/>
            <a:ext cx="1742854" cy="667610"/>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360" b="1" dirty="0">
                <a:solidFill>
                  <a:srgbClr val="002060"/>
                </a:solidFill>
                <a:latin typeface="Cambria" panose="02040503050406030204" pitchFamily="18" charset="0"/>
              </a:rPr>
              <a:t>event</a:t>
            </a:r>
            <a:endParaRPr lang="zh-CN" altLang="en-US" sz="3360" b="1" dirty="0">
              <a:solidFill>
                <a:srgbClr val="002060"/>
              </a:solidFill>
              <a:latin typeface="Cambria" panose="02040503050406030204" pitchFamily="18" charset="0"/>
            </a:endParaRPr>
          </a:p>
        </p:txBody>
      </p:sp>
      <p:sp>
        <p:nvSpPr>
          <p:cNvPr id="11" name="内容占位符 2"/>
          <p:cNvSpPr txBox="1">
            <a:spLocks/>
          </p:cNvSpPr>
          <p:nvPr/>
        </p:nvSpPr>
        <p:spPr>
          <a:xfrm rot="20386284">
            <a:off x="7433032" y="5005567"/>
            <a:ext cx="1874383" cy="667610"/>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360" b="1" dirty="0">
                <a:solidFill>
                  <a:srgbClr val="002060"/>
                </a:solidFill>
                <a:latin typeface="Cambria" panose="02040503050406030204" pitchFamily="18" charset="0"/>
              </a:rPr>
              <a:t>athlete</a:t>
            </a:r>
            <a:endParaRPr lang="zh-CN" altLang="en-US" sz="3360" b="1" dirty="0">
              <a:solidFill>
                <a:srgbClr val="002060"/>
              </a:solidFill>
              <a:latin typeface="Cambria" panose="02040503050406030204" pitchFamily="18" charset="0"/>
            </a:endParaRPr>
          </a:p>
        </p:txBody>
      </p:sp>
      <p:sp>
        <p:nvSpPr>
          <p:cNvPr id="13" name="文本框 60547"/>
          <p:cNvSpPr txBox="1">
            <a:spLocks noChangeArrowheads="1"/>
          </p:cNvSpPr>
          <p:nvPr/>
        </p:nvSpPr>
        <p:spPr bwMode="auto">
          <a:xfrm>
            <a:off x="454973" y="1079779"/>
            <a:ext cx="10196333" cy="11206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lnSpc>
                <a:spcPct val="125000"/>
              </a:lnSpc>
              <a:spcBef>
                <a:spcPts val="0"/>
              </a:spcBef>
              <a:buNone/>
            </a:pPr>
            <a:r>
              <a:rPr lang="en-US" altLang="zh-CN" sz="5760" b="1" dirty="0">
                <a:solidFill>
                  <a:srgbClr val="CC6600"/>
                </a:solidFill>
                <a:latin typeface="Cambria" panose="02040503050406030204" pitchFamily="18" charset="0"/>
              </a:rPr>
              <a:t>prepared</a:t>
            </a:r>
            <a:r>
              <a:rPr lang="en-US" altLang="zh-CN" sz="5760" b="1" dirty="0">
                <a:solidFill>
                  <a:srgbClr val="0000CC"/>
                </a:solidFill>
                <a:latin typeface="Cambria" panose="02040503050406030204" pitchFamily="18" charset="0"/>
              </a:rPr>
              <a:t> </a:t>
            </a:r>
            <a:r>
              <a:rPr lang="en-US" altLang="zh-CN" sz="5760" b="1" dirty="0">
                <a:latin typeface="Cambria" panose="02040503050406030204" pitchFamily="18" charset="0"/>
              </a:rPr>
              <a:t>questions:</a:t>
            </a:r>
          </a:p>
        </p:txBody>
      </p:sp>
      <p:sp>
        <p:nvSpPr>
          <p:cNvPr id="12" name="内容占位符 2"/>
          <p:cNvSpPr txBox="1">
            <a:spLocks/>
          </p:cNvSpPr>
          <p:nvPr/>
        </p:nvSpPr>
        <p:spPr>
          <a:xfrm rot="20386284">
            <a:off x="7614878" y="5408919"/>
            <a:ext cx="2105468" cy="667610"/>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360" b="1" dirty="0">
                <a:solidFill>
                  <a:srgbClr val="002060"/>
                </a:solidFill>
                <a:latin typeface="Cambria" panose="02040503050406030204" pitchFamily="18" charset="0"/>
              </a:rPr>
              <a:t>prize</a:t>
            </a:r>
            <a:endParaRPr lang="zh-CN" altLang="en-US" sz="3360" b="1" dirty="0">
              <a:solidFill>
                <a:srgbClr val="002060"/>
              </a:solidFill>
              <a:latin typeface="Cambria" panose="02040503050406030204" pitchFamily="18" charset="0"/>
            </a:endParaRPr>
          </a:p>
        </p:txBody>
      </p:sp>
      <p:sp>
        <p:nvSpPr>
          <p:cNvPr id="5" name="内容占位符 2"/>
          <p:cNvSpPr txBox="1">
            <a:spLocks/>
          </p:cNvSpPr>
          <p:nvPr/>
        </p:nvSpPr>
        <p:spPr>
          <a:xfrm rot="20386284">
            <a:off x="6828316" y="1793282"/>
            <a:ext cx="3485707" cy="734371"/>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360" b="1" dirty="0">
                <a:solidFill>
                  <a:srgbClr val="002060"/>
                </a:solidFill>
                <a:latin typeface="Cambria" panose="02040503050406030204" pitchFamily="18" charset="0"/>
              </a:rPr>
              <a:t>time/frequency</a:t>
            </a:r>
            <a:endParaRPr lang="zh-CN" altLang="en-US" sz="3360" b="1" dirty="0">
              <a:solidFill>
                <a:srgbClr val="002060"/>
              </a:solidFill>
              <a:latin typeface="Cambria" panose="02040503050406030204" pitchFamily="18" charset="0"/>
            </a:endParaRPr>
          </a:p>
        </p:txBody>
      </p:sp>
      <p:sp>
        <p:nvSpPr>
          <p:cNvPr id="6" name="内容占位符 2"/>
          <p:cNvSpPr txBox="1">
            <a:spLocks/>
          </p:cNvSpPr>
          <p:nvPr/>
        </p:nvSpPr>
        <p:spPr>
          <a:xfrm rot="20386284">
            <a:off x="6956835" y="2279820"/>
            <a:ext cx="3485707" cy="667610"/>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360" b="1" dirty="0">
                <a:solidFill>
                  <a:srgbClr val="002060"/>
                </a:solidFill>
                <a:latin typeface="Cambria" panose="02040503050406030204" pitchFamily="18" charset="0"/>
              </a:rPr>
              <a:t>place/facility</a:t>
            </a:r>
            <a:endParaRPr lang="zh-CN" altLang="en-US" sz="3360" b="1" dirty="0">
              <a:solidFill>
                <a:srgbClr val="002060"/>
              </a:solidFill>
              <a:latin typeface="Cambria" panose="02040503050406030204" pitchFamily="18" charset="0"/>
            </a:endParaRPr>
          </a:p>
        </p:txBody>
      </p:sp>
      <p:sp>
        <p:nvSpPr>
          <p:cNvPr id="14" name="文本框 60547"/>
          <p:cNvSpPr txBox="1">
            <a:spLocks noChangeArrowheads="1"/>
          </p:cNvSpPr>
          <p:nvPr/>
        </p:nvSpPr>
        <p:spPr bwMode="auto">
          <a:xfrm>
            <a:off x="454972" y="3486942"/>
            <a:ext cx="10196333" cy="1120628"/>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lnSpc>
                <a:spcPct val="125000"/>
              </a:lnSpc>
              <a:spcBef>
                <a:spcPts val="0"/>
              </a:spcBef>
              <a:buNone/>
            </a:pPr>
            <a:r>
              <a:rPr lang="en-US" altLang="zh-CN" sz="5760" b="1" dirty="0">
                <a:solidFill>
                  <a:srgbClr val="CC6600"/>
                </a:solidFill>
                <a:latin typeface="Cambria" panose="02040503050406030204" pitchFamily="18" charset="0"/>
              </a:rPr>
              <a:t>unprepared</a:t>
            </a:r>
            <a:r>
              <a:rPr lang="en-US" altLang="zh-CN" sz="5760" b="1" dirty="0">
                <a:solidFill>
                  <a:srgbClr val="0000CC"/>
                </a:solidFill>
                <a:latin typeface="Cambria" panose="02040503050406030204" pitchFamily="18" charset="0"/>
              </a:rPr>
              <a:t> </a:t>
            </a:r>
            <a:r>
              <a:rPr lang="en-US" altLang="zh-CN" sz="5760" b="1" dirty="0">
                <a:latin typeface="Cambria" panose="02040503050406030204" pitchFamily="18" charset="0"/>
              </a:rPr>
              <a:t>questions:</a:t>
            </a:r>
          </a:p>
        </p:txBody>
      </p:sp>
      <p:sp>
        <p:nvSpPr>
          <p:cNvPr id="7" name="内容占位符 2"/>
          <p:cNvSpPr txBox="1">
            <a:spLocks/>
          </p:cNvSpPr>
          <p:nvPr/>
        </p:nvSpPr>
        <p:spPr>
          <a:xfrm rot="20386284">
            <a:off x="7159717" y="2782439"/>
            <a:ext cx="3485707" cy="667610"/>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360" b="1" dirty="0">
                <a:solidFill>
                  <a:srgbClr val="002060"/>
                </a:solidFill>
                <a:latin typeface="Cambria" panose="02040503050406030204" pitchFamily="18" charset="0"/>
              </a:rPr>
              <a:t>host country</a:t>
            </a:r>
            <a:endParaRPr lang="zh-CN" altLang="en-US" sz="336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95097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fade">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1" grpId="0" build="p"/>
      <p:bldP spid="13" grpId="0" animBg="1"/>
      <p:bldP spid="12" grpId="0" build="p"/>
      <p:bldP spid="5" grpId="0" build="p"/>
      <p:bldP spid="6" grpId="0" build="p"/>
      <p:bldP spid="14" grpId="0" animBg="1"/>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4895" y="947901"/>
            <a:ext cx="10455562" cy="6007356"/>
          </a:xfrm>
        </p:spPr>
        <p:txBody>
          <a:bodyPr>
            <a:noAutofit/>
          </a:bodyPr>
          <a:lstStyle/>
          <a:p>
            <a:pPr marL="0" lvl="1" indent="0">
              <a:spcBef>
                <a:spcPts val="720"/>
              </a:spcBef>
              <a:spcAft>
                <a:spcPts val="1440"/>
              </a:spcAft>
              <a:buNone/>
            </a:pPr>
            <a:r>
              <a:rPr lang="en-US" altLang="zh-CN" sz="3600" b="1" dirty="0">
                <a:latin typeface="Cambria" panose="02040503050406030204" pitchFamily="18" charset="0"/>
              </a:rPr>
              <a:t>1. </a:t>
            </a:r>
            <a:r>
              <a:rPr lang="en-US" altLang="zh-CN" sz="3600" b="1" spc="-120" dirty="0">
                <a:latin typeface="Cambria" panose="02040503050406030204" pitchFamily="18" charset="0"/>
              </a:rPr>
              <a:t>What do you think of Pausanias as an interviewer?</a:t>
            </a:r>
          </a:p>
          <a:p>
            <a:pPr marL="457200" lvl="1" indent="0">
              <a:spcBef>
                <a:spcPts val="0"/>
              </a:spcBef>
              <a:spcAft>
                <a:spcPts val="1440"/>
              </a:spcAft>
              <a:buNone/>
            </a:pPr>
            <a:r>
              <a:rPr lang="en-US" altLang="zh-CN" sz="3200" dirty="0">
                <a:latin typeface="Cambria" panose="02040503050406030204" pitchFamily="18" charset="0"/>
              </a:rPr>
              <a:t>He’s an </a:t>
            </a:r>
            <a:r>
              <a:rPr lang="en-US" altLang="zh-CN" sz="3200" b="1" dirty="0">
                <a:solidFill>
                  <a:srgbClr val="CC6600"/>
                </a:solidFill>
                <a:latin typeface="Cambria" panose="02040503050406030204" pitchFamily="18" charset="0"/>
              </a:rPr>
              <a:t>experienced</a:t>
            </a:r>
            <a:r>
              <a:rPr lang="en-US" altLang="zh-CN" sz="3200" dirty="0">
                <a:latin typeface="Cambria" panose="02040503050406030204" pitchFamily="18" charset="0"/>
              </a:rPr>
              <a:t> interviewer. </a:t>
            </a:r>
          </a:p>
          <a:p>
            <a:pPr marL="0" indent="0">
              <a:spcBef>
                <a:spcPts val="720"/>
              </a:spcBef>
              <a:spcAft>
                <a:spcPts val="1440"/>
              </a:spcAft>
              <a:buNone/>
            </a:pPr>
            <a:r>
              <a:rPr lang="en-US" altLang="zh-CN" sz="3600" b="1" dirty="0">
                <a:latin typeface="Cambria" panose="02040503050406030204" pitchFamily="18" charset="0"/>
              </a:rPr>
              <a:t>2. Any more </a:t>
            </a:r>
            <a:r>
              <a:rPr lang="en-US" altLang="zh-CN" sz="3600" b="1" dirty="0">
                <a:solidFill>
                  <a:srgbClr val="CC6600"/>
                </a:solidFill>
                <a:latin typeface="Cambria" panose="02040503050406030204" pitchFamily="18" charset="0"/>
              </a:rPr>
              <a:t>details </a:t>
            </a:r>
            <a:r>
              <a:rPr lang="en-US" altLang="zh-CN" sz="3600" b="1" dirty="0">
                <a:latin typeface="Cambria" panose="02040503050406030204" pitchFamily="18" charset="0"/>
              </a:rPr>
              <a:t>to show he’s experienced?</a:t>
            </a:r>
          </a:p>
          <a:p>
            <a:pPr marL="457200" lvl="1" indent="0">
              <a:spcBef>
                <a:spcPts val="0"/>
              </a:spcBef>
              <a:buNone/>
            </a:pPr>
            <a:r>
              <a:rPr lang="en-US" altLang="zh-CN" sz="3200" dirty="0">
                <a:latin typeface="Cambria" panose="02040503050406030204" pitchFamily="18" charset="0"/>
              </a:rPr>
              <a:t>My name is…, I’ve come to find out…May I ask you…? </a:t>
            </a:r>
          </a:p>
          <a:p>
            <a:pPr lvl="1">
              <a:spcBef>
                <a:spcPts val="0"/>
              </a:spcBef>
            </a:pPr>
            <a:endParaRPr lang="en-US" altLang="zh-CN" sz="3200" dirty="0">
              <a:latin typeface="Cambria" panose="02040503050406030204" pitchFamily="18" charset="0"/>
            </a:endParaRPr>
          </a:p>
          <a:p>
            <a:pPr marL="457200" lvl="1" indent="0">
              <a:spcBef>
                <a:spcPts val="0"/>
              </a:spcBef>
              <a:buNone/>
            </a:pPr>
            <a:r>
              <a:rPr lang="en-US" altLang="zh-CN" sz="3200" dirty="0">
                <a:latin typeface="Cambria" panose="02040503050406030204" pitchFamily="18" charset="0"/>
              </a:rPr>
              <a:t>How interesting! Thank you so much for…</a:t>
            </a:r>
          </a:p>
          <a:p>
            <a:pPr marL="457200" lvl="1" indent="0">
              <a:spcBef>
                <a:spcPts val="0"/>
              </a:spcBef>
              <a:buNone/>
            </a:pPr>
            <a:r>
              <a:rPr lang="en-US" altLang="zh-CN" sz="3200" dirty="0">
                <a:latin typeface="Cambria" panose="02040503050406030204" pitchFamily="18" charset="0"/>
              </a:rPr>
              <a:t> </a:t>
            </a:r>
          </a:p>
          <a:p>
            <a:pPr marL="457200" lvl="1" indent="0">
              <a:spcBef>
                <a:spcPts val="0"/>
              </a:spcBef>
              <a:buNone/>
            </a:pPr>
            <a:r>
              <a:rPr lang="en-US" altLang="zh-CN" sz="3200" dirty="0">
                <a:latin typeface="Cambria" panose="02040503050406030204" pitchFamily="18" charset="0"/>
              </a:rPr>
              <a:t>Please wait a minute! All those events, all those countries and even women taking part?</a:t>
            </a:r>
          </a:p>
        </p:txBody>
      </p:sp>
      <p:sp>
        <p:nvSpPr>
          <p:cNvPr id="6" name="内容占位符 2"/>
          <p:cNvSpPr txBox="1">
            <a:spLocks/>
          </p:cNvSpPr>
          <p:nvPr/>
        </p:nvSpPr>
        <p:spPr>
          <a:xfrm>
            <a:off x="2555057" y="5600765"/>
            <a:ext cx="8295322" cy="667610"/>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3360" b="1" dirty="0">
                <a:solidFill>
                  <a:srgbClr val="006600"/>
                </a:solidFill>
                <a:latin typeface="Cambria" panose="02040503050406030204" pitchFamily="18" charset="0"/>
              </a:rPr>
              <a:t>to make sure the information is correct</a:t>
            </a:r>
            <a:endParaRPr lang="zh-CN" altLang="en-US" sz="3360" b="1" dirty="0">
              <a:solidFill>
                <a:srgbClr val="006600"/>
              </a:solidFill>
              <a:latin typeface="Cambria" panose="02040503050406030204" pitchFamily="18" charset="0"/>
            </a:endParaRPr>
          </a:p>
        </p:txBody>
      </p:sp>
      <p:sp>
        <p:nvSpPr>
          <p:cNvPr id="7" name="内容占位符 2"/>
          <p:cNvSpPr txBox="1">
            <a:spLocks/>
          </p:cNvSpPr>
          <p:nvPr/>
        </p:nvSpPr>
        <p:spPr>
          <a:xfrm>
            <a:off x="3071664" y="3386029"/>
            <a:ext cx="7798793" cy="667610"/>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3360" b="1" dirty="0">
                <a:solidFill>
                  <a:srgbClr val="006600"/>
                </a:solidFill>
                <a:latin typeface="Cambria" panose="02040503050406030204" pitchFamily="18" charset="0"/>
              </a:rPr>
              <a:t>to introduce himself &amp; state purpose</a:t>
            </a:r>
            <a:endParaRPr lang="zh-CN" altLang="en-US" sz="3360" b="1" dirty="0">
              <a:solidFill>
                <a:srgbClr val="006600"/>
              </a:solidFill>
              <a:latin typeface="Cambria" panose="02040503050406030204" pitchFamily="18" charset="0"/>
            </a:endParaRPr>
          </a:p>
        </p:txBody>
      </p:sp>
      <p:sp>
        <p:nvSpPr>
          <p:cNvPr id="8" name="内容占位符 2"/>
          <p:cNvSpPr txBox="1">
            <a:spLocks/>
          </p:cNvSpPr>
          <p:nvPr/>
        </p:nvSpPr>
        <p:spPr>
          <a:xfrm>
            <a:off x="6873687" y="4203993"/>
            <a:ext cx="3996770" cy="667610"/>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altLang="zh-CN" sz="3360" b="1" dirty="0">
                <a:solidFill>
                  <a:srgbClr val="006600"/>
                </a:solidFill>
                <a:latin typeface="Cambria" panose="02040503050406030204" pitchFamily="18" charset="0"/>
              </a:rPr>
              <a:t>to express thanks</a:t>
            </a:r>
            <a:endParaRPr lang="zh-CN" altLang="en-US" sz="3360" b="1" dirty="0">
              <a:solidFill>
                <a:srgbClr val="006600"/>
              </a:solidFill>
              <a:latin typeface="Cambria" panose="02040503050406030204" pitchFamily="18" charset="0"/>
            </a:endParaRPr>
          </a:p>
        </p:txBody>
      </p:sp>
    </p:spTree>
    <p:extLst>
      <p:ext uri="{BB962C8B-B14F-4D97-AF65-F5344CB8AC3E}">
        <p14:creationId xmlns:p14="http://schemas.microsoft.com/office/powerpoint/2010/main" val="20031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8390" y="1190408"/>
            <a:ext cx="10822033" cy="5443805"/>
          </a:xfrm>
        </p:spPr>
        <p:txBody>
          <a:bodyPr>
            <a:normAutofit/>
          </a:bodyPr>
          <a:lstStyle/>
          <a:p>
            <a:pPr marL="0" indent="0">
              <a:spcAft>
                <a:spcPts val="1440"/>
              </a:spcAft>
              <a:buNone/>
            </a:pPr>
            <a:r>
              <a:rPr lang="en-US" altLang="zh-CN" sz="4000" b="1" dirty="0">
                <a:solidFill>
                  <a:srgbClr val="CC6600"/>
                </a:solidFill>
                <a:latin typeface="Cambria" panose="02040503050406030204" pitchFamily="18" charset="0"/>
              </a:rPr>
              <a:t>A successful interview </a:t>
            </a:r>
            <a:r>
              <a:rPr lang="en-US" altLang="zh-CN" sz="4000" b="1" dirty="0">
                <a:latin typeface="Cambria" panose="02040503050406030204" pitchFamily="18" charset="0"/>
              </a:rPr>
              <a:t>often includes:</a:t>
            </a:r>
          </a:p>
          <a:p>
            <a:pPr marL="1097280" lvl="1" indent="-548640">
              <a:spcBef>
                <a:spcPts val="0"/>
              </a:spcBef>
              <a:spcAft>
                <a:spcPts val="1440"/>
              </a:spcAft>
              <a:buFont typeface="Wingdings" panose="05000000000000000000" pitchFamily="2" charset="2"/>
              <a:buChar char="ü"/>
            </a:pPr>
            <a:r>
              <a:rPr lang="en-US" altLang="zh-CN" sz="3600" dirty="0">
                <a:latin typeface="Cambria" panose="02040503050406030204" pitchFamily="18" charset="0"/>
              </a:rPr>
              <a:t>self-introduction </a:t>
            </a:r>
          </a:p>
          <a:p>
            <a:pPr marL="1097280" lvl="1" indent="-548640">
              <a:spcBef>
                <a:spcPts val="0"/>
              </a:spcBef>
              <a:spcAft>
                <a:spcPts val="1440"/>
              </a:spcAft>
              <a:buFont typeface="Wingdings" panose="05000000000000000000" pitchFamily="2" charset="2"/>
              <a:buChar char="ü"/>
            </a:pPr>
            <a:r>
              <a:rPr lang="en-US" altLang="zh-CN" sz="3600" dirty="0">
                <a:latin typeface="Cambria" panose="02040503050406030204" pitchFamily="18" charset="0"/>
              </a:rPr>
              <a:t>the purpose of the interview</a:t>
            </a:r>
          </a:p>
          <a:p>
            <a:pPr marL="1097280" lvl="1" indent="-548640">
              <a:spcBef>
                <a:spcPts val="0"/>
              </a:spcBef>
              <a:spcAft>
                <a:spcPts val="1440"/>
              </a:spcAft>
              <a:buFont typeface="Wingdings" panose="05000000000000000000" pitchFamily="2" charset="2"/>
              <a:buChar char="ü"/>
            </a:pPr>
            <a:r>
              <a:rPr lang="en-US" altLang="zh-CN" sz="3600" dirty="0">
                <a:latin typeface="Cambria" panose="02040503050406030204" pitchFamily="18" charset="0"/>
              </a:rPr>
              <a:t>prepared &amp; unprepared questions (</a:t>
            </a:r>
            <a:r>
              <a:rPr lang="en-US" altLang="zh-CN" sz="3600" b="1" dirty="0">
                <a:solidFill>
                  <a:srgbClr val="0000CC"/>
                </a:solidFill>
                <a:latin typeface="Cambria" panose="02040503050406030204" pitchFamily="18" charset="0"/>
              </a:rPr>
              <a:t>to the topic</a:t>
            </a:r>
            <a:r>
              <a:rPr lang="en-US" altLang="zh-CN" sz="3600" dirty="0">
                <a:latin typeface="Cambria" panose="02040503050406030204" pitchFamily="18" charset="0"/>
              </a:rPr>
              <a:t>)</a:t>
            </a:r>
          </a:p>
          <a:p>
            <a:pPr marL="1097280" lvl="1" indent="-548640">
              <a:spcBef>
                <a:spcPts val="0"/>
              </a:spcBef>
              <a:spcAft>
                <a:spcPts val="1440"/>
              </a:spcAft>
              <a:buFont typeface="Wingdings" panose="05000000000000000000" pitchFamily="2" charset="2"/>
              <a:buChar char="ü"/>
            </a:pPr>
            <a:r>
              <a:rPr lang="en-US" altLang="zh-CN" sz="3600" dirty="0">
                <a:latin typeface="Cambria" panose="02040503050406030204" pitchFamily="18" charset="0"/>
              </a:rPr>
              <a:t>thanks </a:t>
            </a:r>
            <a:endParaRPr lang="zh-CN" altLang="en-US" sz="3600" dirty="0">
              <a:latin typeface="Cambria" panose="02040503050406030204" pitchFamily="18" charset="0"/>
            </a:endParaRPr>
          </a:p>
        </p:txBody>
      </p:sp>
    </p:spTree>
    <p:extLst>
      <p:ext uri="{BB962C8B-B14F-4D97-AF65-F5344CB8AC3E}">
        <p14:creationId xmlns:p14="http://schemas.microsoft.com/office/powerpoint/2010/main" val="115470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479377" y="318255"/>
            <a:ext cx="10468782" cy="648484"/>
          </a:xfrm>
        </p:spPr>
        <p:txBody>
          <a:bodyPr>
            <a:normAutofit fontScale="90000"/>
          </a:bodyPr>
          <a:lstStyle/>
          <a:p>
            <a:r>
              <a:rPr lang="en-US" altLang="zh-CN" dirty="0">
                <a:solidFill>
                  <a:srgbClr val="006600"/>
                </a:solidFill>
                <a:latin typeface="Cambria" panose="02040503050406030204" pitchFamily="18" charset="0"/>
              </a:rPr>
              <a:t>Step 3: Make an interview.</a:t>
            </a:r>
            <a:endParaRPr lang="zh-CN" altLang="en-US" dirty="0">
              <a:solidFill>
                <a:srgbClr val="006600"/>
              </a:solidFill>
              <a:latin typeface="Cambria" panose="02040503050406030204" pitchFamily="18" charset="0"/>
            </a:endParaRPr>
          </a:p>
        </p:txBody>
      </p:sp>
      <p:pic>
        <p:nvPicPr>
          <p:cNvPr id="6"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5362" t="17457" r="61453" b="12851"/>
          <a:stretch/>
        </p:blipFill>
        <p:spPr bwMode="auto">
          <a:xfrm>
            <a:off x="614083" y="1063042"/>
            <a:ext cx="2160000" cy="2572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351" r="3298" b="3297"/>
          <a:stretch/>
        </p:blipFill>
        <p:spPr bwMode="auto">
          <a:xfrm>
            <a:off x="614083" y="3822176"/>
            <a:ext cx="2160000" cy="2696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内容占位符 2"/>
          <p:cNvSpPr>
            <a:spLocks noGrp="1"/>
          </p:cNvSpPr>
          <p:nvPr>
            <p:ph idx="1"/>
          </p:nvPr>
        </p:nvSpPr>
        <p:spPr>
          <a:xfrm>
            <a:off x="3129937" y="1040998"/>
            <a:ext cx="8349299" cy="5703034"/>
          </a:xfrm>
        </p:spPr>
        <p:txBody>
          <a:bodyPr>
            <a:noAutofit/>
          </a:bodyPr>
          <a:lstStyle/>
          <a:p>
            <a:pPr marL="0" indent="0">
              <a:spcBef>
                <a:spcPts val="0"/>
              </a:spcBef>
              <a:spcAft>
                <a:spcPts val="1440"/>
              </a:spcAft>
              <a:buNone/>
            </a:pPr>
            <a:r>
              <a:rPr lang="en-US" altLang="zh-CN" sz="3360" b="1" spc="-120" dirty="0">
                <a:latin typeface="Cambria" panose="02040503050406030204" pitchFamily="18" charset="0"/>
              </a:rPr>
              <a:t>If you were Li Yan, interview Pausanias to learn about </a:t>
            </a:r>
            <a:r>
              <a:rPr lang="en-US" altLang="zh-CN" sz="3360" b="1" spc="-120" dirty="0">
                <a:solidFill>
                  <a:srgbClr val="CC6600"/>
                </a:solidFill>
                <a:latin typeface="Cambria" panose="02040503050406030204" pitchFamily="18" charset="0"/>
              </a:rPr>
              <a:t>the ancient Olympics</a:t>
            </a:r>
            <a:r>
              <a:rPr lang="en-US" altLang="zh-CN" sz="3360" b="1" spc="-120" dirty="0">
                <a:latin typeface="Cambria" panose="02040503050406030204" pitchFamily="18" charset="0"/>
              </a:rPr>
              <a:t>.</a:t>
            </a:r>
          </a:p>
          <a:p>
            <a:pPr>
              <a:spcBef>
                <a:spcPts val="0"/>
              </a:spcBef>
              <a:spcAft>
                <a:spcPts val="1440"/>
              </a:spcAft>
            </a:pPr>
            <a:endParaRPr lang="en-US" altLang="zh-CN" sz="3360" b="1" spc="-120" dirty="0">
              <a:latin typeface="Cambria" panose="02040503050406030204" pitchFamily="18" charset="0"/>
            </a:endParaRPr>
          </a:p>
          <a:p>
            <a:pPr>
              <a:spcBef>
                <a:spcPts val="0"/>
              </a:spcBef>
              <a:spcAft>
                <a:spcPts val="1440"/>
              </a:spcAft>
            </a:pPr>
            <a:endParaRPr lang="en-US" altLang="zh-CN" sz="3360" b="1" spc="-120" dirty="0">
              <a:latin typeface="Cambria" panose="02040503050406030204" pitchFamily="18" charset="0"/>
            </a:endParaRPr>
          </a:p>
          <a:p>
            <a:pPr>
              <a:spcBef>
                <a:spcPts val="0"/>
              </a:spcBef>
              <a:spcAft>
                <a:spcPts val="1440"/>
              </a:spcAft>
            </a:pPr>
            <a:endParaRPr lang="en-US" altLang="zh-CN" sz="3360" b="1" spc="-120" dirty="0">
              <a:latin typeface="Cambria" panose="02040503050406030204" pitchFamily="18" charset="0"/>
            </a:endParaRPr>
          </a:p>
          <a:p>
            <a:pPr>
              <a:spcBef>
                <a:spcPts val="0"/>
              </a:spcBef>
              <a:spcAft>
                <a:spcPts val="1440"/>
              </a:spcAft>
            </a:pPr>
            <a:endParaRPr lang="en-US" altLang="zh-CN" sz="3360" spc="-120" dirty="0">
              <a:solidFill>
                <a:srgbClr val="0000CC"/>
              </a:solidFill>
              <a:latin typeface="Cambria" panose="02040503050406030204" pitchFamily="18" charset="0"/>
            </a:endParaRPr>
          </a:p>
          <a:p>
            <a:pPr>
              <a:spcBef>
                <a:spcPts val="0"/>
              </a:spcBef>
              <a:spcAft>
                <a:spcPts val="1440"/>
              </a:spcAft>
            </a:pPr>
            <a:endParaRPr lang="en-US" altLang="zh-CN" sz="3360" spc="-120" dirty="0">
              <a:solidFill>
                <a:srgbClr val="0000CC"/>
              </a:solidFill>
              <a:latin typeface="Cambria" panose="02040503050406030204" pitchFamily="18" charset="0"/>
            </a:endParaRPr>
          </a:p>
          <a:p>
            <a:pPr>
              <a:lnSpc>
                <a:spcPts val="1440"/>
              </a:lnSpc>
              <a:spcBef>
                <a:spcPts val="0"/>
              </a:spcBef>
            </a:pPr>
            <a:endParaRPr lang="en-US" altLang="zh-CN" sz="3360" spc="-120" dirty="0">
              <a:solidFill>
                <a:srgbClr val="0000CC"/>
              </a:solidFill>
              <a:latin typeface="Cambria" panose="02040503050406030204" pitchFamily="18" charset="0"/>
            </a:endParaRPr>
          </a:p>
          <a:p>
            <a:pPr marL="0" indent="0">
              <a:spcBef>
                <a:spcPts val="0"/>
              </a:spcBef>
              <a:spcAft>
                <a:spcPts val="1440"/>
              </a:spcAft>
              <a:buNone/>
            </a:pPr>
            <a:endParaRPr lang="en-US" altLang="zh-CN" sz="1100" spc="-120" dirty="0">
              <a:solidFill>
                <a:srgbClr val="0000CC"/>
              </a:solidFill>
              <a:latin typeface="Cambria" panose="02040503050406030204" pitchFamily="18" charset="0"/>
            </a:endParaRPr>
          </a:p>
          <a:p>
            <a:pPr>
              <a:spcBef>
                <a:spcPts val="0"/>
              </a:spcBef>
              <a:spcAft>
                <a:spcPts val="1440"/>
              </a:spcAft>
            </a:pPr>
            <a:endParaRPr lang="en-US" altLang="zh-CN" sz="3360" b="1" spc="-120" dirty="0">
              <a:latin typeface="Cambria" panose="02040503050406030204" pitchFamily="18" charset="0"/>
            </a:endParaRPr>
          </a:p>
          <a:p>
            <a:pPr>
              <a:spcBef>
                <a:spcPts val="0"/>
              </a:spcBef>
              <a:spcAft>
                <a:spcPts val="1440"/>
              </a:spcAft>
            </a:pPr>
            <a:endParaRPr lang="en-US" altLang="zh-CN" sz="3360" b="1" dirty="0">
              <a:solidFill>
                <a:srgbClr val="FF0000"/>
              </a:solidFill>
              <a:latin typeface="Cambria" panose="02040503050406030204" pitchFamily="18" charset="0"/>
            </a:endParaRPr>
          </a:p>
          <a:p>
            <a:pPr>
              <a:spcBef>
                <a:spcPts val="0"/>
              </a:spcBef>
              <a:spcAft>
                <a:spcPts val="1440"/>
              </a:spcAft>
            </a:pPr>
            <a:endParaRPr lang="en-US" altLang="zh-CN" sz="3360" b="1" dirty="0">
              <a:latin typeface="Cambria" panose="02040503050406030204" pitchFamily="18" charset="0"/>
            </a:endParaRPr>
          </a:p>
          <a:p>
            <a:pPr>
              <a:spcBef>
                <a:spcPts val="0"/>
              </a:spcBef>
              <a:spcAft>
                <a:spcPts val="1440"/>
              </a:spcAft>
            </a:pPr>
            <a:endParaRPr lang="en-US" altLang="zh-CN" sz="3360" b="1" dirty="0">
              <a:latin typeface="Cambria" panose="02040503050406030204" pitchFamily="18" charset="0"/>
            </a:endParaRPr>
          </a:p>
        </p:txBody>
      </p:sp>
      <p:sp>
        <p:nvSpPr>
          <p:cNvPr id="9" name="内容占位符 2"/>
          <p:cNvSpPr txBox="1">
            <a:spLocks/>
          </p:cNvSpPr>
          <p:nvPr/>
        </p:nvSpPr>
        <p:spPr>
          <a:xfrm>
            <a:off x="3219410" y="2138038"/>
            <a:ext cx="2937926" cy="2055022"/>
          </a:xfrm>
          <a:prstGeom prst="rect">
            <a:avLst/>
          </a:prstGeom>
          <a:ln w="38100">
            <a:noFill/>
            <a:prstDash val="dashDot"/>
          </a:ln>
        </p:spPr>
        <p:txBody>
          <a:bodyPr vert="horz" lIns="109728" tIns="54864" rIns="109728" bIns="54864" rtlCol="0">
            <a:noAutofit/>
          </a:bodyPr>
          <a:lstStyle>
            <a:defPPr>
              <a:defRPr lang="zh-CN"/>
            </a:defPPr>
            <a:lvl1pPr indent="0">
              <a:spcBef>
                <a:spcPts val="0"/>
              </a:spcBef>
              <a:buFont typeface="Arial" pitchFamily="34" charset="0"/>
              <a:buNone/>
              <a:defRPr sz="2800" b="1">
                <a:solidFill>
                  <a:srgbClr val="FF0000"/>
                </a:solidFill>
              </a:defRPr>
            </a:lvl1pPr>
            <a:lvl2pPr indent="0">
              <a:spcBef>
                <a:spcPct val="20000"/>
              </a:spcBef>
              <a:buFont typeface="Arial" pitchFamily="34" charset="0"/>
              <a:buNone/>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r"/>
            <a:r>
              <a:rPr lang="en-US" altLang="zh-CN" sz="2400" dirty="0">
                <a:solidFill>
                  <a:srgbClr val="C00000"/>
                </a:solidFill>
                <a:latin typeface="Cambria" panose="02040503050406030204" pitchFamily="18" charset="0"/>
              </a:rPr>
              <a:t>time (how often)</a:t>
            </a:r>
          </a:p>
          <a:p>
            <a:pPr algn="r"/>
            <a:r>
              <a:rPr lang="en-US" altLang="zh-CN" sz="2400" dirty="0">
                <a:solidFill>
                  <a:srgbClr val="C00000"/>
                </a:solidFill>
                <a:latin typeface="Cambria" panose="02040503050406030204" pitchFamily="18" charset="0"/>
              </a:rPr>
              <a:t>event (what)</a:t>
            </a:r>
          </a:p>
          <a:p>
            <a:pPr algn="r"/>
            <a:r>
              <a:rPr lang="en-US" altLang="zh-CN" sz="2400" dirty="0">
                <a:solidFill>
                  <a:srgbClr val="C00000"/>
                </a:solidFill>
                <a:latin typeface="Cambria" panose="02040503050406030204" pitchFamily="18" charset="0"/>
              </a:rPr>
              <a:t>athlete (who)</a:t>
            </a:r>
          </a:p>
          <a:p>
            <a:pPr algn="r"/>
            <a:r>
              <a:rPr lang="en-US" altLang="zh-CN" sz="2400" dirty="0">
                <a:solidFill>
                  <a:srgbClr val="C00000"/>
                </a:solidFill>
                <a:latin typeface="Cambria" panose="02040503050406030204" pitchFamily="18" charset="0"/>
              </a:rPr>
              <a:t>host country</a:t>
            </a:r>
          </a:p>
          <a:p>
            <a:pPr algn="r"/>
            <a:r>
              <a:rPr lang="en-US" altLang="zh-CN" sz="2400" dirty="0">
                <a:solidFill>
                  <a:srgbClr val="C00000"/>
                </a:solidFill>
                <a:latin typeface="Cambria" panose="02040503050406030204" pitchFamily="18" charset="0"/>
              </a:rPr>
              <a:t>prize</a:t>
            </a:r>
          </a:p>
          <a:p>
            <a:pPr algn="r"/>
            <a:endParaRPr lang="zh-CN" altLang="en-US" sz="2400" dirty="0">
              <a:solidFill>
                <a:srgbClr val="C00000"/>
              </a:solidFill>
              <a:latin typeface="Cambria" panose="02040503050406030204" pitchFamily="18" charset="0"/>
            </a:endParaRPr>
          </a:p>
        </p:txBody>
      </p:sp>
      <p:sp>
        <p:nvSpPr>
          <p:cNvPr id="15" name="内容占位符 2"/>
          <p:cNvSpPr txBox="1">
            <a:spLocks/>
          </p:cNvSpPr>
          <p:nvPr/>
        </p:nvSpPr>
        <p:spPr>
          <a:xfrm>
            <a:off x="6345926" y="2153069"/>
            <a:ext cx="4680410" cy="2171494"/>
          </a:xfrm>
          <a:prstGeom prst="rect">
            <a:avLst/>
          </a:prstGeom>
          <a:ln w="38100">
            <a:noFill/>
            <a:prstDash val="dashDot"/>
          </a:ln>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1480" indent="-411480">
              <a:spcBef>
                <a:spcPts val="0"/>
              </a:spcBef>
              <a:buFont typeface="Wingdings" panose="05000000000000000000" pitchFamily="2" charset="2"/>
              <a:buChar char="Ø"/>
            </a:pPr>
            <a:r>
              <a:rPr lang="en-US" altLang="zh-CN" sz="2400" b="1" dirty="0">
                <a:latin typeface="Cambria" panose="02040503050406030204" pitchFamily="18" charset="0"/>
              </a:rPr>
              <a:t>every four years</a:t>
            </a:r>
          </a:p>
          <a:p>
            <a:pPr marL="411480" indent="-411480">
              <a:spcBef>
                <a:spcPts val="0"/>
              </a:spcBef>
              <a:buFont typeface="Wingdings" panose="05000000000000000000" pitchFamily="2" charset="2"/>
              <a:buChar char="Ø"/>
            </a:pPr>
            <a:r>
              <a:rPr lang="en-US" altLang="zh-CN" sz="2400" b="1" dirty="0">
                <a:latin typeface="Cambria" panose="02040503050406030204" pitchFamily="18" charset="0"/>
              </a:rPr>
              <a:t>running; horse riding</a:t>
            </a:r>
          </a:p>
          <a:p>
            <a:pPr marL="411480" indent="-411480">
              <a:spcBef>
                <a:spcPts val="0"/>
              </a:spcBef>
              <a:buFont typeface="Wingdings" panose="05000000000000000000" pitchFamily="2" charset="2"/>
              <a:buChar char="Ø"/>
            </a:pPr>
            <a:r>
              <a:rPr lang="en-US" altLang="zh-CN" sz="2400" b="1" dirty="0">
                <a:latin typeface="Cambria" panose="02040503050406030204" pitchFamily="18" charset="0"/>
              </a:rPr>
              <a:t>no slaves nor women</a:t>
            </a:r>
          </a:p>
          <a:p>
            <a:pPr marL="411480" indent="-411480">
              <a:spcBef>
                <a:spcPts val="0"/>
              </a:spcBef>
              <a:buFont typeface="Wingdings" panose="05000000000000000000" pitchFamily="2" charset="2"/>
              <a:buChar char="Ø"/>
            </a:pPr>
            <a:r>
              <a:rPr lang="en-US" altLang="zh-CN" sz="2400" b="1" dirty="0">
                <a:latin typeface="Cambria" panose="02040503050406030204" pitchFamily="18" charset="0"/>
              </a:rPr>
              <a:t>Greece</a:t>
            </a:r>
          </a:p>
          <a:p>
            <a:pPr marL="411480" indent="-411480">
              <a:spcBef>
                <a:spcPts val="0"/>
              </a:spcBef>
              <a:buFont typeface="Wingdings" panose="05000000000000000000" pitchFamily="2" charset="2"/>
              <a:buChar char="Ø"/>
            </a:pPr>
            <a:r>
              <a:rPr lang="en-US" altLang="zh-CN" sz="2400" b="1" dirty="0">
                <a:latin typeface="Cambria" panose="02040503050406030204" pitchFamily="18" charset="0"/>
              </a:rPr>
              <a:t>olive wreath</a:t>
            </a:r>
          </a:p>
        </p:txBody>
      </p:sp>
      <p:cxnSp>
        <p:nvCxnSpPr>
          <p:cNvPr id="3" name="直接连接符 2"/>
          <p:cNvCxnSpPr/>
          <p:nvPr/>
        </p:nvCxnSpPr>
        <p:spPr>
          <a:xfrm>
            <a:off x="6232492" y="2284230"/>
            <a:ext cx="0" cy="1769852"/>
          </a:xfrm>
          <a:prstGeom prst="line">
            <a:avLst/>
          </a:prstGeom>
          <a:ln w="762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a:graphicFrameLocks noGrp="1"/>
          </p:cNvGraphicFramePr>
          <p:nvPr>
            <p:extLst>
              <p:ext uri="{D42A27DB-BD31-4B8C-83A1-F6EECF244321}">
                <p14:modId xmlns:p14="http://schemas.microsoft.com/office/powerpoint/2010/main" val="2482904429"/>
              </p:ext>
            </p:extLst>
          </p:nvPr>
        </p:nvGraphicFramePr>
        <p:xfrm>
          <a:off x="3219409" y="4266283"/>
          <a:ext cx="7547698" cy="1335024"/>
        </p:xfrm>
        <a:graphic>
          <a:graphicData uri="http://schemas.openxmlformats.org/drawingml/2006/table">
            <a:tbl>
              <a:tblPr firstRow="1" bandRow="1">
                <a:tableStyleId>{69CF1AB2-1976-4502-BF36-3FF5EA218861}</a:tableStyleId>
              </a:tblPr>
              <a:tblGrid>
                <a:gridCol w="3659266">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445008">
                <a:tc>
                  <a:txBody>
                    <a:bodyPr/>
                    <a:lstStyle/>
                    <a:p>
                      <a:r>
                        <a:rPr lang="en-US" altLang="zh-CN" sz="2200" spc="-60" dirty="0">
                          <a:solidFill>
                            <a:srgbClr val="0000CC"/>
                          </a:solidFill>
                          <a:latin typeface="Cambria" panose="02040503050406030204" pitchFamily="18" charset="0"/>
                        </a:rPr>
                        <a:t>on a regular basis</a:t>
                      </a:r>
                      <a:endParaRPr lang="zh-CN" altLang="en-US" sz="2200" dirty="0">
                        <a:solidFill>
                          <a:srgbClr val="0000CC"/>
                        </a:solidFill>
                        <a:latin typeface="Cambria" panose="02040503050406030204" pitchFamily="18" charset="0"/>
                      </a:endParaRPr>
                    </a:p>
                  </a:txBody>
                  <a:tcPr marL="109728" marR="109728" marT="54864" marB="54864">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200" b="0" spc="-60" dirty="0">
                          <a:solidFill>
                            <a:schemeClr val="tx1"/>
                          </a:solidFill>
                          <a:latin typeface="Cambria" panose="02040503050406030204" pitchFamily="18" charset="0"/>
                        </a:rPr>
                        <a:t>reach the agreed standard</a:t>
                      </a:r>
                      <a:endParaRPr lang="zh-CN" altLang="en-US" sz="2200" b="0" dirty="0">
                        <a:solidFill>
                          <a:schemeClr val="tx1"/>
                        </a:solidFill>
                        <a:latin typeface="Cambria" panose="02040503050406030204" pitchFamily="18" charset="0"/>
                      </a:endParaRPr>
                    </a:p>
                  </a:txBody>
                  <a:tcPr marL="109728" marR="109728" marT="54864" marB="54864">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5008">
                <a:tc>
                  <a:txBody>
                    <a:bodyPr/>
                    <a:lstStyle/>
                    <a:p>
                      <a:r>
                        <a:rPr lang="en-US" altLang="zh-CN" sz="2200" b="1" spc="-60" dirty="0">
                          <a:solidFill>
                            <a:srgbClr val="0000CC"/>
                          </a:solidFill>
                          <a:latin typeface="Cambria" panose="02040503050406030204" pitchFamily="18" charset="0"/>
                        </a:rPr>
                        <a:t>be admitted as competitors</a:t>
                      </a:r>
                      <a:endParaRPr lang="zh-CN" altLang="en-US" sz="2200" dirty="0">
                        <a:latin typeface="Cambria" panose="02040503050406030204" pitchFamily="18" charset="0"/>
                      </a:endParaRPr>
                    </a:p>
                  </a:txBody>
                  <a:tcPr marL="109728" marR="109728" marT="54864" marB="54864">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200" spc="-60" dirty="0">
                          <a:latin typeface="Cambria" panose="02040503050406030204" pitchFamily="18" charset="0"/>
                        </a:rPr>
                        <a:t>for the honor of winning</a:t>
                      </a:r>
                      <a:endParaRPr lang="zh-CN" altLang="en-US" sz="2200" dirty="0">
                        <a:latin typeface="Cambria" panose="02040503050406030204" pitchFamily="18" charset="0"/>
                      </a:endParaRPr>
                    </a:p>
                  </a:txBody>
                  <a:tcPr marL="109728" marR="109728" marT="54864" marB="54864">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5008">
                <a:tc>
                  <a:txBody>
                    <a:bodyPr/>
                    <a:lstStyle/>
                    <a:p>
                      <a:r>
                        <a:rPr lang="en-US" altLang="zh-CN" sz="2200" b="1" dirty="0">
                          <a:solidFill>
                            <a:srgbClr val="0000CC"/>
                          </a:solidFill>
                          <a:latin typeface="Cambria" panose="02040503050406030204" pitchFamily="18" charset="0"/>
                        </a:rPr>
                        <a:t>compete against…for…</a:t>
                      </a:r>
                      <a:endParaRPr lang="zh-CN" altLang="en-US" sz="2200" b="1" dirty="0">
                        <a:solidFill>
                          <a:srgbClr val="0000CC"/>
                        </a:solidFill>
                        <a:latin typeface="Cambria" panose="02040503050406030204" pitchFamily="18" charset="0"/>
                      </a:endParaRPr>
                    </a:p>
                  </a:txBody>
                  <a:tcPr marL="109728" marR="109728" marT="54864" marB="54864">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2200" spc="-60" dirty="0">
                          <a:latin typeface="Cambria" panose="02040503050406030204" pitchFamily="18" charset="0"/>
                        </a:rPr>
                        <a:t>a great responsibility and honor</a:t>
                      </a:r>
                      <a:endParaRPr lang="zh-CN" altLang="en-US" sz="2200" dirty="0">
                        <a:latin typeface="Cambria" panose="02040503050406030204" pitchFamily="18" charset="0"/>
                      </a:endParaRPr>
                    </a:p>
                  </a:txBody>
                  <a:tcPr marL="109728" marR="109728" marT="54864" marB="54864">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847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xEl>
                                              <p:pRg st="1" end="1"/>
                                            </p:txEl>
                                          </p:spTgt>
                                        </p:tgtEl>
                                        <p:attrNameLst>
                                          <p:attrName>style.visibility</p:attrName>
                                        </p:attrNameLst>
                                      </p:cBhvr>
                                      <p:to>
                                        <p:strVal val="visible"/>
                                      </p:to>
                                    </p:set>
                                    <p:animEffect transition="in" filter="fade">
                                      <p:cBhvr>
                                        <p:cTn id="30" dur="500"/>
                                        <p:tgtEl>
                                          <p:spTgt spid="15">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xEl>
                                              <p:pRg st="2" end="2"/>
                                            </p:txEl>
                                          </p:spTgt>
                                        </p:tgtEl>
                                        <p:attrNameLst>
                                          <p:attrName>style.visibility</p:attrName>
                                        </p:attrNameLst>
                                      </p:cBhvr>
                                      <p:to>
                                        <p:strVal val="visible"/>
                                      </p:to>
                                    </p:set>
                                    <p:animEffect transition="in" filter="fade">
                                      <p:cBhvr>
                                        <p:cTn id="35" dur="500"/>
                                        <p:tgtEl>
                                          <p:spTgt spid="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Effect transition="in" filter="fade">
                                      <p:cBhvr>
                                        <p:cTn id="40" dur="500"/>
                                        <p:tgtEl>
                                          <p:spTgt spid="1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5">
                                            <p:txEl>
                                              <p:pRg st="4" end="4"/>
                                            </p:txEl>
                                          </p:spTgt>
                                        </p:tgtEl>
                                        <p:attrNameLst>
                                          <p:attrName>style.visibility</p:attrName>
                                        </p:attrNameLst>
                                      </p:cBhvr>
                                      <p:to>
                                        <p:strVal val="visible"/>
                                      </p:to>
                                    </p:set>
                                    <p:animEffect transition="in" filter="fade">
                                      <p:cBhvr>
                                        <p:cTn id="45"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73634" y="2148038"/>
            <a:ext cx="614561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1509886" y="2397490"/>
            <a:ext cx="3873113" cy="55399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3600" dirty="0">
                <a:solidFill>
                  <a:srgbClr val="22ACEC"/>
                </a:solidFill>
                <a:latin typeface="Arial" panose="020B0604020202020204"/>
                <a:ea typeface="微软雅黑" panose="020B0503020204020204" charset="-122"/>
                <a:cs typeface="宋体" panose="02010600030101010101" pitchFamily="2" charset="-122"/>
                <a:sym typeface="Arial" panose="020B0604020202020204"/>
              </a:rPr>
              <a:t>M2U2 An Interview</a:t>
            </a:r>
            <a:endParaRPr lang="zh-CN" altLang="en-US" sz="3600" dirty="0">
              <a:solidFill>
                <a:srgbClr val="22ACEC"/>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12" name="Rectangle 20"/>
          <p:cNvSpPr>
            <a:spLocks noChangeArrowheads="1"/>
          </p:cNvSpPr>
          <p:nvPr/>
        </p:nvSpPr>
        <p:spPr bwMode="auto">
          <a:xfrm>
            <a:off x="373634" y="3089231"/>
            <a:ext cx="5774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dirty="0">
                <a:solidFill>
                  <a:srgbClr val="22ACEC"/>
                </a:solidFill>
                <a:latin typeface="Arial" panose="020B0604020202020204"/>
                <a:ea typeface="微软雅黑" panose="020B0503020204020204" charset="-122"/>
                <a:cs typeface="Arial" panose="020B0604020202020204" pitchFamily="34" charset="0"/>
                <a:sym typeface="Arial" panose="020B0604020202020204"/>
              </a:rPr>
              <a:t>Reading</a:t>
            </a:r>
            <a:endParaRPr lang="zh-CN" altLang="en-US" sz="2800" dirty="0">
              <a:solidFill>
                <a:srgbClr val="22ACEC"/>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14" name="平行四边形 13"/>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16" name="直接连接符 15"/>
          <p:cNvCxnSpPr>
            <a:cxnSpLocks/>
          </p:cNvCxnSpPr>
          <p:nvPr/>
        </p:nvCxnSpPr>
        <p:spPr>
          <a:xfrm>
            <a:off x="815726" y="3057331"/>
            <a:ext cx="4890634"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737193" y="4175776"/>
            <a:ext cx="2367938" cy="1123325"/>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360" b="1" dirty="0">
                <a:latin typeface="Cambria" panose="02040503050406030204" pitchFamily="18" charset="0"/>
              </a:rPr>
              <a:t>Ancient Olympics</a:t>
            </a:r>
            <a:endParaRPr lang="zh-CN" altLang="en-US" sz="3360" b="1" dirty="0">
              <a:latin typeface="Cambria" panose="02040503050406030204" pitchFamily="18" charset="0"/>
            </a:endParaRPr>
          </a:p>
        </p:txBody>
      </p:sp>
      <p:sp>
        <p:nvSpPr>
          <p:cNvPr id="10" name="内容占位符 2"/>
          <p:cNvSpPr txBox="1">
            <a:spLocks/>
          </p:cNvSpPr>
          <p:nvPr/>
        </p:nvSpPr>
        <p:spPr>
          <a:xfrm>
            <a:off x="8792776" y="4150984"/>
            <a:ext cx="2367938" cy="1123325"/>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360" b="1" dirty="0">
                <a:latin typeface="Cambria" panose="02040503050406030204" pitchFamily="18" charset="0"/>
              </a:rPr>
              <a:t>Modern Olympics</a:t>
            </a:r>
            <a:endParaRPr lang="zh-CN" altLang="en-US" sz="3360" b="1" dirty="0">
              <a:latin typeface="Cambria" panose="02040503050406030204" pitchFamily="18" charset="0"/>
            </a:endParaRPr>
          </a:p>
        </p:txBody>
      </p:sp>
      <p:sp>
        <p:nvSpPr>
          <p:cNvPr id="14" name="内容占位符 2"/>
          <p:cNvSpPr txBox="1">
            <a:spLocks/>
          </p:cNvSpPr>
          <p:nvPr/>
        </p:nvSpPr>
        <p:spPr>
          <a:xfrm>
            <a:off x="2655035" y="981213"/>
            <a:ext cx="6206460" cy="750302"/>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3840" b="1" dirty="0">
                <a:solidFill>
                  <a:srgbClr val="CC6600"/>
                </a:solidFill>
                <a:latin typeface="Cambria" panose="02040503050406030204" pitchFamily="18" charset="0"/>
              </a:rPr>
              <a:t>Similarities </a:t>
            </a:r>
            <a:r>
              <a:rPr lang="en-US" altLang="zh-CN" sz="3840" b="1" dirty="0">
                <a:latin typeface="Cambria" panose="02040503050406030204" pitchFamily="18" charset="0"/>
              </a:rPr>
              <a:t>&amp; Differences</a:t>
            </a:r>
            <a:endParaRPr lang="zh-CN" altLang="en-US" sz="3840" b="1" dirty="0">
              <a:latin typeface="Cambria" panose="02040503050406030204" pitchFamily="18" charset="0"/>
            </a:endParaRPr>
          </a:p>
        </p:txBody>
      </p:sp>
      <p:sp>
        <p:nvSpPr>
          <p:cNvPr id="15" name="内容占位符 2"/>
          <p:cNvSpPr txBox="1">
            <a:spLocks/>
          </p:cNvSpPr>
          <p:nvPr/>
        </p:nvSpPr>
        <p:spPr>
          <a:xfrm>
            <a:off x="878531" y="3588677"/>
            <a:ext cx="1329425" cy="504466"/>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160" b="1" dirty="0">
                <a:latin typeface="Cambria" panose="02040503050406030204" pitchFamily="18" charset="0"/>
              </a:rPr>
              <a:t>776 BC</a:t>
            </a:r>
            <a:endParaRPr lang="zh-CN" altLang="en-US" sz="2160" b="1" dirty="0">
              <a:latin typeface="Cambria" panose="02040503050406030204" pitchFamily="18" charset="0"/>
            </a:endParaRPr>
          </a:p>
        </p:txBody>
      </p:sp>
      <p:grpSp>
        <p:nvGrpSpPr>
          <p:cNvPr id="30" name="组合 29"/>
          <p:cNvGrpSpPr/>
          <p:nvPr/>
        </p:nvGrpSpPr>
        <p:grpSpPr>
          <a:xfrm>
            <a:off x="523578" y="3272251"/>
            <a:ext cx="10757386" cy="242309"/>
            <a:chOff x="72008" y="2425452"/>
            <a:chExt cx="8964488" cy="381944"/>
          </a:xfrm>
        </p:grpSpPr>
        <p:cxnSp>
          <p:nvCxnSpPr>
            <p:cNvPr id="7" name="直接连接符 6"/>
            <p:cNvCxnSpPr/>
            <p:nvPr/>
          </p:nvCxnSpPr>
          <p:spPr>
            <a:xfrm>
              <a:off x="72008" y="2785492"/>
              <a:ext cx="8964488" cy="0"/>
            </a:xfrm>
            <a:prstGeom prst="line">
              <a:avLst/>
            </a:prstGeom>
            <a:ln w="698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699792" y="2425452"/>
              <a:ext cx="0" cy="36004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292080" y="2447356"/>
              <a:ext cx="0" cy="360040"/>
            </a:xfrm>
            <a:prstGeom prst="line">
              <a:avLst/>
            </a:prstGeom>
            <a:ln w="69850"/>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27584" y="2425452"/>
              <a:ext cx="0" cy="360040"/>
            </a:xfrm>
            <a:prstGeom prst="line">
              <a:avLst/>
            </a:prstGeom>
            <a:ln w="69850"/>
          </p:spPr>
          <p:style>
            <a:lnRef idx="1">
              <a:schemeClr val="accent1"/>
            </a:lnRef>
            <a:fillRef idx="0">
              <a:schemeClr val="accent1"/>
            </a:fillRef>
            <a:effectRef idx="0">
              <a:schemeClr val="accent1"/>
            </a:effectRef>
            <a:fontRef idx="minor">
              <a:schemeClr val="tx1"/>
            </a:fontRef>
          </p:style>
        </p:cxnSp>
      </p:grpSp>
      <p:sp>
        <p:nvSpPr>
          <p:cNvPr id="17" name="内容占位符 2"/>
          <p:cNvSpPr txBox="1">
            <a:spLocks/>
          </p:cNvSpPr>
          <p:nvPr/>
        </p:nvSpPr>
        <p:spPr>
          <a:xfrm>
            <a:off x="3211590" y="3588677"/>
            <a:ext cx="1329425" cy="504466"/>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160" b="1" dirty="0">
                <a:latin typeface="Cambria" panose="02040503050406030204" pitchFamily="18" charset="0"/>
              </a:rPr>
              <a:t>394 AD</a:t>
            </a:r>
            <a:endParaRPr lang="zh-CN" altLang="en-US" sz="2160" b="1" dirty="0">
              <a:latin typeface="Cambria" panose="02040503050406030204" pitchFamily="18" charset="0"/>
            </a:endParaRPr>
          </a:p>
        </p:txBody>
      </p:sp>
      <p:sp>
        <p:nvSpPr>
          <p:cNvPr id="18" name="内容占位符 2"/>
          <p:cNvSpPr txBox="1">
            <a:spLocks/>
          </p:cNvSpPr>
          <p:nvPr/>
        </p:nvSpPr>
        <p:spPr>
          <a:xfrm>
            <a:off x="6370649" y="3574685"/>
            <a:ext cx="1021884" cy="504466"/>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160" b="1" dirty="0">
                <a:latin typeface="Cambria" panose="02040503050406030204" pitchFamily="18" charset="0"/>
              </a:rPr>
              <a:t>1896</a:t>
            </a:r>
            <a:endParaRPr lang="zh-CN" altLang="en-US" sz="2160" b="1" dirty="0">
              <a:latin typeface="Cambria" panose="02040503050406030204" pitchFamily="18" charset="0"/>
            </a:endParaRPr>
          </a:p>
        </p:txBody>
      </p:sp>
      <p:sp>
        <p:nvSpPr>
          <p:cNvPr id="21" name="矩形 20"/>
          <p:cNvSpPr/>
          <p:nvPr/>
        </p:nvSpPr>
        <p:spPr>
          <a:xfrm>
            <a:off x="737192" y="1786534"/>
            <a:ext cx="4449485" cy="1269065"/>
          </a:xfrm>
          <a:prstGeom prst="rect">
            <a:avLst/>
          </a:prstGeom>
        </p:spPr>
        <p:txBody>
          <a:bodyPr wrap="square">
            <a:spAutoFit/>
          </a:bodyPr>
          <a:lstStyle/>
          <a:p>
            <a:pPr>
              <a:spcAft>
                <a:spcPts val="720"/>
              </a:spcAft>
              <a:buFontTx/>
              <a:buAutoNum type="arabicPeriod"/>
            </a:pPr>
            <a:r>
              <a:rPr lang="en-US" altLang="zh-CN" sz="2160" b="1" dirty="0">
                <a:latin typeface="Cambria" panose="02040503050406030204" pitchFamily="18" charset="0"/>
              </a:rPr>
              <a:t>one set of Games</a:t>
            </a:r>
          </a:p>
          <a:p>
            <a:pPr>
              <a:spcAft>
                <a:spcPts val="720"/>
              </a:spcAft>
              <a:buFontTx/>
              <a:buAutoNum type="arabicPeriod"/>
            </a:pPr>
            <a:r>
              <a:rPr lang="en-US" altLang="zh-CN" sz="2160" b="1" dirty="0">
                <a:latin typeface="Cambria" panose="02040503050406030204" pitchFamily="18" charset="0"/>
              </a:rPr>
              <a:t>no women nor slaves</a:t>
            </a:r>
          </a:p>
          <a:p>
            <a:pPr>
              <a:spcAft>
                <a:spcPts val="720"/>
              </a:spcAft>
              <a:buFontTx/>
              <a:buAutoNum type="arabicPeriod"/>
            </a:pPr>
            <a:r>
              <a:rPr lang="en-US" altLang="zh-CN" sz="2160" b="1">
                <a:latin typeface="Cambria" panose="02040503050406030204" pitchFamily="18" charset="0"/>
              </a:rPr>
              <a:t>only </a:t>
            </a:r>
            <a:r>
              <a:rPr lang="en-US" altLang="zh-CN" sz="2160" b="1" dirty="0">
                <a:latin typeface="Cambria" panose="02040503050406030204" pitchFamily="18" charset="0"/>
              </a:rPr>
              <a:t>Greece</a:t>
            </a:r>
          </a:p>
        </p:txBody>
      </p:sp>
      <p:sp>
        <p:nvSpPr>
          <p:cNvPr id="22" name="矩形 21"/>
          <p:cNvSpPr/>
          <p:nvPr/>
        </p:nvSpPr>
        <p:spPr>
          <a:xfrm>
            <a:off x="5519025" y="1806376"/>
            <a:ext cx="5761939" cy="1269065"/>
          </a:xfrm>
          <a:prstGeom prst="rect">
            <a:avLst/>
          </a:prstGeom>
        </p:spPr>
        <p:txBody>
          <a:bodyPr wrap="square">
            <a:spAutoFit/>
          </a:bodyPr>
          <a:lstStyle/>
          <a:p>
            <a:pPr>
              <a:spcAft>
                <a:spcPts val="720"/>
              </a:spcAft>
              <a:buFontTx/>
              <a:buAutoNum type="arabicPeriod"/>
            </a:pPr>
            <a:r>
              <a:rPr lang="en-US" altLang="zh-CN" sz="2160" b="1" dirty="0">
                <a:latin typeface="Cambria" panose="02040503050406030204" pitchFamily="18" charset="0"/>
              </a:rPr>
              <a:t>two main sets of Games</a:t>
            </a:r>
          </a:p>
          <a:p>
            <a:pPr>
              <a:spcAft>
                <a:spcPts val="720"/>
              </a:spcAft>
              <a:buFontTx/>
              <a:buAutoNum type="arabicPeriod"/>
            </a:pPr>
            <a:r>
              <a:rPr lang="en-US" altLang="zh-CN" sz="2160" b="1" dirty="0">
                <a:latin typeface="Cambria" panose="02040503050406030204" pitchFamily="18" charset="0"/>
              </a:rPr>
              <a:t>athletes who have reached the standard</a:t>
            </a:r>
          </a:p>
          <a:p>
            <a:pPr>
              <a:spcAft>
                <a:spcPts val="720"/>
              </a:spcAft>
              <a:buFontTx/>
              <a:buAutoNum type="arabicPeriod"/>
            </a:pPr>
            <a:r>
              <a:rPr lang="en-US" altLang="zh-CN" sz="2160" b="1" dirty="0">
                <a:latin typeface="Cambria" panose="02040503050406030204" pitchFamily="18" charset="0"/>
              </a:rPr>
              <a:t>competitors from all over the world</a:t>
            </a:r>
          </a:p>
        </p:txBody>
      </p:sp>
      <p:sp>
        <p:nvSpPr>
          <p:cNvPr id="23" name="矩形 22"/>
          <p:cNvSpPr/>
          <p:nvPr/>
        </p:nvSpPr>
        <p:spPr>
          <a:xfrm>
            <a:off x="3563584" y="4063080"/>
            <a:ext cx="4046861" cy="1269065"/>
          </a:xfrm>
          <a:prstGeom prst="rect">
            <a:avLst/>
          </a:prstGeom>
        </p:spPr>
        <p:txBody>
          <a:bodyPr wrap="square">
            <a:spAutoFit/>
          </a:bodyPr>
          <a:lstStyle/>
          <a:p>
            <a:pPr fontAlgn="base">
              <a:spcAft>
                <a:spcPts val="720"/>
              </a:spcAft>
              <a:buFontTx/>
              <a:buAutoNum type="arabicPeriod"/>
            </a:pPr>
            <a:r>
              <a:rPr lang="en-US" altLang="zh-CN" sz="2160" b="1" dirty="0">
                <a:solidFill>
                  <a:srgbClr val="0000CC"/>
                </a:solidFill>
                <a:latin typeface="Cambria" panose="02040503050406030204" pitchFamily="18" charset="0"/>
                <a:ea typeface="宋体" charset="-122"/>
              </a:rPr>
              <a:t>be held every four years </a:t>
            </a:r>
          </a:p>
          <a:p>
            <a:pPr fontAlgn="base">
              <a:spcAft>
                <a:spcPts val="720"/>
              </a:spcAft>
              <a:buFontTx/>
              <a:buAutoNum type="arabicPeriod"/>
            </a:pPr>
            <a:r>
              <a:rPr lang="en-US" altLang="zh-CN" sz="2160" b="1" dirty="0">
                <a:solidFill>
                  <a:srgbClr val="0000CC"/>
                </a:solidFill>
                <a:latin typeface="Cambria" panose="02040503050406030204" pitchFamily="18" charset="0"/>
                <a:ea typeface="宋体" charset="-122"/>
              </a:rPr>
              <a:t>have running races</a:t>
            </a:r>
          </a:p>
          <a:p>
            <a:pPr fontAlgn="base">
              <a:spcAft>
                <a:spcPts val="720"/>
              </a:spcAft>
              <a:buFontTx/>
              <a:buAutoNum type="arabicPeriod"/>
            </a:pPr>
            <a:r>
              <a:rPr lang="en-US" altLang="zh-CN" sz="2160" b="1" dirty="0">
                <a:solidFill>
                  <a:srgbClr val="0000CC"/>
                </a:solidFill>
                <a:latin typeface="Cambria" panose="02040503050406030204" pitchFamily="18" charset="0"/>
                <a:ea typeface="宋体" charset="-122"/>
              </a:rPr>
              <a:t>no prize money for winners</a:t>
            </a:r>
          </a:p>
        </p:txBody>
      </p:sp>
      <p:sp>
        <p:nvSpPr>
          <p:cNvPr id="24" name="文本框 114700"/>
          <p:cNvSpPr txBox="1">
            <a:spLocks noChangeArrowheads="1"/>
          </p:cNvSpPr>
          <p:nvPr/>
        </p:nvSpPr>
        <p:spPr bwMode="auto">
          <a:xfrm>
            <a:off x="438500" y="5648756"/>
            <a:ext cx="10513187" cy="66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000" tIns="56160" rIns="108000" bIns="56160">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3600" b="1" spc="-120" dirty="0">
                <a:solidFill>
                  <a:srgbClr val="006600"/>
                </a:solidFill>
                <a:latin typeface="Cambria" panose="02040503050406030204" pitchFamily="18" charset="0"/>
              </a:rPr>
              <a:t>In a word, the Olympics are </a:t>
            </a:r>
            <a:r>
              <a:rPr lang="en-US" altLang="zh-CN" sz="3600" b="1" dirty="0">
                <a:solidFill>
                  <a:srgbClr val="006600"/>
                </a:solidFill>
                <a:latin typeface="Cambria" panose="02040503050406030204" pitchFamily="18" charset="0"/>
              </a:rPr>
              <a:t>_____________________________.</a:t>
            </a:r>
          </a:p>
        </p:txBody>
      </p:sp>
      <p:grpSp>
        <p:nvGrpSpPr>
          <p:cNvPr id="31" name="组合 30"/>
          <p:cNvGrpSpPr/>
          <p:nvPr/>
        </p:nvGrpSpPr>
        <p:grpSpPr>
          <a:xfrm>
            <a:off x="523578" y="3272251"/>
            <a:ext cx="10757386" cy="242309"/>
            <a:chOff x="72008" y="2425452"/>
            <a:chExt cx="8964488" cy="381944"/>
          </a:xfrm>
        </p:grpSpPr>
        <p:cxnSp>
          <p:nvCxnSpPr>
            <p:cNvPr id="32" name="直接连接符 31"/>
            <p:cNvCxnSpPr/>
            <p:nvPr/>
          </p:nvCxnSpPr>
          <p:spPr>
            <a:xfrm>
              <a:off x="72008" y="2785492"/>
              <a:ext cx="8964488" cy="0"/>
            </a:xfrm>
            <a:prstGeom prst="line">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2699792" y="2425452"/>
              <a:ext cx="0" cy="36004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5292080" y="2447356"/>
              <a:ext cx="0" cy="36004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827584" y="2425452"/>
              <a:ext cx="0" cy="360040"/>
            </a:xfrm>
            <a:prstGeom prst="line">
              <a:avLst/>
            </a:prstGeom>
            <a:ln w="698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矩形 35"/>
          <p:cNvSpPr/>
          <p:nvPr/>
        </p:nvSpPr>
        <p:spPr>
          <a:xfrm>
            <a:off x="6096000" y="5648756"/>
            <a:ext cx="4838938" cy="1200329"/>
          </a:xfrm>
          <a:prstGeom prst="rect">
            <a:avLst/>
          </a:prstGeom>
        </p:spPr>
        <p:txBody>
          <a:bodyPr wrap="square">
            <a:spAutoFit/>
          </a:bodyPr>
          <a:lstStyle/>
          <a:p>
            <a:r>
              <a:rPr lang="en-US" altLang="zh-CN" sz="3600" b="1" spc="-120" dirty="0">
                <a:solidFill>
                  <a:srgbClr val="CC6600"/>
                </a:solidFill>
                <a:latin typeface="Cambria" panose="02040503050406030204" pitchFamily="18" charset="0"/>
              </a:rPr>
              <a:t>making progress/ developing/improving</a:t>
            </a:r>
            <a:endParaRPr lang="zh-CN" altLang="en-US" sz="3600" spc="-120" dirty="0">
              <a:solidFill>
                <a:srgbClr val="CC6600"/>
              </a:solidFill>
              <a:latin typeface="Cambria" panose="02040503050406030204" pitchFamily="18" charset="0"/>
            </a:endParaRPr>
          </a:p>
        </p:txBody>
      </p:sp>
      <p:sp>
        <p:nvSpPr>
          <p:cNvPr id="37" name="标题 1"/>
          <p:cNvSpPr>
            <a:spLocks noGrp="1"/>
          </p:cNvSpPr>
          <p:nvPr>
            <p:ph type="title"/>
          </p:nvPr>
        </p:nvSpPr>
        <p:spPr>
          <a:xfrm>
            <a:off x="523578" y="326737"/>
            <a:ext cx="10468782" cy="648484"/>
          </a:xfrm>
        </p:spPr>
        <p:txBody>
          <a:bodyPr>
            <a:normAutofit fontScale="90000"/>
          </a:bodyPr>
          <a:lstStyle/>
          <a:p>
            <a:r>
              <a:rPr lang="en-US" altLang="zh-CN" dirty="0">
                <a:solidFill>
                  <a:srgbClr val="006600"/>
                </a:solidFill>
                <a:latin typeface="Cambria" panose="02040503050406030204" pitchFamily="18" charset="0"/>
              </a:rPr>
              <a:t>Step 4: Identify facts and inquire relations.</a:t>
            </a:r>
            <a:endParaRPr lang="zh-CN" altLang="en-US" dirty="0">
              <a:solidFill>
                <a:srgbClr val="006600"/>
              </a:solidFill>
              <a:latin typeface="Cambria" panose="02040503050406030204" pitchFamily="18" charset="0"/>
            </a:endParaRPr>
          </a:p>
        </p:txBody>
      </p:sp>
    </p:spTree>
    <p:extLst>
      <p:ext uri="{BB962C8B-B14F-4D97-AF65-F5344CB8AC3E}">
        <p14:creationId xmlns:p14="http://schemas.microsoft.com/office/powerpoint/2010/main" val="235581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par>
                                <p:cTn id="59" presetID="22" presetClass="entr" presetSubtype="8"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15" grpId="0"/>
      <p:bldP spid="17" grpId="0"/>
      <p:bldP spid="18" grpId="0"/>
      <p:bldP spid="21" grpId="0"/>
      <p:bldP spid="22" grpId="0"/>
      <p:bldP spid="23" grpId="0"/>
      <p:bldP spid="24"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ph type="title"/>
          </p:nvPr>
        </p:nvSpPr>
        <p:spPr>
          <a:xfrm>
            <a:off x="451424" y="327201"/>
            <a:ext cx="10468782" cy="648484"/>
          </a:xfrm>
        </p:spPr>
        <p:txBody>
          <a:bodyPr>
            <a:normAutofit fontScale="90000"/>
          </a:bodyPr>
          <a:lstStyle/>
          <a:p>
            <a:r>
              <a:rPr lang="en-US" altLang="zh-CN" dirty="0">
                <a:solidFill>
                  <a:srgbClr val="006600"/>
                </a:solidFill>
                <a:latin typeface="Cambria" panose="02040503050406030204" pitchFamily="18" charset="0"/>
              </a:rPr>
              <a:t>Step 5: Write a paragraph.</a:t>
            </a:r>
            <a:endParaRPr lang="zh-CN" altLang="en-US" dirty="0">
              <a:solidFill>
                <a:srgbClr val="006600"/>
              </a:solidFill>
              <a:latin typeface="Cambria" panose="02040503050406030204" pitchFamily="18" charset="0"/>
            </a:endParaRPr>
          </a:p>
        </p:txBody>
      </p:sp>
      <p:sp>
        <p:nvSpPr>
          <p:cNvPr id="10" name="内容占位符 2"/>
          <p:cNvSpPr>
            <a:spLocks noGrp="1"/>
          </p:cNvSpPr>
          <p:nvPr>
            <p:ph idx="1"/>
          </p:nvPr>
        </p:nvSpPr>
        <p:spPr>
          <a:xfrm>
            <a:off x="451424" y="1170569"/>
            <a:ext cx="10455562" cy="4232906"/>
          </a:xfrm>
        </p:spPr>
        <p:txBody>
          <a:bodyPr>
            <a:noAutofit/>
          </a:bodyPr>
          <a:lstStyle/>
          <a:p>
            <a:pPr marL="0" indent="0">
              <a:spcBef>
                <a:spcPts val="0"/>
              </a:spcBef>
              <a:spcAft>
                <a:spcPts val="720"/>
              </a:spcAft>
              <a:buNone/>
            </a:pPr>
            <a:r>
              <a:rPr lang="en-US" altLang="zh-CN" sz="3360" b="1" spc="-120" dirty="0">
                <a:latin typeface="Cambria" panose="02040503050406030204" pitchFamily="18" charset="0"/>
              </a:rPr>
              <a:t>If you were Pausanias, after interviewing Li Yan, write an article about </a:t>
            </a:r>
            <a:r>
              <a:rPr lang="en-US" altLang="zh-CN" sz="3360" b="1" spc="-120" dirty="0">
                <a:solidFill>
                  <a:srgbClr val="CC6600"/>
                </a:solidFill>
                <a:latin typeface="Cambria" panose="02040503050406030204" pitchFamily="18" charset="0"/>
              </a:rPr>
              <a:t>the similarities and differences </a:t>
            </a:r>
            <a:r>
              <a:rPr lang="en-US" altLang="zh-CN" sz="3360" b="1" spc="-120" dirty="0">
                <a:latin typeface="Cambria" panose="02040503050406030204" pitchFamily="18" charset="0"/>
              </a:rPr>
              <a:t>of </a:t>
            </a:r>
            <a:r>
              <a:rPr lang="en-US" altLang="zh-CN" sz="3360" b="1" spc="-120" dirty="0">
                <a:solidFill>
                  <a:srgbClr val="002060"/>
                </a:solidFill>
                <a:latin typeface="Cambria" panose="02040503050406030204" pitchFamily="18" charset="0"/>
              </a:rPr>
              <a:t>the ancient and modern Olympics</a:t>
            </a:r>
            <a:r>
              <a:rPr lang="en-US" altLang="zh-CN" sz="3360" b="1" spc="-120" dirty="0">
                <a:latin typeface="Cambria" panose="02040503050406030204" pitchFamily="18" charset="0"/>
              </a:rPr>
              <a:t>.</a:t>
            </a:r>
          </a:p>
          <a:p>
            <a:pPr lvl="1">
              <a:spcBef>
                <a:spcPts val="0"/>
              </a:spcBef>
            </a:pPr>
            <a:endParaRPr lang="en-US" altLang="zh-CN" sz="2160" dirty="0">
              <a:latin typeface="Cambria" panose="02040503050406030204" pitchFamily="18" charset="0"/>
            </a:endParaRPr>
          </a:p>
          <a:p>
            <a:pPr algn="just" fontAlgn="base">
              <a:spcBef>
                <a:spcPct val="0"/>
              </a:spcBef>
              <a:spcAft>
                <a:spcPts val="1440"/>
              </a:spcAft>
              <a:buFont typeface="Wingdings" panose="05000000000000000000" pitchFamily="2" charset="2"/>
              <a:buChar char="p"/>
              <a:defRPr/>
            </a:pPr>
            <a:r>
              <a:rPr lang="en-US" altLang="zh-CN" sz="2880" kern="0" dirty="0">
                <a:solidFill>
                  <a:srgbClr val="000000"/>
                </a:solidFill>
                <a:latin typeface="Cambria" panose="02040503050406030204" pitchFamily="18" charset="0"/>
                <a:ea typeface="宋体" charset="-122"/>
              </a:rPr>
              <a:t> The ancient Olympics started in 776 BC </a:t>
            </a:r>
            <a:r>
              <a:rPr lang="en-US" altLang="zh-CN" sz="2880" b="1" kern="0" dirty="0">
                <a:solidFill>
                  <a:srgbClr val="0000CC"/>
                </a:solidFill>
                <a:latin typeface="Cambria" panose="02040503050406030204" pitchFamily="18" charset="0"/>
                <a:ea typeface="宋体" charset="-122"/>
              </a:rPr>
              <a:t>while</a:t>
            </a:r>
            <a:r>
              <a:rPr lang="en-US" altLang="zh-CN" sz="2880" kern="0" dirty="0">
                <a:solidFill>
                  <a:srgbClr val="000000"/>
                </a:solidFill>
                <a:latin typeface="Cambria" panose="02040503050406030204" pitchFamily="18" charset="0"/>
                <a:ea typeface="宋体" charset="-122"/>
              </a:rPr>
              <a:t> the modern Olympics appeared in the year of 1986.</a:t>
            </a:r>
          </a:p>
          <a:p>
            <a:pPr algn="just" fontAlgn="base">
              <a:spcBef>
                <a:spcPct val="0"/>
              </a:spcBef>
              <a:spcAft>
                <a:spcPts val="1440"/>
              </a:spcAft>
              <a:buFont typeface="Wingdings" panose="05000000000000000000" pitchFamily="2" charset="2"/>
              <a:buChar char="p"/>
              <a:defRPr/>
            </a:pPr>
            <a:r>
              <a:rPr lang="en-US" altLang="zh-CN" sz="2880" kern="0" dirty="0">
                <a:solidFill>
                  <a:srgbClr val="000000"/>
                </a:solidFill>
                <a:latin typeface="Cambria" panose="02040503050406030204" pitchFamily="18" charset="0"/>
                <a:ea typeface="宋体" charset="-122"/>
              </a:rPr>
              <a:t> </a:t>
            </a:r>
            <a:r>
              <a:rPr lang="en-US" altLang="zh-CN" sz="2880" b="1" kern="0" dirty="0">
                <a:solidFill>
                  <a:srgbClr val="0000CC"/>
                </a:solidFill>
                <a:latin typeface="Cambria" panose="02040503050406030204" pitchFamily="18" charset="0"/>
                <a:ea typeface="宋体" charset="-122"/>
              </a:rPr>
              <a:t>Although</a:t>
            </a:r>
            <a:r>
              <a:rPr lang="en-US" altLang="zh-CN" sz="2880" kern="0" dirty="0">
                <a:solidFill>
                  <a:srgbClr val="000000"/>
                </a:solidFill>
                <a:latin typeface="Cambria" panose="02040503050406030204" pitchFamily="18" charset="0"/>
                <a:ea typeface="宋体" charset="-122"/>
              </a:rPr>
              <a:t> the ancient and modern Olympics share some similarities, they are different in some ways.</a:t>
            </a:r>
            <a:endParaRPr lang="en-US" altLang="zh-CN" sz="2880" b="1" kern="0" dirty="0">
              <a:solidFill>
                <a:srgbClr val="000000"/>
              </a:solidFill>
              <a:latin typeface="Cambria" panose="02040503050406030204" pitchFamily="18" charset="0"/>
              <a:ea typeface="宋体" charset="-122"/>
            </a:endParaRPr>
          </a:p>
          <a:p>
            <a:pPr algn="just" fontAlgn="base">
              <a:spcBef>
                <a:spcPct val="0"/>
              </a:spcBef>
              <a:spcAft>
                <a:spcPts val="1440"/>
              </a:spcAft>
              <a:buFont typeface="Wingdings" panose="05000000000000000000" pitchFamily="2" charset="2"/>
              <a:buChar char="p"/>
              <a:defRPr/>
            </a:pPr>
            <a:endParaRPr lang="en-US" altLang="zh-CN" sz="2880" b="1" kern="0" dirty="0">
              <a:solidFill>
                <a:srgbClr val="000000"/>
              </a:solidFill>
              <a:latin typeface="Cambria" panose="02040503050406030204" pitchFamily="18" charset="0"/>
              <a:ea typeface="宋体" charset="-122"/>
            </a:endParaRPr>
          </a:p>
        </p:txBody>
      </p:sp>
      <p:sp>
        <p:nvSpPr>
          <p:cNvPr id="5" name="内容占位符 2"/>
          <p:cNvSpPr txBox="1">
            <a:spLocks/>
          </p:cNvSpPr>
          <p:nvPr/>
        </p:nvSpPr>
        <p:spPr>
          <a:xfrm rot="20386284">
            <a:off x="7926722" y="2999675"/>
            <a:ext cx="1638848" cy="734371"/>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5280" b="1" dirty="0">
                <a:solidFill>
                  <a:srgbClr val="C00000"/>
                </a:solidFill>
                <a:latin typeface="Cambria" panose="02040503050406030204" pitchFamily="18" charset="0"/>
              </a:rPr>
              <a:t>fact</a:t>
            </a:r>
            <a:endParaRPr lang="zh-CN" altLang="en-US" sz="5280" b="1" dirty="0">
              <a:solidFill>
                <a:srgbClr val="C00000"/>
              </a:solidFill>
              <a:latin typeface="Cambria" panose="02040503050406030204" pitchFamily="18" charset="0"/>
            </a:endParaRPr>
          </a:p>
        </p:txBody>
      </p:sp>
      <p:sp>
        <p:nvSpPr>
          <p:cNvPr id="7" name="TextBox 6"/>
          <p:cNvSpPr txBox="1">
            <a:spLocks noChangeArrowheads="1"/>
          </p:cNvSpPr>
          <p:nvPr/>
        </p:nvSpPr>
        <p:spPr bwMode="auto">
          <a:xfrm>
            <a:off x="451424" y="3699235"/>
            <a:ext cx="92202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zh-CN" altLang="en-US" sz="3840" b="1" dirty="0">
                <a:solidFill>
                  <a:srgbClr val="FF0000"/>
                </a:solidFill>
                <a:latin typeface="Cambria" panose="02040503050406030204" pitchFamily="18" charset="0"/>
                <a:ea typeface="华文琥珀" pitchFamily="2" charset="-122"/>
              </a:rPr>
              <a:t>√</a:t>
            </a:r>
          </a:p>
        </p:txBody>
      </p:sp>
      <p:sp>
        <p:nvSpPr>
          <p:cNvPr id="8" name="内容占位符 2"/>
          <p:cNvSpPr txBox="1">
            <a:spLocks/>
          </p:cNvSpPr>
          <p:nvPr/>
        </p:nvSpPr>
        <p:spPr>
          <a:xfrm rot="20386284">
            <a:off x="8134809" y="4014171"/>
            <a:ext cx="3001884" cy="734371"/>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5280" b="1" dirty="0">
                <a:solidFill>
                  <a:srgbClr val="C00000"/>
                </a:solidFill>
                <a:latin typeface="Cambria" panose="02040503050406030204" pitchFamily="18" charset="0"/>
              </a:rPr>
              <a:t>opinion</a:t>
            </a:r>
            <a:endParaRPr lang="zh-CN" altLang="en-US" sz="5280" b="1" dirty="0">
              <a:solidFill>
                <a:srgbClr val="C00000"/>
              </a:solidFill>
              <a:latin typeface="Cambria" panose="02040503050406030204" pitchFamily="18" charset="0"/>
            </a:endParaRPr>
          </a:p>
        </p:txBody>
      </p:sp>
      <p:sp>
        <p:nvSpPr>
          <p:cNvPr id="2" name="矩形 1"/>
          <p:cNvSpPr/>
          <p:nvPr/>
        </p:nvSpPr>
        <p:spPr>
          <a:xfrm>
            <a:off x="496194" y="5340758"/>
            <a:ext cx="2611612" cy="683264"/>
          </a:xfrm>
          <a:prstGeom prst="rect">
            <a:avLst/>
          </a:prstGeom>
        </p:spPr>
        <p:txBody>
          <a:bodyPr wrap="none">
            <a:spAutoFit/>
          </a:bodyPr>
          <a:lstStyle/>
          <a:p>
            <a:r>
              <a:rPr lang="en-US" altLang="zh-CN" sz="3840" b="1" kern="0" dirty="0">
                <a:solidFill>
                  <a:srgbClr val="C00000"/>
                </a:solidFill>
                <a:latin typeface="Cambria" panose="02040503050406030204" pitchFamily="18" charset="0"/>
                <a:ea typeface="宋体" charset="-122"/>
              </a:rPr>
              <a:t>an opinion</a:t>
            </a:r>
            <a:endParaRPr lang="zh-CN" altLang="en-US" sz="3840" dirty="0">
              <a:solidFill>
                <a:srgbClr val="C00000"/>
              </a:solidFill>
              <a:latin typeface="Cambria" panose="02040503050406030204" pitchFamily="18" charset="0"/>
            </a:endParaRPr>
          </a:p>
        </p:txBody>
      </p:sp>
      <p:sp>
        <p:nvSpPr>
          <p:cNvPr id="3" name="矩形 2"/>
          <p:cNvSpPr/>
          <p:nvPr/>
        </p:nvSpPr>
        <p:spPr>
          <a:xfrm>
            <a:off x="496194" y="5331131"/>
            <a:ext cx="10254901" cy="830997"/>
          </a:xfrm>
          <a:prstGeom prst="rect">
            <a:avLst/>
          </a:prstGeom>
        </p:spPr>
        <p:txBody>
          <a:bodyPr wrap="square">
            <a:spAutoFit/>
          </a:bodyPr>
          <a:lstStyle/>
          <a:p>
            <a:pPr algn="just" fontAlgn="base">
              <a:spcBef>
                <a:spcPct val="0"/>
              </a:spcBef>
              <a:spcAft>
                <a:spcPts val="1440"/>
              </a:spcAft>
              <a:defRPr/>
            </a:pPr>
            <a:r>
              <a:rPr lang="en-US" altLang="zh-CN" sz="4800" b="1" kern="0" dirty="0">
                <a:latin typeface="Cambria" panose="02040503050406030204" pitchFamily="18" charset="0"/>
                <a:ea typeface="宋体" charset="-122"/>
              </a:rPr>
              <a:t>____________+ _____________ = ______________</a:t>
            </a:r>
          </a:p>
        </p:txBody>
      </p:sp>
      <p:sp>
        <p:nvSpPr>
          <p:cNvPr id="4" name="矩形 3"/>
          <p:cNvSpPr/>
          <p:nvPr/>
        </p:nvSpPr>
        <p:spPr>
          <a:xfrm>
            <a:off x="3737548" y="5340758"/>
            <a:ext cx="3564112" cy="1200329"/>
          </a:xfrm>
          <a:prstGeom prst="rect">
            <a:avLst/>
          </a:prstGeom>
        </p:spPr>
        <p:txBody>
          <a:bodyPr wrap="square">
            <a:spAutoFit/>
          </a:bodyPr>
          <a:lstStyle/>
          <a:p>
            <a:r>
              <a:rPr lang="en-US" altLang="zh-CN" sz="3840" b="1" kern="0" dirty="0">
                <a:solidFill>
                  <a:srgbClr val="C00000"/>
                </a:solidFill>
                <a:latin typeface="Cambria" panose="02040503050406030204" pitchFamily="18" charset="0"/>
                <a:ea typeface="宋体" charset="-122"/>
              </a:rPr>
              <a:t>several facts </a:t>
            </a:r>
            <a:r>
              <a:rPr lang="en-US" altLang="zh-CN" sz="3360" b="1" kern="0" dirty="0">
                <a:solidFill>
                  <a:srgbClr val="002060"/>
                </a:solidFill>
                <a:latin typeface="Cambria" panose="02040503050406030204" pitchFamily="18" charset="0"/>
                <a:ea typeface="宋体" charset="-122"/>
              </a:rPr>
              <a:t>(to the opinion)</a:t>
            </a:r>
            <a:endParaRPr lang="zh-CN" altLang="en-US" sz="3360" b="1" kern="0" dirty="0">
              <a:solidFill>
                <a:srgbClr val="002060"/>
              </a:solidFill>
              <a:latin typeface="Cambria" panose="02040503050406030204" pitchFamily="18" charset="0"/>
              <a:ea typeface="宋体" charset="-122"/>
            </a:endParaRPr>
          </a:p>
        </p:txBody>
      </p:sp>
      <p:sp>
        <p:nvSpPr>
          <p:cNvPr id="11" name="矩形 10"/>
          <p:cNvSpPr/>
          <p:nvPr/>
        </p:nvSpPr>
        <p:spPr>
          <a:xfrm>
            <a:off x="7417562" y="5351211"/>
            <a:ext cx="2937022" cy="683264"/>
          </a:xfrm>
          <a:prstGeom prst="rect">
            <a:avLst/>
          </a:prstGeom>
        </p:spPr>
        <p:txBody>
          <a:bodyPr wrap="none">
            <a:spAutoFit/>
          </a:bodyPr>
          <a:lstStyle/>
          <a:p>
            <a:r>
              <a:rPr lang="en-US" altLang="zh-CN" sz="3840" b="1" kern="0" dirty="0">
                <a:solidFill>
                  <a:srgbClr val="002060"/>
                </a:solidFill>
                <a:latin typeface="Cambria" panose="02040503050406030204" pitchFamily="18" charset="0"/>
                <a:ea typeface="宋体" charset="-122"/>
              </a:rPr>
              <a:t>a paragraph</a:t>
            </a:r>
            <a:endParaRPr lang="zh-CN" altLang="en-US" sz="3840" b="1" kern="0" dirty="0">
              <a:solidFill>
                <a:srgbClr val="002060"/>
              </a:solidFill>
              <a:latin typeface="Cambria" panose="02040503050406030204" pitchFamily="18" charset="0"/>
              <a:ea typeface="宋体" charset="-122"/>
            </a:endParaRPr>
          </a:p>
        </p:txBody>
      </p:sp>
    </p:spTree>
    <p:extLst>
      <p:ext uri="{BB962C8B-B14F-4D97-AF65-F5344CB8AC3E}">
        <p14:creationId xmlns:p14="http://schemas.microsoft.com/office/powerpoint/2010/main" val="278142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8" grpId="0" build="p"/>
      <p:bldP spid="2" grpId="0"/>
      <p:bldP spid="3" grpId="0"/>
      <p:bldP spid="4"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582054" y="561412"/>
            <a:ext cx="7445732" cy="648484"/>
          </a:xfrm>
        </p:spPr>
        <p:txBody>
          <a:bodyPr>
            <a:normAutofit fontScale="90000"/>
          </a:bodyPr>
          <a:lstStyle/>
          <a:p>
            <a:r>
              <a:rPr lang="en-US" altLang="zh-CN" dirty="0">
                <a:solidFill>
                  <a:srgbClr val="006600"/>
                </a:solidFill>
                <a:latin typeface="Cambria" panose="02040503050406030204" pitchFamily="18" charset="0"/>
              </a:rPr>
              <a:t>Step 6: Enjoying and evaluating.</a:t>
            </a:r>
            <a:endParaRPr lang="zh-CN" altLang="en-US" dirty="0">
              <a:solidFill>
                <a:srgbClr val="006600"/>
              </a:solidFill>
              <a:latin typeface="Cambria" panose="02040503050406030204" pitchFamily="18" charset="0"/>
            </a:endParaRPr>
          </a:p>
        </p:txBody>
      </p:sp>
      <p:sp>
        <p:nvSpPr>
          <p:cNvPr id="3" name="内容占位符 2"/>
          <p:cNvSpPr>
            <a:spLocks noGrp="1"/>
          </p:cNvSpPr>
          <p:nvPr>
            <p:ph idx="1"/>
          </p:nvPr>
        </p:nvSpPr>
        <p:spPr>
          <a:xfrm>
            <a:off x="582054" y="1648689"/>
            <a:ext cx="9737998" cy="3348168"/>
          </a:xfrm>
        </p:spPr>
        <p:txBody>
          <a:bodyPr>
            <a:noAutofit/>
          </a:bodyPr>
          <a:lstStyle/>
          <a:p>
            <a:pPr marL="0" indent="0">
              <a:spcBef>
                <a:spcPts val="720"/>
              </a:spcBef>
              <a:buNone/>
            </a:pPr>
            <a:r>
              <a:rPr lang="en-US" altLang="zh-CN" sz="3600" dirty="0">
                <a:latin typeface="Cambria" panose="02040503050406030204" pitchFamily="18" charset="0"/>
              </a:rPr>
              <a:t>Pay attention to the check points:</a:t>
            </a:r>
          </a:p>
          <a:p>
            <a:pPr>
              <a:spcBef>
                <a:spcPts val="720"/>
              </a:spcBef>
            </a:pPr>
            <a:endParaRPr lang="en-US" altLang="zh-CN" dirty="0">
              <a:latin typeface="Cambria" panose="02040503050406030204" pitchFamily="18" charset="0"/>
            </a:endParaRPr>
          </a:p>
          <a:p>
            <a:pPr marL="0" indent="0">
              <a:spcBef>
                <a:spcPts val="720"/>
              </a:spcBef>
              <a:buNone/>
            </a:pPr>
            <a:r>
              <a:rPr lang="en-US" altLang="zh-CN" sz="3360" i="1" dirty="0">
                <a:latin typeface="Cambria" panose="02040503050406030204" pitchFamily="18" charset="0"/>
              </a:rPr>
              <a:t>Is the writing </a:t>
            </a:r>
            <a:r>
              <a:rPr lang="en-US" altLang="zh-CN" sz="3360" i="1" dirty="0">
                <a:solidFill>
                  <a:srgbClr val="CC6600"/>
                </a:solidFill>
                <a:latin typeface="Cambria" panose="02040503050406030204" pitchFamily="18" charset="0"/>
              </a:rPr>
              <a:t>well-organized</a:t>
            </a:r>
            <a:r>
              <a:rPr lang="en-US" altLang="zh-CN" sz="3360" i="1" dirty="0">
                <a:latin typeface="Cambria" panose="02040503050406030204" pitchFamily="18" charset="0"/>
              </a:rPr>
              <a:t>?</a:t>
            </a:r>
          </a:p>
          <a:p>
            <a:pPr marL="0" indent="0">
              <a:spcBef>
                <a:spcPts val="720"/>
              </a:spcBef>
              <a:buNone/>
            </a:pPr>
            <a:r>
              <a:rPr lang="en-US" altLang="zh-CN" sz="3360" i="1" spc="-120" dirty="0">
                <a:latin typeface="Cambria" panose="02040503050406030204" pitchFamily="18" charset="0"/>
              </a:rPr>
              <a:t>Are the new words and expressions </a:t>
            </a:r>
            <a:r>
              <a:rPr lang="en-US" altLang="zh-CN" sz="3360" i="1" spc="-120" dirty="0">
                <a:solidFill>
                  <a:srgbClr val="CC6600"/>
                </a:solidFill>
                <a:latin typeface="Cambria" panose="02040503050406030204" pitchFamily="18" charset="0"/>
              </a:rPr>
              <a:t>properly used</a:t>
            </a:r>
            <a:r>
              <a:rPr lang="en-US" altLang="zh-CN" sz="3360" i="1" spc="-120" dirty="0">
                <a:latin typeface="Cambria" panose="02040503050406030204" pitchFamily="18" charset="0"/>
              </a:rPr>
              <a:t>?</a:t>
            </a:r>
          </a:p>
          <a:p>
            <a:pPr marL="0" indent="0">
              <a:spcBef>
                <a:spcPts val="720"/>
              </a:spcBef>
              <a:buNone/>
            </a:pPr>
            <a:r>
              <a:rPr lang="en-US" altLang="zh-CN" sz="3360" i="1" dirty="0">
                <a:latin typeface="Cambria" panose="02040503050406030204" pitchFamily="18" charset="0"/>
              </a:rPr>
              <a:t>Is it </a:t>
            </a:r>
            <a:r>
              <a:rPr lang="en-US" altLang="zh-CN" sz="3360" i="1" dirty="0">
                <a:solidFill>
                  <a:srgbClr val="CC6600"/>
                </a:solidFill>
                <a:latin typeface="Cambria" panose="02040503050406030204" pitchFamily="18" charset="0"/>
              </a:rPr>
              <a:t>creative and attractive</a:t>
            </a:r>
            <a:r>
              <a:rPr lang="en-US" altLang="zh-CN" sz="3360" i="1" dirty="0">
                <a:latin typeface="Cambria" panose="02040503050406030204" pitchFamily="18" charset="0"/>
              </a:rPr>
              <a:t>?</a:t>
            </a:r>
            <a:endParaRPr lang="zh-CN" altLang="en-US" sz="3360" i="1" dirty="0">
              <a:latin typeface="Cambria" panose="02040503050406030204" pitchFamily="18" charset="0"/>
            </a:endParaRPr>
          </a:p>
        </p:txBody>
      </p:sp>
    </p:spTree>
    <p:extLst>
      <p:ext uri="{BB962C8B-B14F-4D97-AF65-F5344CB8AC3E}">
        <p14:creationId xmlns:p14="http://schemas.microsoft.com/office/powerpoint/2010/main" val="37200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A9329D22-63BA-4668-A67D-D6241C29764D}"/>
              </a:ext>
            </a:extLst>
          </p:cNvPr>
          <p:cNvSpPr txBox="1">
            <a:spLocks/>
          </p:cNvSpPr>
          <p:nvPr/>
        </p:nvSpPr>
        <p:spPr>
          <a:xfrm>
            <a:off x="457200" y="1262275"/>
            <a:ext cx="10765971" cy="5364762"/>
          </a:xfrm>
          <a:prstGeom prst="rect">
            <a:avLst/>
          </a:prstGeom>
        </p:spPr>
        <p:txBody>
          <a:bodyPr vert="horz" lIns="109728" tIns="54864" rIns="109728" bIns="54864"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548640" algn="just" defTabSz="1097280">
              <a:spcBef>
                <a:spcPts val="0"/>
              </a:spcBef>
              <a:defRPr/>
            </a:pPr>
            <a:r>
              <a:rPr lang="en-US" altLang="zh-CN" sz="2800" kern="0" dirty="0">
                <a:latin typeface="Cambria" panose="02040503050406030204" pitchFamily="18" charset="0"/>
                <a:ea typeface="宋体" charset="-122"/>
              </a:rPr>
              <a:t>Both the ancient and modern Olympics are held every four years on a regular basis. Running races are included as well. Athletes compete for the motto of the Olympics: “Swifter, Higher and Stronger.” Of course, winners will be awarded no prize money. </a:t>
            </a:r>
            <a:r>
              <a:rPr lang="en-US" altLang="zh-CN" sz="2800" b="1" kern="0" dirty="0">
                <a:latin typeface="Cambria" panose="02040503050406030204" pitchFamily="18" charset="0"/>
                <a:ea typeface="宋体" charset="-122"/>
              </a:rPr>
              <a:t>Although the ancient and modern Olympics share some similarities, they are different in some ways.</a:t>
            </a:r>
            <a:r>
              <a:rPr lang="en-US" altLang="zh-CN" sz="2800" kern="0" dirty="0">
                <a:latin typeface="Cambria" panose="02040503050406030204" pitchFamily="18" charset="0"/>
                <a:ea typeface="宋体" charset="-122"/>
              </a:rPr>
              <a:t> Firstly, there’s one set of Games in the former while there’re two sets of Games, mainly the Winter and the Summer Olympics in the latter. Secondly, neither slaves nor women could take part before. However, athletes who have reached the agreed standard for their event will be admitted as competitors now. Finally, different from the ancient Olympics, nowadays, every country considers it a great responsibility and honor to host the Olympics.</a:t>
            </a:r>
          </a:p>
        </p:txBody>
      </p:sp>
      <p:sp>
        <p:nvSpPr>
          <p:cNvPr id="2" name="矩形 1"/>
          <p:cNvSpPr/>
          <p:nvPr/>
        </p:nvSpPr>
        <p:spPr>
          <a:xfrm>
            <a:off x="457200" y="0"/>
            <a:ext cx="10003971" cy="1077218"/>
          </a:xfrm>
          <a:prstGeom prst="rect">
            <a:avLst/>
          </a:prstGeom>
        </p:spPr>
        <p:txBody>
          <a:bodyPr wrap="square">
            <a:spAutoFit/>
          </a:bodyPr>
          <a:lstStyle/>
          <a:p>
            <a:r>
              <a:rPr lang="en-US" altLang="zh-CN" sz="3200" b="1" spc="-120" dirty="0">
                <a:latin typeface="Cambria" panose="02040503050406030204" pitchFamily="18" charset="0"/>
              </a:rPr>
              <a:t>An article about </a:t>
            </a:r>
            <a:r>
              <a:rPr lang="en-US" altLang="zh-CN" sz="3200" b="1" spc="-120" dirty="0">
                <a:solidFill>
                  <a:srgbClr val="CC6600"/>
                </a:solidFill>
                <a:latin typeface="Cambria" panose="02040503050406030204" pitchFamily="18" charset="0"/>
              </a:rPr>
              <a:t>the similarities and differences </a:t>
            </a:r>
            <a:r>
              <a:rPr lang="en-US" altLang="zh-CN" sz="3200" b="1" spc="-120" dirty="0">
                <a:latin typeface="Cambria" panose="02040503050406030204" pitchFamily="18" charset="0"/>
              </a:rPr>
              <a:t>of </a:t>
            </a:r>
            <a:r>
              <a:rPr lang="en-US" altLang="zh-CN" sz="3200" b="1" spc="-120" dirty="0">
                <a:solidFill>
                  <a:srgbClr val="002060"/>
                </a:solidFill>
                <a:latin typeface="Cambria" panose="02040503050406030204" pitchFamily="18" charset="0"/>
              </a:rPr>
              <a:t>the ancient and modern Olympics</a:t>
            </a:r>
            <a:endParaRPr lang="zh-CN" altLang="en-US" sz="3200" dirty="0"/>
          </a:p>
        </p:txBody>
      </p:sp>
    </p:spTree>
    <p:extLst>
      <p:ext uri="{BB962C8B-B14F-4D97-AF65-F5344CB8AC3E}">
        <p14:creationId xmlns:p14="http://schemas.microsoft.com/office/powerpoint/2010/main" val="383142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9376" y="951942"/>
            <a:ext cx="10816981" cy="5732659"/>
          </a:xfrm>
        </p:spPr>
        <p:txBody>
          <a:bodyPr>
            <a:noAutofit/>
          </a:bodyPr>
          <a:lstStyle/>
          <a:p>
            <a:pPr marL="0" indent="457200" algn="just">
              <a:lnSpc>
                <a:spcPct val="100000"/>
              </a:lnSpc>
              <a:spcBef>
                <a:spcPts val="0"/>
              </a:spcBef>
              <a:buNone/>
            </a:pPr>
            <a:r>
              <a:rPr lang="en-US" altLang="zh-CN" kern="0" dirty="0">
                <a:solidFill>
                  <a:srgbClr val="000000"/>
                </a:solidFill>
                <a:latin typeface="Cambria" panose="02040503050406030204" pitchFamily="18" charset="0"/>
                <a:ea typeface="宋体" charset="-122"/>
              </a:rPr>
              <a:t>Both the ancient and modern Olympics are held every four years on a regular basis. </a:t>
            </a:r>
            <a:r>
              <a:rPr lang="en-US" altLang="zh-CN" kern="0" dirty="0">
                <a:latin typeface="Cambria" panose="02040503050406030204" pitchFamily="18" charset="0"/>
                <a:ea typeface="宋体" charset="-122"/>
              </a:rPr>
              <a:t>Running races are included as well. Athletes compete for the motto of the Olympics: “Swifter, Higher and Stronger.” Of course, winners will be awarded no prize money. </a:t>
            </a:r>
            <a:r>
              <a:rPr lang="en-US" altLang="zh-CN" b="1" kern="0" dirty="0">
                <a:solidFill>
                  <a:srgbClr val="006600"/>
                </a:solidFill>
                <a:latin typeface="Cambria" panose="02040503050406030204" pitchFamily="18" charset="0"/>
                <a:ea typeface="宋体" charset="-122"/>
              </a:rPr>
              <a:t>Although</a:t>
            </a:r>
            <a:r>
              <a:rPr lang="en-US" altLang="zh-CN" b="1" kern="0" dirty="0">
                <a:solidFill>
                  <a:srgbClr val="000000"/>
                </a:solidFill>
                <a:latin typeface="Cambria" panose="02040503050406030204" pitchFamily="18" charset="0"/>
                <a:ea typeface="宋体" charset="-122"/>
              </a:rPr>
              <a:t> the ancient and modern Olympics share some similarities, they are different in some ways. </a:t>
            </a:r>
            <a:r>
              <a:rPr lang="en-US" altLang="zh-CN" kern="0" dirty="0">
                <a:solidFill>
                  <a:srgbClr val="006600"/>
                </a:solidFill>
                <a:latin typeface="Cambria" panose="02040503050406030204" pitchFamily="18" charset="0"/>
                <a:ea typeface="宋体" charset="-122"/>
              </a:rPr>
              <a:t>Firstly</a:t>
            </a:r>
            <a:r>
              <a:rPr lang="en-US" altLang="zh-CN" kern="0" dirty="0">
                <a:solidFill>
                  <a:srgbClr val="000000"/>
                </a:solidFill>
                <a:latin typeface="Cambria" panose="02040503050406030204" pitchFamily="18" charset="0"/>
                <a:ea typeface="宋体" charset="-122"/>
              </a:rPr>
              <a:t>, there’s one set of Games in the former while there’re two sets of Games, mainly the Winter and the Summer Olympics in the latter. </a:t>
            </a:r>
            <a:r>
              <a:rPr lang="en-US" altLang="zh-CN" kern="0" dirty="0">
                <a:solidFill>
                  <a:srgbClr val="006600"/>
                </a:solidFill>
                <a:latin typeface="Cambria" panose="02040503050406030204" pitchFamily="18" charset="0"/>
                <a:ea typeface="宋体" charset="-122"/>
              </a:rPr>
              <a:t>Secondly</a:t>
            </a:r>
            <a:r>
              <a:rPr lang="en-US" altLang="zh-CN" kern="0" dirty="0">
                <a:solidFill>
                  <a:srgbClr val="000000"/>
                </a:solidFill>
                <a:latin typeface="Cambria" panose="02040503050406030204" pitchFamily="18" charset="0"/>
                <a:ea typeface="宋体" charset="-122"/>
              </a:rPr>
              <a:t>, neither slaves nor women could take part before. However, athletes who have reached the agreed standard for their event will be admitted as competitors now. </a:t>
            </a:r>
            <a:r>
              <a:rPr lang="en-US" altLang="zh-CN" kern="0" dirty="0">
                <a:solidFill>
                  <a:srgbClr val="006600"/>
                </a:solidFill>
                <a:latin typeface="Cambria" panose="02040503050406030204" pitchFamily="18" charset="0"/>
                <a:ea typeface="宋体" charset="-122"/>
              </a:rPr>
              <a:t>Finally</a:t>
            </a:r>
            <a:r>
              <a:rPr lang="en-US" altLang="zh-CN" kern="0" dirty="0">
                <a:solidFill>
                  <a:srgbClr val="0000CC"/>
                </a:solidFill>
                <a:latin typeface="Cambria" panose="02040503050406030204" pitchFamily="18" charset="0"/>
                <a:ea typeface="宋体" charset="-122"/>
              </a:rPr>
              <a:t>, </a:t>
            </a:r>
            <a:r>
              <a:rPr lang="en-US" altLang="zh-CN" kern="0" dirty="0">
                <a:latin typeface="Cambria" panose="02040503050406030204" pitchFamily="18" charset="0"/>
                <a:ea typeface="宋体" charset="-122"/>
              </a:rPr>
              <a:t>different from the ancient Olympics, nowadays, every country considers it a great responsibility and honor to host the Olympics.</a:t>
            </a:r>
          </a:p>
          <a:p>
            <a:pPr marL="0" indent="457200" algn="just">
              <a:lnSpc>
                <a:spcPct val="100000"/>
              </a:lnSpc>
              <a:spcBef>
                <a:spcPts val="0"/>
              </a:spcBef>
              <a:buNone/>
            </a:pPr>
            <a:r>
              <a:rPr lang="en-US" altLang="zh-CN" sz="3200" b="1" kern="0" dirty="0">
                <a:solidFill>
                  <a:srgbClr val="006600"/>
                </a:solidFill>
                <a:latin typeface="Cambria" panose="02040503050406030204" pitchFamily="18" charset="0"/>
                <a:ea typeface="宋体" charset="-122"/>
              </a:rPr>
              <a:t>In a word, </a:t>
            </a:r>
            <a:endParaRPr lang="zh-CN" altLang="en-US" sz="3200" b="1" dirty="0">
              <a:solidFill>
                <a:srgbClr val="006600"/>
              </a:solidFill>
              <a:latin typeface="Cambria" panose="02040503050406030204" pitchFamily="18" charset="0"/>
            </a:endParaRPr>
          </a:p>
        </p:txBody>
      </p:sp>
      <p:sp>
        <p:nvSpPr>
          <p:cNvPr id="5" name="矩形 4"/>
          <p:cNvSpPr/>
          <p:nvPr/>
        </p:nvSpPr>
        <p:spPr>
          <a:xfrm>
            <a:off x="2972182" y="6094131"/>
            <a:ext cx="7547699" cy="584775"/>
          </a:xfrm>
          <a:prstGeom prst="rect">
            <a:avLst/>
          </a:prstGeom>
        </p:spPr>
        <p:txBody>
          <a:bodyPr wrap="square">
            <a:spAutoFit/>
          </a:bodyPr>
          <a:lstStyle/>
          <a:p>
            <a:pPr defTabSz="1097280">
              <a:defRPr/>
            </a:pPr>
            <a:r>
              <a:rPr lang="en-US" altLang="zh-CN" sz="3200" b="1" kern="0" dirty="0">
                <a:solidFill>
                  <a:srgbClr val="006600"/>
                </a:solidFill>
                <a:latin typeface="Cambria" panose="02040503050406030204" pitchFamily="18" charset="0"/>
                <a:ea typeface="宋体" charset="-122"/>
              </a:rPr>
              <a:t>the Olympics are making progress.</a:t>
            </a:r>
            <a:endParaRPr lang="zh-CN" altLang="en-US" sz="3200" dirty="0">
              <a:solidFill>
                <a:srgbClr val="006600"/>
              </a:solidFill>
              <a:latin typeface="Cambria" panose="02040503050406030204" pitchFamily="18" charset="0"/>
              <a:ea typeface="华文行楷"/>
            </a:endParaRPr>
          </a:p>
        </p:txBody>
      </p:sp>
      <p:sp>
        <p:nvSpPr>
          <p:cNvPr id="6" name="椭圆 5"/>
          <p:cNvSpPr/>
          <p:nvPr/>
        </p:nvSpPr>
        <p:spPr>
          <a:xfrm>
            <a:off x="1639845" y="3559042"/>
            <a:ext cx="1036915" cy="518458"/>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Cambria" panose="02040503050406030204" pitchFamily="18" charset="0"/>
              <a:ea typeface="华文行楷"/>
            </a:endParaRPr>
          </a:p>
        </p:txBody>
      </p:sp>
      <p:sp>
        <p:nvSpPr>
          <p:cNvPr id="7" name="椭圆 6"/>
          <p:cNvSpPr/>
          <p:nvPr/>
        </p:nvSpPr>
        <p:spPr>
          <a:xfrm>
            <a:off x="4435894" y="4332634"/>
            <a:ext cx="1713161" cy="518458"/>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Cambria" panose="02040503050406030204" pitchFamily="18" charset="0"/>
              <a:ea typeface="华文行楷"/>
            </a:endParaRPr>
          </a:p>
        </p:txBody>
      </p:sp>
      <p:sp>
        <p:nvSpPr>
          <p:cNvPr id="8" name="椭圆 7"/>
          <p:cNvSpPr/>
          <p:nvPr/>
        </p:nvSpPr>
        <p:spPr>
          <a:xfrm>
            <a:off x="1639845" y="5223538"/>
            <a:ext cx="2449531" cy="518458"/>
          </a:xfrm>
          <a:prstGeom prst="ellipse">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Cambria" panose="02040503050406030204" pitchFamily="18" charset="0"/>
              <a:ea typeface="华文行楷"/>
            </a:endParaRPr>
          </a:p>
        </p:txBody>
      </p:sp>
      <p:sp>
        <p:nvSpPr>
          <p:cNvPr id="10" name="椭圆 9"/>
          <p:cNvSpPr/>
          <p:nvPr/>
        </p:nvSpPr>
        <p:spPr>
          <a:xfrm>
            <a:off x="895643" y="951942"/>
            <a:ext cx="1036915" cy="518458"/>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Cambria" panose="02040503050406030204" pitchFamily="18" charset="0"/>
              <a:ea typeface="华文行楷"/>
            </a:endParaRPr>
          </a:p>
        </p:txBody>
      </p:sp>
      <p:sp>
        <p:nvSpPr>
          <p:cNvPr id="11" name="椭圆 10"/>
          <p:cNvSpPr/>
          <p:nvPr/>
        </p:nvSpPr>
        <p:spPr>
          <a:xfrm>
            <a:off x="3571798" y="960056"/>
            <a:ext cx="864096" cy="518458"/>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Cambria" panose="02040503050406030204" pitchFamily="18" charset="0"/>
              <a:ea typeface="华文行楷"/>
            </a:endParaRPr>
          </a:p>
        </p:txBody>
      </p:sp>
      <p:sp>
        <p:nvSpPr>
          <p:cNvPr id="12" name="椭圆 11"/>
          <p:cNvSpPr/>
          <p:nvPr/>
        </p:nvSpPr>
        <p:spPr>
          <a:xfrm>
            <a:off x="8406798" y="1401327"/>
            <a:ext cx="1296144" cy="518458"/>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zh-CN" altLang="en-US" sz="2160">
              <a:solidFill>
                <a:prstClr val="white"/>
              </a:solidFill>
              <a:latin typeface="Cambria" panose="02040503050406030204" pitchFamily="18" charset="0"/>
              <a:ea typeface="华文行楷"/>
            </a:endParaRPr>
          </a:p>
        </p:txBody>
      </p:sp>
      <p:sp>
        <p:nvSpPr>
          <p:cNvPr id="15" name="内容占位符 2">
            <a:extLst>
              <a:ext uri="{FF2B5EF4-FFF2-40B4-BE49-F238E27FC236}">
                <a16:creationId xmlns:a16="http://schemas.microsoft.com/office/drawing/2014/main" id="{1E3C7985-9047-4341-A8B9-86E73B6FA4EE}"/>
              </a:ext>
            </a:extLst>
          </p:cNvPr>
          <p:cNvSpPr txBox="1">
            <a:spLocks/>
          </p:cNvSpPr>
          <p:nvPr/>
        </p:nvSpPr>
        <p:spPr>
          <a:xfrm>
            <a:off x="479375" y="951942"/>
            <a:ext cx="10816981" cy="52704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lnSpc>
                <a:spcPct val="100000"/>
              </a:lnSpc>
              <a:spcBef>
                <a:spcPts val="0"/>
              </a:spcBef>
              <a:buFont typeface="Arial" panose="020B0604020202020204" pitchFamily="34" charset="0"/>
              <a:buNone/>
            </a:pPr>
            <a:r>
              <a:rPr lang="en-US" altLang="zh-CN" kern="0" dirty="0">
                <a:solidFill>
                  <a:srgbClr val="000000"/>
                </a:solidFill>
                <a:latin typeface="Cambria" panose="02040503050406030204" pitchFamily="18" charset="0"/>
                <a:ea typeface="宋体" charset="-122"/>
              </a:rPr>
              <a:t>Both the ancient and modern Olympics </a:t>
            </a:r>
            <a:r>
              <a:rPr lang="en-US" altLang="zh-CN" kern="0" dirty="0">
                <a:solidFill>
                  <a:srgbClr val="C00000"/>
                </a:solidFill>
                <a:latin typeface="Cambria" panose="02040503050406030204" pitchFamily="18" charset="0"/>
                <a:ea typeface="宋体" charset="-122"/>
              </a:rPr>
              <a:t>are held every four years on a regular basis</a:t>
            </a:r>
            <a:r>
              <a:rPr lang="en-US" altLang="zh-CN" kern="0" dirty="0">
                <a:solidFill>
                  <a:srgbClr val="000000"/>
                </a:solidFill>
                <a:latin typeface="Cambria" panose="02040503050406030204" pitchFamily="18" charset="0"/>
                <a:ea typeface="宋体" charset="-122"/>
              </a:rPr>
              <a:t>. </a:t>
            </a:r>
            <a:r>
              <a:rPr lang="en-US" altLang="zh-CN" kern="0" dirty="0">
                <a:latin typeface="Cambria" panose="02040503050406030204" pitchFamily="18" charset="0"/>
                <a:ea typeface="宋体" charset="-122"/>
              </a:rPr>
              <a:t>Running races are included </a:t>
            </a:r>
            <a:r>
              <a:rPr lang="en-US" altLang="zh-CN" kern="0" dirty="0">
                <a:solidFill>
                  <a:srgbClr val="C00000"/>
                </a:solidFill>
                <a:latin typeface="Cambria" panose="02040503050406030204" pitchFamily="18" charset="0"/>
                <a:ea typeface="宋体" charset="-122"/>
              </a:rPr>
              <a:t>as well</a:t>
            </a:r>
            <a:r>
              <a:rPr lang="en-US" altLang="zh-CN" kern="0" dirty="0">
                <a:latin typeface="Cambria" panose="02040503050406030204" pitchFamily="18" charset="0"/>
                <a:ea typeface="宋体" charset="-122"/>
              </a:rPr>
              <a:t>. Athletes compete for </a:t>
            </a:r>
            <a:r>
              <a:rPr lang="en-US" altLang="zh-CN" kern="0" dirty="0">
                <a:solidFill>
                  <a:srgbClr val="C00000"/>
                </a:solidFill>
                <a:latin typeface="Cambria" panose="02040503050406030204" pitchFamily="18" charset="0"/>
                <a:ea typeface="宋体" charset="-122"/>
              </a:rPr>
              <a:t>the motto of the Olympics: “Swifter, Higher and Stronger.” </a:t>
            </a:r>
            <a:r>
              <a:rPr lang="en-US" altLang="zh-CN" kern="0" dirty="0">
                <a:latin typeface="Cambria" panose="02040503050406030204" pitchFamily="18" charset="0"/>
                <a:ea typeface="宋体" charset="-122"/>
              </a:rPr>
              <a:t>Of course, winners will be awarded no prize money. </a:t>
            </a:r>
            <a:r>
              <a:rPr lang="en-US" altLang="zh-CN" b="1" kern="0" dirty="0">
                <a:solidFill>
                  <a:srgbClr val="006600"/>
                </a:solidFill>
                <a:latin typeface="Cambria" panose="02040503050406030204" pitchFamily="18" charset="0"/>
                <a:ea typeface="宋体" charset="-122"/>
              </a:rPr>
              <a:t>Although</a:t>
            </a:r>
            <a:r>
              <a:rPr lang="en-US" altLang="zh-CN" b="1" kern="0" dirty="0">
                <a:solidFill>
                  <a:srgbClr val="000000"/>
                </a:solidFill>
                <a:latin typeface="Cambria" panose="02040503050406030204" pitchFamily="18" charset="0"/>
                <a:ea typeface="宋体" charset="-122"/>
              </a:rPr>
              <a:t> the ancient and modern Olympics share some similarities, they are different in some ways. </a:t>
            </a:r>
            <a:r>
              <a:rPr lang="en-US" altLang="zh-CN" kern="0" dirty="0">
                <a:solidFill>
                  <a:srgbClr val="006600"/>
                </a:solidFill>
                <a:latin typeface="Cambria" panose="02040503050406030204" pitchFamily="18" charset="0"/>
                <a:ea typeface="宋体" charset="-122"/>
              </a:rPr>
              <a:t>Firstly</a:t>
            </a:r>
            <a:r>
              <a:rPr lang="en-US" altLang="zh-CN" kern="0" dirty="0">
                <a:solidFill>
                  <a:srgbClr val="000000"/>
                </a:solidFill>
                <a:latin typeface="Cambria" panose="02040503050406030204" pitchFamily="18" charset="0"/>
                <a:ea typeface="宋体" charset="-122"/>
              </a:rPr>
              <a:t>, there’s one set of Games in the former while there’re </a:t>
            </a:r>
            <a:r>
              <a:rPr lang="en-US" altLang="zh-CN" kern="0" dirty="0">
                <a:solidFill>
                  <a:srgbClr val="C00000"/>
                </a:solidFill>
                <a:latin typeface="Cambria" panose="02040503050406030204" pitchFamily="18" charset="0"/>
                <a:ea typeface="宋体" charset="-122"/>
              </a:rPr>
              <a:t>two sets of Games</a:t>
            </a:r>
            <a:r>
              <a:rPr lang="en-US" altLang="zh-CN" kern="0" dirty="0">
                <a:solidFill>
                  <a:srgbClr val="000000"/>
                </a:solidFill>
                <a:latin typeface="Cambria" panose="02040503050406030204" pitchFamily="18" charset="0"/>
                <a:ea typeface="宋体" charset="-122"/>
              </a:rPr>
              <a:t>, mainly </a:t>
            </a:r>
            <a:r>
              <a:rPr lang="en-US" altLang="zh-CN" kern="0" dirty="0">
                <a:solidFill>
                  <a:srgbClr val="C00000"/>
                </a:solidFill>
                <a:latin typeface="Cambria" panose="02040503050406030204" pitchFamily="18" charset="0"/>
                <a:ea typeface="宋体" charset="-122"/>
              </a:rPr>
              <a:t>the Winter and the Summer Olympics</a:t>
            </a:r>
            <a:r>
              <a:rPr lang="en-US" altLang="zh-CN" kern="0" dirty="0">
                <a:solidFill>
                  <a:srgbClr val="000000"/>
                </a:solidFill>
                <a:latin typeface="Cambria" panose="02040503050406030204" pitchFamily="18" charset="0"/>
                <a:ea typeface="宋体" charset="-122"/>
              </a:rPr>
              <a:t> in the latter. </a:t>
            </a:r>
            <a:r>
              <a:rPr lang="en-US" altLang="zh-CN" kern="0" dirty="0">
                <a:solidFill>
                  <a:srgbClr val="006600"/>
                </a:solidFill>
                <a:latin typeface="Cambria" panose="02040503050406030204" pitchFamily="18" charset="0"/>
                <a:ea typeface="宋体" charset="-122"/>
              </a:rPr>
              <a:t>Secondly</a:t>
            </a:r>
            <a:r>
              <a:rPr lang="en-US" altLang="zh-CN" kern="0" dirty="0">
                <a:solidFill>
                  <a:srgbClr val="000000"/>
                </a:solidFill>
                <a:latin typeface="Cambria" panose="02040503050406030204" pitchFamily="18" charset="0"/>
                <a:ea typeface="宋体" charset="-122"/>
              </a:rPr>
              <a:t>, </a:t>
            </a:r>
            <a:r>
              <a:rPr lang="en-US" altLang="zh-CN" kern="0" dirty="0">
                <a:solidFill>
                  <a:srgbClr val="C00000"/>
                </a:solidFill>
                <a:latin typeface="Cambria" panose="02040503050406030204" pitchFamily="18" charset="0"/>
                <a:ea typeface="宋体" charset="-122"/>
              </a:rPr>
              <a:t>neither slaves nor women could take part</a:t>
            </a:r>
            <a:r>
              <a:rPr lang="en-US" altLang="zh-CN" kern="0" dirty="0">
                <a:solidFill>
                  <a:srgbClr val="000000"/>
                </a:solidFill>
                <a:latin typeface="Cambria" panose="02040503050406030204" pitchFamily="18" charset="0"/>
                <a:ea typeface="宋体" charset="-122"/>
              </a:rPr>
              <a:t> before. However, </a:t>
            </a:r>
            <a:r>
              <a:rPr lang="en-US" altLang="zh-CN" kern="0" dirty="0">
                <a:solidFill>
                  <a:srgbClr val="C00000"/>
                </a:solidFill>
                <a:latin typeface="Cambria" panose="02040503050406030204" pitchFamily="18" charset="0"/>
                <a:ea typeface="宋体" charset="-122"/>
              </a:rPr>
              <a:t>athletes who have reached the agreed standard for their event will be admitted as competitors </a:t>
            </a:r>
            <a:r>
              <a:rPr lang="en-US" altLang="zh-CN" kern="0" dirty="0">
                <a:solidFill>
                  <a:srgbClr val="000000"/>
                </a:solidFill>
                <a:latin typeface="Cambria" panose="02040503050406030204" pitchFamily="18" charset="0"/>
                <a:ea typeface="宋体" charset="-122"/>
              </a:rPr>
              <a:t>now. </a:t>
            </a:r>
            <a:r>
              <a:rPr lang="en-US" altLang="zh-CN" kern="0" dirty="0">
                <a:solidFill>
                  <a:srgbClr val="006600"/>
                </a:solidFill>
                <a:latin typeface="Cambria" panose="02040503050406030204" pitchFamily="18" charset="0"/>
                <a:ea typeface="宋体" charset="-122"/>
              </a:rPr>
              <a:t>Finally</a:t>
            </a:r>
            <a:r>
              <a:rPr lang="en-US" altLang="zh-CN" kern="0" dirty="0">
                <a:solidFill>
                  <a:srgbClr val="0000CC"/>
                </a:solidFill>
                <a:latin typeface="Cambria" panose="02040503050406030204" pitchFamily="18" charset="0"/>
                <a:ea typeface="宋体" charset="-122"/>
              </a:rPr>
              <a:t>, </a:t>
            </a:r>
            <a:r>
              <a:rPr lang="en-US" altLang="zh-CN" kern="0" dirty="0">
                <a:latin typeface="Cambria" panose="02040503050406030204" pitchFamily="18" charset="0"/>
                <a:ea typeface="宋体" charset="-122"/>
              </a:rPr>
              <a:t>different from the ancient Olympics, nowadays, every country considers it </a:t>
            </a:r>
            <a:r>
              <a:rPr lang="en-US" altLang="zh-CN" kern="0" dirty="0">
                <a:solidFill>
                  <a:srgbClr val="C00000"/>
                </a:solidFill>
                <a:latin typeface="Cambria" panose="02040503050406030204" pitchFamily="18" charset="0"/>
                <a:ea typeface="宋体" charset="-122"/>
              </a:rPr>
              <a:t>a great responsibility and honor </a:t>
            </a:r>
            <a:r>
              <a:rPr lang="en-US" altLang="zh-CN" kern="0" dirty="0">
                <a:latin typeface="Cambria" panose="02040503050406030204" pitchFamily="18" charset="0"/>
                <a:ea typeface="宋体" charset="-122"/>
              </a:rPr>
              <a:t>to host the Olympics.</a:t>
            </a:r>
          </a:p>
        </p:txBody>
      </p:sp>
    </p:spTree>
    <p:extLst>
      <p:ext uri="{BB962C8B-B14F-4D97-AF65-F5344CB8AC3E}">
        <p14:creationId xmlns:p14="http://schemas.microsoft.com/office/powerpoint/2010/main" val="222927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5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P spid="7" grpId="0" animBg="1"/>
      <p:bldP spid="8" grpId="0" animBg="1"/>
      <p:bldP spid="10" grpId="0" animBg="1"/>
      <p:bldP spid="11" grpId="0" animBg="1"/>
      <p:bldP spid="12" grpId="0" animBg="1"/>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81814" y="867598"/>
            <a:ext cx="9374912" cy="2590430"/>
          </a:xfrm>
        </p:spPr>
        <p:txBody>
          <a:bodyPr>
            <a:noAutofit/>
          </a:bodyPr>
          <a:lstStyle/>
          <a:p>
            <a:pPr marL="0" indent="0">
              <a:spcBef>
                <a:spcPts val="0"/>
              </a:spcBef>
              <a:spcAft>
                <a:spcPts val="1440"/>
              </a:spcAft>
              <a:buNone/>
            </a:pPr>
            <a:r>
              <a:rPr lang="en-US" altLang="zh-CN" sz="3360" dirty="0">
                <a:latin typeface="Cambria" panose="02040503050406030204" pitchFamily="18" charset="0"/>
              </a:rPr>
              <a:t>The Olympic Games </a:t>
            </a:r>
            <a:r>
              <a:rPr lang="en-US" altLang="zh-CN" sz="3360" dirty="0">
                <a:solidFill>
                  <a:srgbClr val="CC6600"/>
                </a:solidFill>
                <a:latin typeface="Cambria" panose="02040503050406030204" pitchFamily="18" charset="0"/>
              </a:rPr>
              <a:t>help promote a better and more peaceful world.</a:t>
            </a:r>
          </a:p>
          <a:p>
            <a:pPr marL="0" indent="0">
              <a:spcBef>
                <a:spcPts val="0"/>
              </a:spcBef>
              <a:spcAft>
                <a:spcPts val="720"/>
              </a:spcAft>
              <a:buNone/>
            </a:pPr>
            <a:r>
              <a:rPr lang="en-US" altLang="zh-CN" sz="3360" dirty="0">
                <a:latin typeface="Cambria" panose="02040503050406030204" pitchFamily="18" charset="0"/>
              </a:rPr>
              <a:t>The sports </a:t>
            </a:r>
            <a:r>
              <a:rPr lang="en-US" altLang="zh-CN" sz="3360" dirty="0">
                <a:solidFill>
                  <a:srgbClr val="CC6600"/>
                </a:solidFill>
                <a:latin typeface="Cambria" panose="02040503050406030204" pitchFamily="18" charset="0"/>
              </a:rPr>
              <a:t>help ___________________________________</a:t>
            </a:r>
          </a:p>
          <a:p>
            <a:pPr marL="0" indent="0">
              <a:spcBef>
                <a:spcPts val="0"/>
              </a:spcBef>
              <a:spcAft>
                <a:spcPts val="720"/>
              </a:spcAft>
              <a:buNone/>
            </a:pPr>
            <a:r>
              <a:rPr lang="en-US" altLang="zh-CN" sz="3360" dirty="0">
                <a:solidFill>
                  <a:srgbClr val="CC6600"/>
                </a:solidFill>
                <a:latin typeface="Cambria" panose="02040503050406030204" pitchFamily="18" charset="0"/>
              </a:rPr>
              <a:t>________________________</a:t>
            </a: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0946"/>
          <a:stretch/>
        </p:blipFill>
        <p:spPr bwMode="auto">
          <a:xfrm>
            <a:off x="628038" y="3489712"/>
            <a:ext cx="10635047" cy="2990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381814" y="1916129"/>
            <a:ext cx="9374912" cy="1202765"/>
          </a:xfrm>
          <a:prstGeom prst="rect">
            <a:avLst/>
          </a:prstGeom>
        </p:spPr>
        <p:txBody>
          <a:bodyPr wrap="square">
            <a:spAutoFit/>
          </a:bodyPr>
          <a:lstStyle/>
          <a:p>
            <a:pPr lvl="0">
              <a:lnSpc>
                <a:spcPct val="110000"/>
              </a:lnSpc>
            </a:pPr>
            <a:r>
              <a:rPr lang="en-US" altLang="zh-CN" sz="3360" dirty="0">
                <a:latin typeface="Cambria" panose="02040503050406030204" pitchFamily="18" charset="0"/>
              </a:rPr>
              <a:t>The sports </a:t>
            </a:r>
            <a:r>
              <a:rPr lang="en-US" altLang="zh-CN" sz="3360" dirty="0">
                <a:solidFill>
                  <a:srgbClr val="CC6600"/>
                </a:solidFill>
                <a:latin typeface="Cambria" panose="02040503050406030204" pitchFamily="18" charset="0"/>
              </a:rPr>
              <a:t>help build up a stronger body and improve happiness.</a:t>
            </a:r>
            <a:endParaRPr lang="zh-CN" altLang="en-US" sz="3360" dirty="0">
              <a:solidFill>
                <a:srgbClr val="CC6600"/>
              </a:solidFill>
              <a:latin typeface="Cambria" panose="020405030504060302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96" y="920401"/>
            <a:ext cx="607696"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96" y="2115104"/>
            <a:ext cx="607696"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530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8351" y="2001435"/>
            <a:ext cx="10470593" cy="3456384"/>
          </a:xfrm>
        </p:spPr>
        <p:txBody>
          <a:bodyPr>
            <a:noAutofit/>
          </a:bodyPr>
          <a:lstStyle/>
          <a:p>
            <a:pPr marL="617220" indent="-617220">
              <a:spcBef>
                <a:spcPts val="0"/>
              </a:spcBef>
              <a:spcAft>
                <a:spcPts val="1440"/>
              </a:spcAft>
              <a:buAutoNum type="arabicPeriod"/>
            </a:pPr>
            <a:r>
              <a:rPr lang="en-US" altLang="zh-CN" sz="3360" spc="-120" dirty="0">
                <a:latin typeface="Cambria" panose="02040503050406030204" pitchFamily="18" charset="0"/>
              </a:rPr>
              <a:t>Role play </a:t>
            </a:r>
            <a:r>
              <a:rPr lang="en-US" altLang="zh-CN" sz="3360" spc="-120" dirty="0">
                <a:solidFill>
                  <a:srgbClr val="CC6600"/>
                </a:solidFill>
                <a:latin typeface="Cambria" panose="02040503050406030204" pitchFamily="18" charset="0"/>
              </a:rPr>
              <a:t>the interview </a:t>
            </a:r>
            <a:r>
              <a:rPr lang="en-US" altLang="zh-CN" sz="3360" spc="-120" dirty="0">
                <a:latin typeface="Cambria" panose="02040503050406030204" pitchFamily="18" charset="0"/>
              </a:rPr>
              <a:t>(pair work);</a:t>
            </a:r>
          </a:p>
          <a:p>
            <a:pPr marL="617220" indent="-617220">
              <a:spcBef>
                <a:spcPts val="0"/>
              </a:spcBef>
              <a:spcAft>
                <a:spcPts val="1440"/>
              </a:spcAft>
              <a:buAutoNum type="arabicPeriod"/>
            </a:pPr>
            <a:r>
              <a:rPr lang="en-US" altLang="zh-CN" sz="3360" spc="-120" dirty="0">
                <a:latin typeface="Cambria" panose="02040503050406030204" pitchFamily="18" charset="0"/>
              </a:rPr>
              <a:t>Finish writing the paragraph and share a possible version with the rest of the class; </a:t>
            </a:r>
          </a:p>
          <a:p>
            <a:pPr marL="617220" indent="-617220">
              <a:spcBef>
                <a:spcPts val="0"/>
              </a:spcBef>
              <a:buAutoNum type="arabicPeriod"/>
            </a:pPr>
            <a:r>
              <a:rPr lang="en-US" altLang="zh-CN" sz="3360" dirty="0">
                <a:latin typeface="Cambria" panose="02040503050406030204" pitchFamily="18" charset="0"/>
              </a:rPr>
              <a:t>Appreciate the improved version of writing and memorize the ways to </a:t>
            </a:r>
            <a:r>
              <a:rPr lang="en-US" altLang="zh-CN" sz="3360" dirty="0">
                <a:solidFill>
                  <a:srgbClr val="CC6600"/>
                </a:solidFill>
                <a:latin typeface="Cambria" panose="02040503050406030204" pitchFamily="18" charset="0"/>
              </a:rPr>
              <a:t>express comparison(</a:t>
            </a:r>
            <a:r>
              <a:rPr lang="zh-CN" altLang="en-US" sz="3360" dirty="0">
                <a:solidFill>
                  <a:srgbClr val="CC6600"/>
                </a:solidFill>
                <a:latin typeface="Cambria" panose="02040503050406030204" pitchFamily="18" charset="0"/>
              </a:rPr>
              <a:t>类比</a:t>
            </a:r>
            <a:r>
              <a:rPr lang="en-US" altLang="zh-CN" sz="3360" dirty="0">
                <a:solidFill>
                  <a:srgbClr val="CC6600"/>
                </a:solidFill>
                <a:latin typeface="Cambria" panose="02040503050406030204" pitchFamily="18" charset="0"/>
              </a:rPr>
              <a:t>) and contrast(</a:t>
            </a:r>
            <a:r>
              <a:rPr lang="zh-CN" altLang="en-US" sz="3360" dirty="0">
                <a:solidFill>
                  <a:srgbClr val="CC6600"/>
                </a:solidFill>
                <a:latin typeface="Cambria" panose="02040503050406030204" pitchFamily="18" charset="0"/>
              </a:rPr>
              <a:t>对比</a:t>
            </a:r>
            <a:r>
              <a:rPr lang="en-US" altLang="zh-CN" sz="3360" dirty="0">
                <a:solidFill>
                  <a:srgbClr val="CC6600"/>
                </a:solidFill>
                <a:latin typeface="Cambria" panose="02040503050406030204" pitchFamily="18" charset="0"/>
              </a:rPr>
              <a:t>)</a:t>
            </a:r>
            <a:r>
              <a:rPr lang="en-US" altLang="zh-CN" sz="3360" dirty="0">
                <a:latin typeface="Cambria" panose="02040503050406030204" pitchFamily="18" charset="0"/>
              </a:rPr>
              <a:t>. (individual work</a:t>
            </a:r>
            <a:r>
              <a:rPr lang="en-US" altLang="zh-CN" sz="3600" dirty="0">
                <a:latin typeface="Cambria" panose="02040503050406030204" pitchFamily="18" charset="0"/>
              </a:rPr>
              <a:t>)</a:t>
            </a:r>
          </a:p>
        </p:txBody>
      </p:sp>
      <p:sp>
        <p:nvSpPr>
          <p:cNvPr id="7" name="标题 1"/>
          <p:cNvSpPr>
            <a:spLocks noGrp="1"/>
          </p:cNvSpPr>
          <p:nvPr>
            <p:ph type="title"/>
          </p:nvPr>
        </p:nvSpPr>
        <p:spPr>
          <a:xfrm>
            <a:off x="470162" y="537705"/>
            <a:ext cx="8786380" cy="648484"/>
          </a:xfrm>
        </p:spPr>
        <p:txBody>
          <a:bodyPr>
            <a:normAutofit fontScale="90000"/>
          </a:bodyPr>
          <a:lstStyle/>
          <a:p>
            <a:r>
              <a:rPr lang="en-US" altLang="zh-CN" dirty="0">
                <a:solidFill>
                  <a:srgbClr val="006600"/>
                </a:solidFill>
                <a:latin typeface="Cambria" panose="02040503050406030204" pitchFamily="18" charset="0"/>
              </a:rPr>
              <a:t>Step 7: Homework.</a:t>
            </a:r>
            <a:endParaRPr lang="zh-CN" altLang="en-US" dirty="0">
              <a:solidFill>
                <a:srgbClr val="006600"/>
              </a:solidFill>
              <a:latin typeface="Cambria" panose="02040503050406030204" pitchFamily="18" charset="0"/>
            </a:endParaRPr>
          </a:p>
        </p:txBody>
      </p:sp>
    </p:spTree>
    <p:extLst>
      <p:ext uri="{BB962C8B-B14F-4D97-AF65-F5344CB8AC3E}">
        <p14:creationId xmlns:p14="http://schemas.microsoft.com/office/powerpoint/2010/main" val="3872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983395" y="1066224"/>
            <a:ext cx="10196333" cy="1470025"/>
          </a:xfrm>
        </p:spPr>
        <p:txBody>
          <a:bodyPr>
            <a:noAutofit/>
          </a:bodyPr>
          <a:lstStyle/>
          <a:p>
            <a:pPr>
              <a:spcAft>
                <a:spcPts val="2880"/>
              </a:spcAft>
            </a:pPr>
            <a:r>
              <a:rPr lang="en-US" altLang="zh-CN" sz="4800" b="1" dirty="0"/>
              <a:t>Welcome to the Olympics</a:t>
            </a:r>
            <a:endParaRPr lang="zh-CN" altLang="en-US" sz="4800" b="1" dirty="0"/>
          </a:p>
        </p:txBody>
      </p:sp>
      <p:pic>
        <p:nvPicPr>
          <p:cNvPr id="6" name="Picture 5" descr="Olympics 的图像结果"/>
          <p:cNvPicPr>
            <a:picLocks noChangeAspect="1" noChangeArrowheads="1"/>
          </p:cNvPicPr>
          <p:nvPr/>
        </p:nvPicPr>
        <p:blipFill rotWithShape="1">
          <a:blip r:embed="rId3">
            <a:extLst>
              <a:ext uri="{28A0092B-C50C-407E-A947-70E740481C1C}">
                <a14:useLocalDpi xmlns:a14="http://schemas.microsoft.com/office/drawing/2010/main" val="0"/>
              </a:ext>
            </a:extLst>
          </a:blip>
          <a:srcRect l="74" t="8034" r="-74" b="20652"/>
          <a:stretch/>
        </p:blipFill>
        <p:spPr bwMode="auto">
          <a:xfrm>
            <a:off x="2872606" y="2824133"/>
            <a:ext cx="6120643" cy="27872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3507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62305" y="2277240"/>
            <a:ext cx="9398339" cy="1123325"/>
          </a:xfrm>
        </p:spPr>
        <p:txBody>
          <a:bodyPr>
            <a:normAutofit/>
          </a:bodyPr>
          <a:lstStyle/>
          <a:p>
            <a:pPr algn="ctr"/>
            <a:r>
              <a:rPr lang="en-US" altLang="zh-CN" sz="5760" dirty="0"/>
              <a:t>Challenge your memory.</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963" y="3521067"/>
            <a:ext cx="34290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5335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72530" y="192184"/>
            <a:ext cx="10493608" cy="817348"/>
          </a:xfrm>
        </p:spPr>
        <p:txBody>
          <a:bodyPr>
            <a:normAutofit fontScale="90000"/>
          </a:bodyPr>
          <a:lstStyle/>
          <a:p>
            <a:r>
              <a:rPr lang="en-US" altLang="zh-CN" b="1" dirty="0">
                <a:solidFill>
                  <a:srgbClr val="000099"/>
                </a:solidFill>
              </a:rPr>
              <a:t>How much do you know about the Olympics?</a:t>
            </a:r>
            <a:endParaRPr lang="zh-CN" altLang="en-US" b="1" dirty="0">
              <a:solidFill>
                <a:srgbClr val="000099"/>
              </a:solidFill>
            </a:endParaRPr>
          </a:p>
        </p:txBody>
      </p:sp>
      <p:sp>
        <p:nvSpPr>
          <p:cNvPr id="3" name="内容占位符 2"/>
          <p:cNvSpPr>
            <a:spLocks noGrp="1"/>
          </p:cNvSpPr>
          <p:nvPr>
            <p:ph idx="1"/>
          </p:nvPr>
        </p:nvSpPr>
        <p:spPr>
          <a:xfrm>
            <a:off x="772132" y="1208791"/>
            <a:ext cx="10594854" cy="4943813"/>
          </a:xfrm>
        </p:spPr>
        <p:txBody>
          <a:bodyPr>
            <a:noAutofit/>
          </a:bodyPr>
          <a:lstStyle/>
          <a:p>
            <a:pPr>
              <a:spcBef>
                <a:spcPts val="0"/>
              </a:spcBef>
              <a:spcAft>
                <a:spcPts val="1440"/>
              </a:spcAft>
            </a:pPr>
            <a:r>
              <a:rPr lang="en-US" altLang="zh-CN" sz="2880" b="1" dirty="0"/>
              <a:t>1. Which country started the ancient Olympics?</a:t>
            </a:r>
          </a:p>
          <a:p>
            <a:pPr>
              <a:spcBef>
                <a:spcPts val="0"/>
              </a:spcBef>
              <a:spcAft>
                <a:spcPts val="1440"/>
              </a:spcAft>
            </a:pPr>
            <a:r>
              <a:rPr lang="en-US" altLang="zh-CN" sz="2880" dirty="0"/>
              <a:t>    A. Greece        B. America        	C. South Africa </a:t>
            </a:r>
          </a:p>
          <a:p>
            <a:pPr>
              <a:spcBef>
                <a:spcPts val="0"/>
              </a:spcBef>
              <a:spcAft>
                <a:spcPts val="1440"/>
              </a:spcAft>
            </a:pPr>
            <a:r>
              <a:rPr lang="en-US" altLang="zh-CN" sz="2880" b="1" spc="-72" dirty="0"/>
              <a:t>2. What was rewarded to the winners in the ancient Olympics?</a:t>
            </a:r>
          </a:p>
          <a:p>
            <a:pPr>
              <a:spcBef>
                <a:spcPts val="0"/>
              </a:spcBef>
              <a:spcAft>
                <a:spcPts val="1440"/>
              </a:spcAft>
            </a:pPr>
            <a:r>
              <a:rPr lang="en-US" altLang="zh-CN" sz="2880" dirty="0"/>
              <a:t>    A. Medals        B. Money		C. Olive wreath</a:t>
            </a:r>
          </a:p>
          <a:p>
            <a:pPr>
              <a:spcBef>
                <a:spcPts val="0"/>
              </a:spcBef>
              <a:spcAft>
                <a:spcPts val="1440"/>
              </a:spcAft>
            </a:pPr>
            <a:r>
              <a:rPr lang="en-US" altLang="zh-CN" sz="2880" b="1" dirty="0"/>
              <a:t>3. When and where did the modern Olympics begin?</a:t>
            </a:r>
          </a:p>
          <a:p>
            <a:pPr>
              <a:spcBef>
                <a:spcPts val="0"/>
              </a:spcBef>
              <a:spcAft>
                <a:spcPts val="1440"/>
              </a:spcAft>
            </a:pPr>
            <a:r>
              <a:rPr lang="en-US" altLang="zh-CN" sz="2880" dirty="0"/>
              <a:t>    A. 1896; Olympia 		B. 1896; Athens</a:t>
            </a:r>
          </a:p>
          <a:p>
            <a:pPr>
              <a:spcBef>
                <a:spcPts val="0"/>
              </a:spcBef>
              <a:spcAft>
                <a:spcPts val="1440"/>
              </a:spcAft>
            </a:pPr>
            <a:r>
              <a:rPr lang="en-US" altLang="zh-CN" sz="2880" dirty="0"/>
              <a:t>    C. 1900; Olympia		D. 1900; Athens</a:t>
            </a:r>
          </a:p>
          <a:p>
            <a:pPr>
              <a:spcBef>
                <a:spcPts val="0"/>
              </a:spcBef>
            </a:pPr>
            <a:r>
              <a:rPr lang="en-US" altLang="zh-CN" sz="2880" b="1" dirty="0"/>
              <a:t>4. What </a:t>
            </a:r>
            <a:r>
              <a:rPr lang="en-US" altLang="zh-CN" sz="2880" b="1" dirty="0">
                <a:solidFill>
                  <a:srgbClr val="0000CC"/>
                </a:solidFill>
              </a:rPr>
              <a:t>events</a:t>
            </a:r>
            <a:r>
              <a:rPr lang="en-US" altLang="zh-CN" sz="2880" b="1" dirty="0"/>
              <a:t> are held </a:t>
            </a:r>
            <a:r>
              <a:rPr lang="en-US" altLang="zh-CN" sz="2880" b="1" dirty="0">
                <a:solidFill>
                  <a:srgbClr val="0000CC"/>
                </a:solidFill>
              </a:rPr>
              <a:t>in the modern Olympics</a:t>
            </a:r>
            <a:r>
              <a:rPr lang="en-US" altLang="zh-CN" sz="2880" b="1" dirty="0"/>
              <a:t>? </a:t>
            </a:r>
          </a:p>
        </p:txBody>
      </p:sp>
      <p:pic>
        <p:nvPicPr>
          <p:cNvPr id="1026" name="Picture 2" descr="http://tse1.mm.bing.net/th?&amp;id=OIP.M7d9808053bfd9040cf009f967cf969e0o0&amp;w=243&amp;h=300&amp;c=0&amp;pid=1.9&amp;rs=0&amp;p=0&amp;r=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8194" y="1533742"/>
            <a:ext cx="607745" cy="750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tse1.mm.bing.net/th?&amp;id=OIP.M7d9808053bfd9040cf009f967cf969e0o0&amp;w=243&amp;h=300&amp;c=0&amp;pid=1.9&amp;rs=0&amp;p=0&amp;r=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559" y="2674160"/>
            <a:ext cx="607745" cy="7503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se1.mm.bing.net/th?&amp;id=OIP.M7d9808053bfd9040cf009f967cf969e0o0&amp;w=243&amp;h=300&amp;c=0&amp;pid=1.9&amp;rs=0&amp;p=0&amp;r=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923" y="3823966"/>
            <a:ext cx="607745" cy="7503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16954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220106" y="3128208"/>
            <a:ext cx="221246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sz="3360" b="1" dirty="0">
                <a:latin typeface="+mj-lt"/>
              </a:rPr>
              <a:t> basketball </a:t>
            </a:r>
          </a:p>
        </p:txBody>
      </p:sp>
      <p:sp>
        <p:nvSpPr>
          <p:cNvPr id="6147" name="Text Box 3"/>
          <p:cNvSpPr txBox="1">
            <a:spLocks noChangeArrowheads="1"/>
          </p:cNvSpPr>
          <p:nvPr/>
        </p:nvSpPr>
        <p:spPr bwMode="auto">
          <a:xfrm>
            <a:off x="739545" y="3117897"/>
            <a:ext cx="329769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sz="3360" b="1" dirty="0">
                <a:latin typeface="+mj-lt"/>
              </a:rPr>
              <a:t> football (soccer) </a:t>
            </a:r>
          </a:p>
        </p:txBody>
      </p:sp>
      <p:sp>
        <p:nvSpPr>
          <p:cNvPr id="6148" name="Text Box 4"/>
          <p:cNvSpPr txBox="1">
            <a:spLocks noChangeArrowheads="1"/>
          </p:cNvSpPr>
          <p:nvPr/>
        </p:nvSpPr>
        <p:spPr bwMode="auto">
          <a:xfrm>
            <a:off x="825014" y="14438"/>
            <a:ext cx="1046893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4320" b="1" dirty="0">
                <a:solidFill>
                  <a:srgbClr val="000099"/>
                </a:solidFill>
                <a:latin typeface="+mj-lt"/>
              </a:rPr>
              <a:t>Ball Games</a:t>
            </a:r>
          </a:p>
        </p:txBody>
      </p:sp>
      <p:sp>
        <p:nvSpPr>
          <p:cNvPr id="6149" name="Text Box 5"/>
          <p:cNvSpPr txBox="1">
            <a:spLocks noChangeArrowheads="1"/>
          </p:cNvSpPr>
          <p:nvPr/>
        </p:nvSpPr>
        <p:spPr bwMode="auto">
          <a:xfrm rot="-35023">
            <a:off x="9181165" y="3144828"/>
            <a:ext cx="165622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sz="3360" b="1" dirty="0">
                <a:latin typeface="+mj-lt"/>
              </a:rPr>
              <a:t>baseball</a:t>
            </a:r>
          </a:p>
        </p:txBody>
      </p:sp>
      <p:sp>
        <p:nvSpPr>
          <p:cNvPr id="6150" name="Text Box 6"/>
          <p:cNvSpPr txBox="1">
            <a:spLocks noChangeArrowheads="1"/>
          </p:cNvSpPr>
          <p:nvPr/>
        </p:nvSpPr>
        <p:spPr bwMode="auto">
          <a:xfrm>
            <a:off x="825014" y="6208943"/>
            <a:ext cx="353621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3360" b="1" dirty="0">
                <a:latin typeface="+mj-lt"/>
              </a:rPr>
              <a:t> tennis</a:t>
            </a:r>
          </a:p>
        </p:txBody>
      </p:sp>
      <p:sp>
        <p:nvSpPr>
          <p:cNvPr id="6151" name="Text Box 7"/>
          <p:cNvSpPr txBox="1">
            <a:spLocks noChangeArrowheads="1"/>
          </p:cNvSpPr>
          <p:nvPr/>
        </p:nvSpPr>
        <p:spPr bwMode="auto">
          <a:xfrm>
            <a:off x="4361229" y="6251640"/>
            <a:ext cx="2081019"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sz="3360" b="1" dirty="0">
                <a:latin typeface="+mj-lt"/>
              </a:rPr>
              <a:t> volleyball </a:t>
            </a:r>
          </a:p>
        </p:txBody>
      </p:sp>
      <p:sp>
        <p:nvSpPr>
          <p:cNvPr id="6152" name="Text Box 8"/>
          <p:cNvSpPr txBox="1">
            <a:spLocks noChangeArrowheads="1"/>
          </p:cNvSpPr>
          <p:nvPr/>
        </p:nvSpPr>
        <p:spPr bwMode="auto">
          <a:xfrm>
            <a:off x="6553559" y="6252258"/>
            <a:ext cx="237436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sz="3360" b="1" dirty="0">
                <a:latin typeface="+mj-lt"/>
              </a:rPr>
              <a:t> table tennis</a:t>
            </a:r>
          </a:p>
        </p:txBody>
      </p:sp>
      <p:sp>
        <p:nvSpPr>
          <p:cNvPr id="6153" name="Text Box 9"/>
          <p:cNvSpPr txBox="1">
            <a:spLocks noChangeArrowheads="1"/>
          </p:cNvSpPr>
          <p:nvPr/>
        </p:nvSpPr>
        <p:spPr bwMode="auto">
          <a:xfrm>
            <a:off x="9080903" y="6237819"/>
            <a:ext cx="227498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sz="3360" b="1" dirty="0">
                <a:latin typeface="+mj-lt"/>
              </a:rPr>
              <a:t> badminton</a:t>
            </a:r>
          </a:p>
        </p:txBody>
      </p:sp>
      <p:sp>
        <p:nvSpPr>
          <p:cNvPr id="2" name="AutoShape 4" descr="http://img2.imgtn.bdimg.com/it/u=2423760708,293377970&amp;fm=21&amp;gp=0.jpg"/>
          <p:cNvSpPr>
            <a:spLocks noChangeAspect="1" noChangeArrowheads="1"/>
          </p:cNvSpPr>
          <p:nvPr/>
        </p:nvSpPr>
        <p:spPr bwMode="auto">
          <a:xfrm>
            <a:off x="796290" y="-17335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zh-CN" altLang="en-US" sz="2160"/>
          </a:p>
        </p:txBody>
      </p:sp>
      <p:sp>
        <p:nvSpPr>
          <p:cNvPr id="3" name="AutoShape 8" descr="http://img5.imgtn.bdimg.com/it/u=3499977297,2613208716&amp;fm=11&amp;gp=0.jpg"/>
          <p:cNvSpPr>
            <a:spLocks noChangeAspect="1" noChangeArrowheads="1"/>
          </p:cNvSpPr>
          <p:nvPr/>
        </p:nvSpPr>
        <p:spPr bwMode="auto">
          <a:xfrm>
            <a:off x="979170" y="952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zh-CN" altLang="en-US" sz="2160"/>
          </a:p>
        </p:txBody>
      </p:sp>
      <p:sp>
        <p:nvSpPr>
          <p:cNvPr id="4" name="AutoShape 11" descr="http://img3.imgtn.bdimg.com/it/u=869991274,666945425&amp;fm=11&amp;gp=0.jpg"/>
          <p:cNvSpPr>
            <a:spLocks noChangeAspect="1" noChangeArrowheads="1"/>
          </p:cNvSpPr>
          <p:nvPr/>
        </p:nvSpPr>
        <p:spPr bwMode="auto">
          <a:xfrm>
            <a:off x="1162050" y="19240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zh-CN" altLang="en-US" sz="2160"/>
          </a:p>
        </p:txBody>
      </p:sp>
      <p:sp>
        <p:nvSpPr>
          <p:cNvPr id="5" name="AutoShape 14" descr="http://img4.imgtn.bdimg.com/it/u=1311360600,367090072&amp;fm=21&amp;gp=0.jpg"/>
          <p:cNvSpPr>
            <a:spLocks noChangeAspect="1" noChangeArrowheads="1"/>
          </p:cNvSpPr>
          <p:nvPr/>
        </p:nvSpPr>
        <p:spPr bwMode="auto">
          <a:xfrm>
            <a:off x="1344930" y="37528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zh-CN" altLang="en-US" sz="2160"/>
          </a:p>
        </p:txBody>
      </p:sp>
      <p:grpSp>
        <p:nvGrpSpPr>
          <p:cNvPr id="7" name="组合 6"/>
          <p:cNvGrpSpPr/>
          <p:nvPr/>
        </p:nvGrpSpPr>
        <p:grpSpPr>
          <a:xfrm>
            <a:off x="825014" y="760338"/>
            <a:ext cx="10468930" cy="5476692"/>
            <a:chOff x="179512" y="633615"/>
            <a:chExt cx="8724108" cy="4563910"/>
          </a:xfrm>
        </p:grpSpPr>
        <p:pic>
          <p:nvPicPr>
            <p:cNvPr id="19468" name="Picture 11" descr="baseball"/>
            <p:cNvPicPr>
              <a:picLocks noChangeAspect="1" noChangeArrowheads="1"/>
            </p:cNvPicPr>
            <p:nvPr/>
          </p:nvPicPr>
          <p:blipFill rotWithShape="1">
            <a:blip r:embed="rId3">
              <a:extLst>
                <a:ext uri="{28A0092B-C50C-407E-A947-70E740481C1C}">
                  <a14:useLocalDpi xmlns:a14="http://schemas.microsoft.com/office/drawing/2010/main" val="0"/>
                </a:ext>
              </a:extLst>
            </a:blip>
            <a:srcRect t="15656"/>
            <a:stretch/>
          </p:blipFill>
          <p:spPr bwMode="auto">
            <a:xfrm>
              <a:off x="6717632" y="633615"/>
              <a:ext cx="2185988" cy="19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2809"/>
            <a:stretch/>
          </p:blipFill>
          <p:spPr bwMode="auto">
            <a:xfrm>
              <a:off x="5444455" y="3156508"/>
              <a:ext cx="1647825" cy="203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b="5886"/>
            <a:stretch/>
          </p:blipFill>
          <p:spPr bwMode="auto">
            <a:xfrm>
              <a:off x="7358955" y="3156508"/>
              <a:ext cx="1533525" cy="202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9" name="Picture 9"/>
            <p:cNvPicPr>
              <a:picLocks noChangeAspect="1" noChangeArrowheads="1"/>
            </p:cNvPicPr>
            <p:nvPr/>
          </p:nvPicPr>
          <p:blipFill rotWithShape="1">
            <a:blip r:embed="rId6">
              <a:extLst>
                <a:ext uri="{28A0092B-C50C-407E-A947-70E740481C1C}">
                  <a14:useLocalDpi xmlns:a14="http://schemas.microsoft.com/office/drawing/2010/main" val="0"/>
                </a:ext>
              </a:extLst>
            </a:blip>
            <a:srcRect t="4290" b="5793"/>
            <a:stretch/>
          </p:blipFill>
          <p:spPr bwMode="auto">
            <a:xfrm>
              <a:off x="3392252" y="3180429"/>
              <a:ext cx="1755812" cy="201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871" y="638786"/>
              <a:ext cx="2932497" cy="1954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5"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5832" y="645648"/>
              <a:ext cx="3210044" cy="197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56" name="Picture 16"/>
            <p:cNvPicPr>
              <a:picLocks noChangeAspect="1" noChangeArrowheads="1"/>
            </p:cNvPicPr>
            <p:nvPr/>
          </p:nvPicPr>
          <p:blipFill rotWithShape="1">
            <a:blip r:embed="rId9">
              <a:extLst>
                <a:ext uri="{28A0092B-C50C-407E-A947-70E740481C1C}">
                  <a14:useLocalDpi xmlns:a14="http://schemas.microsoft.com/office/drawing/2010/main" val="0"/>
                </a:ext>
              </a:extLst>
            </a:blip>
            <a:srcRect t="1" b="2683"/>
            <a:stretch/>
          </p:blipFill>
          <p:spPr bwMode="auto">
            <a:xfrm>
              <a:off x="179512" y="3146389"/>
              <a:ext cx="2971856" cy="203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0" name="Text Box 3"/>
          <p:cNvSpPr txBox="1">
            <a:spLocks noChangeArrowheads="1"/>
          </p:cNvSpPr>
          <p:nvPr/>
        </p:nvSpPr>
        <p:spPr bwMode="auto">
          <a:xfrm>
            <a:off x="796291" y="4926840"/>
            <a:ext cx="10464205" cy="1311128"/>
          </a:xfrm>
          <a:prstGeom prst="rect">
            <a:avLst/>
          </a:prstGeom>
          <a:solidFill>
            <a:schemeClr val="bg1">
              <a:lumMod val="50000"/>
              <a:alpha val="54000"/>
            </a:schemeClr>
          </a:solidFill>
          <a:ln>
            <a:noFill/>
          </a:ln>
        </p:spPr>
        <p:style>
          <a:lnRef idx="1">
            <a:schemeClr val="dk1"/>
          </a:lnRef>
          <a:fillRef idx="3">
            <a:schemeClr val="dk1"/>
          </a:fillRef>
          <a:effectRef idx="2">
            <a:schemeClr val="dk1"/>
          </a:effectRef>
          <a:fontRef idx="minor">
            <a:schemeClr val="lt1"/>
          </a:fontRef>
        </p:style>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7920" b="1" dirty="0">
                <a:latin typeface="+mj-lt"/>
              </a:rPr>
              <a:t> The Pride of China</a:t>
            </a:r>
          </a:p>
        </p:txBody>
      </p:sp>
    </p:spTree>
    <p:custDataLst>
      <p:tags r:id="rId1"/>
    </p:custDataLst>
    <p:extLst>
      <p:ext uri="{BB962C8B-B14F-4D97-AF65-F5344CB8AC3E}">
        <p14:creationId xmlns:p14="http://schemas.microsoft.com/office/powerpoint/2010/main" val="1492747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blinds(horizontal)">
                                      <p:cBhvr>
                                        <p:cTn id="10" dur="500"/>
                                        <p:tgtEl>
                                          <p:spTgt spid="6148"/>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xEl>
                                              <p:pRg st="0" end="0"/>
                                            </p:txEl>
                                          </p:spTgt>
                                        </p:tgtEl>
                                        <p:attrNameLst>
                                          <p:attrName>style.visibility</p:attrName>
                                        </p:attrNameLst>
                                      </p:cBhvr>
                                      <p:to>
                                        <p:strVal val="visible"/>
                                      </p:to>
                                    </p:set>
                                    <p:animEffect transition="in" filter="fade">
                                      <p:cBhvr>
                                        <p:cTn id="13" dur="500"/>
                                        <p:tgtEl>
                                          <p:spTgt spid="614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fade">
                                      <p:cBhvr>
                                        <p:cTn id="18" dur="500"/>
                                        <p:tgtEl>
                                          <p:spTgt spid="61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fade">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149"/>
                                        </p:tgtEl>
                                        <p:attrNameLst>
                                          <p:attrName>style.visibility</p:attrName>
                                        </p:attrNameLst>
                                      </p:cBhvr>
                                      <p:to>
                                        <p:strVal val="visible"/>
                                      </p:to>
                                    </p:set>
                                    <p:animEffect transition="in" filter="fade">
                                      <p:cBhvr>
                                        <p:cTn id="28" dur="500"/>
                                        <p:tgtEl>
                                          <p:spTgt spid="61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50"/>
                                        </p:tgtEl>
                                        <p:attrNameLst>
                                          <p:attrName>style.visibility</p:attrName>
                                        </p:attrNameLst>
                                      </p:cBhvr>
                                      <p:to>
                                        <p:strVal val="visible"/>
                                      </p:to>
                                    </p:set>
                                    <p:animEffect transition="in" filter="fade">
                                      <p:cBhvr>
                                        <p:cTn id="33" dur="500"/>
                                        <p:tgtEl>
                                          <p:spTgt spid="61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151"/>
                                        </p:tgtEl>
                                        <p:attrNameLst>
                                          <p:attrName>style.visibility</p:attrName>
                                        </p:attrNameLst>
                                      </p:cBhvr>
                                      <p:to>
                                        <p:strVal val="visible"/>
                                      </p:to>
                                    </p:set>
                                    <p:animEffect transition="in" filter="fade">
                                      <p:cBhvr>
                                        <p:cTn id="38" dur="500"/>
                                        <p:tgtEl>
                                          <p:spTgt spid="61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152"/>
                                        </p:tgtEl>
                                        <p:attrNameLst>
                                          <p:attrName>style.visibility</p:attrName>
                                        </p:attrNameLst>
                                      </p:cBhvr>
                                      <p:to>
                                        <p:strVal val="visible"/>
                                      </p:to>
                                    </p:set>
                                    <p:animEffect transition="in" filter="fade">
                                      <p:cBhvr>
                                        <p:cTn id="43" dur="500"/>
                                        <p:tgtEl>
                                          <p:spTgt spid="615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153"/>
                                        </p:tgtEl>
                                        <p:attrNameLst>
                                          <p:attrName>style.visibility</p:attrName>
                                        </p:attrNameLst>
                                      </p:cBhvr>
                                      <p:to>
                                        <p:strVal val="visible"/>
                                      </p:to>
                                    </p:set>
                                    <p:animEffect transition="in" filter="fade">
                                      <p:cBhvr>
                                        <p:cTn id="48" dur="500"/>
                                        <p:tgtEl>
                                          <p:spTgt spid="615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p:bldP spid="6148" grpId="0"/>
      <p:bldP spid="6149" grpId="0"/>
      <p:bldP spid="6150" grpId="0"/>
      <p:bldP spid="6151" grpId="0"/>
      <p:bldP spid="6152" grpId="0"/>
      <p:bldP spid="6153"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945641" y="4235563"/>
            <a:ext cx="34913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4320" b="1" dirty="0">
                <a:latin typeface="+mj-lt"/>
                <a:ea typeface="幼圆" pitchFamily="49" charset="-122"/>
              </a:rPr>
              <a:t>running</a:t>
            </a:r>
          </a:p>
        </p:txBody>
      </p:sp>
      <p:sp>
        <p:nvSpPr>
          <p:cNvPr id="7171" name="Text Box 3"/>
          <p:cNvSpPr txBox="1">
            <a:spLocks noChangeArrowheads="1"/>
          </p:cNvSpPr>
          <p:nvPr/>
        </p:nvSpPr>
        <p:spPr bwMode="auto">
          <a:xfrm>
            <a:off x="825014" y="4220904"/>
            <a:ext cx="301752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50000"/>
              </a:spcBef>
              <a:buFontTx/>
              <a:buNone/>
            </a:pPr>
            <a:r>
              <a:rPr lang="en-US" altLang="zh-CN" sz="4320" b="1" dirty="0">
                <a:latin typeface="+mj-lt"/>
                <a:ea typeface="幼圆" pitchFamily="49" charset="-122"/>
              </a:rPr>
              <a:t>pole jump </a:t>
            </a:r>
          </a:p>
        </p:txBody>
      </p:sp>
      <p:sp>
        <p:nvSpPr>
          <p:cNvPr id="20484" name="Rectangle 4"/>
          <p:cNvSpPr>
            <a:spLocks noChangeArrowheads="1"/>
          </p:cNvSpPr>
          <p:nvPr/>
        </p:nvSpPr>
        <p:spPr bwMode="auto">
          <a:xfrm>
            <a:off x="825014" y="493163"/>
            <a:ext cx="10611948"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None/>
            </a:pPr>
            <a:r>
              <a:rPr lang="en-US" altLang="zh-CN" sz="4320" b="1" dirty="0">
                <a:solidFill>
                  <a:srgbClr val="000099"/>
                </a:solidFill>
                <a:latin typeface="+mj-lt"/>
              </a:rPr>
              <a:t>Track and Field</a:t>
            </a:r>
          </a:p>
        </p:txBody>
      </p:sp>
      <p:sp>
        <p:nvSpPr>
          <p:cNvPr id="7176" name="Text Box 8"/>
          <p:cNvSpPr txBox="1">
            <a:spLocks noChangeArrowheads="1"/>
          </p:cNvSpPr>
          <p:nvPr/>
        </p:nvSpPr>
        <p:spPr bwMode="auto">
          <a:xfrm>
            <a:off x="3979075" y="4235563"/>
            <a:ext cx="381762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50000"/>
              </a:spcBef>
              <a:buFontTx/>
              <a:buNone/>
            </a:pPr>
            <a:r>
              <a:rPr lang="en-US" altLang="zh-CN" sz="4320" b="1" dirty="0">
                <a:latin typeface="+mj-lt"/>
                <a:ea typeface="幼圆" pitchFamily="49" charset="-122"/>
              </a:rPr>
              <a:t>hurdling </a:t>
            </a:r>
          </a:p>
        </p:txBody>
      </p:sp>
      <p:grpSp>
        <p:nvGrpSpPr>
          <p:cNvPr id="2" name="组合 1"/>
          <p:cNvGrpSpPr/>
          <p:nvPr/>
        </p:nvGrpSpPr>
        <p:grpSpPr>
          <a:xfrm>
            <a:off x="825015" y="1710139"/>
            <a:ext cx="10611949" cy="2514600"/>
            <a:chOff x="179512" y="1425116"/>
            <a:chExt cx="8843291" cy="209550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73" b="202"/>
            <a:stretch/>
          </p:blipFill>
          <p:spPr bwMode="auto">
            <a:xfrm>
              <a:off x="179512" y="1425116"/>
              <a:ext cx="2514600" cy="207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3245" y="1425116"/>
              <a:ext cx="318135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1425116"/>
              <a:ext cx="2938635" cy="209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ustDataLst>
      <p:tags r:id="rId1"/>
    </p:custDataLst>
    <p:extLst>
      <p:ext uri="{BB962C8B-B14F-4D97-AF65-F5344CB8AC3E}">
        <p14:creationId xmlns:p14="http://schemas.microsoft.com/office/powerpoint/2010/main" val="1257620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fade">
                                      <p:cBhvr>
                                        <p:cTn id="15" dur="500"/>
                                        <p:tgtEl>
                                          <p:spTgt spid="717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176"/>
                                        </p:tgtEl>
                                        <p:attrNameLst>
                                          <p:attrName>style.visibility</p:attrName>
                                        </p:attrNameLst>
                                      </p:cBhvr>
                                      <p:to>
                                        <p:strVal val="visible"/>
                                      </p:to>
                                    </p:set>
                                    <p:animEffect transition="in" filter="fade">
                                      <p:cBhvr>
                                        <p:cTn id="20" dur="500"/>
                                        <p:tgtEl>
                                          <p:spTgt spid="71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20484" grpId="0"/>
      <p:bldP spid="71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0408180040_7545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906" y="3644900"/>
            <a:ext cx="501205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200408190040_7559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906" y="188913"/>
            <a:ext cx="5012056"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U773P249T3D107532F37DT200408290038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201" y="2118860"/>
            <a:ext cx="4956810" cy="456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6286199" y="950298"/>
            <a:ext cx="495681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0"/>
              </a:spcBef>
              <a:buNone/>
              <a:defRPr sz="3600" b="1">
                <a:solidFill>
                  <a:srgbClr val="000099"/>
                </a:solidFill>
                <a:latin typeface="+mj-lt"/>
                <a:ea typeface="宋体" charset="-122"/>
              </a:defRPr>
            </a:lvl1pPr>
            <a:lvl2pPr marL="742950" indent="-285750" eaLnBrk="0" hangingPunct="0">
              <a:spcBef>
                <a:spcPct val="20000"/>
              </a:spcBef>
              <a:buChar char="–"/>
              <a:defRPr sz="2800">
                <a:latin typeface="Arial" charset="0"/>
                <a:ea typeface="宋体" charset="-122"/>
              </a:defRPr>
            </a:lvl2pPr>
            <a:lvl3pPr marL="1143000" indent="-228600" eaLnBrk="0" hangingPunct="0">
              <a:spcBef>
                <a:spcPct val="20000"/>
              </a:spcBef>
              <a:buChar char="•"/>
              <a:defRPr sz="2400">
                <a:latin typeface="Arial" charset="0"/>
                <a:ea typeface="宋体" charset="-122"/>
              </a:defRPr>
            </a:lvl3pPr>
            <a:lvl4pPr marL="1600200" indent="-228600" eaLnBrk="0" hangingPunct="0">
              <a:spcBef>
                <a:spcPct val="20000"/>
              </a:spcBef>
              <a:buChar char="–"/>
              <a:defRPr sz="2000">
                <a:latin typeface="Arial" charset="0"/>
                <a:ea typeface="宋体" charset="-122"/>
              </a:defRPr>
            </a:lvl4pPr>
            <a:lvl5pPr marL="2057400" indent="-228600" eaLnBrk="0" hangingPunct="0">
              <a:spcBef>
                <a:spcPct val="20000"/>
              </a:spcBef>
              <a:buChar char="»"/>
              <a:defRPr sz="2000">
                <a:latin typeface="Arial" charset="0"/>
                <a:ea typeface="宋体" charset="-122"/>
              </a:defRPr>
            </a:lvl5pPr>
            <a:lvl6pPr marL="2514600" indent="-228600" eaLnBrk="0" fontAlgn="base" hangingPunct="0">
              <a:spcBef>
                <a:spcPct val="20000"/>
              </a:spcBef>
              <a:spcAft>
                <a:spcPct val="0"/>
              </a:spcAft>
              <a:buChar char="»"/>
              <a:defRPr sz="2000">
                <a:latin typeface="Arial" charset="0"/>
                <a:ea typeface="宋体" charset="-122"/>
              </a:defRPr>
            </a:lvl6pPr>
            <a:lvl7pPr marL="2971800" indent="-228600" eaLnBrk="0" fontAlgn="base" hangingPunct="0">
              <a:spcBef>
                <a:spcPct val="20000"/>
              </a:spcBef>
              <a:spcAft>
                <a:spcPct val="0"/>
              </a:spcAft>
              <a:buChar char="»"/>
              <a:defRPr sz="2000">
                <a:latin typeface="Arial" charset="0"/>
                <a:ea typeface="宋体" charset="-122"/>
              </a:defRPr>
            </a:lvl7pPr>
            <a:lvl8pPr marL="3429000" indent="-228600" eaLnBrk="0" fontAlgn="base" hangingPunct="0">
              <a:spcBef>
                <a:spcPct val="20000"/>
              </a:spcBef>
              <a:spcAft>
                <a:spcPct val="0"/>
              </a:spcAft>
              <a:buChar char="»"/>
              <a:defRPr sz="2000">
                <a:latin typeface="Arial" charset="0"/>
                <a:ea typeface="宋体" charset="-122"/>
              </a:defRPr>
            </a:lvl8pPr>
            <a:lvl9pPr marL="3886200" indent="-228600" eaLnBrk="0" fontAlgn="base" hangingPunct="0">
              <a:spcBef>
                <a:spcPct val="20000"/>
              </a:spcBef>
              <a:spcAft>
                <a:spcPct val="0"/>
              </a:spcAft>
              <a:buChar char="»"/>
              <a:defRPr sz="2000">
                <a:latin typeface="Arial" charset="0"/>
                <a:ea typeface="宋体" charset="-122"/>
              </a:defRPr>
            </a:lvl9pPr>
          </a:lstStyle>
          <a:p>
            <a:r>
              <a:rPr lang="en-US" altLang="zh-CN" sz="5280" dirty="0"/>
              <a:t>Gymnastics </a:t>
            </a:r>
          </a:p>
        </p:txBody>
      </p:sp>
      <p:sp>
        <p:nvSpPr>
          <p:cNvPr id="8198" name="Rectangle 6"/>
          <p:cNvSpPr>
            <a:spLocks noChangeArrowheads="1"/>
          </p:cNvSpPr>
          <p:nvPr/>
        </p:nvSpPr>
        <p:spPr bwMode="auto">
          <a:xfrm>
            <a:off x="6286200" y="446759"/>
            <a:ext cx="4956809"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ctr" eaLnBrk="1" hangingPunct="1">
              <a:spcBef>
                <a:spcPct val="0"/>
              </a:spcBef>
              <a:buFontTx/>
              <a:buNone/>
            </a:pPr>
            <a:r>
              <a:rPr lang="en-US" altLang="zh-CN" sz="3840" b="1" dirty="0"/>
              <a:t>[</a:t>
            </a:r>
            <a:r>
              <a:rPr lang="en-US" altLang="zh-CN" sz="3840" b="1" dirty="0" err="1"/>
              <a:t>dʒim'næstiks</a:t>
            </a:r>
            <a:r>
              <a:rPr lang="en-US" altLang="zh-CN" sz="3840" b="1" dirty="0"/>
              <a:t>]</a:t>
            </a:r>
            <a:r>
              <a:rPr lang="en-US" altLang="zh-CN" sz="3840" dirty="0"/>
              <a:t> </a:t>
            </a:r>
          </a:p>
        </p:txBody>
      </p:sp>
    </p:spTree>
    <p:custDataLst>
      <p:tags r:id="rId1"/>
    </p:custDataLst>
    <p:extLst>
      <p:ext uri="{BB962C8B-B14F-4D97-AF65-F5344CB8AC3E}">
        <p14:creationId xmlns:p14="http://schemas.microsoft.com/office/powerpoint/2010/main" val="3618289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fade">
                                      <p:cBhvr>
                                        <p:cTn id="7" dur="500"/>
                                        <p:tgtEl>
                                          <p:spTgt spid="21507"/>
                                        </p:tgtEl>
                                      </p:cBhvr>
                                    </p:animEffect>
                                  </p:childTnLst>
                                </p:cTn>
                              </p:par>
                              <p:par>
                                <p:cTn id="8" presetID="10"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fade">
                                      <p:cBhvr>
                                        <p:cTn id="10" dur="500"/>
                                        <p:tgtEl>
                                          <p:spTgt spid="21506"/>
                                        </p:tgtEl>
                                      </p:cBhvr>
                                    </p:animEffect>
                                  </p:childTnLst>
                                </p:cTn>
                              </p:par>
                              <p:par>
                                <p:cTn id="11" presetID="10" presetClass="entr" presetSubtype="0" fill="hold" nodeType="withEffect">
                                  <p:stCondLst>
                                    <p:cond delay="0"/>
                                  </p:stCondLst>
                                  <p:childTnLst>
                                    <p:set>
                                      <p:cBhvr>
                                        <p:cTn id="12" dur="1" fill="hold">
                                          <p:stCondLst>
                                            <p:cond delay="0"/>
                                          </p:stCondLst>
                                        </p:cTn>
                                        <p:tgtEl>
                                          <p:spTgt spid="21508"/>
                                        </p:tgtEl>
                                        <p:attrNameLst>
                                          <p:attrName>style.visibility</p:attrName>
                                        </p:attrNameLst>
                                      </p:cBhvr>
                                      <p:to>
                                        <p:strVal val="visible"/>
                                      </p:to>
                                    </p:set>
                                    <p:animEffect transition="in" filter="fade">
                                      <p:cBhvr>
                                        <p:cTn id="13" dur="500"/>
                                        <p:tgtEl>
                                          <p:spTgt spid="2150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fade">
                                      <p:cBhvr>
                                        <p:cTn id="18" dur="500"/>
                                        <p:tgtEl>
                                          <p:spTgt spid="819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198"/>
                                        </p:tgtEl>
                                        <p:attrNameLst>
                                          <p:attrName>style.visibility</p:attrName>
                                        </p:attrNameLst>
                                      </p:cBhvr>
                                      <p:to>
                                        <p:strVal val="visible"/>
                                      </p:to>
                                    </p:set>
                                    <p:animEffect transition="in" filter="fade">
                                      <p:cBhvr>
                                        <p:cTn id="21"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864863" y="5949317"/>
            <a:ext cx="330417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50000"/>
              </a:spcBef>
              <a:defRPr sz="3200" b="1">
                <a:latin typeface="+mj-lt"/>
                <a:ea typeface="幼圆" pitchFamily="49" charset="-122"/>
              </a:defRPr>
            </a:lvl1pPr>
          </a:lstStyle>
          <a:p>
            <a:r>
              <a:rPr lang="en-US" altLang="zh-CN" sz="3840" dirty="0"/>
              <a:t>diving </a:t>
            </a:r>
          </a:p>
        </p:txBody>
      </p:sp>
      <p:pic>
        <p:nvPicPr>
          <p:cNvPr id="22532" name="Picture 4" descr="200408161387_7528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5040" y="375286"/>
            <a:ext cx="3383280" cy="227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7"/>
          <p:cNvSpPr>
            <a:spLocks noChangeArrowheads="1"/>
          </p:cNvSpPr>
          <p:nvPr/>
        </p:nvSpPr>
        <p:spPr bwMode="auto">
          <a:xfrm>
            <a:off x="4169035" y="4307534"/>
            <a:ext cx="370534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zh-CN" sz="3840" b="1" dirty="0">
                <a:latin typeface="+mj-lt"/>
                <a:ea typeface="幼圆" pitchFamily="49" charset="-122"/>
              </a:rPr>
              <a:t>swimming</a:t>
            </a:r>
          </a:p>
        </p:txBody>
      </p:sp>
      <p:sp>
        <p:nvSpPr>
          <p:cNvPr id="9224" name="Rectangle 8"/>
          <p:cNvSpPr>
            <a:spLocks noChangeArrowheads="1"/>
          </p:cNvSpPr>
          <p:nvPr/>
        </p:nvSpPr>
        <p:spPr bwMode="auto">
          <a:xfrm>
            <a:off x="7924800" y="5964389"/>
            <a:ext cx="338352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zh-CN" sz="3840" b="1" dirty="0">
                <a:latin typeface="+mj-lt"/>
                <a:ea typeface="幼圆" pitchFamily="49" charset="-122"/>
              </a:rPr>
              <a:t>weight-lifting</a:t>
            </a:r>
          </a:p>
        </p:txBody>
      </p:sp>
      <p:sp>
        <p:nvSpPr>
          <p:cNvPr id="9225" name="Text Box 9"/>
          <p:cNvSpPr txBox="1">
            <a:spLocks noChangeArrowheads="1"/>
          </p:cNvSpPr>
          <p:nvPr/>
        </p:nvSpPr>
        <p:spPr bwMode="auto">
          <a:xfrm>
            <a:off x="864864" y="2684176"/>
            <a:ext cx="331089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a:spcBef>
                <a:spcPct val="50000"/>
              </a:spcBef>
              <a:defRPr sz="3200" b="1">
                <a:latin typeface="+mj-lt"/>
                <a:ea typeface="幼圆" pitchFamily="49" charset="-122"/>
              </a:defRPr>
            </a:lvl1pPr>
          </a:lstStyle>
          <a:p>
            <a:r>
              <a:rPr lang="en-US" altLang="zh-CN" sz="3840" dirty="0"/>
              <a:t>wrestling</a:t>
            </a:r>
          </a:p>
        </p:txBody>
      </p:sp>
      <p:sp>
        <p:nvSpPr>
          <p:cNvPr id="9226" name="Rectangle 10"/>
          <p:cNvSpPr>
            <a:spLocks noChangeArrowheads="1"/>
          </p:cNvSpPr>
          <p:nvPr/>
        </p:nvSpPr>
        <p:spPr bwMode="auto">
          <a:xfrm>
            <a:off x="7931585" y="2667841"/>
            <a:ext cx="334899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en-US" altLang="zh-CN" sz="3840" b="1" dirty="0">
                <a:latin typeface="+mj-lt"/>
                <a:ea typeface="幼圆" pitchFamily="49" charset="-122"/>
              </a:rPr>
              <a:t>shooting</a:t>
            </a:r>
          </a:p>
        </p:txBody>
      </p:sp>
      <p:sp>
        <p:nvSpPr>
          <p:cNvPr id="9227" name="Rectangle 11"/>
          <p:cNvSpPr>
            <a:spLocks noChangeArrowheads="1"/>
          </p:cNvSpPr>
          <p:nvPr/>
        </p:nvSpPr>
        <p:spPr bwMode="auto">
          <a:xfrm>
            <a:off x="4358640" y="475352"/>
            <a:ext cx="329184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0"/>
              </a:spcBef>
            </a:pPr>
            <a:r>
              <a:rPr lang="en-US" altLang="zh-CN" sz="4320" b="1" dirty="0">
                <a:solidFill>
                  <a:srgbClr val="000099"/>
                </a:solidFill>
                <a:latin typeface="+mj-lt"/>
                <a:ea typeface="宋体" charset="-122"/>
              </a:rPr>
              <a:t>Others</a:t>
            </a:r>
          </a:p>
        </p:txBody>
      </p:sp>
      <p:sp>
        <p:nvSpPr>
          <p:cNvPr id="2" name="AutoShape 2" descr="http://img0.imgtn.bdimg.com/it/u=706308142,848582054&amp;fm=21&amp;gp=0.jpg"/>
          <p:cNvSpPr>
            <a:spLocks noChangeAspect="1" noChangeArrowheads="1"/>
          </p:cNvSpPr>
          <p:nvPr/>
        </p:nvSpPr>
        <p:spPr bwMode="auto">
          <a:xfrm>
            <a:off x="796290" y="-17335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zh-CN" altLang="en-US" sz="2160"/>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5710"/>
          <a:stretch/>
        </p:blipFill>
        <p:spPr bwMode="auto">
          <a:xfrm>
            <a:off x="7931587" y="3592290"/>
            <a:ext cx="3348990" cy="237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http://img4.imgtn.bdimg.com/it/u=3909727073,1870992339&amp;fm=21&amp;gp=0.jpg"/>
          <p:cNvSpPr>
            <a:spLocks noChangeAspect="1" noChangeArrowheads="1"/>
          </p:cNvSpPr>
          <p:nvPr/>
        </p:nvSpPr>
        <p:spPr bwMode="auto">
          <a:xfrm>
            <a:off x="979170" y="9525"/>
            <a:ext cx="36576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728" tIns="54864" rIns="109728" bIns="54864" numCol="1" anchor="t" anchorCtr="0" compatLnSpc="1">
            <a:prstTxWarp prst="textNoShape">
              <a:avLst/>
            </a:prstTxWarp>
          </a:bodyPr>
          <a:lstStyle/>
          <a:p>
            <a:endParaRPr lang="zh-CN" altLang="en-US" sz="2160"/>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866" y="2038855"/>
            <a:ext cx="3650512" cy="226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http://upload.site.cnhubei.com/2015/0726/14378869334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015" y="3635606"/>
            <a:ext cx="3344020" cy="2313712"/>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tse1.mm.bing.net/th?&amp;id=OIP.M2f25bde8e835f998effa4ecd7f6a7633o0&amp;w=300&amp;h=247&amp;c=0&amp;pid=1.9&amp;rs=0&amp;p=0&amp;r=0"/>
          <p:cNvPicPr>
            <a:picLocks noChangeAspect="1" noChangeArrowheads="1"/>
          </p:cNvPicPr>
          <p:nvPr/>
        </p:nvPicPr>
        <p:blipFill rotWithShape="1">
          <a:blip r:embed="rId7">
            <a:extLst>
              <a:ext uri="{28A0092B-C50C-407E-A947-70E740481C1C}">
                <a14:useLocalDpi xmlns:a14="http://schemas.microsoft.com/office/drawing/2010/main" val="0"/>
              </a:ext>
            </a:extLst>
          </a:blip>
          <a:srcRect t="10269" b="5954"/>
          <a:stretch/>
        </p:blipFill>
        <p:spPr bwMode="auto">
          <a:xfrm>
            <a:off x="864863" y="404163"/>
            <a:ext cx="3302742" cy="227811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4998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fade">
                                      <p:cBhvr>
                                        <p:cTn id="7" dur="500"/>
                                        <p:tgtEl>
                                          <p:spTgt spid="41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5"/>
                                        </p:tgtEl>
                                        <p:attrNameLst>
                                          <p:attrName>style.visibility</p:attrName>
                                        </p:attrNameLst>
                                      </p:cBhvr>
                                      <p:to>
                                        <p:strVal val="visible"/>
                                      </p:to>
                                    </p:set>
                                    <p:animEffect transition="in" filter="fade">
                                      <p:cBhvr>
                                        <p:cTn id="10" dur="500"/>
                                        <p:tgtEl>
                                          <p:spTgt spid="92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fade">
                                      <p:cBhvr>
                                        <p:cTn id="15" dur="500"/>
                                        <p:tgtEl>
                                          <p:spTgt spid="225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226"/>
                                        </p:tgtEl>
                                        <p:attrNameLst>
                                          <p:attrName>style.visibility</p:attrName>
                                        </p:attrNameLst>
                                      </p:cBhvr>
                                      <p:to>
                                        <p:strVal val="visible"/>
                                      </p:to>
                                    </p:set>
                                    <p:animEffect transition="in" filter="fade">
                                      <p:cBhvr>
                                        <p:cTn id="18" dur="500"/>
                                        <p:tgtEl>
                                          <p:spTgt spid="92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5"/>
                                        </p:tgtEl>
                                        <p:attrNameLst>
                                          <p:attrName>style.visibility</p:attrName>
                                        </p:attrNameLst>
                                      </p:cBhvr>
                                      <p:to>
                                        <p:strVal val="visible"/>
                                      </p:to>
                                    </p:set>
                                    <p:animEffect transition="in" filter="fade">
                                      <p:cBhvr>
                                        <p:cTn id="23" dur="500"/>
                                        <p:tgtEl>
                                          <p:spTgt spid="410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218"/>
                                        </p:tgtEl>
                                        <p:attrNameLst>
                                          <p:attrName>style.visibility</p:attrName>
                                        </p:attrNameLst>
                                      </p:cBhvr>
                                      <p:to>
                                        <p:strVal val="visible"/>
                                      </p:to>
                                    </p:set>
                                    <p:animEffect transition="in" filter="fade">
                                      <p:cBhvr>
                                        <p:cTn id="26" dur="500"/>
                                        <p:tgtEl>
                                          <p:spTgt spid="92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fade">
                                      <p:cBhvr>
                                        <p:cTn id="31" dur="500"/>
                                        <p:tgtEl>
                                          <p:spTgt spid="409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224"/>
                                        </p:tgtEl>
                                        <p:attrNameLst>
                                          <p:attrName>style.visibility</p:attrName>
                                        </p:attrNameLst>
                                      </p:cBhvr>
                                      <p:to>
                                        <p:strVal val="visible"/>
                                      </p:to>
                                    </p:set>
                                    <p:animEffect transition="in" filter="fade">
                                      <p:cBhvr>
                                        <p:cTn id="34" dur="500"/>
                                        <p:tgtEl>
                                          <p:spTgt spid="92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03"/>
                                        </p:tgtEl>
                                        <p:attrNameLst>
                                          <p:attrName>style.visibility</p:attrName>
                                        </p:attrNameLst>
                                      </p:cBhvr>
                                      <p:to>
                                        <p:strVal val="visible"/>
                                      </p:to>
                                    </p:set>
                                    <p:animEffect transition="in" filter="fade">
                                      <p:cBhvr>
                                        <p:cTn id="39" dur="500"/>
                                        <p:tgtEl>
                                          <p:spTgt spid="410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223"/>
                                        </p:tgtEl>
                                        <p:attrNameLst>
                                          <p:attrName>style.visibility</p:attrName>
                                        </p:attrNameLst>
                                      </p:cBhvr>
                                      <p:to>
                                        <p:strVal val="visible"/>
                                      </p:to>
                                    </p:set>
                                    <p:animEffect transition="in" filter="fade">
                                      <p:cBhvr>
                                        <p:cTn id="42" dur="500"/>
                                        <p:tgtEl>
                                          <p:spTgt spid="9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3" grpId="0"/>
      <p:bldP spid="9224" grpId="0"/>
      <p:bldP spid="9225" grpId="0"/>
      <p:bldP spid="922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TIMING" val="|1.5|1.9|2.7|3.5|2.8"/>
</p:tagLst>
</file>

<file path=ppt/tags/tag2.xml><?xml version="1.0" encoding="utf-8"?>
<p:tagLst xmlns:a="http://schemas.openxmlformats.org/drawingml/2006/main" xmlns:r="http://schemas.openxmlformats.org/officeDocument/2006/relationships" xmlns:p="http://schemas.openxmlformats.org/presentationml/2006/main">
  <p:tag name="TIMING" val="|0.6"/>
</p:tagLst>
</file>

<file path=ppt/tags/tag3.xml><?xml version="1.0" encoding="utf-8"?>
<p:tagLst xmlns:a="http://schemas.openxmlformats.org/drawingml/2006/main" xmlns:r="http://schemas.openxmlformats.org/officeDocument/2006/relationships" xmlns:p="http://schemas.openxmlformats.org/presentationml/2006/main">
  <p:tag name="TIMING" val="|0.8|1.9|4.1|2.1|4.6|3.2|5.5|1.9"/>
</p:tagLst>
</file>

<file path=ppt/tags/tag4.xml><?xml version="1.0" encoding="utf-8"?>
<p:tagLst xmlns:a="http://schemas.openxmlformats.org/drawingml/2006/main" xmlns:r="http://schemas.openxmlformats.org/officeDocument/2006/relationships" xmlns:p="http://schemas.openxmlformats.org/presentationml/2006/main">
  <p:tag name="TIMING" val="|0.5|2.7|3|2.7|2.9|3.3|3.2|3.3|2.9"/>
</p:tagLst>
</file>

<file path=ppt/tags/tag5.xml><?xml version="1.0" encoding="utf-8"?>
<p:tagLst xmlns:a="http://schemas.openxmlformats.org/drawingml/2006/main" xmlns:r="http://schemas.openxmlformats.org/officeDocument/2006/relationships" xmlns:p="http://schemas.openxmlformats.org/presentationml/2006/main">
  <p:tag name="TIMING" val="|0.7|2.3|2.6|3.7"/>
</p:tagLst>
</file>

<file path=ppt/tags/tag6.xml><?xml version="1.0" encoding="utf-8"?>
<p:tagLst xmlns:a="http://schemas.openxmlformats.org/drawingml/2006/main" xmlns:r="http://schemas.openxmlformats.org/officeDocument/2006/relationships" xmlns:p="http://schemas.openxmlformats.org/presentationml/2006/main">
  <p:tag name="TIMING" val="|0.5|2.6"/>
</p:tagLst>
</file>

<file path=ppt/tags/tag7.xml><?xml version="1.0" encoding="utf-8"?>
<p:tagLst xmlns:a="http://schemas.openxmlformats.org/drawingml/2006/main" xmlns:r="http://schemas.openxmlformats.org/officeDocument/2006/relationships" xmlns:p="http://schemas.openxmlformats.org/presentationml/2006/main">
  <p:tag name="TIMING" val="|0.6|4|4.3|5.4|3"/>
</p:tagLst>
</file>

<file path=ppt/tags/tag8.xml><?xml version="1.0" encoding="utf-8"?>
<p:tagLst xmlns:a="http://schemas.openxmlformats.org/drawingml/2006/main" xmlns:r="http://schemas.openxmlformats.org/officeDocument/2006/relationships" xmlns:p="http://schemas.openxmlformats.org/presentationml/2006/main">
  <p:tag name="TIMING" val="|1|3.9|3.4|2.8|3"/>
</p:tagLst>
</file>

<file path=ppt/tags/tag9.xml><?xml version="1.0" encoding="utf-8"?>
<p:tagLst xmlns:a="http://schemas.openxmlformats.org/drawingml/2006/main" xmlns:r="http://schemas.openxmlformats.org/officeDocument/2006/relationships" xmlns:p="http://schemas.openxmlformats.org/presentationml/2006/main">
  <p:tag name="TIMING" val="|5.3|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1506</Words>
  <Application>Microsoft Macintosh PowerPoint</Application>
  <PresentationFormat>宽屏</PresentationFormat>
  <Paragraphs>202</Paragraphs>
  <Slides>26</Slides>
  <Notes>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等线</vt:lpstr>
      <vt:lpstr>等线 Light</vt:lpstr>
      <vt:lpstr>黑体</vt:lpstr>
      <vt:lpstr>华文新魏</vt:lpstr>
      <vt:lpstr>Arial</vt:lpstr>
      <vt:lpstr>Calibri</vt:lpstr>
      <vt:lpstr>Cambria</vt:lpstr>
      <vt:lpstr>Comic Sans MS</vt:lpstr>
      <vt:lpstr>HelveticaNeue</vt:lpstr>
      <vt:lpstr>Wingdings</vt:lpstr>
      <vt:lpstr>Office 主题​​</vt:lpstr>
      <vt:lpstr>PowerPoint 演示文稿</vt:lpstr>
      <vt:lpstr>PowerPoint 演示文稿</vt:lpstr>
      <vt:lpstr>Welcome to the Olympics</vt:lpstr>
      <vt:lpstr>PowerPoint 演示文稿</vt:lpstr>
      <vt:lpstr>How much do you know about the Olympics?</vt:lpstr>
      <vt:lpstr>PowerPoint 演示文稿</vt:lpstr>
      <vt:lpstr>PowerPoint 演示文稿</vt:lpstr>
      <vt:lpstr>PowerPoint 演示文稿</vt:lpstr>
      <vt:lpstr>PowerPoint 演示文稿</vt:lpstr>
      <vt:lpstr>PowerPoint 演示文稿</vt:lpstr>
      <vt:lpstr>PowerPoint 演示文稿</vt:lpstr>
      <vt:lpstr>Knowledge about the Olympics</vt:lpstr>
      <vt:lpstr>PowerPoint 演示文稿</vt:lpstr>
      <vt:lpstr>PowerPoint 演示文稿</vt:lpstr>
      <vt:lpstr>Step 1: Read for structure</vt:lpstr>
      <vt:lpstr>Step 2: Read for detailed information.</vt:lpstr>
      <vt:lpstr>PowerPoint 演示文稿</vt:lpstr>
      <vt:lpstr>PowerPoint 演示文稿</vt:lpstr>
      <vt:lpstr>Step 3: Make an interview.</vt:lpstr>
      <vt:lpstr>Step 4: Identify facts and inquire relations.</vt:lpstr>
      <vt:lpstr>Step 5: Write a paragraph.</vt:lpstr>
      <vt:lpstr>Step 6: Enjoying and evaluating.</vt:lpstr>
      <vt:lpstr>PowerPoint 演示文稿</vt:lpstr>
      <vt:lpstr>PowerPoint 演示文稿</vt:lpstr>
      <vt:lpstr>PowerPoint 演示文稿</vt:lpstr>
      <vt:lpstr>Step 7: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nqdp</cp:lastModifiedBy>
  <cp:revision>25</cp:revision>
  <dcterms:created xsi:type="dcterms:W3CDTF">2017-08-09T01:43:00Z</dcterms:created>
  <dcterms:modified xsi:type="dcterms:W3CDTF">2019-08-27T06:53:15Z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