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89" r:id="rId2"/>
    <p:sldId id="256" r:id="rId3"/>
    <p:sldId id="287" r:id="rId4"/>
    <p:sldId id="258" r:id="rId5"/>
    <p:sldId id="260" r:id="rId6"/>
    <p:sldId id="259" r:id="rId7"/>
    <p:sldId id="265" r:id="rId8"/>
    <p:sldId id="286" r:id="rId9"/>
    <p:sldId id="264" r:id="rId10"/>
    <p:sldId id="266" r:id="rId11"/>
    <p:sldId id="269" r:id="rId12"/>
    <p:sldId id="270" r:id="rId13"/>
    <p:sldId id="283" r:id="rId14"/>
    <p:sldId id="284" r:id="rId15"/>
    <p:sldId id="285" r:id="rId16"/>
    <p:sldId id="261" r:id="rId17"/>
    <p:sldId id="288" r:id="rId18"/>
    <p:sldId id="276" r:id="rId19"/>
    <p:sldId id="272" r:id="rId20"/>
    <p:sldId id="280" r:id="rId21"/>
    <p:sldId id="281" r:id="rId22"/>
    <p:sldId id="273" r:id="rId23"/>
    <p:sldId id="275" r:id="rId24"/>
    <p:sldId id="278" r:id="rId25"/>
    <p:sldId id="279" r:id="rId26"/>
    <p:sldId id="25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3300"/>
    <a:srgbClr val="E7F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83" d="100"/>
          <a:sy n="83" d="100"/>
        </p:scale>
        <p:origin x="67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6CBD9-54B3-48E4-8904-1D6BB8647A7B}" type="datetimeFigureOut">
              <a:rPr lang="zh-CN" altLang="en-US" smtClean="0"/>
              <a:t>2020/6/8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CA129-C497-4441-9360-FAC6625F44E9}" type="slidenum">
              <a:rPr lang="zh-CN" altLang="en-US" smtClean="0"/>
              <a:t>‹#›</a:t>
            </a:fld>
            <a:endParaRPr lang="zh-CN" altLang="en-US"/>
          </a:p>
        </p:txBody>
      </p:sp>
    </p:spTree>
    <p:extLst>
      <p:ext uri="{BB962C8B-B14F-4D97-AF65-F5344CB8AC3E}">
        <p14:creationId xmlns:p14="http://schemas.microsoft.com/office/powerpoint/2010/main" val="161213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val="108487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extLst>
      <p:ext uri="{BB962C8B-B14F-4D97-AF65-F5344CB8AC3E}">
        <p14:creationId xmlns:p14="http://schemas.microsoft.com/office/powerpoint/2010/main" val="282220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People tend to use –generation to call persons who were born in a certain period.</a:t>
            </a:r>
            <a:endParaRPr lang="zh-CN" altLang="en-US" dirty="0"/>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extLst>
      <p:ext uri="{BB962C8B-B14F-4D97-AF65-F5344CB8AC3E}">
        <p14:creationId xmlns:p14="http://schemas.microsoft.com/office/powerpoint/2010/main" val="3928551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People tend to use –generation to call persons who were born in a certain period.</a:t>
            </a:r>
            <a:endParaRPr lang="zh-CN" altLang="en-US" dirty="0"/>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extLst>
      <p:ext uri="{BB962C8B-B14F-4D97-AF65-F5344CB8AC3E}">
        <p14:creationId xmlns:p14="http://schemas.microsoft.com/office/powerpoint/2010/main" val="392855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extLst>
      <p:ext uri="{BB962C8B-B14F-4D97-AF65-F5344CB8AC3E}">
        <p14:creationId xmlns:p14="http://schemas.microsoft.com/office/powerpoint/2010/main" val="4182509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extLst>
      <p:ext uri="{BB962C8B-B14F-4D97-AF65-F5344CB8AC3E}">
        <p14:creationId xmlns:p14="http://schemas.microsoft.com/office/powerpoint/2010/main" val="289737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extLst>
      <p:ext uri="{BB962C8B-B14F-4D97-AF65-F5344CB8AC3E}">
        <p14:creationId xmlns:p14="http://schemas.microsoft.com/office/powerpoint/2010/main" val="285956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extLst>
      <p:ext uri="{BB962C8B-B14F-4D97-AF65-F5344CB8AC3E}">
        <p14:creationId xmlns:p14="http://schemas.microsoft.com/office/powerpoint/2010/main" val="107787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extLst>
      <p:ext uri="{BB962C8B-B14F-4D97-AF65-F5344CB8AC3E}">
        <p14:creationId xmlns:p14="http://schemas.microsoft.com/office/powerpoint/2010/main" val="565894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Coca-Cola has changed its ad that is featured on its Times Square billboard</a:t>
            </a:r>
            <a:endParaRPr lang="zh-CN" altLang="en-US" dirty="0"/>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extLst>
      <p:ext uri="{BB962C8B-B14F-4D97-AF65-F5344CB8AC3E}">
        <p14:creationId xmlns:p14="http://schemas.microsoft.com/office/powerpoint/2010/main" val="394311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extLst>
      <p:ext uri="{BB962C8B-B14F-4D97-AF65-F5344CB8AC3E}">
        <p14:creationId xmlns:p14="http://schemas.microsoft.com/office/powerpoint/2010/main" val="379899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extLst>
      <p:ext uri="{BB962C8B-B14F-4D97-AF65-F5344CB8AC3E}">
        <p14:creationId xmlns:p14="http://schemas.microsoft.com/office/powerpoint/2010/main" val="2897376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extLst>
      <p:ext uri="{BB962C8B-B14F-4D97-AF65-F5344CB8AC3E}">
        <p14:creationId xmlns:p14="http://schemas.microsoft.com/office/powerpoint/2010/main" val="3779662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extLst>
      <p:ext uri="{BB962C8B-B14F-4D97-AF65-F5344CB8AC3E}">
        <p14:creationId xmlns:p14="http://schemas.microsoft.com/office/powerpoint/2010/main" val="3159212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extLst>
      <p:ext uri="{BB962C8B-B14F-4D97-AF65-F5344CB8AC3E}">
        <p14:creationId xmlns:p14="http://schemas.microsoft.com/office/powerpoint/2010/main" val="425724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22</a:t>
            </a:r>
            <a:endParaRPr lang="zh-CN" altLang="en-US"/>
          </a:p>
        </p:txBody>
      </p:sp>
    </p:spTree>
    <p:extLst>
      <p:ext uri="{BB962C8B-B14F-4D97-AF65-F5344CB8AC3E}">
        <p14:creationId xmlns:p14="http://schemas.microsoft.com/office/powerpoint/2010/main" val="3864655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extLst>
      <p:ext uri="{BB962C8B-B14F-4D97-AF65-F5344CB8AC3E}">
        <p14:creationId xmlns:p14="http://schemas.microsoft.com/office/powerpoint/2010/main" val="3753082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a:p>
        </p:txBody>
      </p:sp>
    </p:spTree>
    <p:extLst>
      <p:ext uri="{BB962C8B-B14F-4D97-AF65-F5344CB8AC3E}">
        <p14:creationId xmlns:p14="http://schemas.microsoft.com/office/powerpoint/2010/main" val="116973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January , 2020 Rona turned on the TV, and was amazed to see Rona in the screen.</a:t>
            </a:r>
          </a:p>
          <a:p>
            <a:endParaRPr lang="zh-CN" altLang="en-US" dirty="0"/>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148337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261087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extLst>
      <p:ext uri="{BB962C8B-B14F-4D97-AF65-F5344CB8AC3E}">
        <p14:creationId xmlns:p14="http://schemas.microsoft.com/office/powerpoint/2010/main" val="99701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Americans,</a:t>
            </a:r>
            <a:r>
              <a:rPr lang="en-US" altLang="zh-CN" baseline="0" dirty="0" smtClean="0"/>
              <a:t> especially the young, think highly of their party culture. Nothing can stop them from having the party even during the covid-19 pandemic.</a:t>
            </a:r>
            <a:endParaRPr lang="zh-CN" altLang="en-US" dirty="0"/>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extLst>
      <p:ext uri="{BB962C8B-B14F-4D97-AF65-F5344CB8AC3E}">
        <p14:creationId xmlns:p14="http://schemas.microsoft.com/office/powerpoint/2010/main" val="308379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extLst>
      <p:ext uri="{BB962C8B-B14F-4D97-AF65-F5344CB8AC3E}">
        <p14:creationId xmlns:p14="http://schemas.microsoft.com/office/powerpoint/2010/main" val="308379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extLst>
      <p:ext uri="{BB962C8B-B14F-4D97-AF65-F5344CB8AC3E}">
        <p14:creationId xmlns:p14="http://schemas.microsoft.com/office/powerpoint/2010/main" val="3364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extLst>
      <p:ext uri="{BB962C8B-B14F-4D97-AF65-F5344CB8AC3E}">
        <p14:creationId xmlns:p14="http://schemas.microsoft.com/office/powerpoint/2010/main" val="367264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C32259E-8C71-490E-A81F-3959A675E8DF}" type="datetimeFigureOut">
              <a:rPr lang="zh-CN" altLang="en-US" smtClean="0"/>
              <a:t>2020/6/8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010AB0-2424-4B3C-AC91-9AEC434B7CB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2018/7/23</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file:///C:\Users\Administrator\Desktop\&#26032;&#20896;&#35838;&#20214;\buzzwords%20&amp;%20pun-demic\311fab8d6952537038342aa02fe39699.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41696" y="966643"/>
            <a:ext cx="696150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pPr>
            <a:r>
              <a:rPr lang="zh-CN" altLang="en-US" sz="4000" b="1" dirty="0">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panose="02000503000000020004" pitchFamily="2" charset="0"/>
            </a:endParaRPr>
          </a:p>
          <a:p>
            <a:pPr eaLnBrk="1" hangingPunct="1">
              <a:spcBef>
                <a:spcPct val="0"/>
              </a:spcBef>
              <a:buFontTx/>
              <a:buNone/>
            </a:pPr>
            <a:endParaRPr lang="en-US" altLang="zh-CN" sz="4000" b="1" dirty="0">
              <a:solidFill>
                <a:srgbClr val="FF0000"/>
              </a:solidFill>
              <a:latin typeface="HelveticaNeue" panose="02000503000000020004" pitchFamily="2" charset="0"/>
            </a:endParaRPr>
          </a:p>
          <a:p>
            <a:pPr eaLnBrk="1" hangingPunct="1">
              <a:spcBef>
                <a:spcPct val="0"/>
              </a:spcBef>
              <a:buFontTx/>
              <a:buNone/>
            </a:pPr>
            <a:r>
              <a:rPr lang="zh-CN" altLang="en-US" sz="4000" b="1" dirty="0">
                <a:solidFill>
                  <a:srgbClr val="FF0000"/>
                </a:solidFill>
                <a:latin typeface="HelveticaNeue" panose="02000503000000020004" pitchFamily="2" charset="0"/>
              </a:rPr>
              <a:t>更多教学资源请关注</a:t>
            </a:r>
            <a:endParaRPr lang="en-US" altLang="zh-CN" sz="4000" b="1" dirty="0">
              <a:solidFill>
                <a:srgbClr val="FF0000"/>
              </a:solidFill>
              <a:latin typeface="HelveticaNeue" panose="02000503000000020004" pitchFamily="2" charset="0"/>
            </a:endParaRPr>
          </a:p>
          <a:p>
            <a:pPr eaLnBrk="1" hangingPunct="1">
              <a:spcBef>
                <a:spcPct val="0"/>
              </a:spcBef>
              <a:buFontTx/>
              <a:buNone/>
            </a:pPr>
            <a:r>
              <a:rPr lang="zh-CN" altLang="en-US" sz="4000" b="1" dirty="0">
                <a:solidFill>
                  <a:srgbClr val="FF0000"/>
                </a:solidFill>
                <a:latin typeface="HelveticaNeue" panose="02000503000000020004" pitchFamily="2" charset="0"/>
              </a:rPr>
              <a:t>公众号：溯恩高中英语</a:t>
            </a:r>
          </a:p>
        </p:txBody>
      </p:sp>
      <p:pic>
        <p:nvPicPr>
          <p:cNvPr id="1945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00" y="1439127"/>
            <a:ext cx="4564380" cy="45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865538" y="828257"/>
            <a:ext cx="2925365"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pPr>
            <a:r>
              <a:rPr lang="zh-CN" altLang="en-US" sz="3375" b="1" dirty="0">
                <a:latin typeface="华文新魏" panose="02010800040101010101" pitchFamily="2" charset="-122"/>
              </a:rPr>
              <a:t>知识产权声明</a:t>
            </a:r>
          </a:p>
        </p:txBody>
      </p:sp>
    </p:spTree>
    <p:extLst>
      <p:ext uri="{BB962C8B-B14F-4D97-AF65-F5344CB8AC3E}">
        <p14:creationId xmlns:p14="http://schemas.microsoft.com/office/powerpoint/2010/main" val="45698836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1544117"/>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solidFill>
            </a:endParaRPr>
          </a:p>
        </p:txBody>
      </p:sp>
      <p:sp>
        <p:nvSpPr>
          <p:cNvPr id="106" name="矩形 23"/>
          <p:cNvSpPr>
            <a:spLocks noChangeArrowheads="1"/>
          </p:cNvSpPr>
          <p:nvPr/>
        </p:nvSpPr>
        <p:spPr bwMode="auto">
          <a:xfrm>
            <a:off x="942110" y="1636942"/>
            <a:ext cx="6878782" cy="4955203"/>
          </a:xfrm>
          <a:prstGeom prst="rect">
            <a:avLst/>
          </a:prstGeom>
          <a:noFill/>
          <a:ln>
            <a:noFill/>
          </a:ln>
        </p:spPr>
        <p:txBody>
          <a:bodyPr wrap="square">
            <a:spAutoFit/>
          </a:bodyPr>
          <a:lstStyle/>
          <a:p>
            <a:r>
              <a:rPr lang="en-US" sz="2400" b="1" dirty="0" smtClean="0">
                <a:latin typeface="Calibri" pitchFamily="34" charset="0"/>
                <a:ea typeface="华文新魏" panose="02010800040101010101" pitchFamily="2" charset="-122"/>
                <a:cs typeface="Calibri" pitchFamily="34" charset="0"/>
              </a:rPr>
              <a:t>    </a:t>
            </a:r>
            <a:r>
              <a:rPr lang="en-US" sz="2800" b="1" dirty="0" smtClean="0">
                <a:effectLst>
                  <a:outerShdw blurRad="38100" dist="38100" dir="2700000" algn="tl">
                    <a:srgbClr val="000000">
                      <a:alpha val="43137"/>
                    </a:srgbClr>
                  </a:outerShdw>
                </a:effectLst>
                <a:latin typeface="Calibri" pitchFamily="34" charset="0"/>
                <a:ea typeface="华文新魏" panose="02010800040101010101" pitchFamily="2" charset="-122"/>
                <a:cs typeface="Calibri" pitchFamily="34" charset="0"/>
              </a:rPr>
              <a:t>Doom-scrolling</a:t>
            </a:r>
            <a:r>
              <a:rPr lang="en-US" sz="2400" b="1" dirty="0" smtClean="0">
                <a:latin typeface="Calibri" pitchFamily="34" charset="0"/>
                <a:ea typeface="华文新魏" panose="02010800040101010101" pitchFamily="2" charset="-122"/>
                <a:cs typeface="Calibri" pitchFamily="34" charset="0"/>
              </a:rPr>
              <a:t> Life </a:t>
            </a:r>
            <a:r>
              <a:rPr lang="en-US" sz="2400" b="1" dirty="0">
                <a:latin typeface="Calibri" pitchFamily="34" charset="0"/>
                <a:ea typeface="华文新魏" panose="02010800040101010101" pitchFamily="2" charset="-122"/>
                <a:cs typeface="Calibri" pitchFamily="34" charset="0"/>
              </a:rPr>
              <a:t>under the </a:t>
            </a:r>
            <a:r>
              <a:rPr lang="en-US" sz="2400" b="1" dirty="0" err="1">
                <a:solidFill>
                  <a:srgbClr val="7030A0"/>
                </a:solidFill>
                <a:latin typeface="Calibri" pitchFamily="34" charset="0"/>
                <a:ea typeface="华文新魏" panose="02010800040101010101" pitchFamily="2" charset="-122"/>
                <a:cs typeface="Calibri" pitchFamily="34" charset="0"/>
              </a:rPr>
              <a:t>rona</a:t>
            </a:r>
            <a:r>
              <a:rPr lang="en-US" sz="2400" b="1" dirty="0">
                <a:latin typeface="Calibri" pitchFamily="34" charset="0"/>
                <a:ea typeface="华文新魏" panose="02010800040101010101" pitchFamily="2" charset="-122"/>
                <a:cs typeface="Calibri" pitchFamily="34" charset="0"/>
              </a:rPr>
              <a:t> has meant that it’s even harder to </a:t>
            </a:r>
            <a:r>
              <a:rPr lang="en-US" sz="2400" b="1" dirty="0" smtClean="0">
                <a:latin typeface="Calibri" pitchFamily="34" charset="0"/>
                <a:ea typeface="华文新魏" panose="02010800040101010101" pitchFamily="2" charset="-122"/>
                <a:cs typeface="Calibri" pitchFamily="34" charset="0"/>
              </a:rPr>
              <a:t>______ </a:t>
            </a:r>
            <a:r>
              <a:rPr lang="en-US" sz="2400" b="1" dirty="0">
                <a:latin typeface="Calibri" pitchFamily="34" charset="0"/>
                <a:ea typeface="华文新魏" panose="02010800040101010101" pitchFamily="2" charset="-122"/>
                <a:cs typeface="Calibri" pitchFamily="34" charset="0"/>
              </a:rPr>
              <a:t>our eyes away from our phones and computers, constantly </a:t>
            </a:r>
            <a:r>
              <a:rPr lang="en-US" sz="2400" b="1" dirty="0" smtClean="0">
                <a:latin typeface="Calibri" pitchFamily="34" charset="0"/>
                <a:ea typeface="华文新魏" panose="02010800040101010101" pitchFamily="2" charset="-122"/>
                <a:cs typeface="Calibri" pitchFamily="34" charset="0"/>
              </a:rPr>
              <a:t>_______ for </a:t>
            </a:r>
            <a:r>
              <a:rPr lang="en-US" sz="2400" b="1" dirty="0">
                <a:latin typeface="Calibri" pitchFamily="34" charset="0"/>
                <a:ea typeface="华文新魏" panose="02010800040101010101" pitchFamily="2" charset="-122"/>
                <a:cs typeface="Calibri" pitchFamily="34" charset="0"/>
              </a:rPr>
              <a:t>the latest news about the pandemic</a:t>
            </a:r>
            <a:r>
              <a:rPr lang="en-US" sz="2400" b="1" dirty="0" smtClean="0">
                <a:latin typeface="Calibri" pitchFamily="34" charset="0"/>
                <a:ea typeface="华文新魏" panose="02010800040101010101" pitchFamily="2" charset="-122"/>
                <a:cs typeface="Calibri" pitchFamily="34" charset="0"/>
              </a:rPr>
              <a:t>. </a:t>
            </a:r>
          </a:p>
          <a:p>
            <a:r>
              <a:rPr lang="en-US" sz="2400" b="1" dirty="0">
                <a:latin typeface="Calibri" pitchFamily="34" charset="0"/>
                <a:ea typeface="华文新魏" panose="02010800040101010101" pitchFamily="2" charset="-122"/>
                <a:cs typeface="Calibri" pitchFamily="34" charset="0"/>
              </a:rPr>
              <a:t> </a:t>
            </a:r>
            <a:r>
              <a:rPr lang="en-US" sz="2400" b="1" dirty="0" smtClean="0">
                <a:latin typeface="Calibri" pitchFamily="34" charset="0"/>
                <a:ea typeface="华文新魏" panose="02010800040101010101" pitchFamily="2" charset="-122"/>
                <a:cs typeface="Calibri" pitchFamily="34" charset="0"/>
              </a:rPr>
              <a:t>   Scrolling </a:t>
            </a:r>
            <a:r>
              <a:rPr lang="en-US" sz="2400" b="1" dirty="0">
                <a:latin typeface="Calibri" pitchFamily="34" charset="0"/>
                <a:ea typeface="华文新魏" panose="02010800040101010101" pitchFamily="2" charset="-122"/>
                <a:cs typeface="Calibri" pitchFamily="34" charset="0"/>
              </a:rPr>
              <a:t>refers to scrolling down on our smartphones for the latest posts on social media. And </a:t>
            </a:r>
            <a:r>
              <a:rPr lang="en-US" sz="2400" b="1" dirty="0" smtClean="0">
                <a:latin typeface="Calibri" pitchFamily="34" charset="0"/>
                <a:ea typeface="华文新魏" panose="02010800040101010101" pitchFamily="2" charset="-122"/>
                <a:cs typeface="Calibri" pitchFamily="34" charset="0"/>
              </a:rPr>
              <a:t>as for “doom”, </a:t>
            </a:r>
            <a:r>
              <a:rPr lang="en-US" sz="2400" b="1" dirty="0">
                <a:latin typeface="Calibri" pitchFamily="34" charset="0"/>
                <a:ea typeface="华文新魏" panose="02010800040101010101" pitchFamily="2" charset="-122"/>
                <a:cs typeface="Calibri" pitchFamily="34" charset="0"/>
              </a:rPr>
              <a:t>a lot of the news we’re seeing online </a:t>
            </a:r>
            <a:r>
              <a:rPr lang="en-US" sz="2400" b="1" dirty="0" smtClean="0">
                <a:latin typeface="Calibri" pitchFamily="34" charset="0"/>
                <a:ea typeface="华文新魏" panose="02010800040101010101" pitchFamily="2" charset="-122"/>
                <a:cs typeface="Calibri" pitchFamily="34" charset="0"/>
              </a:rPr>
              <a:t>______ </a:t>
            </a:r>
            <a:r>
              <a:rPr lang="en-US" sz="2400" b="1" dirty="0">
                <a:latin typeface="Calibri" pitchFamily="34" charset="0"/>
                <a:ea typeface="华文新魏" panose="02010800040101010101" pitchFamily="2" charset="-122"/>
                <a:cs typeface="Calibri" pitchFamily="34" charset="0"/>
              </a:rPr>
              <a:t>full of </a:t>
            </a:r>
            <a:r>
              <a:rPr lang="en-US" sz="2400" b="1" dirty="0" smtClean="0">
                <a:latin typeface="Calibri" pitchFamily="34" charset="0"/>
                <a:ea typeface="华文新魏" panose="02010800040101010101" pitchFamily="2" charset="-122"/>
                <a:cs typeface="Calibri" pitchFamily="34" charset="0"/>
              </a:rPr>
              <a:t>depression </a:t>
            </a:r>
            <a:r>
              <a:rPr lang="en-US" sz="2400" b="1" dirty="0">
                <a:latin typeface="Calibri" pitchFamily="34" charset="0"/>
                <a:ea typeface="华文新魏" panose="02010800040101010101" pitchFamily="2" charset="-122"/>
                <a:cs typeface="Calibri" pitchFamily="34" charset="0"/>
              </a:rPr>
              <a:t>and </a:t>
            </a:r>
            <a:r>
              <a:rPr lang="en-US" sz="2400" b="1" dirty="0" smtClean="0">
                <a:latin typeface="Calibri" pitchFamily="34" charset="0"/>
                <a:ea typeface="华文新魏" panose="02010800040101010101" pitchFamily="2" charset="-122"/>
                <a:cs typeface="Calibri" pitchFamily="34" charset="0"/>
              </a:rPr>
              <a:t>death. </a:t>
            </a:r>
          </a:p>
          <a:p>
            <a:r>
              <a:rPr lang="en-US" altLang="zh-CN" sz="2400" b="1" dirty="0" smtClean="0">
                <a:latin typeface="Calibri" pitchFamily="34" charset="0"/>
                <a:ea typeface="华文新魏" panose="02010800040101010101" pitchFamily="2" charset="-122"/>
                <a:cs typeface="Calibri" pitchFamily="34" charset="0"/>
              </a:rPr>
              <a:t>    As a New Yorker ______ it in her dairy, I ______ </a:t>
            </a:r>
            <a:r>
              <a:rPr lang="en-US" altLang="zh-CN" sz="2400" b="1" dirty="0">
                <a:latin typeface="Calibri" pitchFamily="34" charset="0"/>
                <a:ea typeface="华文新魏" panose="02010800040101010101" pitchFamily="2" charset="-122"/>
                <a:cs typeface="Calibri" pitchFamily="34" charset="0"/>
              </a:rPr>
              <a:t>up to 2 a.m. last night </a:t>
            </a:r>
            <a:r>
              <a:rPr lang="en-US" altLang="zh-CN" sz="2400" b="1" dirty="0">
                <a:effectLst>
                  <a:outerShdw blurRad="38100" dist="38100" dir="2700000" algn="tl">
                    <a:srgbClr val="000000">
                      <a:alpha val="43137"/>
                    </a:srgbClr>
                  </a:outerShdw>
                </a:effectLst>
                <a:latin typeface="Calibri" pitchFamily="34" charset="0"/>
                <a:ea typeface="华文新魏" panose="02010800040101010101" pitchFamily="2" charset="-122"/>
                <a:cs typeface="Calibri" pitchFamily="34" charset="0"/>
              </a:rPr>
              <a:t>doom-scrolling</a:t>
            </a:r>
            <a:r>
              <a:rPr lang="en-US" altLang="zh-CN" sz="2400" b="1" dirty="0">
                <a:latin typeface="Calibri" pitchFamily="34" charset="0"/>
                <a:ea typeface="华文新魏" panose="02010800040101010101" pitchFamily="2" charset="-122"/>
                <a:cs typeface="Calibri" pitchFamily="34" charset="0"/>
              </a:rPr>
              <a:t> about coronavirus news in my state, pushing myself to the point of physical discomfort and </a:t>
            </a:r>
            <a:r>
              <a:rPr lang="en-US" altLang="zh-CN" sz="2400" b="1" dirty="0" smtClean="0">
                <a:latin typeface="Calibri" pitchFamily="34" charset="0"/>
                <a:ea typeface="华文新魏" panose="02010800040101010101" pitchFamily="2" charset="-122"/>
                <a:cs typeface="Calibri" pitchFamily="34" charset="0"/>
              </a:rPr>
              <a:t>_______ </a:t>
            </a:r>
            <a:r>
              <a:rPr lang="en-US" altLang="zh-CN" sz="2400" b="1" dirty="0">
                <a:latin typeface="Calibri" pitchFamily="34" charset="0"/>
                <a:ea typeface="华文新魏" panose="02010800040101010101" pitchFamily="2" charset="-122"/>
                <a:cs typeface="Calibri" pitchFamily="34" charset="0"/>
              </a:rPr>
              <a:t>any hope of a good night's sleep</a:t>
            </a:r>
            <a:r>
              <a:rPr lang="en-US" altLang="zh-CN" sz="2400" b="1" dirty="0" smtClean="0">
                <a:latin typeface="Calibri" pitchFamily="34" charset="0"/>
                <a:ea typeface="华文新魏" panose="02010800040101010101" pitchFamily="2" charset="-122"/>
                <a:cs typeface="Calibri" pitchFamily="34" charset="0"/>
              </a:rPr>
              <a:t>.</a:t>
            </a:r>
            <a:endParaRPr lang="en-US" altLang="zh-CN" sz="2400" b="1" dirty="0">
              <a:latin typeface="Calibri" pitchFamily="34" charset="0"/>
              <a:ea typeface="华文新魏" panose="02010800040101010101" pitchFamily="2" charset="-122"/>
              <a:cs typeface="Calibri" pitchFamily="34" charset="0"/>
            </a:endParaRPr>
          </a:p>
        </p:txBody>
      </p:sp>
      <p:sp>
        <p:nvSpPr>
          <p:cNvPr id="109" name="文本框 8"/>
          <p:cNvSpPr txBox="1"/>
          <p:nvPr/>
        </p:nvSpPr>
        <p:spPr>
          <a:xfrm>
            <a:off x="2573168" y="100299"/>
            <a:ext cx="3218032"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sz="3200" dirty="0" err="1" smtClean="0">
                <a:solidFill>
                  <a:schemeClr val="bg1"/>
                </a:solidFill>
                <a:latin typeface="Eras Bold ITC" pitchFamily="34" charset="0"/>
                <a:cs typeface="Calibri" pitchFamily="34" charset="0"/>
              </a:rPr>
              <a:t>doomscrolling</a:t>
            </a:r>
            <a:endParaRPr lang="zh-CN" altLang="en-US" sz="3200" b="1" dirty="0">
              <a:solidFill>
                <a:schemeClr val="bg1"/>
              </a:solidFill>
              <a:latin typeface="Eras Bold ITC" pitchFamily="34" charset="0"/>
              <a:ea typeface="微软雅黑 Light" panose="020B0502040204020203" pitchFamily="34" charset="-122"/>
              <a:cs typeface="Calibri" pitchFamily="34" charset="0"/>
            </a:endParaRPr>
          </a:p>
        </p:txBody>
      </p:sp>
      <p:sp>
        <p:nvSpPr>
          <p:cNvPr id="7" name="文本框 9"/>
          <p:cNvSpPr txBox="1"/>
          <p:nvPr/>
        </p:nvSpPr>
        <p:spPr>
          <a:xfrm>
            <a:off x="6077997" y="101807"/>
            <a:ext cx="3128348"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sz="3200" dirty="0" smtClean="0">
                <a:solidFill>
                  <a:schemeClr val="bg1"/>
                </a:solidFill>
                <a:latin typeface="Eras Bold ITC" pitchFamily="34" charset="0"/>
              </a:rPr>
              <a:t>=</a:t>
            </a:r>
            <a:r>
              <a:rPr lang="en-US" altLang="zh-CN" sz="3200" dirty="0" err="1" smtClean="0">
                <a:solidFill>
                  <a:schemeClr val="bg1"/>
                </a:solidFill>
                <a:latin typeface="Eras Bold ITC" pitchFamily="34" charset="0"/>
              </a:rPr>
              <a:t>doomsurfing</a:t>
            </a:r>
            <a:r>
              <a:rPr lang="en-US" altLang="zh-CN" sz="3200" dirty="0" smtClean="0">
                <a:solidFill>
                  <a:schemeClr val="bg1"/>
                </a:solidFill>
                <a:latin typeface="Eras Bold ITC" pitchFamily="34" charset="0"/>
              </a:rPr>
              <a:t> </a:t>
            </a:r>
            <a:endParaRPr lang="zh-CN" altLang="en-US" sz="3200" b="1" dirty="0">
              <a:solidFill>
                <a:schemeClr val="bg1"/>
              </a:solidFill>
              <a:latin typeface="Eras Bold ITC" pitchFamily="34" charset="0"/>
              <a:ea typeface="微软雅黑 Light" panose="020B0502040204020203"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867" y="4003964"/>
            <a:ext cx="3146423" cy="273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框 8"/>
          <p:cNvSpPr txBox="1"/>
          <p:nvPr/>
        </p:nvSpPr>
        <p:spPr>
          <a:xfrm>
            <a:off x="1162715" y="773722"/>
            <a:ext cx="9034231" cy="46166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2400" b="1" dirty="0">
                <a:latin typeface="Calibri" pitchFamily="34" charset="0"/>
                <a:cs typeface="Calibri" pitchFamily="34" charset="0"/>
              </a:rPr>
              <a:t>Fill in the blanks with </a:t>
            </a:r>
            <a:r>
              <a:rPr lang="en-US" altLang="zh-CN" sz="2400" b="1" dirty="0" smtClean="0">
                <a:latin typeface="Calibri" pitchFamily="34" charset="0"/>
                <a:cs typeface="Calibri" pitchFamily="34" charset="0"/>
              </a:rPr>
              <a:t>the </a:t>
            </a:r>
            <a:r>
              <a:rPr lang="en-US" altLang="zh-CN" sz="2400" b="1" dirty="0">
                <a:latin typeface="Calibri" pitchFamily="34" charset="0"/>
                <a:cs typeface="Calibri" pitchFamily="34" charset="0"/>
              </a:rPr>
              <a:t>given </a:t>
            </a:r>
            <a:r>
              <a:rPr lang="en-US" altLang="zh-CN" sz="2400" b="1" dirty="0" smtClean="0">
                <a:latin typeface="Calibri" pitchFamily="34" charset="0"/>
                <a:cs typeface="Calibri" pitchFamily="34" charset="0"/>
              </a:rPr>
              <a:t>words, changing the form if necessary.</a:t>
            </a:r>
            <a:endParaRPr lang="zh-CN" altLang="en-US" sz="2400" b="1" dirty="0">
              <a:latin typeface="Calibri" pitchFamily="34" charset="0"/>
              <a:cs typeface="Calibri" pitchFamily="34" charset="0"/>
            </a:endParaRPr>
          </a:p>
        </p:txBody>
      </p:sp>
      <p:sp>
        <p:nvSpPr>
          <p:cNvPr id="10" name="流程图: 可选过程 9"/>
          <p:cNvSpPr/>
          <p:nvPr/>
        </p:nvSpPr>
        <p:spPr>
          <a:xfrm>
            <a:off x="2311288" y="1323109"/>
            <a:ext cx="4420668" cy="413210"/>
          </a:xfrm>
          <a:prstGeom prst="flowChartAlternate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Calibri" pitchFamily="34" charset="0"/>
                <a:cs typeface="Calibri" pitchFamily="34" charset="0"/>
              </a:rPr>
              <a:t> </a:t>
            </a:r>
            <a:r>
              <a:rPr lang="en-US" altLang="zh-CN" sz="2400" b="1" dirty="0" smtClean="0">
                <a:solidFill>
                  <a:schemeClr val="tx1"/>
                </a:solidFill>
                <a:latin typeface="Calibri" pitchFamily="34" charset="0"/>
                <a:cs typeface="Calibri" pitchFamily="34" charset="0"/>
              </a:rPr>
              <a:t>feel  scan  tear  put  erase  stay</a:t>
            </a:r>
            <a:endParaRPr lang="zh-CN" altLang="en-US" sz="2400" b="1" dirty="0">
              <a:solidFill>
                <a:schemeClr val="tx1"/>
              </a:solidFill>
              <a:latin typeface="Calibri" pitchFamily="34" charset="0"/>
              <a:cs typeface="Calibri" pitchFamily="34" charset="0"/>
            </a:endParaRPr>
          </a:p>
        </p:txBody>
      </p:sp>
      <p:sp>
        <p:nvSpPr>
          <p:cNvPr id="2" name="TextBox 1"/>
          <p:cNvSpPr txBox="1"/>
          <p:nvPr/>
        </p:nvSpPr>
        <p:spPr>
          <a:xfrm>
            <a:off x="4066309" y="2050473"/>
            <a:ext cx="705065" cy="461665"/>
          </a:xfrm>
          <a:prstGeom prst="rect">
            <a:avLst/>
          </a:prstGeom>
          <a:noFill/>
        </p:spPr>
        <p:txBody>
          <a:bodyPr wrap="none" rtlCol="0">
            <a:spAutoFit/>
          </a:bodyPr>
          <a:lstStyle/>
          <a:p>
            <a:r>
              <a:rPr lang="en-US" altLang="zh-CN" sz="2400" b="1" dirty="0">
                <a:solidFill>
                  <a:schemeClr val="accent2"/>
                </a:solidFill>
                <a:latin typeface="Calibri" pitchFamily="34" charset="0"/>
                <a:cs typeface="Calibri" pitchFamily="34" charset="0"/>
              </a:rPr>
              <a:t>t</a:t>
            </a:r>
            <a:r>
              <a:rPr lang="en-US" altLang="zh-CN" sz="2400" b="1" dirty="0" smtClean="0">
                <a:solidFill>
                  <a:schemeClr val="accent2"/>
                </a:solidFill>
                <a:latin typeface="Calibri" pitchFamily="34" charset="0"/>
                <a:cs typeface="Calibri" pitchFamily="34" charset="0"/>
              </a:rPr>
              <a:t>ear</a:t>
            </a:r>
            <a:endParaRPr lang="zh-CN" altLang="en-US" sz="2400" b="1" dirty="0">
              <a:solidFill>
                <a:schemeClr val="accent2"/>
              </a:solidFill>
              <a:latin typeface="Calibri" pitchFamily="34" charset="0"/>
              <a:cs typeface="Calibri" pitchFamily="34" charset="0"/>
            </a:endParaRPr>
          </a:p>
        </p:txBody>
      </p:sp>
      <p:sp>
        <p:nvSpPr>
          <p:cNvPr id="3" name="TextBox 2"/>
          <p:cNvSpPr txBox="1"/>
          <p:nvPr/>
        </p:nvSpPr>
        <p:spPr>
          <a:xfrm>
            <a:off x="5839691" y="2433705"/>
            <a:ext cx="1303370"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scanning</a:t>
            </a:r>
            <a:endParaRPr lang="zh-CN" altLang="en-US" sz="2400" b="1" dirty="0">
              <a:solidFill>
                <a:schemeClr val="accent2"/>
              </a:solidFill>
              <a:latin typeface="Calibri" pitchFamily="34" charset="0"/>
              <a:cs typeface="Calibri" pitchFamily="34" charset="0"/>
            </a:endParaRPr>
          </a:p>
        </p:txBody>
      </p:sp>
      <p:sp>
        <p:nvSpPr>
          <p:cNvPr id="5" name="TextBox 4"/>
          <p:cNvSpPr txBox="1"/>
          <p:nvPr/>
        </p:nvSpPr>
        <p:spPr>
          <a:xfrm>
            <a:off x="1967345" y="4246518"/>
            <a:ext cx="787395"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feels</a:t>
            </a:r>
            <a:endParaRPr lang="zh-CN" altLang="en-US" sz="2400" b="1" dirty="0">
              <a:solidFill>
                <a:schemeClr val="accent2"/>
              </a:solidFill>
              <a:latin typeface="Calibri" pitchFamily="34" charset="0"/>
              <a:cs typeface="Calibri" pitchFamily="34" charset="0"/>
            </a:endParaRPr>
          </a:p>
        </p:txBody>
      </p:sp>
      <p:sp>
        <p:nvSpPr>
          <p:cNvPr id="6" name="TextBox 5"/>
          <p:cNvSpPr txBox="1"/>
          <p:nvPr/>
        </p:nvSpPr>
        <p:spPr>
          <a:xfrm>
            <a:off x="3498272" y="4626205"/>
            <a:ext cx="628698"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put</a:t>
            </a:r>
            <a:endParaRPr lang="zh-CN" altLang="en-US" sz="2400" b="1" dirty="0">
              <a:solidFill>
                <a:schemeClr val="accent2"/>
              </a:solidFill>
              <a:latin typeface="Calibri" pitchFamily="34" charset="0"/>
              <a:cs typeface="Calibri" pitchFamily="34" charset="0"/>
            </a:endParaRPr>
          </a:p>
        </p:txBody>
      </p:sp>
      <p:sp>
        <p:nvSpPr>
          <p:cNvPr id="8" name="TextBox 7"/>
          <p:cNvSpPr txBox="1"/>
          <p:nvPr/>
        </p:nvSpPr>
        <p:spPr>
          <a:xfrm>
            <a:off x="6331527" y="4626205"/>
            <a:ext cx="1018740"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stayed</a:t>
            </a:r>
            <a:endParaRPr lang="zh-CN" altLang="en-US" sz="2400" b="1" dirty="0">
              <a:solidFill>
                <a:schemeClr val="accent2"/>
              </a:solidFill>
              <a:latin typeface="Calibri" pitchFamily="34" charset="0"/>
              <a:cs typeface="Calibri" pitchFamily="34" charset="0"/>
            </a:endParaRPr>
          </a:p>
        </p:txBody>
      </p:sp>
      <p:sp>
        <p:nvSpPr>
          <p:cNvPr id="11" name="TextBox 10"/>
          <p:cNvSpPr txBox="1"/>
          <p:nvPr/>
        </p:nvSpPr>
        <p:spPr>
          <a:xfrm>
            <a:off x="4066309" y="5714999"/>
            <a:ext cx="1104470"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erasing</a:t>
            </a:r>
            <a:endParaRPr lang="zh-CN" altLang="en-US" sz="2400" b="1" dirty="0">
              <a:solidFill>
                <a:schemeClr val="accent2"/>
              </a:solidFill>
              <a:latin typeface="Calibri" pitchFamily="34" charset="0"/>
              <a:cs typeface="Calibri"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012" y="1471855"/>
            <a:ext cx="3160855"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 15" descr="水印"/>
          <p:cNvPicPr>
            <a:picLocks noChangeAspect="1"/>
          </p:cNvPicPr>
          <p:nvPr/>
        </p:nvPicPr>
        <p:blipFill>
          <a:blip r:embed="rId5"/>
          <a:stretch>
            <a:fillRect/>
          </a:stretch>
        </p:blipFill>
        <p:spPr>
          <a:xfrm>
            <a:off x="22373" y="4989054"/>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randombar(horizontal)">
                                      <p:cBhvr>
                                        <p:cTn id="20" dur="500"/>
                                        <p:tgtEl>
                                          <p:spTgt spid="10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randombar(horizont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randombar(horizontal)">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9" grpId="0" animBg="1"/>
      <p:bldP spid="7" grpId="0" animBg="1"/>
      <p:bldP spid="9" grpId="0" animBg="1"/>
      <p:bldP spid="10" grpId="0" animBg="1"/>
      <p:bldP spid="2" grpId="0"/>
      <p:bldP spid="3" grpId="0"/>
      <p:bldP spid="5" grpId="0"/>
      <p:bldP spid="6"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sp>
        <p:nvSpPr>
          <p:cNvPr id="10" name="文本框 9"/>
          <p:cNvSpPr txBox="1"/>
          <p:nvPr/>
        </p:nvSpPr>
        <p:spPr>
          <a:xfrm>
            <a:off x="4186842" y="129812"/>
            <a:ext cx="3211485"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sz="3200" b="1" dirty="0" smtClean="0">
                <a:solidFill>
                  <a:schemeClr val="bg1"/>
                </a:solidFill>
                <a:latin typeface="Eras Bold ITC" pitchFamily="34" charset="0"/>
              </a:rPr>
              <a:t>c</a:t>
            </a:r>
            <a:r>
              <a:rPr lang="zh-CN" altLang="en-US" sz="3200" b="1" dirty="0" smtClean="0">
                <a:solidFill>
                  <a:schemeClr val="bg1"/>
                </a:solidFill>
                <a:latin typeface="Eras Bold ITC" pitchFamily="34" charset="0"/>
              </a:rPr>
              <a:t>oro</a:t>
            </a:r>
            <a:r>
              <a:rPr lang="en-US" altLang="zh-CN" sz="3200" b="1" dirty="0" err="1" smtClean="0">
                <a:solidFill>
                  <a:schemeClr val="bg1"/>
                </a:solidFill>
                <a:latin typeface="Eras Bold ITC" pitchFamily="34" charset="0"/>
              </a:rPr>
              <a:t>nacation</a:t>
            </a:r>
            <a:endParaRPr lang="zh-CN" altLang="en-US" sz="3200" b="1" dirty="0">
              <a:solidFill>
                <a:schemeClr val="bg1"/>
              </a:solidFill>
              <a:latin typeface="Eras Bold ITC" pitchFamily="34" charset="0"/>
              <a:ea typeface="微软雅黑 Light" panose="020B0502040204020203" pitchFamily="34" charset="-122"/>
            </a:endParaRPr>
          </a:p>
        </p:txBody>
      </p:sp>
      <p:sp>
        <p:nvSpPr>
          <p:cNvPr id="2" name="TextBox 1"/>
          <p:cNvSpPr txBox="1"/>
          <p:nvPr/>
        </p:nvSpPr>
        <p:spPr>
          <a:xfrm>
            <a:off x="1385455" y="1180513"/>
            <a:ext cx="6442363" cy="4585871"/>
          </a:xfrm>
          <a:prstGeom prst="rect">
            <a:avLst/>
          </a:prstGeom>
          <a:noFill/>
        </p:spPr>
        <p:txBody>
          <a:bodyPr wrap="square" rtlCol="0">
            <a:spAutoFit/>
          </a:bodyPr>
          <a:lstStyle/>
          <a:p>
            <a:r>
              <a:rPr lang="en-US" altLang="zh-CN" sz="2400" b="1" dirty="0" smtClean="0">
                <a:latin typeface="Calibri" pitchFamily="34" charset="0"/>
                <a:cs typeface="Calibri" pitchFamily="34" charset="0"/>
              </a:rPr>
              <a:t>    </a:t>
            </a:r>
            <a:r>
              <a:rPr lang="en-US" altLang="zh-CN" sz="2800" b="1" dirty="0" err="1" smtClean="0">
                <a:effectLst>
                  <a:outerShdw blurRad="38100" dist="38100" dir="2700000" algn="tl">
                    <a:srgbClr val="000000">
                      <a:alpha val="43137"/>
                    </a:srgbClr>
                  </a:outerShdw>
                </a:effectLst>
                <a:latin typeface="Calibri" pitchFamily="34" charset="0"/>
                <a:cs typeface="Calibri" pitchFamily="34" charset="0"/>
              </a:rPr>
              <a:t>Coronacation</a:t>
            </a:r>
            <a:r>
              <a:rPr lang="en-US" altLang="zh-CN" sz="2400" b="1" dirty="0" smtClean="0">
                <a:latin typeface="Calibri" pitchFamily="34" charset="0"/>
                <a:cs typeface="Calibri" pitchFamily="34" charset="0"/>
              </a:rPr>
              <a:t> is from coronavirus-compelled</a:t>
            </a:r>
            <a:r>
              <a:rPr lang="en-US" altLang="zh-CN" sz="2400" b="1" dirty="0" smtClean="0">
                <a:latin typeface="华文新魏" pitchFamily="2" charset="-122"/>
                <a:ea typeface="华文新魏" pitchFamily="2" charset="-122"/>
                <a:cs typeface="Calibri" pitchFamily="34" charset="0"/>
              </a:rPr>
              <a:t>(</a:t>
            </a:r>
            <a:r>
              <a:rPr lang="zh-CN" altLang="en-US" sz="2400" b="1" dirty="0" smtClean="0">
                <a:latin typeface="华文新魏" pitchFamily="2" charset="-122"/>
                <a:ea typeface="华文新魏" pitchFamily="2" charset="-122"/>
                <a:cs typeface="Calibri" pitchFamily="34" charset="0"/>
              </a:rPr>
              <a:t>强制的</a:t>
            </a:r>
            <a:r>
              <a:rPr lang="en-US" altLang="zh-CN" sz="2400" b="1" dirty="0" smtClean="0">
                <a:latin typeface="华文新魏" pitchFamily="2" charset="-122"/>
                <a:ea typeface="华文新魏" pitchFamily="2" charset="-122"/>
                <a:cs typeface="Calibri" pitchFamily="34" charset="0"/>
              </a:rPr>
              <a:t>) </a:t>
            </a:r>
            <a:r>
              <a:rPr lang="en-US" altLang="zh-CN" sz="2400" b="1" dirty="0" err="1">
                <a:latin typeface="Calibri" pitchFamily="34" charset="0"/>
                <a:cs typeface="Calibri" pitchFamily="34" charset="0"/>
              </a:rPr>
              <a:t>staycations</a:t>
            </a:r>
            <a:r>
              <a:rPr lang="en-US" altLang="zh-CN" sz="2400" b="1" dirty="0">
                <a:latin typeface="Calibri" pitchFamily="34" charset="0"/>
                <a:cs typeface="Calibri" pitchFamily="34" charset="0"/>
              </a:rPr>
              <a:t>, due to cancelled classes, shifts, and the like. It’s usually an ironic </a:t>
            </a:r>
            <a:r>
              <a:rPr lang="en-US" altLang="zh-CN" sz="2400" b="1" dirty="0" smtClean="0">
                <a:latin typeface="Calibri" pitchFamily="34" charset="0"/>
                <a:cs typeface="Calibri" pitchFamily="34" charset="0"/>
              </a:rPr>
              <a:t>term. As for the </a:t>
            </a:r>
            <a:r>
              <a:rPr lang="en-US" altLang="zh-CN" sz="2400" b="1" dirty="0">
                <a:latin typeface="Calibri" pitchFamily="34" charset="0"/>
                <a:cs typeface="Calibri" pitchFamily="34" charset="0"/>
              </a:rPr>
              <a:t>parents working from home while teaching their </a:t>
            </a:r>
            <a:r>
              <a:rPr lang="en-US" altLang="zh-CN" sz="2400" b="1" dirty="0" smtClean="0">
                <a:latin typeface="Calibri" pitchFamily="34" charset="0"/>
                <a:cs typeface="Calibri" pitchFamily="34" charset="0"/>
              </a:rPr>
              <a:t>kids, they must have _________________________ </a:t>
            </a:r>
            <a:r>
              <a:rPr lang="en-US" altLang="zh-CN" sz="2400" b="1" dirty="0" smtClean="0">
                <a:latin typeface="华文新魏" pitchFamily="2" charset="-122"/>
                <a:ea typeface="华文新魏" pitchFamily="2" charset="-122"/>
                <a:cs typeface="Calibri" pitchFamily="34" charset="0"/>
              </a:rPr>
              <a:t>(</a:t>
            </a:r>
            <a:r>
              <a:rPr lang="zh-CN" altLang="en-US" sz="2400" b="1" dirty="0" smtClean="0">
                <a:latin typeface="华文新魏" pitchFamily="2" charset="-122"/>
                <a:ea typeface="华文新魏" pitchFamily="2" charset="-122"/>
                <a:cs typeface="Calibri" pitchFamily="34" charset="0"/>
              </a:rPr>
              <a:t>对</a:t>
            </a:r>
            <a:r>
              <a:rPr lang="en-US" altLang="zh-CN" sz="2400" b="1" dirty="0" smtClean="0">
                <a:latin typeface="华文新魏" pitchFamily="2" charset="-122"/>
                <a:ea typeface="华文新魏" pitchFamily="2" charset="-122"/>
                <a:cs typeface="Calibri" pitchFamily="34" charset="0"/>
              </a:rPr>
              <a:t>…</a:t>
            </a:r>
            <a:r>
              <a:rPr lang="zh-CN" altLang="en-US" sz="2400" b="1" dirty="0" smtClean="0">
                <a:latin typeface="华文新魏" pitchFamily="2" charset="-122"/>
                <a:ea typeface="华文新魏" pitchFamily="2" charset="-122"/>
                <a:cs typeface="Calibri" pitchFamily="34" charset="0"/>
              </a:rPr>
              <a:t>有了解</a:t>
            </a:r>
            <a:r>
              <a:rPr lang="en-US" altLang="zh-CN" sz="2400" b="1" dirty="0" smtClean="0">
                <a:latin typeface="华文新魏" pitchFamily="2" charset="-122"/>
                <a:ea typeface="华文新魏" pitchFamily="2" charset="-122"/>
                <a:cs typeface="Calibri" pitchFamily="34" charset="0"/>
              </a:rPr>
              <a:t>)     </a:t>
            </a:r>
            <a:r>
              <a:rPr lang="en-US" altLang="zh-CN" sz="2400" b="1" dirty="0" smtClean="0">
                <a:latin typeface="Calibri" pitchFamily="34" charset="0"/>
                <a:cs typeface="Calibri" pitchFamily="34" charset="0"/>
              </a:rPr>
              <a:t>the term. Just as a mother puts it,  </a:t>
            </a:r>
            <a:r>
              <a:rPr lang="en-US" altLang="zh-CN" sz="2400" b="1" dirty="0">
                <a:latin typeface="Calibri" pitchFamily="34" charset="0"/>
                <a:cs typeface="Calibri" pitchFamily="34" charset="0"/>
              </a:rPr>
              <a:t>m</a:t>
            </a:r>
            <a:r>
              <a:rPr lang="en-US" altLang="zh-CN" sz="2400" b="1" dirty="0" smtClean="0">
                <a:latin typeface="Calibri" pitchFamily="34" charset="0"/>
                <a:cs typeface="Calibri" pitchFamily="34" charset="0"/>
              </a:rPr>
              <a:t>y </a:t>
            </a:r>
            <a:r>
              <a:rPr lang="en-US" altLang="zh-CN" sz="2400" b="1" dirty="0">
                <a:latin typeface="Calibri" pitchFamily="34" charset="0"/>
                <a:cs typeface="Calibri" pitchFamily="34" charset="0"/>
              </a:rPr>
              <a:t>teen thinks </a:t>
            </a:r>
            <a:r>
              <a:rPr lang="en-US" altLang="zh-CN" sz="2400" b="1" dirty="0" smtClean="0">
                <a:latin typeface="Calibri" pitchFamily="34" charset="0"/>
                <a:cs typeface="Calibri" pitchFamily="34" charset="0"/>
              </a:rPr>
              <a:t>a </a:t>
            </a:r>
            <a:r>
              <a:rPr lang="en-US" altLang="zh-CN" sz="2400" b="1" dirty="0" err="1">
                <a:latin typeface="Calibri" pitchFamily="34" charset="0"/>
                <a:cs typeface="Calibri" pitchFamily="34" charset="0"/>
              </a:rPr>
              <a:t>coronacation</a:t>
            </a:r>
            <a:r>
              <a:rPr lang="en-US" altLang="zh-CN" sz="2400" b="1" dirty="0">
                <a:latin typeface="Calibri" pitchFamily="34" charset="0"/>
                <a:cs typeface="Calibri" pitchFamily="34" charset="0"/>
              </a:rPr>
              <a:t> </a:t>
            </a:r>
            <a:r>
              <a:rPr lang="en-US" altLang="zh-CN" sz="2400" b="1" dirty="0" smtClean="0">
                <a:latin typeface="Calibri" pitchFamily="34" charset="0"/>
                <a:cs typeface="Calibri" pitchFamily="34" charset="0"/>
              </a:rPr>
              <a:t>means less school work , more relaxation and entertainment. </a:t>
            </a:r>
            <a:r>
              <a:rPr lang="en-US" altLang="zh-CN" sz="2400" b="1" dirty="0">
                <a:latin typeface="Calibri" pitchFamily="34" charset="0"/>
                <a:cs typeface="Calibri" pitchFamily="34" charset="0"/>
              </a:rPr>
              <a:t>Oh</a:t>
            </a:r>
            <a:r>
              <a:rPr lang="en-US" altLang="zh-CN" sz="2400" b="1" dirty="0" smtClean="0">
                <a:latin typeface="Calibri" pitchFamily="34" charset="0"/>
                <a:cs typeface="Calibri" pitchFamily="34" charset="0"/>
              </a:rPr>
              <a:t>, he will know he is completely wrong when </a:t>
            </a:r>
            <a:r>
              <a:rPr lang="en-US" altLang="zh-CN" sz="2400" b="1" dirty="0">
                <a:latin typeface="Calibri" pitchFamily="34" charset="0"/>
                <a:cs typeface="Calibri" pitchFamily="34" charset="0"/>
              </a:rPr>
              <a:t>he sees how I am going to </a:t>
            </a:r>
            <a:r>
              <a:rPr lang="en-US" altLang="zh-CN" sz="2400" b="1" dirty="0" smtClean="0">
                <a:latin typeface="Calibri" pitchFamily="34" charset="0"/>
                <a:cs typeface="Calibri" pitchFamily="34" charset="0"/>
              </a:rPr>
              <a:t>_________________ </a:t>
            </a:r>
            <a:r>
              <a:rPr lang="en-US" altLang="zh-CN" sz="2400" b="1" dirty="0" smtClean="0">
                <a:latin typeface="华文新魏" pitchFamily="2" charset="-122"/>
                <a:ea typeface="华文新魏" pitchFamily="2" charset="-122"/>
                <a:cs typeface="Calibri" pitchFamily="34" charset="0"/>
              </a:rPr>
              <a:t>(</a:t>
            </a:r>
            <a:r>
              <a:rPr lang="zh-CN" altLang="en-US" sz="2400" b="1" dirty="0" smtClean="0">
                <a:latin typeface="华文新魏" pitchFamily="2" charset="-122"/>
                <a:ea typeface="华文新魏" pitchFamily="2" charset="-122"/>
                <a:cs typeface="Calibri" pitchFamily="34" charset="0"/>
              </a:rPr>
              <a:t>使他忙于</a:t>
            </a:r>
            <a:r>
              <a:rPr lang="en-US" altLang="zh-CN" sz="2400" b="1" dirty="0" smtClean="0">
                <a:latin typeface="华文新魏" pitchFamily="2" charset="-122"/>
                <a:ea typeface="华文新魏" pitchFamily="2" charset="-122"/>
                <a:cs typeface="Calibri" pitchFamily="34" charset="0"/>
              </a:rPr>
              <a:t>) </a:t>
            </a:r>
            <a:r>
              <a:rPr lang="en-US" altLang="zh-CN" sz="2400" b="1" dirty="0" smtClean="0">
                <a:latin typeface="Calibri" pitchFamily="34" charset="0"/>
                <a:cs typeface="Calibri" pitchFamily="34" charset="0"/>
              </a:rPr>
              <a:t>all kinds of learning </a:t>
            </a:r>
            <a:r>
              <a:rPr lang="en-US" altLang="zh-CN" sz="2400" b="1" dirty="0">
                <a:latin typeface="Calibri" pitchFamily="34" charset="0"/>
                <a:cs typeface="Calibri" pitchFamily="34" charset="0"/>
              </a:rPr>
              <a:t>resources.</a:t>
            </a:r>
            <a:endParaRPr lang="zh-CN" altLang="en-US" sz="2400" b="1" dirty="0">
              <a:latin typeface="Calibri" pitchFamily="34" charset="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342" y="1548534"/>
            <a:ext cx="2511425"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270" y="3069481"/>
            <a:ext cx="3845476" cy="461665"/>
          </a:xfrm>
          <a:prstGeom prst="rect">
            <a:avLst/>
          </a:prstGeom>
          <a:noFill/>
        </p:spPr>
        <p:txBody>
          <a:bodyPr wrap="none" rtlCol="0">
            <a:spAutoFit/>
          </a:bodyPr>
          <a:lstStyle/>
          <a:p>
            <a:r>
              <a:rPr lang="en-US" altLang="zh-CN" sz="2400" b="1" dirty="0">
                <a:solidFill>
                  <a:schemeClr val="accent2"/>
                </a:solidFill>
                <a:latin typeface="Calibri" pitchFamily="34" charset="0"/>
                <a:cs typeface="Calibri" pitchFamily="34" charset="0"/>
              </a:rPr>
              <a:t>had a good understanding of</a:t>
            </a:r>
            <a:endParaRPr lang="zh-CN" altLang="en-US" sz="2400" dirty="0">
              <a:solidFill>
                <a:schemeClr val="accent2"/>
              </a:solidFill>
            </a:endParaRPr>
          </a:p>
        </p:txBody>
      </p:sp>
      <p:sp>
        <p:nvSpPr>
          <p:cNvPr id="5" name="TextBox 4"/>
          <p:cNvSpPr txBox="1"/>
          <p:nvPr/>
        </p:nvSpPr>
        <p:spPr>
          <a:xfrm>
            <a:off x="2964381" y="4909633"/>
            <a:ext cx="2669064" cy="461665"/>
          </a:xfrm>
          <a:prstGeom prst="rect">
            <a:avLst/>
          </a:prstGeom>
          <a:noFill/>
        </p:spPr>
        <p:txBody>
          <a:bodyPr wrap="none" rtlCol="0">
            <a:spAutoFit/>
          </a:bodyPr>
          <a:lstStyle/>
          <a:p>
            <a:r>
              <a:rPr lang="en-US" altLang="zh-CN" sz="2400" b="1" dirty="0">
                <a:solidFill>
                  <a:schemeClr val="accent2"/>
                </a:solidFill>
                <a:latin typeface="Calibri" pitchFamily="34" charset="0"/>
                <a:cs typeface="Calibri" pitchFamily="34" charset="0"/>
              </a:rPr>
              <a:t>keep him busy with</a:t>
            </a:r>
            <a:endParaRPr lang="zh-CN" altLang="en-US" sz="2400" dirty="0">
              <a:solidFill>
                <a:schemeClr val="accent2"/>
              </a:solidFill>
            </a:endParaRPr>
          </a:p>
        </p:txBody>
      </p:sp>
      <p:sp>
        <p:nvSpPr>
          <p:cNvPr id="6" name="TextBox 5"/>
          <p:cNvSpPr txBox="1"/>
          <p:nvPr/>
        </p:nvSpPr>
        <p:spPr>
          <a:xfrm>
            <a:off x="6858005" y="3076408"/>
            <a:ext cx="3187604"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 had a good insight into</a:t>
            </a:r>
            <a:endParaRPr lang="zh-CN" altLang="en-US" sz="2400" b="1" dirty="0">
              <a:solidFill>
                <a:schemeClr val="accent2"/>
              </a:solidFill>
              <a:latin typeface="Calibri" pitchFamily="34" charset="0"/>
              <a:cs typeface="Calibri" pitchFamily="34" charset="0"/>
            </a:endParaRPr>
          </a:p>
        </p:txBody>
      </p:sp>
      <p:sp>
        <p:nvSpPr>
          <p:cNvPr id="7" name="TextBox 6"/>
          <p:cNvSpPr txBox="1"/>
          <p:nvPr/>
        </p:nvSpPr>
        <p:spPr>
          <a:xfrm>
            <a:off x="4911445" y="5301662"/>
            <a:ext cx="3290901" cy="830997"/>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 keep him occupied with</a:t>
            </a:r>
          </a:p>
          <a:p>
            <a:r>
              <a:rPr lang="en-US" altLang="zh-CN" sz="2400" b="1" dirty="0">
                <a:solidFill>
                  <a:schemeClr val="accent2"/>
                </a:solidFill>
                <a:latin typeface="Calibri" pitchFamily="34" charset="0"/>
                <a:cs typeface="Calibri" pitchFamily="34" charset="0"/>
              </a:rPr>
              <a:t> </a:t>
            </a:r>
            <a:r>
              <a:rPr lang="en-US" altLang="zh-CN" sz="2400" b="1" dirty="0" smtClean="0">
                <a:solidFill>
                  <a:schemeClr val="accent2"/>
                </a:solidFill>
                <a:latin typeface="Calibri" pitchFamily="34" charset="0"/>
                <a:cs typeface="Calibri" pitchFamily="34" charset="0"/>
              </a:rPr>
              <a:t>keep him engaged in</a:t>
            </a:r>
            <a:endParaRPr lang="zh-CN" altLang="en-US" sz="2400" b="1" dirty="0">
              <a:solidFill>
                <a:schemeClr val="accent2"/>
              </a:solidFill>
              <a:latin typeface="Calibri" pitchFamily="34" charset="0"/>
              <a:cs typeface="Calibri" pitchFamily="34" charset="0"/>
            </a:endParaRPr>
          </a:p>
        </p:txBody>
      </p:sp>
      <p:sp>
        <p:nvSpPr>
          <p:cNvPr id="8" name="TextBox 7"/>
          <p:cNvSpPr txBox="1"/>
          <p:nvPr/>
        </p:nvSpPr>
        <p:spPr>
          <a:xfrm>
            <a:off x="7398327" y="4909633"/>
            <a:ext cx="3188693"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 =busy(</a:t>
            </a:r>
            <a:r>
              <a:rPr lang="en-US" altLang="zh-CN" sz="2400" b="1" dirty="0" err="1" smtClean="0">
                <a:solidFill>
                  <a:schemeClr val="accent2"/>
                </a:solidFill>
                <a:latin typeface="Calibri" pitchFamily="34" charset="0"/>
                <a:cs typeface="Calibri" pitchFamily="34" charset="0"/>
              </a:rPr>
              <a:t>vt.</a:t>
            </a:r>
            <a:r>
              <a:rPr lang="en-US" altLang="zh-CN" sz="2400" b="1" dirty="0" smtClean="0">
                <a:solidFill>
                  <a:schemeClr val="accent2"/>
                </a:solidFill>
                <a:latin typeface="Calibri" pitchFamily="34" charset="0"/>
                <a:cs typeface="Calibri" pitchFamily="34" charset="0"/>
              </a:rPr>
              <a:t>) himself with</a:t>
            </a:r>
            <a:endParaRPr lang="zh-CN" altLang="en-US" sz="2400" b="1" dirty="0">
              <a:solidFill>
                <a:schemeClr val="accent2"/>
              </a:solidFill>
              <a:latin typeface="Calibri" pitchFamily="34" charset="0"/>
              <a:cs typeface="Calibri" pitchFamily="34" charset="0"/>
            </a:endParaRPr>
          </a:p>
        </p:txBody>
      </p:sp>
      <p:pic>
        <p:nvPicPr>
          <p:cNvPr id="11" name="图片 10" descr="水印"/>
          <p:cNvPicPr>
            <a:picLocks noChangeAspect="1"/>
          </p:cNvPicPr>
          <p:nvPr/>
        </p:nvPicPr>
        <p:blipFill>
          <a:blip r:embed="rId4"/>
          <a:stretch>
            <a:fillRect/>
          </a:stretch>
        </p:blipFill>
        <p:spPr>
          <a:xfrm>
            <a:off x="-24024" y="4805262"/>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sp>
        <p:nvSpPr>
          <p:cNvPr id="34" name="文本框 9"/>
          <p:cNvSpPr txBox="1"/>
          <p:nvPr/>
        </p:nvSpPr>
        <p:spPr>
          <a:xfrm>
            <a:off x="4186842" y="129812"/>
            <a:ext cx="2830485"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sz="3200" b="1" dirty="0" smtClean="0">
                <a:solidFill>
                  <a:schemeClr val="bg1"/>
                </a:solidFill>
                <a:latin typeface="Eras Bold ITC" pitchFamily="34" charset="0"/>
              </a:rPr>
              <a:t>c</a:t>
            </a:r>
            <a:r>
              <a:rPr lang="zh-CN" altLang="en-US" sz="3200" b="1" dirty="0" smtClean="0">
                <a:solidFill>
                  <a:schemeClr val="bg1"/>
                </a:solidFill>
                <a:latin typeface="Eras Bold ITC" pitchFamily="34" charset="0"/>
              </a:rPr>
              <a:t>oronennial</a:t>
            </a:r>
            <a:endParaRPr lang="zh-CN" altLang="en-US" sz="3200" b="1" dirty="0">
              <a:solidFill>
                <a:schemeClr val="bg1"/>
              </a:solidFill>
              <a:latin typeface="Eras Bold ITC" pitchFamily="34" charset="0"/>
              <a:ea typeface="微软雅黑 Light" panose="020B0502040204020203" pitchFamily="34" charset="-122"/>
            </a:endParaRPr>
          </a:p>
        </p:txBody>
      </p:sp>
      <p:sp>
        <p:nvSpPr>
          <p:cNvPr id="2" name="TextBox 1"/>
          <p:cNvSpPr txBox="1"/>
          <p:nvPr/>
        </p:nvSpPr>
        <p:spPr>
          <a:xfrm>
            <a:off x="4287979" y="1205080"/>
            <a:ext cx="6435439" cy="1877437"/>
          </a:xfrm>
          <a:prstGeom prst="rect">
            <a:avLst/>
          </a:prstGeom>
          <a:noFill/>
        </p:spPr>
        <p:txBody>
          <a:bodyPr wrap="square" rtlCol="0">
            <a:spAutoFit/>
          </a:bodyPr>
          <a:lstStyle/>
          <a:p>
            <a:r>
              <a:rPr lang="en-US" altLang="zh-CN" sz="3200" b="1" dirty="0" err="1" smtClean="0">
                <a:effectLst>
                  <a:outerShdw blurRad="38100" dist="38100" dir="2700000" algn="tl">
                    <a:srgbClr val="000000">
                      <a:alpha val="43137"/>
                    </a:srgbClr>
                  </a:outerShdw>
                </a:effectLst>
                <a:latin typeface="Calibri" pitchFamily="34" charset="0"/>
                <a:cs typeface="Calibri" pitchFamily="34" charset="0"/>
              </a:rPr>
              <a:t>Coronennial</a:t>
            </a:r>
            <a:r>
              <a:rPr lang="en-US" altLang="zh-CN" sz="2800" b="1" dirty="0" smtClean="0">
                <a:latin typeface="Calibri" pitchFamily="34" charset="0"/>
                <a:cs typeface="Calibri" pitchFamily="34" charset="0"/>
              </a:rPr>
              <a:t> refers to either </a:t>
            </a:r>
            <a:r>
              <a:rPr lang="en-US" altLang="zh-CN" sz="2800" b="1" dirty="0" smtClean="0">
                <a:solidFill>
                  <a:schemeClr val="accent2"/>
                </a:solidFill>
                <a:latin typeface="Calibri" pitchFamily="34" charset="0"/>
                <a:cs typeface="Calibri" pitchFamily="34" charset="0"/>
              </a:rPr>
              <a:t>a baby </a:t>
            </a:r>
            <a:r>
              <a:rPr lang="en-US" altLang="zh-CN" sz="2800" b="1" dirty="0">
                <a:latin typeface="Calibri" pitchFamily="34" charset="0"/>
                <a:cs typeface="Calibri" pitchFamily="34" charset="0"/>
              </a:rPr>
              <a:t>who </a:t>
            </a:r>
            <a:r>
              <a:rPr lang="en-US" altLang="zh-CN" sz="2800" b="1" u="sng" dirty="0">
                <a:latin typeface="Calibri" pitchFamily="34" charset="0"/>
                <a:cs typeface="Calibri" pitchFamily="34" charset="0"/>
              </a:rPr>
              <a:t>is born</a:t>
            </a:r>
            <a:r>
              <a:rPr lang="en-US" altLang="zh-CN" sz="2800" b="1" dirty="0">
                <a:latin typeface="Calibri" pitchFamily="34" charset="0"/>
                <a:cs typeface="Calibri" pitchFamily="34" charset="0"/>
              </a:rPr>
              <a:t> during the Covid-19 </a:t>
            </a:r>
            <a:r>
              <a:rPr lang="en-US" altLang="zh-CN" sz="2800" b="1" dirty="0" smtClean="0">
                <a:latin typeface="Calibri" pitchFamily="34" charset="0"/>
                <a:cs typeface="Calibri" pitchFamily="34" charset="0"/>
              </a:rPr>
              <a:t>Pandemic or </a:t>
            </a:r>
            <a:r>
              <a:rPr lang="en-US" altLang="zh-CN" sz="2800" b="1" dirty="0" smtClean="0">
                <a:solidFill>
                  <a:schemeClr val="accent2"/>
                </a:solidFill>
                <a:latin typeface="Calibri" pitchFamily="34" charset="0"/>
                <a:cs typeface="Calibri" pitchFamily="34" charset="0"/>
              </a:rPr>
              <a:t>a </a:t>
            </a:r>
            <a:r>
              <a:rPr lang="en-US" altLang="zh-CN" sz="2800" b="1" dirty="0">
                <a:solidFill>
                  <a:schemeClr val="accent2"/>
                </a:solidFill>
                <a:latin typeface="Calibri" pitchFamily="34" charset="0"/>
                <a:cs typeface="Calibri" pitchFamily="34" charset="0"/>
              </a:rPr>
              <a:t>member of the generation</a:t>
            </a:r>
            <a:r>
              <a:rPr lang="en-US" altLang="zh-CN" sz="2800" b="1" dirty="0">
                <a:latin typeface="Calibri" pitchFamily="34" charset="0"/>
                <a:cs typeface="Calibri" pitchFamily="34" charset="0"/>
              </a:rPr>
              <a:t> who </a:t>
            </a:r>
            <a:r>
              <a:rPr lang="en-US" altLang="zh-CN" sz="2800" b="1" u="sng" dirty="0" smtClean="0">
                <a:latin typeface="Calibri" pitchFamily="34" charset="0"/>
                <a:cs typeface="Calibri" pitchFamily="34" charset="0"/>
              </a:rPr>
              <a:t>reach</a:t>
            </a:r>
            <a:r>
              <a:rPr lang="en-US" altLang="zh-CN" sz="2800" b="1" dirty="0" smtClean="0">
                <a:latin typeface="Calibri" pitchFamily="34" charset="0"/>
                <a:cs typeface="Calibri" pitchFamily="34" charset="0"/>
              </a:rPr>
              <a:t> </a:t>
            </a:r>
            <a:r>
              <a:rPr lang="en-US" altLang="zh-CN" sz="2800" b="1" dirty="0">
                <a:latin typeface="Calibri" pitchFamily="34" charset="0"/>
                <a:cs typeface="Calibri" pitchFamily="34" charset="0"/>
              </a:rPr>
              <a:t>adulthood around Covid-19 Pandemic</a:t>
            </a:r>
            <a:r>
              <a:rPr lang="en-US" altLang="zh-CN" sz="2800" b="1" dirty="0" smtClean="0">
                <a:latin typeface="Calibri" pitchFamily="34" charset="0"/>
                <a:cs typeface="Calibri" pitchFamily="34" charset="0"/>
              </a:rPr>
              <a:t>.</a:t>
            </a:r>
            <a:endParaRPr lang="en-US" altLang="zh-CN" sz="2800" b="1" dirty="0">
              <a:latin typeface="Calibri" pitchFamily="34" charset="0"/>
              <a:cs typeface="Calibri" pitchFamily="34" charset="0"/>
            </a:endParaRPr>
          </a:p>
        </p:txBody>
      </p:sp>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838" y="3498273"/>
            <a:ext cx="2744821" cy="2417618"/>
          </a:xfrm>
          <a:prstGeom prst="rect">
            <a:avLst/>
          </a:prstGeom>
          <a:ln>
            <a:noFill/>
          </a:ln>
          <a:effectLst>
            <a:outerShdw blurRad="190500" algn="tl" rotWithShape="0">
              <a:srgbClr val="000000">
                <a:alpha val="70000"/>
              </a:srgbClr>
            </a:outerShdw>
          </a:effectLst>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838" y="955965"/>
            <a:ext cx="2744818" cy="2417618"/>
          </a:xfrm>
          <a:prstGeom prst="rect">
            <a:avLst/>
          </a:prstGeom>
          <a:ln>
            <a:noFill/>
          </a:ln>
          <a:effectLst>
            <a:outerShdw blurRad="190500" algn="tl" rotWithShape="0">
              <a:srgbClr val="000000">
                <a:alpha val="70000"/>
              </a:srgbClr>
            </a:outerShdw>
          </a:effectLst>
        </p:spPr>
      </p:pic>
      <p:sp>
        <p:nvSpPr>
          <p:cNvPr id="7" name="TextBox 6"/>
          <p:cNvSpPr txBox="1"/>
          <p:nvPr/>
        </p:nvSpPr>
        <p:spPr>
          <a:xfrm>
            <a:off x="4287979" y="1205079"/>
            <a:ext cx="6435439" cy="1015663"/>
          </a:xfrm>
          <a:prstGeom prst="rect">
            <a:avLst/>
          </a:prstGeom>
          <a:noFill/>
        </p:spPr>
        <p:txBody>
          <a:bodyPr wrap="square" rtlCol="0">
            <a:spAutoFit/>
          </a:bodyPr>
          <a:lstStyle/>
          <a:p>
            <a:r>
              <a:rPr lang="en-US" altLang="zh-CN" sz="3200" b="1" dirty="0" err="1" smtClean="0">
                <a:effectLst>
                  <a:outerShdw blurRad="38100" dist="38100" dir="2700000" algn="tl">
                    <a:srgbClr val="000000">
                      <a:alpha val="43137"/>
                    </a:srgbClr>
                  </a:outerShdw>
                </a:effectLst>
                <a:latin typeface="Calibri" pitchFamily="34" charset="0"/>
                <a:cs typeface="Calibri" pitchFamily="34" charset="0"/>
              </a:rPr>
              <a:t>Coronennial</a:t>
            </a:r>
            <a:r>
              <a:rPr lang="en-US" altLang="zh-CN" sz="2800" b="1" dirty="0" smtClean="0">
                <a:latin typeface="Calibri" pitchFamily="34" charset="0"/>
                <a:cs typeface="Calibri" pitchFamily="34" charset="0"/>
              </a:rPr>
              <a:t> refers to either </a:t>
            </a:r>
            <a:r>
              <a:rPr lang="en-US" altLang="zh-CN" sz="2800" b="1" dirty="0" smtClean="0">
                <a:solidFill>
                  <a:schemeClr val="accent2"/>
                </a:solidFill>
                <a:latin typeface="Calibri" pitchFamily="34" charset="0"/>
                <a:cs typeface="Calibri" pitchFamily="34" charset="0"/>
              </a:rPr>
              <a:t>a baby </a:t>
            </a:r>
            <a:r>
              <a:rPr lang="en-US" altLang="zh-CN" sz="2800" b="1" dirty="0" smtClean="0">
                <a:latin typeface="Calibri" pitchFamily="34" charset="0"/>
                <a:cs typeface="Calibri" pitchFamily="34" charset="0"/>
              </a:rPr>
              <a:t>or </a:t>
            </a:r>
            <a:r>
              <a:rPr lang="en-US" altLang="zh-CN" sz="2800" b="1" dirty="0" smtClean="0">
                <a:solidFill>
                  <a:schemeClr val="accent2"/>
                </a:solidFill>
                <a:latin typeface="Calibri" pitchFamily="34" charset="0"/>
                <a:cs typeface="Calibri" pitchFamily="34" charset="0"/>
              </a:rPr>
              <a:t>a </a:t>
            </a:r>
            <a:r>
              <a:rPr lang="en-US" altLang="zh-CN" sz="2800" b="1" dirty="0">
                <a:solidFill>
                  <a:schemeClr val="accent2"/>
                </a:solidFill>
                <a:latin typeface="Calibri" pitchFamily="34" charset="0"/>
                <a:cs typeface="Calibri" pitchFamily="34" charset="0"/>
              </a:rPr>
              <a:t>member of the </a:t>
            </a:r>
            <a:r>
              <a:rPr lang="en-US" altLang="zh-CN" sz="2800" b="1" dirty="0" smtClean="0">
                <a:solidFill>
                  <a:schemeClr val="accent2"/>
                </a:solidFill>
                <a:latin typeface="Calibri" pitchFamily="34" charset="0"/>
                <a:cs typeface="Calibri" pitchFamily="34" charset="0"/>
              </a:rPr>
              <a:t>generation</a:t>
            </a:r>
            <a:r>
              <a:rPr lang="en-US" altLang="zh-CN" sz="2800" b="1" dirty="0" smtClean="0">
                <a:latin typeface="Calibri" pitchFamily="34" charset="0"/>
                <a:cs typeface="Calibri" pitchFamily="34" charset="0"/>
              </a:rPr>
              <a:t>.</a:t>
            </a:r>
            <a:endParaRPr lang="en-US" altLang="zh-CN" sz="2800" b="1" dirty="0">
              <a:latin typeface="Calibri" pitchFamily="34" charset="0"/>
              <a:cs typeface="Calibri" pitchFamily="34" charset="0"/>
            </a:endParaRPr>
          </a:p>
        </p:txBody>
      </p:sp>
      <p:sp>
        <p:nvSpPr>
          <p:cNvPr id="5" name="TextBox 4"/>
          <p:cNvSpPr txBox="1"/>
          <p:nvPr/>
        </p:nvSpPr>
        <p:spPr>
          <a:xfrm>
            <a:off x="4360028" y="3362190"/>
            <a:ext cx="3398559"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zh-CN" sz="2400" b="1" dirty="0" smtClean="0">
                <a:latin typeface="Calibri" pitchFamily="34" charset="0"/>
                <a:cs typeface="Calibri" pitchFamily="34" charset="0"/>
              </a:rPr>
              <a:t>the millennial generation</a:t>
            </a:r>
            <a:endParaRPr lang="zh-CN" altLang="en-US" sz="2400" b="1" dirty="0">
              <a:latin typeface="Calibri" pitchFamily="34" charset="0"/>
              <a:cs typeface="Calibri" pitchFamily="34" charset="0"/>
            </a:endParaRPr>
          </a:p>
        </p:txBody>
      </p:sp>
      <p:sp>
        <p:nvSpPr>
          <p:cNvPr id="6" name="TextBox 5"/>
          <p:cNvSpPr txBox="1"/>
          <p:nvPr/>
        </p:nvSpPr>
        <p:spPr>
          <a:xfrm>
            <a:off x="4351859" y="3823855"/>
            <a:ext cx="6420050" cy="1938992"/>
          </a:xfrm>
          <a:prstGeom prst="rect">
            <a:avLst/>
          </a:prstGeom>
          <a:noFill/>
        </p:spPr>
        <p:txBody>
          <a:bodyPr wrap="square" rtlCol="0">
            <a:spAutoFit/>
          </a:bodyPr>
          <a:lstStyle/>
          <a:p>
            <a:r>
              <a:rPr lang="en-US" altLang="zh-CN" sz="2400" b="1" dirty="0" smtClean="0">
                <a:latin typeface="Calibri" pitchFamily="34" charset="0"/>
                <a:cs typeface="Calibri" pitchFamily="34" charset="0"/>
              </a:rPr>
              <a:t>the persons who were born in the last two decades of the 20</a:t>
            </a:r>
            <a:r>
              <a:rPr lang="en-US" altLang="zh-CN" sz="2400" b="1" baseline="30000" dirty="0" smtClean="0">
                <a:latin typeface="Calibri" pitchFamily="34" charset="0"/>
                <a:cs typeface="Calibri" pitchFamily="34" charset="0"/>
              </a:rPr>
              <a:t>th</a:t>
            </a:r>
            <a:r>
              <a:rPr lang="en-US" altLang="zh-CN" sz="2400" b="1" dirty="0" smtClean="0">
                <a:latin typeface="Calibri" pitchFamily="34" charset="0"/>
                <a:cs typeface="Calibri" pitchFamily="34" charset="0"/>
              </a:rPr>
              <a:t> century (from 1980 to 1999), also regarded as </a:t>
            </a:r>
            <a:r>
              <a:rPr lang="en-US" altLang="zh-CN" sz="2400" b="1" dirty="0" smtClean="0">
                <a:effectLst>
                  <a:outerShdw blurRad="38100" dist="38100" dir="2700000" algn="tl">
                    <a:srgbClr val="000000">
                      <a:alpha val="43137"/>
                    </a:srgbClr>
                  </a:outerShdw>
                </a:effectLst>
                <a:latin typeface="Calibri" pitchFamily="34" charset="0"/>
                <a:cs typeface="Calibri" pitchFamily="34" charset="0"/>
              </a:rPr>
              <a:t>the Y generation</a:t>
            </a:r>
            <a:r>
              <a:rPr lang="en-US" altLang="zh-CN" sz="2400" b="1" dirty="0" smtClean="0">
                <a:latin typeface="Calibri" pitchFamily="34" charset="0"/>
                <a:cs typeface="Calibri" pitchFamily="34" charset="0"/>
              </a:rPr>
              <a:t>, for they are children of </a:t>
            </a:r>
            <a:r>
              <a:rPr lang="en-US" altLang="zh-CN" sz="2400" b="1" dirty="0" smtClean="0">
                <a:effectLst>
                  <a:outerShdw blurRad="38100" dist="38100" dir="2700000" algn="tl">
                    <a:srgbClr val="000000">
                      <a:alpha val="43137"/>
                    </a:srgbClr>
                  </a:outerShdw>
                </a:effectLst>
                <a:latin typeface="Calibri" pitchFamily="34" charset="0"/>
                <a:cs typeface="Calibri" pitchFamily="34" charset="0"/>
              </a:rPr>
              <a:t>the X generation </a:t>
            </a:r>
            <a:r>
              <a:rPr lang="en-US" altLang="zh-CN" sz="2400" b="1" dirty="0" smtClean="0">
                <a:latin typeface="Calibri" pitchFamily="34" charset="0"/>
                <a:cs typeface="Calibri" pitchFamily="34" charset="0"/>
              </a:rPr>
              <a:t>who were born just after the Second World War.</a:t>
            </a:r>
            <a:endParaRPr lang="zh-CN" altLang="en-US" sz="2400" b="1" dirty="0">
              <a:latin typeface="Calibri" pitchFamily="34" charset="0"/>
              <a:cs typeface="Calibri" pitchFamily="34" charset="0"/>
            </a:endParaRPr>
          </a:p>
        </p:txBody>
      </p:sp>
      <p:sp>
        <p:nvSpPr>
          <p:cNvPr id="10" name="流程图: 可选过程 9"/>
          <p:cNvSpPr/>
          <p:nvPr/>
        </p:nvSpPr>
        <p:spPr>
          <a:xfrm>
            <a:off x="7889056" y="3275199"/>
            <a:ext cx="1629018" cy="548655"/>
          </a:xfrm>
          <a:prstGeom prst="flowChartAlternate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1" name="文本框 4"/>
          <p:cNvSpPr txBox="1"/>
          <p:nvPr/>
        </p:nvSpPr>
        <p:spPr>
          <a:xfrm>
            <a:off x="7889057" y="3300634"/>
            <a:ext cx="1629016" cy="523220"/>
          </a:xfrm>
          <a:prstGeom prst="rect">
            <a:avLst/>
          </a:prstGeom>
          <a:noFill/>
        </p:spPr>
        <p:txBody>
          <a:bodyPr wrap="square" rtlCol="0">
            <a:spAutoFit/>
          </a:bodyPr>
          <a:lstStyle/>
          <a:p>
            <a:pPr algn="ctr"/>
            <a:r>
              <a:rPr lang="zh-CN" altLang="en-US" sz="2800" b="1" dirty="0">
                <a:latin typeface="华文隶书" pitchFamily="2" charset="-122"/>
                <a:ea typeface="华文隶书" pitchFamily="2" charset="-122"/>
              </a:rPr>
              <a:t>千禧世代</a:t>
            </a:r>
          </a:p>
        </p:txBody>
      </p:sp>
      <p:pic>
        <p:nvPicPr>
          <p:cNvPr id="13" name="图片 12" descr="水印"/>
          <p:cNvPicPr>
            <a:picLocks noChangeAspect="1"/>
          </p:cNvPicPr>
          <p:nvPr/>
        </p:nvPicPr>
        <p:blipFill>
          <a:blip r:embed="rId5"/>
          <a:stretch>
            <a:fillRect/>
          </a:stretch>
        </p:blipFill>
        <p:spPr>
          <a:xfrm>
            <a:off x="6967278" y="169077"/>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par>
                                <p:cTn id="13" presetID="14" presetClass="entr" presetSubtype="1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7"/>
                                        </p:tgtEl>
                                      </p:cBhvr>
                                    </p:animEffect>
                                    <p:anim calcmode="lin" valueType="num">
                                      <p:cBhvr>
                                        <p:cTn id="25" dur="1000"/>
                                        <p:tgtEl>
                                          <p:spTgt spid="7"/>
                                        </p:tgtEl>
                                        <p:attrNameLst>
                                          <p:attrName>ppt_x</p:attrName>
                                        </p:attrNameLst>
                                      </p:cBhvr>
                                      <p:tavLst>
                                        <p:tav tm="0">
                                          <p:val>
                                            <p:strVal val="ppt_x"/>
                                          </p:val>
                                        </p:tav>
                                        <p:tav tm="100000">
                                          <p:val>
                                            <p:strVal val="ppt_x"/>
                                          </p:val>
                                        </p:tav>
                                      </p:tavLst>
                                    </p:anim>
                                    <p:anim calcmode="lin" valueType="num">
                                      <p:cBhvr>
                                        <p:cTn id="26" dur="1000"/>
                                        <p:tgtEl>
                                          <p:spTgt spid="7"/>
                                        </p:tgtEl>
                                        <p:attrNameLst>
                                          <p:attrName>ppt_y</p:attrName>
                                        </p:attrNameLst>
                                      </p:cBhvr>
                                      <p:tavLst>
                                        <p:tav tm="0">
                                          <p:val>
                                            <p:strVal val="ppt_y"/>
                                          </p:val>
                                        </p:tav>
                                        <p:tav tm="100000">
                                          <p:val>
                                            <p:strVal val="ppt_y+.1"/>
                                          </p:val>
                                        </p:tav>
                                      </p:tavLst>
                                    </p:anim>
                                    <p:set>
                                      <p:cBhvr>
                                        <p:cTn id="27" dur="1" fill="hold">
                                          <p:stCondLst>
                                            <p:cond delay="9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7" grpId="0"/>
      <p:bldP spid="7" grpId="1"/>
      <p:bldP spid="5" grpId="0" animBg="1"/>
      <p:bldP spid="6"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sp>
        <p:nvSpPr>
          <p:cNvPr id="34" name="文本框 9"/>
          <p:cNvSpPr txBox="1"/>
          <p:nvPr/>
        </p:nvSpPr>
        <p:spPr>
          <a:xfrm>
            <a:off x="4186842" y="129812"/>
            <a:ext cx="2830485"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sz="3200" b="1" dirty="0" smtClean="0">
                <a:solidFill>
                  <a:schemeClr val="bg1"/>
                </a:solidFill>
                <a:latin typeface="Eras Bold ITC" pitchFamily="34" charset="0"/>
              </a:rPr>
              <a:t>c</a:t>
            </a:r>
            <a:r>
              <a:rPr lang="zh-CN" altLang="en-US" sz="3200" b="1" dirty="0" smtClean="0">
                <a:solidFill>
                  <a:schemeClr val="bg1"/>
                </a:solidFill>
                <a:latin typeface="Eras Bold ITC" pitchFamily="34" charset="0"/>
              </a:rPr>
              <a:t>oronennial</a:t>
            </a:r>
            <a:endParaRPr lang="zh-CN" altLang="en-US" sz="3200" b="1" dirty="0">
              <a:solidFill>
                <a:schemeClr val="bg1"/>
              </a:solidFill>
              <a:latin typeface="Eras Bold ITC" pitchFamily="34" charset="0"/>
              <a:ea typeface="微软雅黑 Light" panose="020B0502040204020203" pitchFamily="34" charset="-122"/>
            </a:endParaRPr>
          </a:p>
        </p:txBody>
      </p:sp>
      <p:sp>
        <p:nvSpPr>
          <p:cNvPr id="3" name="TextBox 2"/>
          <p:cNvSpPr txBox="1"/>
          <p:nvPr/>
        </p:nvSpPr>
        <p:spPr>
          <a:xfrm>
            <a:off x="1101437" y="1572492"/>
            <a:ext cx="9843654" cy="4154984"/>
          </a:xfrm>
          <a:prstGeom prst="rect">
            <a:avLst/>
          </a:prstGeom>
          <a:noFill/>
        </p:spPr>
        <p:txBody>
          <a:bodyPr wrap="square" rtlCol="0">
            <a:spAutoFit/>
          </a:bodyPr>
          <a:lstStyle/>
          <a:p>
            <a:r>
              <a:rPr lang="en-US" altLang="zh-CN" sz="2400" b="1" dirty="0" smtClean="0">
                <a:latin typeface="Calibri" pitchFamily="34" charset="0"/>
                <a:cs typeface="Calibri" pitchFamily="34" charset="0"/>
              </a:rPr>
              <a:t>    Any </a:t>
            </a:r>
            <a:r>
              <a:rPr lang="en-US" altLang="zh-CN" sz="2400" b="1" dirty="0">
                <a:latin typeface="Calibri" pitchFamily="34" charset="0"/>
                <a:cs typeface="Calibri" pitchFamily="34" charset="0"/>
              </a:rPr>
              <a:t>time people </a:t>
            </a:r>
            <a:r>
              <a:rPr lang="en-US" altLang="zh-CN" sz="2400" b="1" dirty="0" smtClean="0">
                <a:latin typeface="Calibri" pitchFamily="34" charset="0"/>
                <a:cs typeface="Calibri" pitchFamily="34" charset="0"/>
              </a:rPr>
              <a:t>__________ (stick) </a:t>
            </a:r>
            <a:r>
              <a:rPr lang="en-US" altLang="zh-CN" sz="2400" b="1" dirty="0">
                <a:latin typeface="Calibri" pitchFamily="34" charset="0"/>
                <a:cs typeface="Calibri" pitchFamily="34" charset="0"/>
              </a:rPr>
              <a:t>at home for </a:t>
            </a:r>
            <a:r>
              <a:rPr lang="en-US" altLang="zh-CN" sz="2400" b="1" dirty="0" smtClean="0">
                <a:latin typeface="Calibri" pitchFamily="34" charset="0"/>
                <a:cs typeface="Calibri" pitchFamily="34" charset="0"/>
              </a:rPr>
              <a:t>disasters</a:t>
            </a:r>
            <a:r>
              <a:rPr lang="en-US" altLang="zh-CN" sz="2400" b="1" dirty="0">
                <a:latin typeface="Calibri" pitchFamily="34" charset="0"/>
                <a:cs typeface="Calibri" pitchFamily="34" charset="0"/>
              </a:rPr>
              <a:t> </a:t>
            </a:r>
            <a:r>
              <a:rPr lang="en-US" altLang="zh-CN" sz="2400" b="1" dirty="0" smtClean="0">
                <a:latin typeface="Calibri" pitchFamily="34" charset="0"/>
                <a:cs typeface="Calibri" pitchFamily="34" charset="0"/>
              </a:rPr>
              <a:t>and lockdowns, </a:t>
            </a:r>
            <a:r>
              <a:rPr lang="en-US" altLang="zh-CN" sz="2400" b="1" dirty="0">
                <a:latin typeface="Calibri" pitchFamily="34" charset="0"/>
                <a:cs typeface="Calibri" pitchFamily="34" charset="0"/>
              </a:rPr>
              <a:t>the </a:t>
            </a:r>
            <a:r>
              <a:rPr lang="en-US" altLang="zh-CN" sz="2400" b="1" dirty="0" smtClean="0">
                <a:latin typeface="Calibri" pitchFamily="34" charset="0"/>
                <a:cs typeface="Calibri" pitchFamily="34" charset="0"/>
              </a:rPr>
              <a:t>guess </a:t>
            </a:r>
            <a:r>
              <a:rPr lang="en-US" altLang="zh-CN" sz="2400" b="1" dirty="0">
                <a:latin typeface="Calibri" pitchFamily="34" charset="0"/>
                <a:cs typeface="Calibri" pitchFamily="34" charset="0"/>
              </a:rPr>
              <a:t>seems to start: Will there be a baby boom in nine </a:t>
            </a:r>
            <a:r>
              <a:rPr lang="en-US" altLang="zh-CN" sz="2400" b="1" dirty="0" smtClean="0">
                <a:latin typeface="Calibri" pitchFamily="34" charset="0"/>
                <a:cs typeface="Calibri" pitchFamily="34" charset="0"/>
              </a:rPr>
              <a:t>months? This </a:t>
            </a:r>
            <a:r>
              <a:rPr lang="en-US" altLang="zh-CN" sz="2400" b="1" dirty="0">
                <a:latin typeface="Calibri" pitchFamily="34" charset="0"/>
                <a:cs typeface="Calibri" pitchFamily="34" charset="0"/>
              </a:rPr>
              <a:t>time, with quarantine orders </a:t>
            </a:r>
            <a:r>
              <a:rPr lang="en-US" altLang="zh-CN" sz="2400" b="1" dirty="0" smtClean="0">
                <a:latin typeface="Calibri" pitchFamily="34" charset="0"/>
                <a:cs typeface="Calibri" pitchFamily="34" charset="0"/>
              </a:rPr>
              <a:t>________ (keep) </a:t>
            </a:r>
            <a:r>
              <a:rPr lang="en-US" altLang="zh-CN" sz="2400" b="1" dirty="0">
                <a:latin typeface="Calibri" pitchFamily="34" charset="0"/>
                <a:cs typeface="Calibri" pitchFamily="34" charset="0"/>
              </a:rPr>
              <a:t>millions of people inside to slow </a:t>
            </a:r>
            <a:r>
              <a:rPr lang="en-US" altLang="zh-CN" sz="2400" b="1" dirty="0" smtClean="0">
                <a:latin typeface="Calibri" pitchFamily="34" charset="0"/>
                <a:cs typeface="Calibri" pitchFamily="34" charset="0"/>
              </a:rPr>
              <a:t>________ </a:t>
            </a:r>
            <a:r>
              <a:rPr lang="en-US" altLang="zh-CN" sz="2400" b="1" dirty="0">
                <a:latin typeface="Calibri" pitchFamily="34" charset="0"/>
                <a:cs typeface="Calibri" pitchFamily="34" charset="0"/>
              </a:rPr>
              <a:t>spread of the coronavirus, the answer is </a:t>
            </a:r>
            <a:r>
              <a:rPr lang="en-US" altLang="zh-CN" sz="2400" b="1" dirty="0" smtClean="0">
                <a:latin typeface="Calibri" pitchFamily="34" charset="0"/>
                <a:cs typeface="Calibri" pitchFamily="34" charset="0"/>
              </a:rPr>
              <a:t>clear: </a:t>
            </a:r>
            <a:r>
              <a:rPr lang="en-US" altLang="zh-CN" sz="2400" b="1" dirty="0">
                <a:latin typeface="Calibri" pitchFamily="34" charset="0"/>
                <a:cs typeface="Calibri" pitchFamily="34" charset="0"/>
              </a:rPr>
              <a:t>Don’t expect a lot of newborns in the next year.</a:t>
            </a:r>
          </a:p>
          <a:p>
            <a:r>
              <a:rPr lang="en-US" altLang="zh-CN" sz="2400" b="1" dirty="0">
                <a:latin typeface="Calibri" pitchFamily="34" charset="0"/>
                <a:cs typeface="Calibri" pitchFamily="34" charset="0"/>
              </a:rPr>
              <a:t> </a:t>
            </a:r>
            <a:r>
              <a:rPr lang="en-US" altLang="zh-CN" sz="2400" b="1" dirty="0" smtClean="0">
                <a:latin typeface="Calibri" pitchFamily="34" charset="0"/>
                <a:cs typeface="Calibri" pitchFamily="34" charset="0"/>
              </a:rPr>
              <a:t>   That </a:t>
            </a:r>
            <a:r>
              <a:rPr lang="en-US" altLang="zh-CN" sz="2400" b="1" dirty="0">
                <a:latin typeface="Calibri" pitchFamily="34" charset="0"/>
                <a:cs typeface="Calibri" pitchFamily="34" charset="0"/>
              </a:rPr>
              <a:t>may disappoint those </a:t>
            </a:r>
            <a:r>
              <a:rPr lang="en-US" altLang="zh-CN" sz="2400" b="1" dirty="0" smtClean="0">
                <a:latin typeface="Calibri" pitchFamily="34" charset="0"/>
                <a:cs typeface="Calibri" pitchFamily="34" charset="0"/>
              </a:rPr>
              <a:t>________ </a:t>
            </a:r>
            <a:r>
              <a:rPr lang="en-US" altLang="zh-CN" sz="2400" b="1" dirty="0">
                <a:latin typeface="Calibri" pitchFamily="34" charset="0"/>
                <a:cs typeface="Calibri" pitchFamily="34" charset="0"/>
              </a:rPr>
              <a:t>are worried about the United States’ </a:t>
            </a:r>
            <a:r>
              <a:rPr lang="en-US" altLang="zh-CN" sz="2400" b="1" dirty="0" smtClean="0">
                <a:latin typeface="Calibri" pitchFamily="34" charset="0"/>
                <a:cs typeface="Calibri" pitchFamily="34" charset="0"/>
              </a:rPr>
              <a:t>declined birthrate. But the truth is that the </a:t>
            </a:r>
            <a:r>
              <a:rPr lang="en-US" altLang="zh-CN" sz="2400" b="1" dirty="0">
                <a:latin typeface="Calibri" pitchFamily="34" charset="0"/>
                <a:cs typeface="Calibri" pitchFamily="34" charset="0"/>
              </a:rPr>
              <a:t>coronavirus will </a:t>
            </a:r>
            <a:r>
              <a:rPr lang="en-US" altLang="zh-CN" sz="2400" b="1" dirty="0" smtClean="0">
                <a:latin typeface="Calibri" pitchFamily="34" charset="0"/>
                <a:cs typeface="Calibri" pitchFamily="34" charset="0"/>
              </a:rPr>
              <a:t>________ (probable) </a:t>
            </a:r>
            <a:r>
              <a:rPr lang="en-US" altLang="zh-CN" sz="2400" b="1" dirty="0">
                <a:latin typeface="Calibri" pitchFamily="34" charset="0"/>
                <a:cs typeface="Calibri" pitchFamily="34" charset="0"/>
              </a:rPr>
              <a:t>give couples even more </a:t>
            </a:r>
            <a:r>
              <a:rPr lang="en-US" altLang="zh-CN" sz="2400" b="1" dirty="0" smtClean="0">
                <a:latin typeface="Calibri" pitchFamily="34" charset="0"/>
                <a:cs typeface="Calibri" pitchFamily="34" charset="0"/>
              </a:rPr>
              <a:t>causes </a:t>
            </a:r>
            <a:r>
              <a:rPr lang="en-US" altLang="zh-CN" sz="2400" b="1" dirty="0">
                <a:latin typeface="Calibri" pitchFamily="34" charset="0"/>
                <a:cs typeface="Calibri" pitchFamily="34" charset="0"/>
              </a:rPr>
              <a:t>not to have </a:t>
            </a:r>
            <a:r>
              <a:rPr lang="en-US" altLang="zh-CN" sz="2400" b="1" dirty="0" smtClean="0">
                <a:latin typeface="Calibri" pitchFamily="34" charset="0"/>
                <a:cs typeface="Calibri" pitchFamily="34" charset="0"/>
              </a:rPr>
              <a:t>children. Since the outbreak in America, nearly 10 million Americans __________ </a:t>
            </a:r>
            <a:r>
              <a:rPr lang="en-US" altLang="zh-CN" sz="2400" b="1" dirty="0">
                <a:latin typeface="Calibri" pitchFamily="34" charset="0"/>
                <a:cs typeface="Calibri" pitchFamily="34" charset="0"/>
              </a:rPr>
              <a:t>(</a:t>
            </a:r>
            <a:r>
              <a:rPr lang="en-US" altLang="zh-CN" sz="2400" b="1" dirty="0" smtClean="0">
                <a:latin typeface="Calibri" pitchFamily="34" charset="0"/>
                <a:cs typeface="Calibri" pitchFamily="34" charset="0"/>
              </a:rPr>
              <a:t>lose) their jobs, with more ________ (loss) expected.</a:t>
            </a:r>
            <a:r>
              <a:rPr lang="en-US" altLang="zh-CN" sz="2400" b="1" dirty="0">
                <a:latin typeface="Calibri" pitchFamily="34" charset="0"/>
                <a:cs typeface="Calibri" pitchFamily="34" charset="0"/>
              </a:rPr>
              <a:t> </a:t>
            </a:r>
            <a:r>
              <a:rPr lang="en-US" altLang="zh-CN" sz="2400" b="1" dirty="0" smtClean="0">
                <a:latin typeface="Calibri" pitchFamily="34" charset="0"/>
                <a:cs typeface="Calibri" pitchFamily="34" charset="0"/>
              </a:rPr>
              <a:t>Some couples say, “If </a:t>
            </a:r>
            <a:r>
              <a:rPr lang="en-US" altLang="zh-CN" sz="2400" b="1" dirty="0">
                <a:latin typeface="Calibri" pitchFamily="34" charset="0"/>
                <a:cs typeface="Calibri" pitchFamily="34" charset="0"/>
              </a:rPr>
              <a:t>you’re running </a:t>
            </a:r>
            <a:r>
              <a:rPr lang="en-US" altLang="zh-CN" sz="2400" b="1" dirty="0" smtClean="0">
                <a:latin typeface="Calibri" pitchFamily="34" charset="0"/>
                <a:cs typeface="Calibri" pitchFamily="34" charset="0"/>
              </a:rPr>
              <a:t>________ </a:t>
            </a:r>
            <a:r>
              <a:rPr lang="en-US" altLang="zh-CN" sz="2400" b="1" dirty="0">
                <a:latin typeface="Calibri" pitchFamily="34" charset="0"/>
                <a:cs typeface="Calibri" pitchFamily="34" charset="0"/>
              </a:rPr>
              <a:t>your life, you’re not making babies</a:t>
            </a:r>
            <a:r>
              <a:rPr lang="en-US" altLang="zh-CN" sz="2400" b="1" dirty="0" smtClean="0">
                <a:latin typeface="Calibri" pitchFamily="34" charset="0"/>
                <a:cs typeface="Calibri" pitchFamily="34" charset="0"/>
              </a:rPr>
              <a:t>.”</a:t>
            </a:r>
            <a:endParaRPr lang="en-US" altLang="zh-CN" sz="2400" b="1" dirty="0">
              <a:latin typeface="Calibri" pitchFamily="34" charset="0"/>
              <a:cs typeface="Calibri" pitchFamily="34" charset="0"/>
            </a:endParaRPr>
          </a:p>
        </p:txBody>
      </p:sp>
      <p:sp>
        <p:nvSpPr>
          <p:cNvPr id="13" name="文本框 8"/>
          <p:cNvSpPr txBox="1"/>
          <p:nvPr/>
        </p:nvSpPr>
        <p:spPr>
          <a:xfrm>
            <a:off x="3278383" y="1024817"/>
            <a:ext cx="5034345" cy="523220"/>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2800" b="1" dirty="0" smtClean="0">
                <a:latin typeface="Eras Bold ITC" pitchFamily="34" charset="0"/>
                <a:cs typeface="Calibri" pitchFamily="34" charset="0"/>
              </a:rPr>
              <a:t>Is the baby boom coming?</a:t>
            </a:r>
            <a:endParaRPr lang="zh-CN" altLang="en-US" sz="2800" b="1" dirty="0">
              <a:latin typeface="Eras Bold ITC" pitchFamily="34" charset="0"/>
              <a:cs typeface="Calibri" pitchFamily="34" charset="0"/>
            </a:endParaRPr>
          </a:p>
        </p:txBody>
      </p:sp>
      <p:sp>
        <p:nvSpPr>
          <p:cNvPr id="8" name="TextBox 7"/>
          <p:cNvSpPr txBox="1"/>
          <p:nvPr/>
        </p:nvSpPr>
        <p:spPr>
          <a:xfrm>
            <a:off x="3677881" y="1572492"/>
            <a:ext cx="1404039"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 are stuck</a:t>
            </a:r>
            <a:endParaRPr lang="zh-CN" altLang="en-US" sz="2400" b="1" dirty="0">
              <a:solidFill>
                <a:schemeClr val="accent2"/>
              </a:solidFill>
              <a:latin typeface="Calibri" pitchFamily="34" charset="0"/>
              <a:cs typeface="Calibri" pitchFamily="34" charset="0"/>
            </a:endParaRPr>
          </a:p>
        </p:txBody>
      </p:sp>
      <p:sp>
        <p:nvSpPr>
          <p:cNvPr id="9" name="TextBox 8"/>
          <p:cNvSpPr txBox="1"/>
          <p:nvPr/>
        </p:nvSpPr>
        <p:spPr>
          <a:xfrm>
            <a:off x="4919013" y="2292562"/>
            <a:ext cx="1186159"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keeping</a:t>
            </a:r>
            <a:endParaRPr lang="zh-CN" altLang="en-US" sz="2400" b="1" dirty="0">
              <a:solidFill>
                <a:schemeClr val="accent2"/>
              </a:solidFill>
              <a:latin typeface="Calibri" pitchFamily="34" charset="0"/>
              <a:cs typeface="Calibri" pitchFamily="34" charset="0"/>
            </a:endParaRPr>
          </a:p>
        </p:txBody>
      </p:sp>
      <p:sp>
        <p:nvSpPr>
          <p:cNvPr id="12" name="TextBox 11"/>
          <p:cNvSpPr txBox="1"/>
          <p:nvPr/>
        </p:nvSpPr>
        <p:spPr>
          <a:xfrm>
            <a:off x="2154381" y="2673926"/>
            <a:ext cx="612668"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the</a:t>
            </a:r>
            <a:endParaRPr lang="zh-CN" altLang="en-US" sz="2400" b="1" dirty="0">
              <a:solidFill>
                <a:schemeClr val="accent2"/>
              </a:solidFill>
              <a:latin typeface="Calibri" pitchFamily="34" charset="0"/>
              <a:cs typeface="Calibri" pitchFamily="34" charset="0"/>
            </a:endParaRPr>
          </a:p>
        </p:txBody>
      </p:sp>
      <p:sp>
        <p:nvSpPr>
          <p:cNvPr id="14" name="TextBox 13"/>
          <p:cNvSpPr txBox="1"/>
          <p:nvPr/>
        </p:nvSpPr>
        <p:spPr>
          <a:xfrm>
            <a:off x="5140036" y="3419151"/>
            <a:ext cx="744114"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who</a:t>
            </a:r>
            <a:endParaRPr lang="zh-CN" altLang="en-US" sz="2400" b="1" dirty="0">
              <a:solidFill>
                <a:schemeClr val="accent2"/>
              </a:solidFill>
              <a:latin typeface="Calibri" pitchFamily="34" charset="0"/>
              <a:cs typeface="Calibri" pitchFamily="34" charset="0"/>
            </a:endParaRPr>
          </a:p>
        </p:txBody>
      </p:sp>
      <p:sp>
        <p:nvSpPr>
          <p:cNvPr id="15" name="TextBox 14"/>
          <p:cNvSpPr txBox="1"/>
          <p:nvPr/>
        </p:nvSpPr>
        <p:spPr>
          <a:xfrm>
            <a:off x="8678947" y="3768437"/>
            <a:ext cx="1323824"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probably</a:t>
            </a:r>
            <a:endParaRPr lang="zh-CN" altLang="en-US" sz="2400" b="1" dirty="0">
              <a:solidFill>
                <a:schemeClr val="accent2"/>
              </a:solidFill>
              <a:latin typeface="Calibri" pitchFamily="34" charset="0"/>
              <a:cs typeface="Calibri" pitchFamily="34" charset="0"/>
            </a:endParaRPr>
          </a:p>
        </p:txBody>
      </p:sp>
      <p:sp>
        <p:nvSpPr>
          <p:cNvPr id="16" name="TextBox 15"/>
          <p:cNvSpPr txBox="1"/>
          <p:nvPr/>
        </p:nvSpPr>
        <p:spPr>
          <a:xfrm>
            <a:off x="7566943" y="4509654"/>
            <a:ext cx="1401859"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 have lost</a:t>
            </a:r>
            <a:endParaRPr lang="zh-CN" altLang="en-US" sz="2400" b="1" dirty="0">
              <a:solidFill>
                <a:schemeClr val="accent2"/>
              </a:solidFill>
              <a:latin typeface="Calibri" pitchFamily="34" charset="0"/>
              <a:cs typeface="Calibri" pitchFamily="34" charset="0"/>
            </a:endParaRPr>
          </a:p>
        </p:txBody>
      </p:sp>
      <p:sp>
        <p:nvSpPr>
          <p:cNvPr id="17" name="TextBox 16"/>
          <p:cNvSpPr txBox="1"/>
          <p:nvPr/>
        </p:nvSpPr>
        <p:spPr>
          <a:xfrm>
            <a:off x="3429000" y="4856018"/>
            <a:ext cx="950901"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losses</a:t>
            </a:r>
            <a:endParaRPr lang="zh-CN" altLang="en-US" sz="2400" b="1" dirty="0">
              <a:solidFill>
                <a:schemeClr val="accent2"/>
              </a:solidFill>
              <a:latin typeface="Calibri" pitchFamily="34" charset="0"/>
              <a:cs typeface="Calibri" pitchFamily="34" charset="0"/>
            </a:endParaRPr>
          </a:p>
        </p:txBody>
      </p:sp>
      <p:sp>
        <p:nvSpPr>
          <p:cNvPr id="18" name="TextBox 17"/>
          <p:cNvSpPr txBox="1"/>
          <p:nvPr/>
        </p:nvSpPr>
        <p:spPr>
          <a:xfrm>
            <a:off x="2582486" y="5225331"/>
            <a:ext cx="551882"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for</a:t>
            </a:r>
            <a:endParaRPr lang="zh-CN" altLang="en-US" sz="2400" b="1" dirty="0">
              <a:solidFill>
                <a:schemeClr val="accent2"/>
              </a:solidFill>
              <a:latin typeface="Calibri" pitchFamily="34" charset="0"/>
              <a:cs typeface="Calibri" pitchFamily="34" charset="0"/>
            </a:endParaRPr>
          </a:p>
        </p:txBody>
      </p:sp>
      <p:pic>
        <p:nvPicPr>
          <p:cNvPr id="19" name="图片 18" descr="水印"/>
          <p:cNvPicPr>
            <a:picLocks noChangeAspect="1"/>
          </p:cNvPicPr>
          <p:nvPr/>
        </p:nvPicPr>
        <p:blipFill>
          <a:blip r:embed="rId3"/>
          <a:stretch>
            <a:fillRect/>
          </a:stretch>
        </p:blipFill>
        <p:spPr>
          <a:xfrm>
            <a:off x="-24024" y="4805262"/>
            <a:ext cx="5101590" cy="1650365"/>
          </a:xfrm>
          <a:prstGeom prst="rect">
            <a:avLst/>
          </a:prstGeom>
        </p:spPr>
      </p:pic>
    </p:spTree>
    <p:extLst>
      <p:ext uri="{BB962C8B-B14F-4D97-AF65-F5344CB8AC3E}">
        <p14:creationId xmlns:p14="http://schemas.microsoft.com/office/powerpoint/2010/main" val="193492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9" grpId="0"/>
      <p:bldP spid="12"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95" y="867969"/>
            <a:ext cx="1076642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8"/>
          <p:cNvSpPr txBox="1"/>
          <p:nvPr/>
        </p:nvSpPr>
        <p:spPr>
          <a:xfrm>
            <a:off x="1546564" y="189700"/>
            <a:ext cx="9089489" cy="523220"/>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2800" b="1" dirty="0" smtClean="0">
                <a:latin typeface="Eras Bold ITC" pitchFamily="34" charset="0"/>
                <a:cs typeface="Calibri" pitchFamily="34" charset="0"/>
              </a:rPr>
              <a:t>The current situation of the pandemic in America</a:t>
            </a:r>
            <a:endParaRPr lang="zh-CN" altLang="en-US" sz="2800" b="1" dirty="0">
              <a:latin typeface="Eras Bold ITC" pitchFamily="34" charset="0"/>
              <a:cs typeface="Calibri" pitchFamily="34" charset="0"/>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060" y="928226"/>
            <a:ext cx="3243031" cy="5155818"/>
          </a:xfrm>
          <a:prstGeom prst="rect">
            <a:avLst/>
          </a:prstGeom>
        </p:spPr>
      </p:pic>
      <p:sp>
        <p:nvSpPr>
          <p:cNvPr id="9" name="椭圆 8"/>
          <p:cNvSpPr/>
          <p:nvPr/>
        </p:nvSpPr>
        <p:spPr>
          <a:xfrm>
            <a:off x="782781" y="2001979"/>
            <a:ext cx="2071255" cy="3394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318407" y="832828"/>
            <a:ext cx="3900053" cy="1200329"/>
          </a:xfrm>
          <a:prstGeom prst="rect">
            <a:avLst/>
          </a:prstGeom>
          <a:noFill/>
        </p:spPr>
        <p:txBody>
          <a:bodyPr wrap="square" rtlCol="0">
            <a:spAutoFit/>
          </a:bodyPr>
          <a:lstStyle/>
          <a:p>
            <a:r>
              <a:rPr lang="en-US" altLang="zh-CN" sz="2400" b="1" dirty="0" smtClean="0">
                <a:latin typeface="Calibri" pitchFamily="34" charset="0"/>
                <a:cs typeface="Calibri" pitchFamily="34" charset="0"/>
              </a:rPr>
              <a:t>The number of the confirmed cases and deaths is still increasing in America.</a:t>
            </a:r>
          </a:p>
        </p:txBody>
      </p:sp>
      <p:sp>
        <p:nvSpPr>
          <p:cNvPr id="12" name="文本框 8"/>
          <p:cNvSpPr txBox="1"/>
          <p:nvPr/>
        </p:nvSpPr>
        <p:spPr>
          <a:xfrm>
            <a:off x="4330764" y="2067165"/>
            <a:ext cx="3471098" cy="523220"/>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2800" b="1" dirty="0" smtClean="0">
                <a:latin typeface="Eras Bold ITC" pitchFamily="34" charset="0"/>
                <a:cs typeface="Calibri" pitchFamily="34" charset="0"/>
              </a:rPr>
              <a:t>Who is to blame?</a:t>
            </a:r>
            <a:endParaRPr lang="zh-CN" altLang="en-US" sz="2800" b="1" dirty="0">
              <a:latin typeface="Eras Bold ITC" pitchFamily="34" charset="0"/>
              <a:cs typeface="Calibri" pitchFamily="34" charset="0"/>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3454" y="858956"/>
            <a:ext cx="3095103" cy="2210097"/>
          </a:xfrm>
          <a:prstGeom prst="rect">
            <a:avLst/>
          </a:prstGeom>
          <a:ln>
            <a:noFill/>
          </a:ln>
          <a:effectLst>
            <a:outerShdw blurRad="190500" algn="tl" rotWithShape="0">
              <a:srgbClr val="000000">
                <a:alpha val="70000"/>
              </a:srgbClr>
            </a:outerShdw>
          </a:effectLst>
        </p:spPr>
      </p:pic>
      <p:sp>
        <p:nvSpPr>
          <p:cNvPr id="13" name="云形标注 12"/>
          <p:cNvSpPr/>
          <p:nvPr/>
        </p:nvSpPr>
        <p:spPr>
          <a:xfrm>
            <a:off x="8097981" y="3436865"/>
            <a:ext cx="3240575" cy="2125735"/>
          </a:xfrm>
          <a:prstGeom prst="cloudCallout">
            <a:avLst>
              <a:gd name="adj1" fmla="val 30105"/>
              <a:gd name="adj2" fmla="val -76655"/>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latin typeface="Calibri" pitchFamily="34" charset="0"/>
              <a:cs typeface="Calibri" pitchFamily="34" charset="0"/>
            </a:endParaRPr>
          </a:p>
        </p:txBody>
      </p:sp>
      <p:sp>
        <p:nvSpPr>
          <p:cNvPr id="14" name="TextBox 13"/>
          <p:cNvSpPr txBox="1"/>
          <p:nvPr/>
        </p:nvSpPr>
        <p:spPr>
          <a:xfrm>
            <a:off x="8383706" y="3657639"/>
            <a:ext cx="2852363" cy="1567096"/>
          </a:xfrm>
          <a:prstGeom prst="rect">
            <a:avLst/>
          </a:prstGeom>
          <a:noFill/>
        </p:spPr>
        <p:txBody>
          <a:bodyPr wrap="square" rtlCol="0">
            <a:spAutoFit/>
          </a:bodyPr>
          <a:lstStyle/>
          <a:p>
            <a:pPr>
              <a:lnSpc>
                <a:spcPts val="2300"/>
              </a:lnSpc>
            </a:pPr>
            <a:r>
              <a:rPr lang="en-US" altLang="zh-CN" sz="2000" b="1" dirty="0">
                <a:latin typeface="Calibri" pitchFamily="34" charset="0"/>
                <a:cs typeface="Calibri" pitchFamily="34" charset="0"/>
              </a:rPr>
              <a:t>The United States will be powerfully supporting those industries that are particularly affected by </a:t>
            </a:r>
            <a:r>
              <a:rPr lang="en-US" altLang="zh-CN" sz="2000" b="1" u="sng" dirty="0">
                <a:effectLst>
                  <a:outerShdw blurRad="38100" dist="38100" dir="2700000" algn="tl">
                    <a:srgbClr val="000000">
                      <a:alpha val="43137"/>
                    </a:srgbClr>
                  </a:outerShdw>
                </a:effectLst>
                <a:latin typeface="Calibri" pitchFamily="34" charset="0"/>
                <a:cs typeface="Calibri" pitchFamily="34" charset="0"/>
              </a:rPr>
              <a:t>the Chinese Virus</a:t>
            </a:r>
            <a:r>
              <a:rPr lang="en-US" altLang="zh-CN" sz="2000" b="1" dirty="0">
                <a:latin typeface="Calibri" pitchFamily="34" charset="0"/>
                <a:cs typeface="Calibri" pitchFamily="34" charset="0"/>
              </a:rPr>
              <a:t>. </a:t>
            </a:r>
            <a:endParaRPr lang="zh-CN" altLang="en-US" sz="2000" b="1" dirty="0">
              <a:latin typeface="Calibri" pitchFamily="34" charset="0"/>
              <a:cs typeface="Calibri" pitchFamily="34" charset="0"/>
            </a:endParaRPr>
          </a:p>
        </p:txBody>
      </p:sp>
      <p:sp>
        <p:nvSpPr>
          <p:cNvPr id="15" name="TextBox 14"/>
          <p:cNvSpPr txBox="1"/>
          <p:nvPr/>
        </p:nvSpPr>
        <p:spPr>
          <a:xfrm>
            <a:off x="4330763" y="2593416"/>
            <a:ext cx="3589826" cy="1569660"/>
          </a:xfrm>
          <a:prstGeom prst="rect">
            <a:avLst/>
          </a:prstGeom>
          <a:noFill/>
        </p:spPr>
        <p:txBody>
          <a:bodyPr wrap="square" rtlCol="0">
            <a:spAutoFit/>
          </a:bodyPr>
          <a:lstStyle/>
          <a:p>
            <a:r>
              <a:rPr lang="en-US" altLang="zh-CN" sz="2400" b="1" dirty="0" smtClean="0">
                <a:latin typeface="Calibri" pitchFamily="34" charset="0"/>
                <a:cs typeface="Calibri" pitchFamily="34" charset="0"/>
              </a:rPr>
              <a:t>Many foreigners, including President Trump call </a:t>
            </a:r>
            <a:r>
              <a:rPr lang="en-US" altLang="zh-CN" sz="2400" b="1" dirty="0">
                <a:latin typeface="Calibri" pitchFamily="34" charset="0"/>
                <a:cs typeface="Calibri" pitchFamily="34" charset="0"/>
              </a:rPr>
              <a:t>the virus </a:t>
            </a:r>
            <a:r>
              <a:rPr lang="en-US" altLang="zh-CN" sz="2400" b="1" u="sng" dirty="0">
                <a:effectLst>
                  <a:outerShdw blurRad="38100" dist="38100" dir="2700000" algn="tl">
                    <a:srgbClr val="000000">
                      <a:alpha val="43137"/>
                    </a:srgbClr>
                  </a:outerShdw>
                </a:effectLst>
                <a:latin typeface="Calibri" pitchFamily="34" charset="0"/>
                <a:cs typeface="Calibri" pitchFamily="34" charset="0"/>
              </a:rPr>
              <a:t>Chinese </a:t>
            </a:r>
            <a:r>
              <a:rPr lang="en-US" altLang="zh-CN" sz="2400" b="1" u="sng" dirty="0" smtClean="0">
                <a:effectLst>
                  <a:outerShdw blurRad="38100" dist="38100" dir="2700000" algn="tl">
                    <a:srgbClr val="000000">
                      <a:alpha val="43137"/>
                    </a:srgbClr>
                  </a:outerShdw>
                </a:effectLst>
                <a:latin typeface="Calibri" pitchFamily="34" charset="0"/>
                <a:cs typeface="Calibri" pitchFamily="34" charset="0"/>
              </a:rPr>
              <a:t>virus </a:t>
            </a:r>
            <a:r>
              <a:rPr lang="en-US" altLang="zh-CN" sz="2400" b="1" dirty="0" smtClean="0">
                <a:latin typeface="Calibri" pitchFamily="34" charset="0"/>
                <a:cs typeface="Calibri" pitchFamily="34" charset="0"/>
              </a:rPr>
              <a:t>or </a:t>
            </a:r>
            <a:r>
              <a:rPr lang="en-US" altLang="zh-CN" sz="2400" b="1" u="sng" dirty="0" smtClean="0">
                <a:effectLst>
                  <a:outerShdw blurRad="38100" dist="38100" dir="2700000" algn="tl">
                    <a:srgbClr val="000000">
                      <a:alpha val="43137"/>
                    </a:srgbClr>
                  </a:outerShdw>
                </a:effectLst>
                <a:latin typeface="Calibri" pitchFamily="34" charset="0"/>
                <a:cs typeface="Calibri" pitchFamily="34" charset="0"/>
              </a:rPr>
              <a:t>Wuhan virus</a:t>
            </a:r>
            <a:r>
              <a:rPr lang="en-US" altLang="zh-CN" sz="2400" b="1" dirty="0" smtClean="0">
                <a:latin typeface="Calibri" pitchFamily="34" charset="0"/>
                <a:cs typeface="Calibri" pitchFamily="34" charset="0"/>
              </a:rPr>
              <a:t>. </a:t>
            </a:r>
            <a:endParaRPr lang="zh-CN" altLang="en-US" sz="2400" dirty="0"/>
          </a:p>
        </p:txBody>
      </p:sp>
      <p:sp>
        <p:nvSpPr>
          <p:cNvPr id="17" name="文本框 9"/>
          <p:cNvSpPr txBox="1"/>
          <p:nvPr/>
        </p:nvSpPr>
        <p:spPr>
          <a:xfrm>
            <a:off x="4318407" y="4268012"/>
            <a:ext cx="3356958"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sz="3200" b="1" dirty="0" smtClean="0">
                <a:solidFill>
                  <a:schemeClr val="bg1"/>
                </a:solidFill>
                <a:latin typeface="Eras Bold ITC" pitchFamily="34" charset="0"/>
              </a:rPr>
              <a:t>Funny Mud Pee</a:t>
            </a:r>
            <a:endParaRPr lang="zh-CN" altLang="en-US" sz="3200" b="1" dirty="0">
              <a:solidFill>
                <a:schemeClr val="bg1"/>
              </a:solidFill>
              <a:latin typeface="Eras Bold ITC" pitchFamily="34" charset="0"/>
              <a:ea typeface="微软雅黑 Light" panose="020B0502040204020203" pitchFamily="34" charset="-122"/>
            </a:endParaRPr>
          </a:p>
        </p:txBody>
      </p:sp>
      <p:sp>
        <p:nvSpPr>
          <p:cNvPr id="16" name="TextBox 15"/>
          <p:cNvSpPr txBox="1"/>
          <p:nvPr/>
        </p:nvSpPr>
        <p:spPr>
          <a:xfrm>
            <a:off x="4181360" y="4884678"/>
            <a:ext cx="4325334" cy="1200329"/>
          </a:xfrm>
          <a:prstGeom prst="rect">
            <a:avLst/>
          </a:prstGeom>
          <a:noFill/>
        </p:spPr>
        <p:txBody>
          <a:bodyPr wrap="square" rtlCol="0">
            <a:spAutoFit/>
          </a:bodyPr>
          <a:lstStyle/>
          <a:p>
            <a:r>
              <a:rPr lang="en-US" altLang="zh-CN" sz="2400" b="1" dirty="0" smtClean="0">
                <a:latin typeface="Calibri" pitchFamily="34" charset="0"/>
                <a:cs typeface="Calibri" pitchFamily="34" charset="0"/>
              </a:rPr>
              <a:t>A curse Chinglish phrase created by Chinese social media users to show anger of the Chinese</a:t>
            </a:r>
            <a:endParaRPr lang="zh-CN" altLang="en-US" sz="2400" b="1" dirty="0">
              <a:latin typeface="Calibri" pitchFamily="34" charset="0"/>
              <a:cs typeface="Calibri" pitchFamily="34" charset="0"/>
            </a:endParaRPr>
          </a:p>
        </p:txBody>
      </p:sp>
      <p:pic>
        <p:nvPicPr>
          <p:cNvPr id="18" name="图片 17" descr="水印"/>
          <p:cNvPicPr>
            <a:picLocks noChangeAspect="1"/>
          </p:cNvPicPr>
          <p:nvPr/>
        </p:nvPicPr>
        <p:blipFill>
          <a:blip r:embed="rId6"/>
          <a:stretch>
            <a:fillRect/>
          </a:stretch>
        </p:blipFill>
        <p:spPr>
          <a:xfrm>
            <a:off x="6878369" y="4383850"/>
            <a:ext cx="5101590" cy="1650365"/>
          </a:xfrm>
          <a:prstGeom prst="rect">
            <a:avLst/>
          </a:prstGeom>
        </p:spPr>
      </p:pic>
    </p:spTree>
    <p:extLst>
      <p:ext uri="{BB962C8B-B14F-4D97-AF65-F5344CB8AC3E}">
        <p14:creationId xmlns:p14="http://schemas.microsoft.com/office/powerpoint/2010/main" val="184957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randombar(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randombar(horizont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2" grpId="0" animBg="1"/>
      <p:bldP spid="13" grpId="0" animBg="1"/>
      <p:bldP spid="14" grpId="0"/>
      <p:bldP spid="15" grpId="0"/>
      <p:bldP spid="17"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096" y="1406475"/>
            <a:ext cx="4914286" cy="3809524"/>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6199909" y="1988126"/>
            <a:ext cx="4814455" cy="2677656"/>
          </a:xfrm>
          <a:prstGeom prst="rect">
            <a:avLst/>
          </a:prstGeom>
          <a:noFill/>
        </p:spPr>
        <p:txBody>
          <a:bodyPr wrap="square" rtlCol="0">
            <a:spAutoFit/>
          </a:bodyPr>
          <a:lstStyle/>
          <a:p>
            <a:r>
              <a:rPr lang="en-US" altLang="zh-CN" sz="2800" b="1" dirty="0" smtClean="0">
                <a:latin typeface="Calibri" pitchFamily="34" charset="0"/>
                <a:cs typeface="Calibri" pitchFamily="34" charset="0"/>
              </a:rPr>
              <a:t>Trump has two parts of brains, “</a:t>
            </a:r>
            <a:r>
              <a:rPr lang="en-US" altLang="zh-CN" sz="2800" b="1" dirty="0" smtClean="0">
                <a:solidFill>
                  <a:schemeClr val="accent2"/>
                </a:solidFill>
                <a:latin typeface="Calibri" pitchFamily="34" charset="0"/>
                <a:cs typeface="Calibri" pitchFamily="34" charset="0"/>
              </a:rPr>
              <a:t>left</a:t>
            </a:r>
            <a:r>
              <a:rPr lang="en-US" altLang="zh-CN" sz="2800" b="1" dirty="0" smtClean="0">
                <a:latin typeface="Calibri" pitchFamily="34" charset="0"/>
                <a:cs typeface="Calibri" pitchFamily="34" charset="0"/>
              </a:rPr>
              <a:t>” and “</a:t>
            </a:r>
            <a:r>
              <a:rPr lang="en-US" altLang="zh-CN" sz="2800" b="1" dirty="0" smtClean="0">
                <a:solidFill>
                  <a:schemeClr val="accent2"/>
                </a:solidFill>
                <a:latin typeface="Calibri" pitchFamily="34" charset="0"/>
                <a:cs typeface="Calibri" pitchFamily="34" charset="0"/>
              </a:rPr>
              <a:t>right</a:t>
            </a:r>
            <a:r>
              <a:rPr lang="en-US" altLang="zh-CN" sz="2800" b="1" dirty="0" smtClean="0">
                <a:latin typeface="Calibri" pitchFamily="34" charset="0"/>
                <a:cs typeface="Calibri" pitchFamily="34" charset="0"/>
              </a:rPr>
              <a:t>”. </a:t>
            </a:r>
          </a:p>
          <a:p>
            <a:r>
              <a:rPr lang="en-US" altLang="zh-CN" sz="2800" b="1" dirty="0" smtClean="0">
                <a:latin typeface="Calibri" pitchFamily="34" charset="0"/>
                <a:cs typeface="Calibri" pitchFamily="34" charset="0"/>
              </a:rPr>
              <a:t>In the left side, there’s nothing ______. </a:t>
            </a:r>
          </a:p>
          <a:p>
            <a:r>
              <a:rPr lang="en-US" altLang="zh-CN" sz="2800" b="1" dirty="0" smtClean="0">
                <a:latin typeface="Calibri" pitchFamily="34" charset="0"/>
                <a:cs typeface="Calibri" pitchFamily="34" charset="0"/>
              </a:rPr>
              <a:t>In the right side, there’s nothing ______.</a:t>
            </a:r>
            <a:endParaRPr lang="zh-CN" altLang="en-US" sz="2800" b="1" dirty="0">
              <a:latin typeface="Calibri" pitchFamily="34" charset="0"/>
              <a:cs typeface="Calibri" pitchFamily="34" charset="0"/>
            </a:endParaRPr>
          </a:p>
        </p:txBody>
      </p:sp>
      <p:sp>
        <p:nvSpPr>
          <p:cNvPr id="15" name="TextBox 14"/>
          <p:cNvSpPr txBox="1"/>
          <p:nvPr/>
        </p:nvSpPr>
        <p:spPr>
          <a:xfrm>
            <a:off x="6410840" y="3255817"/>
            <a:ext cx="885050"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right</a:t>
            </a:r>
            <a:endParaRPr lang="zh-CN" altLang="en-US" sz="2800" b="1" dirty="0">
              <a:solidFill>
                <a:schemeClr val="accent2"/>
              </a:solidFill>
              <a:latin typeface="Calibri" pitchFamily="34" charset="0"/>
              <a:cs typeface="Calibri" pitchFamily="34" charset="0"/>
            </a:endParaRPr>
          </a:p>
        </p:txBody>
      </p:sp>
      <p:sp>
        <p:nvSpPr>
          <p:cNvPr id="16" name="TextBox 15"/>
          <p:cNvSpPr txBox="1"/>
          <p:nvPr/>
        </p:nvSpPr>
        <p:spPr>
          <a:xfrm>
            <a:off x="7599233" y="4140136"/>
            <a:ext cx="690189"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left</a:t>
            </a:r>
            <a:endParaRPr lang="zh-CN" altLang="en-US" sz="2800" b="1" dirty="0">
              <a:solidFill>
                <a:schemeClr val="accent2"/>
              </a:solidFill>
              <a:latin typeface="Calibri" pitchFamily="34" charset="0"/>
              <a:cs typeface="Calibri" pitchFamily="34" charset="0"/>
            </a:endParaRPr>
          </a:p>
        </p:txBody>
      </p:sp>
      <p:pic>
        <p:nvPicPr>
          <p:cNvPr id="7" name="图片 6" descr="水印"/>
          <p:cNvPicPr>
            <a:picLocks noChangeAspect="1"/>
          </p:cNvPicPr>
          <p:nvPr/>
        </p:nvPicPr>
        <p:blipFill>
          <a:blip r:embed="rId4"/>
          <a:stretch>
            <a:fillRect/>
          </a:stretch>
        </p:blipFill>
        <p:spPr>
          <a:xfrm>
            <a:off x="7054395" y="1106625"/>
            <a:ext cx="5101590" cy="1650365"/>
          </a:xfrm>
          <a:prstGeom prst="rect">
            <a:avLst/>
          </a:prstGeom>
        </p:spPr>
      </p:pic>
    </p:spTree>
    <p:extLst>
      <p:ext uri="{BB962C8B-B14F-4D97-AF65-F5344CB8AC3E}">
        <p14:creationId xmlns:p14="http://schemas.microsoft.com/office/powerpoint/2010/main" val="27194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r="75000"/>
          <a:stretch>
            <a:fillRect/>
          </a:stretch>
        </p:blipFill>
        <p:spPr>
          <a:xfrm>
            <a:off x="1972663" y="-17335"/>
            <a:ext cx="2566558" cy="6841720"/>
          </a:xfrm>
          <a:prstGeom prst="rect">
            <a:avLst/>
          </a:prstGeom>
          <a:effectLst>
            <a:outerShdw blurRad="63500" dist="50800" dir="3600000" algn="ctr" rotWithShape="0">
              <a:srgbClr val="000000">
                <a:alpha val="43137"/>
              </a:srgbClr>
            </a:outerShdw>
          </a:effectLst>
        </p:spPr>
      </p:pic>
      <p:pic>
        <p:nvPicPr>
          <p:cNvPr id="6" name="图片 5"/>
          <p:cNvPicPr>
            <a:picLocks noChangeAspect="1"/>
          </p:cNvPicPr>
          <p:nvPr/>
        </p:nvPicPr>
        <p:blipFill>
          <a:blip r:embed="rId4"/>
          <a:srcRect r="75000"/>
          <a:stretch>
            <a:fillRect/>
          </a:stretch>
        </p:blipFill>
        <p:spPr>
          <a:xfrm>
            <a:off x="4679899" y="-42089"/>
            <a:ext cx="2579030" cy="6874966"/>
          </a:xfrm>
          <a:prstGeom prst="rect">
            <a:avLst/>
          </a:prstGeom>
          <a:effectLst>
            <a:outerShdw blurRad="63500" dist="50800" dir="3600000" algn="ctr" rotWithShape="0">
              <a:srgbClr val="000000">
                <a:alpha val="43137"/>
              </a:srgbClr>
            </a:outerShdw>
          </a:effectLst>
        </p:spPr>
      </p:pic>
      <p:pic>
        <p:nvPicPr>
          <p:cNvPr id="7" name="图片 6"/>
          <p:cNvPicPr>
            <a:picLocks noChangeAspect="1"/>
          </p:cNvPicPr>
          <p:nvPr/>
        </p:nvPicPr>
        <p:blipFill>
          <a:blip r:embed="rId5"/>
          <a:srcRect r="75000"/>
          <a:stretch>
            <a:fillRect/>
          </a:stretch>
        </p:blipFill>
        <p:spPr>
          <a:xfrm>
            <a:off x="7399607" y="-42089"/>
            <a:ext cx="2588454" cy="6900089"/>
          </a:xfrm>
          <a:prstGeom prst="rect">
            <a:avLst/>
          </a:prstGeom>
          <a:effectLst>
            <a:outerShdw blurRad="63500" dist="50800" dir="3600000" algn="ctr" rotWithShape="0">
              <a:srgbClr val="000000">
                <a:alpha val="43137"/>
              </a:srgbClr>
            </a:outerShdw>
          </a:effectLst>
        </p:spPr>
      </p:pic>
      <p:sp>
        <p:nvSpPr>
          <p:cNvPr id="4" name="矩形 3"/>
          <p:cNvSpPr/>
          <p:nvPr/>
        </p:nvSpPr>
        <p:spPr>
          <a:xfrm>
            <a:off x="0" y="1688123"/>
            <a:ext cx="12192000" cy="3454453"/>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solidFill>
            </a:endParaRPr>
          </a:p>
        </p:txBody>
      </p:sp>
      <p:sp>
        <p:nvSpPr>
          <p:cNvPr id="8" name="文本框 7"/>
          <p:cNvSpPr txBox="1"/>
          <p:nvPr/>
        </p:nvSpPr>
        <p:spPr>
          <a:xfrm>
            <a:off x="3341696" y="2697045"/>
            <a:ext cx="5255436" cy="1107996"/>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6600" b="1" dirty="0" smtClean="0">
                <a:latin typeface="微软雅黑" panose="020B0503020204020204" pitchFamily="34" charset="-122"/>
                <a:ea typeface="微软雅黑" panose="020B0503020204020204" pitchFamily="34" charset="-122"/>
              </a:rPr>
              <a:t>Pun-</a:t>
            </a:r>
            <a:r>
              <a:rPr lang="en-US" altLang="zh-CN" sz="6600" b="1" dirty="0" err="1" smtClean="0">
                <a:latin typeface="微软雅黑" panose="020B0503020204020204" pitchFamily="34" charset="-122"/>
                <a:ea typeface="微软雅黑" panose="020B0503020204020204" pitchFamily="34" charset="-122"/>
              </a:rPr>
              <a:t>demic</a:t>
            </a:r>
            <a:r>
              <a:rPr lang="en-US" altLang="zh-CN" sz="6600" b="1" dirty="0" smtClean="0">
                <a:latin typeface="微软雅黑" panose="020B0503020204020204" pitchFamily="34" charset="-122"/>
                <a:ea typeface="微软雅黑" panose="020B0503020204020204" pitchFamily="34" charset="-122"/>
              </a:rPr>
              <a:t> </a:t>
            </a:r>
            <a:endParaRPr lang="zh-CN" altLang="en-US" sz="6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68914" y="775300"/>
            <a:ext cx="10494499" cy="5794311"/>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sp>
        <p:nvSpPr>
          <p:cNvPr id="2" name="TextBox 1"/>
          <p:cNvSpPr txBox="1"/>
          <p:nvPr/>
        </p:nvSpPr>
        <p:spPr>
          <a:xfrm>
            <a:off x="1294169" y="958522"/>
            <a:ext cx="9643991" cy="3970318"/>
          </a:xfrm>
          <a:prstGeom prst="rect">
            <a:avLst/>
          </a:prstGeom>
          <a:noFill/>
        </p:spPr>
        <p:txBody>
          <a:bodyPr wrap="square" rtlCol="0">
            <a:spAutoFit/>
          </a:bodyPr>
          <a:lstStyle/>
          <a:p>
            <a:r>
              <a:rPr lang="en-US" altLang="zh-CN" sz="2800" b="1" dirty="0" smtClean="0">
                <a:latin typeface="Calibri" pitchFamily="34" charset="0"/>
                <a:cs typeface="Calibri" pitchFamily="34" charset="0"/>
              </a:rPr>
              <a:t>    A man called Graeme </a:t>
            </a:r>
            <a:r>
              <a:rPr lang="en-US" altLang="zh-CN" sz="2800" b="1" dirty="0">
                <a:latin typeface="Calibri" pitchFamily="34" charset="0"/>
                <a:cs typeface="Calibri" pitchFamily="34" charset="0"/>
              </a:rPr>
              <a:t>Parsons </a:t>
            </a:r>
            <a:r>
              <a:rPr lang="en-US" altLang="zh-CN" sz="2800" b="1" dirty="0" smtClean="0">
                <a:latin typeface="Calibri" pitchFamily="34" charset="0"/>
                <a:cs typeface="Calibri" pitchFamily="34" charset="0"/>
              </a:rPr>
              <a:t>is </a:t>
            </a:r>
            <a:r>
              <a:rPr lang="en-US" altLang="zh-CN" sz="2800" b="1">
                <a:latin typeface="Calibri" pitchFamily="34" charset="0"/>
                <a:cs typeface="Calibri" pitchFamily="34" charset="0"/>
              </a:rPr>
              <a:t>using </a:t>
            </a:r>
            <a:r>
              <a:rPr lang="en-US" altLang="zh-CN" sz="2800" b="1" smtClean="0">
                <a:latin typeface="Calibri" pitchFamily="34" charset="0"/>
                <a:cs typeface="Calibri" pitchFamily="34" charset="0"/>
              </a:rPr>
              <a:t>humor </a:t>
            </a:r>
            <a:r>
              <a:rPr lang="en-US" altLang="zh-CN" sz="2800" b="1" dirty="0">
                <a:latin typeface="Calibri" pitchFamily="34" charset="0"/>
                <a:cs typeface="Calibri" pitchFamily="34" charset="0"/>
              </a:rPr>
              <a:t>to boost </a:t>
            </a:r>
            <a:r>
              <a:rPr lang="en-US" altLang="zh-CN" sz="2800" b="1" dirty="0" smtClean="0">
                <a:latin typeface="Calibri" pitchFamily="34" charset="0"/>
                <a:cs typeface="Calibri" pitchFamily="34" charset="0"/>
              </a:rPr>
              <a:t>spirits </a:t>
            </a:r>
            <a:r>
              <a:rPr lang="en-US" altLang="zh-CN" sz="2800" b="1" dirty="0">
                <a:latin typeface="Calibri" pitchFamily="34" charset="0"/>
                <a:cs typeface="Calibri" pitchFamily="34" charset="0"/>
              </a:rPr>
              <a:t>in his </a:t>
            </a:r>
            <a:r>
              <a:rPr lang="en-US" altLang="zh-CN" sz="2800" b="1" dirty="0" smtClean="0">
                <a:latin typeface="Calibri" pitchFamily="34" charset="0"/>
                <a:cs typeface="Calibri" pitchFamily="34" charset="0"/>
              </a:rPr>
              <a:t>neighborhood </a:t>
            </a:r>
            <a:r>
              <a:rPr lang="en-US" altLang="zh-CN" sz="2800" b="1" dirty="0">
                <a:latin typeface="Calibri" pitchFamily="34" charset="0"/>
                <a:cs typeface="Calibri" pitchFamily="34" charset="0"/>
              </a:rPr>
              <a:t>during the COVID-19 pandemic</a:t>
            </a:r>
            <a:r>
              <a:rPr lang="en-US" altLang="zh-CN" sz="2800" b="1" dirty="0" smtClean="0">
                <a:latin typeface="Calibri" pitchFamily="34" charset="0"/>
                <a:cs typeface="Calibri" pitchFamily="34" charset="0"/>
              </a:rPr>
              <a:t>. He writes </a:t>
            </a:r>
            <a:r>
              <a:rPr lang="en-US" altLang="zh-CN" sz="2800" b="1" dirty="0">
                <a:latin typeface="Calibri" pitchFamily="34" charset="0"/>
                <a:cs typeface="Calibri" pitchFamily="34" charset="0"/>
              </a:rPr>
              <a:t>a new joke on a big whiteboard every day, and sets the board up at the end of his driveway for people to see as they walk, bike or drive by. </a:t>
            </a:r>
            <a:r>
              <a:rPr lang="en-US" altLang="zh-CN" sz="2800" b="1" dirty="0" smtClean="0">
                <a:latin typeface="Calibri" pitchFamily="34" charset="0"/>
                <a:cs typeface="Calibri" pitchFamily="34" charset="0"/>
              </a:rPr>
              <a:t>“There’s </a:t>
            </a:r>
            <a:r>
              <a:rPr lang="en-US" altLang="zh-CN" sz="2800" b="1" dirty="0">
                <a:latin typeface="Calibri" pitchFamily="34" charset="0"/>
                <a:cs typeface="Calibri" pitchFamily="34" charset="0"/>
              </a:rPr>
              <a:t>enough negative news going on, and so much fear in the world right now,” Parsons said. “I just try to figure out something that’s going to brighten people’s days, make them </a:t>
            </a:r>
            <a:r>
              <a:rPr lang="en-US" altLang="zh-CN" sz="2800" b="1" dirty="0" smtClean="0">
                <a:latin typeface="Calibri" pitchFamily="34" charset="0"/>
                <a:cs typeface="Calibri" pitchFamily="34" charset="0"/>
              </a:rPr>
              <a:t>laugh </a:t>
            </a:r>
            <a:r>
              <a:rPr lang="en-US" altLang="zh-CN" sz="2800" b="1" dirty="0">
                <a:latin typeface="Calibri" pitchFamily="34" charset="0"/>
                <a:cs typeface="Calibri" pitchFamily="34" charset="0"/>
              </a:rPr>
              <a:t>because they’re all good </a:t>
            </a:r>
            <a:r>
              <a:rPr lang="en-US" altLang="zh-CN" sz="2800" b="1" dirty="0" smtClean="0">
                <a:latin typeface="Calibri" pitchFamily="34" charset="0"/>
                <a:cs typeface="Calibri" pitchFamily="34" charset="0"/>
              </a:rPr>
              <a:t> </a:t>
            </a:r>
            <a:r>
              <a:rPr lang="en-US" altLang="zh-CN" sz="2800" b="1" dirty="0">
                <a:latin typeface="Calibri" pitchFamily="34" charset="0"/>
                <a:cs typeface="Calibri" pitchFamily="34" charset="0"/>
              </a:rPr>
              <a:t>jokes</a:t>
            </a:r>
            <a:r>
              <a:rPr lang="en-US" altLang="zh-CN" sz="2800" b="1" dirty="0" smtClean="0">
                <a:latin typeface="Calibri" pitchFamily="34" charset="0"/>
                <a:cs typeface="Calibri" pitchFamily="34" charset="0"/>
              </a:rPr>
              <a:t>.” He </a:t>
            </a:r>
            <a:r>
              <a:rPr lang="en-US" altLang="zh-CN" sz="2800" b="1" dirty="0">
                <a:latin typeface="Calibri" pitchFamily="34" charset="0"/>
                <a:cs typeface="Calibri" pitchFamily="34" charset="0"/>
              </a:rPr>
              <a:t>calls it a “</a:t>
            </a:r>
            <a:r>
              <a:rPr lang="en-US" altLang="zh-CN" sz="2800" b="1" dirty="0">
                <a:effectLst>
                  <a:outerShdw blurRad="38100" dist="38100" dir="2700000" algn="tl">
                    <a:srgbClr val="000000">
                      <a:alpha val="43137"/>
                    </a:srgbClr>
                  </a:outerShdw>
                </a:effectLst>
                <a:latin typeface="Calibri" pitchFamily="34" charset="0"/>
                <a:cs typeface="Calibri" pitchFamily="34" charset="0"/>
              </a:rPr>
              <a:t>pun-</a:t>
            </a:r>
            <a:r>
              <a:rPr lang="en-US" altLang="zh-CN" sz="2800" b="1" dirty="0" err="1">
                <a:effectLst>
                  <a:outerShdw blurRad="38100" dist="38100" dir="2700000" algn="tl">
                    <a:srgbClr val="000000">
                      <a:alpha val="43137"/>
                    </a:srgbClr>
                  </a:outerShdw>
                </a:effectLst>
                <a:latin typeface="Calibri" pitchFamily="34" charset="0"/>
                <a:cs typeface="Calibri" pitchFamily="34" charset="0"/>
              </a:rPr>
              <a:t>demic</a:t>
            </a:r>
            <a:r>
              <a:rPr lang="en-US" altLang="zh-CN" sz="2800" b="1" dirty="0">
                <a:latin typeface="Calibri" pitchFamily="34" charset="0"/>
                <a:cs typeface="Calibri" pitchFamily="34" charset="0"/>
              </a:rPr>
              <a:t>” board.</a:t>
            </a:r>
            <a:endParaRPr lang="zh-CN" altLang="en-US" sz="2800" b="1" dirty="0">
              <a:latin typeface="Calibri" pitchFamily="34" charset="0"/>
              <a:cs typeface="Calibri" pitchFamily="34" charset="0"/>
            </a:endParaRPr>
          </a:p>
        </p:txBody>
      </p:sp>
      <p:sp>
        <p:nvSpPr>
          <p:cNvPr id="21" name="文本框 8"/>
          <p:cNvSpPr txBox="1"/>
          <p:nvPr/>
        </p:nvSpPr>
        <p:spPr>
          <a:xfrm>
            <a:off x="2814255" y="189700"/>
            <a:ext cx="6177345" cy="523220"/>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2800" b="1" dirty="0" smtClean="0">
                <a:latin typeface="Eras Bold ITC" pitchFamily="34" charset="0"/>
                <a:cs typeface="Calibri" pitchFamily="34" charset="0"/>
              </a:rPr>
              <a:t>Where does the word come from?</a:t>
            </a:r>
            <a:endParaRPr lang="zh-CN" altLang="en-US" sz="2800" b="1" dirty="0">
              <a:latin typeface="Eras Bold ITC" pitchFamily="34" charset="0"/>
              <a:cs typeface="Calibri" pitchFamily="34" charset="0"/>
            </a:endParaRPr>
          </a:p>
        </p:txBody>
      </p:sp>
      <p:sp>
        <p:nvSpPr>
          <p:cNvPr id="22" name="TextBox 21"/>
          <p:cNvSpPr txBox="1"/>
          <p:nvPr/>
        </p:nvSpPr>
        <p:spPr>
          <a:xfrm>
            <a:off x="1113317" y="5096412"/>
            <a:ext cx="8541890" cy="523220"/>
          </a:xfrm>
          <a:prstGeom prst="rect">
            <a:avLst/>
          </a:prstGeom>
          <a:noFill/>
        </p:spPr>
        <p:txBody>
          <a:bodyPr wrap="none" rtlCol="0">
            <a:spAutoFit/>
          </a:bodyPr>
          <a:lstStyle/>
          <a:p>
            <a:r>
              <a:rPr lang="en-US" altLang="zh-CN" sz="2800" b="1" dirty="0" smtClean="0">
                <a:latin typeface="Calibri" pitchFamily="34" charset="0"/>
                <a:cs typeface="Calibri" pitchFamily="34" charset="0"/>
              </a:rPr>
              <a:t> Why did </a:t>
            </a:r>
            <a:r>
              <a:rPr lang="en-US" altLang="zh-CN" sz="2800" b="1" dirty="0" err="1" smtClean="0">
                <a:solidFill>
                  <a:schemeClr val="tx1">
                    <a:lumMod val="95000"/>
                    <a:lumOff val="5000"/>
                  </a:schemeClr>
                </a:solidFill>
                <a:latin typeface="Calibri" pitchFamily="34" charset="0"/>
                <a:cs typeface="Calibri" pitchFamily="34" charset="0"/>
              </a:rPr>
              <a:t>Greame</a:t>
            </a:r>
            <a:r>
              <a:rPr lang="en-US" altLang="zh-CN" sz="2800" b="1" dirty="0" smtClean="0">
                <a:solidFill>
                  <a:schemeClr val="tx1">
                    <a:lumMod val="95000"/>
                    <a:lumOff val="5000"/>
                  </a:schemeClr>
                </a:solidFill>
                <a:latin typeface="Calibri" pitchFamily="34" charset="0"/>
                <a:cs typeface="Calibri" pitchFamily="34" charset="0"/>
              </a:rPr>
              <a:t> Parsons </a:t>
            </a:r>
            <a:r>
              <a:rPr lang="en-US" altLang="zh-CN" sz="2800" b="1" dirty="0" smtClean="0">
                <a:latin typeface="Calibri" pitchFamily="34" charset="0"/>
                <a:cs typeface="Calibri" pitchFamily="34" charset="0"/>
              </a:rPr>
              <a:t>create the word pun-</a:t>
            </a:r>
            <a:r>
              <a:rPr lang="en-US" altLang="zh-CN" sz="2800" b="1" dirty="0" err="1" smtClean="0">
                <a:latin typeface="Calibri" pitchFamily="34" charset="0"/>
                <a:cs typeface="Calibri" pitchFamily="34" charset="0"/>
              </a:rPr>
              <a:t>demic</a:t>
            </a:r>
            <a:r>
              <a:rPr lang="en-US" altLang="zh-CN" sz="2800" b="1" dirty="0" smtClean="0">
                <a:latin typeface="Calibri" pitchFamily="34" charset="0"/>
                <a:cs typeface="Calibri" pitchFamily="34" charset="0"/>
              </a:rPr>
              <a:t> ?</a:t>
            </a:r>
          </a:p>
        </p:txBody>
      </p:sp>
      <p:sp>
        <p:nvSpPr>
          <p:cNvPr id="25" name="TextBox 24"/>
          <p:cNvSpPr txBox="1"/>
          <p:nvPr/>
        </p:nvSpPr>
        <p:spPr>
          <a:xfrm>
            <a:off x="1113317" y="5536504"/>
            <a:ext cx="10200934"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 He is using humor to boost people’s spirits and brighten their days.</a:t>
            </a:r>
            <a:endParaRPr lang="zh-CN" altLang="en-US" sz="2800" b="1" dirty="0">
              <a:solidFill>
                <a:schemeClr val="accent2"/>
              </a:solidFill>
              <a:latin typeface="Calibri" pitchFamily="34" charset="0"/>
              <a:cs typeface="Calibri" pitchFamily="34" charset="0"/>
            </a:endParaRPr>
          </a:p>
        </p:txBody>
      </p:sp>
      <p:cxnSp>
        <p:nvCxnSpPr>
          <p:cNvPr id="27" name="直接连接符 26"/>
          <p:cNvCxnSpPr/>
          <p:nvPr/>
        </p:nvCxnSpPr>
        <p:spPr>
          <a:xfrm>
            <a:off x="963636" y="4904052"/>
            <a:ext cx="10494499" cy="114200"/>
          </a:xfrm>
          <a:prstGeom prst="line">
            <a:avLst/>
          </a:prstGeom>
          <a:ln w="15875">
            <a:prstDash val="dashDot"/>
          </a:ln>
        </p:spPr>
        <p:style>
          <a:lnRef idx="1">
            <a:schemeClr val="accent1"/>
          </a:lnRef>
          <a:fillRef idx="0">
            <a:schemeClr val="accent1"/>
          </a:fillRef>
          <a:effectRef idx="0">
            <a:schemeClr val="accent1"/>
          </a:effectRef>
          <a:fontRef idx="minor">
            <a:schemeClr val="tx1"/>
          </a:fontRef>
        </p:style>
      </p:cxnSp>
      <p:pic>
        <p:nvPicPr>
          <p:cNvPr id="8" name="图片 7" descr="水印"/>
          <p:cNvPicPr>
            <a:picLocks noChangeAspect="1"/>
          </p:cNvPicPr>
          <p:nvPr/>
        </p:nvPicPr>
        <p:blipFill>
          <a:blip r:embed="rId3"/>
          <a:stretch>
            <a:fillRect/>
          </a:stretch>
        </p:blipFill>
        <p:spPr>
          <a:xfrm>
            <a:off x="-24024" y="4805262"/>
            <a:ext cx="5101590" cy="1650365"/>
          </a:xfrm>
          <a:prstGeom prst="rect">
            <a:avLst/>
          </a:prstGeom>
        </p:spPr>
      </p:pic>
    </p:spTree>
    <p:extLst>
      <p:ext uri="{BB962C8B-B14F-4D97-AF65-F5344CB8AC3E}">
        <p14:creationId xmlns:p14="http://schemas.microsoft.com/office/powerpoint/2010/main" val="301466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101"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3200" b="1">
              <a:solidFill>
                <a:schemeClr val="tx1"/>
              </a:solidFill>
              <a:latin typeface="Eras Bold ITC" pitchFamily="34"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4956" r="26713"/>
          <a:stretch>
            <a:fillRect/>
          </a:stretch>
        </p:blipFill>
        <p:spPr>
          <a:xfrm>
            <a:off x="7603270" y="865605"/>
            <a:ext cx="3735330" cy="5149169"/>
          </a:xfrm>
          <a:prstGeom prst="rect">
            <a:avLst/>
          </a:prstGeom>
        </p:spPr>
      </p:pic>
      <p:sp>
        <p:nvSpPr>
          <p:cNvPr id="5" name="Oval 38"/>
          <p:cNvSpPr>
            <a:spLocks noChangeArrowheads="1"/>
          </p:cNvSpPr>
          <p:nvPr/>
        </p:nvSpPr>
        <p:spPr bwMode="auto">
          <a:xfrm>
            <a:off x="1806785" y="3184053"/>
            <a:ext cx="508072" cy="512271"/>
          </a:xfrm>
          <a:prstGeom prst="ellipse">
            <a:avLst/>
          </a:prstGeom>
          <a:solidFill>
            <a:srgbClr val="65A896"/>
          </a:solidFill>
          <a:ln>
            <a:noFill/>
          </a:ln>
        </p:spPr>
        <p:txBody>
          <a:bodyPr lIns="0" tIns="0" rIns="0" bIns="0" anchor="ctr" anchorCtr="0"/>
          <a:lstStyle/>
          <a:p>
            <a:pPr algn="ctr"/>
            <a:r>
              <a:rPr lang="en-US" altLang="zh-CN" sz="1600" dirty="0">
                <a:solidFill>
                  <a:schemeClr val="bg1"/>
                </a:solidFill>
                <a:latin typeface="微软雅黑 Light" panose="020B0502040204020203" pitchFamily="34" charset="-122"/>
                <a:ea typeface="微软雅黑 Light" panose="020B0502040204020203" pitchFamily="34" charset="-122"/>
              </a:rPr>
              <a:t>01</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9" name="Oval 42"/>
          <p:cNvSpPr>
            <a:spLocks noChangeArrowheads="1"/>
          </p:cNvSpPr>
          <p:nvPr/>
        </p:nvSpPr>
        <p:spPr bwMode="auto">
          <a:xfrm>
            <a:off x="1806785" y="4946345"/>
            <a:ext cx="508072" cy="510171"/>
          </a:xfrm>
          <a:prstGeom prst="ellipse">
            <a:avLst/>
          </a:prstGeom>
          <a:solidFill>
            <a:srgbClr val="65A896"/>
          </a:solidFill>
          <a:ln>
            <a:noFill/>
          </a:ln>
        </p:spPr>
        <p:txBody>
          <a:bodyPr lIns="0" tIns="0" rIns="0" bIns="0" anchor="ctr" anchorCtr="0"/>
          <a:lstStyle/>
          <a:p>
            <a:pPr algn="ctr"/>
            <a:r>
              <a:rPr lang="en-US" altLang="zh-CN" sz="1600" dirty="0">
                <a:solidFill>
                  <a:schemeClr val="bg1"/>
                </a:solidFill>
                <a:latin typeface="微软雅黑 Light" panose="020B0502040204020203" pitchFamily="34" charset="-122"/>
                <a:ea typeface="微软雅黑 Light" panose="020B0502040204020203" pitchFamily="34" charset="-122"/>
              </a:rPr>
              <a:t>03</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21" name="文本框 8"/>
          <p:cNvSpPr txBox="1"/>
          <p:nvPr/>
        </p:nvSpPr>
        <p:spPr>
          <a:xfrm>
            <a:off x="2691293" y="1791994"/>
            <a:ext cx="2663489" cy="646331"/>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3600" b="1" dirty="0" smtClean="0">
                <a:latin typeface="Eras Bold ITC" pitchFamily="34" charset="0"/>
                <a:cs typeface="Calibri" pitchFamily="34" charset="0"/>
              </a:rPr>
              <a:t>Pun-</a:t>
            </a:r>
            <a:r>
              <a:rPr lang="en-US" altLang="zh-CN" sz="3600" b="1" dirty="0" err="1" smtClean="0">
                <a:latin typeface="Eras Bold ITC" pitchFamily="34" charset="0"/>
                <a:cs typeface="Calibri" pitchFamily="34" charset="0"/>
              </a:rPr>
              <a:t>demic</a:t>
            </a:r>
            <a:r>
              <a:rPr lang="en-US" altLang="zh-CN" sz="3600" b="1" dirty="0" smtClean="0">
                <a:latin typeface="Eras Bold ITC" pitchFamily="34" charset="0"/>
                <a:cs typeface="Calibri" pitchFamily="34" charset="0"/>
              </a:rPr>
              <a:t> </a:t>
            </a:r>
            <a:endParaRPr lang="zh-CN" altLang="en-US" sz="3600" b="1" dirty="0">
              <a:latin typeface="Eras Bold ITC" pitchFamily="34" charset="0"/>
              <a:cs typeface="Calibri" pitchFamily="34" charset="0"/>
            </a:endParaRPr>
          </a:p>
        </p:txBody>
      </p:sp>
      <p:sp>
        <p:nvSpPr>
          <p:cNvPr id="22" name="TextBox 21"/>
          <p:cNvSpPr txBox="1"/>
          <p:nvPr/>
        </p:nvSpPr>
        <p:spPr>
          <a:xfrm>
            <a:off x="2625422" y="3151098"/>
            <a:ext cx="3381054" cy="584775"/>
          </a:xfrm>
          <a:prstGeom prst="rect">
            <a:avLst/>
          </a:prstGeom>
          <a:noFill/>
        </p:spPr>
        <p:txBody>
          <a:bodyPr wrap="none" rtlCol="0">
            <a:spAutoFit/>
          </a:bodyPr>
          <a:lstStyle/>
          <a:p>
            <a:r>
              <a:rPr lang="en-US" altLang="zh-CN" sz="3200" b="1" dirty="0" smtClean="0">
                <a:latin typeface="Eras Bold ITC" pitchFamily="34" charset="0"/>
              </a:rPr>
              <a:t>Advertisement </a:t>
            </a:r>
            <a:endParaRPr lang="zh-CN" altLang="en-US" sz="3200" b="1" dirty="0">
              <a:latin typeface="Eras Bold ITC" pitchFamily="34" charset="0"/>
            </a:endParaRPr>
          </a:p>
        </p:txBody>
      </p:sp>
      <p:sp>
        <p:nvSpPr>
          <p:cNvPr id="23" name="TextBox 22"/>
          <p:cNvSpPr txBox="1"/>
          <p:nvPr/>
        </p:nvSpPr>
        <p:spPr>
          <a:xfrm>
            <a:off x="2625422" y="4096427"/>
            <a:ext cx="2428870" cy="584775"/>
          </a:xfrm>
          <a:prstGeom prst="rect">
            <a:avLst/>
          </a:prstGeom>
          <a:noFill/>
        </p:spPr>
        <p:txBody>
          <a:bodyPr wrap="none" rtlCol="0">
            <a:spAutoFit/>
          </a:bodyPr>
          <a:lstStyle/>
          <a:p>
            <a:r>
              <a:rPr lang="en-US" altLang="zh-CN" sz="3200" b="1" dirty="0" smtClean="0">
                <a:latin typeface="Eras Bold ITC" pitchFamily="34" charset="0"/>
              </a:rPr>
              <a:t>Public sign</a:t>
            </a:r>
            <a:endParaRPr lang="zh-CN" altLang="en-US" sz="3200" b="1" dirty="0">
              <a:latin typeface="Eras Bold ITC" pitchFamily="34" charset="0"/>
            </a:endParaRPr>
          </a:p>
        </p:txBody>
      </p:sp>
      <p:sp>
        <p:nvSpPr>
          <p:cNvPr id="24" name="TextBox 23"/>
          <p:cNvSpPr txBox="1"/>
          <p:nvPr/>
        </p:nvSpPr>
        <p:spPr>
          <a:xfrm>
            <a:off x="2691293" y="4946345"/>
            <a:ext cx="1162498" cy="584775"/>
          </a:xfrm>
          <a:prstGeom prst="rect">
            <a:avLst/>
          </a:prstGeom>
          <a:noFill/>
        </p:spPr>
        <p:txBody>
          <a:bodyPr wrap="none" rtlCol="0">
            <a:spAutoFit/>
          </a:bodyPr>
          <a:lstStyle/>
          <a:p>
            <a:r>
              <a:rPr lang="en-US" altLang="zh-CN" sz="3200" b="1" dirty="0" smtClean="0">
                <a:latin typeface="Eras Bold ITC" pitchFamily="34" charset="0"/>
              </a:rPr>
              <a:t>Joke</a:t>
            </a:r>
            <a:endParaRPr lang="zh-CN" altLang="en-US" sz="3200" b="1" dirty="0">
              <a:latin typeface="Eras Bold ITC" pitchFamily="34" charset="0"/>
            </a:endParaRPr>
          </a:p>
        </p:txBody>
      </p:sp>
      <p:sp>
        <p:nvSpPr>
          <p:cNvPr id="11" name="Oval 38"/>
          <p:cNvSpPr>
            <a:spLocks noChangeArrowheads="1"/>
          </p:cNvSpPr>
          <p:nvPr/>
        </p:nvSpPr>
        <p:spPr bwMode="auto">
          <a:xfrm>
            <a:off x="1794078" y="4096427"/>
            <a:ext cx="508072" cy="512271"/>
          </a:xfrm>
          <a:prstGeom prst="ellipse">
            <a:avLst/>
          </a:prstGeom>
          <a:solidFill>
            <a:srgbClr val="65A896"/>
          </a:solidFill>
          <a:ln>
            <a:noFill/>
          </a:ln>
        </p:spPr>
        <p:txBody>
          <a:bodyPr lIns="0" tIns="0" rIns="0" bIns="0" anchor="ctr" anchorCtr="0"/>
          <a:lstStyle/>
          <a:p>
            <a:pPr algn="ctr"/>
            <a:r>
              <a:rPr lang="en-US" altLang="zh-CN" sz="1600" dirty="0" smtClean="0">
                <a:solidFill>
                  <a:schemeClr val="bg1"/>
                </a:solidFill>
                <a:latin typeface="微软雅黑 Light" panose="020B0502040204020203" pitchFamily="34" charset="-122"/>
                <a:ea typeface="微软雅黑 Light" panose="020B0502040204020203" pitchFamily="34" charset="-122"/>
              </a:rPr>
              <a:t>02</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P spid="22" grpId="0"/>
      <p:bldP spid="23" grpId="0"/>
      <p:bldP spid="24"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76459" y="855254"/>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236" y="981214"/>
            <a:ext cx="4890655" cy="4890655"/>
          </a:xfrm>
          <a:prstGeom prst="rect">
            <a:avLst/>
          </a:prstGeom>
          <a:ln>
            <a:noFill/>
          </a:ln>
          <a:effectLst>
            <a:outerShdw blurRad="190500" algn="tl" rotWithShape="0">
              <a:srgbClr val="000000">
                <a:alpha val="70000"/>
              </a:srgbClr>
            </a:outerShdw>
          </a:effectLst>
        </p:spPr>
      </p:pic>
      <p:sp>
        <p:nvSpPr>
          <p:cNvPr id="11" name="椭圆 10"/>
          <p:cNvSpPr/>
          <p:nvPr/>
        </p:nvSpPr>
        <p:spPr>
          <a:xfrm>
            <a:off x="2722418" y="1766461"/>
            <a:ext cx="3325092" cy="2180857"/>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128" y="967360"/>
            <a:ext cx="6539345" cy="4904509"/>
          </a:xfrm>
          <a:prstGeom prst="rect">
            <a:avLst/>
          </a:prstGeom>
          <a:ln>
            <a:noFill/>
          </a:ln>
          <a:effectLst>
            <a:outerShdw blurRad="190500" algn="tl" rotWithShape="0">
              <a:srgbClr val="000000">
                <a:alpha val="70000"/>
              </a:srgbClr>
            </a:outerShdw>
          </a:effectLst>
        </p:spPr>
      </p:pic>
      <p:sp>
        <p:nvSpPr>
          <p:cNvPr id="9" name="TextBox 8"/>
          <p:cNvSpPr txBox="1"/>
          <p:nvPr/>
        </p:nvSpPr>
        <p:spPr>
          <a:xfrm>
            <a:off x="7703128" y="1620982"/>
            <a:ext cx="3415146" cy="3046988"/>
          </a:xfrm>
          <a:prstGeom prst="rect">
            <a:avLst/>
          </a:prstGeom>
          <a:noFill/>
        </p:spPr>
        <p:txBody>
          <a:bodyPr wrap="square" rtlCol="0">
            <a:spAutoFit/>
          </a:bodyPr>
          <a:lstStyle/>
          <a:p>
            <a:r>
              <a:rPr lang="en-US" altLang="zh-CN" sz="2400" b="1" dirty="0" smtClean="0">
                <a:latin typeface="Calibri" pitchFamily="34" charset="0"/>
                <a:cs typeface="Calibri" pitchFamily="34" charset="0"/>
              </a:rPr>
              <a:t>The </a:t>
            </a:r>
            <a:r>
              <a:rPr lang="en-US" altLang="zh-CN" sz="2400" b="1" dirty="0">
                <a:latin typeface="Calibri" pitchFamily="34" charset="0"/>
                <a:cs typeface="Calibri" pitchFamily="34" charset="0"/>
              </a:rPr>
              <a:t>Coca-Cola </a:t>
            </a:r>
            <a:r>
              <a:rPr lang="en-US" altLang="zh-CN" sz="2400" b="1" dirty="0" smtClean="0">
                <a:latin typeface="Calibri" pitchFamily="34" charset="0"/>
                <a:cs typeface="Calibri" pitchFamily="34" charset="0"/>
              </a:rPr>
              <a:t>and McDonald’s signs are </a:t>
            </a:r>
            <a:r>
              <a:rPr lang="en-US" altLang="zh-CN" sz="2400" b="1" dirty="0">
                <a:latin typeface="Calibri" pitchFamily="34" charset="0"/>
                <a:cs typeface="Calibri" pitchFamily="34" charset="0"/>
              </a:rPr>
              <a:t>normally connected letters. </a:t>
            </a:r>
            <a:r>
              <a:rPr lang="en-US" altLang="zh-CN" sz="2400" b="1" dirty="0" smtClean="0">
                <a:latin typeface="Calibri" pitchFamily="34" charset="0"/>
                <a:cs typeface="Calibri" pitchFamily="34" charset="0"/>
              </a:rPr>
              <a:t>Now the </a:t>
            </a:r>
            <a:r>
              <a:rPr lang="en-US" altLang="zh-CN" sz="2400" b="1" dirty="0">
                <a:latin typeface="Calibri" pitchFamily="34" charset="0"/>
                <a:cs typeface="Calibri" pitchFamily="34" charset="0"/>
              </a:rPr>
              <a:t>letters spread apart, with the tag line </a:t>
            </a:r>
            <a:r>
              <a:rPr lang="en-US" altLang="zh-CN" sz="2400" b="1" dirty="0" smtClean="0">
                <a:latin typeface="Calibri" pitchFamily="34" charset="0"/>
                <a:cs typeface="Calibri" pitchFamily="34" charset="0"/>
              </a:rPr>
              <a:t>saying “</a:t>
            </a:r>
            <a:r>
              <a:rPr lang="en-US" altLang="zh-CN" sz="2400" b="1" dirty="0">
                <a:latin typeface="Calibri" pitchFamily="34" charset="0"/>
                <a:cs typeface="Calibri" pitchFamily="34" charset="0"/>
              </a:rPr>
              <a:t>Staying </a:t>
            </a:r>
            <a:r>
              <a:rPr lang="en-US" altLang="zh-CN" sz="2400" b="1" dirty="0" smtClean="0">
                <a:latin typeface="Calibri" pitchFamily="34" charset="0"/>
                <a:cs typeface="Calibri" pitchFamily="34" charset="0"/>
              </a:rPr>
              <a:t>______ </a:t>
            </a:r>
            <a:r>
              <a:rPr lang="en-US" altLang="zh-CN" sz="2400" b="1" dirty="0">
                <a:latin typeface="Calibri" pitchFamily="34" charset="0"/>
                <a:cs typeface="Calibri" pitchFamily="34" charset="0"/>
              </a:rPr>
              <a:t>is the best way to stay </a:t>
            </a:r>
            <a:r>
              <a:rPr lang="en-US" altLang="zh-CN" sz="2400" b="1" dirty="0" smtClean="0">
                <a:latin typeface="Calibri" pitchFamily="34" charset="0"/>
                <a:cs typeface="Calibri" pitchFamily="34" charset="0"/>
              </a:rPr>
              <a:t>________________.”</a:t>
            </a:r>
            <a:endParaRPr lang="zh-CN" altLang="en-US" sz="2400" b="1" dirty="0">
              <a:latin typeface="Calibri" pitchFamily="34" charset="0"/>
              <a:cs typeface="Calibri" pitchFamily="34" charset="0"/>
            </a:endParaRPr>
          </a:p>
        </p:txBody>
      </p:sp>
      <p:sp>
        <p:nvSpPr>
          <p:cNvPr id="19" name="TextBox 18"/>
          <p:cNvSpPr txBox="1"/>
          <p:nvPr/>
        </p:nvSpPr>
        <p:spPr>
          <a:xfrm>
            <a:off x="7820892" y="3803071"/>
            <a:ext cx="939681" cy="461665"/>
          </a:xfrm>
          <a:prstGeom prst="rect">
            <a:avLst/>
          </a:prstGeom>
          <a:noFill/>
        </p:spPr>
        <p:txBody>
          <a:bodyPr wrap="none" rtlCol="0">
            <a:spAutoFit/>
          </a:bodyPr>
          <a:lstStyle/>
          <a:p>
            <a:r>
              <a:rPr lang="en-US" altLang="zh-CN" sz="2400" b="1" dirty="0">
                <a:solidFill>
                  <a:schemeClr val="accent2"/>
                </a:solidFill>
                <a:latin typeface="Calibri" pitchFamily="34" charset="0"/>
                <a:cs typeface="Calibri" pitchFamily="34" charset="0"/>
              </a:rPr>
              <a:t> </a:t>
            </a:r>
            <a:r>
              <a:rPr lang="en-US" altLang="zh-CN" sz="2400" b="1" dirty="0" smtClean="0">
                <a:solidFill>
                  <a:schemeClr val="accent2"/>
                </a:solidFill>
                <a:latin typeface="Calibri" pitchFamily="34" charset="0"/>
                <a:cs typeface="Calibri" pitchFamily="34" charset="0"/>
              </a:rPr>
              <a:t>apart</a:t>
            </a:r>
            <a:endParaRPr lang="zh-CN" altLang="en-US" sz="2400" b="1" dirty="0">
              <a:solidFill>
                <a:schemeClr val="accent2"/>
              </a:solidFill>
              <a:latin typeface="Calibri" pitchFamily="34" charset="0"/>
              <a:cs typeface="Calibri" pitchFamily="34" charset="0"/>
            </a:endParaRPr>
          </a:p>
        </p:txBody>
      </p:sp>
      <p:sp>
        <p:nvSpPr>
          <p:cNvPr id="20" name="椭圆 19"/>
          <p:cNvSpPr/>
          <p:nvPr/>
        </p:nvSpPr>
        <p:spPr>
          <a:xfrm>
            <a:off x="3283527" y="2452262"/>
            <a:ext cx="3401291" cy="932718"/>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8"/>
          <p:cNvSpPr txBox="1"/>
          <p:nvPr/>
        </p:nvSpPr>
        <p:spPr>
          <a:xfrm>
            <a:off x="4295801" y="73003"/>
            <a:ext cx="3344981"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3200" b="1" dirty="0" smtClean="0">
                <a:latin typeface="Eras Bold ITC" pitchFamily="34" charset="0"/>
                <a:cs typeface="Calibri" pitchFamily="34" charset="0"/>
              </a:rPr>
              <a:t>Advertisement </a:t>
            </a:r>
            <a:endParaRPr lang="zh-CN" altLang="en-US" sz="3200" b="1" dirty="0">
              <a:latin typeface="Eras Bold ITC" pitchFamily="34" charset="0"/>
              <a:cs typeface="Calibri" pitchFamily="34" charset="0"/>
            </a:endParaRPr>
          </a:p>
        </p:txBody>
      </p:sp>
      <p:sp>
        <p:nvSpPr>
          <p:cNvPr id="3" name="矩形 2"/>
          <p:cNvSpPr/>
          <p:nvPr/>
        </p:nvSpPr>
        <p:spPr>
          <a:xfrm>
            <a:off x="4087089" y="3426542"/>
            <a:ext cx="1773382" cy="104155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346150" y="4173120"/>
            <a:ext cx="2470035" cy="461665"/>
          </a:xfrm>
          <a:prstGeom prst="rect">
            <a:avLst/>
          </a:prstGeom>
          <a:noFill/>
        </p:spPr>
        <p:txBody>
          <a:bodyPr wrap="none" rtlCol="0">
            <a:spAutoFit/>
          </a:bodyPr>
          <a:lstStyle/>
          <a:p>
            <a:r>
              <a:rPr lang="en-US" altLang="zh-CN" sz="2400" b="1" dirty="0">
                <a:solidFill>
                  <a:schemeClr val="accent2"/>
                </a:solidFill>
                <a:latin typeface="Calibri" pitchFamily="34" charset="0"/>
                <a:cs typeface="Calibri" pitchFamily="34" charset="0"/>
              </a:rPr>
              <a:t>u</a:t>
            </a:r>
            <a:r>
              <a:rPr lang="en-US" altLang="zh-CN" sz="2400" b="1" dirty="0" smtClean="0">
                <a:solidFill>
                  <a:schemeClr val="accent2"/>
                </a:solidFill>
                <a:latin typeface="Calibri" pitchFamily="34" charset="0"/>
                <a:cs typeface="Calibri" pitchFamily="34" charset="0"/>
              </a:rPr>
              <a:t>nited/connected</a:t>
            </a:r>
            <a:endParaRPr lang="zh-CN" altLang="en-US" sz="2400" b="1" dirty="0">
              <a:solidFill>
                <a:schemeClr val="accent2"/>
              </a:solidFill>
              <a:latin typeface="Calibri" pitchFamily="34" charset="0"/>
              <a:cs typeface="Calibri" pitchFamily="34" charset="0"/>
            </a:endParaRPr>
          </a:p>
        </p:txBody>
      </p:sp>
      <p:pic>
        <p:nvPicPr>
          <p:cNvPr id="12" name="图片 11" descr="水印"/>
          <p:cNvPicPr>
            <a:picLocks noChangeAspect="1"/>
          </p:cNvPicPr>
          <p:nvPr/>
        </p:nvPicPr>
        <p:blipFill>
          <a:blip r:embed="rId5"/>
          <a:stretch>
            <a:fillRect/>
          </a:stretch>
        </p:blipFill>
        <p:spPr>
          <a:xfrm>
            <a:off x="6859906" y="697062"/>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randombar(horizont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3"/>
                                        </p:tgtEl>
                                      </p:cBhvr>
                                    </p:animEffect>
                                    <p:anim calcmode="lin" valueType="num">
                                      <p:cBhvr>
                                        <p:cTn id="50" dur="1000"/>
                                        <p:tgtEl>
                                          <p:spTgt spid="3"/>
                                        </p:tgtEl>
                                        <p:attrNameLst>
                                          <p:attrName>ppt_x</p:attrName>
                                        </p:attrNameLst>
                                      </p:cBhvr>
                                      <p:tavLst>
                                        <p:tav tm="0">
                                          <p:val>
                                            <p:strVal val="ppt_x"/>
                                          </p:val>
                                        </p:tav>
                                        <p:tav tm="100000">
                                          <p:val>
                                            <p:strVal val="ppt_x"/>
                                          </p:val>
                                        </p:tav>
                                      </p:tavLst>
                                    </p:anim>
                                    <p:anim calcmode="lin" valueType="num">
                                      <p:cBhvr>
                                        <p:cTn id="51" dur="1000"/>
                                        <p:tgtEl>
                                          <p:spTgt spid="3"/>
                                        </p:tgtEl>
                                        <p:attrNameLst>
                                          <p:attrName>ppt_y</p:attrName>
                                        </p:attrNameLst>
                                      </p:cBhvr>
                                      <p:tavLst>
                                        <p:tav tm="0">
                                          <p:val>
                                            <p:strVal val="ppt_y"/>
                                          </p:val>
                                        </p:tav>
                                        <p:tav tm="100000">
                                          <p:val>
                                            <p:strVal val="ppt_y+.1"/>
                                          </p:val>
                                        </p:tav>
                                      </p:tavLst>
                                    </p:anim>
                                    <p:set>
                                      <p:cBhvr>
                                        <p:cTn id="52"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9" grpId="0"/>
      <p:bldP spid="20" grpId="0" animBg="1"/>
      <p:bldP spid="21" grpId="0" animBg="1"/>
      <p:bldP spid="3" grpId="0" animBg="1"/>
      <p:bldP spid="3" grpId="1"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r="75000"/>
          <a:stretch>
            <a:fillRect/>
          </a:stretch>
        </p:blipFill>
        <p:spPr>
          <a:xfrm>
            <a:off x="4886273" y="610265"/>
            <a:ext cx="2142930" cy="5712447"/>
          </a:xfrm>
          <a:prstGeom prst="rect">
            <a:avLst/>
          </a:prstGeom>
          <a:effectLst>
            <a:outerShdw blurRad="63500" dist="50800" dir="3600000" algn="ctr" rotWithShape="0">
              <a:srgbClr val="000000">
                <a:alpha val="43137"/>
              </a:srgbClr>
            </a:outerShdw>
          </a:effectLst>
        </p:spPr>
      </p:pic>
      <p:pic>
        <p:nvPicPr>
          <p:cNvPr id="5" name="图片 4"/>
          <p:cNvPicPr>
            <a:picLocks noChangeAspect="1"/>
          </p:cNvPicPr>
          <p:nvPr/>
        </p:nvPicPr>
        <p:blipFill>
          <a:blip r:embed="rId4"/>
          <a:srcRect r="75000"/>
          <a:stretch>
            <a:fillRect/>
          </a:stretch>
        </p:blipFill>
        <p:spPr>
          <a:xfrm>
            <a:off x="7141747" y="610265"/>
            <a:ext cx="2142930" cy="5712447"/>
          </a:xfrm>
          <a:prstGeom prst="rect">
            <a:avLst/>
          </a:prstGeom>
          <a:effectLst>
            <a:outerShdw blurRad="63500" dist="50800" dir="3600000" algn="ctr" rotWithShape="0">
              <a:srgbClr val="000000">
                <a:alpha val="43137"/>
              </a:srgbClr>
            </a:outerShdw>
          </a:effectLst>
        </p:spPr>
      </p:pic>
      <p:pic>
        <p:nvPicPr>
          <p:cNvPr id="6" name="图片 5"/>
          <p:cNvPicPr>
            <a:picLocks noChangeAspect="1"/>
          </p:cNvPicPr>
          <p:nvPr/>
        </p:nvPicPr>
        <p:blipFill>
          <a:blip r:embed="rId5"/>
          <a:srcRect r="75000"/>
          <a:stretch>
            <a:fillRect/>
          </a:stretch>
        </p:blipFill>
        <p:spPr>
          <a:xfrm>
            <a:off x="9397220" y="610265"/>
            <a:ext cx="2142930" cy="5712447"/>
          </a:xfrm>
          <a:prstGeom prst="rect">
            <a:avLst/>
          </a:prstGeom>
          <a:effectLst>
            <a:outerShdw blurRad="63500" dist="50800" dir="3600000" algn="ctr" rotWithShape="0">
              <a:srgbClr val="000000">
                <a:alpha val="43137"/>
              </a:srgbClr>
            </a:outerShdw>
          </a:effectLst>
        </p:spPr>
      </p:pic>
      <p:sp>
        <p:nvSpPr>
          <p:cNvPr id="7" name="矩形 6"/>
          <p:cNvSpPr/>
          <p:nvPr/>
        </p:nvSpPr>
        <p:spPr>
          <a:xfrm>
            <a:off x="0" y="2194559"/>
            <a:ext cx="8623495" cy="295421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8" name="文本框 7"/>
          <p:cNvSpPr txBox="1"/>
          <p:nvPr/>
        </p:nvSpPr>
        <p:spPr>
          <a:xfrm>
            <a:off x="478285" y="3316024"/>
            <a:ext cx="8060804" cy="830997"/>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r>
              <a:rPr lang="en-US" altLang="zh-CN" sz="4800" b="1" dirty="0" smtClean="0">
                <a:solidFill>
                  <a:schemeClr val="bg1"/>
                </a:solidFill>
                <a:latin typeface="微软雅黑" panose="020B0503020204020204" pitchFamily="34" charset="-122"/>
                <a:ea typeface="微软雅黑" panose="020B0503020204020204" pitchFamily="34" charset="-122"/>
              </a:rPr>
              <a:t>Buzzwords &amp; Pun-</a:t>
            </a:r>
            <a:r>
              <a:rPr lang="en-US" altLang="zh-CN" sz="4800" b="1" dirty="0" err="1" smtClean="0">
                <a:solidFill>
                  <a:schemeClr val="bg1"/>
                </a:solidFill>
                <a:latin typeface="微软雅黑" panose="020B0503020204020204" pitchFamily="34" charset="-122"/>
                <a:ea typeface="微软雅黑" panose="020B0503020204020204" pitchFamily="34" charset="-122"/>
              </a:rPr>
              <a:t>demic</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2190012" y="4246418"/>
            <a:ext cx="4243469" cy="707886"/>
          </a:xfrm>
          <a:prstGeom prst="rect">
            <a:avLst/>
          </a:prstGeom>
          <a:noFill/>
        </p:spPr>
        <p:txBody>
          <a:bodyPr wrap="none" rtlCol="0">
            <a:spAutoFit/>
          </a:bodyPr>
          <a:lstStyle/>
          <a:p>
            <a:pPr algn="ctr"/>
            <a:r>
              <a:rPr lang="zh-CN" altLang="en-US" sz="2000" dirty="0" smtClean="0">
                <a:latin typeface="华文隶书" pitchFamily="2" charset="-122"/>
                <a:ea typeface="华文隶书" pitchFamily="2" charset="-122"/>
              </a:rPr>
              <a:t>浙江省台州市第一中学 周媚  董妮娅</a:t>
            </a:r>
            <a:endParaRPr lang="en-US" altLang="zh-CN" sz="2000" dirty="0" smtClean="0">
              <a:latin typeface="华文隶书" pitchFamily="2" charset="-122"/>
              <a:ea typeface="华文隶书" pitchFamily="2" charset="-122"/>
            </a:endParaRPr>
          </a:p>
          <a:p>
            <a:pPr algn="ctr"/>
            <a:r>
              <a:rPr lang="zh-CN" altLang="en-US" sz="2000" dirty="0" smtClean="0">
                <a:latin typeface="华文隶书" pitchFamily="2" charset="-122"/>
                <a:ea typeface="华文隶书" pitchFamily="2" charset="-122"/>
              </a:rPr>
              <a:t>南京理工大学紫金学院 </a:t>
            </a:r>
            <a:r>
              <a:rPr lang="zh-CN" altLang="en-US" sz="2000" dirty="0">
                <a:latin typeface="华文隶书" pitchFamily="2" charset="-122"/>
                <a:ea typeface="华文隶书" pitchFamily="2" charset="-122"/>
              </a:rPr>
              <a:t>马梦晓</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7"/>
            <a:ext cx="10494499" cy="5390058"/>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sp>
        <p:nvSpPr>
          <p:cNvPr id="10" name="文本框 8"/>
          <p:cNvSpPr txBox="1"/>
          <p:nvPr/>
        </p:nvSpPr>
        <p:spPr>
          <a:xfrm>
            <a:off x="4295801" y="156127"/>
            <a:ext cx="3261853"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3200" b="1" dirty="0" smtClean="0">
                <a:latin typeface="Eras Bold ITC" pitchFamily="34" charset="0"/>
                <a:cs typeface="Calibri" pitchFamily="34" charset="0"/>
              </a:rPr>
              <a:t>Advertisement </a:t>
            </a:r>
            <a:endParaRPr lang="zh-CN" altLang="en-US" sz="3200" b="1" dirty="0">
              <a:latin typeface="Eras Bold ITC" pitchFamily="34" charset="0"/>
              <a:cs typeface="Calibri" pitchFamily="34" charset="0"/>
            </a:endParaRPr>
          </a:p>
        </p:txBody>
      </p:sp>
      <p:sp>
        <p:nvSpPr>
          <p:cNvPr id="2" name="TextBox 1"/>
          <p:cNvSpPr txBox="1"/>
          <p:nvPr/>
        </p:nvSpPr>
        <p:spPr>
          <a:xfrm>
            <a:off x="1370816" y="1267684"/>
            <a:ext cx="5092329" cy="2677656"/>
          </a:xfrm>
          <a:prstGeom prst="rect">
            <a:avLst/>
          </a:prstGeom>
          <a:noFill/>
        </p:spPr>
        <p:txBody>
          <a:bodyPr wrap="square" rtlCol="0">
            <a:spAutoFit/>
          </a:bodyPr>
          <a:lstStyle/>
          <a:p>
            <a:r>
              <a:rPr lang="en-US" altLang="zh-CN" sz="2400" b="1" dirty="0" smtClean="0">
                <a:latin typeface="Calibri" pitchFamily="34" charset="0"/>
                <a:cs typeface="Calibri" pitchFamily="34" charset="0"/>
              </a:rPr>
              <a:t>Nike also is </a:t>
            </a:r>
            <a:r>
              <a:rPr lang="en-US" altLang="zh-CN" sz="2400" b="1" dirty="0">
                <a:latin typeface="Calibri" pitchFamily="34" charset="0"/>
                <a:cs typeface="Calibri" pitchFamily="34" charset="0"/>
              </a:rPr>
              <a:t>promoting social </a:t>
            </a:r>
            <a:r>
              <a:rPr lang="en-US" altLang="zh-CN" sz="2400" b="1" dirty="0" smtClean="0">
                <a:latin typeface="Calibri" pitchFamily="34" charset="0"/>
                <a:cs typeface="Calibri" pitchFamily="34" charset="0"/>
              </a:rPr>
              <a:t>distancing. </a:t>
            </a:r>
            <a:r>
              <a:rPr lang="en-US" altLang="zh-CN" sz="2400" b="1" dirty="0">
                <a:latin typeface="Calibri" pitchFamily="34" charset="0"/>
                <a:cs typeface="Calibri" pitchFamily="34" charset="0"/>
              </a:rPr>
              <a:t>I</a:t>
            </a:r>
            <a:r>
              <a:rPr lang="en-US" altLang="zh-CN" sz="2400" b="1" dirty="0" smtClean="0">
                <a:latin typeface="Calibri" pitchFamily="34" charset="0"/>
                <a:cs typeface="Calibri" pitchFamily="34" charset="0"/>
              </a:rPr>
              <a:t>t has released </a:t>
            </a:r>
            <a:r>
              <a:rPr lang="en-US" altLang="zh-CN" sz="2400" b="1" dirty="0">
                <a:latin typeface="Calibri" pitchFamily="34" charset="0"/>
                <a:cs typeface="Calibri" pitchFamily="34" charset="0"/>
              </a:rPr>
              <a:t>a new </a:t>
            </a:r>
            <a:r>
              <a:rPr lang="en-US" altLang="zh-CN" sz="2400" b="1" dirty="0" smtClean="0">
                <a:latin typeface="Calibri" pitchFamily="34" charset="0"/>
                <a:cs typeface="Calibri" pitchFamily="34" charset="0"/>
              </a:rPr>
              <a:t>advertisement </a:t>
            </a:r>
            <a:r>
              <a:rPr lang="en-US" altLang="zh-CN" sz="2400" b="1" dirty="0">
                <a:latin typeface="Calibri" pitchFamily="34" charset="0"/>
                <a:cs typeface="Calibri" pitchFamily="34" charset="0"/>
              </a:rPr>
              <a:t>that focuses on staying apart, </a:t>
            </a:r>
            <a:r>
              <a:rPr lang="en-US" altLang="zh-CN" sz="2400" b="1" dirty="0" smtClean="0">
                <a:latin typeface="Calibri" pitchFamily="34" charset="0"/>
                <a:cs typeface="Calibri" pitchFamily="34" charset="0"/>
              </a:rPr>
              <a:t>saying, </a:t>
            </a:r>
            <a:r>
              <a:rPr lang="en-US" altLang="zh-CN" sz="2400" b="1" dirty="0">
                <a:latin typeface="Calibri" pitchFamily="34" charset="0"/>
                <a:cs typeface="Calibri" pitchFamily="34" charset="0"/>
              </a:rPr>
              <a:t>“If you ever dreamed of playing for millions around the world, now is your chance. </a:t>
            </a:r>
            <a:r>
              <a:rPr lang="en-US" altLang="zh-CN" sz="2400" b="1" u="sng" dirty="0">
                <a:effectLst>
                  <a:outerShdw blurRad="38100" dist="38100" dir="2700000" algn="tl">
                    <a:srgbClr val="000000">
                      <a:alpha val="43137"/>
                    </a:srgbClr>
                  </a:outerShdw>
                </a:effectLst>
                <a:latin typeface="Calibri" pitchFamily="34" charset="0"/>
                <a:cs typeface="Calibri" pitchFamily="34" charset="0"/>
              </a:rPr>
              <a:t>Play inside, play for the world</a:t>
            </a:r>
            <a:r>
              <a:rPr lang="en-US" altLang="zh-CN" sz="2400" b="1" dirty="0">
                <a:latin typeface="Calibri" pitchFamily="34" charset="0"/>
                <a:cs typeface="Calibri" pitchFamily="34" charset="0"/>
              </a:rPr>
              <a:t>.”</a:t>
            </a:r>
            <a:endParaRPr lang="zh-CN" altLang="en-US" sz="2400" b="1" dirty="0">
              <a:latin typeface="Calibri" pitchFamily="34" charset="0"/>
              <a:cs typeface="Calibri" pitchFamily="34"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026" y="1059871"/>
            <a:ext cx="3996975" cy="4993750"/>
          </a:xfrm>
          <a:prstGeom prst="rect">
            <a:avLst/>
          </a:prstGeom>
          <a:ln>
            <a:noFill/>
          </a:ln>
          <a:effectLst>
            <a:outerShdw blurRad="190500" algn="tl" rotWithShape="0">
              <a:srgbClr val="000000">
                <a:alpha val="70000"/>
              </a:srgbClr>
            </a:outerShdw>
          </a:effectLst>
        </p:spPr>
      </p:pic>
      <p:sp>
        <p:nvSpPr>
          <p:cNvPr id="8" name="TextBox 7"/>
          <p:cNvSpPr txBox="1"/>
          <p:nvPr/>
        </p:nvSpPr>
        <p:spPr>
          <a:xfrm>
            <a:off x="1370816" y="3997031"/>
            <a:ext cx="4912220" cy="830997"/>
          </a:xfrm>
          <a:prstGeom prst="rect">
            <a:avLst/>
          </a:prstGeom>
          <a:noFill/>
        </p:spPr>
        <p:txBody>
          <a:bodyPr wrap="square" rtlCol="0">
            <a:spAutoFit/>
          </a:bodyPr>
          <a:lstStyle/>
          <a:p>
            <a:pPr marL="342900" indent="-342900">
              <a:buBlip>
                <a:blip r:embed="rId4"/>
              </a:buBlip>
            </a:pPr>
            <a:r>
              <a:rPr lang="en-US" altLang="zh-CN" sz="2400" b="1" dirty="0" smtClean="0">
                <a:latin typeface="Calibri" pitchFamily="34" charset="0"/>
                <a:cs typeface="Calibri" pitchFamily="34" charset="0"/>
              </a:rPr>
              <a:t>How do you understand the underlined sentence?</a:t>
            </a:r>
            <a:endParaRPr lang="zh-CN" altLang="en-US" sz="2400" b="1" dirty="0">
              <a:latin typeface="Calibri" pitchFamily="34" charset="0"/>
              <a:cs typeface="Calibri" pitchFamily="34" charset="0"/>
            </a:endParaRPr>
          </a:p>
        </p:txBody>
      </p:sp>
      <p:sp>
        <p:nvSpPr>
          <p:cNvPr id="9" name="TextBox 8"/>
          <p:cNvSpPr txBox="1"/>
          <p:nvPr/>
        </p:nvSpPr>
        <p:spPr>
          <a:xfrm>
            <a:off x="1717964" y="4838090"/>
            <a:ext cx="4045527" cy="830997"/>
          </a:xfrm>
          <a:prstGeom prst="rect">
            <a:avLst/>
          </a:prstGeom>
          <a:noFill/>
        </p:spPr>
        <p:txBody>
          <a:bodyPr wrap="square" rtlCol="0">
            <a:spAutoFit/>
          </a:bodyPr>
          <a:lstStyle/>
          <a:p>
            <a:r>
              <a:rPr lang="en-US" altLang="zh-CN" sz="2400" b="1" dirty="0" smtClean="0">
                <a:latin typeface="Calibri" pitchFamily="34" charset="0"/>
                <a:cs typeface="Calibri" pitchFamily="34" charset="0"/>
              </a:rPr>
              <a:t>Staying inside is just your contribution to the world.</a:t>
            </a:r>
            <a:endParaRPr lang="zh-CN" altLang="en-US" sz="2400" b="1" dirty="0">
              <a:latin typeface="Calibri" pitchFamily="34" charset="0"/>
              <a:cs typeface="Calibri" pitchFamily="34" charset="0"/>
            </a:endParaRPr>
          </a:p>
        </p:txBody>
      </p:sp>
      <p:pic>
        <p:nvPicPr>
          <p:cNvPr id="11" name="图片 10" descr="水印"/>
          <p:cNvPicPr>
            <a:picLocks noChangeAspect="1"/>
          </p:cNvPicPr>
          <p:nvPr/>
        </p:nvPicPr>
        <p:blipFill>
          <a:blip r:embed="rId5"/>
          <a:stretch>
            <a:fillRect/>
          </a:stretch>
        </p:blipFill>
        <p:spPr>
          <a:xfrm>
            <a:off x="-24024" y="4805262"/>
            <a:ext cx="5101590" cy="1650365"/>
          </a:xfrm>
          <a:prstGeom prst="rect">
            <a:avLst/>
          </a:prstGeom>
        </p:spPr>
      </p:pic>
    </p:spTree>
    <p:extLst>
      <p:ext uri="{BB962C8B-B14F-4D97-AF65-F5344CB8AC3E}">
        <p14:creationId xmlns:p14="http://schemas.microsoft.com/office/powerpoint/2010/main" val="2280083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7"/>
            <a:ext cx="10494499" cy="5674075"/>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solidFill>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3715" y="985830"/>
            <a:ext cx="4238599" cy="2882540"/>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696" y="985829"/>
            <a:ext cx="3532909" cy="2851549"/>
          </a:xfrm>
          <a:prstGeom prst="rect">
            <a:avLst/>
          </a:prstGeom>
          <a:ln>
            <a:noFill/>
          </a:ln>
          <a:effectLst>
            <a:outerShdw blurRad="190500" algn="tl" rotWithShape="0">
              <a:srgbClr val="000000">
                <a:alpha val="70000"/>
              </a:srgbClr>
            </a:outerShdw>
          </a:effectLst>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1696" y="3956814"/>
            <a:ext cx="3532909" cy="2450911"/>
          </a:xfrm>
          <a:prstGeom prst="rect">
            <a:avLst/>
          </a:prstGeom>
          <a:ln>
            <a:noFill/>
          </a:ln>
          <a:effectLst>
            <a:outerShdw blurRad="190500" algn="tl" rotWithShape="0">
              <a:srgbClr val="000000">
                <a:alpha val="70000"/>
              </a:srgbClr>
            </a:outerShdw>
          </a:effectLst>
        </p:spPr>
      </p:pic>
      <p:sp>
        <p:nvSpPr>
          <p:cNvPr id="8" name="文本框 8"/>
          <p:cNvSpPr txBox="1"/>
          <p:nvPr/>
        </p:nvSpPr>
        <p:spPr>
          <a:xfrm>
            <a:off x="4836108" y="156127"/>
            <a:ext cx="2492925"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3200" b="1" dirty="0" smtClean="0">
                <a:latin typeface="Eras Bold ITC" pitchFamily="34" charset="0"/>
                <a:cs typeface="Calibri" pitchFamily="34" charset="0"/>
              </a:rPr>
              <a:t>Public Sign</a:t>
            </a:r>
            <a:endParaRPr lang="zh-CN" altLang="en-US" sz="3200" b="1" dirty="0">
              <a:latin typeface="Eras Bold ITC" pitchFamily="34" charset="0"/>
              <a:cs typeface="Calibri" pitchFamily="34" charset="0"/>
            </a:endParaRPr>
          </a:p>
        </p:txBody>
      </p:sp>
      <p:grpSp>
        <p:nvGrpSpPr>
          <p:cNvPr id="6" name="组合 5"/>
          <p:cNvGrpSpPr/>
          <p:nvPr/>
        </p:nvGrpSpPr>
        <p:grpSpPr>
          <a:xfrm>
            <a:off x="2113715" y="4024175"/>
            <a:ext cx="4238599" cy="2383035"/>
            <a:chOff x="2113715" y="4024175"/>
            <a:chExt cx="4238599" cy="2383035"/>
          </a:xfrm>
        </p:grpSpPr>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3715" y="4024175"/>
              <a:ext cx="4238599" cy="2383035"/>
            </a:xfrm>
            <a:prstGeom prst="rect">
              <a:avLst/>
            </a:prstGeom>
            <a:ln>
              <a:noFill/>
            </a:ln>
            <a:effectLst>
              <a:outerShdw blurRad="190500" algn="tl" rotWithShape="0">
                <a:srgbClr val="000000">
                  <a:alpha val="70000"/>
                </a:srgbClr>
              </a:outerShdw>
            </a:effectLst>
          </p:spPr>
        </p:pic>
        <p:sp>
          <p:nvSpPr>
            <p:cNvPr id="3" name="矩形 2"/>
            <p:cNvSpPr/>
            <p:nvPr/>
          </p:nvSpPr>
          <p:spPr>
            <a:xfrm>
              <a:off x="2888673" y="4107873"/>
              <a:ext cx="2840182" cy="2237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2113715" y="4346586"/>
            <a:ext cx="4320413" cy="1323439"/>
          </a:xfrm>
          <a:prstGeom prst="rect">
            <a:avLst/>
          </a:prstGeom>
          <a:noFill/>
        </p:spPr>
        <p:txBody>
          <a:bodyPr wrap="none" rtlCol="0">
            <a:spAutoFit/>
          </a:bodyPr>
          <a:lstStyle/>
          <a:p>
            <a:r>
              <a:rPr lang="en-US" altLang="zh-CN" sz="2400" b="1" dirty="0" smtClean="0">
                <a:latin typeface="华文新魏" pitchFamily="2" charset="-122"/>
                <a:ea typeface="华文新魏" pitchFamily="2" charset="-122"/>
              </a:rPr>
              <a:t>     (</a:t>
            </a:r>
            <a:r>
              <a:rPr lang="zh-CN" altLang="en-US" sz="2400" b="1" dirty="0">
                <a:latin typeface="华文新魏" pitchFamily="2" charset="-122"/>
                <a:ea typeface="华文新魏" pitchFamily="2" charset="-122"/>
              </a:rPr>
              <a:t>隔离</a:t>
            </a:r>
            <a:r>
              <a:rPr lang="en-US" altLang="zh-CN" sz="2400" b="1" dirty="0" smtClean="0">
                <a:latin typeface="华文新魏" pitchFamily="2" charset="-122"/>
                <a:ea typeface="华文新魏" pitchFamily="2" charset="-122"/>
              </a:rPr>
              <a:t>)</a:t>
            </a:r>
          </a:p>
          <a:p>
            <a:r>
              <a:rPr lang="en-US" altLang="zh-CN" sz="2400" b="1" dirty="0" smtClean="0">
                <a:latin typeface="华文新魏" pitchFamily="2" charset="-122"/>
                <a:ea typeface="华文新魏" pitchFamily="2" charset="-122"/>
              </a:rPr>
              <a:t>Quarantine, no human </a:t>
            </a:r>
            <a:r>
              <a:rPr lang="en-US" altLang="zh-CN" sz="2800" b="1" dirty="0" smtClean="0">
                <a:effectLst>
                  <a:outerShdw blurRad="38100" dist="38100" dir="2700000" algn="tl">
                    <a:srgbClr val="000000">
                      <a:alpha val="43137"/>
                    </a:srgbClr>
                  </a:outerShdw>
                </a:effectLst>
                <a:latin typeface="华文新魏" pitchFamily="2" charset="-122"/>
                <a:ea typeface="华文新魏" pitchFamily="2" charset="-122"/>
              </a:rPr>
              <a:t>right</a:t>
            </a:r>
            <a:r>
              <a:rPr lang="en-US" altLang="zh-CN" sz="2400" b="1" dirty="0" smtClean="0">
                <a:latin typeface="华文新魏" pitchFamily="2" charset="-122"/>
                <a:ea typeface="华文新魏" pitchFamily="2" charset="-122"/>
              </a:rPr>
              <a:t>.</a:t>
            </a:r>
          </a:p>
          <a:p>
            <a:r>
              <a:rPr lang="en-US" altLang="zh-CN" sz="2400" b="1" dirty="0" smtClean="0">
                <a:latin typeface="华文新魏" pitchFamily="2" charset="-122"/>
                <a:ea typeface="华文新魏" pitchFamily="2" charset="-122"/>
              </a:rPr>
              <a:t>No quarantine, no human </a:t>
            </a:r>
            <a:r>
              <a:rPr lang="en-US" altLang="zh-CN" sz="2800" b="1" dirty="0" smtClean="0">
                <a:effectLst>
                  <a:outerShdw blurRad="38100" dist="38100" dir="2700000" algn="tl">
                    <a:srgbClr val="000000">
                      <a:alpha val="43137"/>
                    </a:srgbClr>
                  </a:outerShdw>
                </a:effectLst>
                <a:latin typeface="华文新魏" pitchFamily="2" charset="-122"/>
                <a:ea typeface="华文新魏" pitchFamily="2" charset="-122"/>
              </a:rPr>
              <a:t>left</a:t>
            </a:r>
            <a:r>
              <a:rPr lang="en-US" altLang="zh-CN" sz="2400" b="1" dirty="0" smtClean="0">
                <a:latin typeface="华文新魏" pitchFamily="2" charset="-122"/>
                <a:ea typeface="华文新魏" pitchFamily="2" charset="-122"/>
              </a:rPr>
              <a:t>.</a:t>
            </a:r>
            <a:endParaRPr lang="zh-CN" altLang="en-US" sz="2400" b="1" dirty="0">
              <a:latin typeface="华文新魏" pitchFamily="2" charset="-122"/>
              <a:ea typeface="华文新魏" pitchFamily="2" charset="-122"/>
            </a:endParaRPr>
          </a:p>
        </p:txBody>
      </p:sp>
    </p:spTree>
    <p:extLst>
      <p:ext uri="{BB962C8B-B14F-4D97-AF65-F5344CB8AC3E}">
        <p14:creationId xmlns:p14="http://schemas.microsoft.com/office/powerpoint/2010/main" val="1150934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solidFill>
            </a:endParaRPr>
          </a:p>
        </p:txBody>
      </p:sp>
      <p:sp>
        <p:nvSpPr>
          <p:cNvPr id="2" name="TextBox 1"/>
          <p:cNvSpPr txBox="1"/>
          <p:nvPr/>
        </p:nvSpPr>
        <p:spPr>
          <a:xfrm>
            <a:off x="1239981" y="1539766"/>
            <a:ext cx="3595256" cy="2739211"/>
          </a:xfrm>
          <a:prstGeom prst="rect">
            <a:avLst/>
          </a:prstGeom>
          <a:noFill/>
        </p:spPr>
        <p:txBody>
          <a:bodyPr wrap="square" rtlCol="0">
            <a:spAutoFit/>
          </a:bodyPr>
          <a:lstStyle/>
          <a:p>
            <a:pPr algn="ctr"/>
            <a:r>
              <a:rPr lang="en-US" altLang="zh-CN" sz="2800" b="1" dirty="0" smtClean="0">
                <a:latin typeface="Calibri" pitchFamily="34" charset="0"/>
                <a:cs typeface="Calibri" pitchFamily="34" charset="0"/>
              </a:rPr>
              <a:t>Avoid touching </a:t>
            </a:r>
            <a:r>
              <a:rPr lang="en-US" altLang="zh-CN" sz="3200" b="1" dirty="0" smtClean="0">
                <a:effectLst>
                  <a:outerShdw blurRad="38100" dist="38100" dir="2700000" algn="tl">
                    <a:srgbClr val="000000">
                      <a:alpha val="43137"/>
                    </a:srgbClr>
                  </a:outerShdw>
                </a:effectLst>
                <a:latin typeface="Calibri" pitchFamily="34" charset="0"/>
                <a:cs typeface="Calibri" pitchFamily="34" charset="0"/>
              </a:rPr>
              <a:t>MEN</a:t>
            </a:r>
            <a:r>
              <a:rPr lang="en-US" altLang="zh-CN" sz="2800" b="1" dirty="0" smtClean="0">
                <a:latin typeface="Calibri" pitchFamily="34" charset="0"/>
                <a:cs typeface="Calibri" pitchFamily="34" charset="0"/>
              </a:rPr>
              <a:t> to stop the spread of Covid-19.</a:t>
            </a:r>
          </a:p>
          <a:p>
            <a:r>
              <a:rPr lang="en-US" altLang="zh-CN" sz="2800" b="1" dirty="0" smtClean="0">
                <a:latin typeface="Calibri" pitchFamily="34" charset="0"/>
                <a:cs typeface="Calibri" pitchFamily="34" charset="0"/>
              </a:rPr>
              <a:t>            M-</a:t>
            </a:r>
          </a:p>
          <a:p>
            <a:r>
              <a:rPr lang="en-US" altLang="zh-CN" sz="2800" b="1" dirty="0" smtClean="0">
                <a:latin typeface="Calibri" pitchFamily="34" charset="0"/>
                <a:cs typeface="Calibri" pitchFamily="34" charset="0"/>
              </a:rPr>
              <a:t>            E-</a:t>
            </a:r>
          </a:p>
          <a:p>
            <a:r>
              <a:rPr lang="en-US" altLang="zh-CN" sz="2800" b="1" dirty="0" smtClean="0">
                <a:latin typeface="Calibri" pitchFamily="34" charset="0"/>
                <a:cs typeface="Calibri" pitchFamily="34" charset="0"/>
              </a:rPr>
              <a:t>            N-</a:t>
            </a:r>
            <a:endParaRPr lang="zh-CN" altLang="en-US" sz="2800" b="1" dirty="0">
              <a:latin typeface="Calibri" pitchFamily="34" charset="0"/>
              <a:cs typeface="Calibri" pitchFamily="34" charset="0"/>
            </a:endParaRPr>
          </a:p>
        </p:txBody>
      </p:sp>
      <p:sp>
        <p:nvSpPr>
          <p:cNvPr id="31" name="TextBox 30"/>
          <p:cNvSpPr txBox="1"/>
          <p:nvPr/>
        </p:nvSpPr>
        <p:spPr>
          <a:xfrm>
            <a:off x="2819401" y="2888589"/>
            <a:ext cx="1282723"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Mouth </a:t>
            </a:r>
            <a:endParaRPr lang="zh-CN" altLang="en-US" sz="2800" b="1" dirty="0">
              <a:solidFill>
                <a:schemeClr val="accent2"/>
              </a:solidFill>
              <a:latin typeface="Calibri" pitchFamily="34" charset="0"/>
              <a:cs typeface="Calibri" pitchFamily="34" charset="0"/>
            </a:endParaRPr>
          </a:p>
        </p:txBody>
      </p:sp>
      <p:sp>
        <p:nvSpPr>
          <p:cNvPr id="32" name="TextBox 31"/>
          <p:cNvSpPr txBox="1"/>
          <p:nvPr/>
        </p:nvSpPr>
        <p:spPr>
          <a:xfrm>
            <a:off x="2819401" y="3304308"/>
            <a:ext cx="697114"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Eye</a:t>
            </a:r>
            <a:endParaRPr lang="zh-CN" altLang="en-US" sz="2800" b="1" dirty="0">
              <a:solidFill>
                <a:schemeClr val="accent2"/>
              </a:solidFill>
              <a:latin typeface="Calibri" pitchFamily="34" charset="0"/>
              <a:cs typeface="Calibri" pitchFamily="34" charset="0"/>
            </a:endParaRPr>
          </a:p>
        </p:txBody>
      </p:sp>
      <p:sp>
        <p:nvSpPr>
          <p:cNvPr id="33" name="TextBox 32"/>
          <p:cNvSpPr txBox="1"/>
          <p:nvPr/>
        </p:nvSpPr>
        <p:spPr>
          <a:xfrm>
            <a:off x="2833256" y="3744549"/>
            <a:ext cx="1019831"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Nose </a:t>
            </a:r>
            <a:endParaRPr lang="zh-CN" altLang="en-US" sz="2800" b="1" dirty="0">
              <a:solidFill>
                <a:schemeClr val="accent2"/>
              </a:solidFill>
              <a:latin typeface="Calibri" pitchFamily="34" charset="0"/>
              <a:cs typeface="Calibri" pitchFamily="34" charset="0"/>
            </a:endParaRPr>
          </a:p>
        </p:txBody>
      </p:sp>
      <p:sp>
        <p:nvSpPr>
          <p:cNvPr id="34" name="TextBox 33"/>
          <p:cNvSpPr txBox="1"/>
          <p:nvPr/>
        </p:nvSpPr>
        <p:spPr>
          <a:xfrm>
            <a:off x="5043099" y="1546693"/>
            <a:ext cx="3463637" cy="3170099"/>
          </a:xfrm>
          <a:prstGeom prst="rect">
            <a:avLst/>
          </a:prstGeom>
          <a:noFill/>
        </p:spPr>
        <p:txBody>
          <a:bodyPr wrap="square" rtlCol="0">
            <a:spAutoFit/>
          </a:bodyPr>
          <a:lstStyle/>
          <a:p>
            <a:pPr algn="ctr"/>
            <a:r>
              <a:rPr lang="en-US" altLang="zh-CN" sz="2800" b="1" dirty="0" smtClean="0">
                <a:latin typeface="Calibri" pitchFamily="34" charset="0"/>
                <a:cs typeface="Calibri" pitchFamily="34" charset="0"/>
              </a:rPr>
              <a:t>Follow </a:t>
            </a:r>
            <a:r>
              <a:rPr lang="en-US" altLang="zh-CN" sz="3200" b="1" dirty="0" smtClean="0">
                <a:effectLst>
                  <a:outerShdw blurRad="38100" dist="38100" dir="2700000" algn="tl">
                    <a:srgbClr val="000000">
                      <a:alpha val="43137"/>
                    </a:srgbClr>
                  </a:outerShdw>
                </a:effectLst>
                <a:latin typeface="Calibri" pitchFamily="34" charset="0"/>
                <a:cs typeface="Calibri" pitchFamily="34" charset="0"/>
              </a:rPr>
              <a:t>WOMEN</a:t>
            </a:r>
            <a:r>
              <a:rPr lang="en-US" altLang="zh-CN" sz="2800" b="1" dirty="0" smtClean="0">
                <a:latin typeface="Calibri" pitchFamily="34" charset="0"/>
                <a:cs typeface="Calibri" pitchFamily="34" charset="0"/>
              </a:rPr>
              <a:t> </a:t>
            </a:r>
          </a:p>
          <a:p>
            <a:pPr algn="ctr"/>
            <a:r>
              <a:rPr lang="en-US" altLang="zh-CN" sz="2800" b="1" dirty="0" smtClean="0">
                <a:latin typeface="Calibri" pitchFamily="34" charset="0"/>
                <a:cs typeface="Calibri" pitchFamily="34" charset="0"/>
              </a:rPr>
              <a:t>to prevent Covid-19.</a:t>
            </a:r>
          </a:p>
          <a:p>
            <a:r>
              <a:rPr lang="en-US" altLang="zh-CN" sz="2800" b="1" dirty="0">
                <a:latin typeface="Calibri" pitchFamily="34" charset="0"/>
                <a:cs typeface="Calibri" pitchFamily="34" charset="0"/>
              </a:rPr>
              <a:t> </a:t>
            </a:r>
            <a:r>
              <a:rPr lang="en-US" altLang="zh-CN" sz="2800" b="1" dirty="0" smtClean="0">
                <a:latin typeface="Calibri" pitchFamily="34" charset="0"/>
                <a:cs typeface="Calibri" pitchFamily="34" charset="0"/>
              </a:rPr>
              <a:t> W-</a:t>
            </a:r>
          </a:p>
          <a:p>
            <a:r>
              <a:rPr lang="en-US" altLang="zh-CN" sz="2800" b="1" dirty="0" smtClean="0">
                <a:latin typeface="Calibri" pitchFamily="34" charset="0"/>
                <a:cs typeface="Calibri" pitchFamily="34" charset="0"/>
              </a:rPr>
              <a:t>  O-</a:t>
            </a:r>
          </a:p>
          <a:p>
            <a:r>
              <a:rPr lang="en-US" altLang="zh-CN" sz="2800" b="1" dirty="0" smtClean="0">
                <a:latin typeface="Calibri" pitchFamily="34" charset="0"/>
                <a:cs typeface="Calibri" pitchFamily="34" charset="0"/>
              </a:rPr>
              <a:t>  M-</a:t>
            </a:r>
          </a:p>
          <a:p>
            <a:r>
              <a:rPr lang="en-US" altLang="zh-CN" sz="2800" b="1" dirty="0" smtClean="0">
                <a:latin typeface="Calibri" pitchFamily="34" charset="0"/>
                <a:cs typeface="Calibri" pitchFamily="34" charset="0"/>
              </a:rPr>
              <a:t>  E-</a:t>
            </a:r>
          </a:p>
          <a:p>
            <a:r>
              <a:rPr lang="en-US" altLang="zh-CN" sz="2800" b="1" dirty="0" smtClean="0">
                <a:latin typeface="Calibri" pitchFamily="34" charset="0"/>
                <a:cs typeface="Calibri" pitchFamily="34" charset="0"/>
              </a:rPr>
              <a:t>  N-</a:t>
            </a:r>
            <a:endParaRPr lang="zh-CN" altLang="en-US" sz="2800" b="1" dirty="0">
              <a:latin typeface="Calibri" pitchFamily="34" charset="0"/>
              <a:cs typeface="Calibri" pitchFamily="34" charset="0"/>
            </a:endParaRPr>
          </a:p>
        </p:txBody>
      </p:sp>
      <p:sp>
        <p:nvSpPr>
          <p:cNvPr id="35" name="TextBox 34"/>
          <p:cNvSpPr txBox="1"/>
          <p:nvPr/>
        </p:nvSpPr>
        <p:spPr>
          <a:xfrm>
            <a:off x="5673486" y="2455421"/>
            <a:ext cx="3341684"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Wear </a:t>
            </a:r>
            <a:r>
              <a:rPr lang="en-US" altLang="zh-CN" sz="2800" b="1" dirty="0" smtClean="0">
                <a:latin typeface="Calibri" pitchFamily="34" charset="0"/>
                <a:cs typeface="Calibri" pitchFamily="34" charset="0"/>
              </a:rPr>
              <a:t>masks properly</a:t>
            </a:r>
            <a:endParaRPr lang="zh-CN" altLang="en-US" sz="2800" b="1" dirty="0">
              <a:latin typeface="Calibri" pitchFamily="34" charset="0"/>
              <a:cs typeface="Calibri" pitchFamily="34" charset="0"/>
            </a:endParaRPr>
          </a:p>
        </p:txBody>
      </p:sp>
      <p:sp>
        <p:nvSpPr>
          <p:cNvPr id="36" name="TextBox 35"/>
          <p:cNvSpPr txBox="1"/>
          <p:nvPr/>
        </p:nvSpPr>
        <p:spPr>
          <a:xfrm>
            <a:off x="5687338" y="2884993"/>
            <a:ext cx="3482364"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Obey</a:t>
            </a:r>
            <a:r>
              <a:rPr lang="en-US" altLang="zh-CN" sz="2800" b="1" dirty="0" smtClean="0">
                <a:latin typeface="Calibri" pitchFamily="34" charset="0"/>
                <a:cs typeface="Calibri" pitchFamily="34" charset="0"/>
              </a:rPr>
              <a:t> social distancing</a:t>
            </a:r>
            <a:endParaRPr lang="zh-CN" altLang="en-US" sz="2800" b="1" dirty="0">
              <a:latin typeface="Calibri" pitchFamily="34" charset="0"/>
              <a:cs typeface="Calibri" pitchFamily="34" charset="0"/>
            </a:endParaRPr>
          </a:p>
        </p:txBody>
      </p:sp>
      <p:sp>
        <p:nvSpPr>
          <p:cNvPr id="37" name="TextBox 36"/>
          <p:cNvSpPr txBox="1"/>
          <p:nvPr/>
        </p:nvSpPr>
        <p:spPr>
          <a:xfrm>
            <a:off x="5687338" y="3318162"/>
            <a:ext cx="5615896"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Make</a:t>
            </a:r>
            <a:r>
              <a:rPr lang="en-US" altLang="zh-CN" sz="2800" b="1" dirty="0" smtClean="0">
                <a:latin typeface="Calibri" pitchFamily="34" charset="0"/>
                <a:cs typeface="Calibri" pitchFamily="34" charset="0"/>
              </a:rPr>
              <a:t> sure to wash hands frequently</a:t>
            </a:r>
            <a:endParaRPr lang="zh-CN" altLang="en-US" sz="2800" b="1" dirty="0">
              <a:latin typeface="Calibri" pitchFamily="34" charset="0"/>
              <a:cs typeface="Calibri" pitchFamily="34" charset="0"/>
            </a:endParaRPr>
          </a:p>
        </p:txBody>
      </p:sp>
      <p:sp>
        <p:nvSpPr>
          <p:cNvPr id="38" name="TextBox 37"/>
          <p:cNvSpPr txBox="1"/>
          <p:nvPr/>
        </p:nvSpPr>
        <p:spPr>
          <a:xfrm>
            <a:off x="5701282" y="3740724"/>
            <a:ext cx="2784673"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Exercise</a:t>
            </a:r>
            <a:r>
              <a:rPr lang="en-US" altLang="zh-CN" sz="2800" b="1" dirty="0" smtClean="0">
                <a:latin typeface="Calibri" pitchFamily="34" charset="0"/>
                <a:cs typeface="Calibri" pitchFamily="34" charset="0"/>
              </a:rPr>
              <a:t> regularly</a:t>
            </a:r>
            <a:endParaRPr lang="zh-CN" altLang="en-US" sz="2800" b="1" dirty="0">
              <a:latin typeface="Calibri" pitchFamily="34" charset="0"/>
              <a:cs typeface="Calibri" pitchFamily="34" charset="0"/>
            </a:endParaRPr>
          </a:p>
        </p:txBody>
      </p:sp>
      <p:sp>
        <p:nvSpPr>
          <p:cNvPr id="39" name="TextBox 38"/>
          <p:cNvSpPr txBox="1"/>
          <p:nvPr/>
        </p:nvSpPr>
        <p:spPr>
          <a:xfrm>
            <a:off x="5694267" y="4180504"/>
            <a:ext cx="4615687" cy="523220"/>
          </a:xfrm>
          <a:prstGeom prst="rect">
            <a:avLst/>
          </a:prstGeom>
          <a:noFill/>
        </p:spPr>
        <p:txBody>
          <a:bodyPr wrap="none" rtlCol="0">
            <a:spAutoFit/>
          </a:bodyPr>
          <a:lstStyle/>
          <a:p>
            <a:r>
              <a:rPr lang="en-US" altLang="zh-CN" sz="2800" b="1" dirty="0" smtClean="0">
                <a:solidFill>
                  <a:schemeClr val="accent2"/>
                </a:solidFill>
                <a:latin typeface="Calibri" pitchFamily="34" charset="0"/>
                <a:cs typeface="Calibri" pitchFamily="34" charset="0"/>
              </a:rPr>
              <a:t>Never</a:t>
            </a:r>
            <a:r>
              <a:rPr lang="en-US" altLang="zh-CN" sz="2800" b="1" dirty="0" smtClean="0">
                <a:latin typeface="Calibri" pitchFamily="34" charset="0"/>
                <a:cs typeface="Calibri" pitchFamily="34" charset="0"/>
              </a:rPr>
              <a:t> ignore above four rules</a:t>
            </a:r>
            <a:endParaRPr lang="zh-CN" altLang="en-US" sz="2800" b="1" dirty="0">
              <a:latin typeface="Calibri" pitchFamily="34" charset="0"/>
              <a:cs typeface="Calibri" pitchFamily="34" charset="0"/>
            </a:endParaRPr>
          </a:p>
        </p:txBody>
      </p:sp>
      <p:sp>
        <p:nvSpPr>
          <p:cNvPr id="14" name="文本框 8"/>
          <p:cNvSpPr txBox="1"/>
          <p:nvPr/>
        </p:nvSpPr>
        <p:spPr>
          <a:xfrm>
            <a:off x="4295802" y="156127"/>
            <a:ext cx="2492925"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3200" b="1" dirty="0" smtClean="0">
                <a:latin typeface="Eras Bold ITC" pitchFamily="34" charset="0"/>
                <a:cs typeface="Calibri" pitchFamily="34" charset="0"/>
              </a:rPr>
              <a:t>Public Sign</a:t>
            </a:r>
            <a:endParaRPr lang="zh-CN" altLang="en-US" sz="3200" b="1" dirty="0">
              <a:latin typeface="Eras Bold ITC" pitchFamily="34" charset="0"/>
              <a:cs typeface="Calibri" pitchFamily="34" charset="0"/>
            </a:endParaRPr>
          </a:p>
        </p:txBody>
      </p:sp>
      <p:pic>
        <p:nvPicPr>
          <p:cNvPr id="15" name="图片 14" descr="水印"/>
          <p:cNvPicPr>
            <a:picLocks noChangeAspect="1"/>
          </p:cNvPicPr>
          <p:nvPr/>
        </p:nvPicPr>
        <p:blipFill>
          <a:blip r:embed="rId3"/>
          <a:stretch>
            <a:fillRect/>
          </a:stretch>
        </p:blipFill>
        <p:spPr>
          <a:xfrm>
            <a:off x="6937835" y="2437388"/>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7" dur="500"/>
                                        <p:tgtEl>
                                          <p:spTgt spid="34">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20" dur="500"/>
                                        <p:tgtEl>
                                          <p:spTgt spid="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5" dur="500"/>
                                        <p:tgtEl>
                                          <p:spTgt spid="2">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8" dur="500"/>
                                        <p:tgtEl>
                                          <p:spTgt spid="2">
                                            <p:txEl>
                                              <p:pRg st="2" end="2"/>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4">
                                            <p:txEl>
                                              <p:pRg st="2" end="2"/>
                                            </p:txEl>
                                          </p:spTgt>
                                        </p:tgtEl>
                                        <p:attrNameLst>
                                          <p:attrName>style.visibility</p:attrName>
                                        </p:attrNameLst>
                                      </p:cBhvr>
                                      <p:to>
                                        <p:strVal val="visible"/>
                                      </p:to>
                                    </p:set>
                                    <p:animEffect transition="in" filter="randombar(horizontal)">
                                      <p:cBhvr>
                                        <p:cTn id="36" dur="500"/>
                                        <p:tgtEl>
                                          <p:spTgt spid="34">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34">
                                            <p:txEl>
                                              <p:pRg st="3" end="3"/>
                                            </p:txEl>
                                          </p:spTgt>
                                        </p:tgtEl>
                                        <p:attrNameLst>
                                          <p:attrName>style.visibility</p:attrName>
                                        </p:attrNameLst>
                                      </p:cBhvr>
                                      <p:to>
                                        <p:strVal val="visible"/>
                                      </p:to>
                                    </p:set>
                                    <p:animEffect transition="in" filter="randombar(horizontal)">
                                      <p:cBhvr>
                                        <p:cTn id="39" dur="500"/>
                                        <p:tgtEl>
                                          <p:spTgt spid="34">
                                            <p:txEl>
                                              <p:pRg st="3" end="3"/>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4">
                                            <p:txEl>
                                              <p:pRg st="4" end="4"/>
                                            </p:txEl>
                                          </p:spTgt>
                                        </p:tgtEl>
                                        <p:attrNameLst>
                                          <p:attrName>style.visibility</p:attrName>
                                        </p:attrNameLst>
                                      </p:cBhvr>
                                      <p:to>
                                        <p:strVal val="visible"/>
                                      </p:to>
                                    </p:set>
                                    <p:animEffect transition="in" filter="randombar(horizontal)">
                                      <p:cBhvr>
                                        <p:cTn id="42" dur="500"/>
                                        <p:tgtEl>
                                          <p:spTgt spid="34">
                                            <p:txEl>
                                              <p:pRg st="4" end="4"/>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34">
                                            <p:txEl>
                                              <p:pRg st="5" end="5"/>
                                            </p:txEl>
                                          </p:spTgt>
                                        </p:tgtEl>
                                        <p:attrNameLst>
                                          <p:attrName>style.visibility</p:attrName>
                                        </p:attrNameLst>
                                      </p:cBhvr>
                                      <p:to>
                                        <p:strVal val="visible"/>
                                      </p:to>
                                    </p:set>
                                    <p:animEffect transition="in" filter="randombar(horizontal)">
                                      <p:cBhvr>
                                        <p:cTn id="45" dur="500"/>
                                        <p:tgtEl>
                                          <p:spTgt spid="34">
                                            <p:txEl>
                                              <p:pRg st="5" end="5"/>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34">
                                            <p:txEl>
                                              <p:pRg st="6" end="6"/>
                                            </p:txEl>
                                          </p:spTgt>
                                        </p:tgtEl>
                                        <p:attrNameLst>
                                          <p:attrName>style.visibility</p:attrName>
                                        </p:attrNameLst>
                                      </p:cBhvr>
                                      <p:to>
                                        <p:strVal val="visible"/>
                                      </p:to>
                                    </p:set>
                                    <p:animEffect transition="in" filter="randombar(horizontal)">
                                      <p:cBhvr>
                                        <p:cTn id="48" dur="500"/>
                                        <p:tgtEl>
                                          <p:spTgt spid="3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randombar(horizont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randombar(horizontal)">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randombar(horizontal)">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randombar(horizontal)">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randombar(horizontal)">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randombar(horizontal)">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randombar(horizontal)">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5" grpId="0"/>
      <p:bldP spid="36" grpId="0"/>
      <p:bldP spid="37" grpId="0"/>
      <p:bldP spid="38" grpId="0"/>
      <p:bldP spid="39"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solidFill>
            </a:endParaRPr>
          </a:p>
        </p:txBody>
      </p:sp>
      <p:sp>
        <p:nvSpPr>
          <p:cNvPr id="2" name="TextBox 1"/>
          <p:cNvSpPr txBox="1"/>
          <p:nvPr/>
        </p:nvSpPr>
        <p:spPr>
          <a:xfrm>
            <a:off x="1738747" y="1059874"/>
            <a:ext cx="3823854" cy="35394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altLang="zh-CN" sz="2800" b="1" dirty="0" smtClean="0">
                <a:latin typeface="Calibri" pitchFamily="34" charset="0"/>
                <a:cs typeface="Calibri" pitchFamily="34" charset="0"/>
              </a:rPr>
              <a:t>Lockdown MAY END by MAY END or MAY NOT END by MAY END as it May EXTEND. But MAY will END by MAY END even if lockdown MAY NOT END.</a:t>
            </a:r>
          </a:p>
          <a:p>
            <a:endParaRPr lang="zh-CN" altLang="en-US" sz="2800" b="1" dirty="0">
              <a:latin typeface="Calibri" pitchFamily="34" charset="0"/>
              <a:cs typeface="Calibri" pitchFamily="34" charset="0"/>
            </a:endParaRPr>
          </a:p>
        </p:txBody>
      </p:sp>
      <p:sp>
        <p:nvSpPr>
          <p:cNvPr id="46" name="文本框 8"/>
          <p:cNvSpPr txBox="1"/>
          <p:nvPr/>
        </p:nvSpPr>
        <p:spPr>
          <a:xfrm>
            <a:off x="5362602" y="111363"/>
            <a:ext cx="1280653"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3200" b="1" dirty="0" smtClean="0">
                <a:latin typeface="Eras Bold ITC" pitchFamily="34" charset="0"/>
                <a:cs typeface="Calibri" pitchFamily="34" charset="0"/>
              </a:rPr>
              <a:t>Joke</a:t>
            </a:r>
            <a:endParaRPr lang="zh-CN" altLang="en-US" sz="3200" b="1" dirty="0">
              <a:latin typeface="Eras Bold ITC" pitchFamily="34" charset="0"/>
              <a:cs typeface="Calibri" pitchFamily="34" charset="0"/>
            </a:endParaRPr>
          </a:p>
        </p:txBody>
      </p:sp>
      <p:sp>
        <p:nvSpPr>
          <p:cNvPr id="45" name="TextBox 44"/>
          <p:cNvSpPr txBox="1"/>
          <p:nvPr/>
        </p:nvSpPr>
        <p:spPr>
          <a:xfrm>
            <a:off x="6525491" y="1059874"/>
            <a:ext cx="4128655" cy="397031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altLang="zh-CN" sz="2800" b="1" dirty="0" smtClean="0">
                <a:latin typeface="Calibri" pitchFamily="34" charset="0"/>
                <a:cs typeface="Calibri" pitchFamily="34" charset="0"/>
              </a:rPr>
              <a:t>People keep asking me, “Is Covid-19 really that serous?” “Listen! The casinos</a:t>
            </a:r>
            <a:r>
              <a:rPr lang="en-US" altLang="zh-CN" sz="2400" b="1" dirty="0" smtClean="0">
                <a:latin typeface="华文新魏" pitchFamily="2" charset="-122"/>
                <a:ea typeface="华文新魏" pitchFamily="2" charset="-122"/>
                <a:cs typeface="Calibri" pitchFamily="34" charset="0"/>
              </a:rPr>
              <a:t>(</a:t>
            </a:r>
            <a:r>
              <a:rPr lang="zh-CN" altLang="en-US" sz="2400" b="1" dirty="0" smtClean="0">
                <a:latin typeface="华文新魏" pitchFamily="2" charset="-122"/>
                <a:ea typeface="华文新魏" pitchFamily="2" charset="-122"/>
                <a:cs typeface="Calibri" pitchFamily="34" charset="0"/>
              </a:rPr>
              <a:t>赌场</a:t>
            </a:r>
            <a:r>
              <a:rPr lang="en-US" altLang="zh-CN" sz="2400" b="1" dirty="0" smtClean="0">
                <a:latin typeface="华文新魏" pitchFamily="2" charset="-122"/>
                <a:ea typeface="华文新魏" pitchFamily="2" charset="-122"/>
                <a:cs typeface="Calibri" pitchFamily="34" charset="0"/>
              </a:rPr>
              <a:t>) </a:t>
            </a:r>
            <a:r>
              <a:rPr lang="en-US" altLang="zh-CN" sz="2800" b="1" dirty="0" smtClean="0">
                <a:latin typeface="Calibri" pitchFamily="34" charset="0"/>
                <a:cs typeface="Calibri" pitchFamily="34" charset="0"/>
              </a:rPr>
              <a:t>and the churches are closed. When Heaven and Hell agree on the same thing, it’s probably pretty serious.”</a:t>
            </a:r>
            <a:endParaRPr lang="zh-CN" altLang="en-US" sz="2800" b="1" dirty="0">
              <a:latin typeface="Calibri" pitchFamily="34" charset="0"/>
              <a:cs typeface="Calibri" pitchFamily="34" charset="0"/>
            </a:endParaRPr>
          </a:p>
        </p:txBody>
      </p:sp>
      <p:sp>
        <p:nvSpPr>
          <p:cNvPr id="47" name="TextBox 46"/>
          <p:cNvSpPr txBox="1"/>
          <p:nvPr/>
        </p:nvSpPr>
        <p:spPr>
          <a:xfrm>
            <a:off x="1738747" y="4799359"/>
            <a:ext cx="4142508" cy="830997"/>
          </a:xfrm>
          <a:prstGeom prst="rect">
            <a:avLst/>
          </a:prstGeom>
          <a:noFill/>
        </p:spPr>
        <p:txBody>
          <a:bodyPr wrap="square" rtlCol="0">
            <a:spAutoFit/>
          </a:bodyPr>
          <a:lstStyle/>
          <a:p>
            <a:r>
              <a:rPr lang="en-US" altLang="zh-CN" sz="2400" b="1" dirty="0" smtClean="0">
                <a:latin typeface="Calibri" pitchFamily="34" charset="0"/>
                <a:cs typeface="Calibri" pitchFamily="34" charset="0"/>
              </a:rPr>
              <a:t>Does “MAY END” mean the same?</a:t>
            </a:r>
            <a:endParaRPr lang="zh-CN" altLang="en-US" sz="2400" b="1" dirty="0">
              <a:latin typeface="Calibri" pitchFamily="34" charset="0"/>
              <a:cs typeface="Calibri" pitchFamily="34" charset="0"/>
            </a:endParaRPr>
          </a:p>
        </p:txBody>
      </p:sp>
      <p:sp>
        <p:nvSpPr>
          <p:cNvPr id="48" name="TextBox 47"/>
          <p:cNvSpPr txBox="1"/>
          <p:nvPr/>
        </p:nvSpPr>
        <p:spPr>
          <a:xfrm>
            <a:off x="6552337" y="5105400"/>
            <a:ext cx="4879669" cy="830997"/>
          </a:xfrm>
          <a:prstGeom prst="rect">
            <a:avLst/>
          </a:prstGeom>
          <a:noFill/>
        </p:spPr>
        <p:txBody>
          <a:bodyPr wrap="none" rtlCol="0">
            <a:spAutoFit/>
          </a:bodyPr>
          <a:lstStyle/>
          <a:p>
            <a:r>
              <a:rPr lang="en-US" altLang="zh-CN" sz="2400" b="1" dirty="0" smtClean="0">
                <a:latin typeface="Calibri" pitchFamily="34" charset="0"/>
                <a:cs typeface="Calibri" pitchFamily="34" charset="0"/>
              </a:rPr>
              <a:t>What does Heaven and Hell refer to?</a:t>
            </a:r>
          </a:p>
          <a:p>
            <a:r>
              <a:rPr lang="en-US" altLang="zh-CN" sz="2400" b="1" dirty="0" smtClean="0">
                <a:latin typeface="Calibri" pitchFamily="34" charset="0"/>
                <a:cs typeface="Calibri" pitchFamily="34" charset="0"/>
              </a:rPr>
              <a:t>What do they agree on?</a:t>
            </a:r>
            <a:endParaRPr lang="zh-CN" altLang="en-US" sz="2400" b="1" dirty="0">
              <a:latin typeface="Calibri" pitchFamily="34" charset="0"/>
              <a:cs typeface="Calibri" pitchFamily="34" charset="0"/>
            </a:endParaRPr>
          </a:p>
        </p:txBody>
      </p:sp>
      <p:pic>
        <p:nvPicPr>
          <p:cNvPr id="8" name="图片 7" descr="水印"/>
          <p:cNvPicPr>
            <a:picLocks noChangeAspect="1"/>
          </p:cNvPicPr>
          <p:nvPr/>
        </p:nvPicPr>
        <p:blipFill>
          <a:blip r:embed="rId3"/>
          <a:stretch>
            <a:fillRect/>
          </a:stretch>
        </p:blipFill>
        <p:spPr>
          <a:xfrm>
            <a:off x="-24024" y="4805262"/>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randombar(horizontal)">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 grpId="0" animBg="1"/>
      <p:bldP spid="45" grpId="0" animBg="1"/>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solidFill>
            </a:endParaRPr>
          </a:p>
        </p:txBody>
      </p:sp>
      <p:sp>
        <p:nvSpPr>
          <p:cNvPr id="3" name="文本框 2"/>
          <p:cNvSpPr txBox="1"/>
          <p:nvPr/>
        </p:nvSpPr>
        <p:spPr>
          <a:xfrm>
            <a:off x="1373049" y="1518871"/>
            <a:ext cx="1214842" cy="769441"/>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4400" dirty="0">
                <a:solidFill>
                  <a:schemeClr val="bg1"/>
                </a:solidFill>
                <a:latin typeface="+mn-ea"/>
              </a:rPr>
              <a:t>0 1</a:t>
            </a:r>
            <a:endParaRPr lang="zh-CN" altLang="en-US" sz="4400" dirty="0">
              <a:solidFill>
                <a:schemeClr val="bg1"/>
              </a:solidFill>
              <a:latin typeface="+mn-ea"/>
            </a:endParaRPr>
          </a:p>
        </p:txBody>
      </p:sp>
      <p:sp>
        <p:nvSpPr>
          <p:cNvPr id="5" name="文本框 4"/>
          <p:cNvSpPr txBox="1"/>
          <p:nvPr/>
        </p:nvSpPr>
        <p:spPr>
          <a:xfrm>
            <a:off x="1373049" y="2743201"/>
            <a:ext cx="1214842" cy="769441"/>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4400" dirty="0">
                <a:solidFill>
                  <a:schemeClr val="bg1"/>
                </a:solidFill>
                <a:latin typeface="+mn-ea"/>
              </a:rPr>
              <a:t>0 2</a:t>
            </a:r>
            <a:endParaRPr lang="zh-CN" altLang="en-US" sz="4400" dirty="0">
              <a:solidFill>
                <a:schemeClr val="bg1"/>
              </a:solidFill>
              <a:latin typeface="+mn-ea"/>
            </a:endParaRPr>
          </a:p>
        </p:txBody>
      </p:sp>
      <p:sp>
        <p:nvSpPr>
          <p:cNvPr id="6" name="文本框 5"/>
          <p:cNvSpPr txBox="1"/>
          <p:nvPr/>
        </p:nvSpPr>
        <p:spPr>
          <a:xfrm>
            <a:off x="1373049" y="3730868"/>
            <a:ext cx="1214842" cy="769441"/>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4400" dirty="0">
                <a:solidFill>
                  <a:schemeClr val="bg1"/>
                </a:solidFill>
                <a:latin typeface="+mn-ea"/>
              </a:rPr>
              <a:t>0 3</a:t>
            </a:r>
            <a:endParaRPr lang="zh-CN" altLang="en-US" sz="4400" dirty="0">
              <a:solidFill>
                <a:schemeClr val="bg1"/>
              </a:solidFill>
              <a:latin typeface="+mn-ea"/>
            </a:endParaRPr>
          </a:p>
        </p:txBody>
      </p:sp>
      <p:sp>
        <p:nvSpPr>
          <p:cNvPr id="12" name="文本框 8"/>
          <p:cNvSpPr txBox="1"/>
          <p:nvPr/>
        </p:nvSpPr>
        <p:spPr>
          <a:xfrm>
            <a:off x="5362602" y="111363"/>
            <a:ext cx="1280653"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3200" b="1" dirty="0" smtClean="0">
                <a:latin typeface="Eras Bold ITC" pitchFamily="34" charset="0"/>
                <a:cs typeface="Calibri" pitchFamily="34" charset="0"/>
              </a:rPr>
              <a:t>Joke</a:t>
            </a:r>
            <a:endParaRPr lang="zh-CN" altLang="en-US" sz="3200" b="1" dirty="0">
              <a:latin typeface="Eras Bold ITC" pitchFamily="34" charset="0"/>
              <a:cs typeface="Calibri" pitchFamily="34" charset="0"/>
            </a:endParaRPr>
          </a:p>
        </p:txBody>
      </p:sp>
      <p:sp>
        <p:nvSpPr>
          <p:cNvPr id="2" name="TextBox 1"/>
          <p:cNvSpPr txBox="1"/>
          <p:nvPr/>
        </p:nvSpPr>
        <p:spPr>
          <a:xfrm>
            <a:off x="2535381" y="2743201"/>
            <a:ext cx="8167254" cy="954107"/>
          </a:xfrm>
          <a:prstGeom prst="rect">
            <a:avLst/>
          </a:prstGeom>
          <a:noFill/>
        </p:spPr>
        <p:txBody>
          <a:bodyPr wrap="square" rtlCol="0">
            <a:spAutoFit/>
          </a:bodyPr>
          <a:lstStyle/>
          <a:p>
            <a:r>
              <a:rPr lang="en-US" altLang="zh-CN" sz="2800" b="1" dirty="0">
                <a:solidFill>
                  <a:prstClr val="black"/>
                </a:solidFill>
                <a:latin typeface="Calibri"/>
                <a:cs typeface="Calibri"/>
              </a:rPr>
              <a:t>― </a:t>
            </a:r>
            <a:r>
              <a:rPr lang="en-US" altLang="zh-CN" sz="2800" b="1" dirty="0" smtClean="0">
                <a:latin typeface="Calibri" pitchFamily="34" charset="0"/>
                <a:cs typeface="Calibri" pitchFamily="34" charset="0"/>
              </a:rPr>
              <a:t>Why </a:t>
            </a:r>
            <a:r>
              <a:rPr lang="en-US" altLang="zh-CN" sz="2800" b="1" dirty="0">
                <a:latin typeface="Calibri" pitchFamily="34" charset="0"/>
                <a:cs typeface="Calibri" pitchFamily="34" charset="0"/>
              </a:rPr>
              <a:t>do they call it the </a:t>
            </a:r>
            <a:r>
              <a:rPr lang="en-US" altLang="zh-CN" sz="2800" b="1" dirty="0">
                <a:effectLst>
                  <a:outerShdw blurRad="38100" dist="38100" dir="2700000" algn="tl">
                    <a:srgbClr val="000000">
                      <a:alpha val="43137"/>
                    </a:srgbClr>
                  </a:outerShdw>
                </a:effectLst>
                <a:latin typeface="Calibri" pitchFamily="34" charset="0"/>
                <a:cs typeface="Calibri" pitchFamily="34" charset="0"/>
              </a:rPr>
              <a:t>novel</a:t>
            </a:r>
            <a:r>
              <a:rPr lang="en-US" altLang="zh-CN" sz="2800" b="1" dirty="0">
                <a:latin typeface="Calibri" pitchFamily="34" charset="0"/>
                <a:cs typeface="Calibri" pitchFamily="34" charset="0"/>
              </a:rPr>
              <a:t> coronavirus? </a:t>
            </a:r>
            <a:endParaRPr lang="en-US" altLang="zh-CN" sz="2800" b="1" dirty="0" smtClean="0">
              <a:latin typeface="Calibri" pitchFamily="34" charset="0"/>
              <a:cs typeface="Calibri" pitchFamily="34" charset="0"/>
            </a:endParaRPr>
          </a:p>
          <a:p>
            <a:r>
              <a:rPr lang="en-US" altLang="zh-CN" sz="2800" b="1" dirty="0">
                <a:latin typeface="Calibri"/>
                <a:cs typeface="Calibri"/>
              </a:rPr>
              <a:t>― </a:t>
            </a:r>
            <a:r>
              <a:rPr lang="en-US" altLang="zh-CN" sz="2800" b="1" dirty="0" smtClean="0">
                <a:latin typeface="Calibri" pitchFamily="34" charset="0"/>
                <a:cs typeface="Calibri" pitchFamily="34" charset="0"/>
              </a:rPr>
              <a:t>It’s </a:t>
            </a:r>
            <a:r>
              <a:rPr lang="en-US" altLang="zh-CN" sz="2800" b="1" dirty="0">
                <a:latin typeface="Calibri" pitchFamily="34" charset="0"/>
                <a:cs typeface="Calibri" pitchFamily="34" charset="0"/>
              </a:rPr>
              <a:t>a </a:t>
            </a:r>
            <a:r>
              <a:rPr lang="en-US" altLang="zh-CN" sz="2800" b="1" dirty="0" smtClean="0">
                <a:latin typeface="Calibri" pitchFamily="34" charset="0"/>
                <a:cs typeface="Calibri" pitchFamily="34" charset="0"/>
              </a:rPr>
              <a:t>____________….</a:t>
            </a:r>
            <a:r>
              <a:rPr lang="en-US" altLang="zh-CN" sz="2800" b="1" dirty="0">
                <a:latin typeface="Calibri" pitchFamily="34" charset="0"/>
                <a:cs typeface="Calibri" pitchFamily="34" charset="0"/>
              </a:rPr>
              <a:t> </a:t>
            </a:r>
            <a:endParaRPr lang="zh-CN" altLang="en-US" sz="2800" b="1" dirty="0">
              <a:latin typeface="Calibri" pitchFamily="34" charset="0"/>
              <a:cs typeface="Calibri" pitchFamily="34" charset="0"/>
            </a:endParaRPr>
          </a:p>
        </p:txBody>
      </p:sp>
      <p:sp>
        <p:nvSpPr>
          <p:cNvPr id="13" name="TextBox 12"/>
          <p:cNvSpPr txBox="1"/>
          <p:nvPr/>
        </p:nvSpPr>
        <p:spPr>
          <a:xfrm>
            <a:off x="2535380" y="1358204"/>
            <a:ext cx="7841673" cy="1384995"/>
          </a:xfrm>
          <a:prstGeom prst="rect">
            <a:avLst/>
          </a:prstGeom>
          <a:noFill/>
        </p:spPr>
        <p:txBody>
          <a:bodyPr wrap="square" rtlCol="0">
            <a:spAutoFit/>
          </a:bodyPr>
          <a:lstStyle/>
          <a:p>
            <a:r>
              <a:rPr lang="en-US" altLang="zh-CN" sz="2800" b="1" dirty="0" smtClean="0">
                <a:latin typeface="Calibri"/>
                <a:cs typeface="Calibri"/>
              </a:rPr>
              <a:t>―</a:t>
            </a:r>
            <a:r>
              <a:rPr lang="en-US" altLang="zh-CN" sz="2800" b="1" dirty="0" smtClean="0">
                <a:latin typeface="Calibri" pitchFamily="34" charset="0"/>
                <a:cs typeface="Calibri" pitchFamily="34" charset="0"/>
              </a:rPr>
              <a:t>What </a:t>
            </a:r>
            <a:r>
              <a:rPr lang="en-US" altLang="zh-CN" sz="2800" b="1" dirty="0">
                <a:latin typeface="Calibri" pitchFamily="34" charset="0"/>
                <a:cs typeface="Calibri" pitchFamily="34" charset="0"/>
              </a:rPr>
              <a:t>do you tell yourself when you wake up late for work and realize you have a fever? </a:t>
            </a:r>
            <a:endParaRPr lang="en-US" altLang="zh-CN" sz="2800" b="1" dirty="0" smtClean="0">
              <a:latin typeface="Calibri" pitchFamily="34" charset="0"/>
              <a:cs typeface="Calibri" pitchFamily="34" charset="0"/>
            </a:endParaRPr>
          </a:p>
          <a:p>
            <a:r>
              <a:rPr lang="en-US" altLang="zh-CN" sz="2800" b="1" dirty="0">
                <a:latin typeface="Calibri"/>
                <a:cs typeface="Calibri"/>
              </a:rPr>
              <a:t>― </a:t>
            </a:r>
            <a:r>
              <a:rPr lang="en-US" altLang="zh-CN" sz="2800" b="1" dirty="0" smtClean="0">
                <a:effectLst>
                  <a:outerShdw blurRad="38100" dist="38100" dir="2700000" algn="tl">
                    <a:srgbClr val="000000">
                      <a:alpha val="43137"/>
                    </a:srgbClr>
                  </a:outerShdw>
                </a:effectLst>
                <a:latin typeface="Calibri" pitchFamily="34" charset="0"/>
                <a:cs typeface="Calibri" pitchFamily="34" charset="0"/>
              </a:rPr>
              <a:t>Self</a:t>
            </a:r>
            <a:r>
              <a:rPr lang="en-US" altLang="zh-CN" sz="2800" b="1" dirty="0">
                <a:effectLst>
                  <a:outerShdw blurRad="38100" dist="38100" dir="2700000" algn="tl">
                    <a:srgbClr val="000000">
                      <a:alpha val="43137"/>
                    </a:srgbClr>
                  </a:outerShdw>
                </a:effectLst>
                <a:latin typeface="Calibri" pitchFamily="34" charset="0"/>
                <a:cs typeface="Calibri" pitchFamily="34" charset="0"/>
              </a:rPr>
              <a:t>, I so late</a:t>
            </a:r>
            <a:r>
              <a:rPr lang="en-US" altLang="zh-CN" sz="2800" b="1" dirty="0">
                <a:latin typeface="Calibri" pitchFamily="34" charset="0"/>
                <a:cs typeface="Calibri" pitchFamily="34" charset="0"/>
              </a:rPr>
              <a:t>. </a:t>
            </a:r>
            <a:r>
              <a:rPr lang="en-US" altLang="zh-CN" sz="2800" b="1" dirty="0" smtClean="0">
                <a:latin typeface="Calibri" pitchFamily="34" charset="0"/>
                <a:cs typeface="Calibri" pitchFamily="34" charset="0"/>
              </a:rPr>
              <a:t> </a:t>
            </a:r>
            <a:endParaRPr lang="zh-CN" altLang="en-US" sz="2800" b="1" dirty="0">
              <a:latin typeface="Calibri" pitchFamily="34" charset="0"/>
              <a:cs typeface="Calibri" pitchFamily="34" charset="0"/>
            </a:endParaRPr>
          </a:p>
        </p:txBody>
      </p:sp>
      <p:sp>
        <p:nvSpPr>
          <p:cNvPr id="14" name="TextBox 13"/>
          <p:cNvSpPr txBox="1"/>
          <p:nvPr/>
        </p:nvSpPr>
        <p:spPr>
          <a:xfrm>
            <a:off x="2535381" y="3807812"/>
            <a:ext cx="8562110" cy="1384995"/>
          </a:xfrm>
          <a:prstGeom prst="rect">
            <a:avLst/>
          </a:prstGeom>
          <a:noFill/>
        </p:spPr>
        <p:txBody>
          <a:bodyPr wrap="square" rtlCol="0">
            <a:spAutoFit/>
          </a:bodyPr>
          <a:lstStyle/>
          <a:p>
            <a:r>
              <a:rPr lang="en-US" altLang="zh-CN" sz="2800" b="1" dirty="0">
                <a:latin typeface="Calibri"/>
                <a:cs typeface="Calibri"/>
              </a:rPr>
              <a:t>― </a:t>
            </a:r>
            <a:r>
              <a:rPr lang="en-US" altLang="zh-CN" sz="2800" b="1" dirty="0" smtClean="0">
                <a:latin typeface="Calibri" pitchFamily="34" charset="0"/>
                <a:cs typeface="Calibri" pitchFamily="34" charset="0"/>
              </a:rPr>
              <a:t>Finland</a:t>
            </a:r>
            <a:r>
              <a:rPr lang="en-US" altLang="zh-CN" sz="2800" b="1" dirty="0">
                <a:latin typeface="Calibri" pitchFamily="34" charset="0"/>
                <a:cs typeface="Calibri" pitchFamily="34" charset="0"/>
              </a:rPr>
              <a:t> just closed its borders. You know what that means. </a:t>
            </a:r>
            <a:endParaRPr lang="en-US" altLang="zh-CN" sz="2800" b="1" dirty="0" smtClean="0">
              <a:latin typeface="Calibri" pitchFamily="34" charset="0"/>
              <a:cs typeface="Calibri" pitchFamily="34" charset="0"/>
            </a:endParaRPr>
          </a:p>
          <a:p>
            <a:r>
              <a:rPr lang="en-US" altLang="zh-CN" sz="2800" b="1" dirty="0">
                <a:latin typeface="Calibri"/>
                <a:cs typeface="Calibri"/>
              </a:rPr>
              <a:t>― </a:t>
            </a:r>
            <a:r>
              <a:rPr lang="en-US" altLang="zh-CN" sz="2800" b="1" dirty="0" smtClean="0">
                <a:latin typeface="Calibri" pitchFamily="34" charset="0"/>
                <a:cs typeface="Calibri" pitchFamily="34" charset="0"/>
              </a:rPr>
              <a:t>No </a:t>
            </a:r>
            <a:r>
              <a:rPr lang="en-US" altLang="zh-CN" sz="2800" b="1" dirty="0">
                <a:latin typeface="Calibri" pitchFamily="34" charset="0"/>
                <a:cs typeface="Calibri" pitchFamily="34" charset="0"/>
              </a:rPr>
              <a:t>one will be </a:t>
            </a:r>
            <a:r>
              <a:rPr lang="en-US" altLang="zh-CN" sz="2800" b="1" dirty="0" smtClean="0">
                <a:latin typeface="Calibri" pitchFamily="34" charset="0"/>
                <a:cs typeface="Calibri" pitchFamily="34" charset="0"/>
              </a:rPr>
              <a:t>crossing ______________.</a:t>
            </a:r>
            <a:endParaRPr lang="zh-CN" altLang="en-US" sz="2800" b="1" dirty="0">
              <a:latin typeface="Calibri" pitchFamily="34" charset="0"/>
              <a:cs typeface="Calibri" pitchFamily="34" charset="0"/>
            </a:endParaRPr>
          </a:p>
        </p:txBody>
      </p:sp>
      <p:sp>
        <p:nvSpPr>
          <p:cNvPr id="15" name="TextBox 14"/>
          <p:cNvSpPr txBox="1"/>
          <p:nvPr/>
        </p:nvSpPr>
        <p:spPr>
          <a:xfrm>
            <a:off x="5074684" y="2219981"/>
            <a:ext cx="2033249" cy="523220"/>
          </a:xfrm>
          <a:prstGeom prst="rect">
            <a:avLst/>
          </a:prstGeom>
          <a:noFill/>
        </p:spPr>
        <p:txBody>
          <a:bodyPr wrap="none" rtlCol="0">
            <a:spAutoFit/>
          </a:bodyPr>
          <a:lstStyle/>
          <a:p>
            <a:r>
              <a:rPr lang="en-US" altLang="zh-CN" sz="2800" b="1" dirty="0">
                <a:solidFill>
                  <a:schemeClr val="accent2"/>
                </a:solidFill>
                <a:latin typeface="Calibri" pitchFamily="34" charset="0"/>
                <a:cs typeface="Calibri" pitchFamily="34" charset="0"/>
              </a:rPr>
              <a:t>(self-isolate)</a:t>
            </a:r>
            <a:endParaRPr lang="zh-CN" altLang="en-US" sz="2800" b="1" dirty="0">
              <a:solidFill>
                <a:schemeClr val="accent2"/>
              </a:solidFill>
              <a:latin typeface="Calibri" pitchFamily="34" charset="0"/>
              <a:cs typeface="Calibri" pitchFamily="34" charset="0"/>
            </a:endParaRPr>
          </a:p>
        </p:txBody>
      </p:sp>
      <p:sp>
        <p:nvSpPr>
          <p:cNvPr id="16" name="TextBox 15"/>
          <p:cNvSpPr txBox="1"/>
          <p:nvPr/>
        </p:nvSpPr>
        <p:spPr>
          <a:xfrm>
            <a:off x="3858491" y="3174088"/>
            <a:ext cx="1661480" cy="523220"/>
          </a:xfrm>
          <a:prstGeom prst="rect">
            <a:avLst/>
          </a:prstGeom>
          <a:noFill/>
        </p:spPr>
        <p:txBody>
          <a:bodyPr wrap="none" rtlCol="0">
            <a:spAutoFit/>
          </a:bodyPr>
          <a:lstStyle/>
          <a:p>
            <a:r>
              <a:rPr lang="en-US" altLang="zh-CN" sz="2800" b="1" dirty="0">
                <a:solidFill>
                  <a:schemeClr val="accent2"/>
                </a:solidFill>
                <a:latin typeface="Calibri" pitchFamily="34" charset="0"/>
                <a:cs typeface="Calibri" pitchFamily="34" charset="0"/>
              </a:rPr>
              <a:t>long story</a:t>
            </a:r>
            <a:endParaRPr lang="zh-CN" altLang="en-US" sz="2800" dirty="0">
              <a:solidFill>
                <a:schemeClr val="accent2"/>
              </a:solidFill>
            </a:endParaRPr>
          </a:p>
        </p:txBody>
      </p:sp>
      <p:sp>
        <p:nvSpPr>
          <p:cNvPr id="17" name="TextBox 16"/>
          <p:cNvSpPr txBox="1"/>
          <p:nvPr/>
        </p:nvSpPr>
        <p:spPr>
          <a:xfrm>
            <a:off x="6511636" y="4669587"/>
            <a:ext cx="2214068" cy="523220"/>
          </a:xfrm>
          <a:prstGeom prst="rect">
            <a:avLst/>
          </a:prstGeom>
          <a:noFill/>
        </p:spPr>
        <p:txBody>
          <a:bodyPr wrap="none" rtlCol="0">
            <a:spAutoFit/>
          </a:bodyPr>
          <a:lstStyle/>
          <a:p>
            <a:r>
              <a:rPr lang="en-US" altLang="zh-CN" sz="2800" b="1" dirty="0">
                <a:solidFill>
                  <a:schemeClr val="accent2"/>
                </a:solidFill>
                <a:latin typeface="Calibri" pitchFamily="34" charset="0"/>
                <a:cs typeface="Calibri" pitchFamily="34" charset="0"/>
              </a:rPr>
              <a:t>the finish line</a:t>
            </a:r>
            <a:endParaRPr lang="zh-CN" altLang="en-US" sz="2800" dirty="0">
              <a:solidFill>
                <a:schemeClr val="accent2"/>
              </a:solidFill>
            </a:endParaRPr>
          </a:p>
        </p:txBody>
      </p:sp>
      <p:pic>
        <p:nvPicPr>
          <p:cNvPr id="18" name="图片 17" descr="水印"/>
          <p:cNvPicPr>
            <a:picLocks noChangeAspect="1"/>
          </p:cNvPicPr>
          <p:nvPr/>
        </p:nvPicPr>
        <p:blipFill>
          <a:blip r:embed="rId3"/>
          <a:stretch>
            <a:fillRect/>
          </a:stretch>
        </p:blipFill>
        <p:spPr>
          <a:xfrm>
            <a:off x="52249" y="777777"/>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r="75000"/>
          <a:stretch>
            <a:fillRect/>
          </a:stretch>
        </p:blipFill>
        <p:spPr>
          <a:xfrm>
            <a:off x="1972663" y="-17335"/>
            <a:ext cx="2566558" cy="6841720"/>
          </a:xfrm>
          <a:prstGeom prst="rect">
            <a:avLst/>
          </a:prstGeom>
          <a:effectLst>
            <a:outerShdw blurRad="63500" dist="50800" dir="3600000" algn="ctr" rotWithShape="0">
              <a:srgbClr val="000000">
                <a:alpha val="43137"/>
              </a:srgbClr>
            </a:outerShdw>
          </a:effectLst>
        </p:spPr>
      </p:pic>
      <p:pic>
        <p:nvPicPr>
          <p:cNvPr id="6" name="图片 5"/>
          <p:cNvPicPr>
            <a:picLocks noChangeAspect="1"/>
          </p:cNvPicPr>
          <p:nvPr/>
        </p:nvPicPr>
        <p:blipFill>
          <a:blip r:embed="rId4"/>
          <a:srcRect r="75000"/>
          <a:stretch>
            <a:fillRect/>
          </a:stretch>
        </p:blipFill>
        <p:spPr>
          <a:xfrm>
            <a:off x="4679899" y="-42089"/>
            <a:ext cx="2579030" cy="6874966"/>
          </a:xfrm>
          <a:prstGeom prst="rect">
            <a:avLst/>
          </a:prstGeom>
          <a:effectLst>
            <a:outerShdw blurRad="63500" dist="50800" dir="3600000" algn="ctr" rotWithShape="0">
              <a:srgbClr val="000000">
                <a:alpha val="43137"/>
              </a:srgbClr>
            </a:outerShdw>
          </a:effectLst>
        </p:spPr>
      </p:pic>
      <p:pic>
        <p:nvPicPr>
          <p:cNvPr id="7" name="图片 6"/>
          <p:cNvPicPr>
            <a:picLocks noChangeAspect="1"/>
          </p:cNvPicPr>
          <p:nvPr/>
        </p:nvPicPr>
        <p:blipFill>
          <a:blip r:embed="rId5"/>
          <a:srcRect r="75000"/>
          <a:stretch>
            <a:fillRect/>
          </a:stretch>
        </p:blipFill>
        <p:spPr>
          <a:xfrm>
            <a:off x="7399607" y="-42089"/>
            <a:ext cx="2588454" cy="6900089"/>
          </a:xfrm>
          <a:prstGeom prst="rect">
            <a:avLst/>
          </a:prstGeom>
          <a:effectLst>
            <a:outerShdw blurRad="63500" dist="50800" dir="3600000" algn="ctr" rotWithShape="0">
              <a:srgbClr val="000000">
                <a:alpha val="43137"/>
              </a:srgbClr>
            </a:outerShdw>
          </a:effectLst>
        </p:spPr>
      </p:pic>
      <p:sp>
        <p:nvSpPr>
          <p:cNvPr id="4" name="矩形 3"/>
          <p:cNvSpPr/>
          <p:nvPr/>
        </p:nvSpPr>
        <p:spPr>
          <a:xfrm>
            <a:off x="0" y="1688123"/>
            <a:ext cx="12192000" cy="3454453"/>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solidFill>
            </a:endParaRPr>
          </a:p>
        </p:txBody>
      </p:sp>
      <p:sp>
        <p:nvSpPr>
          <p:cNvPr id="8" name="文本框 7"/>
          <p:cNvSpPr txBox="1"/>
          <p:nvPr/>
        </p:nvSpPr>
        <p:spPr>
          <a:xfrm>
            <a:off x="2177914" y="1983535"/>
            <a:ext cx="7721159" cy="2554545"/>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3200" b="1" dirty="0" smtClean="0">
                <a:latin typeface="微软雅黑" panose="020B0503020204020204" pitchFamily="34" charset="-122"/>
                <a:ea typeface="微软雅黑" panose="020B0503020204020204" pitchFamily="34" charset="-122"/>
              </a:rPr>
              <a:t>The Covid-19 pandemic has brought so much depression. But what can’t be forgotten is to enjoy life through hardship.  </a:t>
            </a:r>
          </a:p>
          <a:p>
            <a:pPr algn="ctr"/>
            <a:r>
              <a:rPr lang="en-US" altLang="zh-CN" sz="3200" b="1" dirty="0" smtClean="0">
                <a:latin typeface="微软雅黑" panose="020B0503020204020204" pitchFamily="34" charset="-122"/>
                <a:ea typeface="微软雅黑" panose="020B0503020204020204" pitchFamily="34" charset="-122"/>
              </a:rPr>
              <a:t>May we all have fun! </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3583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r="75000"/>
          <a:stretch>
            <a:fillRect/>
          </a:stretch>
        </p:blipFill>
        <p:spPr>
          <a:xfrm>
            <a:off x="4886273" y="610265"/>
            <a:ext cx="2142930" cy="5712447"/>
          </a:xfrm>
          <a:prstGeom prst="rect">
            <a:avLst/>
          </a:prstGeom>
          <a:effectLst>
            <a:outerShdw blurRad="63500" dist="50800" dir="3600000" algn="ctr" rotWithShape="0">
              <a:srgbClr val="000000">
                <a:alpha val="43137"/>
              </a:srgbClr>
            </a:outerShdw>
          </a:effectLst>
        </p:spPr>
      </p:pic>
      <p:pic>
        <p:nvPicPr>
          <p:cNvPr id="5" name="图片 4"/>
          <p:cNvPicPr>
            <a:picLocks noChangeAspect="1"/>
          </p:cNvPicPr>
          <p:nvPr/>
        </p:nvPicPr>
        <p:blipFill>
          <a:blip r:embed="rId4"/>
          <a:srcRect r="75000"/>
          <a:stretch>
            <a:fillRect/>
          </a:stretch>
        </p:blipFill>
        <p:spPr>
          <a:xfrm>
            <a:off x="7141747" y="610265"/>
            <a:ext cx="2142930" cy="5712447"/>
          </a:xfrm>
          <a:prstGeom prst="rect">
            <a:avLst/>
          </a:prstGeom>
          <a:effectLst>
            <a:outerShdw blurRad="63500" dist="50800" dir="3600000" algn="ctr" rotWithShape="0">
              <a:srgbClr val="000000">
                <a:alpha val="43137"/>
              </a:srgbClr>
            </a:outerShdw>
          </a:effectLst>
        </p:spPr>
      </p:pic>
      <p:pic>
        <p:nvPicPr>
          <p:cNvPr id="6" name="图片 5"/>
          <p:cNvPicPr>
            <a:picLocks noChangeAspect="1"/>
          </p:cNvPicPr>
          <p:nvPr/>
        </p:nvPicPr>
        <p:blipFill>
          <a:blip r:embed="rId5"/>
          <a:srcRect r="75000"/>
          <a:stretch>
            <a:fillRect/>
          </a:stretch>
        </p:blipFill>
        <p:spPr>
          <a:xfrm>
            <a:off x="9397220" y="610265"/>
            <a:ext cx="2142930" cy="5712447"/>
          </a:xfrm>
          <a:prstGeom prst="rect">
            <a:avLst/>
          </a:prstGeom>
          <a:effectLst>
            <a:outerShdw blurRad="63500" dist="50800" dir="3600000" algn="ctr" rotWithShape="0">
              <a:srgbClr val="000000">
                <a:alpha val="43137"/>
              </a:srgbClr>
            </a:outerShdw>
          </a:effectLst>
        </p:spPr>
      </p:pic>
      <p:sp>
        <p:nvSpPr>
          <p:cNvPr id="7" name="矩形 6"/>
          <p:cNvSpPr/>
          <p:nvPr/>
        </p:nvSpPr>
        <p:spPr>
          <a:xfrm>
            <a:off x="0" y="2194559"/>
            <a:ext cx="6428935" cy="295421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8" name="文本框 7"/>
          <p:cNvSpPr txBox="1"/>
          <p:nvPr/>
        </p:nvSpPr>
        <p:spPr>
          <a:xfrm>
            <a:off x="823727" y="3210002"/>
            <a:ext cx="4062546" cy="92333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r>
              <a:rPr lang="en-US" altLang="zh-CN" sz="5400" b="1">
                <a:solidFill>
                  <a:schemeClr val="bg1"/>
                </a:solidFill>
                <a:latin typeface="微软雅黑" panose="020B0503020204020204" pitchFamily="34" charset="-122"/>
                <a:ea typeface="微软雅黑" panose="020B0503020204020204" pitchFamily="34" charset="-122"/>
              </a:rPr>
              <a:t>THANKS</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sp>
        <p:nvSpPr>
          <p:cNvPr id="2" name="动作按钮: 影片 1">
            <a:hlinkClick r:id="rId3" action="ppaction://hlinkfile" highlightClick="1"/>
          </p:cNvPr>
          <p:cNvSpPr/>
          <p:nvPr/>
        </p:nvSpPr>
        <p:spPr>
          <a:xfrm>
            <a:off x="4488872" y="2736903"/>
            <a:ext cx="2653145" cy="1205345"/>
          </a:xfrm>
          <a:prstGeom prst="actionButtonMovi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7878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03073" y="16210"/>
            <a:ext cx="4541003" cy="2371241"/>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tx1"/>
              </a:solidFill>
            </a:endParaRPr>
          </a:p>
        </p:txBody>
      </p:sp>
      <p:sp>
        <p:nvSpPr>
          <p:cNvPr id="18" name="矩形 17"/>
          <p:cNvSpPr/>
          <p:nvPr/>
        </p:nvSpPr>
        <p:spPr>
          <a:xfrm>
            <a:off x="4086025" y="5803758"/>
            <a:ext cx="4541003" cy="1018313"/>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sp>
        <p:nvSpPr>
          <p:cNvPr id="19" name="TextBox 18"/>
          <p:cNvSpPr txBox="1"/>
          <p:nvPr/>
        </p:nvSpPr>
        <p:spPr>
          <a:xfrm>
            <a:off x="2135246" y="263417"/>
            <a:ext cx="4241354" cy="523220"/>
          </a:xfrm>
          <a:prstGeom prst="rect">
            <a:avLst/>
          </a:prstGeom>
          <a:noFill/>
        </p:spPr>
        <p:txBody>
          <a:bodyPr wrap="none" rtlCol="0">
            <a:spAutoFit/>
          </a:bodyPr>
          <a:lstStyle/>
          <a:p>
            <a:r>
              <a:rPr lang="en-US" altLang="zh-CN" sz="2800" b="1" dirty="0" smtClean="0">
                <a:latin typeface="Calibri" pitchFamily="34" charset="0"/>
                <a:cs typeface="Calibri" pitchFamily="34" charset="0"/>
              </a:rPr>
              <a:t>Rona </a:t>
            </a:r>
            <a:r>
              <a:rPr lang="en-US" altLang="zh-CN" sz="2800" b="1" dirty="0">
                <a:latin typeface="Calibri" pitchFamily="34" charset="0"/>
                <a:cs typeface="Calibri" pitchFamily="34" charset="0"/>
              </a:rPr>
              <a:t>visited her “past self</a:t>
            </a:r>
            <a:r>
              <a:rPr lang="en-US" altLang="zh-CN" sz="2800" b="1" dirty="0" smtClean="0">
                <a:latin typeface="Calibri" pitchFamily="34" charset="0"/>
                <a:cs typeface="Calibri" pitchFamily="34" charset="0"/>
              </a:rPr>
              <a:t>”</a:t>
            </a:r>
            <a:endParaRPr lang="zh-CN" altLang="en-US" sz="2800" b="1" dirty="0">
              <a:latin typeface="Calibri" pitchFamily="34" charset="0"/>
              <a:cs typeface="Calibri" pitchFamily="34" charset="0"/>
            </a:endParaRPr>
          </a:p>
        </p:txBody>
      </p:sp>
      <p:sp>
        <p:nvSpPr>
          <p:cNvPr id="20" name="流程图: 可选过程 19"/>
          <p:cNvSpPr/>
          <p:nvPr/>
        </p:nvSpPr>
        <p:spPr>
          <a:xfrm>
            <a:off x="2115132" y="197959"/>
            <a:ext cx="4201206" cy="610210"/>
          </a:xfrm>
          <a:prstGeom prst="flowChartAlternate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23" name="矩形 22"/>
          <p:cNvSpPr/>
          <p:nvPr/>
        </p:nvSpPr>
        <p:spPr>
          <a:xfrm>
            <a:off x="6509237" y="258274"/>
            <a:ext cx="3858364" cy="523220"/>
          </a:xfrm>
          <a:prstGeom prst="rect">
            <a:avLst/>
          </a:prstGeom>
        </p:spPr>
        <p:txBody>
          <a:bodyPr wrap="none">
            <a:spAutoFit/>
          </a:bodyPr>
          <a:lstStyle/>
          <a:p>
            <a:r>
              <a:rPr lang="en-US" altLang="zh-CN" sz="2800" b="1" dirty="0" smtClean="0">
                <a:latin typeface="Calibri" pitchFamily="34" charset="0"/>
                <a:cs typeface="Calibri" pitchFamily="34" charset="0"/>
              </a:rPr>
              <a:t> to warn about </a:t>
            </a:r>
            <a:r>
              <a:rPr lang="en-US" altLang="zh-CN" sz="2800" b="1" dirty="0">
                <a:latin typeface="Calibri" pitchFamily="34" charset="0"/>
                <a:cs typeface="Calibri" pitchFamily="34" charset="0"/>
              </a:rPr>
              <a:t>Covid-19</a:t>
            </a:r>
            <a:endParaRPr lang="zh-CN" altLang="en-US" sz="2800" b="1" dirty="0">
              <a:latin typeface="Calibri" pitchFamily="34" charset="0"/>
              <a:cs typeface="Calibri" pitchFamily="34" charset="0"/>
            </a:endParaRPr>
          </a:p>
        </p:txBody>
      </p:sp>
      <p:sp>
        <p:nvSpPr>
          <p:cNvPr id="24" name="流程图: 可选过程 23"/>
          <p:cNvSpPr/>
          <p:nvPr/>
        </p:nvSpPr>
        <p:spPr>
          <a:xfrm>
            <a:off x="6557021" y="216384"/>
            <a:ext cx="3790466" cy="610210"/>
          </a:xfrm>
          <a:prstGeom prst="flowChartAlternate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5" name="TextBox 4"/>
          <p:cNvSpPr txBox="1"/>
          <p:nvPr/>
        </p:nvSpPr>
        <p:spPr>
          <a:xfrm>
            <a:off x="5376129" y="5897415"/>
            <a:ext cx="1940852" cy="830997"/>
          </a:xfrm>
          <a:prstGeom prst="rect">
            <a:avLst/>
          </a:prstGeom>
          <a:noFill/>
        </p:spPr>
        <p:txBody>
          <a:bodyPr wrap="none" rtlCol="0">
            <a:spAutoFit/>
          </a:bodyPr>
          <a:lstStyle/>
          <a:p>
            <a:r>
              <a:rPr lang="en-US" altLang="zh-CN" sz="4800" b="1" dirty="0" smtClean="0">
                <a:latin typeface="Cooper Black" pitchFamily="18" charset="0"/>
              </a:rPr>
              <a:t>Rona </a:t>
            </a:r>
            <a:endParaRPr lang="zh-CN" altLang="en-US" sz="4800" b="1" dirty="0">
              <a:latin typeface="Cooper Black" pitchFamily="18" charset="0"/>
            </a:endParaRPr>
          </a:p>
        </p:txBody>
      </p:sp>
      <p:sp>
        <p:nvSpPr>
          <p:cNvPr id="6" name="TextBox 5"/>
          <p:cNvSpPr txBox="1"/>
          <p:nvPr/>
        </p:nvSpPr>
        <p:spPr>
          <a:xfrm>
            <a:off x="1738279" y="5958971"/>
            <a:ext cx="1643399" cy="769441"/>
          </a:xfrm>
          <a:prstGeom prst="rect">
            <a:avLst/>
          </a:prstGeom>
          <a:noFill/>
        </p:spPr>
        <p:txBody>
          <a:bodyPr wrap="none" rtlCol="0">
            <a:spAutoFit/>
          </a:bodyPr>
          <a:lstStyle/>
          <a:p>
            <a:r>
              <a:rPr lang="en-US" altLang="zh-CN" sz="4400" b="1" dirty="0" smtClean="0">
                <a:latin typeface="Jokerman" pitchFamily="82" charset="0"/>
              </a:rPr>
              <a:t> girl?</a:t>
            </a:r>
            <a:endParaRPr lang="zh-CN" altLang="en-US" sz="4400" b="1" dirty="0">
              <a:latin typeface="Jokerman" pitchFamily="82" charset="0"/>
            </a:endParaRPr>
          </a:p>
        </p:txBody>
      </p:sp>
      <p:sp>
        <p:nvSpPr>
          <p:cNvPr id="7" name="TextBox 6"/>
          <p:cNvSpPr txBox="1"/>
          <p:nvPr/>
        </p:nvSpPr>
        <p:spPr>
          <a:xfrm>
            <a:off x="8922327" y="5962791"/>
            <a:ext cx="1923925" cy="769441"/>
          </a:xfrm>
          <a:prstGeom prst="rect">
            <a:avLst/>
          </a:prstGeom>
          <a:noFill/>
        </p:spPr>
        <p:txBody>
          <a:bodyPr wrap="none" rtlCol="0">
            <a:spAutoFit/>
          </a:bodyPr>
          <a:lstStyle/>
          <a:p>
            <a:r>
              <a:rPr lang="en-US" altLang="zh-CN" sz="4400" b="1" dirty="0" smtClean="0">
                <a:latin typeface="Jokerman" pitchFamily="82" charset="0"/>
              </a:rPr>
              <a:t> virus!</a:t>
            </a:r>
            <a:endParaRPr lang="zh-CN" altLang="en-US" sz="4400" b="1" dirty="0">
              <a:latin typeface="Jokerman" pitchFamily="82"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710" y="1160104"/>
            <a:ext cx="4696053" cy="4459092"/>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731" y="1160102"/>
            <a:ext cx="4696053" cy="4459093"/>
          </a:xfrm>
          <a:prstGeom prst="rect">
            <a:avLst/>
          </a:prstGeom>
          <a:ln>
            <a:noFill/>
          </a:ln>
          <a:effectLst>
            <a:outerShdw blurRad="190500" algn="tl" rotWithShape="0">
              <a:srgbClr val="000000">
                <a:alpha val="70000"/>
              </a:srgbClr>
            </a:outerShdw>
          </a:effectLst>
        </p:spPr>
      </p:pic>
      <p:sp>
        <p:nvSpPr>
          <p:cNvPr id="22" name="TextBox 21"/>
          <p:cNvSpPr txBox="1"/>
          <p:nvPr/>
        </p:nvSpPr>
        <p:spPr>
          <a:xfrm>
            <a:off x="1317330" y="1606402"/>
            <a:ext cx="841897" cy="400110"/>
          </a:xfrm>
          <a:prstGeom prst="rect">
            <a:avLst/>
          </a:prstGeom>
          <a:noFill/>
        </p:spPr>
        <p:txBody>
          <a:bodyPr wrap="none" rtlCol="0">
            <a:spAutoFit/>
          </a:bodyPr>
          <a:lstStyle/>
          <a:p>
            <a:r>
              <a:rPr lang="en-US" altLang="zh-CN" sz="2000" b="1" dirty="0" smtClean="0">
                <a:solidFill>
                  <a:schemeClr val="accent4"/>
                </a:solidFill>
                <a:latin typeface="Segoe UI Black" pitchFamily="34" charset="0"/>
                <a:ea typeface="Segoe UI Black" pitchFamily="34" charset="0"/>
              </a:rPr>
              <a:t>Now </a:t>
            </a:r>
            <a:endParaRPr lang="zh-CN" altLang="en-US" sz="2000" b="1" dirty="0">
              <a:solidFill>
                <a:schemeClr val="accent4"/>
              </a:solidFill>
              <a:latin typeface="Segoe UI Black" pitchFamily="34" charset="0"/>
            </a:endParaRPr>
          </a:p>
        </p:txBody>
      </p:sp>
      <p:sp>
        <p:nvSpPr>
          <p:cNvPr id="21" name="TextBox 20"/>
          <p:cNvSpPr txBox="1"/>
          <p:nvPr/>
        </p:nvSpPr>
        <p:spPr>
          <a:xfrm>
            <a:off x="6346555" y="1606402"/>
            <a:ext cx="1306768" cy="400110"/>
          </a:xfrm>
          <a:prstGeom prst="rect">
            <a:avLst/>
          </a:prstGeom>
          <a:noFill/>
        </p:spPr>
        <p:txBody>
          <a:bodyPr wrap="none" rtlCol="0">
            <a:spAutoFit/>
          </a:bodyPr>
          <a:lstStyle/>
          <a:p>
            <a:r>
              <a:rPr lang="en-US" altLang="zh-CN" sz="2000" b="1" dirty="0" smtClean="0">
                <a:solidFill>
                  <a:schemeClr val="accent4"/>
                </a:solidFill>
                <a:latin typeface="Segoe UI Black" pitchFamily="34" charset="0"/>
                <a:ea typeface="Segoe UI Black" pitchFamily="34" charset="0"/>
              </a:rPr>
              <a:t>Jan 2020</a:t>
            </a:r>
            <a:endParaRPr lang="zh-CN" altLang="en-US" sz="2000" b="1" dirty="0">
              <a:solidFill>
                <a:schemeClr val="accent4"/>
              </a:solidFill>
              <a:latin typeface="Segoe UI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heel(1)">
                                      <p:cBhvr>
                                        <p:cTn id="5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3" grpId="0"/>
      <p:bldP spid="24" grpId="0" animBg="1"/>
      <p:bldP spid="5" grpId="0"/>
      <p:bldP spid="6" grpId="0"/>
      <p:bldP spid="7" grpId="0"/>
      <p:bldP spid="22"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629753"/>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2200"/>
              </a:lnSpc>
            </a:pPr>
            <a:endParaRPr lang="zh-CN" altLang="en-US" sz="2400" dirty="0">
              <a:solidFill>
                <a:schemeClr val="tx1"/>
              </a:solidFill>
            </a:endParaRPr>
          </a:p>
        </p:txBody>
      </p:sp>
      <p:sp>
        <p:nvSpPr>
          <p:cNvPr id="16" name="矩形 15"/>
          <p:cNvSpPr/>
          <p:nvPr/>
        </p:nvSpPr>
        <p:spPr>
          <a:xfrm>
            <a:off x="1039091" y="692570"/>
            <a:ext cx="7245927" cy="5119350"/>
          </a:xfrm>
          <a:prstGeom prst="rect">
            <a:avLst/>
          </a:prstGeom>
          <a:ln>
            <a:noFill/>
          </a:ln>
        </p:spPr>
        <p:txBody>
          <a:bodyPr wrap="square">
            <a:spAutoFit/>
          </a:bodyPr>
          <a:lstStyle/>
          <a:p>
            <a:pPr>
              <a:lnSpc>
                <a:spcPts val="2800"/>
              </a:lnSpc>
            </a:pPr>
            <a:r>
              <a:rPr lang="en-US" altLang="zh-CN" sz="2800" b="1" dirty="0" smtClean="0">
                <a:effectLst>
                  <a:outerShdw blurRad="38100" dist="38100" dir="2700000" algn="tl">
                    <a:srgbClr val="000000">
                      <a:alpha val="43137"/>
                    </a:srgbClr>
                  </a:outerShdw>
                </a:effectLst>
                <a:latin typeface="Calibri" pitchFamily="34" charset="0"/>
                <a:cs typeface="Calibri" pitchFamily="34" charset="0"/>
              </a:rPr>
              <a:t>    Rona</a:t>
            </a:r>
            <a:r>
              <a:rPr lang="en-US" altLang="zh-CN" sz="2400" b="1" dirty="0" smtClean="0">
                <a:latin typeface="Calibri" pitchFamily="34" charset="0"/>
                <a:cs typeface="Calibri" pitchFamily="34" charset="0"/>
              </a:rPr>
              <a:t> is </a:t>
            </a:r>
            <a:r>
              <a:rPr lang="en-US" altLang="zh-CN" sz="2400" b="1" dirty="0">
                <a:latin typeface="Calibri" pitchFamily="34" charset="0"/>
                <a:cs typeface="Calibri" pitchFamily="34" charset="0"/>
              </a:rPr>
              <a:t>an </a:t>
            </a:r>
            <a:r>
              <a:rPr lang="en-US" altLang="zh-CN" sz="2400" b="1" dirty="0" smtClean="0">
                <a:latin typeface="Calibri" pitchFamily="34" charset="0"/>
                <a:cs typeface="Calibri" pitchFamily="34" charset="0"/>
              </a:rPr>
              <a:t>__________ (formal) </a:t>
            </a:r>
            <a:r>
              <a:rPr lang="en-US" altLang="zh-CN" sz="2400" b="1" dirty="0">
                <a:latin typeface="Calibri" pitchFamily="34" charset="0"/>
                <a:cs typeface="Calibri" pitchFamily="34" charset="0"/>
              </a:rPr>
              <a:t>shortening of coronavirus. Coronavirus is popularly shortened to corona, which </a:t>
            </a:r>
            <a:r>
              <a:rPr lang="en-US" altLang="zh-CN" sz="2400" b="1" dirty="0" smtClean="0">
                <a:latin typeface="Calibri" pitchFamily="34" charset="0"/>
                <a:cs typeface="Calibri" pitchFamily="34" charset="0"/>
              </a:rPr>
              <a:t>was obviously </a:t>
            </a:r>
            <a:r>
              <a:rPr lang="en-US" altLang="zh-CN" sz="2400" b="1" dirty="0">
                <a:latin typeface="Calibri" pitchFamily="34" charset="0"/>
                <a:cs typeface="Calibri" pitchFamily="34" charset="0"/>
              </a:rPr>
              <a:t>further </a:t>
            </a:r>
            <a:r>
              <a:rPr lang="en-US" altLang="zh-CN" sz="2400" b="1" dirty="0" smtClean="0">
                <a:latin typeface="Calibri" pitchFamily="34" charset="0"/>
                <a:cs typeface="Calibri" pitchFamily="34" charset="0"/>
              </a:rPr>
              <a:t>cut down </a:t>
            </a:r>
            <a:r>
              <a:rPr lang="en-US" altLang="zh-CN" sz="2400" b="1" dirty="0">
                <a:latin typeface="Calibri" pitchFamily="34" charset="0"/>
                <a:cs typeface="Calibri" pitchFamily="34" charset="0"/>
              </a:rPr>
              <a:t>to </a:t>
            </a:r>
            <a:r>
              <a:rPr lang="en-US" altLang="zh-CN" sz="2400" b="1" dirty="0" err="1">
                <a:latin typeface="Calibri" pitchFamily="34" charset="0"/>
                <a:cs typeface="Calibri" pitchFamily="34" charset="0"/>
              </a:rPr>
              <a:t>rona</a:t>
            </a:r>
            <a:r>
              <a:rPr lang="en-US" altLang="zh-CN" sz="2400" b="1" dirty="0" smtClean="0">
                <a:latin typeface="Calibri" pitchFamily="34" charset="0"/>
                <a:cs typeface="Calibri" pitchFamily="34" charset="0"/>
              </a:rPr>
              <a:t>.</a:t>
            </a:r>
          </a:p>
          <a:p>
            <a:pPr>
              <a:lnSpc>
                <a:spcPts val="2800"/>
              </a:lnSpc>
            </a:pPr>
            <a:r>
              <a:rPr lang="en-US" altLang="zh-CN" sz="2400" b="1" dirty="0" smtClean="0">
                <a:latin typeface="Calibri" pitchFamily="34" charset="0"/>
                <a:cs typeface="Calibri" pitchFamily="34" charset="0"/>
              </a:rPr>
              <a:t>    Rona </a:t>
            </a:r>
            <a:r>
              <a:rPr lang="en-US" altLang="zh-CN" sz="2400" b="1" dirty="0">
                <a:latin typeface="Calibri" pitchFamily="34" charset="0"/>
                <a:cs typeface="Calibri" pitchFamily="34" charset="0"/>
              </a:rPr>
              <a:t>is often used as a playful </a:t>
            </a:r>
            <a:r>
              <a:rPr lang="en-US" altLang="zh-CN" sz="2400" b="1" dirty="0" smtClean="0">
                <a:latin typeface="Calibri" pitchFamily="34" charset="0"/>
                <a:cs typeface="Calibri" pitchFamily="34" charset="0"/>
              </a:rPr>
              <a:t>way </a:t>
            </a:r>
            <a:r>
              <a:rPr lang="en-US" altLang="zh-CN" sz="2400" b="1" dirty="0">
                <a:latin typeface="Calibri" pitchFamily="34" charset="0"/>
                <a:cs typeface="Calibri" pitchFamily="34" charset="0"/>
              </a:rPr>
              <a:t>to refer to COVID-19, especially when commenting </a:t>
            </a:r>
            <a:r>
              <a:rPr lang="en-US" altLang="zh-CN" sz="2400" b="1" dirty="0" smtClean="0">
                <a:latin typeface="Calibri" pitchFamily="34" charset="0"/>
                <a:cs typeface="Calibri" pitchFamily="34" charset="0"/>
              </a:rPr>
              <a:t>on __________ (humor) </a:t>
            </a:r>
            <a:r>
              <a:rPr lang="en-US" altLang="zh-CN" sz="2400" b="1" dirty="0">
                <a:latin typeface="Calibri" pitchFamily="34" charset="0"/>
                <a:cs typeface="Calibri" pitchFamily="34" charset="0"/>
              </a:rPr>
              <a:t>challenges of social distancing during the pandemic</a:t>
            </a:r>
            <a:r>
              <a:rPr lang="en-US" altLang="zh-CN" sz="2400" b="1" dirty="0" smtClean="0">
                <a:latin typeface="Calibri" pitchFamily="34" charset="0"/>
                <a:cs typeface="Calibri" pitchFamily="34" charset="0"/>
              </a:rPr>
              <a:t>. However, it </a:t>
            </a:r>
            <a:r>
              <a:rPr lang="en-US" altLang="zh-CN" sz="2400" b="1" dirty="0">
                <a:latin typeface="Calibri" pitchFamily="34" charset="0"/>
                <a:cs typeface="Calibri" pitchFamily="34" charset="0"/>
              </a:rPr>
              <a:t>is generally not </a:t>
            </a:r>
            <a:r>
              <a:rPr lang="en-US" altLang="zh-CN" sz="2400" b="1" dirty="0" smtClean="0">
                <a:latin typeface="Calibri" pitchFamily="34" charset="0"/>
                <a:cs typeface="Calibri" pitchFamily="34" charset="0"/>
              </a:rPr>
              <a:t>used when it comes to </a:t>
            </a:r>
            <a:r>
              <a:rPr lang="en-US" altLang="zh-CN" sz="2400" b="1" dirty="0">
                <a:latin typeface="Calibri" pitchFamily="34" charset="0"/>
                <a:cs typeface="Calibri" pitchFamily="34" charset="0"/>
              </a:rPr>
              <a:t>very serious loss and </a:t>
            </a:r>
            <a:r>
              <a:rPr lang="en-US" altLang="zh-CN" sz="2400" b="1" dirty="0" smtClean="0">
                <a:latin typeface="Calibri" pitchFamily="34" charset="0"/>
                <a:cs typeface="Calibri" pitchFamily="34" charset="0"/>
              </a:rPr>
              <a:t>panic </a:t>
            </a:r>
            <a:r>
              <a:rPr lang="en-US" altLang="zh-CN" sz="2400" b="1" dirty="0">
                <a:latin typeface="Calibri" pitchFamily="34" charset="0"/>
                <a:cs typeface="Calibri" pitchFamily="34" charset="0"/>
              </a:rPr>
              <a:t>COVID-19 has </a:t>
            </a:r>
            <a:r>
              <a:rPr lang="en-US" altLang="zh-CN" sz="2400" b="1" dirty="0" smtClean="0">
                <a:latin typeface="Calibri" pitchFamily="34" charset="0"/>
                <a:cs typeface="Calibri" pitchFamily="34" charset="0"/>
              </a:rPr>
              <a:t>caused. Nor is it meant to ____________ (estimate) the </a:t>
            </a:r>
            <a:r>
              <a:rPr lang="en-US" altLang="zh-CN" sz="2400" b="1" dirty="0">
                <a:latin typeface="Calibri" pitchFamily="34" charset="0"/>
                <a:cs typeface="Calibri" pitchFamily="34" charset="0"/>
              </a:rPr>
              <a:t>life-saving service of so many essential </a:t>
            </a:r>
            <a:r>
              <a:rPr lang="en-US" altLang="zh-CN" sz="2400" b="1" dirty="0" smtClean="0">
                <a:latin typeface="Calibri" pitchFamily="34" charset="0"/>
                <a:cs typeface="Calibri" pitchFamily="34" charset="0"/>
              </a:rPr>
              <a:t>workers. Some people __________</a:t>
            </a:r>
            <a:r>
              <a:rPr lang="zh-CN" altLang="en-US" sz="2400" b="1" dirty="0" smtClean="0">
                <a:latin typeface="Calibri" pitchFamily="34" charset="0"/>
                <a:cs typeface="Calibri" pitchFamily="34" charset="0"/>
              </a:rPr>
              <a:t> </a:t>
            </a:r>
            <a:r>
              <a:rPr lang="en-US" altLang="zh-CN" sz="2400" b="1" dirty="0" smtClean="0">
                <a:latin typeface="Calibri" pitchFamily="34" charset="0"/>
                <a:cs typeface="Calibri" pitchFamily="34" charset="0"/>
              </a:rPr>
              <a:t>(person) </a:t>
            </a:r>
            <a:r>
              <a:rPr lang="en-US" altLang="zh-CN" sz="2400" b="1" dirty="0">
                <a:latin typeface="Calibri" pitchFamily="34" charset="0"/>
                <a:cs typeface="Calibri" pitchFamily="34" charset="0"/>
              </a:rPr>
              <a:t>the virus as Miss Rona or Aunt Rona. </a:t>
            </a:r>
            <a:r>
              <a:rPr lang="en-US" altLang="zh-CN" sz="2400" b="1" dirty="0" smtClean="0">
                <a:latin typeface="Calibri" pitchFamily="34" charset="0"/>
                <a:cs typeface="Calibri" pitchFamily="34" charset="0"/>
              </a:rPr>
              <a:t>For example, oh my God! Homeschooling </a:t>
            </a:r>
            <a:r>
              <a:rPr lang="en-US" altLang="zh-CN" sz="2400" b="1" dirty="0">
                <a:latin typeface="Calibri" pitchFamily="34" charset="0"/>
                <a:cs typeface="Calibri" pitchFamily="34" charset="0"/>
              </a:rPr>
              <a:t>my kids during the </a:t>
            </a:r>
            <a:r>
              <a:rPr lang="en-US" altLang="zh-CN" sz="2400" b="1" i="1" dirty="0" err="1">
                <a:effectLst>
                  <a:outerShdw blurRad="38100" dist="38100" dir="2700000" algn="tl">
                    <a:srgbClr val="000000">
                      <a:alpha val="43137"/>
                    </a:srgbClr>
                  </a:outerShdw>
                </a:effectLst>
                <a:latin typeface="Calibri" pitchFamily="34" charset="0"/>
                <a:cs typeface="Calibri" pitchFamily="34" charset="0"/>
              </a:rPr>
              <a:t>rona</a:t>
            </a:r>
            <a:r>
              <a:rPr lang="en-US" altLang="zh-CN" sz="2400" b="1" dirty="0">
                <a:latin typeface="Calibri" pitchFamily="34" charset="0"/>
                <a:cs typeface="Calibri" pitchFamily="34" charset="0"/>
              </a:rPr>
              <a:t> ends up in a lot of </a:t>
            </a:r>
            <a:r>
              <a:rPr lang="en-US" altLang="zh-CN" sz="2400" b="1" dirty="0" smtClean="0">
                <a:latin typeface="Calibri" pitchFamily="34" charset="0"/>
                <a:cs typeface="Calibri" pitchFamily="34" charset="0"/>
              </a:rPr>
              <a:t>TV </a:t>
            </a:r>
            <a:r>
              <a:rPr lang="en-US" altLang="zh-CN" sz="2400" b="1" dirty="0" err="1" smtClean="0">
                <a:latin typeface="Calibri" pitchFamily="34" charset="0"/>
                <a:cs typeface="Calibri" pitchFamily="34" charset="0"/>
              </a:rPr>
              <a:t>programmes</a:t>
            </a:r>
            <a:r>
              <a:rPr lang="en-US" altLang="zh-CN" sz="2400" b="1" dirty="0" smtClean="0">
                <a:latin typeface="Calibri" pitchFamily="34" charset="0"/>
                <a:cs typeface="Calibri" pitchFamily="34" charset="0"/>
              </a:rPr>
              <a:t>  and computer games.</a:t>
            </a:r>
            <a:endParaRPr lang="en-US" altLang="zh-CN" sz="2400" b="1" dirty="0">
              <a:latin typeface="Calibri" pitchFamily="34" charset="0"/>
              <a:cs typeface="Calibri" pitchFamily="34" charset="0"/>
            </a:endParaRPr>
          </a:p>
        </p:txBody>
      </p:sp>
      <p:sp>
        <p:nvSpPr>
          <p:cNvPr id="2" name="TextBox 1"/>
          <p:cNvSpPr txBox="1"/>
          <p:nvPr/>
        </p:nvSpPr>
        <p:spPr>
          <a:xfrm>
            <a:off x="3020291" y="669492"/>
            <a:ext cx="1268361" cy="461665"/>
          </a:xfrm>
          <a:prstGeom prst="rect">
            <a:avLst/>
          </a:prstGeom>
          <a:noFill/>
        </p:spPr>
        <p:txBody>
          <a:bodyPr wrap="none" rtlCol="0">
            <a:spAutoFit/>
          </a:bodyPr>
          <a:lstStyle/>
          <a:p>
            <a:r>
              <a:rPr lang="en-US" altLang="zh-CN" sz="24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t>in</a:t>
            </a:r>
            <a:r>
              <a:rPr lang="en-US" altLang="zh-CN" sz="2400" b="1" dirty="0" smtClean="0">
                <a:solidFill>
                  <a:schemeClr val="accent2"/>
                </a:solidFill>
                <a:latin typeface="Calibri" pitchFamily="34" charset="0"/>
                <a:cs typeface="Calibri" pitchFamily="34" charset="0"/>
              </a:rPr>
              <a:t>formal</a:t>
            </a:r>
            <a:endParaRPr lang="zh-CN" altLang="en-US" sz="2400" b="1" dirty="0">
              <a:solidFill>
                <a:schemeClr val="accent2"/>
              </a:solidFill>
              <a:latin typeface="Calibri" pitchFamily="34" charset="0"/>
              <a:cs typeface="Calibri" pitchFamily="34" charset="0"/>
            </a:endParaRPr>
          </a:p>
        </p:txBody>
      </p:sp>
      <p:sp>
        <p:nvSpPr>
          <p:cNvPr id="3" name="TextBox 2"/>
          <p:cNvSpPr txBox="1"/>
          <p:nvPr/>
        </p:nvSpPr>
        <p:spPr>
          <a:xfrm>
            <a:off x="5742709" y="2103529"/>
            <a:ext cx="1488934"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humor</a:t>
            </a:r>
            <a:r>
              <a:rPr lang="en-US" altLang="zh-CN" sz="24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t>ous</a:t>
            </a:r>
            <a:endParaRPr lang="zh-CN" altLang="en-US" sz="2400" b="1" dirty="0">
              <a:solidFill>
                <a:schemeClr val="accent2"/>
              </a:solidFill>
              <a:effectLst>
                <a:outerShdw blurRad="38100" dist="38100" dir="2700000" algn="tl">
                  <a:srgbClr val="000000">
                    <a:alpha val="43137"/>
                  </a:srgbClr>
                </a:outerShdw>
              </a:effectLst>
              <a:latin typeface="Calibri" pitchFamily="34" charset="0"/>
              <a:cs typeface="Calibri" pitchFamily="34" charset="0"/>
            </a:endParaRPr>
          </a:p>
        </p:txBody>
      </p:sp>
      <p:sp>
        <p:nvSpPr>
          <p:cNvPr id="17" name="TextBox 16"/>
          <p:cNvSpPr txBox="1"/>
          <p:nvPr/>
        </p:nvSpPr>
        <p:spPr>
          <a:xfrm>
            <a:off x="4357255" y="3498913"/>
            <a:ext cx="2057807" cy="461665"/>
          </a:xfrm>
          <a:prstGeom prst="rect">
            <a:avLst/>
          </a:prstGeom>
          <a:noFill/>
        </p:spPr>
        <p:txBody>
          <a:bodyPr wrap="none" rtlCol="0">
            <a:spAutoFit/>
          </a:bodyPr>
          <a:lstStyle/>
          <a:p>
            <a:r>
              <a:rPr lang="en-US" altLang="zh-CN" sz="24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t>under</a:t>
            </a:r>
            <a:r>
              <a:rPr lang="en-US" altLang="zh-CN" sz="2400" b="1" dirty="0" smtClean="0">
                <a:solidFill>
                  <a:schemeClr val="accent2"/>
                </a:solidFill>
                <a:latin typeface="Calibri" pitchFamily="34" charset="0"/>
                <a:cs typeface="Calibri" pitchFamily="34" charset="0"/>
              </a:rPr>
              <a:t>estimate</a:t>
            </a:r>
            <a:endParaRPr lang="zh-CN" altLang="en-US" sz="2400" b="1" dirty="0">
              <a:solidFill>
                <a:schemeClr val="accent2"/>
              </a:solidFill>
              <a:latin typeface="Calibri" pitchFamily="34" charset="0"/>
              <a:cs typeface="Calibri" pitchFamily="34" charset="0"/>
            </a:endParaRPr>
          </a:p>
        </p:txBody>
      </p:sp>
      <p:sp>
        <p:nvSpPr>
          <p:cNvPr id="18" name="TextBox 17"/>
          <p:cNvSpPr txBox="1"/>
          <p:nvPr/>
        </p:nvSpPr>
        <p:spPr>
          <a:xfrm>
            <a:off x="2085109" y="4225645"/>
            <a:ext cx="1384610"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personi</a:t>
            </a:r>
            <a:r>
              <a:rPr lang="en-US" altLang="zh-CN" sz="24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t>fy</a:t>
            </a:r>
            <a:endParaRPr lang="zh-CN" altLang="en-US" sz="2400" b="1" dirty="0">
              <a:solidFill>
                <a:schemeClr val="accent2"/>
              </a:solidFill>
              <a:effectLst>
                <a:outerShdw blurRad="38100" dist="38100" dir="2700000" algn="tl">
                  <a:srgbClr val="000000">
                    <a:alpha val="43137"/>
                  </a:srgbClr>
                </a:outerShdw>
              </a:effectLst>
              <a:latin typeface="Calibri" pitchFamily="34" charset="0"/>
              <a:cs typeface="Calibri" pitchFamily="34" charset="0"/>
            </a:endParaRPr>
          </a:p>
        </p:txBody>
      </p:sp>
      <p:sp>
        <p:nvSpPr>
          <p:cNvPr id="20" name="文本框 8"/>
          <p:cNvSpPr txBox="1"/>
          <p:nvPr/>
        </p:nvSpPr>
        <p:spPr>
          <a:xfrm>
            <a:off x="657031" y="74067"/>
            <a:ext cx="10890738" cy="46166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2400" b="1" dirty="0">
                <a:latin typeface="Calibri" pitchFamily="34" charset="0"/>
                <a:cs typeface="Calibri" pitchFamily="34" charset="0"/>
              </a:rPr>
              <a:t>Fill in the blanks with the proper form of the given </a:t>
            </a:r>
            <a:r>
              <a:rPr lang="en-US" altLang="zh-CN" sz="2400" b="1" dirty="0" smtClean="0">
                <a:latin typeface="Calibri" pitchFamily="34" charset="0"/>
                <a:cs typeface="Calibri" pitchFamily="34" charset="0"/>
              </a:rPr>
              <a:t>words by adding a prefix or suffix.</a:t>
            </a:r>
            <a:endParaRPr lang="zh-CN" altLang="en-US" sz="2400" b="1" dirty="0">
              <a:latin typeface="Calibri" pitchFamily="34" charset="0"/>
              <a:cs typeface="Calibri" pitchFamily="34" charset="0"/>
            </a:endParaRPr>
          </a:p>
        </p:txBody>
      </p:sp>
      <p:sp>
        <p:nvSpPr>
          <p:cNvPr id="21" name="文本框 8"/>
          <p:cNvSpPr txBox="1"/>
          <p:nvPr/>
        </p:nvSpPr>
        <p:spPr>
          <a:xfrm>
            <a:off x="844060" y="5906831"/>
            <a:ext cx="10494499" cy="830997"/>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2400" b="1" dirty="0">
                <a:latin typeface="Calibri" pitchFamily="34" charset="0"/>
                <a:cs typeface="Calibri" pitchFamily="34" charset="0"/>
              </a:rPr>
              <a:t> </a:t>
            </a:r>
            <a:r>
              <a:rPr lang="en-US" altLang="zh-CN" sz="2400" b="1" dirty="0" smtClean="0">
                <a:latin typeface="Calibri" pitchFamily="34" charset="0"/>
                <a:cs typeface="Calibri" pitchFamily="34" charset="0"/>
              </a:rPr>
              <a:t>in-:                                                                         -</a:t>
            </a:r>
            <a:r>
              <a:rPr lang="en-US" altLang="zh-CN" sz="2400" b="1" dirty="0" err="1" smtClean="0">
                <a:latin typeface="Calibri" pitchFamily="34" charset="0"/>
                <a:cs typeface="Calibri" pitchFamily="34" charset="0"/>
              </a:rPr>
              <a:t>ous</a:t>
            </a:r>
            <a:r>
              <a:rPr lang="en-US" altLang="zh-CN" sz="2400" b="1" dirty="0" smtClean="0">
                <a:latin typeface="Calibri" pitchFamily="34" charset="0"/>
                <a:cs typeface="Calibri" pitchFamily="34" charset="0"/>
              </a:rPr>
              <a:t>:</a:t>
            </a:r>
          </a:p>
          <a:p>
            <a:r>
              <a:rPr lang="en-US" altLang="zh-CN" sz="2400" b="1" dirty="0">
                <a:latin typeface="Calibri" pitchFamily="34" charset="0"/>
                <a:cs typeface="Calibri" pitchFamily="34" charset="0"/>
              </a:rPr>
              <a:t> </a:t>
            </a:r>
            <a:r>
              <a:rPr lang="en-US" altLang="zh-CN" sz="2400" b="1" dirty="0" smtClean="0">
                <a:latin typeface="Calibri" pitchFamily="34" charset="0"/>
                <a:cs typeface="Calibri" pitchFamily="34" charset="0"/>
              </a:rPr>
              <a:t>under-:                                                                  -</a:t>
            </a:r>
            <a:r>
              <a:rPr lang="en-US" altLang="zh-CN" sz="2400" b="1" dirty="0" err="1" smtClean="0">
                <a:latin typeface="Calibri" pitchFamily="34" charset="0"/>
                <a:cs typeface="Calibri" pitchFamily="34" charset="0"/>
              </a:rPr>
              <a:t>fy</a:t>
            </a:r>
            <a:r>
              <a:rPr lang="en-US" altLang="zh-CN" sz="2400" b="1" dirty="0" smtClean="0">
                <a:latin typeface="Calibri" pitchFamily="34" charset="0"/>
                <a:cs typeface="Calibri" pitchFamily="34" charset="0"/>
              </a:rPr>
              <a:t>:</a:t>
            </a:r>
            <a:endParaRPr lang="zh-CN" altLang="en-US" sz="2400" b="1" dirty="0">
              <a:latin typeface="Calibri" pitchFamily="34" charset="0"/>
              <a:cs typeface="Calibri" pitchFamily="34" charset="0"/>
            </a:endParaRPr>
          </a:p>
        </p:txBody>
      </p:sp>
      <p:sp>
        <p:nvSpPr>
          <p:cNvPr id="22" name="TextBox 21"/>
          <p:cNvSpPr txBox="1"/>
          <p:nvPr/>
        </p:nvSpPr>
        <p:spPr>
          <a:xfrm>
            <a:off x="1995054" y="5904508"/>
            <a:ext cx="3671390" cy="461665"/>
          </a:xfrm>
          <a:prstGeom prst="rect">
            <a:avLst/>
          </a:prstGeom>
          <a:noFill/>
        </p:spPr>
        <p:txBody>
          <a:bodyPr wrap="none" rtlCol="0">
            <a:spAutoFit/>
          </a:bodyPr>
          <a:lstStyle/>
          <a:p>
            <a:r>
              <a:rPr lang="en-US" altLang="zh-CN" sz="2400" b="1" dirty="0">
                <a:latin typeface="Calibri" pitchFamily="34" charset="0"/>
                <a:cs typeface="Calibri" pitchFamily="34" charset="0"/>
              </a:rPr>
              <a:t>(inappropriate, inaccurate) </a:t>
            </a:r>
            <a:endParaRPr lang="zh-CN" altLang="en-US" sz="2400" dirty="0"/>
          </a:p>
        </p:txBody>
      </p:sp>
      <p:sp>
        <p:nvSpPr>
          <p:cNvPr id="23" name="TextBox 22"/>
          <p:cNvSpPr txBox="1"/>
          <p:nvPr/>
        </p:nvSpPr>
        <p:spPr>
          <a:xfrm>
            <a:off x="7488385" y="5906831"/>
            <a:ext cx="3328732" cy="461665"/>
          </a:xfrm>
          <a:prstGeom prst="rect">
            <a:avLst/>
          </a:prstGeom>
          <a:noFill/>
        </p:spPr>
        <p:txBody>
          <a:bodyPr wrap="none" rtlCol="0">
            <a:spAutoFit/>
          </a:bodyPr>
          <a:lstStyle/>
          <a:p>
            <a:r>
              <a:rPr lang="en-US" altLang="zh-CN" sz="2400" b="1" dirty="0">
                <a:latin typeface="Calibri" pitchFamily="34" charset="0"/>
                <a:cs typeface="Calibri" pitchFamily="34" charset="0"/>
              </a:rPr>
              <a:t>(courageous, dangerous)</a:t>
            </a:r>
          </a:p>
        </p:txBody>
      </p:sp>
      <p:sp>
        <p:nvSpPr>
          <p:cNvPr id="24" name="TextBox 23"/>
          <p:cNvSpPr txBox="1"/>
          <p:nvPr/>
        </p:nvSpPr>
        <p:spPr>
          <a:xfrm>
            <a:off x="2777414" y="6283235"/>
            <a:ext cx="3493905" cy="461665"/>
          </a:xfrm>
          <a:prstGeom prst="rect">
            <a:avLst/>
          </a:prstGeom>
          <a:noFill/>
        </p:spPr>
        <p:txBody>
          <a:bodyPr wrap="none" rtlCol="0">
            <a:spAutoFit/>
          </a:bodyPr>
          <a:lstStyle/>
          <a:p>
            <a:r>
              <a:rPr lang="en-US" altLang="zh-CN" sz="2400" b="1" dirty="0">
                <a:latin typeface="Calibri" pitchFamily="34" charset="0"/>
                <a:cs typeface="Calibri" pitchFamily="34" charset="0"/>
              </a:rPr>
              <a:t>(underground, underline) </a:t>
            </a:r>
            <a:endParaRPr lang="zh-CN" altLang="en-US" sz="2400" dirty="0"/>
          </a:p>
        </p:txBody>
      </p:sp>
      <p:sp>
        <p:nvSpPr>
          <p:cNvPr id="25" name="TextBox 24"/>
          <p:cNvSpPr txBox="1"/>
          <p:nvPr/>
        </p:nvSpPr>
        <p:spPr>
          <a:xfrm>
            <a:off x="7148945" y="6276163"/>
            <a:ext cx="2583079" cy="461665"/>
          </a:xfrm>
          <a:prstGeom prst="rect">
            <a:avLst/>
          </a:prstGeom>
          <a:noFill/>
        </p:spPr>
        <p:txBody>
          <a:bodyPr wrap="none" rtlCol="0">
            <a:spAutoFit/>
          </a:bodyPr>
          <a:lstStyle/>
          <a:p>
            <a:r>
              <a:rPr lang="en-US" altLang="zh-CN" sz="2400" b="1" dirty="0">
                <a:latin typeface="Calibri" pitchFamily="34" charset="0"/>
                <a:cs typeface="Calibri" pitchFamily="34" charset="0"/>
              </a:rPr>
              <a:t>(beautify, simplify)</a:t>
            </a:r>
            <a:endParaRPr lang="zh-CN" altLang="en-US" sz="2400" b="1" dirty="0">
              <a:latin typeface="Calibri" pitchFamily="34" charset="0"/>
              <a:cs typeface="Calibri" pitchFamily="34" charset="0"/>
            </a:endParaRPr>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343667" y="1777438"/>
            <a:ext cx="5142577" cy="2847207"/>
          </a:xfrm>
          <a:prstGeom prst="rect">
            <a:avLst/>
          </a:prstGeom>
        </p:spPr>
      </p:pic>
      <p:sp>
        <p:nvSpPr>
          <p:cNvPr id="5" name="矩形 4"/>
          <p:cNvSpPr/>
          <p:nvPr/>
        </p:nvSpPr>
        <p:spPr>
          <a:xfrm>
            <a:off x="3469719" y="4278588"/>
            <a:ext cx="1253836" cy="400110"/>
          </a:xfrm>
          <a:prstGeom prst="rect">
            <a:avLst/>
          </a:prstGeom>
          <a:solidFill>
            <a:schemeClr val="accent6">
              <a:lumMod val="20000"/>
              <a:lumOff val="80000"/>
            </a:schemeClr>
          </a:solidFill>
        </p:spPr>
        <p:txBody>
          <a:bodyPr wrap="square">
            <a:spAutoFit/>
          </a:bodyPr>
          <a:lstStyle/>
          <a:p>
            <a:r>
              <a:rPr lang="zh-CN" altLang="en-US" sz="2000" b="1" dirty="0">
                <a:latin typeface="华文隶书" pitchFamily="2" charset="-122"/>
                <a:ea typeface="华文隶书" pitchFamily="2" charset="-122"/>
                <a:cs typeface="Calibri" pitchFamily="34" charset="0"/>
              </a:rPr>
              <a:t>（拟人化）</a:t>
            </a:r>
            <a:endParaRPr lang="zh-CN" altLang="en-US" sz="2000" dirty="0">
              <a:latin typeface="华文隶书" pitchFamily="2" charset="-122"/>
              <a:ea typeface="华文隶书" pitchFamily="2" charset="-122"/>
            </a:endParaRPr>
          </a:p>
        </p:txBody>
      </p:sp>
      <p:sp>
        <p:nvSpPr>
          <p:cNvPr id="6" name="矩形 5"/>
          <p:cNvSpPr/>
          <p:nvPr/>
        </p:nvSpPr>
        <p:spPr>
          <a:xfrm>
            <a:off x="1374905" y="5907472"/>
            <a:ext cx="622286" cy="461665"/>
          </a:xfrm>
          <a:prstGeom prst="rect">
            <a:avLst/>
          </a:prstGeom>
        </p:spPr>
        <p:txBody>
          <a:bodyPr wrap="none">
            <a:spAutoFit/>
          </a:bodyPr>
          <a:lstStyle/>
          <a:p>
            <a:r>
              <a:rPr lang="en-US" altLang="zh-CN" sz="2400" b="1" dirty="0">
                <a:solidFill>
                  <a:prstClr val="black"/>
                </a:solidFill>
                <a:latin typeface="Calibri" pitchFamily="34" charset="0"/>
                <a:cs typeface="Calibri" pitchFamily="34" charset="0"/>
              </a:rPr>
              <a:t>not</a:t>
            </a:r>
            <a:endParaRPr lang="zh-CN" altLang="en-US" dirty="0"/>
          </a:p>
        </p:txBody>
      </p:sp>
      <p:sp>
        <p:nvSpPr>
          <p:cNvPr id="7" name="矩形 6"/>
          <p:cNvSpPr/>
          <p:nvPr/>
        </p:nvSpPr>
        <p:spPr>
          <a:xfrm>
            <a:off x="1895797" y="6276803"/>
            <a:ext cx="974369" cy="461665"/>
          </a:xfrm>
          <a:prstGeom prst="rect">
            <a:avLst/>
          </a:prstGeom>
        </p:spPr>
        <p:txBody>
          <a:bodyPr wrap="none">
            <a:spAutoFit/>
          </a:bodyPr>
          <a:lstStyle/>
          <a:p>
            <a:r>
              <a:rPr lang="en-US" altLang="zh-CN" sz="2400" b="1" dirty="0">
                <a:solidFill>
                  <a:prstClr val="black"/>
                </a:solidFill>
                <a:latin typeface="Calibri" pitchFamily="34" charset="0"/>
                <a:cs typeface="Calibri" pitchFamily="34" charset="0"/>
              </a:rPr>
              <a:t>below</a:t>
            </a:r>
            <a:endParaRPr lang="zh-CN" altLang="en-US" dirty="0"/>
          </a:p>
        </p:txBody>
      </p:sp>
      <p:sp>
        <p:nvSpPr>
          <p:cNvPr id="8" name="矩形 7"/>
          <p:cNvSpPr/>
          <p:nvPr/>
        </p:nvSpPr>
        <p:spPr>
          <a:xfrm>
            <a:off x="6977092" y="5912167"/>
            <a:ext cx="662361" cy="461665"/>
          </a:xfrm>
          <a:prstGeom prst="rect">
            <a:avLst/>
          </a:prstGeom>
        </p:spPr>
        <p:txBody>
          <a:bodyPr wrap="none">
            <a:spAutoFit/>
          </a:bodyPr>
          <a:lstStyle/>
          <a:p>
            <a:r>
              <a:rPr lang="en-US" altLang="zh-CN" sz="2400" b="1" dirty="0">
                <a:solidFill>
                  <a:prstClr val="black"/>
                </a:solidFill>
                <a:latin typeface="Calibri" pitchFamily="34" charset="0"/>
                <a:cs typeface="Calibri" pitchFamily="34" charset="0"/>
              </a:rPr>
              <a:t>adj.</a:t>
            </a:r>
            <a:endParaRPr lang="zh-CN" altLang="en-US" dirty="0"/>
          </a:p>
        </p:txBody>
      </p:sp>
      <p:sp>
        <p:nvSpPr>
          <p:cNvPr id="9" name="矩形 8"/>
          <p:cNvSpPr/>
          <p:nvPr/>
        </p:nvSpPr>
        <p:spPr>
          <a:xfrm>
            <a:off x="6841151" y="6280858"/>
            <a:ext cx="390492" cy="461665"/>
          </a:xfrm>
          <a:prstGeom prst="rect">
            <a:avLst/>
          </a:prstGeom>
        </p:spPr>
        <p:txBody>
          <a:bodyPr wrap="none">
            <a:spAutoFit/>
          </a:bodyPr>
          <a:lstStyle/>
          <a:p>
            <a:r>
              <a:rPr lang="en-US" altLang="zh-CN" sz="2400" b="1" dirty="0">
                <a:solidFill>
                  <a:prstClr val="black"/>
                </a:solidFill>
                <a:latin typeface="Calibri" pitchFamily="34" charset="0"/>
                <a:cs typeface="Calibri" pitchFamily="34" charset="0"/>
              </a:rPr>
              <a:t>v.</a:t>
            </a:r>
            <a:endParaRPr lang="zh-CN" altLang="en-US" dirty="0"/>
          </a:p>
        </p:txBody>
      </p:sp>
      <p:pic>
        <p:nvPicPr>
          <p:cNvPr id="27" name="图片 26" descr="水印"/>
          <p:cNvPicPr>
            <a:picLocks noChangeAspect="1"/>
          </p:cNvPicPr>
          <p:nvPr/>
        </p:nvPicPr>
        <p:blipFill>
          <a:blip r:embed="rId4"/>
          <a:stretch>
            <a:fillRect/>
          </a:stretch>
        </p:blipFill>
        <p:spPr>
          <a:xfrm>
            <a:off x="7090410" y="-4127"/>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randombar(horizontal)">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randombar(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randombar(horizontal)">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17" grpId="0"/>
      <p:bldP spid="18" grpId="0"/>
      <p:bldP spid="20" grpId="0" animBg="1"/>
      <p:bldP spid="21" grpId="0" animBg="1"/>
      <p:bldP spid="22" grpId="0"/>
      <p:bldP spid="23" grpId="0"/>
      <p:bldP spid="24" grpId="0"/>
      <p:bldP spid="25" grpId="0"/>
      <p:bldP spid="5" grpId="0" animBg="1"/>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r="75000"/>
          <a:stretch>
            <a:fillRect/>
          </a:stretch>
        </p:blipFill>
        <p:spPr>
          <a:xfrm>
            <a:off x="1972663" y="-17335"/>
            <a:ext cx="2566558" cy="6841720"/>
          </a:xfrm>
          <a:prstGeom prst="rect">
            <a:avLst/>
          </a:prstGeom>
          <a:effectLst>
            <a:outerShdw blurRad="63500" dist="50800" dir="3600000" algn="ctr" rotWithShape="0">
              <a:srgbClr val="000000">
                <a:alpha val="43137"/>
              </a:srgbClr>
            </a:outerShdw>
          </a:effectLst>
        </p:spPr>
      </p:pic>
      <p:pic>
        <p:nvPicPr>
          <p:cNvPr id="6" name="图片 5"/>
          <p:cNvPicPr>
            <a:picLocks noChangeAspect="1"/>
          </p:cNvPicPr>
          <p:nvPr/>
        </p:nvPicPr>
        <p:blipFill>
          <a:blip r:embed="rId4"/>
          <a:srcRect r="75000"/>
          <a:stretch>
            <a:fillRect/>
          </a:stretch>
        </p:blipFill>
        <p:spPr>
          <a:xfrm>
            <a:off x="4679899" y="-42089"/>
            <a:ext cx="2579030" cy="6874966"/>
          </a:xfrm>
          <a:prstGeom prst="rect">
            <a:avLst/>
          </a:prstGeom>
          <a:effectLst>
            <a:outerShdw blurRad="63500" dist="50800" dir="3600000" algn="ctr" rotWithShape="0">
              <a:srgbClr val="000000">
                <a:alpha val="43137"/>
              </a:srgbClr>
            </a:outerShdw>
          </a:effectLst>
        </p:spPr>
      </p:pic>
      <p:pic>
        <p:nvPicPr>
          <p:cNvPr id="7" name="图片 6"/>
          <p:cNvPicPr>
            <a:picLocks noChangeAspect="1"/>
          </p:cNvPicPr>
          <p:nvPr/>
        </p:nvPicPr>
        <p:blipFill>
          <a:blip r:embed="rId5"/>
          <a:srcRect r="75000"/>
          <a:stretch>
            <a:fillRect/>
          </a:stretch>
        </p:blipFill>
        <p:spPr>
          <a:xfrm>
            <a:off x="7399607" y="-42089"/>
            <a:ext cx="2588454" cy="6900089"/>
          </a:xfrm>
          <a:prstGeom prst="rect">
            <a:avLst/>
          </a:prstGeom>
          <a:effectLst>
            <a:outerShdw blurRad="63500" dist="50800" dir="3600000" algn="ctr" rotWithShape="0">
              <a:srgbClr val="000000">
                <a:alpha val="43137"/>
              </a:srgbClr>
            </a:outerShdw>
          </a:effectLst>
        </p:spPr>
      </p:pic>
      <p:sp>
        <p:nvSpPr>
          <p:cNvPr id="4" name="矩形 3"/>
          <p:cNvSpPr/>
          <p:nvPr/>
        </p:nvSpPr>
        <p:spPr>
          <a:xfrm>
            <a:off x="0" y="1688123"/>
            <a:ext cx="12192000" cy="3454453"/>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sp>
        <p:nvSpPr>
          <p:cNvPr id="8" name="文本框 7"/>
          <p:cNvSpPr txBox="1"/>
          <p:nvPr/>
        </p:nvSpPr>
        <p:spPr>
          <a:xfrm>
            <a:off x="3118988" y="2697045"/>
            <a:ext cx="5954024" cy="1107996"/>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en-US" altLang="zh-CN" sz="6600" b="1" dirty="0" smtClean="0">
                <a:latin typeface="微软雅黑" panose="020B0503020204020204" pitchFamily="34" charset="-122"/>
                <a:ea typeface="微软雅黑" panose="020B0503020204020204" pitchFamily="34" charset="-122"/>
              </a:rPr>
              <a:t>Buzzwords </a:t>
            </a:r>
            <a:endParaRPr lang="zh-CN" altLang="en-US" sz="6600" b="1" dirty="0">
              <a:latin typeface="微软雅黑" panose="020B0503020204020204" pitchFamily="34" charset="-122"/>
              <a:ea typeface="微软雅黑" panose="020B0503020204020204" pitchFamily="34" charset="-122"/>
            </a:endParaRPr>
          </a:p>
        </p:txBody>
      </p:sp>
      <p:sp>
        <p:nvSpPr>
          <p:cNvPr id="2" name="TextBox 1"/>
          <p:cNvSpPr txBox="1"/>
          <p:nvPr/>
        </p:nvSpPr>
        <p:spPr>
          <a:xfrm>
            <a:off x="2549771" y="3798114"/>
            <a:ext cx="7009334" cy="830997"/>
          </a:xfrm>
          <a:prstGeom prst="rect">
            <a:avLst/>
          </a:prstGeom>
          <a:noFill/>
        </p:spPr>
        <p:txBody>
          <a:bodyPr wrap="square" rtlCol="0">
            <a:spAutoFit/>
          </a:bodyPr>
          <a:lstStyle/>
          <a:p>
            <a:r>
              <a:rPr lang="en-US" altLang="zh-CN" sz="2400" b="1" dirty="0" smtClean="0">
                <a:latin typeface="Calibri" pitchFamily="34" charset="0"/>
                <a:cs typeface="Calibri" pitchFamily="34" charset="0"/>
              </a:rPr>
              <a:t>a word or expression that has become fashionable in a particular field and is being used a lot by the media</a:t>
            </a:r>
            <a:endParaRPr lang="zh-CN" altLang="en-US" sz="2400" b="1" dirty="0">
              <a:latin typeface="Calibri" pitchFamily="34" charset="0"/>
              <a:cs typeface="Calibri" pitchFamily="34" charset="0"/>
            </a:endParaRPr>
          </a:p>
        </p:txBody>
      </p:sp>
      <p:sp>
        <p:nvSpPr>
          <p:cNvPr id="9" name="流程图: 可选过程 8"/>
          <p:cNvSpPr/>
          <p:nvPr/>
        </p:nvSpPr>
        <p:spPr>
          <a:xfrm>
            <a:off x="2394123" y="3805041"/>
            <a:ext cx="7137804" cy="830997"/>
          </a:xfrm>
          <a:prstGeom prst="flowChartAlternate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pic>
        <p:nvPicPr>
          <p:cNvPr id="10" name="图片 9" descr="水印"/>
          <p:cNvPicPr>
            <a:picLocks noChangeAspect="1"/>
          </p:cNvPicPr>
          <p:nvPr/>
        </p:nvPicPr>
        <p:blipFill>
          <a:blip r:embed="rId6"/>
          <a:stretch>
            <a:fillRect/>
          </a:stretch>
        </p:blipFill>
        <p:spPr>
          <a:xfrm>
            <a:off x="7103999" y="2985673"/>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60" y="872197"/>
            <a:ext cx="10494499" cy="5424693"/>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3" name="文本框 8"/>
          <p:cNvSpPr txBox="1"/>
          <p:nvPr/>
        </p:nvSpPr>
        <p:spPr>
          <a:xfrm>
            <a:off x="4716406" y="129810"/>
            <a:ext cx="2001078"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sz="3200" b="1" dirty="0" err="1" smtClean="0">
                <a:solidFill>
                  <a:schemeClr val="bg1"/>
                </a:solidFill>
                <a:latin typeface="Eras Bold ITC" pitchFamily="34" charset="0"/>
                <a:ea typeface="微软雅黑 Light" panose="020B0502040204020203" pitchFamily="34" charset="-122"/>
              </a:rPr>
              <a:t>covidiot</a:t>
            </a:r>
            <a:endParaRPr lang="zh-CN" altLang="en-US" sz="3200" b="1" dirty="0">
              <a:solidFill>
                <a:schemeClr val="bg1"/>
              </a:solidFill>
              <a:latin typeface="Eras Bold ITC" pitchFamily="34" charset="0"/>
              <a:ea typeface="微软雅黑 Light" panose="020B0502040204020203" pitchFamily="34" charset="-122"/>
            </a:endParaRPr>
          </a:p>
        </p:txBody>
      </p:sp>
      <p:sp>
        <p:nvSpPr>
          <p:cNvPr id="2" name="TextBox 1"/>
          <p:cNvSpPr txBox="1"/>
          <p:nvPr/>
        </p:nvSpPr>
        <p:spPr>
          <a:xfrm>
            <a:off x="2400598" y="872198"/>
            <a:ext cx="7851772" cy="523220"/>
          </a:xfrm>
          <a:prstGeom prst="rect">
            <a:avLst/>
          </a:prstGeom>
          <a:noFill/>
        </p:spPr>
        <p:txBody>
          <a:bodyPr wrap="square" rtlCol="0">
            <a:spAutoFit/>
          </a:bodyPr>
          <a:lstStyle/>
          <a:p>
            <a:pPr algn="ctr"/>
            <a:r>
              <a:rPr lang="en-US" altLang="zh-CN" sz="2800" b="1" dirty="0" err="1" smtClean="0">
                <a:effectLst>
                  <a:outerShdw blurRad="38100" dist="38100" dir="2700000" algn="tl">
                    <a:srgbClr val="000000">
                      <a:alpha val="43137"/>
                    </a:srgbClr>
                  </a:outerShdw>
                </a:effectLst>
                <a:latin typeface="Calibri" pitchFamily="34" charset="0"/>
                <a:cs typeface="Calibri" pitchFamily="34" charset="0"/>
              </a:rPr>
              <a:t>Covidiot</a:t>
            </a:r>
            <a:r>
              <a:rPr lang="en-US" altLang="zh-CN" sz="2800" b="1" dirty="0" smtClean="0">
                <a:effectLst>
                  <a:outerShdw blurRad="38100" dist="38100" dir="2700000" algn="tl">
                    <a:srgbClr val="000000">
                      <a:alpha val="43137"/>
                    </a:srgbClr>
                  </a:outerShdw>
                </a:effectLst>
                <a:latin typeface="Calibri" pitchFamily="34" charset="0"/>
                <a:cs typeface="Calibri" pitchFamily="34" charset="0"/>
              </a:rPr>
              <a:t> </a:t>
            </a:r>
            <a:r>
              <a:rPr lang="en-US" altLang="zh-CN" sz="2400" b="1" dirty="0" smtClean="0">
                <a:latin typeface="Calibri" pitchFamily="34" charset="0"/>
                <a:cs typeface="Calibri" pitchFamily="34" charset="0"/>
              </a:rPr>
              <a:t>is a combination of _______ and _______. </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971" y="1460803"/>
            <a:ext cx="2943658" cy="3517064"/>
          </a:xfrm>
          <a:prstGeom prst="rect">
            <a:avLst/>
          </a:prstGeom>
          <a:ln>
            <a:noFill/>
          </a:ln>
          <a:effectLst>
            <a:outerShdw blurRad="190500" algn="tl" rotWithShape="0">
              <a:srgbClr val="000000">
                <a:alpha val="70000"/>
              </a:srgbClr>
            </a:outerShdw>
          </a:effectLst>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647" y="1449842"/>
            <a:ext cx="4629654" cy="3517064"/>
          </a:xfrm>
          <a:prstGeom prst="rect">
            <a:avLst/>
          </a:prstGeom>
          <a:ln>
            <a:noFill/>
          </a:ln>
          <a:effectLst>
            <a:outerShdw blurRad="190500" algn="tl" rotWithShape="0">
              <a:srgbClr val="000000">
                <a:alpha val="70000"/>
              </a:srgbClr>
            </a:outerShdw>
          </a:effectLst>
        </p:spPr>
      </p:pic>
      <p:sp>
        <p:nvSpPr>
          <p:cNvPr id="21" name="TextBox 20"/>
          <p:cNvSpPr txBox="1"/>
          <p:nvPr/>
        </p:nvSpPr>
        <p:spPr>
          <a:xfrm>
            <a:off x="1067647" y="5019216"/>
            <a:ext cx="4850487" cy="1272143"/>
          </a:xfrm>
          <a:prstGeom prst="rect">
            <a:avLst/>
          </a:prstGeom>
          <a:noFill/>
        </p:spPr>
        <p:txBody>
          <a:bodyPr wrap="square" rtlCol="0">
            <a:spAutoFit/>
          </a:bodyPr>
          <a:lstStyle/>
          <a:p>
            <a:pPr>
              <a:lnSpc>
                <a:spcPts val="2300"/>
              </a:lnSpc>
            </a:pPr>
            <a:r>
              <a:rPr lang="en-US" altLang="zh-CN" sz="2400" b="1" dirty="0" smtClean="0">
                <a:latin typeface="Calibri" pitchFamily="34" charset="0"/>
                <a:cs typeface="Calibri" pitchFamily="34" charset="0"/>
              </a:rPr>
              <a:t>A</a:t>
            </a:r>
            <a:r>
              <a:rPr lang="zh-CN" altLang="en-US" sz="2400" b="1" dirty="0" smtClean="0">
                <a:latin typeface="Calibri" pitchFamily="34" charset="0"/>
                <a:cs typeface="Calibri" pitchFamily="34" charset="0"/>
              </a:rPr>
              <a:t> </a:t>
            </a:r>
            <a:r>
              <a:rPr lang="zh-CN" altLang="en-US" sz="2400" b="1" dirty="0">
                <a:latin typeface="Calibri" pitchFamily="34" charset="0"/>
                <a:cs typeface="Calibri" pitchFamily="34" charset="0"/>
              </a:rPr>
              <a:t>stupid </a:t>
            </a:r>
            <a:r>
              <a:rPr lang="en-US" altLang="zh-CN" sz="2400" b="1" dirty="0">
                <a:latin typeface="Calibri" pitchFamily="34" charset="0"/>
                <a:cs typeface="Calibri" pitchFamily="34" charset="0"/>
              </a:rPr>
              <a:t>p</a:t>
            </a:r>
            <a:r>
              <a:rPr lang="zh-CN" altLang="en-US" sz="2400" b="1" dirty="0">
                <a:latin typeface="Calibri" pitchFamily="34" charset="0"/>
                <a:cs typeface="Calibri" pitchFamily="34" charset="0"/>
              </a:rPr>
              <a:t>erson </a:t>
            </a:r>
            <a:r>
              <a:rPr lang="zh-CN" altLang="en-US" sz="2400" b="1" dirty="0" smtClean="0">
                <a:latin typeface="Calibri" pitchFamily="34" charset="0"/>
                <a:cs typeface="Calibri" pitchFamily="34" charset="0"/>
              </a:rPr>
              <a:t>who </a:t>
            </a:r>
            <a:r>
              <a:rPr lang="en-US" altLang="zh-CN" sz="2400" b="1" dirty="0" smtClean="0">
                <a:latin typeface="Calibri" pitchFamily="34" charset="0"/>
                <a:cs typeface="Calibri" pitchFamily="34" charset="0"/>
              </a:rPr>
              <a:t>stubbornly _________(</a:t>
            </a:r>
            <a:r>
              <a:rPr lang="zh-CN" altLang="en-US" sz="2400" b="1" dirty="0" smtClean="0">
                <a:latin typeface="华文新魏" pitchFamily="2" charset="-122"/>
                <a:ea typeface="华文新魏" pitchFamily="2" charset="-122"/>
                <a:cs typeface="Calibri" pitchFamily="34" charset="0"/>
              </a:rPr>
              <a:t>无视</a:t>
            </a:r>
            <a:r>
              <a:rPr lang="en-US" altLang="zh-CN" sz="2400" b="1" dirty="0" smtClean="0">
                <a:latin typeface="Calibri" pitchFamily="34" charset="0"/>
                <a:cs typeface="Calibri" pitchFamily="34" charset="0"/>
              </a:rPr>
              <a:t>)</a:t>
            </a:r>
            <a:r>
              <a:rPr lang="zh-CN" altLang="en-US" sz="2400" b="1" dirty="0" smtClean="0">
                <a:latin typeface="Calibri" pitchFamily="34" charset="0"/>
                <a:cs typeface="Calibri" pitchFamily="34" charset="0"/>
              </a:rPr>
              <a:t> </a:t>
            </a:r>
            <a:r>
              <a:rPr lang="en-US" altLang="zh-CN" sz="2400" b="1" dirty="0">
                <a:latin typeface="Calibri" pitchFamily="34" charset="0"/>
                <a:cs typeface="Calibri" pitchFamily="34" charset="0"/>
              </a:rPr>
              <a:t>'</a:t>
            </a:r>
            <a:r>
              <a:rPr lang="zh-CN" altLang="en-US" sz="2400" b="1" dirty="0">
                <a:latin typeface="Calibri" pitchFamily="34" charset="0"/>
                <a:cs typeface="Calibri" pitchFamily="34" charset="0"/>
              </a:rPr>
              <a:t>social distancing </a:t>
            </a:r>
            <a:r>
              <a:rPr lang="en-US" altLang="zh-CN" sz="2400" b="1" dirty="0">
                <a:latin typeface="Calibri" pitchFamily="34" charset="0"/>
                <a:cs typeface="Calibri" pitchFamily="34" charset="0"/>
              </a:rPr>
              <a:t>policy'</a:t>
            </a:r>
            <a:r>
              <a:rPr lang="zh-CN" altLang="en-US" sz="2400" b="1" dirty="0">
                <a:latin typeface="Calibri" pitchFamily="34" charset="0"/>
                <a:cs typeface="Calibri" pitchFamily="34" charset="0"/>
              </a:rPr>
              <a:t>, thus helping to further spread COVID-19</a:t>
            </a:r>
            <a:endParaRPr lang="zh-CN" altLang="en-US" sz="2400" dirty="0">
              <a:latin typeface="Calibri" pitchFamily="34" charset="0"/>
              <a:cs typeface="Calibri" pitchFamily="34" charset="0"/>
            </a:endParaRPr>
          </a:p>
        </p:txBody>
      </p:sp>
      <p:sp>
        <p:nvSpPr>
          <p:cNvPr id="23" name="TextBox 22"/>
          <p:cNvSpPr txBox="1"/>
          <p:nvPr/>
        </p:nvSpPr>
        <p:spPr>
          <a:xfrm>
            <a:off x="6698669" y="920049"/>
            <a:ext cx="1336456" cy="461665"/>
          </a:xfrm>
          <a:prstGeom prst="rect">
            <a:avLst/>
          </a:prstGeom>
          <a:noFill/>
        </p:spPr>
        <p:txBody>
          <a:bodyPr wrap="none" rtlCol="0">
            <a:spAutoFit/>
          </a:bodyPr>
          <a:lstStyle/>
          <a:p>
            <a:r>
              <a:rPr lang="en-US" altLang="zh-CN" sz="2400" b="1" dirty="0" err="1">
                <a:solidFill>
                  <a:schemeClr val="accent2"/>
                </a:solidFill>
                <a:latin typeface="Calibri" pitchFamily="34" charset="0"/>
                <a:cs typeface="Calibri" pitchFamily="34" charset="0"/>
              </a:rPr>
              <a:t>covid</a:t>
            </a:r>
            <a:r>
              <a:rPr lang="zh-CN" altLang="en-US" sz="2400" b="1" dirty="0">
                <a:solidFill>
                  <a:schemeClr val="accent2"/>
                </a:solidFill>
                <a:latin typeface="Calibri" pitchFamily="34" charset="0"/>
                <a:cs typeface="Calibri" pitchFamily="34" charset="0"/>
              </a:rPr>
              <a:t>-19 </a:t>
            </a:r>
            <a:endParaRPr lang="zh-CN" altLang="en-US" sz="2400" dirty="0">
              <a:solidFill>
                <a:schemeClr val="accent2"/>
              </a:solidFill>
            </a:endParaRPr>
          </a:p>
        </p:txBody>
      </p:sp>
      <p:sp>
        <p:nvSpPr>
          <p:cNvPr id="24" name="TextBox 23"/>
          <p:cNvSpPr txBox="1"/>
          <p:nvPr/>
        </p:nvSpPr>
        <p:spPr>
          <a:xfrm>
            <a:off x="8546987" y="938458"/>
            <a:ext cx="772969" cy="461665"/>
          </a:xfrm>
          <a:prstGeom prst="rect">
            <a:avLst/>
          </a:prstGeom>
          <a:noFill/>
        </p:spPr>
        <p:txBody>
          <a:bodyPr wrap="none" rtlCol="0">
            <a:spAutoFit/>
          </a:bodyPr>
          <a:lstStyle/>
          <a:p>
            <a:r>
              <a:rPr lang="en-US" altLang="zh-CN" sz="2400" b="1" dirty="0">
                <a:solidFill>
                  <a:schemeClr val="accent2"/>
                </a:solidFill>
                <a:latin typeface="Calibri" pitchFamily="34" charset="0"/>
                <a:cs typeface="Calibri" pitchFamily="34" charset="0"/>
              </a:rPr>
              <a:t>i</a:t>
            </a:r>
            <a:r>
              <a:rPr lang="zh-CN" altLang="en-US" sz="2400" b="1" dirty="0">
                <a:solidFill>
                  <a:schemeClr val="accent2"/>
                </a:solidFill>
                <a:latin typeface="Calibri" pitchFamily="34" charset="0"/>
                <a:cs typeface="Calibri" pitchFamily="34" charset="0"/>
              </a:rPr>
              <a:t>diot</a:t>
            </a:r>
            <a:endParaRPr lang="zh-CN" altLang="en-US" sz="2400" dirty="0">
              <a:solidFill>
                <a:schemeClr val="accent2"/>
              </a:solidFill>
            </a:endParaRPr>
          </a:p>
        </p:txBody>
      </p:sp>
      <p:sp>
        <p:nvSpPr>
          <p:cNvPr id="25" name="TextBox 24"/>
          <p:cNvSpPr txBox="1"/>
          <p:nvPr/>
        </p:nvSpPr>
        <p:spPr>
          <a:xfrm>
            <a:off x="1140037" y="5248921"/>
            <a:ext cx="1258421" cy="461665"/>
          </a:xfrm>
          <a:prstGeom prst="rect">
            <a:avLst/>
          </a:prstGeom>
          <a:noFill/>
        </p:spPr>
        <p:txBody>
          <a:bodyPr wrap="none" rtlCol="0">
            <a:spAutoFit/>
          </a:bodyPr>
          <a:lstStyle/>
          <a:p>
            <a:r>
              <a:rPr lang="zh-CN" altLang="en-US" sz="2400" b="1" dirty="0" smtClean="0">
                <a:solidFill>
                  <a:schemeClr val="accent2"/>
                </a:solidFill>
                <a:latin typeface="Calibri" pitchFamily="34" charset="0"/>
                <a:cs typeface="Calibri" pitchFamily="34" charset="0"/>
              </a:rPr>
              <a:t> </a:t>
            </a:r>
            <a:r>
              <a:rPr lang="en-US" altLang="zh-CN" sz="2400" b="1" dirty="0" smtClean="0">
                <a:solidFill>
                  <a:schemeClr val="accent2"/>
                </a:solidFill>
                <a:latin typeface="Calibri" pitchFamily="34" charset="0"/>
                <a:cs typeface="Calibri" pitchFamily="34" charset="0"/>
              </a:rPr>
              <a:t>ignores </a:t>
            </a:r>
            <a:endParaRPr lang="zh-CN" altLang="en-US" sz="2400" b="1" dirty="0">
              <a:solidFill>
                <a:schemeClr val="accent2"/>
              </a:solidFill>
              <a:latin typeface="Calibri" pitchFamily="34" charset="0"/>
              <a:cs typeface="Calibri" pitchFamily="34" charset="0"/>
            </a:endParaRPr>
          </a:p>
        </p:txBody>
      </p:sp>
      <p:grpSp>
        <p:nvGrpSpPr>
          <p:cNvPr id="29" name="组合 28"/>
          <p:cNvGrpSpPr/>
          <p:nvPr/>
        </p:nvGrpSpPr>
        <p:grpSpPr>
          <a:xfrm>
            <a:off x="1747229" y="1460803"/>
            <a:ext cx="2570017" cy="1060723"/>
            <a:chOff x="4031673" y="1890295"/>
            <a:chExt cx="2570017" cy="1060723"/>
          </a:xfrm>
        </p:grpSpPr>
        <p:sp>
          <p:nvSpPr>
            <p:cNvPr id="28" name="云形标注 27"/>
            <p:cNvSpPr/>
            <p:nvPr/>
          </p:nvSpPr>
          <p:spPr>
            <a:xfrm>
              <a:off x="4031673" y="1890295"/>
              <a:ext cx="2348346" cy="1060723"/>
            </a:xfrm>
            <a:prstGeom prst="cloud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4066308" y="2028613"/>
              <a:ext cx="2535382" cy="707886"/>
            </a:xfrm>
            <a:prstGeom prst="rect">
              <a:avLst/>
            </a:prstGeom>
            <a:noFill/>
          </p:spPr>
          <p:txBody>
            <a:bodyPr wrap="square" rtlCol="0">
              <a:spAutoFit/>
            </a:bodyPr>
            <a:lstStyle/>
            <a:p>
              <a:r>
                <a:rPr lang="en-US" altLang="zh-CN" sz="2000" b="1" dirty="0" smtClean="0">
                  <a:latin typeface="Franklin Gothic Demi Cond" pitchFamily="34" charset="0"/>
                  <a:cs typeface="Calibri" pitchFamily="34" charset="0"/>
                </a:rPr>
                <a:t>Let Rona go to hell! Let’s go to the party!</a:t>
              </a:r>
              <a:endParaRPr lang="zh-CN" altLang="en-US" sz="2000" b="1" dirty="0">
                <a:latin typeface="Franklin Gothic Demi Cond" pitchFamily="34" charset="0"/>
                <a:cs typeface="Calibri" pitchFamily="34" charset="0"/>
              </a:endParaRPr>
            </a:p>
          </p:txBody>
        </p:sp>
      </p:gr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771" y="1462466"/>
            <a:ext cx="4688491" cy="3517064"/>
          </a:xfrm>
          <a:prstGeom prst="rect">
            <a:avLst/>
          </a:prstGeom>
          <a:ln>
            <a:noFill/>
          </a:ln>
          <a:effectLst>
            <a:outerShdw blurRad="190500" algn="tl" rotWithShape="0">
              <a:srgbClr val="000000">
                <a:alpha val="70000"/>
              </a:srgbClr>
            </a:outerShdw>
          </a:effectLst>
        </p:spPr>
      </p:pic>
      <p:grpSp>
        <p:nvGrpSpPr>
          <p:cNvPr id="35" name="组合 34"/>
          <p:cNvGrpSpPr/>
          <p:nvPr/>
        </p:nvGrpSpPr>
        <p:grpSpPr>
          <a:xfrm>
            <a:off x="3033766" y="1460803"/>
            <a:ext cx="2535382" cy="1153981"/>
            <a:chOff x="3033766" y="1460803"/>
            <a:chExt cx="2535382" cy="1153981"/>
          </a:xfrm>
        </p:grpSpPr>
        <p:sp>
          <p:nvSpPr>
            <p:cNvPr id="33" name="云形标注 32"/>
            <p:cNvSpPr/>
            <p:nvPr/>
          </p:nvSpPr>
          <p:spPr>
            <a:xfrm>
              <a:off x="3033766" y="1460803"/>
              <a:ext cx="2441864" cy="1127063"/>
            </a:xfrm>
            <a:prstGeom prst="cloud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3033766" y="1599121"/>
              <a:ext cx="2535382" cy="1015663"/>
            </a:xfrm>
            <a:prstGeom prst="rect">
              <a:avLst/>
            </a:prstGeom>
            <a:noFill/>
          </p:spPr>
          <p:txBody>
            <a:bodyPr wrap="square" rtlCol="0">
              <a:spAutoFit/>
            </a:bodyPr>
            <a:lstStyle/>
            <a:p>
              <a:pPr algn="ctr"/>
              <a:r>
                <a:rPr lang="en-US" altLang="zh-CN" sz="2000" b="1" dirty="0" smtClean="0">
                  <a:latin typeface="Franklin Gothic Demi Cond" pitchFamily="34" charset="0"/>
                  <a:cs typeface="Calibri" pitchFamily="34" charset="0"/>
                </a:rPr>
                <a:t>Let’s go to the beach! Nothing can stop us having fun.</a:t>
              </a:r>
              <a:endParaRPr lang="zh-CN" altLang="en-US" sz="2000" b="1" dirty="0">
                <a:latin typeface="Franklin Gothic Demi Cond" pitchFamily="34" charset="0"/>
                <a:cs typeface="Calibri" pitchFamily="34" charset="0"/>
              </a:endParaRPr>
            </a:p>
          </p:txBody>
        </p:sp>
      </p:grpSp>
      <p:sp>
        <p:nvSpPr>
          <p:cNvPr id="30" name="TextBox 29"/>
          <p:cNvSpPr txBox="1"/>
          <p:nvPr/>
        </p:nvSpPr>
        <p:spPr>
          <a:xfrm>
            <a:off x="5841933" y="1516513"/>
            <a:ext cx="5420426" cy="4580741"/>
          </a:xfrm>
          <a:prstGeom prst="rect">
            <a:avLst/>
          </a:prstGeom>
          <a:noFill/>
        </p:spPr>
        <p:txBody>
          <a:bodyPr wrap="square" rtlCol="0">
            <a:spAutoFit/>
          </a:bodyPr>
          <a:lstStyle/>
          <a:p>
            <a:pPr>
              <a:lnSpc>
                <a:spcPts val="2500"/>
              </a:lnSpc>
            </a:pPr>
            <a:r>
              <a:rPr lang="en-US" altLang="zh-CN" sz="2400" b="1" dirty="0" smtClean="0">
                <a:latin typeface="Calibri" pitchFamily="34" charset="0"/>
                <a:cs typeface="Calibri" pitchFamily="34" charset="0"/>
              </a:rPr>
              <a:t>    On memorial Day (the last Monday in May), Americans flocked to beaches and lakes.</a:t>
            </a:r>
          </a:p>
          <a:p>
            <a:pPr>
              <a:lnSpc>
                <a:spcPts val="2500"/>
              </a:lnSpc>
            </a:pPr>
            <a:r>
              <a:rPr lang="en-US" altLang="zh-CN" sz="2400" b="1" dirty="0" smtClean="0">
                <a:latin typeface="Calibri" pitchFamily="34" charset="0"/>
                <a:cs typeface="Calibri" pitchFamily="34" charset="0"/>
              </a:rPr>
              <a:t>    In Florida, hundreds of people gathered in Daytona Beach without permission. </a:t>
            </a:r>
          </a:p>
          <a:p>
            <a:pPr>
              <a:lnSpc>
                <a:spcPts val="2500"/>
              </a:lnSpc>
            </a:pPr>
            <a:r>
              <a:rPr lang="en-US" altLang="zh-CN" sz="2400" b="1" dirty="0" smtClean="0">
                <a:latin typeface="Calibri" pitchFamily="34" charset="0"/>
                <a:cs typeface="Calibri" pitchFamily="34" charset="0"/>
              </a:rPr>
              <a:t>    In Missouri, bars were packed with merrymakers, who violated social-distancing rules. </a:t>
            </a:r>
          </a:p>
          <a:p>
            <a:pPr>
              <a:lnSpc>
                <a:spcPts val="2500"/>
              </a:lnSpc>
            </a:pPr>
            <a:r>
              <a:rPr lang="en-US" altLang="zh-CN" sz="2400" b="1" dirty="0">
                <a:latin typeface="Calibri" pitchFamily="34" charset="0"/>
                <a:cs typeface="Calibri" pitchFamily="34" charset="0"/>
              </a:rPr>
              <a:t> </a:t>
            </a:r>
            <a:r>
              <a:rPr lang="en-US" altLang="zh-CN" sz="2400" b="1" dirty="0" smtClean="0">
                <a:latin typeface="Calibri" pitchFamily="34" charset="0"/>
                <a:cs typeface="Calibri" pitchFamily="34" charset="0"/>
              </a:rPr>
              <a:t>   It’s irresponsible and dangerous to engage in such high risk behavior just to have some fun over the holiday weekend.</a:t>
            </a:r>
          </a:p>
          <a:p>
            <a:pPr>
              <a:lnSpc>
                <a:spcPts val="2500"/>
              </a:lnSpc>
            </a:pPr>
            <a:r>
              <a:rPr lang="en-US" altLang="zh-CN" sz="2400" b="1" dirty="0">
                <a:latin typeface="Calibri" pitchFamily="34" charset="0"/>
                <a:cs typeface="Calibri" pitchFamily="34" charset="0"/>
              </a:rPr>
              <a:t> </a:t>
            </a:r>
            <a:r>
              <a:rPr lang="en-US" altLang="zh-CN" sz="2400" b="1" dirty="0" smtClean="0">
                <a:latin typeface="Calibri" pitchFamily="34" charset="0"/>
                <a:cs typeface="Calibri" pitchFamily="34" charset="0"/>
              </a:rPr>
              <a:t>   </a:t>
            </a:r>
          </a:p>
          <a:p>
            <a:pPr>
              <a:lnSpc>
                <a:spcPts val="2500"/>
              </a:lnSpc>
            </a:pPr>
            <a:r>
              <a:rPr lang="en-US" altLang="zh-CN" sz="2800" b="1" dirty="0" smtClean="0">
                <a:latin typeface="Calibri" pitchFamily="34" charset="0"/>
                <a:cs typeface="Calibri" pitchFamily="34" charset="0"/>
              </a:rPr>
              <a:t>What </a:t>
            </a:r>
            <a:r>
              <a:rPr lang="en-US" altLang="zh-CN" sz="2800" b="1" dirty="0" err="1" smtClean="0">
                <a:latin typeface="Calibri" pitchFamily="34" charset="0"/>
                <a:cs typeface="Calibri" pitchFamily="34" charset="0"/>
              </a:rPr>
              <a:t>covidiots</a:t>
            </a:r>
            <a:r>
              <a:rPr lang="en-US" altLang="zh-CN" sz="2800" b="1" dirty="0">
                <a:latin typeface="Calibri" pitchFamily="34" charset="0"/>
                <a:cs typeface="Calibri" pitchFamily="34" charset="0"/>
              </a:rPr>
              <a:t>!</a:t>
            </a:r>
            <a:r>
              <a:rPr lang="en-US" altLang="zh-CN" sz="2800" b="1" dirty="0" smtClean="0">
                <a:latin typeface="Calibri" pitchFamily="34" charset="0"/>
                <a:cs typeface="Calibri" pitchFamily="34" charset="0"/>
              </a:rPr>
              <a:t> </a:t>
            </a:r>
            <a:endParaRPr lang="zh-CN" altLang="en-US" sz="2400" b="1" dirty="0">
              <a:latin typeface="Calibri" pitchFamily="34" charset="0"/>
              <a:cs typeface="Calibri" pitchFamily="34" charset="0"/>
            </a:endParaRPr>
          </a:p>
        </p:txBody>
      </p:sp>
      <p:sp>
        <p:nvSpPr>
          <p:cNvPr id="32" name="TextBox 31"/>
          <p:cNvSpPr txBox="1"/>
          <p:nvPr/>
        </p:nvSpPr>
        <p:spPr>
          <a:xfrm>
            <a:off x="8297824" y="4018384"/>
            <a:ext cx="2536414" cy="461665"/>
          </a:xfrm>
          <a:prstGeom prst="rect">
            <a:avLst/>
          </a:prstGeom>
          <a:noFill/>
        </p:spPr>
        <p:txBody>
          <a:bodyPr wrap="square" rtlCol="0">
            <a:spAutoFit/>
          </a:bodyPr>
          <a:lstStyle/>
          <a:p>
            <a:r>
              <a:rPr lang="en-US" altLang="zh-CN" sz="2400" b="1" dirty="0" smtClean="0">
                <a:solidFill>
                  <a:schemeClr val="accent2"/>
                </a:solidFill>
                <a:latin typeface="Calibri" pitchFamily="34" charset="0"/>
                <a:cs typeface="Calibri" pitchFamily="34" charset="0"/>
              </a:rPr>
              <a:t>=break/go against</a:t>
            </a:r>
            <a:endParaRPr lang="zh-CN" altLang="en-US" sz="2400" b="1" dirty="0">
              <a:solidFill>
                <a:schemeClr val="accent2"/>
              </a:solidFill>
              <a:latin typeface="Calibri" pitchFamily="34" charset="0"/>
              <a:cs typeface="Calibri" pitchFamily="34" charset="0"/>
            </a:endParaRPr>
          </a:p>
        </p:txBody>
      </p:sp>
      <p:sp>
        <p:nvSpPr>
          <p:cNvPr id="3" name="椭圆 2"/>
          <p:cNvSpPr/>
          <p:nvPr/>
        </p:nvSpPr>
        <p:spPr>
          <a:xfrm>
            <a:off x="8035125" y="1856505"/>
            <a:ext cx="1122730" cy="354352"/>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860003" y="2840178"/>
            <a:ext cx="1309723" cy="354352"/>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321917" y="3387433"/>
            <a:ext cx="2470774" cy="419450"/>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8596490" y="2210857"/>
            <a:ext cx="723466" cy="6128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6" idx="7"/>
          </p:cNvCxnSpPr>
          <p:nvPr/>
        </p:nvCxnSpPr>
        <p:spPr>
          <a:xfrm flipV="1">
            <a:off x="6977922" y="2272141"/>
            <a:ext cx="2342034" cy="61993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40" idx="1"/>
          </p:cNvCxnSpPr>
          <p:nvPr/>
        </p:nvCxnSpPr>
        <p:spPr>
          <a:xfrm flipV="1">
            <a:off x="8683753" y="2272141"/>
            <a:ext cx="636203" cy="117671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文本框 8"/>
          <p:cNvSpPr txBox="1"/>
          <p:nvPr/>
        </p:nvSpPr>
        <p:spPr>
          <a:xfrm>
            <a:off x="9310086" y="2155947"/>
            <a:ext cx="1482606" cy="400110"/>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2000" b="1" dirty="0" smtClean="0">
                <a:latin typeface="Eras Bold ITC" pitchFamily="34" charset="0"/>
                <a:cs typeface="Calibri" pitchFamily="34" charset="0"/>
              </a:rPr>
              <a:t>synonyms</a:t>
            </a:r>
            <a:endParaRPr lang="zh-CN" altLang="en-US" sz="2000" b="1" dirty="0">
              <a:latin typeface="Eras Bold ITC" pitchFamily="34" charset="0"/>
              <a:cs typeface="Calibri" pitchFamily="34" charset="0"/>
            </a:endParaRPr>
          </a:p>
        </p:txBody>
      </p:sp>
      <p:sp>
        <p:nvSpPr>
          <p:cNvPr id="15" name="TextBox 14"/>
          <p:cNvSpPr txBox="1"/>
          <p:nvPr/>
        </p:nvSpPr>
        <p:spPr>
          <a:xfrm>
            <a:off x="8295788" y="3695375"/>
            <a:ext cx="1219949"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violated</a:t>
            </a:r>
            <a:endParaRPr lang="zh-CN" altLang="en-US" sz="2400" b="1" dirty="0">
              <a:solidFill>
                <a:schemeClr val="accent2"/>
              </a:solidFill>
              <a:latin typeface="Calibri" pitchFamily="34" charset="0"/>
              <a:cs typeface="Calibri" pitchFamily="34" charset="0"/>
            </a:endParaRPr>
          </a:p>
        </p:txBody>
      </p:sp>
      <p:pic>
        <p:nvPicPr>
          <p:cNvPr id="31" name="图片 30" descr="水印"/>
          <p:cNvPicPr>
            <a:picLocks noChangeAspect="1"/>
          </p:cNvPicPr>
          <p:nvPr/>
        </p:nvPicPr>
        <p:blipFill>
          <a:blip r:embed="rId6"/>
          <a:stretch>
            <a:fillRect/>
          </a:stretch>
        </p:blipFill>
        <p:spPr>
          <a:xfrm>
            <a:off x="7090410" y="-4127"/>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randombar(horizont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randombar(horizontal)">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65" dur="500"/>
                                        <p:tgtEl>
                                          <p:spTgt spid="30">
                                            <p:txEl>
                                              <p:pRg st="0" end="0"/>
                                            </p:txEl>
                                          </p:spTgt>
                                        </p:tgtEl>
                                      </p:cBhvr>
                                    </p:animEffect>
                                  </p:childTnLst>
                                </p:cTn>
                              </p:par>
                              <p:par>
                                <p:cTn id="66" presetID="14" presetClass="entr" presetSubtype="10" fill="hold" nodeType="withEffect">
                                  <p:stCondLst>
                                    <p:cond delay="0"/>
                                  </p:stCondLst>
                                  <p:childTnLst>
                                    <p:set>
                                      <p:cBhvr>
                                        <p:cTn id="67"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68" dur="500"/>
                                        <p:tgtEl>
                                          <p:spTgt spid="30">
                                            <p:txEl>
                                              <p:pRg st="1" end="1"/>
                                            </p:txEl>
                                          </p:spTgt>
                                        </p:tgtEl>
                                      </p:cBhvr>
                                    </p:animEffect>
                                  </p:childTnLst>
                                </p:cTn>
                              </p:par>
                              <p:par>
                                <p:cTn id="69" presetID="14" presetClass="entr" presetSubtype="10" fill="hold" nodeType="withEffect">
                                  <p:stCondLst>
                                    <p:cond delay="0"/>
                                  </p:stCondLst>
                                  <p:childTnLst>
                                    <p:set>
                                      <p:cBhvr>
                                        <p:cTn id="70"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71" dur="500"/>
                                        <p:tgtEl>
                                          <p:spTgt spid="30">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randombar(horizontal)">
                                      <p:cBhvr>
                                        <p:cTn id="76" dur="500"/>
                                        <p:tgtEl>
                                          <p:spTgt spid="3"/>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randombar(horizontal)">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randombar(horizontal)">
                                      <p:cBhvr>
                                        <p:cTn id="87" dur="500"/>
                                        <p:tgtEl>
                                          <p:spTgt spid="6"/>
                                        </p:tgtEl>
                                      </p:cBhvr>
                                    </p:animEffect>
                                  </p:childTnLst>
                                </p:cTn>
                              </p:par>
                              <p:par>
                                <p:cTn id="88" presetID="14" presetClass="entr" presetSubtype="10" fill="hold"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randombar(horizontal)">
                                      <p:cBhvr>
                                        <p:cTn id="90" dur="500"/>
                                        <p:tgtEl>
                                          <p:spTgt spid="9"/>
                                        </p:tgtEl>
                                      </p:cBhvr>
                                    </p:animEffect>
                                  </p:childTnLst>
                                </p:cTn>
                              </p:par>
                              <p:par>
                                <p:cTn id="91" presetID="14" presetClass="entr" presetSubtype="1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randombar(horizontal)">
                                      <p:cBhvr>
                                        <p:cTn id="93" dur="500"/>
                                        <p:tgtEl>
                                          <p:spTgt spid="11"/>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randombar(horizontal)">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randombar(horizontal)">
                                      <p:cBhvr>
                                        <p:cTn id="101" dur="5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randombar(horizontal)">
                                      <p:cBhvr>
                                        <p:cTn id="106" dur="500"/>
                                        <p:tgtEl>
                                          <p:spTgt spid="32"/>
                                        </p:tgtEl>
                                      </p:cBhvr>
                                    </p:animEffec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nodeType="clickEffect">
                                  <p:stCondLst>
                                    <p:cond delay="0"/>
                                  </p:stCondLst>
                                  <p:childTnLst>
                                    <p:set>
                                      <p:cBhvr>
                                        <p:cTn id="110" dur="1" fill="hold">
                                          <p:stCondLst>
                                            <p:cond delay="0"/>
                                          </p:stCondLst>
                                        </p:cTn>
                                        <p:tgtEl>
                                          <p:spTgt spid="30">
                                            <p:txEl>
                                              <p:pRg st="5" end="5"/>
                                            </p:txEl>
                                          </p:spTgt>
                                        </p:tgtEl>
                                        <p:attrNameLst>
                                          <p:attrName>style.visibility</p:attrName>
                                        </p:attrNameLst>
                                      </p:cBhvr>
                                      <p:to>
                                        <p:strVal val="visible"/>
                                      </p:to>
                                    </p:set>
                                    <p:animEffect transition="in" filter="randombar(horizontal)">
                                      <p:cBhvr>
                                        <p:cTn id="111" dur="500"/>
                                        <p:tgtEl>
                                          <p:spTgt spid="30">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nodeType="clickEffect">
                                  <p:stCondLst>
                                    <p:cond delay="0"/>
                                  </p:stCondLst>
                                  <p:childTnLst>
                                    <p:set>
                                      <p:cBhvr>
                                        <p:cTn id="115"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116"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21" grpId="0"/>
      <p:bldP spid="23" grpId="0"/>
      <p:bldP spid="24" grpId="0"/>
      <p:bldP spid="25" grpId="0"/>
      <p:bldP spid="32" grpId="0"/>
      <p:bldP spid="3" grpId="0" animBg="1"/>
      <p:bldP spid="36" grpId="0" animBg="1"/>
      <p:bldP spid="40" grpId="0" animBg="1"/>
      <p:bldP spid="4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59" y="872197"/>
            <a:ext cx="10494499" cy="5424693"/>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3" name="文本框 8"/>
          <p:cNvSpPr txBox="1"/>
          <p:nvPr/>
        </p:nvSpPr>
        <p:spPr>
          <a:xfrm>
            <a:off x="4716406" y="129810"/>
            <a:ext cx="2001078"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sz="3200" b="1" dirty="0" err="1" smtClean="0">
                <a:solidFill>
                  <a:schemeClr val="bg1"/>
                </a:solidFill>
                <a:latin typeface="Eras Bold ITC" pitchFamily="34" charset="0"/>
                <a:ea typeface="微软雅黑 Light" panose="020B0502040204020203" pitchFamily="34" charset="-122"/>
              </a:rPr>
              <a:t>covidiot</a:t>
            </a:r>
            <a:endParaRPr lang="zh-CN" altLang="en-US" sz="3200" b="1" dirty="0">
              <a:solidFill>
                <a:schemeClr val="bg1"/>
              </a:solidFill>
              <a:latin typeface="Eras Bold ITC" pitchFamily="34" charset="0"/>
              <a:ea typeface="微软雅黑 Light" panose="020B0502040204020203" pitchFamily="34" charset="-122"/>
            </a:endParaRPr>
          </a:p>
        </p:txBody>
      </p:sp>
      <p:sp>
        <p:nvSpPr>
          <p:cNvPr id="2" name="TextBox 1"/>
          <p:cNvSpPr txBox="1"/>
          <p:nvPr/>
        </p:nvSpPr>
        <p:spPr>
          <a:xfrm>
            <a:off x="2400598" y="872198"/>
            <a:ext cx="7851772" cy="523220"/>
          </a:xfrm>
          <a:prstGeom prst="rect">
            <a:avLst/>
          </a:prstGeom>
          <a:noFill/>
        </p:spPr>
        <p:txBody>
          <a:bodyPr wrap="square" rtlCol="0">
            <a:spAutoFit/>
          </a:bodyPr>
          <a:lstStyle/>
          <a:p>
            <a:pPr algn="ctr"/>
            <a:r>
              <a:rPr lang="en-US" altLang="zh-CN" sz="2800" b="1" dirty="0" err="1" smtClean="0">
                <a:effectLst>
                  <a:outerShdw blurRad="38100" dist="38100" dir="2700000" algn="tl">
                    <a:srgbClr val="000000">
                      <a:alpha val="43137"/>
                    </a:srgbClr>
                  </a:outerShdw>
                </a:effectLst>
                <a:latin typeface="Calibri" pitchFamily="34" charset="0"/>
                <a:cs typeface="Calibri" pitchFamily="34" charset="0"/>
              </a:rPr>
              <a:t>Covidiot</a:t>
            </a:r>
            <a:r>
              <a:rPr lang="en-US" altLang="zh-CN" sz="2800" b="1" dirty="0" smtClean="0">
                <a:effectLst>
                  <a:outerShdw blurRad="38100" dist="38100" dir="2700000" algn="tl">
                    <a:srgbClr val="000000">
                      <a:alpha val="43137"/>
                    </a:srgbClr>
                  </a:outerShdw>
                </a:effectLst>
                <a:latin typeface="Calibri" pitchFamily="34" charset="0"/>
                <a:cs typeface="Calibri" pitchFamily="34" charset="0"/>
              </a:rPr>
              <a:t> </a:t>
            </a:r>
            <a:r>
              <a:rPr lang="en-US" altLang="zh-CN" sz="2400" b="1" dirty="0" smtClean="0">
                <a:latin typeface="Calibri" pitchFamily="34" charset="0"/>
                <a:cs typeface="Calibri" pitchFamily="34" charset="0"/>
              </a:rPr>
              <a:t>is a combination of _______ and _______. </a:t>
            </a:r>
          </a:p>
        </p:txBody>
      </p:sp>
      <p:sp>
        <p:nvSpPr>
          <p:cNvPr id="22" name="TextBox 21"/>
          <p:cNvSpPr txBox="1"/>
          <p:nvPr/>
        </p:nvSpPr>
        <p:spPr>
          <a:xfrm>
            <a:off x="6091308" y="1540759"/>
            <a:ext cx="4877247" cy="1938992"/>
          </a:xfrm>
          <a:prstGeom prst="rect">
            <a:avLst/>
          </a:prstGeom>
          <a:noFill/>
        </p:spPr>
        <p:txBody>
          <a:bodyPr wrap="square" rtlCol="0">
            <a:spAutoFit/>
          </a:bodyPr>
          <a:lstStyle/>
          <a:p>
            <a:r>
              <a:rPr lang="en-US" altLang="zh-CN" sz="2400" b="1" dirty="0" smtClean="0">
                <a:latin typeface="Calibri" pitchFamily="34" charset="0"/>
                <a:cs typeface="Calibri" pitchFamily="34" charset="0"/>
              </a:rPr>
              <a:t>A stupid person who ______________________ (</a:t>
            </a:r>
            <a:r>
              <a:rPr lang="zh-CN" altLang="en-US" sz="2400" b="1" dirty="0" smtClean="0">
                <a:latin typeface="华文新魏" pitchFamily="2" charset="-122"/>
                <a:ea typeface="华文新魏" pitchFamily="2" charset="-122"/>
                <a:cs typeface="Calibri" pitchFamily="34" charset="0"/>
              </a:rPr>
              <a:t>储存</a:t>
            </a:r>
            <a:r>
              <a:rPr lang="en-US" altLang="zh-CN" sz="2400" b="1" dirty="0" smtClean="0">
                <a:latin typeface="Calibri" pitchFamily="34" charset="0"/>
                <a:cs typeface="Calibri" pitchFamily="34" charset="0"/>
              </a:rPr>
              <a:t>) </a:t>
            </a:r>
            <a:r>
              <a:rPr lang="en-US" altLang="zh-CN" sz="2400" b="1" dirty="0">
                <a:latin typeface="Calibri" pitchFamily="34" charset="0"/>
                <a:cs typeface="Calibri" pitchFamily="34" charset="0"/>
              </a:rPr>
              <a:t>groceries </a:t>
            </a:r>
            <a:r>
              <a:rPr lang="en-US" altLang="zh-CN" sz="2400" b="1" dirty="0" smtClean="0">
                <a:latin typeface="Calibri" pitchFamily="34" charset="0"/>
                <a:cs typeface="Calibri" pitchFamily="34" charset="0"/>
              </a:rPr>
              <a:t>needlessly, thus spreading </a:t>
            </a:r>
            <a:r>
              <a:rPr lang="en-US" altLang="zh-CN" sz="2400" b="1" dirty="0">
                <a:latin typeface="Calibri" pitchFamily="34" charset="0"/>
                <a:cs typeface="Calibri" pitchFamily="34" charset="0"/>
              </a:rPr>
              <a:t>covid-19 fears and depriving others of vital supplies.</a:t>
            </a:r>
          </a:p>
        </p:txBody>
      </p:sp>
      <p:sp>
        <p:nvSpPr>
          <p:cNvPr id="23" name="TextBox 22"/>
          <p:cNvSpPr txBox="1"/>
          <p:nvPr/>
        </p:nvSpPr>
        <p:spPr>
          <a:xfrm>
            <a:off x="6698669" y="920049"/>
            <a:ext cx="1336456" cy="461665"/>
          </a:xfrm>
          <a:prstGeom prst="rect">
            <a:avLst/>
          </a:prstGeom>
          <a:noFill/>
        </p:spPr>
        <p:txBody>
          <a:bodyPr wrap="none" rtlCol="0">
            <a:spAutoFit/>
          </a:bodyPr>
          <a:lstStyle/>
          <a:p>
            <a:r>
              <a:rPr lang="en-US" altLang="zh-CN" sz="2400" b="1" dirty="0" err="1">
                <a:solidFill>
                  <a:schemeClr val="accent2"/>
                </a:solidFill>
                <a:latin typeface="Calibri" pitchFamily="34" charset="0"/>
                <a:cs typeface="Calibri" pitchFamily="34" charset="0"/>
              </a:rPr>
              <a:t>covid</a:t>
            </a:r>
            <a:r>
              <a:rPr lang="zh-CN" altLang="en-US" sz="2400" b="1" dirty="0">
                <a:solidFill>
                  <a:schemeClr val="accent2"/>
                </a:solidFill>
                <a:latin typeface="Calibri" pitchFamily="34" charset="0"/>
                <a:cs typeface="Calibri" pitchFamily="34" charset="0"/>
              </a:rPr>
              <a:t>-19 </a:t>
            </a:r>
            <a:endParaRPr lang="zh-CN" altLang="en-US" sz="2400" dirty="0">
              <a:solidFill>
                <a:schemeClr val="accent2"/>
              </a:solidFill>
            </a:endParaRPr>
          </a:p>
        </p:txBody>
      </p:sp>
      <p:sp>
        <p:nvSpPr>
          <p:cNvPr id="24" name="TextBox 23"/>
          <p:cNvSpPr txBox="1"/>
          <p:nvPr/>
        </p:nvSpPr>
        <p:spPr>
          <a:xfrm>
            <a:off x="8546987" y="938458"/>
            <a:ext cx="772969" cy="461665"/>
          </a:xfrm>
          <a:prstGeom prst="rect">
            <a:avLst/>
          </a:prstGeom>
          <a:noFill/>
        </p:spPr>
        <p:txBody>
          <a:bodyPr wrap="none" rtlCol="0">
            <a:spAutoFit/>
          </a:bodyPr>
          <a:lstStyle/>
          <a:p>
            <a:r>
              <a:rPr lang="en-US" altLang="zh-CN" sz="2400" b="1" dirty="0">
                <a:solidFill>
                  <a:schemeClr val="accent2"/>
                </a:solidFill>
                <a:latin typeface="Calibri" pitchFamily="34" charset="0"/>
                <a:cs typeface="Calibri" pitchFamily="34" charset="0"/>
              </a:rPr>
              <a:t>i</a:t>
            </a:r>
            <a:r>
              <a:rPr lang="zh-CN" altLang="en-US" sz="2400" b="1" dirty="0">
                <a:solidFill>
                  <a:schemeClr val="accent2"/>
                </a:solidFill>
                <a:latin typeface="Calibri" pitchFamily="34" charset="0"/>
                <a:cs typeface="Calibri" pitchFamily="34" charset="0"/>
              </a:rPr>
              <a:t>diot</a:t>
            </a:r>
            <a:endParaRPr lang="zh-CN" altLang="en-US" sz="2400" dirty="0">
              <a:solidFill>
                <a:schemeClr val="accent2"/>
              </a:solidFill>
            </a:endParaRPr>
          </a:p>
        </p:txBody>
      </p:sp>
      <p:sp>
        <p:nvSpPr>
          <p:cNvPr id="26" name="TextBox 25"/>
          <p:cNvSpPr txBox="1"/>
          <p:nvPr/>
        </p:nvSpPr>
        <p:spPr>
          <a:xfrm>
            <a:off x="6185800" y="1890464"/>
            <a:ext cx="3352584"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stores/stockpiles/hoards</a:t>
            </a:r>
            <a:endParaRPr lang="zh-CN" altLang="en-US" sz="2400" b="1" dirty="0">
              <a:solidFill>
                <a:schemeClr val="accent2"/>
              </a:solidFill>
              <a:latin typeface="Calibri" pitchFamily="34" charset="0"/>
              <a:cs typeface="Calibri" pitchFamily="34" charset="0"/>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09" y="1534108"/>
            <a:ext cx="4738080" cy="3280341"/>
          </a:xfrm>
          <a:prstGeom prst="rect">
            <a:avLst/>
          </a:prstGeom>
          <a:ln>
            <a:noFill/>
          </a:ln>
          <a:effectLst>
            <a:outerShdw blurRad="190500" algn="tl" rotWithShape="0">
              <a:srgbClr val="000000">
                <a:alpha val="70000"/>
              </a:srgbClr>
            </a:outerShdw>
          </a:effectLst>
        </p:spPr>
      </p:pic>
      <p:grpSp>
        <p:nvGrpSpPr>
          <p:cNvPr id="43" name="组合 42"/>
          <p:cNvGrpSpPr/>
          <p:nvPr/>
        </p:nvGrpSpPr>
        <p:grpSpPr>
          <a:xfrm>
            <a:off x="1721183" y="1523187"/>
            <a:ext cx="1773391" cy="821197"/>
            <a:chOff x="9081655" y="117261"/>
            <a:chExt cx="1773391" cy="821197"/>
          </a:xfrm>
        </p:grpSpPr>
        <p:sp>
          <p:nvSpPr>
            <p:cNvPr id="41" name="云形标注 40"/>
            <p:cNvSpPr/>
            <p:nvPr/>
          </p:nvSpPr>
          <p:spPr>
            <a:xfrm>
              <a:off x="9081655" y="117261"/>
              <a:ext cx="1773391" cy="821197"/>
            </a:xfrm>
            <a:prstGeom prst="cloud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9292248" y="139281"/>
              <a:ext cx="1504606" cy="707886"/>
            </a:xfrm>
            <a:prstGeom prst="rect">
              <a:avLst/>
            </a:prstGeom>
            <a:noFill/>
          </p:spPr>
          <p:txBody>
            <a:bodyPr wrap="square" rtlCol="0">
              <a:spAutoFit/>
            </a:bodyPr>
            <a:lstStyle/>
            <a:p>
              <a:r>
                <a:rPr lang="en-US" altLang="zh-CN" sz="2000" b="1" dirty="0" smtClean="0">
                  <a:latin typeface="Franklin Gothic Demi Cond" pitchFamily="34" charset="0"/>
                  <a:cs typeface="Calibri" pitchFamily="34" charset="0"/>
                </a:rPr>
                <a:t>Oh! There is nothing left!</a:t>
              </a:r>
              <a:endParaRPr lang="zh-CN" altLang="en-US" sz="2000" b="1" dirty="0">
                <a:latin typeface="Franklin Gothic Demi Cond" pitchFamily="34" charset="0"/>
                <a:cs typeface="Calibri" pitchFamily="34" charset="0"/>
              </a:endParaRPr>
            </a:p>
          </p:txBody>
        </p:sp>
      </p:grpSp>
      <p:sp>
        <p:nvSpPr>
          <p:cNvPr id="3" name="TextBox 2"/>
          <p:cNvSpPr txBox="1"/>
          <p:nvPr/>
        </p:nvSpPr>
        <p:spPr>
          <a:xfrm>
            <a:off x="1392347" y="5020154"/>
            <a:ext cx="2583464" cy="461665"/>
          </a:xfrm>
          <a:prstGeom prst="rect">
            <a:avLst/>
          </a:prstGeom>
          <a:noFill/>
        </p:spPr>
        <p:txBody>
          <a:bodyPr wrap="none" rtlCol="0">
            <a:spAutoFit/>
          </a:bodyPr>
          <a:lstStyle/>
          <a:p>
            <a:r>
              <a:rPr lang="en-US" altLang="zh-CN" sz="2400" b="1" dirty="0" smtClean="0">
                <a:latin typeface="Calibri" pitchFamily="34" charset="0"/>
                <a:cs typeface="Calibri" pitchFamily="34" charset="0"/>
              </a:rPr>
              <a:t> empty the shelves</a:t>
            </a:r>
            <a:endParaRPr lang="zh-CN" altLang="en-US" sz="2400" b="1" dirty="0">
              <a:latin typeface="Calibri" pitchFamily="34" charset="0"/>
              <a:cs typeface="Calibri" pitchFamily="34" charset="0"/>
            </a:endParaRPr>
          </a:p>
        </p:txBody>
      </p:sp>
      <p:sp>
        <p:nvSpPr>
          <p:cNvPr id="5" name="TextBox 4"/>
          <p:cNvSpPr txBox="1"/>
          <p:nvPr/>
        </p:nvSpPr>
        <p:spPr>
          <a:xfrm>
            <a:off x="1414434" y="5470311"/>
            <a:ext cx="1871025" cy="461665"/>
          </a:xfrm>
          <a:prstGeom prst="rect">
            <a:avLst/>
          </a:prstGeom>
          <a:noFill/>
        </p:spPr>
        <p:txBody>
          <a:bodyPr wrap="none" rtlCol="0">
            <a:spAutoFit/>
          </a:bodyPr>
          <a:lstStyle/>
          <a:p>
            <a:r>
              <a:rPr lang="en-US" altLang="zh-CN" sz="2400" b="1" dirty="0" smtClean="0">
                <a:latin typeface="Calibri" pitchFamily="34" charset="0"/>
                <a:cs typeface="Calibri" pitchFamily="34" charset="0"/>
              </a:rPr>
              <a:t> panic buying</a:t>
            </a:r>
            <a:endParaRPr lang="zh-CN" altLang="en-US" sz="2400" b="1" dirty="0">
              <a:latin typeface="Calibri" pitchFamily="34" charset="0"/>
              <a:cs typeface="Calibri" pitchFamily="34" charset="0"/>
            </a:endParaRPr>
          </a:p>
        </p:txBody>
      </p:sp>
      <p:sp>
        <p:nvSpPr>
          <p:cNvPr id="8" name="TextBox 7"/>
          <p:cNvSpPr txBox="1"/>
          <p:nvPr/>
        </p:nvSpPr>
        <p:spPr>
          <a:xfrm>
            <a:off x="6282210" y="4381306"/>
            <a:ext cx="4346111" cy="830997"/>
          </a:xfrm>
          <a:prstGeom prst="rect">
            <a:avLst/>
          </a:prstGeom>
          <a:noFill/>
        </p:spPr>
        <p:txBody>
          <a:bodyPr wrap="square" rtlCol="0">
            <a:spAutoFit/>
          </a:bodyPr>
          <a:lstStyle/>
          <a:p>
            <a:r>
              <a:rPr lang="en-US" altLang="zh-CN" sz="2400" b="1" dirty="0" smtClean="0">
                <a:latin typeface="Calibri" pitchFamily="34" charset="0"/>
                <a:cs typeface="Calibri" pitchFamily="34" charset="0"/>
              </a:rPr>
              <a:t>Every time some one coughs, 10 people shit their pants.</a:t>
            </a:r>
            <a:endParaRPr lang="zh-CN" altLang="en-US" sz="2400" b="1" dirty="0">
              <a:latin typeface="Calibri" pitchFamily="34" charset="0"/>
              <a:cs typeface="Calibri" pitchFamily="34" charset="0"/>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309" y="1523187"/>
            <a:ext cx="4751486" cy="3353646"/>
          </a:xfrm>
          <a:prstGeom prst="rect">
            <a:avLst/>
          </a:prstGeom>
          <a:ln>
            <a:noFill/>
          </a:ln>
          <a:effectLst>
            <a:outerShdw blurRad="190500" algn="tl" rotWithShape="0">
              <a:srgbClr val="000000">
                <a:alpha val="70000"/>
              </a:srgbClr>
            </a:outerShdw>
          </a:effectLst>
        </p:spPr>
      </p:pic>
      <p:grpSp>
        <p:nvGrpSpPr>
          <p:cNvPr id="39" name="组合 38"/>
          <p:cNvGrpSpPr/>
          <p:nvPr/>
        </p:nvGrpSpPr>
        <p:grpSpPr>
          <a:xfrm>
            <a:off x="2759625" y="1661731"/>
            <a:ext cx="1977226" cy="707433"/>
            <a:chOff x="5569148" y="1814093"/>
            <a:chExt cx="1977226" cy="707433"/>
          </a:xfrm>
        </p:grpSpPr>
        <p:sp>
          <p:nvSpPr>
            <p:cNvPr id="37" name="云形标注 36"/>
            <p:cNvSpPr/>
            <p:nvPr/>
          </p:nvSpPr>
          <p:spPr>
            <a:xfrm>
              <a:off x="5569148" y="1814093"/>
              <a:ext cx="1977226" cy="707433"/>
            </a:xfrm>
            <a:prstGeom prst="cloud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5606445" y="1952411"/>
              <a:ext cx="1939929" cy="400110"/>
            </a:xfrm>
            <a:prstGeom prst="rect">
              <a:avLst/>
            </a:prstGeom>
            <a:noFill/>
          </p:spPr>
          <p:txBody>
            <a:bodyPr wrap="square" rtlCol="0">
              <a:spAutoFit/>
            </a:bodyPr>
            <a:lstStyle/>
            <a:p>
              <a:r>
                <a:rPr lang="en-US" altLang="zh-CN" sz="2000" b="1" dirty="0" smtClean="0">
                  <a:latin typeface="Franklin Gothic Demi Cond" pitchFamily="34" charset="0"/>
                  <a:cs typeface="Calibri" pitchFamily="34" charset="0"/>
                </a:rPr>
                <a:t>Let’ buy </a:t>
              </a:r>
              <a:r>
                <a:rPr lang="en-US" altLang="zh-CN" sz="2000" b="1" dirty="0" err="1" smtClean="0">
                  <a:latin typeface="Franklin Gothic Demi Cond" pitchFamily="34" charset="0"/>
                  <a:cs typeface="Calibri" pitchFamily="34" charset="0"/>
                </a:rPr>
                <a:t>buy</a:t>
              </a:r>
              <a:r>
                <a:rPr lang="en-US" altLang="zh-CN" sz="2000" b="1" dirty="0" smtClean="0">
                  <a:latin typeface="Franklin Gothic Demi Cond" pitchFamily="34" charset="0"/>
                  <a:cs typeface="Calibri" pitchFamily="34" charset="0"/>
                </a:rPr>
                <a:t> </a:t>
              </a:r>
              <a:r>
                <a:rPr lang="en-US" altLang="zh-CN" sz="2000" b="1" dirty="0" err="1" smtClean="0">
                  <a:latin typeface="Franklin Gothic Demi Cond" pitchFamily="34" charset="0"/>
                  <a:cs typeface="Calibri" pitchFamily="34" charset="0"/>
                </a:rPr>
                <a:t>buy</a:t>
              </a:r>
              <a:r>
                <a:rPr lang="en-US" altLang="zh-CN" sz="2000" b="1" dirty="0" smtClean="0">
                  <a:latin typeface="Franklin Gothic Demi Cond" pitchFamily="34" charset="0"/>
                  <a:cs typeface="Calibri" pitchFamily="34" charset="0"/>
                </a:rPr>
                <a:t>!</a:t>
              </a:r>
              <a:endParaRPr lang="zh-CN" altLang="en-US" sz="2000" b="1" dirty="0">
                <a:latin typeface="Franklin Gothic Demi Cond" pitchFamily="34" charset="0"/>
                <a:cs typeface="Calibri" pitchFamily="34" charset="0"/>
              </a:endParaRPr>
            </a:p>
          </p:txBody>
        </p:sp>
      </p:grpSp>
      <p:sp>
        <p:nvSpPr>
          <p:cNvPr id="30" name="椭圆 29"/>
          <p:cNvSpPr/>
          <p:nvPr/>
        </p:nvSpPr>
        <p:spPr>
          <a:xfrm>
            <a:off x="1561535" y="2369164"/>
            <a:ext cx="2850848" cy="1524002"/>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8"/>
          <p:cNvSpPr txBox="1"/>
          <p:nvPr/>
        </p:nvSpPr>
        <p:spPr>
          <a:xfrm>
            <a:off x="6541242" y="3522987"/>
            <a:ext cx="3521175" cy="830997"/>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r>
              <a:rPr lang="en-US" altLang="zh-CN" sz="2400" b="1" dirty="0">
                <a:latin typeface="Calibri" pitchFamily="34" charset="0"/>
                <a:cs typeface="Calibri" pitchFamily="34" charset="0"/>
              </a:rPr>
              <a:t>Why do foreigners buy so many tissue papers?</a:t>
            </a:r>
            <a:endParaRPr lang="zh-CN" altLang="en-US" sz="2400" b="1" dirty="0">
              <a:latin typeface="Calibri" pitchFamily="34" charset="0"/>
              <a:cs typeface="Calibri" pitchFamily="34" charset="0"/>
            </a:endParaRPr>
          </a:p>
        </p:txBody>
      </p:sp>
      <p:sp>
        <p:nvSpPr>
          <p:cNvPr id="6" name="TextBox 5"/>
          <p:cNvSpPr txBox="1"/>
          <p:nvPr/>
        </p:nvSpPr>
        <p:spPr>
          <a:xfrm>
            <a:off x="6302521" y="5184707"/>
            <a:ext cx="4481929" cy="707886"/>
          </a:xfrm>
          <a:prstGeom prst="rect">
            <a:avLst/>
          </a:prstGeom>
          <a:noFill/>
        </p:spPr>
        <p:txBody>
          <a:bodyPr wrap="square" rtlCol="0">
            <a:spAutoFit/>
          </a:bodyPr>
          <a:lstStyle/>
          <a:p>
            <a:r>
              <a:rPr lang="zh-CN" altLang="en-US" sz="2000" b="1" dirty="0" smtClean="0">
                <a:latin typeface="华文新魏" pitchFamily="2" charset="-122"/>
                <a:ea typeface="华文新魏" pitchFamily="2" charset="-122"/>
              </a:rPr>
              <a:t>一有人咳嗽（新冠），周围</a:t>
            </a:r>
            <a:r>
              <a:rPr lang="en-US" altLang="zh-CN" sz="2000" b="1" dirty="0" smtClean="0">
                <a:latin typeface="华文新魏" pitchFamily="2" charset="-122"/>
                <a:ea typeface="华文新魏" pitchFamily="2" charset="-122"/>
              </a:rPr>
              <a:t>10</a:t>
            </a:r>
            <a:r>
              <a:rPr lang="zh-CN" altLang="en-US" sz="2000" b="1" dirty="0" smtClean="0">
                <a:latin typeface="华文新魏" pitchFamily="2" charset="-122"/>
                <a:ea typeface="华文新魏" pitchFamily="2" charset="-122"/>
              </a:rPr>
              <a:t>个人被吓到尿裤子。</a:t>
            </a:r>
            <a:endParaRPr lang="zh-CN" altLang="en-US" sz="2000" b="1" dirty="0">
              <a:latin typeface="华文新魏" pitchFamily="2" charset="-122"/>
              <a:ea typeface="华文新魏" pitchFamily="2" charset="-122"/>
            </a:endParaRPr>
          </a:p>
        </p:txBody>
      </p:sp>
      <p:pic>
        <p:nvPicPr>
          <p:cNvPr id="25" name="图片 24" descr="水印"/>
          <p:cNvPicPr>
            <a:picLocks noChangeAspect="1"/>
          </p:cNvPicPr>
          <p:nvPr/>
        </p:nvPicPr>
        <p:blipFill>
          <a:blip r:embed="rId5"/>
          <a:stretch>
            <a:fillRect/>
          </a:stretch>
        </p:blipFill>
        <p:spPr>
          <a:xfrm>
            <a:off x="7090410" y="1858961"/>
            <a:ext cx="5101590" cy="1650365"/>
          </a:xfrm>
          <a:prstGeom prst="rect">
            <a:avLst/>
          </a:prstGeom>
        </p:spPr>
      </p:pic>
    </p:spTree>
    <p:extLst>
      <p:ext uri="{BB962C8B-B14F-4D97-AF65-F5344CB8AC3E}">
        <p14:creationId xmlns:p14="http://schemas.microsoft.com/office/powerpoint/2010/main" val="3251019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randombar(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randombar(horizont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randombar(horizont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horizontal)">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 grpId="0"/>
      <p:bldP spid="5" grpId="0"/>
      <p:bldP spid="8" grpId="0"/>
      <p:bldP spid="30" grpId="0" animBg="1"/>
      <p:bldP spid="36"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059" y="872198"/>
            <a:ext cx="10494499" cy="5142576"/>
          </a:xfrm>
          <a:prstGeom prst="rect">
            <a:avLst/>
          </a:prstGeom>
          <a:solidFill>
            <a:srgbClr val="E7F2EC"/>
          </a:solidFill>
          <a:ln>
            <a:noFill/>
          </a:ln>
          <a:effectLst>
            <a:outerShdw blurRad="762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endParaRPr>
          </a:p>
        </p:txBody>
      </p:sp>
      <p:sp>
        <p:nvSpPr>
          <p:cNvPr id="3" name="流程图: 可选过程 2"/>
          <p:cNvSpPr/>
          <p:nvPr/>
        </p:nvSpPr>
        <p:spPr>
          <a:xfrm>
            <a:off x="7598110" y="104375"/>
            <a:ext cx="3132306" cy="610210"/>
          </a:xfrm>
          <a:prstGeom prst="flowChartAlternate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5" name="文本框 4"/>
          <p:cNvSpPr txBox="1"/>
          <p:nvPr/>
        </p:nvSpPr>
        <p:spPr>
          <a:xfrm>
            <a:off x="7598110" y="129810"/>
            <a:ext cx="2970365" cy="584775"/>
          </a:xfrm>
          <a:prstGeom prst="rect">
            <a:avLst/>
          </a:prstGeom>
          <a:noFill/>
        </p:spPr>
        <p:txBody>
          <a:bodyPr wrap="square" rtlCol="0">
            <a:spAutoFit/>
          </a:bodyPr>
          <a:lstStyle/>
          <a:p>
            <a:pPr algn="ctr"/>
            <a:r>
              <a:rPr lang="zh-CN" altLang="en-US" sz="3200" b="1" dirty="0">
                <a:latin typeface="华文隶书" pitchFamily="2" charset="-122"/>
                <a:ea typeface="华文隶书" pitchFamily="2" charset="-122"/>
              </a:rPr>
              <a:t>口罩恐惧症</a:t>
            </a:r>
          </a:p>
        </p:txBody>
      </p:sp>
      <p:sp>
        <p:nvSpPr>
          <p:cNvPr id="7" name="矩形 23"/>
          <p:cNvSpPr>
            <a:spLocks noChangeArrowheads="1"/>
          </p:cNvSpPr>
          <p:nvPr/>
        </p:nvSpPr>
        <p:spPr bwMode="auto">
          <a:xfrm>
            <a:off x="5624414" y="1281368"/>
            <a:ext cx="5637947" cy="1631216"/>
          </a:xfrm>
          <a:prstGeom prst="rect">
            <a:avLst/>
          </a:prstGeom>
          <a:noFill/>
          <a:ln>
            <a:noFill/>
          </a:ln>
        </p:spPr>
        <p:txBody>
          <a:bodyPr wrap="square">
            <a:spAutoFit/>
          </a:bodyPr>
          <a:lstStyle/>
          <a:p>
            <a:pPr algn="just">
              <a:spcBef>
                <a:spcPct val="0"/>
              </a:spcBef>
            </a:pPr>
            <a:r>
              <a:rPr lang="en-US" altLang="zh-CN" sz="2800" b="1" dirty="0" err="1" smtClean="0">
                <a:effectLst>
                  <a:outerShdw blurRad="38100" dist="38100" dir="2700000" algn="tl">
                    <a:srgbClr val="000000">
                      <a:alpha val="43137"/>
                    </a:srgbClr>
                  </a:outerShdw>
                </a:effectLst>
                <a:latin typeface="Calibri" pitchFamily="34" charset="0"/>
                <a:cs typeface="Calibri" pitchFamily="34" charset="0"/>
              </a:rPr>
              <a:t>Maskaphobia</a:t>
            </a:r>
            <a:r>
              <a:rPr lang="en-US" altLang="zh-CN" sz="2400" b="1" dirty="0" smtClean="0">
                <a:latin typeface="Calibri" pitchFamily="34" charset="0"/>
                <a:cs typeface="Calibri" pitchFamily="34" charset="0"/>
              </a:rPr>
              <a:t> refers to t</a:t>
            </a:r>
            <a:r>
              <a:rPr lang="zh-CN" altLang="en-US" sz="2400" b="1" dirty="0" smtClean="0">
                <a:latin typeface="Calibri" pitchFamily="34" charset="0"/>
                <a:cs typeface="Calibri" pitchFamily="34" charset="0"/>
              </a:rPr>
              <a:t>he </a:t>
            </a:r>
            <a:r>
              <a:rPr lang="zh-CN" altLang="en-US" sz="2400" b="1" dirty="0" smtClean="0">
                <a:effectLst>
                  <a:outerShdw blurRad="38100" dist="38100" dir="2700000" algn="tl">
                    <a:srgbClr val="000000">
                      <a:alpha val="43137"/>
                    </a:srgbClr>
                  </a:outerShdw>
                </a:effectLst>
                <a:latin typeface="Calibri" pitchFamily="34" charset="0"/>
                <a:cs typeface="Calibri" pitchFamily="34" charset="0"/>
              </a:rPr>
              <a:t>fear </a:t>
            </a:r>
            <a:r>
              <a:rPr lang="en-US" altLang="zh-CN" sz="2400" b="1" dirty="0" smtClean="0">
                <a:latin typeface="Calibri" pitchFamily="34" charset="0"/>
                <a:cs typeface="Calibri" pitchFamily="34" charset="0"/>
              </a:rPr>
              <a:t>of </a:t>
            </a:r>
          </a:p>
          <a:p>
            <a:pPr algn="just">
              <a:spcBef>
                <a:spcPct val="0"/>
              </a:spcBef>
            </a:pPr>
            <a:r>
              <a:rPr lang="zh-CN" altLang="en-US" sz="2400" b="1" dirty="0" smtClean="0">
                <a:latin typeface="Calibri"/>
                <a:cs typeface="Calibri"/>
              </a:rPr>
              <a:t>① </a:t>
            </a:r>
            <a:r>
              <a:rPr lang="en-US" altLang="zh-CN" sz="2400" b="1" dirty="0" smtClean="0">
                <a:latin typeface="Calibri" pitchFamily="34" charset="0"/>
                <a:cs typeface="Calibri" pitchFamily="34" charset="0"/>
              </a:rPr>
              <a:t>wearing face masks </a:t>
            </a:r>
          </a:p>
          <a:p>
            <a:pPr algn="just">
              <a:spcBef>
                <a:spcPct val="0"/>
              </a:spcBef>
            </a:pPr>
            <a:r>
              <a:rPr lang="zh-CN" altLang="zh-CN" sz="2400" b="1" dirty="0" smtClean="0">
                <a:latin typeface="Calibri" pitchFamily="34" charset="0"/>
                <a:cs typeface="Calibri" pitchFamily="34" charset="0"/>
              </a:rPr>
              <a:t>②</a:t>
            </a:r>
            <a:r>
              <a:rPr lang="zh-CN" altLang="en-US" sz="2400" b="1" dirty="0" smtClean="0">
                <a:latin typeface="Calibri" pitchFamily="34" charset="0"/>
                <a:cs typeface="Calibri" pitchFamily="34" charset="0"/>
              </a:rPr>
              <a:t>racist</a:t>
            </a:r>
            <a:r>
              <a:rPr lang="en-US" altLang="zh-CN" sz="2400" b="1" dirty="0" smtClean="0">
                <a:latin typeface="Calibri" pitchFamily="34" charset="0"/>
                <a:cs typeface="Calibri" pitchFamily="34" charset="0"/>
              </a:rPr>
              <a:t>s</a:t>
            </a:r>
            <a:r>
              <a:rPr lang="zh-CN" altLang="en-US" sz="2400" b="1" dirty="0" smtClean="0">
                <a:latin typeface="Calibri" pitchFamily="34" charset="0"/>
                <a:cs typeface="Calibri" pitchFamily="34" charset="0"/>
              </a:rPr>
              <a:t> target</a:t>
            </a:r>
            <a:r>
              <a:rPr lang="en-US" altLang="zh-CN" sz="2400" b="1" dirty="0" err="1" smtClean="0">
                <a:latin typeface="Calibri" pitchFamily="34" charset="0"/>
                <a:cs typeface="Calibri" pitchFamily="34" charset="0"/>
              </a:rPr>
              <a:t>ing</a:t>
            </a:r>
            <a:r>
              <a:rPr lang="zh-CN" altLang="en-US" sz="2400" b="1" dirty="0" smtClean="0">
                <a:latin typeface="Calibri" pitchFamily="34" charset="0"/>
                <a:cs typeface="Calibri" pitchFamily="34" charset="0"/>
              </a:rPr>
              <a:t> </a:t>
            </a:r>
            <a:r>
              <a:rPr lang="en-US" altLang="zh-CN" sz="2400" b="1" dirty="0" smtClean="0">
                <a:latin typeface="Calibri" pitchFamily="34" charset="0"/>
                <a:cs typeface="Calibri" pitchFamily="34" charset="0"/>
              </a:rPr>
              <a:t>Chinese </a:t>
            </a:r>
            <a:r>
              <a:rPr lang="zh-CN" altLang="en-US" sz="2400" b="1" dirty="0" smtClean="0">
                <a:latin typeface="Calibri" pitchFamily="34" charset="0"/>
                <a:cs typeface="Calibri" pitchFamily="34" charset="0"/>
              </a:rPr>
              <a:t>people </a:t>
            </a:r>
            <a:r>
              <a:rPr lang="zh-CN" altLang="en-US" sz="2400" b="1" dirty="0">
                <a:latin typeface="Calibri" pitchFamily="34" charset="0"/>
                <a:cs typeface="Calibri" pitchFamily="34" charset="0"/>
              </a:rPr>
              <a:t>wearing face masks in the coronavirus crisis</a:t>
            </a:r>
            <a:r>
              <a:rPr lang="en-US" altLang="zh-CN" sz="2400" b="1" dirty="0">
                <a:latin typeface="Calibri" pitchFamily="34" charset="0"/>
                <a:cs typeface="Calibri" pitchFamily="34" charset="0"/>
              </a:rPr>
              <a:t>.</a:t>
            </a:r>
          </a:p>
        </p:txBody>
      </p:sp>
      <p:sp>
        <p:nvSpPr>
          <p:cNvPr id="9" name="矩形 23"/>
          <p:cNvSpPr>
            <a:spLocks noChangeArrowheads="1"/>
          </p:cNvSpPr>
          <p:nvPr/>
        </p:nvSpPr>
        <p:spPr bwMode="auto">
          <a:xfrm>
            <a:off x="5700611" y="2881747"/>
            <a:ext cx="5417661" cy="2677656"/>
          </a:xfrm>
          <a:prstGeom prst="rect">
            <a:avLst/>
          </a:prstGeom>
          <a:noFill/>
          <a:ln>
            <a:noFill/>
          </a:ln>
        </p:spPr>
        <p:txBody>
          <a:bodyPr wrap="square">
            <a:spAutoFit/>
          </a:bodyPr>
          <a:lstStyle/>
          <a:p>
            <a:r>
              <a:rPr lang="zh-CN" altLang="en-US" sz="2400" b="1" dirty="0">
                <a:latin typeface="Calibri" pitchFamily="34" charset="0"/>
                <a:cs typeface="Calibri" pitchFamily="34" charset="0"/>
              </a:rPr>
              <a:t>Chinese students at UK universities are </a:t>
            </a:r>
            <a:r>
              <a:rPr lang="zh-CN" altLang="en-US" sz="2400" b="1" dirty="0" smtClean="0">
                <a:latin typeface="Calibri" pitchFamily="34" charset="0"/>
                <a:cs typeface="Calibri" pitchFamily="34" charset="0"/>
              </a:rPr>
              <a:t>“</a:t>
            </a:r>
            <a:r>
              <a:rPr lang="en-US" altLang="zh-CN" sz="2400" b="1" dirty="0" smtClean="0">
                <a:latin typeface="Calibri" pitchFamily="34" charset="0"/>
                <a:cs typeface="Calibri" pitchFamily="34" charset="0"/>
              </a:rPr>
              <a:t>______________ </a:t>
            </a:r>
            <a:r>
              <a:rPr lang="en-US" altLang="zh-CN" sz="2400" b="1" dirty="0" smtClean="0">
                <a:latin typeface="华文新魏" pitchFamily="2" charset="-122"/>
                <a:ea typeface="华文新魏" pitchFamily="2" charset="-122"/>
                <a:cs typeface="Calibri" pitchFamily="34" charset="0"/>
              </a:rPr>
              <a:t>(</a:t>
            </a:r>
            <a:r>
              <a:rPr lang="zh-CN" altLang="en-US" sz="2400" b="1" dirty="0" smtClean="0">
                <a:latin typeface="华文新魏" pitchFamily="2" charset="-122"/>
                <a:ea typeface="华文新魏" pitchFamily="2" charset="-122"/>
                <a:cs typeface="Calibri" pitchFamily="34" charset="0"/>
              </a:rPr>
              <a:t>逃离</a:t>
            </a:r>
            <a:r>
              <a:rPr lang="en-US" altLang="zh-CN" sz="2400" b="1" dirty="0" smtClean="0">
                <a:latin typeface="华文新魏" pitchFamily="2" charset="-122"/>
                <a:ea typeface="华文新魏" pitchFamily="2" charset="-122"/>
                <a:cs typeface="Calibri" pitchFamily="34" charset="0"/>
              </a:rPr>
              <a:t>)</a:t>
            </a:r>
            <a:r>
              <a:rPr lang="en-US" altLang="zh-CN" sz="2400" b="1" dirty="0" smtClean="0">
                <a:latin typeface="Calibri" pitchFamily="34" charset="0"/>
                <a:cs typeface="Calibri" pitchFamily="34" charset="0"/>
              </a:rPr>
              <a:t> </a:t>
            </a:r>
            <a:r>
              <a:rPr lang="zh-CN" altLang="en-US" sz="2400" b="1" dirty="0" smtClean="0">
                <a:latin typeface="Calibri" pitchFamily="34" charset="0"/>
                <a:cs typeface="Calibri" pitchFamily="34" charset="0"/>
              </a:rPr>
              <a:t>back </a:t>
            </a:r>
            <a:r>
              <a:rPr lang="zh-CN" altLang="en-US" sz="2400" b="1" dirty="0">
                <a:latin typeface="Calibri" pitchFamily="34" charset="0"/>
                <a:cs typeface="Calibri" pitchFamily="34" charset="0"/>
              </a:rPr>
              <a:t>to China</a:t>
            </a:r>
            <a:r>
              <a:rPr lang="en-US" altLang="zh-CN" sz="2400" b="1" dirty="0">
                <a:latin typeface="Calibri" pitchFamily="34" charset="0"/>
                <a:cs typeface="Calibri" pitchFamily="34" charset="0"/>
              </a:rPr>
              <a:t>”</a:t>
            </a:r>
            <a:r>
              <a:rPr lang="zh-CN" altLang="en-US" sz="2400" b="1" dirty="0">
                <a:latin typeface="Calibri" pitchFamily="34" charset="0"/>
                <a:cs typeface="Calibri" pitchFamily="34" charset="0"/>
              </a:rPr>
              <a:t> </a:t>
            </a:r>
            <a:endParaRPr lang="en-US" altLang="zh-CN" sz="2400" b="1" dirty="0" smtClean="0">
              <a:latin typeface="Calibri" pitchFamily="34" charset="0"/>
              <a:cs typeface="Calibri" pitchFamily="34" charset="0"/>
            </a:endParaRPr>
          </a:p>
          <a:p>
            <a:r>
              <a:rPr lang="en-US" altLang="zh-CN" sz="2400" b="1" dirty="0" smtClean="0">
                <a:latin typeface="Calibri" pitchFamily="34" charset="0"/>
                <a:cs typeface="Calibri" pitchFamily="34" charset="0"/>
              </a:rPr>
              <a:t>because they are</a:t>
            </a:r>
            <a:r>
              <a:rPr lang="zh-CN" altLang="en-US" sz="2400" b="1" dirty="0" smtClean="0">
                <a:latin typeface="Calibri" pitchFamily="34" charset="0"/>
                <a:cs typeface="Calibri" pitchFamily="34" charset="0"/>
              </a:rPr>
              <a:t> concern</a:t>
            </a:r>
            <a:r>
              <a:rPr lang="en-US" altLang="zh-CN" sz="2400" b="1" dirty="0" err="1" smtClean="0">
                <a:latin typeface="Calibri" pitchFamily="34" charset="0"/>
                <a:cs typeface="Calibri" pitchFamily="34" charset="0"/>
              </a:rPr>
              <a:t>ed</a:t>
            </a:r>
            <a:r>
              <a:rPr lang="zh-CN" altLang="en-US" sz="2400" b="1" dirty="0" smtClean="0">
                <a:latin typeface="Calibri" pitchFamily="34" charset="0"/>
                <a:cs typeface="Calibri" pitchFamily="34" charset="0"/>
              </a:rPr>
              <a:t> </a:t>
            </a:r>
            <a:r>
              <a:rPr lang="zh-CN" altLang="en-US" sz="2400" b="1" dirty="0">
                <a:latin typeface="Calibri" pitchFamily="34" charset="0"/>
                <a:cs typeface="Calibri" pitchFamily="34" charset="0"/>
              </a:rPr>
              <a:t>about </a:t>
            </a:r>
            <a:endParaRPr lang="en-US" altLang="zh-CN" sz="2400" b="1" dirty="0" smtClean="0">
              <a:latin typeface="Calibri" pitchFamily="34" charset="0"/>
              <a:cs typeface="Calibri" pitchFamily="34" charset="0"/>
            </a:endParaRPr>
          </a:p>
          <a:p>
            <a:r>
              <a:rPr lang="zh-CN" altLang="en-US" sz="2400" b="1" dirty="0" smtClean="0">
                <a:latin typeface="Calibri"/>
                <a:cs typeface="Calibri"/>
              </a:rPr>
              <a:t>①</a:t>
            </a:r>
            <a:r>
              <a:rPr lang="zh-CN" altLang="en-US" sz="2400" b="1" dirty="0" smtClean="0">
                <a:latin typeface="Calibri" pitchFamily="34" charset="0"/>
                <a:cs typeface="Calibri" pitchFamily="34" charset="0"/>
              </a:rPr>
              <a:t>the </a:t>
            </a:r>
            <a:r>
              <a:rPr lang="zh-CN" altLang="en-US" sz="2400" b="1" dirty="0">
                <a:latin typeface="Calibri" pitchFamily="34" charset="0"/>
                <a:cs typeface="Calibri" pitchFamily="34" charset="0"/>
              </a:rPr>
              <a:t>British </a:t>
            </a:r>
            <a:r>
              <a:rPr lang="zh-CN" altLang="en-US" sz="2400" b="1" dirty="0" smtClean="0">
                <a:latin typeface="Calibri" pitchFamily="34" charset="0"/>
                <a:cs typeface="Calibri" pitchFamily="34" charset="0"/>
              </a:rPr>
              <a:t>government</a:t>
            </a:r>
            <a:r>
              <a:rPr lang="en-US" altLang="zh-CN" sz="2400" b="1" dirty="0" smtClean="0">
                <a:latin typeface="Calibri" pitchFamily="34" charset="0"/>
                <a:cs typeface="Calibri" pitchFamily="34" charset="0"/>
              </a:rPr>
              <a:t>‘</a:t>
            </a:r>
            <a:r>
              <a:rPr lang="zh-CN" altLang="en-US" sz="2400" b="1" dirty="0" smtClean="0">
                <a:latin typeface="Calibri" pitchFamily="34" charset="0"/>
                <a:cs typeface="Calibri" pitchFamily="34" charset="0"/>
              </a:rPr>
              <a:t>s </a:t>
            </a:r>
            <a:r>
              <a:rPr lang="zh-CN" altLang="en-US" sz="2400" b="1" dirty="0">
                <a:latin typeface="Calibri" pitchFamily="34" charset="0"/>
                <a:cs typeface="Calibri" pitchFamily="34" charset="0"/>
              </a:rPr>
              <a:t>handling of the spread of the virus </a:t>
            </a:r>
            <a:endParaRPr lang="en-US" altLang="zh-CN" sz="2400" b="1" dirty="0" smtClean="0">
              <a:latin typeface="Calibri" pitchFamily="34" charset="0"/>
              <a:cs typeface="Calibri" pitchFamily="34" charset="0"/>
            </a:endParaRPr>
          </a:p>
          <a:p>
            <a:r>
              <a:rPr lang="zh-CN" altLang="zh-CN" sz="2400" b="1" dirty="0" smtClean="0">
                <a:latin typeface="Calibri" pitchFamily="34" charset="0"/>
                <a:cs typeface="Calibri" pitchFamily="34" charset="0"/>
              </a:rPr>
              <a:t>②</a:t>
            </a:r>
            <a:r>
              <a:rPr lang="zh-CN" altLang="en-US" sz="2400" b="1" dirty="0" smtClean="0">
                <a:latin typeface="Calibri" pitchFamily="34" charset="0"/>
                <a:cs typeface="Calibri" pitchFamily="34" charset="0"/>
              </a:rPr>
              <a:t>an </a:t>
            </a:r>
            <a:r>
              <a:rPr lang="zh-CN" altLang="en-US" sz="2400" b="1" dirty="0">
                <a:latin typeface="Calibri" pitchFamily="34" charset="0"/>
                <a:cs typeface="Calibri" pitchFamily="34" charset="0"/>
              </a:rPr>
              <a:t>increase in racist </a:t>
            </a:r>
            <a:r>
              <a:rPr lang="zh-CN" altLang="en-US" sz="2400" b="1" dirty="0" smtClean="0">
                <a:latin typeface="Calibri" pitchFamily="34" charset="0"/>
                <a:cs typeface="Calibri" pitchFamily="34" charset="0"/>
              </a:rPr>
              <a:t>attacks </a:t>
            </a:r>
            <a:r>
              <a:rPr lang="en-US" altLang="zh-CN" sz="2400" b="1" dirty="0" smtClean="0">
                <a:latin typeface="Calibri" pitchFamily="34" charset="0"/>
                <a:cs typeface="Calibri" pitchFamily="34" charset="0"/>
              </a:rPr>
              <a:t>caused</a:t>
            </a:r>
            <a:r>
              <a:rPr lang="zh-CN" altLang="en-US" sz="2400" b="1" dirty="0" smtClean="0">
                <a:latin typeface="Calibri" pitchFamily="34" charset="0"/>
                <a:cs typeface="Calibri" pitchFamily="34" charset="0"/>
              </a:rPr>
              <a:t> </a:t>
            </a:r>
            <a:r>
              <a:rPr lang="zh-CN" altLang="en-US" sz="2400" b="1" dirty="0">
                <a:latin typeface="Calibri" pitchFamily="34" charset="0"/>
                <a:cs typeface="Calibri" pitchFamily="34" charset="0"/>
              </a:rPr>
              <a:t>by so-called </a:t>
            </a:r>
            <a:r>
              <a:rPr lang="zh-CN" altLang="en-US" sz="2400" b="1" dirty="0">
                <a:solidFill>
                  <a:schemeClr val="accent2"/>
                </a:solidFill>
                <a:latin typeface="Calibri" pitchFamily="34" charset="0"/>
                <a:cs typeface="Calibri" pitchFamily="34" charset="0"/>
              </a:rPr>
              <a:t>maskaphobia</a:t>
            </a:r>
            <a:r>
              <a:rPr lang="zh-CN" altLang="en-US" sz="2400" b="1" dirty="0">
                <a:latin typeface="Calibri" pitchFamily="34" charset="0"/>
                <a:cs typeface="Calibri" pitchFamily="34" charset="0"/>
              </a:rPr>
              <a:t>.</a:t>
            </a:r>
          </a:p>
        </p:txBody>
      </p:sp>
      <p:sp>
        <p:nvSpPr>
          <p:cNvPr id="13" name="文本框 8"/>
          <p:cNvSpPr txBox="1"/>
          <p:nvPr/>
        </p:nvSpPr>
        <p:spPr>
          <a:xfrm>
            <a:off x="4155297" y="129810"/>
            <a:ext cx="3270740" cy="584775"/>
          </a:xfrm>
          <a:prstGeom prst="rect">
            <a:avLst/>
          </a:prstGeom>
          <a:solidFill>
            <a:srgbClr val="6ACDC4"/>
          </a:solidFill>
          <a:ln>
            <a:noFill/>
          </a:ln>
          <a:effectLst>
            <a:outerShdw blurRad="50800" dist="12700" dir="5400000" algn="ctr" rotWithShape="0">
              <a:srgbClr val="000000">
                <a:alpha val="43137"/>
              </a:srgbClr>
            </a:outerShdw>
          </a:effectLst>
        </p:spPr>
        <p:txBody>
          <a:bodyPr wrap="square" rtlCol="0">
            <a:spAutoFit/>
          </a:bodyPr>
          <a:lstStyle/>
          <a:p>
            <a:pPr algn="ctr"/>
            <a:r>
              <a:rPr lang="en-US" altLang="zh-CN" sz="3200" dirty="0">
                <a:solidFill>
                  <a:schemeClr val="bg1"/>
                </a:solidFill>
                <a:latin typeface="Eras Bold ITC" pitchFamily="34" charset="0"/>
              </a:rPr>
              <a:t>m</a:t>
            </a:r>
            <a:r>
              <a:rPr lang="zh-CN" altLang="en-US" sz="3200" dirty="0" smtClean="0">
                <a:solidFill>
                  <a:schemeClr val="bg1"/>
                </a:solidFill>
                <a:latin typeface="Eras Bold ITC" pitchFamily="34" charset="0"/>
              </a:rPr>
              <a:t>askaphobia</a:t>
            </a:r>
            <a:endParaRPr lang="zh-CN" altLang="en-US" sz="3200" b="1" dirty="0">
              <a:solidFill>
                <a:schemeClr val="bg1"/>
              </a:solidFill>
              <a:latin typeface="Eras Bold ITC" pitchFamily="34" charset="0"/>
              <a:ea typeface="微软雅黑 Light" panose="020B0502040204020203" pitchFamily="34" charset="-122"/>
            </a:endParaRPr>
          </a:p>
        </p:txBody>
      </p:sp>
      <p:sp>
        <p:nvSpPr>
          <p:cNvPr id="6" name="TextBox 5"/>
          <p:cNvSpPr txBox="1"/>
          <p:nvPr/>
        </p:nvSpPr>
        <p:spPr>
          <a:xfrm>
            <a:off x="1003920" y="4731328"/>
            <a:ext cx="4696691" cy="707886"/>
          </a:xfrm>
          <a:prstGeom prst="rect">
            <a:avLst/>
          </a:prstGeom>
          <a:noFill/>
        </p:spPr>
        <p:txBody>
          <a:bodyPr wrap="square" rtlCol="0">
            <a:spAutoFit/>
          </a:bodyPr>
          <a:lstStyle/>
          <a:p>
            <a:r>
              <a:rPr lang="en-US" altLang="zh-CN" sz="2000" b="1" dirty="0" smtClean="0">
                <a:latin typeface="Calibri" pitchFamily="34" charset="0"/>
                <a:cs typeface="Calibri" pitchFamily="34" charset="0"/>
              </a:rPr>
              <a:t>The Chinese airline takes Chinese students studying in the UK back to China.</a:t>
            </a:r>
            <a:endParaRPr lang="zh-CN" altLang="en-US" sz="2000" b="1" dirty="0">
              <a:latin typeface="Calibri" pitchFamily="34" charset="0"/>
              <a:cs typeface="Calibri" pitchFamily="34" charset="0"/>
            </a:endParaRPr>
          </a:p>
        </p:txBody>
      </p:sp>
      <p:sp>
        <p:nvSpPr>
          <p:cNvPr id="8" name="TextBox 7"/>
          <p:cNvSpPr txBox="1"/>
          <p:nvPr/>
        </p:nvSpPr>
        <p:spPr>
          <a:xfrm>
            <a:off x="5783743" y="3255820"/>
            <a:ext cx="2367699" cy="461665"/>
          </a:xfrm>
          <a:prstGeom prst="rect">
            <a:avLst/>
          </a:prstGeom>
          <a:noFill/>
        </p:spPr>
        <p:txBody>
          <a:bodyPr wrap="none" rtlCol="0">
            <a:spAutoFit/>
          </a:bodyPr>
          <a:lstStyle/>
          <a:p>
            <a:r>
              <a:rPr lang="en-US" altLang="zh-CN" sz="2400" b="1" dirty="0" smtClean="0">
                <a:solidFill>
                  <a:schemeClr val="accent2"/>
                </a:solidFill>
                <a:latin typeface="Calibri" pitchFamily="34" charset="0"/>
                <a:cs typeface="Calibri" pitchFamily="34" charset="0"/>
              </a:rPr>
              <a:t> fleeing/escaping</a:t>
            </a:r>
            <a:endParaRPr lang="zh-CN" altLang="en-US" sz="2400" b="1" dirty="0">
              <a:solidFill>
                <a:schemeClr val="accent2"/>
              </a:solidFill>
              <a:latin typeface="Calibri" pitchFamily="34" charset="0"/>
              <a:cs typeface="Calibri" pitchFamily="34"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991" y="1790434"/>
            <a:ext cx="4286160" cy="2410965"/>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1416092" y="3559490"/>
            <a:ext cx="3872345" cy="622414"/>
          </a:xfrm>
          <a:prstGeom prst="rect">
            <a:avLst/>
          </a:prstGeom>
          <a:solidFill>
            <a:schemeClr val="accent4">
              <a:lumMod val="20000"/>
              <a:lumOff val="80000"/>
            </a:schemeClr>
          </a:solidFill>
        </p:spPr>
        <p:txBody>
          <a:bodyPr wrap="square" rtlCol="0">
            <a:spAutoFit/>
          </a:bodyPr>
          <a:lstStyle/>
          <a:p>
            <a:pPr>
              <a:lnSpc>
                <a:spcPts val="2000"/>
              </a:lnSpc>
            </a:pPr>
            <a:r>
              <a:rPr lang="en-US" altLang="zh-CN" sz="2400" b="1" dirty="0" smtClean="0">
                <a:latin typeface="Calibri" pitchFamily="34" charset="0"/>
                <a:cs typeface="Calibri" pitchFamily="34" charset="0"/>
              </a:rPr>
              <a:t>Who wears the face masks? Only the patient does!</a:t>
            </a:r>
            <a:endParaRPr lang="zh-CN" altLang="en-US" sz="2400" b="1" dirty="0">
              <a:latin typeface="Calibri" pitchFamily="34" charset="0"/>
              <a:cs typeface="Calibri" pitchFamily="34"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991" y="1450649"/>
            <a:ext cx="4286160" cy="3114424"/>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1852511" y="3654738"/>
            <a:ext cx="2643290" cy="823302"/>
          </a:xfrm>
          <a:prstGeom prst="rect">
            <a:avLst/>
          </a:prstGeom>
          <a:solidFill>
            <a:schemeClr val="accent4">
              <a:lumMod val="20000"/>
              <a:lumOff val="80000"/>
            </a:schemeClr>
          </a:solidFill>
        </p:spPr>
        <p:txBody>
          <a:bodyPr wrap="square" rtlCol="0">
            <a:spAutoFit/>
          </a:bodyPr>
          <a:lstStyle/>
          <a:p>
            <a:pPr>
              <a:lnSpc>
                <a:spcPts val="1900"/>
              </a:lnSpc>
            </a:pPr>
            <a:r>
              <a:rPr lang="en-US" altLang="zh-CN" sz="2000" b="1" dirty="0" smtClean="0">
                <a:latin typeface="Calibri" pitchFamily="34" charset="0"/>
                <a:cs typeface="Calibri" pitchFamily="34" charset="0"/>
              </a:rPr>
              <a:t>Look at that Chinese wearing the face mask, the virus spreader!</a:t>
            </a:r>
            <a:endParaRPr lang="zh-CN" altLang="en-US" sz="2000" b="1" dirty="0">
              <a:latin typeface="Calibri" pitchFamily="34" charset="0"/>
              <a:cs typeface="Calibri" pitchFamily="34" charset="0"/>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652" y="1383505"/>
            <a:ext cx="4363330" cy="3224821"/>
          </a:xfrm>
          <a:prstGeom prst="rect">
            <a:avLst/>
          </a:prstGeom>
          <a:ln>
            <a:noFill/>
          </a:ln>
          <a:effectLst>
            <a:outerShdw blurRad="190500" algn="tl" rotWithShape="0">
              <a:srgbClr val="000000">
                <a:alpha val="70000"/>
              </a:srgbClr>
            </a:outerShdw>
          </a:effectLst>
        </p:spPr>
      </p:pic>
      <p:pic>
        <p:nvPicPr>
          <p:cNvPr id="15" name="图片 14" descr="水印"/>
          <p:cNvPicPr>
            <a:picLocks noChangeAspect="1"/>
          </p:cNvPicPr>
          <p:nvPr/>
        </p:nvPicPr>
        <p:blipFill>
          <a:blip r:embed="rId6"/>
          <a:stretch>
            <a:fillRect/>
          </a:stretch>
        </p:blipFill>
        <p:spPr>
          <a:xfrm>
            <a:off x="7090410" y="-4127"/>
            <a:ext cx="5101590" cy="1650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0" dur="500"/>
                                        <p:tgtEl>
                                          <p:spTgt spid="7">
                                            <p:txEl>
                                              <p:pRg st="0" end="0"/>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8" dur="500"/>
                                        <p:tgtEl>
                                          <p:spTgt spid="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randombar(horizontal)">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randombar(horizontal)">
                                      <p:cBhvr>
                                        <p:cTn id="63" dur="500"/>
                                        <p:tgtEl>
                                          <p:spTgt spid="9">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3" dur="500"/>
                                        <p:tgtEl>
                                          <p:spTgt spid="9">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8" dur="500"/>
                                        <p:tgtEl>
                                          <p:spTgt spid="9">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8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3" grpId="0" animBg="1"/>
      <p:bldP spid="6" grpId="0"/>
      <p:bldP spid="8" grpId="0"/>
      <p:bldP spid="11" grpId="0" animBg="1"/>
      <p:bldP spid="1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1938</Words>
  <Application>Microsoft Office PowerPoint</Application>
  <PresentationFormat>宽屏</PresentationFormat>
  <Paragraphs>225</Paragraphs>
  <Slides>26</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HelveticaNeue</vt:lpstr>
      <vt:lpstr>等线</vt:lpstr>
      <vt:lpstr>等线 Light</vt:lpstr>
      <vt:lpstr>华文隶书</vt:lpstr>
      <vt:lpstr>华文新魏</vt:lpstr>
      <vt:lpstr>宋体</vt:lpstr>
      <vt:lpstr>微软雅黑</vt:lpstr>
      <vt:lpstr>微软雅黑 Light</vt:lpstr>
      <vt:lpstr>Arial</vt:lpstr>
      <vt:lpstr>Calibri</vt:lpstr>
      <vt:lpstr>Cooper Black</vt:lpstr>
      <vt:lpstr>Eras Bold ITC</vt:lpstr>
      <vt:lpstr>Franklin Gothic Demi Cond</vt:lpstr>
      <vt:lpstr>Jokerman</vt:lpstr>
      <vt:lpstr>Segoe UI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陈 顺坤</cp:lastModifiedBy>
  <cp:revision>155</cp:revision>
  <dcterms:created xsi:type="dcterms:W3CDTF">2017-04-25T12:53:00Z</dcterms:created>
  <dcterms:modified xsi:type="dcterms:W3CDTF">2020-06-08T13:49:19Z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