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336" r:id="rId3"/>
    <p:sldId id="257" r:id="rId5"/>
    <p:sldId id="260" r:id="rId6"/>
    <p:sldId id="262" r:id="rId7"/>
    <p:sldId id="263" r:id="rId8"/>
    <p:sldId id="261" r:id="rId9"/>
    <p:sldId id="268" r:id="rId10"/>
    <p:sldId id="270" r:id="rId11"/>
    <p:sldId id="286" r:id="rId12"/>
    <p:sldId id="265" r:id="rId13"/>
    <p:sldId id="266" r:id="rId14"/>
    <p:sldId id="264" r:id="rId15"/>
    <p:sldId id="271" r:id="rId16"/>
    <p:sldId id="276" r:id="rId17"/>
    <p:sldId id="319" r:id="rId18"/>
    <p:sldId id="299" r:id="rId19"/>
    <p:sldId id="272" r:id="rId20"/>
    <p:sldId id="310" r:id="rId21"/>
    <p:sldId id="275" r:id="rId22"/>
    <p:sldId id="300" r:id="rId23"/>
    <p:sldId id="256" r:id="rId24"/>
    <p:sldId id="332" r:id="rId25"/>
    <p:sldId id="309" r:id="rId26"/>
    <p:sldId id="307"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11169015" y="10987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398467" y="272087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99635" y="313610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79071" y="272087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83740" y="1229360"/>
            <a:ext cx="7794625" cy="583565"/>
          </a:xfrm>
          <a:prstGeom prst="rect">
            <a:avLst/>
          </a:prstGeom>
          <a:noFill/>
        </p:spPr>
        <p:txBody>
          <a:bodyPr wrap="square" rtlCol="0">
            <a:spAutoFit/>
          </a:bodyPr>
          <a:p>
            <a:r>
              <a:rPr lang="zh-CN" altLang="en-US" sz="3200">
                <a:latin typeface="华文楷体" panose="02010600040101010101" charset="-122"/>
                <a:ea typeface="华文楷体" panose="02010600040101010101" charset="-122"/>
                <a:cs typeface="华文楷体" panose="02010600040101010101" charset="-122"/>
              </a:rPr>
              <a:t>是医生们冒着生命危险</a:t>
            </a:r>
            <a:r>
              <a:rPr lang="en-US" altLang="zh-CN" sz="3200">
                <a:latin typeface="华文楷体" panose="02010600040101010101" charset="-122"/>
                <a:ea typeface="华文楷体" panose="02010600040101010101" charset="-122"/>
                <a:cs typeface="华文楷体" panose="02010600040101010101" charset="-122"/>
              </a:rPr>
              <a:t>24</a:t>
            </a:r>
            <a:r>
              <a:rPr lang="zh-CN" altLang="en-US" sz="3200">
                <a:latin typeface="华文楷体" panose="02010600040101010101" charset="-122"/>
                <a:ea typeface="华文楷体" panose="02010600040101010101" charset="-122"/>
                <a:cs typeface="华文楷体" panose="02010600040101010101" charset="-122"/>
              </a:rPr>
              <a:t>小时照顾病人。</a:t>
            </a:r>
            <a:endParaRPr lang="zh-CN" altLang="en-US" sz="3200">
              <a:latin typeface="华文楷体" panose="02010600040101010101" charset="-122"/>
              <a:ea typeface="华文楷体" panose="02010600040101010101" charset="-122"/>
              <a:cs typeface="华文楷体" panose="02010600040101010101" charset="-122"/>
            </a:endParaRPr>
          </a:p>
        </p:txBody>
      </p:sp>
      <p:pic>
        <p:nvPicPr>
          <p:cNvPr id="5" name="图片 4"/>
          <p:cNvPicPr>
            <a:picLocks noChangeAspect="1"/>
          </p:cNvPicPr>
          <p:nvPr/>
        </p:nvPicPr>
        <p:blipFill>
          <a:blip r:embed="rId1"/>
          <a:srcRect l="10695"/>
          <a:stretch>
            <a:fillRect/>
          </a:stretch>
        </p:blipFill>
        <p:spPr>
          <a:xfrm>
            <a:off x="166370" y="4216400"/>
            <a:ext cx="4145280" cy="2395855"/>
          </a:xfrm>
          <a:prstGeom prst="rect">
            <a:avLst/>
          </a:prstGeom>
        </p:spPr>
      </p:pic>
      <p:sp>
        <p:nvSpPr>
          <p:cNvPr id="6" name="文本框 5"/>
          <p:cNvSpPr txBox="1"/>
          <p:nvPr/>
        </p:nvSpPr>
        <p:spPr>
          <a:xfrm>
            <a:off x="2016125" y="1812925"/>
            <a:ext cx="7730490" cy="1568450"/>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It </a:t>
            </a:r>
            <a:r>
              <a:rPr lang="en-US" altLang="zh-CN" sz="3200">
                <a:solidFill>
                  <a:srgbClr val="FF0000"/>
                </a:solidFill>
                <a:latin typeface="Times New Roman" panose="02020603050405020304" charset="0"/>
                <a:cs typeface="Times New Roman" panose="02020603050405020304" charset="0"/>
              </a:rPr>
              <a:t>was</a:t>
            </a:r>
            <a:r>
              <a:rPr lang="en-US" altLang="zh-CN" sz="3200">
                <a:latin typeface="Times New Roman" panose="02020603050405020304" charset="0"/>
                <a:cs typeface="Times New Roman" panose="02020603050405020304" charset="0"/>
              </a:rPr>
              <a:t> the doctor</a:t>
            </a:r>
            <a:r>
              <a:rPr lang="en-US" altLang="zh-CN" sz="3200">
                <a:solidFill>
                  <a:srgbClr val="FF0000"/>
                </a:solidFill>
                <a:latin typeface="Times New Roman" panose="02020603050405020304" charset="0"/>
                <a:cs typeface="Times New Roman" panose="02020603050405020304" charset="0"/>
              </a:rPr>
              <a:t>s</a:t>
            </a:r>
            <a:r>
              <a:rPr lang="en-US" altLang="zh-CN" sz="3200">
                <a:latin typeface="Times New Roman" panose="02020603050405020304" charset="0"/>
                <a:cs typeface="Times New Roman" panose="02020603050405020304" charset="0"/>
              </a:rPr>
              <a:t> that </a:t>
            </a:r>
            <a:r>
              <a:rPr lang="en-US" altLang="zh-CN" sz="3200">
                <a:solidFill>
                  <a:srgbClr val="FF0000"/>
                </a:solidFill>
                <a:latin typeface="Times New Roman" panose="02020603050405020304" charset="0"/>
                <a:cs typeface="Times New Roman" panose="02020603050405020304" charset="0"/>
              </a:rPr>
              <a:t>risk</a:t>
            </a:r>
            <a:r>
              <a:rPr lang="en-US" altLang="zh-CN" sz="3200">
                <a:latin typeface="Times New Roman" panose="02020603050405020304" charset="0"/>
                <a:cs typeface="Times New Roman" panose="02020603050405020304" charset="0"/>
              </a:rPr>
              <a:t> their lives to give the patients close monitoring and 24-hour care.</a:t>
            </a:r>
            <a:endParaRPr lang="en-US" altLang="zh-CN" sz="3200">
              <a:latin typeface="Times New Roman" panose="02020603050405020304" charset="0"/>
              <a:cs typeface="Times New Roman" panose="02020603050405020304" charset="0"/>
            </a:endParaRPr>
          </a:p>
        </p:txBody>
      </p:sp>
      <p:grpSp>
        <p:nvGrpSpPr>
          <p:cNvPr id="7" name="组合 6"/>
          <p:cNvGrpSpPr/>
          <p:nvPr/>
        </p:nvGrpSpPr>
        <p:grpSpPr>
          <a:xfrm>
            <a:off x="3201035" y="3277870"/>
            <a:ext cx="8482330" cy="2047240"/>
            <a:chOff x="7457" y="2629"/>
            <a:chExt cx="11384" cy="3224"/>
          </a:xfrm>
        </p:grpSpPr>
        <p:sp>
          <p:nvSpPr>
            <p:cNvPr id="8" name="矩形 43"/>
            <p:cNvSpPr>
              <a:spLocks noChangeArrowheads="1"/>
            </p:cNvSpPr>
            <p:nvPr/>
          </p:nvSpPr>
          <p:spPr bwMode="auto">
            <a:xfrm>
              <a:off x="9597" y="2629"/>
              <a:ext cx="9244" cy="32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强调主语时，</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that/who</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后面的谓语动词的形式要与前面被强调的主语一致；</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强调句中</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It </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不能更换为其他代词</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 is/was </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数的形式不受被强调部分单复数影响</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p:txBody>
        </p:sp>
        <p:pic>
          <p:nvPicPr>
            <p:cNvPr id="9" name="图片 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457" y="2629"/>
              <a:ext cx="1564" cy="1175"/>
            </a:xfrm>
            <a:prstGeom prst="rect">
              <a:avLst/>
            </a:prstGeom>
          </p:spPr>
        </p:pic>
      </p:grpSp>
      <p:sp>
        <p:nvSpPr>
          <p:cNvPr id="45" name="Rounded Rectangle 7"/>
          <p:cNvSpPr>
            <a:spLocks noChangeArrowheads="1"/>
          </p:cNvSpPr>
          <p:nvPr/>
        </p:nvSpPr>
        <p:spPr bwMode="auto">
          <a:xfrm>
            <a:off x="363220" y="203200"/>
            <a:ext cx="2976245"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the rules</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245" y="3941445"/>
            <a:ext cx="3385185" cy="2804160"/>
          </a:xfrm>
          <a:prstGeom prst="rect">
            <a:avLst/>
          </a:prstGeom>
        </p:spPr>
      </p:pic>
      <p:sp>
        <p:nvSpPr>
          <p:cNvPr id="7" name="文本框 6"/>
          <p:cNvSpPr txBox="1"/>
          <p:nvPr/>
        </p:nvSpPr>
        <p:spPr>
          <a:xfrm>
            <a:off x="1797685" y="1547495"/>
            <a:ext cx="8872855" cy="224536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Their heroic deeds that President Xi spoke highly of in his speech really deserve our sincere appreciation.</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It was their heroic deeds that President Xi spoke highly of in his speech.</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1797685" y="968375"/>
            <a:ext cx="9460230" cy="521970"/>
          </a:xfrm>
          <a:prstGeom prst="rect">
            <a:avLst/>
          </a:prstGeom>
          <a:noFill/>
        </p:spPr>
        <p:txBody>
          <a:bodyPr wrap="square" rtlCol="0">
            <a:spAutoFit/>
          </a:bodyPr>
          <a:p>
            <a:r>
              <a:rPr lang="en-US" altLang="zh-CN" sz="2800" i="1">
                <a:latin typeface="Times New Roman" panose="02020603050405020304" charset="0"/>
                <a:cs typeface="Times New Roman" panose="02020603050405020304" charset="0"/>
              </a:rPr>
              <a:t>Which one is a sentence with emphatic structure?</a:t>
            </a:r>
            <a:endParaRPr lang="en-US" altLang="zh-CN" sz="2800" i="1">
              <a:latin typeface="Times New Roman" panose="02020603050405020304" charset="0"/>
              <a:cs typeface="Times New Roman" panose="02020603050405020304" charset="0"/>
            </a:endParaRPr>
          </a:p>
        </p:txBody>
      </p:sp>
      <p:sp>
        <p:nvSpPr>
          <p:cNvPr id="9" name="圆角矩形标注 8"/>
          <p:cNvSpPr/>
          <p:nvPr/>
        </p:nvSpPr>
        <p:spPr>
          <a:xfrm>
            <a:off x="8681720" y="2044065"/>
            <a:ext cx="1878330" cy="565785"/>
          </a:xfrm>
          <a:prstGeom prst="wedgeRoundRectCallout">
            <a:avLst>
              <a:gd name="adj1" fmla="val 17273"/>
              <a:gd name="adj2" fmla="val 47973"/>
              <a:gd name="adj3" fmla="val 16667"/>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rPr>
              <a:t>定从</a:t>
            </a:r>
            <a:endPar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endParaRPr>
          </a:p>
        </p:txBody>
      </p:sp>
      <p:sp>
        <p:nvSpPr>
          <p:cNvPr id="10" name="圆角矩形标注 9"/>
          <p:cNvSpPr/>
          <p:nvPr/>
        </p:nvSpPr>
        <p:spPr>
          <a:xfrm>
            <a:off x="8808720" y="3488055"/>
            <a:ext cx="1861820" cy="565785"/>
          </a:xfrm>
          <a:prstGeom prst="wedgeRoundRectCallout">
            <a:avLst>
              <a:gd name="adj1" fmla="val 17273"/>
              <a:gd name="adj2" fmla="val 47973"/>
              <a:gd name="adj3" fmla="val 16667"/>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rPr>
              <a:t>强调句</a:t>
            </a:r>
            <a:endPar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endParaRPr>
          </a:p>
        </p:txBody>
      </p:sp>
      <p:grpSp>
        <p:nvGrpSpPr>
          <p:cNvPr id="11" name="组合 10"/>
          <p:cNvGrpSpPr/>
          <p:nvPr/>
        </p:nvGrpSpPr>
        <p:grpSpPr>
          <a:xfrm>
            <a:off x="3966210" y="4589780"/>
            <a:ext cx="7596505" cy="1765300"/>
            <a:chOff x="11676" y="5745"/>
            <a:chExt cx="12584" cy="2780"/>
          </a:xfrm>
        </p:grpSpPr>
        <p:sp>
          <p:nvSpPr>
            <p:cNvPr id="12" name="矩形 43"/>
            <p:cNvSpPr>
              <a:spLocks noChangeArrowheads="1"/>
            </p:cNvSpPr>
            <p:nvPr/>
          </p:nvSpPr>
          <p:spPr bwMode="auto">
            <a:xfrm>
              <a:off x="13474" y="5745"/>
              <a:ext cx="10786" cy="278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3200" dirty="0">
                  <a:solidFill>
                    <a:schemeClr val="tx1"/>
                  </a:solidFill>
                  <a:latin typeface="华文新魏" panose="02010800040101010101" charset="-122"/>
                  <a:ea typeface="华文新魏" panose="02010800040101010101" charset="-122"/>
                  <a:cs typeface="Times New Roman" panose="02020603050405020304" charset="0"/>
                </a:rPr>
                <a:t>判断方法：将</a:t>
              </a:r>
              <a:r>
                <a:rPr lang="zh-CN" altLang="en-US" sz="3200" dirty="0">
                  <a:solidFill>
                    <a:schemeClr val="tx1"/>
                  </a:solidFill>
                  <a:latin typeface="Times New Roman" panose="02020603050405020304" charset="0"/>
                  <a:ea typeface="华文新魏" panose="02010800040101010101" charset="-122"/>
                  <a:cs typeface="Times New Roman" panose="02020603050405020304" charset="0"/>
                </a:rPr>
                <a:t>it is/was...that (who)</a:t>
              </a:r>
              <a:r>
                <a:rPr lang="zh-CN" altLang="en-US" sz="3200" dirty="0">
                  <a:solidFill>
                    <a:schemeClr val="tx1"/>
                  </a:solidFill>
                  <a:latin typeface="华文新魏" panose="02010800040101010101" charset="-122"/>
                  <a:ea typeface="华文新魏" panose="02010800040101010101" charset="-122"/>
                  <a:cs typeface="Times New Roman" panose="02020603050405020304" charset="0"/>
                </a:rPr>
                <a:t>去掉，适当调整语序，句子依然完整那就是强调句。</a:t>
              </a:r>
              <a:endParaRPr lang="zh-CN" altLang="en-US" sz="3200" dirty="0">
                <a:solidFill>
                  <a:schemeClr val="tx1"/>
                </a:solidFill>
                <a:latin typeface="华文新魏" panose="02010800040101010101" charset="-122"/>
                <a:ea typeface="华文新魏" panose="02010800040101010101" charset="-122"/>
                <a:cs typeface="Times New Roman" panose="02020603050405020304" charset="0"/>
              </a:endParaRPr>
            </a:p>
          </p:txBody>
        </p:sp>
        <p:pic>
          <p:nvPicPr>
            <p:cNvPr id="13" name="图片 12"/>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1676" y="5745"/>
              <a:ext cx="1564"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 name="组合 19"/>
          <p:cNvGrpSpPr/>
          <p:nvPr/>
        </p:nvGrpSpPr>
        <p:grpSpPr>
          <a:xfrm>
            <a:off x="5255895" y="2093595"/>
            <a:ext cx="6541135" cy="521970"/>
            <a:chOff x="8277" y="3097"/>
            <a:chExt cx="10301" cy="822"/>
          </a:xfrm>
        </p:grpSpPr>
        <p:sp>
          <p:nvSpPr>
            <p:cNvPr id="14" name="ConnectLine"/>
            <p:cNvSpPr/>
            <p:nvPr/>
          </p:nvSpPr>
          <p:spPr>
            <a:xfrm flipV="1">
              <a:off x="13163" y="3260"/>
              <a:ext cx="5415" cy="496"/>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19" name="文本框 18"/>
            <p:cNvSpPr txBox="1"/>
            <p:nvPr/>
          </p:nvSpPr>
          <p:spPr>
            <a:xfrm>
              <a:off x="8277" y="3097"/>
              <a:ext cx="3754" cy="822"/>
            </a:xfrm>
            <a:prstGeom prst="rect">
              <a:avLst/>
            </a:prstGeom>
            <a:noFill/>
          </p:spPr>
          <p:txBody>
            <a:bodyPr wrap="square" rtlCol="0">
              <a:spAutoFit/>
            </a:bodyPr>
            <a:p>
              <a:r>
                <a:rPr lang="zh-CN" altLang="en-US" sz="2800">
                  <a:latin typeface="华文新魏" panose="02010800040101010101" charset="-122"/>
                  <a:ea typeface="华文新魏" panose="02010800040101010101" charset="-122"/>
                  <a:cs typeface="华文新魏" panose="02010800040101010101" charset="-122"/>
                </a:rPr>
                <a:t>特殊句式</a:t>
              </a:r>
              <a:endParaRPr lang="zh-CN" altLang="en-US" sz="2800">
                <a:latin typeface="华文新魏" panose="02010800040101010101" charset="-122"/>
                <a:ea typeface="华文新魏" panose="02010800040101010101" charset="-122"/>
                <a:cs typeface="华文新魏" panose="02010800040101010101" charset="-122"/>
              </a:endParaRPr>
            </a:p>
          </p:txBody>
        </p:sp>
      </p:grpSp>
      <p:grpSp>
        <p:nvGrpSpPr>
          <p:cNvPr id="18" name="组合 17"/>
          <p:cNvGrpSpPr/>
          <p:nvPr/>
        </p:nvGrpSpPr>
        <p:grpSpPr>
          <a:xfrm>
            <a:off x="5255895" y="1571625"/>
            <a:ext cx="6541135" cy="521970"/>
            <a:chOff x="8277" y="2275"/>
            <a:chExt cx="10301" cy="822"/>
          </a:xfrm>
        </p:grpSpPr>
        <p:sp>
          <p:nvSpPr>
            <p:cNvPr id="16" name="ConnectLine"/>
            <p:cNvSpPr/>
            <p:nvPr/>
          </p:nvSpPr>
          <p:spPr>
            <a:xfrm flipV="1">
              <a:off x="13163" y="2977"/>
              <a:ext cx="5415" cy="120"/>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17" name="文本框 16"/>
            <p:cNvSpPr txBox="1"/>
            <p:nvPr/>
          </p:nvSpPr>
          <p:spPr>
            <a:xfrm>
              <a:off x="8277" y="2275"/>
              <a:ext cx="3754" cy="822"/>
            </a:xfrm>
            <a:prstGeom prst="rect">
              <a:avLst/>
            </a:prstGeom>
            <a:noFill/>
          </p:spPr>
          <p:txBody>
            <a:bodyPr wrap="square" rtlCol="0">
              <a:spAutoFit/>
            </a:bodyPr>
            <a:p>
              <a:r>
                <a:rPr lang="zh-CN" altLang="en-US" sz="2800">
                  <a:latin typeface="华文新魏" panose="02010800040101010101" charset="-122"/>
                  <a:ea typeface="华文新魏" panose="02010800040101010101" charset="-122"/>
                  <a:cs typeface="华文新魏" panose="02010800040101010101" charset="-122"/>
                </a:rPr>
                <a:t>疑问句式</a:t>
              </a:r>
              <a:endParaRPr lang="zh-CN" altLang="en-US" sz="2800">
                <a:latin typeface="华文新魏" panose="02010800040101010101" charset="-122"/>
                <a:ea typeface="华文新魏" panose="02010800040101010101" charset="-122"/>
                <a:cs typeface="华文新魏" panose="02010800040101010101" charset="-122"/>
              </a:endParaRPr>
            </a:p>
          </p:txBody>
        </p:sp>
      </p:grpSp>
      <p:grpSp>
        <p:nvGrpSpPr>
          <p:cNvPr id="15" name="组合 14"/>
          <p:cNvGrpSpPr/>
          <p:nvPr/>
        </p:nvGrpSpPr>
        <p:grpSpPr>
          <a:xfrm>
            <a:off x="4750435" y="1022985"/>
            <a:ext cx="8669655" cy="683260"/>
            <a:chOff x="7481" y="1403"/>
            <a:chExt cx="13653" cy="1076"/>
          </a:xfrm>
        </p:grpSpPr>
        <p:sp>
          <p:nvSpPr>
            <p:cNvPr id="5" name="文本框 4"/>
            <p:cNvSpPr txBox="1"/>
            <p:nvPr/>
          </p:nvSpPr>
          <p:spPr>
            <a:xfrm>
              <a:off x="7481" y="1403"/>
              <a:ext cx="13653" cy="822"/>
            </a:xfrm>
            <a:prstGeom prst="rect">
              <a:avLst/>
            </a:prstGeom>
            <a:noFill/>
          </p:spPr>
          <p:txBody>
            <a:bodyPr wrap="square" rtlCol="0">
              <a:spAutoFit/>
            </a:bodyPr>
            <a:p>
              <a:r>
                <a:rPr lang="en-US" altLang="zh-CN" sz="2800">
                  <a:solidFill>
                    <a:srgbClr val="FF0000"/>
                  </a:solidFill>
                  <a:latin typeface="Times New Roman" panose="02020603050405020304" charset="0"/>
                  <a:ea typeface="华文新魏" panose="02010800040101010101" charset="-122"/>
                  <a:cs typeface="Times New Roman" panose="02020603050405020304" charset="0"/>
                </a:rPr>
                <a:t>It is /was</a:t>
              </a:r>
              <a:r>
                <a:rPr lang="en-US" altLang="zh-CN" sz="2800">
                  <a:latin typeface="华文新魏" panose="02010800040101010101" charset="-122"/>
                  <a:ea typeface="华文新魏" panose="02010800040101010101" charset="-122"/>
                  <a:cs typeface="华文新魏" panose="02010800040101010101" charset="-122"/>
                </a:rPr>
                <a:t> +</a:t>
              </a:r>
              <a:r>
                <a:rPr lang="zh-CN" altLang="en-US" sz="2800">
                  <a:latin typeface="华文新魏" panose="02010800040101010101" charset="-122"/>
                  <a:ea typeface="华文新魏" panose="02010800040101010101" charset="-122"/>
                  <a:cs typeface="华文新魏" panose="02010800040101010101" charset="-122"/>
                </a:rPr>
                <a:t>被强调的部分</a:t>
              </a:r>
              <a:r>
                <a:rPr lang="en-US" altLang="zh-CN" sz="2800">
                  <a:latin typeface="华文新魏" panose="02010800040101010101" charset="-122"/>
                  <a:ea typeface="华文新魏" panose="02010800040101010101" charset="-122"/>
                  <a:cs typeface="华文新魏" panose="02010800040101010101" charset="-122"/>
                </a:rPr>
                <a:t>+</a:t>
              </a:r>
              <a:r>
                <a:rPr lang="en-US" altLang="zh-CN" sz="2800">
                  <a:solidFill>
                    <a:srgbClr val="FF0000"/>
                  </a:solidFill>
                  <a:latin typeface="Times New Roman" panose="02020603050405020304" charset="0"/>
                  <a:ea typeface="华文新魏" panose="02010800040101010101" charset="-122"/>
                  <a:cs typeface="Times New Roman" panose="02020603050405020304" charset="0"/>
                </a:rPr>
                <a:t>that (who)</a:t>
              </a:r>
              <a:r>
                <a:rPr lang="en-US" altLang="zh-CN" sz="2800">
                  <a:latin typeface="华文新魏" panose="02010800040101010101" charset="-122"/>
                  <a:ea typeface="华文新魏" panose="02010800040101010101" charset="-122"/>
                  <a:cs typeface="华文新魏" panose="02010800040101010101" charset="-122"/>
                </a:rPr>
                <a:t>+</a:t>
              </a:r>
              <a:r>
                <a:rPr lang="zh-CN" altLang="en-US" sz="2800">
                  <a:latin typeface="华文新魏" panose="02010800040101010101" charset="-122"/>
                  <a:ea typeface="华文新魏" panose="02010800040101010101" charset="-122"/>
                  <a:cs typeface="华文新魏" panose="02010800040101010101" charset="-122"/>
                </a:rPr>
                <a:t>其他</a:t>
              </a:r>
              <a:endParaRPr lang="zh-CN" altLang="en-US" sz="2800">
                <a:latin typeface="华文新魏" panose="02010800040101010101" charset="-122"/>
                <a:ea typeface="华文新魏" panose="02010800040101010101" charset="-122"/>
                <a:cs typeface="华文新魏" panose="02010800040101010101" charset="-122"/>
              </a:endParaRPr>
            </a:p>
          </p:txBody>
        </p:sp>
        <p:sp>
          <p:nvSpPr>
            <p:cNvPr id="260" name="ConnectLine"/>
            <p:cNvSpPr/>
            <p:nvPr/>
          </p:nvSpPr>
          <p:spPr>
            <a:xfrm>
              <a:off x="13163" y="2225"/>
              <a:ext cx="5415" cy="254"/>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grpSp>
      <p:grpSp>
        <p:nvGrpSpPr>
          <p:cNvPr id="27" name="组合 26"/>
          <p:cNvGrpSpPr/>
          <p:nvPr/>
        </p:nvGrpSpPr>
        <p:grpSpPr>
          <a:xfrm rot="0">
            <a:off x="4492625" y="3305810"/>
            <a:ext cx="7192645" cy="521970"/>
            <a:chOff x="7481" y="4880"/>
            <a:chExt cx="11327" cy="822"/>
          </a:xfrm>
        </p:grpSpPr>
        <p:sp>
          <p:nvSpPr>
            <p:cNvPr id="28" name="文本框 27"/>
            <p:cNvSpPr txBox="1"/>
            <p:nvPr/>
          </p:nvSpPr>
          <p:spPr>
            <a:xfrm>
              <a:off x="7955" y="4880"/>
              <a:ext cx="10853" cy="822"/>
            </a:xfrm>
            <a:prstGeom prst="rect">
              <a:avLst/>
            </a:prstGeom>
            <a:noFill/>
            <a:ln>
              <a:noFill/>
            </a:ln>
          </p:spPr>
          <p:txBody>
            <a:bodyPr wrap="square" rtlCol="0">
              <a:spAutoFit/>
            </a:bodyPr>
            <a:p>
              <a:r>
                <a:rPr lang="en-US" altLang="zh-CN" sz="2800">
                  <a:solidFill>
                    <a:srgbClr val="FF0000"/>
                  </a:solidFill>
                  <a:latin typeface="华文新魏" panose="02010800040101010101" charset="-122"/>
                  <a:ea typeface="华文新魏" panose="02010800040101010101" charset="-122"/>
                  <a:cs typeface="华文新魏" panose="02010800040101010101" charset="-122"/>
                </a:rPr>
                <a:t>2. </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对说话者的语气</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情感</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态度进行强调</a:t>
              </a:r>
              <a:endParaRPr lang="zh-CN" altLang="en-US" sz="2800">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29" name="ConnectLine"/>
            <p:cNvSpPr/>
            <p:nvPr/>
          </p:nvSpPr>
          <p:spPr>
            <a:xfrm flipH="1" flipV="1">
              <a:off x="7481" y="4900"/>
              <a:ext cx="6159" cy="783"/>
            </a:xfrm>
            <a:custGeom>
              <a:avLst/>
              <a:gdLst/>
              <a:ahLst/>
              <a:cxnLst>
                <a:cxn ang="0">
                  <a:pos x="0" y="0"/>
                </a:cxn>
                <a:cxn ang="0">
                  <a:pos x="438480" y="5263"/>
                </a:cxn>
                <a:cxn ang="0">
                  <a:pos x="637789" y="42104"/>
                </a:cxn>
              </a:cxnLst>
              <a:rect l="0" t="0" r="0" b="0"/>
              <a:pathLst>
                <a:path w="2034798" h="555346" fill="none">
                  <a:moveTo>
                    <a:pt x="0" y="0"/>
                  </a:moveTo>
                  <a:cubicBezTo>
                    <a:pt x="508699" y="0"/>
                    <a:pt x="1017399" y="0"/>
                    <a:pt x="1398923" y="69418"/>
                  </a:cubicBezTo>
                  <a:cubicBezTo>
                    <a:pt x="1780448" y="138837"/>
                    <a:pt x="2034798" y="277673"/>
                    <a:pt x="2034798" y="555346"/>
                  </a:cubicBezTo>
                </a:path>
              </a:pathLst>
            </a:custGeom>
            <a:noFill/>
            <a:ln w="38100" cap="flat" cmpd="sng">
              <a:solidFill>
                <a:srgbClr val="F4B183">
                  <a:alpha val="100000"/>
                </a:srgbClr>
              </a:solidFill>
              <a:prstDash val="solid"/>
              <a:bevel/>
              <a:headEnd type="none" w="med" len="med"/>
              <a:tailEnd type="none" w="med" len="med"/>
            </a:ln>
          </p:spPr>
          <p:txBody>
            <a:bodyPr/>
            <a:p>
              <a:endParaRPr lang="zh-CN" altLang="en-US"/>
            </a:p>
          </p:txBody>
        </p:sp>
      </p:grpSp>
      <p:grpSp>
        <p:nvGrpSpPr>
          <p:cNvPr id="30" name="组合 29"/>
          <p:cNvGrpSpPr/>
          <p:nvPr/>
        </p:nvGrpSpPr>
        <p:grpSpPr>
          <a:xfrm rot="0">
            <a:off x="4462145" y="2680335"/>
            <a:ext cx="4383405" cy="795655"/>
            <a:chOff x="7232" y="4058"/>
            <a:chExt cx="6903" cy="1253"/>
          </a:xfrm>
        </p:grpSpPr>
        <p:sp>
          <p:nvSpPr>
            <p:cNvPr id="31" name="ConnectLine"/>
            <p:cNvSpPr/>
            <p:nvPr/>
          </p:nvSpPr>
          <p:spPr>
            <a:xfrm flipH="1">
              <a:off x="7604" y="4706"/>
              <a:ext cx="6159" cy="605"/>
            </a:xfrm>
            <a:custGeom>
              <a:avLst/>
              <a:gdLst/>
              <a:ahLst/>
              <a:cxnLst>
                <a:cxn ang="0">
                  <a:pos x="0" y="0"/>
                </a:cxn>
                <a:cxn ang="0">
                  <a:pos x="438480" y="5263"/>
                </a:cxn>
                <a:cxn ang="0">
                  <a:pos x="637789" y="42104"/>
                </a:cxn>
              </a:cxnLst>
              <a:rect l="0" t="0" r="0" b="0"/>
              <a:pathLst>
                <a:path w="2034798" h="555346" fill="none">
                  <a:moveTo>
                    <a:pt x="0" y="0"/>
                  </a:moveTo>
                  <a:cubicBezTo>
                    <a:pt x="508699" y="0"/>
                    <a:pt x="1017399" y="0"/>
                    <a:pt x="1398923" y="69418"/>
                  </a:cubicBezTo>
                  <a:cubicBezTo>
                    <a:pt x="1780448" y="138837"/>
                    <a:pt x="2034798" y="277673"/>
                    <a:pt x="2034798" y="555346"/>
                  </a:cubicBezTo>
                </a:path>
              </a:pathLst>
            </a:custGeom>
            <a:noFill/>
            <a:ln w="38100" cap="flat" cmpd="sng">
              <a:solidFill>
                <a:srgbClr val="F4B183">
                  <a:alpha val="100000"/>
                </a:srgbClr>
              </a:solidFill>
              <a:prstDash val="solid"/>
              <a:bevel/>
              <a:headEnd type="none" w="med" len="med"/>
              <a:tailEnd type="none" w="med" len="med"/>
            </a:ln>
          </p:spPr>
          <p:txBody>
            <a:bodyPr/>
            <a:p>
              <a:endParaRPr lang="zh-CN" altLang="en-US"/>
            </a:p>
          </p:txBody>
        </p:sp>
        <p:sp>
          <p:nvSpPr>
            <p:cNvPr id="32" name="文本框 31"/>
            <p:cNvSpPr txBox="1"/>
            <p:nvPr/>
          </p:nvSpPr>
          <p:spPr>
            <a:xfrm>
              <a:off x="7232" y="4058"/>
              <a:ext cx="6903" cy="822"/>
            </a:xfrm>
            <a:prstGeom prst="rect">
              <a:avLst/>
            </a:prstGeom>
            <a:noFill/>
            <a:ln>
              <a:noFill/>
            </a:ln>
          </p:spPr>
          <p:txBody>
            <a:bodyPr wrap="square" rtlCol="0">
              <a:spAutoFit/>
            </a:bodyPr>
            <a:p>
              <a:r>
                <a:rPr lang="en-US" altLang="zh-CN" sz="2800">
                  <a:solidFill>
                    <a:srgbClr val="FF0000"/>
                  </a:solidFill>
                  <a:latin typeface="Times New Roman" panose="02020603050405020304" charset="0"/>
                  <a:ea typeface="华文新魏" panose="02010800040101010101" charset="-122"/>
                  <a:cs typeface="Times New Roman" panose="02020603050405020304" charset="0"/>
                </a:rPr>
                <a:t>    1. </a:t>
              </a:r>
              <a:r>
                <a:rPr lang="zh-CN" altLang="en-US" sz="2800">
                  <a:solidFill>
                    <a:srgbClr val="FF0000"/>
                  </a:solidFill>
                  <a:latin typeface="Times New Roman" panose="02020603050405020304" charset="0"/>
                  <a:ea typeface="华文新魏" panose="02010800040101010101" charset="-122"/>
                  <a:cs typeface="Times New Roman" panose="02020603050405020304" charset="0"/>
                </a:rPr>
                <a:t>对重要信息进行强调</a:t>
              </a:r>
              <a:endParaRPr lang="zh-CN" altLang="en-US" sz="2800">
                <a:solidFill>
                  <a:srgbClr val="FF0000"/>
                </a:solidFill>
                <a:latin typeface="Times New Roman" panose="02020603050405020304" charset="0"/>
                <a:ea typeface="华文新魏" panose="02010800040101010101" charset="-122"/>
                <a:cs typeface="Times New Roman" panose="02020603050405020304" charset="0"/>
              </a:endParaRPr>
            </a:p>
          </p:txBody>
        </p:sp>
      </p:grpSp>
      <p:grpSp>
        <p:nvGrpSpPr>
          <p:cNvPr id="33" name="Group110"/>
          <p:cNvGrpSpPr/>
          <p:nvPr/>
        </p:nvGrpSpPr>
        <p:grpSpPr>
          <a:xfrm rot="0">
            <a:off x="141605" y="2704465"/>
            <a:ext cx="3239770" cy="2479675"/>
            <a:chOff x="1384835" y="2279555"/>
            <a:chExt cx="3239909" cy="2479675"/>
          </a:xfrm>
        </p:grpSpPr>
        <p:sp>
          <p:nvSpPr>
            <p:cNvPr id="34" name="MMConnector"/>
            <p:cNvSpPr/>
            <p:nvPr/>
          </p:nvSpPr>
          <p:spPr>
            <a:xfrm>
              <a:off x="2473860" y="2279555"/>
              <a:ext cx="1845945" cy="1007745"/>
            </a:xfrm>
            <a:custGeom>
              <a:avLst/>
              <a:gdLst/>
              <a:ahLst/>
              <a:cxnLst/>
              <a:pathLst>
                <a:path w="567697" h="346606" fill="none">
                  <a:moveTo>
                    <a:pt x="-81981" y="84406"/>
                  </a:moveTo>
                  <a:cubicBezTo>
                    <a:pt x="85344" y="-67689"/>
                    <a:pt x="221089" y="-262200"/>
                    <a:pt x="485716" y="-262200"/>
                  </a:cubicBezTo>
                </a:path>
              </a:pathLst>
            </a:custGeom>
            <a:noFill/>
            <a:ln w="76200" cap="rnd">
              <a:solidFill>
                <a:srgbClr val="85ACBD"/>
              </a:solidFill>
              <a:round/>
            </a:ln>
          </p:spPr>
        </p:sp>
        <p:sp>
          <p:nvSpPr>
            <p:cNvPr id="35" name="MMConnector"/>
            <p:cNvSpPr/>
            <p:nvPr/>
          </p:nvSpPr>
          <p:spPr>
            <a:xfrm flipV="1">
              <a:off x="2865655" y="2790095"/>
              <a:ext cx="1273810" cy="76200"/>
            </a:xfrm>
            <a:custGeom>
              <a:avLst/>
              <a:gdLst/>
              <a:ahLst/>
              <a:cxnLst/>
              <a:pathLst>
                <a:path w="478800" h="7600" fill="none">
                  <a:moveTo>
                    <a:pt x="6916" y="0"/>
                  </a:moveTo>
                  <a:cubicBezTo>
                    <a:pt x="176213" y="0"/>
                    <a:pt x="330964" y="0"/>
                    <a:pt x="485716" y="0"/>
                  </a:cubicBezTo>
                </a:path>
              </a:pathLst>
            </a:custGeom>
            <a:noFill/>
            <a:ln w="76200" cap="rnd">
              <a:solidFill>
                <a:srgbClr val="3E5370"/>
              </a:solidFill>
              <a:round/>
            </a:ln>
          </p:spPr>
        </p:sp>
        <p:sp>
          <p:nvSpPr>
            <p:cNvPr id="36" name="MMConnector"/>
            <p:cNvSpPr/>
            <p:nvPr/>
          </p:nvSpPr>
          <p:spPr>
            <a:xfrm>
              <a:off x="2541805" y="3533045"/>
              <a:ext cx="1709420" cy="1226185"/>
            </a:xfrm>
            <a:custGeom>
              <a:avLst/>
              <a:gdLst/>
              <a:ahLst/>
              <a:cxnLst/>
              <a:pathLst>
                <a:path w="567697" h="346606" fill="none">
                  <a:moveTo>
                    <a:pt x="-81981" y="-84406"/>
                  </a:moveTo>
                  <a:cubicBezTo>
                    <a:pt x="85344" y="67689"/>
                    <a:pt x="221089" y="262200"/>
                    <a:pt x="485716" y="262200"/>
                  </a:cubicBezTo>
                </a:path>
              </a:pathLst>
            </a:custGeom>
            <a:noFill/>
            <a:ln w="76200" cap="rnd">
              <a:solidFill>
                <a:srgbClr val="C6B198"/>
              </a:solidFill>
              <a:round/>
            </a:ln>
          </p:spPr>
        </p:sp>
        <p:sp>
          <p:nvSpPr>
            <p:cNvPr id="37" name="MainIdea"/>
            <p:cNvSpPr/>
            <p:nvPr/>
          </p:nvSpPr>
          <p:spPr>
            <a:xfrm>
              <a:off x="1384835" y="2550065"/>
              <a:ext cx="1557020" cy="616585"/>
            </a:xfrm>
            <a:custGeom>
              <a:avLst/>
              <a:gdLst>
                <a:gd name="rtl" fmla="*/ 171912 w 985264"/>
                <a:gd name="rtt" fmla="*/ 128440 h 410400"/>
                <a:gd name="rtr" fmla="*/ 810312 w 985264"/>
                <a:gd name="rtb" fmla="*/ 295640 h 410400"/>
              </a:gdLst>
              <a:ahLst/>
              <a:cxnLst/>
              <a:rect l="rtl" t="rtt" r="rtr" b="rtb"/>
              <a:pathLst>
                <a:path w="985264" h="410400">
                  <a:moveTo>
                    <a:pt x="102600" y="0"/>
                  </a:moveTo>
                  <a:lnTo>
                    <a:pt x="882664" y="0"/>
                  </a:lnTo>
                  <a:lnTo>
                    <a:pt x="985264" y="205200"/>
                  </a:lnTo>
                  <a:lnTo>
                    <a:pt x="882664" y="410400"/>
                  </a:lnTo>
                  <a:lnTo>
                    <a:pt x="102600" y="410400"/>
                  </a:lnTo>
                  <a:lnTo>
                    <a:pt x="0" y="205200"/>
                  </a:lnTo>
                  <a:lnTo>
                    <a:pt x="102600" y="0"/>
                  </a:lnTo>
                  <a:close/>
                </a:path>
              </a:pathLst>
            </a:custGeom>
            <a:solidFill>
              <a:srgbClr val="DD7E7A"/>
            </a:solidFill>
            <a:ln w="22800" cap="flat">
              <a:solidFill>
                <a:srgbClr val="DD7E7A"/>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强调句</a:t>
              </a:r>
              <a:endParaRPr lang="zh-CN" altLang="en-US" sz="2800">
                <a:solidFill>
                  <a:srgbClr val="FFFFFF"/>
                </a:solidFill>
                <a:latin typeface="华文楷体" panose="02010600040101010101" charset="-122"/>
                <a:ea typeface="华文楷体" panose="02010600040101010101" charset="-122"/>
              </a:endParaRPr>
            </a:p>
          </p:txBody>
        </p:sp>
        <p:sp>
          <p:nvSpPr>
            <p:cNvPr id="38" name="shape111"/>
            <p:cNvSpPr/>
            <p:nvPr/>
          </p:nvSpPr>
          <p:spPr>
            <a:xfrm>
              <a:off x="2865994" y="2866490"/>
              <a:ext cx="76000" cy="76000"/>
            </a:xfrm>
            <a:custGeom>
              <a:avLst/>
              <a:gdLst/>
              <a:ahLst/>
              <a:cxnLst/>
              <a:pathLst>
                <a:path w="76000" h="76000">
                  <a:moveTo>
                    <a:pt x="76000" y="38000"/>
                  </a:moveTo>
                  <a:cubicBezTo>
                    <a:pt x="76000" y="58987"/>
                    <a:pt x="58987" y="76000"/>
                    <a:pt x="38000" y="76000"/>
                  </a:cubicBezTo>
                  <a:cubicBezTo>
                    <a:pt x="17013" y="76000"/>
                    <a:pt x="0" y="58987"/>
                    <a:pt x="0" y="38000"/>
                  </a:cubicBezTo>
                  <a:cubicBezTo>
                    <a:pt x="0" y="17013"/>
                    <a:pt x="17013" y="0"/>
                    <a:pt x="38000" y="0"/>
                  </a:cubicBezTo>
                  <a:cubicBezTo>
                    <a:pt x="58987" y="0"/>
                    <a:pt x="76000" y="17013"/>
                    <a:pt x="76000" y="38000"/>
                  </a:cubicBezTo>
                  <a:close/>
                </a:path>
              </a:pathLst>
            </a:custGeom>
            <a:gradFill>
              <a:gsLst>
                <a:gs pos="0">
                  <a:srgbClr val="FFFFFF"/>
                </a:gs>
                <a:gs pos="25000">
                  <a:srgbClr val="F0F5F0"/>
                </a:gs>
                <a:gs pos="75000">
                  <a:srgbClr val="E1EBE1"/>
                </a:gs>
                <a:gs pos="100000">
                  <a:srgbClr val="C8D7C8"/>
                </a:gs>
              </a:gsLst>
              <a:lin ang="5400000" scaled="0"/>
            </a:gradFill>
            <a:ln w="3800" cap="flat">
              <a:solidFill>
                <a:srgbClr val="46A000"/>
              </a:solidFill>
              <a:round/>
            </a:ln>
          </p:spPr>
        </p:sp>
        <p:sp>
          <p:nvSpPr>
            <p:cNvPr id="39" name="shape112"/>
            <p:cNvSpPr/>
            <p:nvPr/>
          </p:nvSpPr>
          <p:spPr>
            <a:xfrm>
              <a:off x="4548744" y="3391000"/>
              <a:ext cx="76000" cy="76000"/>
            </a:xfrm>
            <a:custGeom>
              <a:avLst/>
              <a:gdLst/>
              <a:ahLst/>
              <a:cxnLst/>
              <a:pathLst>
                <a:path w="76000" h="76000">
                  <a:moveTo>
                    <a:pt x="15200" y="38000"/>
                  </a:moveTo>
                  <a:lnTo>
                    <a:pt x="60800" y="38000"/>
                  </a:lnTo>
                </a:path>
              </a:pathLst>
            </a:custGeom>
            <a:ln w="3800" cap="flat">
              <a:solidFill>
                <a:srgbClr val="46A000"/>
              </a:solidFill>
              <a:round/>
            </a:ln>
          </p:spPr>
        </p:sp>
      </p:grpSp>
      <p:sp>
        <p:nvSpPr>
          <p:cNvPr id="40" name="MainTopic"/>
          <p:cNvSpPr/>
          <p:nvPr/>
        </p:nvSpPr>
        <p:spPr>
          <a:xfrm>
            <a:off x="2781935" y="2948305"/>
            <a:ext cx="2139315" cy="86677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85ACBD"/>
          </a:solidFill>
          <a:ln w="22800" cap="flat">
            <a:solidFill>
              <a:srgbClr val="85ACBD"/>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功能</a:t>
            </a:r>
            <a:endParaRPr lang="zh-CN" altLang="en-US" sz="2800">
              <a:solidFill>
                <a:srgbClr val="FFFFFF"/>
              </a:solidFill>
              <a:latin typeface="华文楷体" panose="02010600040101010101" charset="-122"/>
              <a:ea typeface="华文楷体" panose="02010600040101010101" charset="-122"/>
            </a:endParaRPr>
          </a:p>
        </p:txBody>
      </p:sp>
      <p:sp>
        <p:nvSpPr>
          <p:cNvPr id="41" name="MainTopic"/>
          <p:cNvSpPr/>
          <p:nvPr/>
        </p:nvSpPr>
        <p:spPr>
          <a:xfrm>
            <a:off x="2781935" y="1395730"/>
            <a:ext cx="2139950" cy="81915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结构</a:t>
            </a:r>
            <a:endParaRPr lang="zh-CN" altLang="en-US" sz="2800">
              <a:solidFill>
                <a:srgbClr val="FFFFFF"/>
              </a:solidFill>
              <a:latin typeface="华文楷体" panose="02010600040101010101" charset="-122"/>
              <a:ea typeface="华文楷体" panose="02010600040101010101" charset="-122"/>
            </a:endParaRPr>
          </a:p>
        </p:txBody>
      </p:sp>
      <p:sp>
        <p:nvSpPr>
          <p:cNvPr id="42" name="MainTopic"/>
          <p:cNvSpPr/>
          <p:nvPr/>
        </p:nvSpPr>
        <p:spPr>
          <a:xfrm>
            <a:off x="2781935" y="4561205"/>
            <a:ext cx="2076450" cy="74295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C6B198"/>
          </a:solidFill>
          <a:ln w="22800" cap="flat">
            <a:solidFill>
              <a:srgbClr val="C6B198"/>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注意事项</a:t>
            </a:r>
            <a:endParaRPr lang="zh-CN" altLang="en-US" sz="2800">
              <a:solidFill>
                <a:srgbClr val="FFFFFF"/>
              </a:solidFill>
              <a:latin typeface="华文楷体" panose="02010600040101010101" charset="-122"/>
              <a:ea typeface="华文楷体" panose="02010600040101010101" charset="-122"/>
            </a:endParaRPr>
          </a:p>
        </p:txBody>
      </p:sp>
      <p:grpSp>
        <p:nvGrpSpPr>
          <p:cNvPr id="44" name="组合 43"/>
          <p:cNvGrpSpPr/>
          <p:nvPr/>
        </p:nvGrpSpPr>
        <p:grpSpPr>
          <a:xfrm>
            <a:off x="5005070" y="4079240"/>
            <a:ext cx="8669655" cy="521970"/>
            <a:chOff x="8257" y="1911"/>
            <a:chExt cx="13653" cy="822"/>
          </a:xfrm>
        </p:grpSpPr>
        <p:sp>
          <p:nvSpPr>
            <p:cNvPr id="45" name="文本框 44"/>
            <p:cNvSpPr txBox="1"/>
            <p:nvPr/>
          </p:nvSpPr>
          <p:spPr>
            <a:xfrm>
              <a:off x="8257" y="1911"/>
              <a:ext cx="13653" cy="822"/>
            </a:xfrm>
            <a:prstGeom prst="rect">
              <a:avLst/>
            </a:prstGeom>
            <a:noFill/>
          </p:spPr>
          <p:txBody>
            <a:bodyPr wrap="square" rtlCol="0">
              <a:spAutoFit/>
            </a:bodyPr>
            <a:p>
              <a:r>
                <a:rPr lang="en-US" altLang="zh-CN" sz="2800">
                  <a:latin typeface="华文新魏" panose="02010800040101010101" charset="-122"/>
                  <a:ea typeface="华文新魏" panose="02010800040101010101" charset="-122"/>
                  <a:cs typeface="华文新魏" panose="02010800040101010101" charset="-122"/>
                </a:rPr>
                <a:t>that/who</a:t>
              </a:r>
              <a:r>
                <a:rPr lang="zh-CN" altLang="en-US" sz="2800">
                  <a:latin typeface="华文新魏" panose="02010800040101010101" charset="-122"/>
                  <a:ea typeface="华文新魏" panose="02010800040101010101" charset="-122"/>
                  <a:cs typeface="华文新魏" panose="02010800040101010101" charset="-122"/>
                </a:rPr>
                <a:t>后谓语动词的单复数</a:t>
              </a:r>
              <a:endParaRPr lang="zh-CN" altLang="en-US" sz="2800">
                <a:latin typeface="华文新魏" panose="02010800040101010101" charset="-122"/>
                <a:ea typeface="华文新魏" panose="02010800040101010101" charset="-122"/>
                <a:cs typeface="华文新魏" panose="02010800040101010101" charset="-122"/>
              </a:endParaRPr>
            </a:p>
          </p:txBody>
        </p:sp>
        <p:sp>
          <p:nvSpPr>
            <p:cNvPr id="46" name="ConnectLine"/>
            <p:cNvSpPr/>
            <p:nvPr/>
          </p:nvSpPr>
          <p:spPr>
            <a:xfrm>
              <a:off x="13188" y="2479"/>
              <a:ext cx="5415" cy="254"/>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grpSp>
      <p:grpSp>
        <p:nvGrpSpPr>
          <p:cNvPr id="47" name="组合 46"/>
          <p:cNvGrpSpPr/>
          <p:nvPr/>
        </p:nvGrpSpPr>
        <p:grpSpPr>
          <a:xfrm>
            <a:off x="5005070" y="4556760"/>
            <a:ext cx="6569710" cy="521970"/>
            <a:chOff x="8232" y="2450"/>
            <a:chExt cx="10346" cy="822"/>
          </a:xfrm>
        </p:grpSpPr>
        <p:sp>
          <p:nvSpPr>
            <p:cNvPr id="48" name="ConnectLine"/>
            <p:cNvSpPr/>
            <p:nvPr/>
          </p:nvSpPr>
          <p:spPr>
            <a:xfrm flipV="1">
              <a:off x="13163" y="2977"/>
              <a:ext cx="5415" cy="120"/>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49" name="文本框 48"/>
            <p:cNvSpPr txBox="1"/>
            <p:nvPr/>
          </p:nvSpPr>
          <p:spPr>
            <a:xfrm>
              <a:off x="8232" y="2450"/>
              <a:ext cx="4253" cy="822"/>
            </a:xfrm>
            <a:prstGeom prst="rect">
              <a:avLst/>
            </a:prstGeom>
            <a:noFill/>
          </p:spPr>
          <p:txBody>
            <a:bodyPr wrap="square" rtlCol="0">
              <a:spAutoFit/>
            </a:bodyPr>
            <a:p>
              <a:r>
                <a:rPr lang="en-US" altLang="zh-CN" sz="2800">
                  <a:latin typeface="Times New Roman" panose="02020603050405020304" charset="0"/>
                  <a:ea typeface="华文新魏" panose="02010800040101010101" charset="-122"/>
                  <a:cs typeface="Times New Roman" panose="02020603050405020304" charset="0"/>
                </a:rPr>
                <a:t>is/was </a:t>
              </a:r>
              <a:r>
                <a:rPr lang="zh-CN" altLang="en-US" sz="2800">
                  <a:latin typeface="华文新魏" panose="02010800040101010101" charset="-122"/>
                  <a:ea typeface="华文新魏" panose="02010800040101010101" charset="-122"/>
                  <a:cs typeface="华文新魏" panose="02010800040101010101" charset="-122"/>
                </a:rPr>
                <a:t>数的形式</a:t>
              </a:r>
              <a:endParaRPr lang="zh-CN" altLang="en-US" sz="2800">
                <a:latin typeface="华文新魏" panose="02010800040101010101" charset="-122"/>
                <a:ea typeface="华文新魏" panose="02010800040101010101" charset="-122"/>
                <a:cs typeface="华文新魏" panose="02010800040101010101" charset="-122"/>
              </a:endParaRPr>
            </a:p>
          </p:txBody>
        </p:sp>
      </p:grpSp>
      <p:grpSp>
        <p:nvGrpSpPr>
          <p:cNvPr id="50" name="组合 49"/>
          <p:cNvGrpSpPr/>
          <p:nvPr/>
        </p:nvGrpSpPr>
        <p:grpSpPr>
          <a:xfrm>
            <a:off x="5005070" y="5078730"/>
            <a:ext cx="6541135" cy="521970"/>
            <a:chOff x="8277" y="3097"/>
            <a:chExt cx="10301" cy="822"/>
          </a:xfrm>
        </p:grpSpPr>
        <p:sp>
          <p:nvSpPr>
            <p:cNvPr id="51" name="ConnectLine"/>
            <p:cNvSpPr/>
            <p:nvPr/>
          </p:nvSpPr>
          <p:spPr>
            <a:xfrm flipV="1">
              <a:off x="13163" y="3260"/>
              <a:ext cx="5415" cy="496"/>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52" name="文本框 51"/>
            <p:cNvSpPr txBox="1"/>
            <p:nvPr/>
          </p:nvSpPr>
          <p:spPr>
            <a:xfrm>
              <a:off x="8277" y="3097"/>
              <a:ext cx="3754" cy="822"/>
            </a:xfrm>
            <a:prstGeom prst="rect">
              <a:avLst/>
            </a:prstGeom>
            <a:noFill/>
          </p:spPr>
          <p:txBody>
            <a:bodyPr wrap="square" rtlCol="0">
              <a:spAutoFit/>
            </a:bodyPr>
            <a:p>
              <a:r>
                <a:rPr lang="zh-CN" altLang="en-US" sz="2800">
                  <a:latin typeface="华文新魏" panose="02010800040101010101" charset="-122"/>
                  <a:ea typeface="华文新魏" panose="02010800040101010101" charset="-122"/>
                  <a:cs typeface="华文新魏" panose="02010800040101010101" charset="-122"/>
                </a:rPr>
                <a:t>强调句的判断</a:t>
              </a:r>
              <a:endParaRPr lang="zh-CN" altLang="en-US" sz="2800">
                <a:latin typeface="华文新魏" panose="02010800040101010101" charset="-122"/>
                <a:ea typeface="华文新魏" panose="02010800040101010101" charset="-122"/>
                <a:cs typeface="华文新魏" panose="020108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ox(in)">
                                      <p:cBhvr>
                                        <p:cTn id="32" dur="20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ox(in)">
                                      <p:cBhvr>
                                        <p:cTn id="37" dur="20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ox(in)">
                                      <p:cBhvr>
                                        <p:cTn id="4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 name="组合 42"/>
          <p:cNvGrpSpPr/>
          <p:nvPr/>
        </p:nvGrpSpPr>
        <p:grpSpPr>
          <a:xfrm>
            <a:off x="3142515" y="1600835"/>
            <a:ext cx="4859696" cy="3940175"/>
            <a:chOff x="303" y="1985"/>
            <a:chExt cx="7653" cy="6205"/>
          </a:xfrm>
        </p:grpSpPr>
        <p:grpSp>
          <p:nvGrpSpPr>
            <p:cNvPr id="33" name="Group110"/>
            <p:cNvGrpSpPr/>
            <p:nvPr/>
          </p:nvGrpSpPr>
          <p:grpSpPr>
            <a:xfrm>
              <a:off x="303" y="4071"/>
              <a:ext cx="5227" cy="3905"/>
              <a:chOff x="1305457" y="2279555"/>
              <a:chExt cx="3319287" cy="2479675"/>
            </a:xfrm>
          </p:grpSpPr>
          <p:sp>
            <p:nvSpPr>
              <p:cNvPr id="34" name="MMConnector"/>
              <p:cNvSpPr/>
              <p:nvPr/>
            </p:nvSpPr>
            <p:spPr>
              <a:xfrm>
                <a:off x="2473860" y="2279555"/>
                <a:ext cx="1845945" cy="1007745"/>
              </a:xfrm>
              <a:custGeom>
                <a:avLst/>
                <a:gdLst/>
                <a:ahLst/>
                <a:cxnLst/>
                <a:pathLst>
                  <a:path w="567697" h="346606" fill="none">
                    <a:moveTo>
                      <a:pt x="-81981" y="84406"/>
                    </a:moveTo>
                    <a:cubicBezTo>
                      <a:pt x="85344" y="-67689"/>
                      <a:pt x="221089" y="-262200"/>
                      <a:pt x="485716" y="-262200"/>
                    </a:cubicBezTo>
                  </a:path>
                </a:pathLst>
              </a:custGeom>
              <a:noFill/>
              <a:ln w="76200" cap="rnd">
                <a:solidFill>
                  <a:srgbClr val="85ACBD"/>
                </a:solidFill>
                <a:round/>
              </a:ln>
            </p:spPr>
          </p:sp>
          <p:sp>
            <p:nvSpPr>
              <p:cNvPr id="36" name="MMConnector"/>
              <p:cNvSpPr/>
              <p:nvPr/>
            </p:nvSpPr>
            <p:spPr>
              <a:xfrm>
                <a:off x="2541805" y="3533045"/>
                <a:ext cx="1709420" cy="1226185"/>
              </a:xfrm>
              <a:custGeom>
                <a:avLst/>
                <a:gdLst/>
                <a:ahLst/>
                <a:cxnLst/>
                <a:pathLst>
                  <a:path w="567697" h="346606" fill="none">
                    <a:moveTo>
                      <a:pt x="-81981" y="-84406"/>
                    </a:moveTo>
                    <a:cubicBezTo>
                      <a:pt x="85344" y="67689"/>
                      <a:pt x="221089" y="262200"/>
                      <a:pt x="485716" y="262200"/>
                    </a:cubicBezTo>
                  </a:path>
                </a:pathLst>
              </a:custGeom>
              <a:noFill/>
              <a:ln w="76200" cap="rnd">
                <a:solidFill>
                  <a:srgbClr val="C6B198"/>
                </a:solidFill>
                <a:round/>
              </a:ln>
            </p:spPr>
          </p:sp>
          <p:sp>
            <p:nvSpPr>
              <p:cNvPr id="37" name="MainIdea"/>
              <p:cNvSpPr/>
              <p:nvPr/>
            </p:nvSpPr>
            <p:spPr>
              <a:xfrm>
                <a:off x="1305457" y="2503075"/>
                <a:ext cx="1779966" cy="887730"/>
              </a:xfrm>
              <a:custGeom>
                <a:avLst/>
                <a:gdLst>
                  <a:gd name="rtl" fmla="*/ 171912 w 985264"/>
                  <a:gd name="rtt" fmla="*/ 128440 h 410400"/>
                  <a:gd name="rtr" fmla="*/ 810312 w 985264"/>
                  <a:gd name="rtb" fmla="*/ 295640 h 410400"/>
                </a:gdLst>
                <a:ahLst/>
                <a:cxnLst/>
                <a:rect l="rtl" t="rtt" r="rtr" b="rtb"/>
                <a:pathLst>
                  <a:path w="985264" h="410400">
                    <a:moveTo>
                      <a:pt x="102600" y="0"/>
                    </a:moveTo>
                    <a:lnTo>
                      <a:pt x="882664" y="0"/>
                    </a:lnTo>
                    <a:lnTo>
                      <a:pt x="985264" y="205200"/>
                    </a:lnTo>
                    <a:lnTo>
                      <a:pt x="882664" y="410400"/>
                    </a:lnTo>
                    <a:lnTo>
                      <a:pt x="102600" y="410400"/>
                    </a:lnTo>
                    <a:lnTo>
                      <a:pt x="0" y="205200"/>
                    </a:lnTo>
                    <a:lnTo>
                      <a:pt x="102600" y="0"/>
                    </a:lnTo>
                    <a:close/>
                  </a:path>
                </a:pathLst>
              </a:custGeom>
              <a:solidFill>
                <a:srgbClr val="DD7E7A"/>
              </a:solidFill>
              <a:ln w="22800" cap="flat">
                <a:solidFill>
                  <a:srgbClr val="DD7E7A"/>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强调句</a:t>
                </a:r>
                <a:endParaRPr lang="zh-CN" altLang="en-US" sz="2800">
                  <a:solidFill>
                    <a:srgbClr val="FFFFFF"/>
                  </a:solidFill>
                  <a:latin typeface="华文楷体" panose="02010600040101010101" charset="-122"/>
                  <a:ea typeface="华文楷体" panose="02010600040101010101" charset="-122"/>
                </a:endParaRPr>
              </a:p>
            </p:txBody>
          </p:sp>
          <p:sp>
            <p:nvSpPr>
              <p:cNvPr id="38" name="shape111"/>
              <p:cNvSpPr/>
              <p:nvPr/>
            </p:nvSpPr>
            <p:spPr>
              <a:xfrm>
                <a:off x="2865994" y="2866490"/>
                <a:ext cx="76000" cy="76000"/>
              </a:xfrm>
              <a:custGeom>
                <a:avLst/>
                <a:gdLst/>
                <a:ahLst/>
                <a:cxnLst/>
                <a:pathLst>
                  <a:path w="76000" h="76000">
                    <a:moveTo>
                      <a:pt x="76000" y="38000"/>
                    </a:moveTo>
                    <a:cubicBezTo>
                      <a:pt x="76000" y="58987"/>
                      <a:pt x="58987" y="76000"/>
                      <a:pt x="38000" y="76000"/>
                    </a:cubicBezTo>
                    <a:cubicBezTo>
                      <a:pt x="17013" y="76000"/>
                      <a:pt x="0" y="58987"/>
                      <a:pt x="0" y="38000"/>
                    </a:cubicBezTo>
                    <a:cubicBezTo>
                      <a:pt x="0" y="17013"/>
                      <a:pt x="17013" y="0"/>
                      <a:pt x="38000" y="0"/>
                    </a:cubicBezTo>
                    <a:cubicBezTo>
                      <a:pt x="58987" y="0"/>
                      <a:pt x="76000" y="17013"/>
                      <a:pt x="76000" y="38000"/>
                    </a:cubicBezTo>
                    <a:close/>
                  </a:path>
                </a:pathLst>
              </a:custGeom>
              <a:gradFill>
                <a:gsLst>
                  <a:gs pos="0">
                    <a:srgbClr val="FFFFFF"/>
                  </a:gs>
                  <a:gs pos="25000">
                    <a:srgbClr val="F0F5F0"/>
                  </a:gs>
                  <a:gs pos="75000">
                    <a:srgbClr val="E1EBE1"/>
                  </a:gs>
                  <a:gs pos="100000">
                    <a:srgbClr val="C8D7C8"/>
                  </a:gs>
                </a:gsLst>
                <a:lin ang="5400000" scaled="0"/>
              </a:gradFill>
              <a:ln w="3800" cap="flat">
                <a:solidFill>
                  <a:srgbClr val="46A000"/>
                </a:solidFill>
                <a:round/>
              </a:ln>
            </p:spPr>
          </p:sp>
          <p:sp>
            <p:nvSpPr>
              <p:cNvPr id="39" name="shape112"/>
              <p:cNvSpPr/>
              <p:nvPr/>
            </p:nvSpPr>
            <p:spPr>
              <a:xfrm>
                <a:off x="4548744" y="3391000"/>
                <a:ext cx="76000" cy="76000"/>
              </a:xfrm>
              <a:custGeom>
                <a:avLst/>
                <a:gdLst/>
                <a:ahLst/>
                <a:cxnLst/>
                <a:pathLst>
                  <a:path w="76000" h="76000">
                    <a:moveTo>
                      <a:pt x="15200" y="38000"/>
                    </a:moveTo>
                    <a:lnTo>
                      <a:pt x="60800" y="38000"/>
                    </a:lnTo>
                  </a:path>
                </a:pathLst>
              </a:custGeom>
              <a:ln w="3800" cap="flat">
                <a:solidFill>
                  <a:srgbClr val="46A000"/>
                </a:solidFill>
                <a:round/>
              </a:ln>
            </p:spPr>
          </p:sp>
        </p:grpSp>
        <p:sp>
          <p:nvSpPr>
            <p:cNvPr id="41" name="MainTopic"/>
            <p:cNvSpPr/>
            <p:nvPr/>
          </p:nvSpPr>
          <p:spPr>
            <a:xfrm>
              <a:off x="4586" y="1985"/>
              <a:ext cx="3370" cy="129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chemeClr val="tx2"/>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42" name="MainTopic"/>
            <p:cNvSpPr/>
            <p:nvPr/>
          </p:nvSpPr>
          <p:spPr>
            <a:xfrm>
              <a:off x="4636" y="7020"/>
              <a:ext cx="3270" cy="117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chemeClr val="tx1">
                <a:lumMod val="50000"/>
                <a:lumOff val="50000"/>
              </a:schemeClr>
            </a:solidFill>
            <a:ln w="22800" cap="flat">
              <a:solidFill>
                <a:srgbClr val="C6B198"/>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考试应用</a:t>
              </a:r>
              <a:endParaRPr lang="zh-CN" altLang="en-US" sz="2800">
                <a:solidFill>
                  <a:srgbClr val="FFFFFF"/>
                </a:solidFill>
                <a:latin typeface="华文楷体" panose="02010600040101010101" charset="-122"/>
                <a:ea typeface="华文楷体" panose="02010600040101010101" charset="-122"/>
              </a:endParaRPr>
            </a:p>
          </p:txBody>
        </p:sp>
      </p:grpSp>
      <p:sp>
        <p:nvSpPr>
          <p:cNvPr id="45" name="Rounded Rectangle 7"/>
          <p:cNvSpPr>
            <a:spLocks noChangeArrowheads="1"/>
          </p:cNvSpPr>
          <p:nvPr/>
        </p:nvSpPr>
        <p:spPr bwMode="auto">
          <a:xfrm>
            <a:off x="363220" y="203200"/>
            <a:ext cx="3195320"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application</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MainTopic"/>
          <p:cNvSpPr/>
          <p:nvPr/>
        </p:nvSpPr>
        <p:spPr>
          <a:xfrm>
            <a:off x="353060" y="18732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2" name="文本框 1"/>
          <p:cNvSpPr txBox="1"/>
          <p:nvPr/>
        </p:nvSpPr>
        <p:spPr>
          <a:xfrm>
            <a:off x="718185" y="1133475"/>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我不知道这是不是因为我长久无法出门的缘故，我变得对一切与大自然有关的事物都无比狂热</a:t>
            </a:r>
            <a:r>
              <a:rPr lang="zh-CN" altLang="en-US" sz="2800">
                <a:uFillTx/>
                <a:latin typeface="Times New Roman" panose="02020603050405020304" charset="0"/>
                <a:ea typeface="华文新魏" panose="02010800040101010101" charset="-122"/>
                <a:sym typeface="+mn-ea"/>
              </a:rPr>
              <a:t>。</a:t>
            </a:r>
            <a:r>
              <a:rPr lang="en-US" altLang="zh-CN" sz="2800">
                <a:uFillTx/>
                <a:latin typeface="Times New Roman" panose="02020603050405020304" charset="0"/>
                <a:ea typeface="华文新魏" panose="02010800040101010101" charset="-122"/>
                <a:sym typeface="+mn-ea"/>
              </a:rPr>
              <a:t>(M1U1)</a:t>
            </a:r>
            <a:endParaRPr lang="en-US" altLang="zh-CN" sz="2800">
              <a:uFillTx/>
              <a:latin typeface="Times New Roman" panose="02020603050405020304" charset="0"/>
              <a:ea typeface="华文新魏" panose="02010800040101010101" charset="-122"/>
              <a:sym typeface="+mn-ea"/>
            </a:endParaRPr>
          </a:p>
        </p:txBody>
      </p:sp>
      <p:grpSp>
        <p:nvGrpSpPr>
          <p:cNvPr id="3" name="组合 2"/>
          <p:cNvGrpSpPr/>
          <p:nvPr/>
        </p:nvGrpSpPr>
        <p:grpSpPr>
          <a:xfrm>
            <a:off x="591820" y="2086610"/>
            <a:ext cx="11250930" cy="1096010"/>
            <a:chOff x="382" y="2136"/>
            <a:chExt cx="17718" cy="1726"/>
          </a:xfrm>
        </p:grpSpPr>
        <p:sp>
          <p:nvSpPr>
            <p:cNvPr id="4" name="文本框 3"/>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 wonder if </a:t>
              </a:r>
              <a:r>
                <a:rPr lang="en-US" altLang="zh-CN" sz="2800">
                  <a:solidFill>
                    <a:srgbClr val="FF0000"/>
                  </a:solidFill>
                  <a:latin typeface="Times New Roman" panose="02020603050405020304" charset="0"/>
                  <a:cs typeface="Times New Roman" panose="02020603050405020304" charset="0"/>
                </a:rPr>
                <a:t>it's</a:t>
              </a:r>
              <a:r>
                <a:rPr lang="en-US" altLang="zh-CN" sz="2800">
                  <a:latin typeface="Times New Roman" panose="02020603050405020304" charset="0"/>
                  <a:cs typeface="Times New Roman" panose="02020603050405020304" charset="0"/>
                </a:rPr>
                <a:t> because I haven't been able to be outdoors for so long </a:t>
              </a:r>
              <a:r>
                <a:rPr lang="en-US" altLang="zh-CN" sz="2800">
                  <a:solidFill>
                    <a:srgbClr val="FF0000"/>
                  </a:solidFill>
                  <a:latin typeface="Times New Roman" panose="02020603050405020304" charset="0"/>
                  <a:cs typeface="Times New Roman" panose="02020603050405020304" charset="0"/>
                </a:rPr>
                <a:t>that </a:t>
              </a:r>
              <a:r>
                <a:rPr lang="en-US" altLang="zh-CN" sz="2800">
                  <a:latin typeface="Times New Roman" panose="02020603050405020304" charset="0"/>
                  <a:cs typeface="Times New Roman" panose="02020603050405020304" charset="0"/>
                </a:rPr>
                <a:t>I've grown so crazy about everything to do with nature. (M1U1)</a:t>
              </a:r>
              <a:endParaRPr lang="en-US" altLang="zh-CN" sz="2800">
                <a:latin typeface="Times New Roman" panose="02020603050405020304" charset="0"/>
                <a:cs typeface="Times New Roman" panose="02020603050405020304" charset="0"/>
              </a:endParaRPr>
            </a:p>
          </p:txBody>
        </p:sp>
        <p:pic>
          <p:nvPicPr>
            <p:cNvPr id="13" name="图片 12"/>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7" name="对角圆角矩形 6"/>
          <p:cNvSpPr/>
          <p:nvPr/>
        </p:nvSpPr>
        <p:spPr>
          <a:xfrm>
            <a:off x="9239250" y="3182620"/>
            <a:ext cx="2675255" cy="586740"/>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强调原因状语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1" name="文本框 10"/>
          <p:cNvSpPr txBox="1"/>
          <p:nvPr/>
        </p:nvSpPr>
        <p:spPr>
          <a:xfrm>
            <a:off x="718185" y="4063365"/>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首先想到要沿整条湄公河从源头到终点骑车旅行的正是我的姐姐</a:t>
            </a:r>
            <a:r>
              <a:rPr lang="zh-CN" altLang="en-US" sz="2800">
                <a:uFillTx/>
                <a:latin typeface="Times New Roman" panose="02020603050405020304" charset="0"/>
                <a:ea typeface="华文新魏" panose="02010800040101010101" charset="-122"/>
                <a:sym typeface="+mn-ea"/>
              </a:rPr>
              <a:t>。</a:t>
            </a:r>
            <a:r>
              <a:rPr lang="en-US" altLang="zh-CN" sz="2800">
                <a:uFillTx/>
                <a:latin typeface="Times New Roman" panose="02020603050405020304" charset="0"/>
                <a:ea typeface="华文新魏" panose="02010800040101010101" charset="-122"/>
                <a:sym typeface="+mn-ea"/>
              </a:rPr>
              <a:t>(M1U3)</a:t>
            </a:r>
            <a:endParaRPr lang="en-US" altLang="zh-CN" sz="2800">
              <a:uFillTx/>
              <a:latin typeface="Times New Roman" panose="02020603050405020304" charset="0"/>
              <a:ea typeface="华文新魏" panose="02010800040101010101" charset="-122"/>
              <a:sym typeface="+mn-ea"/>
            </a:endParaRPr>
          </a:p>
        </p:txBody>
      </p:sp>
      <p:grpSp>
        <p:nvGrpSpPr>
          <p:cNvPr id="12" name="组合 11"/>
          <p:cNvGrpSpPr/>
          <p:nvPr/>
        </p:nvGrpSpPr>
        <p:grpSpPr>
          <a:xfrm>
            <a:off x="591820" y="5016500"/>
            <a:ext cx="11250930" cy="1096010"/>
            <a:chOff x="382" y="2136"/>
            <a:chExt cx="17718" cy="1726"/>
          </a:xfrm>
        </p:grpSpPr>
        <p:sp>
          <p:nvSpPr>
            <p:cNvPr id="14" name="文本框 13"/>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was my sister who first had the idea to cycle along the entire Mekong River from where it begins to where it ends. (M1U3)</a:t>
              </a:r>
              <a:endParaRPr lang="en-US" altLang="zh-CN" sz="2800">
                <a:latin typeface="Times New Roman" panose="02020603050405020304" charset="0"/>
                <a:cs typeface="Times New Roman" panose="02020603050405020304" charset="0"/>
              </a:endParaRPr>
            </a:p>
          </p:txBody>
        </p:sp>
        <p:pic>
          <p:nvPicPr>
            <p:cNvPr id="15" name="图片 1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6" name="对角圆角矩形 15"/>
          <p:cNvSpPr/>
          <p:nvPr/>
        </p:nvSpPr>
        <p:spPr>
          <a:xfrm>
            <a:off x="9532620" y="5956935"/>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p:bldP spid="11" grpId="0"/>
      <p:bldP spid="1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89280" y="3977640"/>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Times New Roman" panose="02020603050405020304" charset="0"/>
                <a:ea typeface="华文新魏" panose="02010800040101010101" charset="-122"/>
                <a:sym typeface="+mn-ea"/>
              </a:rPr>
              <a:t>进一步阅读使我了解到是苦干、决心和善良的天性使她走进了医学院的大门。</a:t>
            </a:r>
            <a:r>
              <a:rPr lang="en-US" altLang="zh-CN" sz="2800">
                <a:uFillTx/>
                <a:latin typeface="Times New Roman" panose="02020603050405020304" charset="0"/>
                <a:ea typeface="华文新魏" panose="02010800040101010101" charset="-122"/>
                <a:sym typeface="+mn-ea"/>
              </a:rPr>
              <a:t>(M4U1)</a:t>
            </a:r>
            <a:endParaRPr lang="en-US" altLang="zh-CN" sz="2800">
              <a:uFillTx/>
              <a:latin typeface="Times New Roman" panose="02020603050405020304" charset="0"/>
              <a:ea typeface="华文新魏" panose="02010800040101010101" charset="-122"/>
              <a:sym typeface="+mn-ea"/>
            </a:endParaRPr>
          </a:p>
        </p:txBody>
      </p:sp>
      <p:sp>
        <p:nvSpPr>
          <p:cNvPr id="41" name="MainTopic"/>
          <p:cNvSpPr/>
          <p:nvPr/>
        </p:nvSpPr>
        <p:spPr>
          <a:xfrm>
            <a:off x="353060" y="18732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grpSp>
        <p:nvGrpSpPr>
          <p:cNvPr id="6" name="组合 5"/>
          <p:cNvGrpSpPr/>
          <p:nvPr/>
        </p:nvGrpSpPr>
        <p:grpSpPr>
          <a:xfrm>
            <a:off x="480060" y="1922780"/>
            <a:ext cx="11249660" cy="1213485"/>
            <a:chOff x="532" y="8168"/>
            <a:chExt cx="17716" cy="1911"/>
          </a:xfrm>
        </p:grpSpPr>
        <p:sp>
          <p:nvSpPr>
            <p:cNvPr id="8" name="文本框 7"/>
            <p:cNvSpPr txBox="1"/>
            <p:nvPr/>
          </p:nvSpPr>
          <p:spPr>
            <a:xfrm>
              <a:off x="1248" y="8578"/>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It's in the Summer Olympics that you have the running races, together with swimming, sailing and all the team sports. (M2U2)</a:t>
              </a:r>
              <a:endParaRPr lang="en-US" altLang="zh-CN" sz="2800">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532" y="8168"/>
              <a:ext cx="951" cy="751"/>
            </a:xfrm>
            <a:prstGeom prst="rect">
              <a:avLst/>
            </a:prstGeom>
          </p:spPr>
        </p:pic>
      </p:grpSp>
      <p:sp>
        <p:nvSpPr>
          <p:cNvPr id="2" name="文本框 1"/>
          <p:cNvSpPr txBox="1"/>
          <p:nvPr/>
        </p:nvSpPr>
        <p:spPr>
          <a:xfrm>
            <a:off x="733425" y="1017905"/>
            <a:ext cx="11294745"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Times New Roman" panose="02020603050405020304" charset="0"/>
                <a:ea typeface="华文新魏" panose="02010800040101010101" charset="-122"/>
                <a:sym typeface="+mn-ea"/>
              </a:rPr>
              <a:t>是在夏季奥运会上有赛跑、游泳、帆船运动和所有的团体项目。</a:t>
            </a:r>
            <a:r>
              <a:rPr lang="en-US" altLang="zh-CN" sz="2800">
                <a:uFillTx/>
                <a:latin typeface="Times New Roman" panose="02020603050405020304" charset="0"/>
                <a:ea typeface="华文新魏" panose="02010800040101010101" charset="-122"/>
                <a:sym typeface="+mn-ea"/>
              </a:rPr>
              <a:t>(M2U2)</a:t>
            </a:r>
            <a:endParaRPr lang="en-US" altLang="zh-CN" sz="2800">
              <a:uFillTx/>
              <a:latin typeface="Times New Roman" panose="02020603050405020304" charset="0"/>
              <a:ea typeface="华文新魏" panose="02010800040101010101" charset="-122"/>
              <a:sym typeface="+mn-ea"/>
            </a:endParaRPr>
          </a:p>
        </p:txBody>
      </p:sp>
      <p:grpSp>
        <p:nvGrpSpPr>
          <p:cNvPr id="3" name="组合 2"/>
          <p:cNvGrpSpPr/>
          <p:nvPr/>
        </p:nvGrpSpPr>
        <p:grpSpPr>
          <a:xfrm>
            <a:off x="480060" y="4932680"/>
            <a:ext cx="11249660" cy="1213485"/>
            <a:chOff x="532" y="8168"/>
            <a:chExt cx="17716" cy="1911"/>
          </a:xfrm>
        </p:grpSpPr>
        <p:sp>
          <p:nvSpPr>
            <p:cNvPr id="4" name="文本框 3"/>
            <p:cNvSpPr txBox="1"/>
            <p:nvPr/>
          </p:nvSpPr>
          <p:spPr>
            <a:xfrm>
              <a:off x="1248" y="8578"/>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Further reading made me realize that it was hard work and determination as well as her gentle nature that got her into medical school. (M4U1)</a:t>
              </a:r>
              <a:endParaRPr lang="en-US" altLang="zh-CN" sz="2800">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532" y="8168"/>
              <a:ext cx="951" cy="751"/>
            </a:xfrm>
            <a:prstGeom prst="rect">
              <a:avLst/>
            </a:prstGeom>
          </p:spPr>
        </p:pic>
      </p:grpSp>
      <p:sp>
        <p:nvSpPr>
          <p:cNvPr id="10" name="对角圆角矩形 9"/>
          <p:cNvSpPr/>
          <p:nvPr/>
        </p:nvSpPr>
        <p:spPr>
          <a:xfrm>
            <a:off x="9419590" y="603504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1" name="对角圆角矩形 10"/>
          <p:cNvSpPr/>
          <p:nvPr/>
        </p:nvSpPr>
        <p:spPr>
          <a:xfrm>
            <a:off x="8811260" y="3012440"/>
            <a:ext cx="3014345"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强调地点状语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2" grpId="0"/>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8185" y="1305560"/>
            <a:ext cx="11013440" cy="521970"/>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正是约翰迅速的动作和急救知识挽救了斯莱德女士的性命。</a:t>
            </a:r>
            <a:r>
              <a:rPr lang="en-US" altLang="zh-CN" sz="2800">
                <a:uFillTx/>
                <a:latin typeface="Times New Roman" panose="02020603050405020304" charset="0"/>
                <a:ea typeface="华文新魏" panose="02010800040101010101" charset="-122"/>
                <a:sym typeface="+mn-ea"/>
              </a:rPr>
              <a:t>(M5U5)</a:t>
            </a:r>
            <a:endParaRPr lang="en-US" altLang="zh-CN" sz="2800">
              <a:uFillTx/>
              <a:latin typeface="Times New Roman" panose="02020603050405020304" charset="0"/>
              <a:ea typeface="华文新魏" panose="02010800040101010101" charset="-122"/>
              <a:sym typeface="+mn-ea"/>
            </a:endParaRPr>
          </a:p>
        </p:txBody>
      </p:sp>
      <p:grpSp>
        <p:nvGrpSpPr>
          <p:cNvPr id="3" name="组合 2"/>
          <p:cNvGrpSpPr/>
          <p:nvPr/>
        </p:nvGrpSpPr>
        <p:grpSpPr>
          <a:xfrm>
            <a:off x="599440" y="5173980"/>
            <a:ext cx="11250930" cy="1096010"/>
            <a:chOff x="382" y="2136"/>
            <a:chExt cx="17718" cy="1726"/>
          </a:xfrm>
        </p:grpSpPr>
        <p:sp>
          <p:nvSpPr>
            <p:cNvPr id="4" name="文本框 3"/>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In fact, it is the mental addiction rather than the physical effects that makes it really hard to quit smoking. (M6U3)</a:t>
              </a:r>
              <a:endParaRPr lang="en-US" altLang="zh-CN" sz="2800">
                <a:latin typeface="Times New Roman" panose="02020603050405020304" charset="0"/>
                <a:cs typeface="Times New Roman" panose="02020603050405020304" charset="0"/>
              </a:endParaRPr>
            </a:p>
          </p:txBody>
        </p:sp>
        <p:pic>
          <p:nvPicPr>
            <p:cNvPr id="13" name="图片 12"/>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41" name="MainTopic"/>
          <p:cNvSpPr/>
          <p:nvPr/>
        </p:nvSpPr>
        <p:spPr>
          <a:xfrm>
            <a:off x="369570" y="20383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6" name="文本框 5"/>
          <p:cNvSpPr txBox="1"/>
          <p:nvPr/>
        </p:nvSpPr>
        <p:spPr>
          <a:xfrm>
            <a:off x="718185" y="4220845"/>
            <a:ext cx="11013440" cy="953135"/>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事实上，是精神上的瘾而不是身体上的影响使得戒烟非常困难。</a:t>
            </a:r>
            <a:r>
              <a:rPr lang="en-US" altLang="zh-CN" sz="2800">
                <a:uFillTx/>
                <a:latin typeface="Times New Roman" panose="02020603050405020304" charset="0"/>
                <a:ea typeface="华文新魏" panose="02010800040101010101" charset="-122"/>
                <a:sym typeface="+mn-ea"/>
              </a:rPr>
              <a:t>(M6U3)</a:t>
            </a:r>
            <a:endParaRPr lang="en-US" altLang="zh-CN" sz="2800">
              <a:uFillTx/>
              <a:latin typeface="Times New Roman" panose="02020603050405020304" charset="0"/>
              <a:ea typeface="华文新魏" panose="02010800040101010101" charset="-122"/>
              <a:sym typeface="+mn-ea"/>
            </a:endParaRPr>
          </a:p>
        </p:txBody>
      </p:sp>
      <p:grpSp>
        <p:nvGrpSpPr>
          <p:cNvPr id="7" name="组合 6"/>
          <p:cNvGrpSpPr/>
          <p:nvPr/>
        </p:nvGrpSpPr>
        <p:grpSpPr>
          <a:xfrm>
            <a:off x="599440" y="1994535"/>
            <a:ext cx="11250930" cy="1096010"/>
            <a:chOff x="382" y="2136"/>
            <a:chExt cx="17718" cy="1726"/>
          </a:xfrm>
        </p:grpSpPr>
        <p:sp>
          <p:nvSpPr>
            <p:cNvPr id="8" name="文本框 7"/>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was John's quick action and knowledge of first aid that saved Ms Slade's life. (M5U5)</a:t>
              </a:r>
              <a:endParaRPr lang="en-US" altLang="zh-CN" sz="2800">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2" name="对角圆角矩形 11"/>
          <p:cNvSpPr/>
          <p:nvPr/>
        </p:nvSpPr>
        <p:spPr>
          <a:xfrm>
            <a:off x="9263380" y="609727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7" name="对角圆角矩形 16"/>
          <p:cNvSpPr/>
          <p:nvPr/>
        </p:nvSpPr>
        <p:spPr>
          <a:xfrm>
            <a:off x="9263380" y="293370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ldLvl="0" animBg="1"/>
      <p:bldP spid="6" grpId="0"/>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MainTopic"/>
          <p:cNvSpPr/>
          <p:nvPr/>
        </p:nvSpPr>
        <p:spPr>
          <a:xfrm>
            <a:off x="369570" y="20383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18" name="文本框 17"/>
          <p:cNvSpPr txBox="1"/>
          <p:nvPr/>
        </p:nvSpPr>
        <p:spPr>
          <a:xfrm>
            <a:off x="762635" y="3717925"/>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是一名叫查尔斯肯林的科学家八</a:t>
            </a:r>
            <a:r>
              <a:rPr lang="en-US" altLang="zh-CN" sz="2800">
                <a:uFillTx/>
                <a:latin typeface="华文楷体" panose="02010600040101010101" charset="-122"/>
                <a:ea typeface="华文楷体" panose="02010600040101010101" charset="-122"/>
                <a:sym typeface="+mn-ea"/>
              </a:rPr>
              <a:t>57-1997</a:t>
            </a:r>
            <a:r>
              <a:rPr lang="zh-CN" altLang="en-US" sz="2800">
                <a:uFillTx/>
                <a:latin typeface="华文楷体" panose="02010600040101010101" charset="-122"/>
                <a:ea typeface="华文楷体" panose="02010600040101010101" charset="-122"/>
                <a:sym typeface="+mn-ea"/>
              </a:rPr>
              <a:t>年期间大气层中二氧化碳的含量作了精确的统计。</a:t>
            </a:r>
            <a:r>
              <a:rPr lang="en-US" altLang="zh-CN" sz="2800">
                <a:uFillTx/>
                <a:latin typeface="Times New Roman" panose="02020603050405020304" charset="0"/>
                <a:ea typeface="华文新魏" panose="02010800040101010101" charset="-122"/>
                <a:sym typeface="+mn-ea"/>
              </a:rPr>
              <a:t>(M6U4)</a:t>
            </a:r>
            <a:endParaRPr lang="en-US" altLang="zh-CN" sz="2800">
              <a:uFillTx/>
              <a:latin typeface="Times New Roman" panose="02020603050405020304" charset="0"/>
              <a:ea typeface="华文新魏" panose="02010800040101010101" charset="-122"/>
              <a:sym typeface="+mn-ea"/>
            </a:endParaRPr>
          </a:p>
        </p:txBody>
      </p:sp>
      <p:grpSp>
        <p:nvGrpSpPr>
          <p:cNvPr id="19" name="组合 18"/>
          <p:cNvGrpSpPr/>
          <p:nvPr/>
        </p:nvGrpSpPr>
        <p:grpSpPr>
          <a:xfrm>
            <a:off x="981075" y="4514215"/>
            <a:ext cx="10795000" cy="1860550"/>
            <a:chOff x="382" y="2136"/>
            <a:chExt cx="17000" cy="2930"/>
          </a:xfrm>
        </p:grpSpPr>
        <p:sp>
          <p:nvSpPr>
            <p:cNvPr id="20" name="文本框 19"/>
            <p:cNvSpPr txBox="1"/>
            <p:nvPr/>
          </p:nvSpPr>
          <p:spPr>
            <a:xfrm>
              <a:off x="382" y="2887"/>
              <a:ext cx="17000" cy="2179"/>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was a scientist called Charles Keeling, who made accurate measurements of the amount of carbon dioxide in the atmosphere from 1957 to 1997. (M6U4)</a:t>
              </a:r>
              <a:endParaRPr lang="en-US" altLang="zh-CN" sz="2800">
                <a:latin typeface="Times New Roman" panose="02020603050405020304" charset="0"/>
                <a:cs typeface="Times New Roman" panose="02020603050405020304" charset="0"/>
              </a:endParaRPr>
            </a:p>
          </p:txBody>
        </p:sp>
        <p:pic>
          <p:nvPicPr>
            <p:cNvPr id="21" name="图片 20"/>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22" name="对角圆角矩形 21"/>
          <p:cNvSpPr/>
          <p:nvPr/>
        </p:nvSpPr>
        <p:spPr>
          <a:xfrm>
            <a:off x="9605645" y="604012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6" name="文本框 15"/>
          <p:cNvSpPr txBox="1"/>
          <p:nvPr/>
        </p:nvSpPr>
        <p:spPr>
          <a:xfrm>
            <a:off x="762635" y="1245235"/>
            <a:ext cx="11013440" cy="521970"/>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地球变暖正是人类活动导致的，并非一种随意的自然现象。</a:t>
            </a:r>
            <a:r>
              <a:rPr lang="en-US" altLang="zh-CN" sz="2800">
                <a:uFillTx/>
                <a:latin typeface="Times New Roman" panose="02020603050405020304" charset="0"/>
                <a:ea typeface="华文新魏" panose="02010800040101010101" charset="-122"/>
                <a:sym typeface="+mn-ea"/>
              </a:rPr>
              <a:t>(M6U4)</a:t>
            </a:r>
            <a:endParaRPr lang="en-US" altLang="zh-CN" sz="2800">
              <a:uFillTx/>
              <a:latin typeface="Times New Roman" panose="02020603050405020304" charset="0"/>
              <a:ea typeface="华文新魏" panose="02010800040101010101" charset="-122"/>
              <a:sym typeface="+mn-ea"/>
            </a:endParaRPr>
          </a:p>
        </p:txBody>
      </p:sp>
      <p:grpSp>
        <p:nvGrpSpPr>
          <p:cNvPr id="9" name="组合 8"/>
          <p:cNvGrpSpPr/>
          <p:nvPr/>
        </p:nvGrpSpPr>
        <p:grpSpPr>
          <a:xfrm>
            <a:off x="586740" y="1750060"/>
            <a:ext cx="11132185" cy="1096010"/>
            <a:chOff x="382" y="2136"/>
            <a:chExt cx="17718" cy="1726"/>
          </a:xfrm>
        </p:grpSpPr>
        <p:sp>
          <p:nvSpPr>
            <p:cNvPr id="5" name="文本框 4"/>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is human activity that has caused this global warming rather than a random but natural phenomenon. (M6U4)</a:t>
              </a:r>
              <a:endParaRPr lang="en-US" altLang="zh-CN" sz="280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0" name="对角圆角矩形 9"/>
          <p:cNvSpPr/>
          <p:nvPr/>
        </p:nvSpPr>
        <p:spPr>
          <a:xfrm>
            <a:off x="9408795" y="2719705"/>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ldLvl="0" animBg="1"/>
      <p:bldP spid="16" grpId="0"/>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MainTopic"/>
          <p:cNvSpPr/>
          <p:nvPr/>
        </p:nvSpPr>
        <p:spPr>
          <a:xfrm>
            <a:off x="369570" y="20383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16" name="文本框 15"/>
          <p:cNvSpPr txBox="1"/>
          <p:nvPr/>
        </p:nvSpPr>
        <p:spPr>
          <a:xfrm>
            <a:off x="762635" y="1245235"/>
            <a:ext cx="11013440" cy="521970"/>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正是越来越多的化石燃料的燃烧导致了二氧化碳的增加。</a:t>
            </a:r>
            <a:r>
              <a:rPr lang="en-US" altLang="zh-CN" sz="2800">
                <a:uFillTx/>
                <a:latin typeface="Times New Roman" panose="02020603050405020304" charset="0"/>
                <a:ea typeface="华文新魏" panose="02010800040101010101" charset="-122"/>
                <a:sym typeface="+mn-ea"/>
              </a:rPr>
              <a:t>(M6U4)</a:t>
            </a:r>
            <a:endParaRPr lang="en-US" altLang="zh-CN" sz="2800">
              <a:uFillTx/>
              <a:latin typeface="Times New Roman" panose="02020603050405020304" charset="0"/>
              <a:ea typeface="华文新魏" panose="02010800040101010101" charset="-122"/>
              <a:sym typeface="+mn-ea"/>
            </a:endParaRPr>
          </a:p>
        </p:txBody>
      </p:sp>
      <p:grpSp>
        <p:nvGrpSpPr>
          <p:cNvPr id="9" name="组合 8"/>
          <p:cNvGrpSpPr/>
          <p:nvPr/>
        </p:nvGrpSpPr>
        <p:grpSpPr>
          <a:xfrm>
            <a:off x="477520" y="2064385"/>
            <a:ext cx="11132185" cy="1096010"/>
            <a:chOff x="382" y="2136"/>
            <a:chExt cx="17718" cy="1726"/>
          </a:xfrm>
        </p:grpSpPr>
        <p:sp>
          <p:nvSpPr>
            <p:cNvPr id="5" name="文本框 4"/>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is the burning of more and more fossil fuels that has resulted in this increase in carbon dioxide. (M6U4)</a:t>
              </a:r>
              <a:endParaRPr lang="en-US" altLang="zh-CN" sz="280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0" name="对角圆角矩形 9"/>
          <p:cNvSpPr/>
          <p:nvPr/>
        </p:nvSpPr>
        <p:spPr>
          <a:xfrm>
            <a:off x="9314815" y="3160395"/>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270000" y="1320800"/>
            <a:ext cx="9243693" cy="4636770"/>
            <a:chOff x="1975" y="2253"/>
            <a:chExt cx="14607" cy="6982"/>
          </a:xfrm>
        </p:grpSpPr>
        <p:sp>
          <p:nvSpPr>
            <p:cNvPr id="2" name="文本框 1"/>
            <p:cNvSpPr txBox="1"/>
            <p:nvPr/>
          </p:nvSpPr>
          <p:spPr>
            <a:xfrm>
              <a:off x="2330" y="2756"/>
              <a:ext cx="13897" cy="5977"/>
            </a:xfrm>
            <a:prstGeom prst="rect">
              <a:avLst/>
            </a:prstGeom>
            <a:noFill/>
          </p:spPr>
          <p:txBody>
            <a:bodyPr wrap="square" rtlCol="0">
              <a:spAutoFit/>
            </a:bodyPr>
            <a:p>
              <a:r>
                <a:rPr lang="zh-CN" altLang="en-US" sz="2800"/>
                <a:t>假如你是韩，在你爸爸住院期间他所在的同济医院的医护人员对他悉心照料，现在你爸爸已经出院回家。你决定替爸爸写一封英文感谢信给医护人员，内容包括：</a:t>
              </a:r>
              <a:endParaRPr lang="zh-CN" altLang="en-US" sz="2800"/>
            </a:p>
            <a:p>
              <a:r>
                <a:rPr lang="zh-CN" altLang="en-US" sz="2800"/>
                <a:t>1. 对同济医院的医护人员的悉心照料表示感谢；</a:t>
              </a:r>
              <a:endParaRPr lang="zh-CN" altLang="en-US" sz="2800"/>
            </a:p>
            <a:p>
              <a:r>
                <a:rPr lang="zh-CN" altLang="en-US" sz="2800"/>
                <a:t>2. 描述医护人员对你爸爸住院期间的帮助；</a:t>
              </a:r>
              <a:endParaRPr lang="zh-CN" altLang="en-US" sz="2800"/>
            </a:p>
            <a:p>
              <a:r>
                <a:rPr lang="zh-CN" altLang="en-US" sz="2800"/>
                <a:t>3. 再次表达感谢。</a:t>
              </a:r>
              <a:endParaRPr lang="zh-CN" altLang="en-US" sz="2800"/>
            </a:p>
            <a:p>
              <a:r>
                <a:rPr lang="zh-CN" altLang="en-US" sz="2800"/>
                <a:t>注意：</a:t>
              </a:r>
              <a:endParaRPr lang="zh-CN" altLang="en-US" sz="2800"/>
            </a:p>
            <a:p>
              <a:r>
                <a:rPr lang="zh-CN" altLang="en-US" sz="2800"/>
                <a:t>1. 词数</a:t>
              </a:r>
              <a:r>
                <a:rPr lang="en-US" altLang="zh-CN" sz="2800"/>
                <a:t>80</a:t>
              </a:r>
              <a:r>
                <a:rPr lang="zh-CN" altLang="en-US" sz="2800"/>
                <a:t>左右；</a:t>
              </a:r>
              <a:endParaRPr lang="zh-CN" altLang="en-US" sz="2800"/>
            </a:p>
            <a:p>
              <a:r>
                <a:rPr lang="zh-CN" altLang="en-US" sz="2800"/>
                <a:t>2. 可以适当增加细节，以使行文连贯；</a:t>
              </a:r>
              <a:endParaRPr lang="en-US" altLang="zh-CN" sz="2800"/>
            </a:p>
          </p:txBody>
        </p:sp>
        <p:sp>
          <p:nvSpPr>
            <p:cNvPr id="3" name="圆角矩形 2"/>
            <p:cNvSpPr/>
            <p:nvPr/>
          </p:nvSpPr>
          <p:spPr>
            <a:xfrm>
              <a:off x="1975" y="2253"/>
              <a:ext cx="14607" cy="6982"/>
            </a:xfrm>
            <a:prstGeom prst="round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8807450" y="4410075"/>
            <a:ext cx="3352165" cy="2457450"/>
          </a:xfrm>
          <a:prstGeom prst="rect">
            <a:avLst/>
          </a:prstGeom>
        </p:spPr>
      </p:pic>
      <p:sp>
        <p:nvSpPr>
          <p:cNvPr id="7" name="文本框 6"/>
          <p:cNvSpPr txBox="1"/>
          <p:nvPr/>
        </p:nvSpPr>
        <p:spPr>
          <a:xfrm>
            <a:off x="3478530" y="581025"/>
            <a:ext cx="3197225" cy="583565"/>
          </a:xfrm>
          <a:prstGeom prst="rect">
            <a:avLst/>
          </a:prstGeom>
          <a:noFill/>
        </p:spPr>
        <p:txBody>
          <a:bodyPr wrap="none" rtlCol="0">
            <a:spAutoFit/>
          </a:bodyPr>
          <a:p>
            <a:pPr algn="l">
              <a:buFont typeface="Arial" panose="020B0604020202020204" pitchFamily="34" charset="0"/>
              <a:buNone/>
            </a:pPr>
            <a:r>
              <a:rPr lang="en-US" altLang="zh-CN" sz="3200" b="1">
                <a:solidFill>
                  <a:srgbClr val="FF0000"/>
                </a:solidFill>
                <a:latin typeface="Calibri" panose="020F0502020204030204" charset="0"/>
                <a:sym typeface="Verdana" panose="020B0604030504040204" pitchFamily="34" charset="0"/>
              </a:rPr>
              <a:t> A letter of thanks</a:t>
            </a:r>
            <a:endParaRPr lang="en-US" altLang="zh-CN" sz="3200" b="1">
              <a:solidFill>
                <a:srgbClr val="FF0000"/>
              </a:solidFill>
              <a:latin typeface="Calibri" panose="020F0502020204030204" charset="0"/>
              <a:sym typeface="Verdana" panose="020B0604030504040204" pitchFamily="34" charset="0"/>
            </a:endParaRPr>
          </a:p>
        </p:txBody>
      </p:sp>
      <p:sp>
        <p:nvSpPr>
          <p:cNvPr id="42" name="MainTopic"/>
          <p:cNvSpPr/>
          <p:nvPr/>
        </p:nvSpPr>
        <p:spPr>
          <a:xfrm>
            <a:off x="189788" y="269240"/>
            <a:ext cx="2076468" cy="74295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chemeClr val="tx1">
              <a:lumMod val="50000"/>
              <a:lumOff val="50000"/>
            </a:schemeClr>
          </a:solidFill>
          <a:ln w="22800" cap="flat">
            <a:solidFill>
              <a:srgbClr val="C6B198"/>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考试应用</a:t>
            </a:r>
            <a:endParaRPr lang="zh-CN" altLang="en-US" sz="2800">
              <a:solidFill>
                <a:srgbClr val="FFFFFF"/>
              </a:solidFill>
              <a:latin typeface="华文楷体" panose="02010600040101010101" charset="-122"/>
              <a:ea typeface="华文楷体" panose="020106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p:cNvPicPr>
            <a:picLocks noChangeAspect="1"/>
          </p:cNvPicPr>
          <p:nvPr/>
        </p:nvPicPr>
        <p:blipFill>
          <a:blip r:embed="rId1"/>
          <a:stretch>
            <a:fillRect/>
          </a:stretch>
        </p:blipFill>
        <p:spPr>
          <a:xfrm>
            <a:off x="8255" y="-108585"/>
            <a:ext cx="12157710" cy="6993890"/>
          </a:xfrm>
          <a:prstGeom prst="rect">
            <a:avLst/>
          </a:prstGeom>
        </p:spPr>
      </p:pic>
      <p:sp>
        <p:nvSpPr>
          <p:cNvPr id="2" name="文本框 1"/>
          <p:cNvSpPr txBox="1"/>
          <p:nvPr/>
        </p:nvSpPr>
        <p:spPr>
          <a:xfrm>
            <a:off x="7159625" y="5855335"/>
            <a:ext cx="4515485" cy="645160"/>
          </a:xfrm>
          <a:prstGeom prst="rect">
            <a:avLst/>
          </a:prstGeom>
          <a:solidFill>
            <a:schemeClr val="bg1"/>
          </a:solidFill>
        </p:spPr>
        <p:txBody>
          <a:bodyPr wrap="square" rtlCol="0">
            <a:spAutoFit/>
          </a:bodyPr>
          <a:p>
            <a:r>
              <a:rPr lang="en-US" altLang="zh-CN" sz="3600"/>
              <a:t>Emphatic “it”structure</a:t>
            </a:r>
            <a:endParaRPr lang="en-US" altLang="zh-CN" sz="24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57225" y="767715"/>
            <a:ext cx="11129010" cy="5139055"/>
          </a:xfrm>
          <a:prstGeom prst="rect">
            <a:avLst/>
          </a:prstGeom>
          <a:noFill/>
          <a:ln w="57150">
            <a:solidFill>
              <a:schemeClr val="accent5">
                <a:lumMod val="50000"/>
              </a:schemeClr>
            </a:solidFill>
          </a:ln>
        </p:spPr>
        <p:txBody>
          <a:bodyPr wrap="square">
            <a:spAutoFit/>
          </a:bodyPr>
          <a:p>
            <a:pPr indent="0"/>
            <a:r>
              <a:rPr lang="en-US" sz="2800" b="0">
                <a:latin typeface="Times New Roman" panose="02020603050405020304" charset="0"/>
                <a:ea typeface="华文楷体" panose="02010600040101010101" charset="-122"/>
                <a:cs typeface="Times New Roman" panose="02020603050405020304" charset="0"/>
              </a:rPr>
              <a:t>Dear medical workers,         On behalf of my father, I would like to express my sincere thanks to you when he was in your hospital.         Earlier in February, my father was severely infected and was sent to your hospital.  </a:t>
            </a:r>
            <a:r>
              <a:rPr lang="zh-CN" altLang="en-US" sz="3200" b="0">
                <a:latin typeface="华文楷体" panose="02010600040101010101" charset="-122"/>
                <a:ea typeface="华文楷体" panose="02010600040101010101" charset="-122"/>
                <a:cs typeface="华文楷体" panose="02010600040101010101" charset="-122"/>
              </a:rPr>
              <a:t>是你们不顾感染的危险日夜照顾他；是你们的不断鼓励逐渐消除了他的不安和害怕；最重要的是，是因为你们的及时的救助</a:t>
            </a:r>
            <a:r>
              <a:rPr lang="en-US" altLang="zh-CN" sz="3200" b="0">
                <a:latin typeface="华文楷体" panose="02010600040101010101" charset="-122"/>
                <a:ea typeface="华文楷体" panose="02010600040101010101" charset="-122"/>
                <a:cs typeface="华文楷体" panose="02010600040101010101" charset="-122"/>
              </a:rPr>
              <a:t>,</a:t>
            </a:r>
            <a:r>
              <a:rPr lang="zh-CN" altLang="en-US" sz="3200" b="0">
                <a:latin typeface="华文楷体" panose="02010600040101010101" charset="-122"/>
                <a:ea typeface="华文楷体" panose="02010600040101010101" charset="-122"/>
                <a:cs typeface="华文楷体" panose="02010600040101010101" charset="-122"/>
              </a:rPr>
              <a:t>专业的技能以及精心的治疗挽救了他的生命，让他恢复了健康。</a:t>
            </a:r>
            <a:endParaRPr lang="en-US" sz="3200" b="0">
              <a:latin typeface="华文楷体" panose="02010600040101010101" charset="-122"/>
              <a:ea typeface="华文楷体" panose="02010600040101010101" charset="-122"/>
              <a:cs typeface="华文楷体" panose="02010600040101010101" charset="-122"/>
            </a:endParaRPr>
          </a:p>
          <a:p>
            <a:pPr indent="0"/>
            <a:r>
              <a:rPr lang="en-US" sz="3200" b="0">
                <a:latin typeface="华文楷体" panose="02010600040101010101" charset="-122"/>
                <a:ea typeface="华文楷体" panose="02010600040101010101" charset="-122"/>
                <a:cs typeface="华文楷体" panose="02010600040101010101" charset="-122"/>
              </a:rPr>
              <a:t>  </a:t>
            </a:r>
            <a:r>
              <a:rPr lang="en-US" b="0">
                <a:ea typeface="华文楷体" panose="02010600040101010101" charset="-122"/>
              </a:rPr>
              <a:t>   </a:t>
            </a:r>
            <a:r>
              <a:rPr lang="en-US" sz="2800" b="0">
                <a:latin typeface="Times New Roman" panose="02020603050405020304" charset="0"/>
                <a:ea typeface="华文楷体" panose="02010600040101010101" charset="-122"/>
                <a:cs typeface="Times New Roman" panose="02020603050405020304" charset="0"/>
              </a:rPr>
              <a:t>Our thankfulness to you is beyond words. Thank you again!</a:t>
            </a:r>
            <a:endParaRPr lang="en-US" sz="2800" b="0">
              <a:latin typeface="Times New Roman" panose="02020603050405020304" charset="0"/>
              <a:ea typeface="华文楷体" panose="02010600040101010101" charset="-122"/>
              <a:cs typeface="Times New Roman" panose="02020603050405020304" charset="0"/>
            </a:endParaRPr>
          </a:p>
          <a:p>
            <a:pPr indent="0"/>
            <a:r>
              <a:rPr lang="en-US" sz="2800" b="0">
                <a:latin typeface="Times New Roman" panose="02020603050405020304" charset="0"/>
                <a:ea typeface="华文楷体" panose="02010600040101010101" charset="-122"/>
                <a:cs typeface="Times New Roman" panose="02020603050405020304" charset="0"/>
              </a:rPr>
              <a:t>                                                                                                  Yours sincerely,                                                                                                  Li Hua</a:t>
            </a:r>
            <a:endParaRPr lang="en-US" sz="2800" b="0">
              <a:latin typeface="Times New Roman" panose="02020603050405020304" charset="0"/>
              <a:ea typeface="华文楷体" panose="02010600040101010101" charset="-122"/>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1495" y="939800"/>
            <a:ext cx="11129010" cy="5323205"/>
          </a:xfrm>
          <a:prstGeom prst="rect">
            <a:avLst/>
          </a:prstGeom>
          <a:noFill/>
          <a:ln w="57150">
            <a:solidFill>
              <a:schemeClr val="accent5">
                <a:lumMod val="50000"/>
              </a:schemeClr>
            </a:solidFill>
          </a:ln>
        </p:spPr>
        <p:txBody>
          <a:bodyPr wrap="square">
            <a:spAutoFit/>
          </a:bodyPr>
          <a:p>
            <a:pPr indent="0"/>
            <a:r>
              <a:rPr lang="en-US" sz="2800" b="0">
                <a:latin typeface="Times New Roman" panose="02020603050405020304" charset="0"/>
                <a:ea typeface="华文楷体" panose="02010600040101010101" charset="-122"/>
                <a:cs typeface="Times New Roman" panose="02020603050405020304" charset="0"/>
              </a:rPr>
              <a:t>Dear medical workers,         </a:t>
            </a:r>
            <a:r>
              <a:rPr lang="en-US" sz="2800" b="0" i="1">
                <a:latin typeface="Times New Roman" panose="02020603050405020304" charset="0"/>
                <a:ea typeface="华文楷体" panose="02010600040101010101" charset="-122"/>
                <a:cs typeface="Times New Roman" panose="02020603050405020304" charset="0"/>
              </a:rPr>
              <a:t> </a:t>
            </a:r>
            <a:r>
              <a:rPr lang="en-US" sz="2800" b="0">
                <a:latin typeface="Times New Roman" panose="02020603050405020304" charset="0"/>
                <a:ea typeface="华文楷体" panose="02010600040101010101" charset="-122"/>
                <a:cs typeface="Times New Roman" panose="02020603050405020304" charset="0"/>
              </a:rPr>
              <a:t>On behalf of my father, I'd like to express my sincere thanks to you  when he was in your hospital.         Earlier in February, my father was severely infected and was sent to your hospital. </a:t>
            </a:r>
            <a:r>
              <a:rPr lang="en-US" sz="2800" b="0">
                <a:solidFill>
                  <a:srgbClr val="FF0000"/>
                </a:solidFill>
                <a:latin typeface="Times New Roman" panose="02020603050405020304" charset="0"/>
                <a:ea typeface="华文楷体" panose="02010600040101010101" charset="-122"/>
                <a:cs typeface="Times New Roman" panose="02020603050405020304" charset="0"/>
              </a:rPr>
              <a:t>I</a:t>
            </a:r>
            <a:r>
              <a:rPr lang="en-US" sz="2800">
                <a:solidFill>
                  <a:srgbClr val="FF0000"/>
                </a:solidFill>
                <a:latin typeface="Times New Roman" panose="02020603050405020304" charset="0"/>
                <a:ea typeface="华文楷体" panose="02010600040101010101" charset="-122"/>
                <a:cs typeface="Times New Roman" panose="02020603050405020304" charset="0"/>
                <a:sym typeface="+mn-ea"/>
              </a:rPr>
              <a:t>t is you who, regardless of  the potential risk of infection, tended him day after night. It is also your continuous encouragement that soothed his anxiety and fear. Most importantly, it was because of your timely aid,  professional skills as well as careful treatment that saved him and helped him recover from COVID-19.</a:t>
            </a:r>
            <a:endParaRPr lang="en-US" sz="3200" b="0">
              <a:latin typeface="华文楷体" panose="02010600040101010101" charset="-122"/>
              <a:ea typeface="华文楷体" panose="02010600040101010101" charset="-122"/>
              <a:cs typeface="华文楷体" panose="02010600040101010101" charset="-122"/>
            </a:endParaRPr>
          </a:p>
          <a:p>
            <a:pPr indent="0"/>
            <a:r>
              <a:rPr lang="en-US" sz="3200" b="0">
                <a:latin typeface="华文楷体" panose="02010600040101010101" charset="-122"/>
                <a:ea typeface="华文楷体" panose="02010600040101010101" charset="-122"/>
                <a:cs typeface="华文楷体" panose="02010600040101010101" charset="-122"/>
              </a:rPr>
              <a:t>    </a:t>
            </a:r>
            <a:r>
              <a:rPr lang="en-US" sz="2800" b="0">
                <a:latin typeface="Times New Roman" panose="02020603050405020304" charset="0"/>
                <a:ea typeface="华文楷体" panose="02010600040101010101" charset="-122"/>
                <a:cs typeface="Times New Roman" panose="02020603050405020304" charset="0"/>
              </a:rPr>
              <a:t> Our thankfulness to you is beyond words. Thank you again!</a:t>
            </a:r>
            <a:endParaRPr lang="en-US" sz="2800" b="0">
              <a:latin typeface="Times New Roman" panose="02020603050405020304" charset="0"/>
              <a:ea typeface="华文楷体" panose="02010600040101010101" charset="-122"/>
              <a:cs typeface="Times New Roman" panose="02020603050405020304" charset="0"/>
            </a:endParaRPr>
          </a:p>
          <a:p>
            <a:pPr indent="0"/>
            <a:r>
              <a:rPr lang="en-US" sz="2800" b="0">
                <a:latin typeface="Times New Roman" panose="02020603050405020304" charset="0"/>
                <a:ea typeface="华文楷体" panose="02010600040101010101" charset="-122"/>
                <a:cs typeface="Times New Roman" panose="02020603050405020304" charset="0"/>
              </a:rPr>
              <a:t>                                                                                                  Yours sincerely,                                                                                                  Li Hua</a:t>
            </a:r>
            <a:endParaRPr lang="en-US" sz="2800" b="0">
              <a:latin typeface="Times New Roman" panose="02020603050405020304" charset="0"/>
              <a:ea typeface="华文楷体" panose="02010600040101010101" charset="-122"/>
              <a:cs typeface="Times New Roman" panose="02020603050405020304" charset="0"/>
            </a:endParaRPr>
          </a:p>
        </p:txBody>
      </p:sp>
      <p:sp>
        <p:nvSpPr>
          <p:cNvPr id="2" name="文本框 1"/>
          <p:cNvSpPr txBox="1"/>
          <p:nvPr/>
        </p:nvSpPr>
        <p:spPr>
          <a:xfrm>
            <a:off x="673100" y="245745"/>
            <a:ext cx="3109595" cy="583565"/>
          </a:xfrm>
          <a:prstGeom prst="rect">
            <a:avLst/>
          </a:prstGeom>
          <a:noFill/>
        </p:spPr>
        <p:txBody>
          <a:bodyPr wrap="none" rtlCol="0">
            <a:spAutoFit/>
          </a:bodyPr>
          <a:p>
            <a:pPr algn="l"/>
            <a:r>
              <a:rPr lang="en-US" sz="3200" i="1">
                <a:latin typeface="Times New Roman" panose="02020603050405020304" charset="0"/>
                <a:ea typeface="华文楷体" panose="02010600040101010101" charset="-122"/>
                <a:cs typeface="Times New Roman" panose="02020603050405020304" charset="0"/>
                <a:sym typeface="+mn-ea"/>
              </a:rPr>
              <a:t>A sample version:</a:t>
            </a:r>
            <a:endParaRPr lang="en-US" altLang="en-US" sz="3200" b="0" i="1">
              <a:latin typeface="Times New Roman" panose="02020603050405020304" charset="0"/>
              <a:ea typeface="华文楷体" panose="02010600040101010101"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2425" y="323215"/>
            <a:ext cx="11017250" cy="1383665"/>
          </a:xfrm>
          <a:prstGeom prst="rect">
            <a:avLst/>
          </a:prstGeom>
          <a:noFill/>
        </p:spPr>
        <p:txBody>
          <a:bodyPr wrap="square" rtlCol="0">
            <a:spAutoFit/>
          </a:bodyPr>
          <a:p>
            <a:r>
              <a:rPr lang="en-US" altLang="zh-CN" sz="2800" b="1">
                <a:solidFill>
                  <a:srgbClr val="FF0000"/>
                </a:solidFill>
                <a:latin typeface="Calibri" panose="020F0502020204030204" charset="0"/>
                <a:sym typeface="Verdana" panose="020B0604030504040204" pitchFamily="34" charset="0"/>
              </a:rPr>
              <a:t>                                                   Lyrics Blank Filling</a:t>
            </a:r>
            <a:endParaRPr lang="en-US" altLang="zh-CN" sz="2800" b="1">
              <a:solidFill>
                <a:srgbClr val="FF0000"/>
              </a:solidFill>
              <a:latin typeface="Calibri" panose="020F0502020204030204" charset="0"/>
              <a:sym typeface="Verdana" panose="020B0604030504040204" pitchFamily="34" charset="0"/>
            </a:endParaRPr>
          </a:p>
          <a:p>
            <a:r>
              <a:rPr lang="en-US" altLang="zh-CN" sz="2800" i="1">
                <a:latin typeface="Times New Roman" panose="02020603050405020304" charset="0"/>
                <a:cs typeface="Times New Roman" panose="02020603050405020304" charset="0"/>
              </a:rPr>
              <a:t>Suppose you were Han.  You are composing a song to highlight the arduous efforts of the front-line medical staff .</a:t>
            </a:r>
            <a:endParaRPr lang="en-US" altLang="zh-CN" sz="2800" i="1">
              <a:latin typeface="Times New Roman" panose="02020603050405020304" charset="0"/>
              <a:cs typeface="Times New Roman" panose="02020603050405020304" charset="0"/>
            </a:endParaRPr>
          </a:p>
        </p:txBody>
      </p:sp>
      <p:sp>
        <p:nvSpPr>
          <p:cNvPr id="7" name="文本框 6"/>
          <p:cNvSpPr txBox="1"/>
          <p:nvPr/>
        </p:nvSpPr>
        <p:spPr>
          <a:xfrm>
            <a:off x="352425" y="2067560"/>
            <a:ext cx="6111875" cy="483108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sz="2800">
                <a:latin typeface="Times New Roman" panose="02020603050405020304" charset="0"/>
                <a:cs typeface="Times New Roman" panose="02020603050405020304" charset="0"/>
              </a:rPr>
              <a:t>___________________</a:t>
            </a:r>
            <a:endParaRPr 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 always knew</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hat you'd </a:t>
            </a:r>
            <a:r>
              <a:rPr lang="en-US" altLang="zh-CN" sz="2800">
                <a:latin typeface="Times New Roman" panose="02020603050405020304" charset="0"/>
                <a:cs typeface="Times New Roman" panose="02020603050405020304" charset="0"/>
              </a:rPr>
              <a:t>stand beside me</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sz="2800">
                <a:latin typeface="Times New Roman" panose="02020603050405020304" charset="0"/>
                <a:cs typeface="Times New Roman" panose="02020603050405020304" charset="0"/>
              </a:rPr>
              <a:t>___________________</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hen the skies were </a:t>
            </a:r>
            <a:r>
              <a:rPr lang="en-US" altLang="zh-CN" sz="2800">
                <a:latin typeface="Times New Roman" panose="02020603050405020304" charset="0"/>
                <a:cs typeface="Times New Roman" panose="02020603050405020304" charset="0"/>
              </a:rPr>
              <a:t>dead grey</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altLang="zh-CN" sz="2800">
                <a:latin typeface="Times New Roman" panose="02020603050405020304" charset="0"/>
                <a:cs typeface="Times New Roman" panose="02020603050405020304" charset="0"/>
              </a:rPr>
              <a:t>___________________</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Since the day I went there</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3478530" y="1609090"/>
            <a:ext cx="2852420" cy="583565"/>
          </a:xfrm>
          <a:prstGeom prst="rect">
            <a:avLst/>
          </a:prstGeom>
          <a:noFill/>
        </p:spPr>
        <p:txBody>
          <a:bodyPr wrap="square" rtlCol="0">
            <a:spAutoFit/>
          </a:bodyPr>
          <a:p>
            <a:r>
              <a:rPr lang="en-US" altLang="zh-CN" sz="3200" i="1">
                <a:solidFill>
                  <a:schemeClr val="accent5">
                    <a:lumMod val="50000"/>
                  </a:schemeClr>
                </a:solidFill>
                <a:latin typeface="Times New Roman" panose="02020603050405020304" charset="0"/>
                <a:cs typeface="Times New Roman" panose="02020603050405020304" charset="0"/>
              </a:rPr>
              <a:t>It Was You</a:t>
            </a:r>
            <a:endParaRPr lang="en-US" altLang="zh-CN" sz="3200" i="1">
              <a:solidFill>
                <a:schemeClr val="accent5">
                  <a:lumMod val="50000"/>
                </a:schemeClr>
              </a:solidFill>
              <a:latin typeface="Times New Roman" panose="02020603050405020304" charset="0"/>
              <a:cs typeface="Times New Roman" panose="02020603050405020304" charset="0"/>
            </a:endParaRPr>
          </a:p>
        </p:txBody>
      </p:sp>
      <p:sp>
        <p:nvSpPr>
          <p:cNvPr id="9" name="文本框 8"/>
          <p:cNvSpPr txBox="1"/>
          <p:nvPr/>
        </p:nvSpPr>
        <p:spPr>
          <a:xfrm>
            <a:off x="5971540" y="1973580"/>
            <a:ext cx="4716780" cy="6123940"/>
          </a:xfrm>
          <a:prstGeom prst="rect">
            <a:avLst/>
          </a:prstGeom>
          <a:noFill/>
        </p:spPr>
        <p:txBody>
          <a:bodyPr wrap="none" rtlCol="0">
            <a:spAutoFit/>
          </a:bodyPr>
          <a:p>
            <a:pPr algn="l"/>
            <a:r>
              <a:rPr lang="zh-CN" altLang="en-US" sz="2800">
                <a:latin typeface="Times New Roman" panose="02020603050405020304" charset="0"/>
                <a:cs typeface="Times New Roman" panose="02020603050405020304" charset="0"/>
                <a:sym typeface="+mn-ea"/>
              </a:rPr>
              <a:t>It was you</a:t>
            </a:r>
            <a:endParaRPr lang="zh-CN" altLang="en-US"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Who ____________________</a:t>
            </a:r>
            <a:endParaRPr lang="en-US" altLang="zh-CN" sz="2800">
              <a:latin typeface="Times New Roman" panose="02020603050405020304" charset="0"/>
              <a:cs typeface="Times New Roman" panose="02020603050405020304" charset="0"/>
              <a:sym typeface="+mn-ea"/>
            </a:endParaRPr>
          </a:p>
          <a:p>
            <a:pPr algn="l"/>
            <a:r>
              <a:rPr lang="en-US" altLang="zh-CN" sz="2800">
                <a:latin typeface="Times New Roman" panose="02020603050405020304" charset="0"/>
                <a:cs typeface="Times New Roman" panose="02020603050405020304" charset="0"/>
                <a:sym typeface="+mn-ea"/>
              </a:rPr>
              <a:t>With your hands that are warm</a:t>
            </a:r>
            <a:endParaRPr lang="en-US" altLang="zh-CN" sz="2800">
              <a:latin typeface="Times New Roman" panose="02020603050405020304" charset="0"/>
              <a:cs typeface="Times New Roman" panose="02020603050405020304" charset="0"/>
              <a:sym typeface="+mn-ea"/>
            </a:endParaRPr>
          </a:p>
          <a:p>
            <a:pPr algn="l"/>
            <a:r>
              <a:rPr lang="en-US" sz="2800">
                <a:latin typeface="Times New Roman" panose="02020603050405020304" charset="0"/>
                <a:cs typeface="Times New Roman" panose="02020603050405020304" charset="0"/>
                <a:sym typeface="+mn-ea"/>
              </a:rPr>
              <a:t>I know I can count on you</a:t>
            </a:r>
            <a:endParaRPr lang="en-US" sz="2800">
              <a:latin typeface="Times New Roman" panose="02020603050405020304" charset="0"/>
              <a:cs typeface="Times New Roman" panose="02020603050405020304" charset="0"/>
            </a:endParaRPr>
          </a:p>
          <a:p>
            <a:pPr algn="l"/>
            <a:r>
              <a:rPr lang="en-US" sz="2800">
                <a:latin typeface="Times New Roman" panose="02020603050405020304" charset="0"/>
                <a:cs typeface="Times New Roman" panose="02020603050405020304" charset="0"/>
                <a:sym typeface="+mn-ea"/>
              </a:rPr>
              <a:t>_________________________ </a:t>
            </a:r>
            <a:endParaRPr lang="en-US" sz="2800">
              <a:latin typeface="Times New Roman" panose="02020603050405020304" charset="0"/>
              <a:cs typeface="Times New Roman" panose="02020603050405020304" charset="0"/>
            </a:endParaRPr>
          </a:p>
          <a:p>
            <a:pPr algn="l"/>
            <a:r>
              <a:rPr lang="en-US" sz="2800">
                <a:latin typeface="Times New Roman" panose="02020603050405020304" charset="0"/>
                <a:cs typeface="Times New Roman" panose="02020603050405020304" charset="0"/>
                <a:sym typeface="+mn-ea"/>
              </a:rPr>
              <a:t>Because I had faith in you</a:t>
            </a:r>
            <a:endParaRPr lang="en-US"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_________________________ </a:t>
            </a:r>
            <a:endParaRPr lang="en-US" altLang="zh-CN"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It was you</a:t>
            </a:r>
            <a:endParaRPr lang="en-US" altLang="zh-CN"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That I really__________</a:t>
            </a:r>
            <a:endParaRPr lang="en-US" altLang="zh-CN" sz="2800">
              <a:latin typeface="Times New Roman" panose="02020603050405020304" charset="0"/>
              <a:cs typeface="Times New Roman" panose="02020603050405020304" charset="0"/>
              <a:sym typeface="+mn-ea"/>
            </a:endParaRPr>
          </a:p>
          <a:p>
            <a:pPr algn="l"/>
            <a:r>
              <a:rPr lang="en-US" altLang="zh-CN" sz="2800">
                <a:latin typeface="Times New Roman" panose="02020603050405020304" charset="0"/>
                <a:cs typeface="Times New Roman" panose="02020603050405020304" charset="0"/>
                <a:sym typeface="+mn-ea"/>
              </a:rPr>
              <a:t>It was you</a:t>
            </a:r>
            <a:endParaRPr lang="en-US" altLang="zh-CN"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That I deeply _________</a:t>
            </a:r>
            <a:endParaRPr lang="en-US" altLang="zh-CN" sz="2800">
              <a:latin typeface="Times New Roman" panose="02020603050405020304" charset="0"/>
              <a:cs typeface="Times New Roman" panose="02020603050405020304" charset="0"/>
            </a:endParaRPr>
          </a:p>
          <a:p>
            <a:pPr algn="l"/>
            <a:endParaRPr lang="en-US" altLang="zh-CN" sz="2800">
              <a:latin typeface="Times New Roman" panose="02020603050405020304" charset="0"/>
              <a:cs typeface="Times New Roman" panose="02020603050405020304" charset="0"/>
            </a:endParaRPr>
          </a:p>
          <a:p>
            <a:pPr algn="l"/>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831070" y="4364355"/>
            <a:ext cx="2188210" cy="2564130"/>
          </a:xfrm>
          <a:prstGeom prst="rect">
            <a:avLst/>
          </a:prstGeom>
        </p:spPr>
      </p:pic>
      <p:sp>
        <p:nvSpPr>
          <p:cNvPr id="34819" name="Rounded Rectangle 7"/>
          <p:cNvSpPr>
            <a:spLocks noChangeArrowheads="1"/>
          </p:cNvSpPr>
          <p:nvPr/>
        </p:nvSpPr>
        <p:spPr bwMode="auto">
          <a:xfrm>
            <a:off x="306705" y="97155"/>
            <a:ext cx="3171825" cy="65087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rgbClr val="FFFFFF"/>
                </a:solidFill>
                <a:latin typeface="Calibri" panose="020F0502020204030204" charset="0"/>
                <a:sym typeface="Verdana" panose="020B0604030504040204" pitchFamily="34" charset="0"/>
              </a:rPr>
              <a:t>Consolidation </a:t>
            </a:r>
            <a:endParaRPr lang="en-US" altLang="zh-CN"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7185" y="1017270"/>
            <a:ext cx="6111875" cy="612394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showed me a friend </a:t>
            </a:r>
            <a:r>
              <a:rPr lang="en-US" altLang="zh-CN" sz="2800">
                <a:latin typeface="Times New Roman" panose="02020603050405020304" charset="0"/>
                <a:cs typeface="Times New Roman" panose="02020603050405020304" charset="0"/>
              </a:rPr>
              <a:t>I can see</a:t>
            </a:r>
            <a:endParaRPr lang="en-US" altLang="zh-CN"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 always knew</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hat you'd </a:t>
            </a:r>
            <a:r>
              <a:rPr lang="en-US" altLang="zh-CN" sz="2800">
                <a:latin typeface="Times New Roman" panose="02020603050405020304" charset="0"/>
                <a:cs typeface="Times New Roman" panose="02020603050405020304" charset="0"/>
              </a:rPr>
              <a:t>stand beside me</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stuck with me </a:t>
            </a:r>
            <a:r>
              <a:rPr lang="en-US" altLang="zh-CN" sz="2800">
                <a:latin typeface="Times New Roman" panose="02020603050405020304" charset="0"/>
                <a:cs typeface="Times New Roman" panose="02020603050405020304" charset="0"/>
              </a:rPr>
              <a:t>on the way</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hen the skies were </a:t>
            </a:r>
            <a:r>
              <a:rPr lang="en-US" altLang="zh-CN" sz="2800">
                <a:latin typeface="Times New Roman" panose="02020603050405020304" charset="0"/>
                <a:cs typeface="Times New Roman" panose="02020603050405020304" charset="0"/>
              </a:rPr>
              <a:t>dead grey</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altLang="zh-CN" sz="2800">
                <a:latin typeface="Times New Roman" panose="02020603050405020304" charset="0"/>
                <a:cs typeface="Times New Roman" panose="02020603050405020304" charset="0"/>
              </a:rPr>
              <a:t>tended me with care</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Since the day I went there</a:t>
            </a:r>
            <a:endParaRPr lang="en-US" altLang="zh-CN"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Who helped me out of the storm</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With your hands that are warm</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sp>
        <p:nvSpPr>
          <p:cNvPr id="3" name="文本框 2"/>
          <p:cNvSpPr txBox="1"/>
          <p:nvPr/>
        </p:nvSpPr>
        <p:spPr>
          <a:xfrm>
            <a:off x="6169025" y="1017270"/>
            <a:ext cx="6111875" cy="3969385"/>
          </a:xfrm>
          <a:prstGeom prst="rect">
            <a:avLst/>
          </a:prstGeom>
          <a:noFill/>
        </p:spPr>
        <p:txBody>
          <a:bodyPr wrap="square" rtlCol="0" anchor="t">
            <a:spAutoFit/>
          </a:bodyPr>
          <a:p>
            <a:r>
              <a:rPr lang="en-US" sz="2800">
                <a:latin typeface="Times New Roman" panose="02020603050405020304" charset="0"/>
                <a:cs typeface="Times New Roman" panose="02020603050405020304" charset="0"/>
              </a:rPr>
              <a:t>I know I can count on you</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Facing whatever lies ahead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Because I had faith in you</a:t>
            </a:r>
            <a:endParaRPr 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Helping us whenever we need</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It was you</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That I really appreciated</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It was you</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That I deeply admired</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152890" y="3792855"/>
            <a:ext cx="2662555" cy="3119755"/>
          </a:xfrm>
          <a:prstGeom prst="rect">
            <a:avLst/>
          </a:prstGeom>
        </p:spPr>
      </p:pic>
      <p:sp>
        <p:nvSpPr>
          <p:cNvPr id="4" name="文本框 3"/>
          <p:cNvSpPr txBox="1"/>
          <p:nvPr/>
        </p:nvSpPr>
        <p:spPr>
          <a:xfrm>
            <a:off x="3980180" y="433705"/>
            <a:ext cx="2852420" cy="583565"/>
          </a:xfrm>
          <a:prstGeom prst="rect">
            <a:avLst/>
          </a:prstGeom>
          <a:noFill/>
        </p:spPr>
        <p:txBody>
          <a:bodyPr wrap="square" rtlCol="0">
            <a:spAutoFit/>
          </a:bodyPr>
          <a:p>
            <a:r>
              <a:rPr lang="en-US" altLang="zh-CN" sz="3200" i="1">
                <a:solidFill>
                  <a:schemeClr val="accent5">
                    <a:lumMod val="50000"/>
                  </a:schemeClr>
                </a:solidFill>
                <a:latin typeface="Times New Roman" panose="02020603050405020304" charset="0"/>
                <a:cs typeface="Times New Roman" panose="02020603050405020304" charset="0"/>
              </a:rPr>
              <a:t>It Was You</a:t>
            </a:r>
            <a:endParaRPr lang="en-US" altLang="zh-CN" sz="3200" i="1">
              <a:solidFill>
                <a:schemeClr val="accent5">
                  <a:lumMod val="50000"/>
                </a:schemeClr>
              </a:solidFill>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70205" y="306070"/>
            <a:ext cx="3680460" cy="1014730"/>
          </a:xfrm>
          <a:prstGeom prst="rect">
            <a:avLst/>
          </a:prstGeom>
          <a:noFill/>
          <a:ln>
            <a:noFill/>
          </a:ln>
        </p:spPr>
        <p:txBody>
          <a:bodyPr wrap="none" rtlCol="0" anchor="t">
            <a:spAutoFit/>
          </a:bodyPr>
          <a:p>
            <a:pPr algn="ctr"/>
            <a:r>
              <a:rPr lang="en-US" altLang="zh-CN" sz="6000" b="1">
                <a:solidFill>
                  <a:schemeClr val="accent1"/>
                </a:solidFill>
                <a:effectLst>
                  <a:outerShdw blurRad="38100" dist="25400" dir="5400000" algn="ctr" rotWithShape="0">
                    <a:srgbClr val="6E747A">
                      <a:alpha val="43000"/>
                    </a:srgbClr>
                  </a:outerShdw>
                </a:effectLst>
              </a:rPr>
              <a:t>Homework</a:t>
            </a:r>
            <a:endParaRPr lang="en-US" altLang="zh-CN" sz="6000" b="1">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1128395" y="1727835"/>
            <a:ext cx="651891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1. Go over the emphatic structure.</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2. Finish the given exercise.</a:t>
            </a:r>
            <a:endParaRPr lang="en-US" altLang="zh-CN" sz="32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4021352950,2306492008&amp;fm=26&amp;gp=0"/>
          <p:cNvPicPr>
            <a:picLocks noChangeAspect="1"/>
          </p:cNvPicPr>
          <p:nvPr/>
        </p:nvPicPr>
        <p:blipFill>
          <a:blip r:embed="rId1">
            <a:clrChange>
              <a:clrFrom>
                <a:srgbClr val="FDFDFD">
                  <a:alpha val="100000"/>
                </a:srgbClr>
              </a:clrFrom>
              <a:clrTo>
                <a:srgbClr val="FDFDFD">
                  <a:alpha val="100000"/>
                  <a:alpha val="0"/>
                </a:srgbClr>
              </a:clrTo>
            </a:clrChange>
          </a:blip>
          <a:stretch>
            <a:fillRect/>
          </a:stretch>
        </p:blipFill>
        <p:spPr>
          <a:xfrm>
            <a:off x="2265680" y="480695"/>
            <a:ext cx="7158355" cy="6207760"/>
          </a:xfrm>
          <a:prstGeom prst="rect">
            <a:avLst/>
          </a:prstGeom>
        </p:spPr>
      </p:pic>
      <p:sp>
        <p:nvSpPr>
          <p:cNvPr id="3" name="矩形 2"/>
          <p:cNvSpPr/>
          <p:nvPr/>
        </p:nvSpPr>
        <p:spPr>
          <a:xfrm>
            <a:off x="8803005" y="5273675"/>
            <a:ext cx="3235960"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The end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Rounded Rectangle 7"/>
          <p:cNvSpPr>
            <a:spLocks noChangeArrowheads="1"/>
          </p:cNvSpPr>
          <p:nvPr/>
        </p:nvSpPr>
        <p:spPr bwMode="auto">
          <a:xfrm>
            <a:off x="273050" y="219075"/>
            <a:ext cx="3539490"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the structure</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6093460" y="582295"/>
            <a:ext cx="6175375" cy="612394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Hello virus from Wuhan</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Another problem</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here again</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Because you see the contagion creeping</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And the virus is indeed spreading</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And the memory of SARS planted in my brain still remains</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We stand and fight the virus</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We hear of theories how it grew</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From snakes and bats became a flu</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Passing the sickness from man to man</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Now it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growing, getting out of hand</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_________________________________</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_________________________________</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We have to fight the virus.</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6093460" y="5307330"/>
            <a:ext cx="5651500" cy="953135"/>
          </a:xfrm>
          <a:prstGeom prst="rect">
            <a:avLst/>
          </a:prstGeom>
          <a:noFill/>
        </p:spPr>
        <p:txBody>
          <a:bodyPr wrap="square" rtlCol="0">
            <a:spAutoFit/>
          </a:bodyPr>
          <a:p>
            <a:pPr algn="l"/>
            <a:r>
              <a:rPr lang="zh-CN" altLang="en-US" sz="2800" i="1">
                <a:solidFill>
                  <a:srgbClr val="FF0000"/>
                </a:solidFill>
                <a:latin typeface="Times New Roman" panose="02020603050405020304" charset="0"/>
                <a:cs typeface="Times New Roman" panose="02020603050405020304" charset="0"/>
                <a:sym typeface="+mn-ea"/>
              </a:rPr>
              <a:t>It's </a:t>
            </a:r>
            <a:r>
              <a:rPr lang="zh-CN" altLang="en-US" sz="2800" i="1">
                <a:solidFill>
                  <a:srgbClr val="002060"/>
                </a:solidFill>
                <a:latin typeface="Times New Roman" panose="02020603050405020304" charset="0"/>
                <a:cs typeface="Times New Roman" panose="02020603050405020304" charset="0"/>
                <a:sym typeface="+mn-ea"/>
              </a:rPr>
              <a:t>a virus</a:t>
            </a:r>
            <a:r>
              <a:rPr lang="zh-CN" altLang="en-US" sz="2800" i="1">
                <a:solidFill>
                  <a:srgbClr val="FF0000"/>
                </a:solidFill>
                <a:latin typeface="Times New Roman" panose="02020603050405020304" charset="0"/>
                <a:cs typeface="Times New Roman" panose="02020603050405020304" charset="0"/>
                <a:sym typeface="+mn-ea"/>
              </a:rPr>
              <a:t> that</a:t>
            </a:r>
            <a:r>
              <a:rPr lang="zh-CN" altLang="en-US" sz="2800" i="1">
                <a:solidFill>
                  <a:srgbClr val="002060"/>
                </a:solidFill>
                <a:latin typeface="Times New Roman" panose="02020603050405020304" charset="0"/>
                <a:cs typeface="Times New Roman" panose="02020603050405020304" charset="0"/>
                <a:sym typeface="+mn-ea"/>
              </a:rPr>
              <a:t> has travelled near and far Corona</a:t>
            </a:r>
            <a:endParaRPr lang="zh-CN" altLang="en-US" sz="2800" i="1">
              <a:solidFill>
                <a:srgbClr val="002060"/>
              </a:solidFill>
              <a:latin typeface="Times New Roman" panose="02020603050405020304" charset="0"/>
              <a:cs typeface="Times New Roman" panose="02020603050405020304" charset="0"/>
              <a:sym typeface="+mn-ea"/>
            </a:endParaRPr>
          </a:p>
        </p:txBody>
      </p:sp>
      <p:sp>
        <p:nvSpPr>
          <p:cNvPr id="6" name="文本框 5"/>
          <p:cNvSpPr txBox="1"/>
          <p:nvPr/>
        </p:nvSpPr>
        <p:spPr>
          <a:xfrm>
            <a:off x="273050" y="1553845"/>
            <a:ext cx="5652135" cy="460375"/>
          </a:xfrm>
          <a:prstGeom prst="rect">
            <a:avLst/>
          </a:prstGeom>
          <a:noFill/>
        </p:spPr>
        <p:txBody>
          <a:bodyPr wrap="square" rtlCol="0">
            <a:spAutoFit/>
          </a:bodyPr>
          <a:p>
            <a:r>
              <a:rPr lang="en-US" altLang="zh-CN" sz="2400" i="1">
                <a:latin typeface="Times New Roman" panose="02020603050405020304" charset="0"/>
                <a:cs typeface="Times New Roman" panose="02020603050405020304" charset="0"/>
              </a:rPr>
              <a:t>Listen to the song and complete the lyrics.</a:t>
            </a:r>
            <a:endParaRPr lang="en-US" altLang="zh-CN" sz="2400" i="1">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334645" y="2096770"/>
            <a:ext cx="4953635" cy="351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51815" y="1365250"/>
            <a:ext cx="7221855" cy="521970"/>
          </a:xfrm>
          <a:prstGeom prst="rect">
            <a:avLst/>
          </a:prstGeom>
          <a:noFill/>
        </p:spPr>
        <p:txBody>
          <a:bodyPr wrap="square" rtlCol="0">
            <a:spAutoFit/>
          </a:bodyPr>
          <a:p>
            <a:r>
              <a:rPr lang="en-US" altLang="zh-CN" sz="2800" i="1">
                <a:latin typeface="Times New Roman" panose="02020603050405020304" charset="0"/>
                <a:cs typeface="Times New Roman" panose="02020603050405020304" charset="0"/>
              </a:rPr>
              <a:t>Watch the video and answer the questions.</a:t>
            </a:r>
            <a:endParaRPr lang="en-US" altLang="zh-CN" sz="2800" i="1">
              <a:latin typeface="Times New Roman" panose="02020603050405020304" charset="0"/>
              <a:cs typeface="Times New Roman" panose="02020603050405020304" charset="0"/>
            </a:endParaRPr>
          </a:p>
        </p:txBody>
      </p:sp>
      <p:sp>
        <p:nvSpPr>
          <p:cNvPr id="2" name="文本框 1"/>
          <p:cNvSpPr txBox="1"/>
          <p:nvPr/>
        </p:nvSpPr>
        <p:spPr>
          <a:xfrm>
            <a:off x="1111250" y="2357120"/>
            <a:ext cx="9525000" cy="368300"/>
          </a:xfrm>
          <a:prstGeom prst="rect">
            <a:avLst/>
          </a:prstGeom>
          <a:noFill/>
        </p:spPr>
        <p:txBody>
          <a:bodyPr wrap="square" rtlCol="0">
            <a:spAutoFit/>
          </a:bodyPr>
          <a:p>
            <a:endParaRPr lang="zh-CN" altLang="en-US"/>
          </a:p>
        </p:txBody>
      </p:sp>
      <p:sp>
        <p:nvSpPr>
          <p:cNvPr id="3" name="文本框 2"/>
          <p:cNvSpPr txBox="1"/>
          <p:nvPr/>
        </p:nvSpPr>
        <p:spPr>
          <a:xfrm>
            <a:off x="440055" y="1880870"/>
            <a:ext cx="11593195" cy="4030980"/>
          </a:xfrm>
          <a:prstGeom prst="rect">
            <a:avLst/>
          </a:prstGeom>
          <a:noFill/>
        </p:spPr>
        <p:txBody>
          <a:bodyPr wrap="square" rtlCol="0">
            <a:spAutoFit/>
          </a:bodyPr>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What happened to Han and his father?</a:t>
            </a:r>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Where did Han go after being tested positive?</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What did Temporary Hospitals transform from?</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Who tended Han and danced with the patients to ease their anxiety?</a:t>
            </a:r>
            <a:endParaRPr lang="en-US" altLang="zh-CN" sz="3200">
              <a:latin typeface="Times New Roman" panose="02020603050405020304" charset="0"/>
              <a:cs typeface="Times New Roman" panose="02020603050405020304" charset="0"/>
            </a:endParaRPr>
          </a:p>
        </p:txBody>
      </p:sp>
      <p:sp>
        <p:nvSpPr>
          <p:cNvPr id="4" name="文本框 3"/>
          <p:cNvSpPr txBox="1"/>
          <p:nvPr/>
        </p:nvSpPr>
        <p:spPr>
          <a:xfrm>
            <a:off x="1111250" y="2357120"/>
            <a:ext cx="7325360" cy="953135"/>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 ____________ </a:t>
            </a:r>
            <a:r>
              <a:rPr lang="en-US" altLang="zh-CN" sz="2800">
                <a:solidFill>
                  <a:srgbClr val="C00000"/>
                </a:solidFill>
                <a:latin typeface="Times New Roman" panose="02020603050405020304" charset="0"/>
                <a:cs typeface="Times New Roman" panose="02020603050405020304" charset="0"/>
              </a:rPr>
              <a:t>that </a:t>
            </a:r>
            <a:r>
              <a:rPr lang="en-US" altLang="zh-CN" sz="2800">
                <a:latin typeface="Times New Roman" panose="02020603050405020304" charset="0"/>
                <a:cs typeface="Times New Roman" panose="02020603050405020304" charset="0"/>
              </a:rPr>
              <a:t>________ </a:t>
            </a:r>
            <a:r>
              <a:rPr lang="en-US" altLang="zh-CN" sz="2800">
                <a:solidFill>
                  <a:schemeClr val="accent1">
                    <a:lumMod val="50000"/>
                  </a:schemeClr>
                </a:solidFill>
                <a:latin typeface="Times New Roman" panose="02020603050405020304" charset="0"/>
                <a:cs typeface="Times New Roman" panose="02020603050405020304" charset="0"/>
              </a:rPr>
              <a:t>Han and his father. And both of them were infected.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5" name="文本框 4"/>
          <p:cNvSpPr txBox="1"/>
          <p:nvPr/>
        </p:nvSpPr>
        <p:spPr>
          <a:xfrm>
            <a:off x="2180590" y="2357120"/>
            <a:ext cx="28238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COVID-19</a:t>
            </a:r>
            <a:r>
              <a:rPr lang="en-US" altLang="zh-CN" sz="2000">
                <a:solidFill>
                  <a:srgbClr val="FF0000"/>
                </a:solidFill>
                <a:latin typeface="Cambria" panose="02040503050406030204" charset="0"/>
                <a:cs typeface="Cambria" panose="02040503050406030204" charset="0"/>
              </a:rPr>
              <a:t> </a:t>
            </a:r>
            <a:endParaRPr lang="en-US" altLang="zh-CN" sz="2000">
              <a:solidFill>
                <a:srgbClr val="FF0000"/>
              </a:solidFill>
              <a:latin typeface="Cambria" panose="02040503050406030204" charset="0"/>
              <a:cs typeface="Cambria" panose="02040503050406030204" charset="0"/>
            </a:endParaRPr>
          </a:p>
        </p:txBody>
      </p:sp>
      <p:sp>
        <p:nvSpPr>
          <p:cNvPr id="6" name="文本框 5"/>
          <p:cNvSpPr txBox="1"/>
          <p:nvPr/>
        </p:nvSpPr>
        <p:spPr>
          <a:xfrm>
            <a:off x="5153025" y="2357120"/>
            <a:ext cx="28238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struck</a:t>
            </a:r>
            <a:endParaRPr lang="en-US" altLang="zh-CN" sz="2000">
              <a:solidFill>
                <a:srgbClr val="FF0000"/>
              </a:solidFill>
              <a:latin typeface="Cambria" panose="02040503050406030204" charset="0"/>
              <a:cs typeface="Cambria" panose="02040503050406030204" charset="0"/>
            </a:endParaRPr>
          </a:p>
        </p:txBody>
      </p:sp>
      <p:sp>
        <p:nvSpPr>
          <p:cNvPr id="7" name="文本框 6"/>
          <p:cNvSpPr txBox="1"/>
          <p:nvPr/>
        </p:nvSpPr>
        <p:spPr>
          <a:xfrm>
            <a:off x="1111250" y="3806825"/>
            <a:ext cx="11239500" cy="521970"/>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 __________________ </a:t>
            </a:r>
            <a:r>
              <a:rPr lang="en-US" altLang="zh-CN" sz="2800">
                <a:solidFill>
                  <a:srgbClr val="C00000"/>
                </a:solidFill>
                <a:latin typeface="Times New Roman" panose="02020603050405020304" charset="0"/>
                <a:cs typeface="Times New Roman" panose="02020603050405020304" charset="0"/>
              </a:rPr>
              <a:t>that </a:t>
            </a:r>
            <a:r>
              <a:rPr lang="en-US" altLang="zh-CN" sz="2800">
                <a:latin typeface="Times New Roman" panose="02020603050405020304" charset="0"/>
                <a:cs typeface="Times New Roman" panose="02020603050405020304" charset="0"/>
              </a:rPr>
              <a:t>___________</a:t>
            </a:r>
            <a:r>
              <a:rPr lang="en-US" altLang="zh-CN" sz="2800">
                <a:solidFill>
                  <a:schemeClr val="accent1">
                    <a:lumMod val="50000"/>
                  </a:schemeClr>
                </a:solidFill>
                <a:latin typeface="Times New Roman" panose="02020603050405020304" charset="0"/>
                <a:cs typeface="Times New Roman" panose="02020603050405020304" charset="0"/>
              </a:rPr>
              <a:t>after being tested positive.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9" name="文本框 8"/>
          <p:cNvSpPr txBox="1"/>
          <p:nvPr/>
        </p:nvSpPr>
        <p:spPr>
          <a:xfrm>
            <a:off x="1946910" y="3806825"/>
            <a:ext cx="35223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a Temporary Hospital</a:t>
            </a:r>
            <a:r>
              <a:rPr lang="en-US" altLang="zh-CN" sz="2000">
                <a:solidFill>
                  <a:srgbClr val="FF0000"/>
                </a:solidFill>
                <a:latin typeface="Cambria" panose="02040503050406030204" charset="0"/>
                <a:cs typeface="Cambria" panose="02040503050406030204" charset="0"/>
              </a:rPr>
              <a:t> </a:t>
            </a:r>
            <a:endParaRPr lang="en-US" altLang="zh-CN" sz="2000">
              <a:solidFill>
                <a:srgbClr val="FF0000"/>
              </a:solidFill>
              <a:latin typeface="Cambria" panose="02040503050406030204" charset="0"/>
              <a:cs typeface="Cambria" panose="02040503050406030204" charset="0"/>
            </a:endParaRPr>
          </a:p>
        </p:txBody>
      </p:sp>
      <p:sp>
        <p:nvSpPr>
          <p:cNvPr id="10" name="文本框 9"/>
          <p:cNvSpPr txBox="1"/>
          <p:nvPr/>
        </p:nvSpPr>
        <p:spPr>
          <a:xfrm>
            <a:off x="6010275" y="3806825"/>
            <a:ext cx="28238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Han went to</a:t>
            </a:r>
            <a:endParaRPr lang="en-US" altLang="zh-CN" sz="2000">
              <a:solidFill>
                <a:srgbClr val="FF0000"/>
              </a:solidFill>
              <a:latin typeface="Cambria" panose="02040503050406030204" charset="0"/>
              <a:cs typeface="Cambria" panose="02040503050406030204" charset="0"/>
            </a:endParaRPr>
          </a:p>
        </p:txBody>
      </p:sp>
      <p:sp>
        <p:nvSpPr>
          <p:cNvPr id="11" name="文本框 10"/>
          <p:cNvSpPr txBox="1"/>
          <p:nvPr/>
        </p:nvSpPr>
        <p:spPr>
          <a:xfrm>
            <a:off x="1111250" y="4713605"/>
            <a:ext cx="11239500" cy="521970"/>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 _______________ </a:t>
            </a:r>
            <a:r>
              <a:rPr lang="en-US" altLang="zh-CN" sz="2800">
                <a:solidFill>
                  <a:srgbClr val="C00000"/>
                </a:solidFill>
                <a:latin typeface="Times New Roman" panose="02020603050405020304" charset="0"/>
                <a:cs typeface="Times New Roman" panose="02020603050405020304" charset="0"/>
              </a:rPr>
              <a:t>that </a:t>
            </a:r>
            <a:r>
              <a:rPr lang="en-US" altLang="zh-CN" sz="2800">
                <a:solidFill>
                  <a:schemeClr val="accent1">
                    <a:lumMod val="50000"/>
                  </a:schemeClr>
                </a:solidFill>
                <a:latin typeface="Times New Roman" panose="02020603050405020304" charset="0"/>
                <a:cs typeface="Times New Roman" panose="02020603050405020304" charset="0"/>
              </a:rPr>
              <a:t>temporary hospitals were transformed from.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12" name="文本框 11"/>
          <p:cNvSpPr txBox="1"/>
          <p:nvPr/>
        </p:nvSpPr>
        <p:spPr>
          <a:xfrm>
            <a:off x="2180590" y="4713605"/>
            <a:ext cx="2727960"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the city's venues</a:t>
            </a:r>
            <a:r>
              <a:rPr lang="en-US" altLang="zh-CN" sz="2000">
                <a:solidFill>
                  <a:srgbClr val="FF0000"/>
                </a:solidFill>
                <a:latin typeface="Cambria" panose="02040503050406030204" charset="0"/>
                <a:cs typeface="Cambria" panose="02040503050406030204" charset="0"/>
              </a:rPr>
              <a:t> </a:t>
            </a:r>
            <a:endParaRPr lang="en-US" altLang="zh-CN" sz="2000">
              <a:solidFill>
                <a:srgbClr val="FF0000"/>
              </a:solidFill>
              <a:latin typeface="Cambria" panose="02040503050406030204" charset="0"/>
              <a:cs typeface="Cambria" panose="02040503050406030204" charset="0"/>
            </a:endParaRPr>
          </a:p>
        </p:txBody>
      </p:sp>
      <p:sp>
        <p:nvSpPr>
          <p:cNvPr id="13" name="文本框 12"/>
          <p:cNvSpPr txBox="1"/>
          <p:nvPr/>
        </p:nvSpPr>
        <p:spPr>
          <a:xfrm>
            <a:off x="1111250" y="5696585"/>
            <a:ext cx="11239500" cy="953135"/>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________________</a:t>
            </a:r>
            <a:r>
              <a:rPr lang="en-US" altLang="zh-CN" sz="2800">
                <a:solidFill>
                  <a:srgbClr val="C00000"/>
                </a:solidFill>
                <a:latin typeface="Times New Roman" panose="02020603050405020304" charset="0"/>
                <a:cs typeface="Times New Roman" panose="02020603050405020304" charset="0"/>
              </a:rPr>
              <a:t>who</a:t>
            </a:r>
            <a:r>
              <a:rPr lang="en-US" altLang="zh-CN" sz="2800">
                <a:latin typeface="Times New Roman" panose="02020603050405020304" charset="0"/>
                <a:cs typeface="Times New Roman" panose="02020603050405020304" charset="0"/>
              </a:rPr>
              <a:t>/ </a:t>
            </a:r>
            <a:r>
              <a:rPr lang="en-US" altLang="zh-CN" sz="2800">
                <a:solidFill>
                  <a:srgbClr val="C00000"/>
                </a:solidFill>
                <a:latin typeface="Times New Roman" panose="02020603050405020304" charset="0"/>
                <a:cs typeface="Times New Roman" panose="02020603050405020304" charset="0"/>
              </a:rPr>
              <a:t>that </a:t>
            </a:r>
            <a:r>
              <a:rPr lang="en-US" altLang="zh-CN" sz="2800">
                <a:solidFill>
                  <a:schemeClr val="accent1">
                    <a:lumMod val="50000"/>
                  </a:schemeClr>
                </a:solidFill>
                <a:latin typeface="Times New Roman" panose="02020603050405020304" charset="0"/>
                <a:cs typeface="Times New Roman" panose="02020603050405020304" charset="0"/>
              </a:rPr>
              <a:t>tended Han and danced with the patients to ease their anxiety.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14" name="文本框 13"/>
          <p:cNvSpPr txBox="1"/>
          <p:nvPr/>
        </p:nvSpPr>
        <p:spPr>
          <a:xfrm>
            <a:off x="1946910" y="5696585"/>
            <a:ext cx="296100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rPr>
              <a:t> the medical staff</a:t>
            </a:r>
            <a:endParaRPr lang="en-US" altLang="zh-CN" sz="2800">
              <a:solidFill>
                <a:srgbClr val="FF0000"/>
              </a:solidFill>
              <a:latin typeface="Cambria" panose="02040503050406030204" charset="0"/>
              <a:cs typeface="Cambria" panose="02040503050406030204" charset="0"/>
            </a:endParaRPr>
          </a:p>
        </p:txBody>
      </p:sp>
      <p:sp>
        <p:nvSpPr>
          <p:cNvPr id="17" name="文本框 16"/>
          <p:cNvSpPr txBox="1"/>
          <p:nvPr/>
        </p:nvSpPr>
        <p:spPr>
          <a:xfrm>
            <a:off x="641985" y="412115"/>
            <a:ext cx="7131685" cy="953135"/>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Millions of moving stories happened during the way to fight against COVID-19...</a:t>
            </a:r>
            <a:endParaRPr lang="en-US" altLang="zh-CN" sz="2800">
              <a:latin typeface="Times New Roman" panose="02020603050405020304" charset="0"/>
              <a:cs typeface="Times New Roman" panose="02020603050405020304" charset="0"/>
            </a:endParaRPr>
          </a:p>
        </p:txBody>
      </p:sp>
      <p:pic>
        <p:nvPicPr>
          <p:cNvPr id="16" name="图片 15"/>
          <p:cNvPicPr>
            <a:picLocks noChangeAspect="1"/>
          </p:cNvPicPr>
          <p:nvPr/>
        </p:nvPicPr>
        <p:blipFill>
          <a:blip r:embed="rId1"/>
          <a:stretch>
            <a:fillRect/>
          </a:stretch>
        </p:blipFill>
        <p:spPr>
          <a:xfrm>
            <a:off x="8916670" y="357505"/>
            <a:ext cx="2959100" cy="2533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32715" y="184785"/>
            <a:ext cx="6132195" cy="1706880"/>
            <a:chOff x="209" y="315"/>
            <a:chExt cx="9657" cy="2688"/>
          </a:xfrm>
        </p:grpSpPr>
        <p:pic>
          <p:nvPicPr>
            <p:cNvPr id="4" name="图片 3"/>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rot="9420000">
              <a:off x="7646" y="315"/>
              <a:ext cx="2220" cy="1864"/>
            </a:xfrm>
            <a:prstGeom prst="rect">
              <a:avLst/>
            </a:prstGeom>
          </p:spPr>
        </p:pic>
        <p:sp>
          <p:nvSpPr>
            <p:cNvPr id="2" name="文本框 1"/>
            <p:cNvSpPr txBox="1"/>
            <p:nvPr/>
          </p:nvSpPr>
          <p:spPr>
            <a:xfrm>
              <a:off x="209" y="1987"/>
              <a:ext cx="7500" cy="1016"/>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Emphatic “it”structure:</a:t>
              </a:r>
              <a:endParaRPr lang="en-US" altLang="zh-CN">
                <a:latin typeface="华文新魏" panose="02010800040101010101" charset="-122"/>
                <a:ea typeface="华文新魏" panose="02010800040101010101" charset="-122"/>
                <a:cs typeface="华文新魏" panose="02010800040101010101" charset="-122"/>
              </a:endParaRPr>
            </a:p>
          </p:txBody>
        </p:sp>
      </p:grpSp>
      <p:sp>
        <p:nvSpPr>
          <p:cNvPr id="5" name="文本框 4"/>
          <p:cNvSpPr txBox="1"/>
          <p:nvPr/>
        </p:nvSpPr>
        <p:spPr>
          <a:xfrm>
            <a:off x="2224405" y="2183765"/>
            <a:ext cx="10177145" cy="583565"/>
          </a:xfrm>
          <a:prstGeom prst="rect">
            <a:avLst/>
          </a:prstGeom>
          <a:noFill/>
        </p:spPr>
        <p:txBody>
          <a:bodyPr wrap="square" rtlCol="0">
            <a:spAutoFit/>
          </a:bodyPr>
          <a:p>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is /was</a:t>
            </a:r>
            <a:r>
              <a:rPr lang="en-US" altLang="zh-CN" sz="3200">
                <a:latin typeface="华文新魏" panose="02010800040101010101" charset="-122"/>
                <a:ea typeface="华文新魏" panose="02010800040101010101" charset="-122"/>
                <a:cs typeface="华文新魏" panose="02010800040101010101" charset="-122"/>
              </a:rPr>
              <a:t> +</a:t>
            </a:r>
            <a:r>
              <a:rPr lang="zh-CN" altLang="en-US" sz="3200">
                <a:latin typeface="华文新魏" panose="02010800040101010101" charset="-122"/>
                <a:ea typeface="华文新魏" panose="02010800040101010101" charset="-122"/>
                <a:cs typeface="华文新魏" panose="02010800040101010101" charset="-122"/>
              </a:rPr>
              <a:t>被强调的部分</a:t>
            </a:r>
            <a:r>
              <a:rPr lang="en-US" altLang="zh-CN" sz="3200">
                <a:latin typeface="华文新魏" panose="02010800040101010101" charset="-122"/>
                <a:ea typeface="华文新魏" panose="02010800040101010101" charset="-122"/>
                <a:cs typeface="华文新魏" panose="02010800040101010101" charset="-122"/>
              </a:rPr>
              <a:t>+</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(who)</a:t>
            </a:r>
            <a:r>
              <a:rPr lang="en-US" altLang="zh-CN" sz="3200">
                <a:latin typeface="华文新魏" panose="02010800040101010101" charset="-122"/>
                <a:ea typeface="华文新魏" panose="02010800040101010101" charset="-122"/>
                <a:cs typeface="华文新魏" panose="02010800040101010101" charset="-122"/>
              </a:rPr>
              <a:t>+</a:t>
            </a:r>
            <a:r>
              <a:rPr lang="zh-CN" altLang="en-US" sz="3200">
                <a:latin typeface="华文新魏" panose="02010800040101010101" charset="-122"/>
                <a:ea typeface="华文新魏" panose="02010800040101010101" charset="-122"/>
                <a:cs typeface="华文新魏" panose="02010800040101010101" charset="-122"/>
              </a:rPr>
              <a:t>其他</a:t>
            </a:r>
            <a:endParaRPr lang="zh-CN" altLang="en-US" sz="3200">
              <a:latin typeface="华文新魏" panose="02010800040101010101" charset="-122"/>
              <a:ea typeface="华文新魏" panose="02010800040101010101" charset="-122"/>
              <a:cs typeface="华文新魏" panose="02010800040101010101" charset="-122"/>
            </a:endParaRPr>
          </a:p>
        </p:txBody>
      </p:sp>
      <p:grpSp>
        <p:nvGrpSpPr>
          <p:cNvPr id="6" name="组合 5"/>
          <p:cNvGrpSpPr/>
          <p:nvPr/>
        </p:nvGrpSpPr>
        <p:grpSpPr>
          <a:xfrm>
            <a:off x="1123771" y="3596005"/>
            <a:ext cx="9713953" cy="949960"/>
            <a:chOff x="7770" y="3580"/>
            <a:chExt cx="12511" cy="1496"/>
          </a:xfrm>
        </p:grpSpPr>
        <p:sp>
          <p:nvSpPr>
            <p:cNvPr id="7" name="矩形 43"/>
            <p:cNvSpPr>
              <a:spLocks noChangeArrowheads="1"/>
            </p:cNvSpPr>
            <p:nvPr/>
          </p:nvSpPr>
          <p:spPr bwMode="auto">
            <a:xfrm>
              <a:off x="9495" y="4079"/>
              <a:ext cx="10786" cy="99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3200" dirty="0">
                  <a:solidFill>
                    <a:schemeClr val="tx1"/>
                  </a:solidFill>
                  <a:latin typeface="华文新魏" panose="02010800040101010101" charset="-122"/>
                  <a:ea typeface="华文新魏" panose="02010800040101010101" charset="-122"/>
                  <a:cs typeface="Times New Roman" panose="02020603050405020304" charset="0"/>
                </a:rPr>
                <a:t>当被强调的部分是人的时候可用</a:t>
              </a:r>
              <a:r>
                <a:rPr lang="en-US" altLang="zh-CN" sz="3200" dirty="0">
                  <a:solidFill>
                    <a:schemeClr val="tx1"/>
                  </a:solidFill>
                  <a:latin typeface="Times New Roman" panose="02020603050405020304" charset="0"/>
                  <a:cs typeface="Times New Roman" panose="02020603050405020304" charset="0"/>
                </a:rPr>
                <a:t>who</a:t>
              </a:r>
              <a:r>
                <a:rPr lang="zh-CN" altLang="en-US" sz="3200" dirty="0">
                  <a:solidFill>
                    <a:schemeClr val="tx1"/>
                  </a:solidFill>
                  <a:latin typeface="Times New Roman" panose="02020603050405020304" charset="0"/>
                  <a:cs typeface="Times New Roman" panose="02020603050405020304" charset="0"/>
                </a:rPr>
                <a:t>、</a:t>
              </a:r>
              <a:r>
                <a:rPr lang="en-US" altLang="zh-CN" sz="3200" dirty="0">
                  <a:solidFill>
                    <a:schemeClr val="tx1"/>
                  </a:solidFill>
                  <a:latin typeface="Times New Roman" panose="02020603050405020304" charset="0"/>
                  <a:cs typeface="Times New Roman" panose="02020603050405020304" charset="0"/>
                </a:rPr>
                <a:t>that</a:t>
              </a:r>
              <a:endParaRPr lang="zh-CN" altLang="en-US" sz="3200" dirty="0">
                <a:solidFill>
                  <a:schemeClr val="tx1"/>
                </a:solidFill>
                <a:latin typeface="华文新魏" panose="02010800040101010101" charset="-122"/>
                <a:ea typeface="华文新魏" panose="02010800040101010101" charset="-122"/>
                <a:cs typeface="Times New Roman" panose="02020603050405020304" charset="0"/>
              </a:endParaRPr>
            </a:p>
          </p:txBody>
        </p:sp>
        <p:pic>
          <p:nvPicPr>
            <p:cNvPr id="8" name="图片 7"/>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770" y="3580"/>
              <a:ext cx="1564"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5290" y="895350"/>
            <a:ext cx="11362055" cy="583565"/>
          </a:xfrm>
          <a:prstGeom prst="rect">
            <a:avLst/>
          </a:prstGeom>
          <a:noFill/>
        </p:spPr>
        <p:txBody>
          <a:bodyPr wrap="square" rtlCol="0">
            <a:spAutoFit/>
          </a:bodyPr>
          <a:p>
            <a:r>
              <a:rPr lang="en-US" altLang="zh-CN" sz="3200">
                <a:solidFill>
                  <a:schemeClr val="tx1"/>
                </a:solidFill>
                <a:latin typeface="Times New Roman" panose="02020603050405020304" charset="0"/>
                <a:cs typeface="Times New Roman" panose="02020603050405020304" charset="0"/>
              </a:rPr>
              <a:t>Han lost contact with his father after being tested positive in Wuhan.</a:t>
            </a:r>
            <a:endParaRPr lang="en-US" altLang="zh-CN" sz="3200">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150495" y="1738630"/>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altLang="zh-CN" sz="3200">
                <a:latin typeface="华文新魏" panose="02010800040101010101" charset="-122"/>
                <a:ea typeface="华文新魏" panose="02010800040101010101" charset="-122"/>
                <a:cs typeface="华文新魏" panose="02010800040101010101" charset="-122"/>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rPr>
              <a:t>Han</a:t>
            </a:r>
            <a:r>
              <a:rPr lang="en-US" sz="3200">
                <a:latin typeface="华文新魏" panose="02010800040101010101" charset="-122"/>
                <a:ea typeface="华文新魏" panose="02010800040101010101" charset="-122"/>
                <a:cs typeface="华文新魏" panose="02010800040101010101" charset="-122"/>
              </a:rPr>
              <a:t>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/who</a:t>
            </a:r>
            <a:r>
              <a:rPr lang="en-US" altLang="zh-CN" sz="2800">
                <a:latin typeface="Times New Roman" panose="02020603050405020304" charset="0"/>
                <a:cs typeface="Times New Roman" panose="02020603050405020304" charset="0"/>
              </a:rPr>
              <a:t> lost contact with his father after being</a:t>
            </a:r>
            <a:r>
              <a:rPr lang="en-US" altLang="zh-CN" sz="2800">
                <a:solidFill>
                  <a:schemeClr val="tx1"/>
                </a:solidFill>
                <a:latin typeface="Times New Roman" panose="02020603050405020304" charset="0"/>
                <a:cs typeface="Times New Roman" panose="02020603050405020304" charset="0"/>
              </a:rPr>
              <a:t> tested positive in Wuhan.</a:t>
            </a:r>
            <a:endParaRPr lang="en-US" altLang="zh-CN" sz="2800">
              <a:solidFill>
                <a:schemeClr val="tx1"/>
              </a:solidFill>
              <a:latin typeface="Times New Roman" panose="02020603050405020304" charset="0"/>
              <a:cs typeface="Times New Roman" panose="02020603050405020304" charset="0"/>
            </a:endParaRPr>
          </a:p>
        </p:txBody>
      </p:sp>
      <p:sp>
        <p:nvSpPr>
          <p:cNvPr id="45" name="Rounded Rectangle 7"/>
          <p:cNvSpPr>
            <a:spLocks noChangeArrowheads="1"/>
          </p:cNvSpPr>
          <p:nvPr/>
        </p:nvSpPr>
        <p:spPr bwMode="auto">
          <a:xfrm>
            <a:off x="9591040" y="1738630"/>
            <a:ext cx="16598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强调主语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150495" y="2647950"/>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altLang="zh-CN" sz="3200">
                <a:latin typeface="华文新魏" panose="02010800040101010101" charset="-122"/>
                <a:ea typeface="华文新魏" panose="02010800040101010101" charset="-122"/>
                <a:cs typeface="华文新魏" panose="02010800040101010101" charset="-122"/>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sym typeface="+mn-ea"/>
              </a:rPr>
              <a:t>his father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that/who </a:t>
            </a:r>
            <a:r>
              <a:rPr lang="en-US" altLang="zh-CN" sz="2800">
                <a:latin typeface="Times New Roman" panose="02020603050405020304" charset="0"/>
                <a:cs typeface="Times New Roman" panose="02020603050405020304" charset="0"/>
                <a:sym typeface="+mn-ea"/>
              </a:rPr>
              <a:t>Han lost contact with after being tested positive in Wuhan. </a:t>
            </a:r>
            <a:endParaRPr lang="en-US" altLang="zh-CN" sz="2800">
              <a:solidFill>
                <a:schemeClr val="tx1"/>
              </a:solidFill>
              <a:latin typeface="Times New Roman" panose="02020603050405020304" charset="0"/>
              <a:cs typeface="Times New Roman" panose="02020603050405020304" charset="0"/>
            </a:endParaRPr>
          </a:p>
        </p:txBody>
      </p:sp>
      <p:sp>
        <p:nvSpPr>
          <p:cNvPr id="3" name="Rounded Rectangle 7"/>
          <p:cNvSpPr>
            <a:spLocks noChangeArrowheads="1"/>
          </p:cNvSpPr>
          <p:nvPr/>
        </p:nvSpPr>
        <p:spPr bwMode="auto">
          <a:xfrm>
            <a:off x="9591040" y="2753360"/>
            <a:ext cx="16598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强调宾语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50495" y="3662680"/>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sym typeface="+mn-ea"/>
              </a:rPr>
              <a:t> after being tested positive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a:t>
            </a:r>
            <a:r>
              <a:rPr lang="en-US" altLang="zh-CN" sz="2800">
                <a:latin typeface="Times New Roman" panose="02020603050405020304" charset="0"/>
                <a:cs typeface="Times New Roman" panose="02020603050405020304" charset="0"/>
                <a:sym typeface="+mn-ea"/>
              </a:rPr>
              <a:t>Han lost contact with his father in Wuhan. </a:t>
            </a:r>
            <a:endParaRPr lang="en-US" altLang="zh-CN" sz="2800">
              <a:solidFill>
                <a:schemeClr val="tx1"/>
              </a:solidFill>
              <a:latin typeface="Times New Roman" panose="02020603050405020304" charset="0"/>
              <a:cs typeface="Times New Roman" panose="02020603050405020304" charset="0"/>
            </a:endParaRPr>
          </a:p>
        </p:txBody>
      </p:sp>
      <p:sp>
        <p:nvSpPr>
          <p:cNvPr id="7" name="Rounded Rectangle 7"/>
          <p:cNvSpPr>
            <a:spLocks noChangeArrowheads="1"/>
          </p:cNvSpPr>
          <p:nvPr/>
        </p:nvSpPr>
        <p:spPr bwMode="auto">
          <a:xfrm>
            <a:off x="8892540" y="3761105"/>
            <a:ext cx="23583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强调时间状语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50495" y="4820285"/>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sym typeface="+mn-ea"/>
              </a:rPr>
              <a:t>in Wuhan</a:t>
            </a:r>
            <a:r>
              <a:rPr lang="en-US" altLang="zh-CN" sz="2800">
                <a:latin typeface="Times New Roman" panose="02020603050405020304" charset="0"/>
                <a:cs typeface="Times New Roman" panose="02020603050405020304" charset="0"/>
                <a:sym typeface="+mn-ea"/>
              </a:rPr>
              <a:t>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a:t>
            </a:r>
            <a:r>
              <a:rPr lang="en-US" altLang="zh-CN" sz="2800">
                <a:latin typeface="Times New Roman" panose="02020603050405020304" charset="0"/>
                <a:cs typeface="Times New Roman" panose="02020603050405020304" charset="0"/>
                <a:sym typeface="+mn-ea"/>
              </a:rPr>
              <a:t>Han lost contact with his father after being tested positive. </a:t>
            </a:r>
            <a:endParaRPr lang="en-US" altLang="zh-CN" sz="2800">
              <a:solidFill>
                <a:schemeClr val="tx1"/>
              </a:solidFill>
              <a:latin typeface="Times New Roman" panose="02020603050405020304" charset="0"/>
              <a:cs typeface="Times New Roman" panose="02020603050405020304" charset="0"/>
            </a:endParaRPr>
          </a:p>
        </p:txBody>
      </p:sp>
      <p:sp>
        <p:nvSpPr>
          <p:cNvPr id="9" name="Rounded Rectangle 7"/>
          <p:cNvSpPr>
            <a:spLocks noChangeArrowheads="1"/>
          </p:cNvSpPr>
          <p:nvPr/>
        </p:nvSpPr>
        <p:spPr bwMode="auto">
          <a:xfrm>
            <a:off x="8892540" y="4820285"/>
            <a:ext cx="23583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强调地点状语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ox(in)">
                                      <p:cBhvr>
                                        <p:cTn id="17" dur="2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5" grpId="0" bldLvl="0" animBg="1"/>
      <p:bldP spid="2" grpId="0"/>
      <p:bldP spid="3" grpId="0" bldLvl="0" animBg="1"/>
      <p:bldP spid="6" grpId="0"/>
      <p:bldP spid="7" grpId="0" bldLvl="0" animBg="1"/>
      <p:bldP spid="8" grpId="0"/>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257175" y="4901565"/>
            <a:ext cx="3255645" cy="1751330"/>
          </a:xfrm>
          <a:prstGeom prst="rect">
            <a:avLst/>
          </a:prstGeom>
        </p:spPr>
      </p:pic>
      <p:sp>
        <p:nvSpPr>
          <p:cNvPr id="2" name="文本框 1"/>
          <p:cNvSpPr txBox="1"/>
          <p:nvPr/>
        </p:nvSpPr>
        <p:spPr>
          <a:xfrm>
            <a:off x="2010410" y="977265"/>
            <a:ext cx="879348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It was traditional Chinese medicine that helped many of them alleviate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减轻</a:t>
            </a:r>
            <a:r>
              <a:rPr lang="en-US" altLang="zh-CN" sz="28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symptoms.</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grpSp>
        <p:nvGrpSpPr>
          <p:cNvPr id="4" name="组合 3"/>
          <p:cNvGrpSpPr/>
          <p:nvPr/>
        </p:nvGrpSpPr>
        <p:grpSpPr>
          <a:xfrm>
            <a:off x="1451610" y="1426210"/>
            <a:ext cx="10574655" cy="1842135"/>
            <a:chOff x="2037" y="2874"/>
            <a:chExt cx="16653" cy="2901"/>
          </a:xfrm>
        </p:grpSpPr>
        <p:sp>
          <p:nvSpPr>
            <p:cNvPr id="160" name=" 160"/>
            <p:cNvSpPr/>
            <p:nvPr/>
          </p:nvSpPr>
          <p:spPr>
            <a:xfrm rot="4740000">
              <a:off x="1740" y="3171"/>
              <a:ext cx="1581" cy="98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2917" y="3887"/>
              <a:ext cx="15773" cy="1888"/>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________________________________________________________________________</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改为一般疑问句</a:t>
              </a:r>
              <a:r>
                <a:rPr lang="en-US" altLang="zh-CN" sz="3200">
                  <a:latin typeface="华文楷体" panose="02010600040101010101" charset="-122"/>
                  <a:ea typeface="华文楷体" panose="02010600040101010101" charset="-122"/>
                  <a:cs typeface="华文楷体" panose="02010600040101010101" charset="-122"/>
                </a:rPr>
                <a:t>)</a:t>
              </a:r>
              <a:r>
                <a:rPr lang="en-US" altLang="zh-CN" sz="3600">
                  <a:latin typeface="Times New Roman" panose="02020603050405020304" charset="0"/>
                  <a:cs typeface="Times New Roman" panose="02020603050405020304" charset="0"/>
                </a:rPr>
                <a:t>? </a:t>
              </a:r>
              <a:endParaRPr lang="en-US" altLang="zh-CN" sz="3600">
                <a:latin typeface="Times New Roman" panose="02020603050405020304" charset="0"/>
                <a:cs typeface="Times New Roman" panose="02020603050405020304" charset="0"/>
              </a:endParaRPr>
            </a:p>
          </p:txBody>
        </p:sp>
      </p:grpSp>
      <p:sp>
        <p:nvSpPr>
          <p:cNvPr id="5" name="文本框 4"/>
          <p:cNvSpPr txBox="1"/>
          <p:nvPr/>
        </p:nvSpPr>
        <p:spPr>
          <a:xfrm>
            <a:off x="2168525" y="2114550"/>
            <a:ext cx="9857105" cy="1076325"/>
          </a:xfrm>
          <a:prstGeom prst="rect">
            <a:avLst/>
          </a:prstGeom>
          <a:noFill/>
        </p:spPr>
        <p:txBody>
          <a:bodyPr wrap="square" rtlCol="0">
            <a:spAutoFit/>
          </a:bodyPr>
          <a:p>
            <a:r>
              <a:rPr lang="en-US" altLang="zh-CN" sz="3200">
                <a:solidFill>
                  <a:srgbClr val="FF0000"/>
                </a:solidFill>
                <a:latin typeface="Times New Roman" panose="02020603050405020304" charset="0"/>
                <a:cs typeface="Times New Roman" panose="02020603050405020304" charset="0"/>
                <a:sym typeface="+mn-ea"/>
              </a:rPr>
              <a:t>Was i</a:t>
            </a:r>
            <a:r>
              <a:rPr lang="en-US" altLang="zh-CN" sz="3200">
                <a:solidFill>
                  <a:srgbClr val="FF0000"/>
                </a:solidFill>
                <a:latin typeface="Times New Roman" panose="02020603050405020304" charset="0"/>
                <a:cs typeface="Times New Roman" panose="02020603050405020304" charset="0"/>
              </a:rPr>
              <a:t>t</a:t>
            </a:r>
            <a:r>
              <a:rPr lang="en-US" altLang="zh-CN" sz="3200">
                <a:latin typeface="Times New Roman" panose="02020603050405020304" charset="0"/>
                <a:cs typeface="Times New Roman" panose="02020603050405020304" charset="0"/>
              </a:rPr>
              <a:t> traditional Chinese medicine that helped many of them alleviate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减轻</a:t>
            </a:r>
            <a:r>
              <a:rPr lang="en-US" altLang="zh-CN" sz="28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symptoms. </a:t>
            </a:r>
            <a:endParaRPr lang="en-US" altLang="zh-CN" sz="3200">
              <a:latin typeface="Times New Roman" panose="02020603050405020304" charset="0"/>
              <a:cs typeface="Times New Roman" panose="02020603050405020304" charset="0"/>
            </a:endParaRPr>
          </a:p>
        </p:txBody>
      </p:sp>
      <p:grpSp>
        <p:nvGrpSpPr>
          <p:cNvPr id="6" name="组合 5"/>
          <p:cNvGrpSpPr/>
          <p:nvPr/>
        </p:nvGrpSpPr>
        <p:grpSpPr>
          <a:xfrm>
            <a:off x="1293495" y="2747010"/>
            <a:ext cx="10574655" cy="2396490"/>
            <a:chOff x="2037" y="2874"/>
            <a:chExt cx="16653" cy="3774"/>
          </a:xfrm>
        </p:grpSpPr>
        <p:sp>
          <p:nvSpPr>
            <p:cNvPr id="7" name=" 160"/>
            <p:cNvSpPr/>
            <p:nvPr/>
          </p:nvSpPr>
          <p:spPr>
            <a:xfrm rot="4740000">
              <a:off x="1740" y="3171"/>
              <a:ext cx="1581" cy="98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文本框 7"/>
            <p:cNvSpPr txBox="1"/>
            <p:nvPr/>
          </p:nvSpPr>
          <p:spPr>
            <a:xfrm>
              <a:off x="2917" y="3887"/>
              <a:ext cx="15773" cy="2761"/>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____________________________________________________________________________________       </a:t>
              </a:r>
              <a:endParaRPr lang="en-US" altLang="zh-CN" sz="3600">
                <a:latin typeface="Times New Roman" panose="02020603050405020304" charset="0"/>
                <a:cs typeface="Times New Roman" panose="02020603050405020304" charset="0"/>
              </a:endParaRPr>
            </a:p>
            <a:p>
              <a:r>
                <a:rPr lang="en-US" altLang="zh-CN" sz="3600">
                  <a:latin typeface="Times New Roman" panose="02020603050405020304" charset="0"/>
                  <a:cs typeface="Times New Roman" panose="02020603050405020304" charset="0"/>
                </a:rPr>
                <a:t>                                                    </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改为特殊疑问句</a:t>
              </a:r>
              <a:r>
                <a:rPr lang="en-US" altLang="zh-CN" sz="3200">
                  <a:latin typeface="华文楷体" panose="02010600040101010101" charset="-122"/>
                  <a:ea typeface="华文楷体" panose="02010600040101010101" charset="-122"/>
                  <a:cs typeface="华文楷体" panose="02010600040101010101" charset="-122"/>
                </a:rPr>
                <a:t>)</a:t>
              </a:r>
              <a:r>
                <a:rPr lang="en-US" altLang="zh-CN" sz="3600">
                  <a:latin typeface="Times New Roman" panose="02020603050405020304" charset="0"/>
                  <a:cs typeface="Times New Roman" panose="02020603050405020304" charset="0"/>
                </a:rPr>
                <a:t>? </a:t>
              </a:r>
              <a:endParaRPr lang="en-US" altLang="zh-CN" sz="3600">
                <a:latin typeface="Times New Roman" panose="02020603050405020304" charset="0"/>
                <a:cs typeface="Times New Roman" panose="02020603050405020304" charset="0"/>
              </a:endParaRPr>
            </a:p>
          </p:txBody>
        </p:sp>
      </p:grpSp>
      <p:sp>
        <p:nvSpPr>
          <p:cNvPr id="9" name="文本框 8"/>
          <p:cNvSpPr txBox="1"/>
          <p:nvPr/>
        </p:nvSpPr>
        <p:spPr>
          <a:xfrm>
            <a:off x="2168525" y="3450590"/>
            <a:ext cx="9857105" cy="1076325"/>
          </a:xfrm>
          <a:prstGeom prst="rect">
            <a:avLst/>
          </a:prstGeom>
          <a:noFill/>
        </p:spPr>
        <p:txBody>
          <a:bodyPr wrap="square" rtlCol="0">
            <a:spAutoFit/>
          </a:bodyPr>
          <a:p>
            <a:r>
              <a:rPr lang="en-US" altLang="zh-CN" sz="3200">
                <a:solidFill>
                  <a:srgbClr val="FF0000"/>
                </a:solidFill>
                <a:latin typeface="Times New Roman" panose="02020603050405020304" charset="0"/>
                <a:cs typeface="Times New Roman" panose="02020603050405020304" charset="0"/>
                <a:sym typeface="+mn-ea"/>
              </a:rPr>
              <a:t>How was i</a:t>
            </a:r>
            <a:r>
              <a:rPr lang="en-US" altLang="zh-CN" sz="3200">
                <a:solidFill>
                  <a:srgbClr val="FF0000"/>
                </a:solidFill>
                <a:latin typeface="Times New Roman" panose="02020603050405020304" charset="0"/>
                <a:cs typeface="Times New Roman" panose="02020603050405020304" charset="0"/>
              </a:rPr>
              <a:t>t </a:t>
            </a:r>
            <a:r>
              <a:rPr lang="en-US" altLang="zh-CN" sz="3200">
                <a:solidFill>
                  <a:srgbClr val="FF0000"/>
                </a:solidFill>
                <a:latin typeface="Times New Roman" panose="02020603050405020304" charset="0"/>
                <a:cs typeface="Times New Roman" panose="02020603050405020304" charset="0"/>
                <a:sym typeface="+mn-ea"/>
              </a:rPr>
              <a:t>that </a:t>
            </a:r>
            <a:r>
              <a:rPr lang="en-US" altLang="zh-CN" sz="3200">
                <a:latin typeface="Times New Roman" panose="02020603050405020304" charset="0"/>
                <a:cs typeface="Times New Roman" panose="02020603050405020304" charset="0"/>
              </a:rPr>
              <a:t>traditional Chinese medicine helped many of them alleviate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减轻</a:t>
            </a:r>
            <a:r>
              <a:rPr lang="en-US" altLang="zh-CN" sz="28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symptoms. </a:t>
            </a:r>
            <a:endParaRPr lang="en-US" altLang="zh-CN" sz="3200">
              <a:latin typeface="Times New Roman" panose="02020603050405020304" charset="0"/>
              <a:cs typeface="Times New Roman" panose="02020603050405020304" charset="0"/>
            </a:endParaRPr>
          </a:p>
        </p:txBody>
      </p:sp>
      <p:grpSp>
        <p:nvGrpSpPr>
          <p:cNvPr id="10" name="组合 9"/>
          <p:cNvGrpSpPr/>
          <p:nvPr/>
        </p:nvGrpSpPr>
        <p:grpSpPr>
          <a:xfrm>
            <a:off x="3662680" y="4605655"/>
            <a:ext cx="7942580" cy="2047240"/>
            <a:chOff x="7457" y="2629"/>
            <a:chExt cx="11384" cy="3224"/>
          </a:xfrm>
        </p:grpSpPr>
        <p:sp>
          <p:nvSpPr>
            <p:cNvPr id="11" name="矩形 43"/>
            <p:cNvSpPr>
              <a:spLocks noChangeArrowheads="1"/>
            </p:cNvSpPr>
            <p:nvPr/>
          </p:nvSpPr>
          <p:spPr bwMode="auto">
            <a:xfrm>
              <a:off x="8760" y="2629"/>
              <a:ext cx="10081" cy="32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强调句型的一般疑问句式：</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indent="0" eaLnBrk="0" hangingPunct="0">
                <a:lnSpc>
                  <a:spcPct val="115000"/>
                </a:lnSpc>
                <a:buFont typeface="Wingdings" panose="05000000000000000000" charset="0"/>
                <a:buNone/>
              </a:pP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   </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 Is /Was+it</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被强调的部分</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that/who</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其他</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强调句型的特殊疑问句式：</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indent="0" eaLnBrk="0" hangingPunct="0">
                <a:lnSpc>
                  <a:spcPct val="115000"/>
                </a:lnSpc>
                <a:buFont typeface="Wingdings" panose="05000000000000000000" charset="0"/>
                <a:buNone/>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    特殊疑问词</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it is/was+that</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其他成分</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p:txBody>
        </p:sp>
        <p:pic>
          <p:nvPicPr>
            <p:cNvPr id="12" name="图片 1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457" y="2629"/>
              <a:ext cx="1303"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2150" y="1293495"/>
            <a:ext cx="941197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Han's father didn't get a full recovery until 15 days later.</a:t>
            </a:r>
            <a:endParaRPr lang="en-US" altLang="zh-CN" sz="2800">
              <a:latin typeface="Times New Roman" panose="02020603050405020304" charset="0"/>
              <a:cs typeface="Times New Roman" panose="02020603050405020304" charset="0"/>
            </a:endParaRPr>
          </a:p>
        </p:txBody>
      </p:sp>
      <p:grpSp>
        <p:nvGrpSpPr>
          <p:cNvPr id="4" name="组合 3"/>
          <p:cNvGrpSpPr/>
          <p:nvPr/>
        </p:nvGrpSpPr>
        <p:grpSpPr>
          <a:xfrm>
            <a:off x="1245235" y="1172210"/>
            <a:ext cx="10574655" cy="1842135"/>
            <a:chOff x="2037" y="2874"/>
            <a:chExt cx="16653" cy="2901"/>
          </a:xfrm>
        </p:grpSpPr>
        <p:sp>
          <p:nvSpPr>
            <p:cNvPr id="160" name=" 160"/>
            <p:cNvSpPr/>
            <p:nvPr/>
          </p:nvSpPr>
          <p:spPr>
            <a:xfrm rot="4740000">
              <a:off x="1740" y="3171"/>
              <a:ext cx="1581" cy="98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2917" y="3887"/>
              <a:ext cx="15773" cy="1888"/>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___________________________________________ </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改为强调时间状语的强调句</a:t>
              </a:r>
              <a:r>
                <a:rPr lang="en-US" altLang="zh-CN" sz="3200">
                  <a:latin typeface="华文楷体" panose="02010600040101010101" charset="-122"/>
                  <a:ea typeface="华文楷体" panose="02010600040101010101" charset="-122"/>
                  <a:cs typeface="华文楷体" panose="02010600040101010101" charset="-122"/>
                </a:rPr>
                <a:t>)</a:t>
              </a:r>
              <a:r>
                <a:rPr lang="en-US" altLang="zh-CN" sz="3600">
                  <a:latin typeface="Times New Roman" panose="02020603050405020304" charset="0"/>
                  <a:cs typeface="Times New Roman" panose="02020603050405020304" charset="0"/>
                </a:rPr>
                <a:t>? </a:t>
              </a:r>
              <a:endParaRPr lang="en-US" altLang="zh-CN" sz="3600">
                <a:latin typeface="Times New Roman" panose="02020603050405020304" charset="0"/>
                <a:cs typeface="Times New Roman" panose="02020603050405020304" charset="0"/>
              </a:endParaRPr>
            </a:p>
          </p:txBody>
        </p:sp>
      </p:grpSp>
      <p:sp>
        <p:nvSpPr>
          <p:cNvPr id="5" name="文本框 4"/>
          <p:cNvSpPr txBox="1"/>
          <p:nvPr/>
        </p:nvSpPr>
        <p:spPr>
          <a:xfrm>
            <a:off x="1962150" y="1815465"/>
            <a:ext cx="9411970" cy="521970"/>
          </a:xfrm>
          <a:prstGeom prst="rect">
            <a:avLst/>
          </a:prstGeom>
          <a:noFill/>
        </p:spPr>
        <p:txBody>
          <a:bodyPr wrap="square" rtlCol="0">
            <a:spAutoFit/>
          </a:bodyPr>
          <a:p>
            <a:r>
              <a:rPr lang="en-US" altLang="zh-CN" sz="2800">
                <a:solidFill>
                  <a:srgbClr val="FF0000"/>
                </a:solidFill>
                <a:latin typeface="Times New Roman" panose="02020603050405020304" charset="0"/>
                <a:cs typeface="Times New Roman" panose="02020603050405020304" charset="0"/>
              </a:rPr>
              <a:t>It was not until</a:t>
            </a:r>
            <a:r>
              <a:rPr lang="en-US" altLang="zh-CN" sz="2800">
                <a:latin typeface="Times New Roman" panose="02020603050405020304" charset="0"/>
                <a:cs typeface="Times New Roman" panose="02020603050405020304" charset="0"/>
              </a:rPr>
              <a:t> 15 days later </a:t>
            </a:r>
            <a:r>
              <a:rPr lang="en-US" altLang="zh-CN" sz="2800">
                <a:solidFill>
                  <a:srgbClr val="FF0000"/>
                </a:solidFill>
                <a:latin typeface="Times New Roman" panose="02020603050405020304" charset="0"/>
                <a:cs typeface="Times New Roman" panose="02020603050405020304" charset="0"/>
              </a:rPr>
              <a:t>that</a:t>
            </a:r>
            <a:r>
              <a:rPr lang="en-US" altLang="zh-CN" sz="2800">
                <a:latin typeface="Times New Roman" panose="02020603050405020304" charset="0"/>
                <a:cs typeface="Times New Roman" panose="02020603050405020304" charset="0"/>
              </a:rPr>
              <a:t> Han's father get a full recovery.</a:t>
            </a:r>
            <a:endParaRPr lang="en-US" altLang="zh-CN" sz="2800">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rcRect t="16661" r="1225"/>
          <a:stretch>
            <a:fillRect/>
          </a:stretch>
        </p:blipFill>
        <p:spPr>
          <a:xfrm>
            <a:off x="425450" y="3523615"/>
            <a:ext cx="2765425" cy="3103245"/>
          </a:xfrm>
          <a:prstGeom prst="rect">
            <a:avLst/>
          </a:prstGeom>
        </p:spPr>
      </p:pic>
      <p:grpSp>
        <p:nvGrpSpPr>
          <p:cNvPr id="7" name="组合 6"/>
          <p:cNvGrpSpPr/>
          <p:nvPr/>
        </p:nvGrpSpPr>
        <p:grpSpPr>
          <a:xfrm>
            <a:off x="3339812" y="3801745"/>
            <a:ext cx="8200678" cy="1710690"/>
            <a:chOff x="7835" y="2379"/>
            <a:chExt cx="11006" cy="2694"/>
          </a:xfrm>
        </p:grpSpPr>
        <p:sp>
          <p:nvSpPr>
            <p:cNvPr id="8" name="矩形 43"/>
            <p:cNvSpPr>
              <a:spLocks noChangeArrowheads="1"/>
            </p:cNvSpPr>
            <p:nvPr/>
          </p:nvSpPr>
          <p:spPr bwMode="auto">
            <a:xfrm>
              <a:off x="9597" y="2629"/>
              <a:ext cx="9244" cy="24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在</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not...until</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结构中，强调由</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until </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引导的短语或从句表示的时间状语时，要用固定的强调句型   </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It is/was not until...that...</a:t>
              </a:r>
              <a:endParaRPr lang="en-US" altLang="zh-CN" sz="2800" dirty="0">
                <a:solidFill>
                  <a:schemeClr val="tx1"/>
                </a:solidFill>
                <a:latin typeface="Times New Roman" panose="02020603050405020304" charset="0"/>
                <a:ea typeface="华文新魏" panose="02010800040101010101" charset="-122"/>
                <a:cs typeface="Times New Roman" panose="02020603050405020304" charset="0"/>
              </a:endParaRPr>
            </a:p>
          </p:txBody>
        </p:sp>
        <p:pic>
          <p:nvPicPr>
            <p:cNvPr id="9" name="图片 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835" y="2379"/>
              <a:ext cx="1564"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363220" y="1727835"/>
          <a:ext cx="8068945" cy="4785360"/>
        </p:xfrm>
        <a:graphic>
          <a:graphicData uri="http://schemas.openxmlformats.org/drawingml/2006/table">
            <a:tbl>
              <a:tblPr firstRow="1" bandRow="1">
                <a:tableStyleId>{5C22544A-7EE6-4342-B048-85BDC9FD1C3A}</a:tableStyleId>
              </a:tblPr>
              <a:tblGrid>
                <a:gridCol w="3477895"/>
                <a:gridCol w="4591050"/>
              </a:tblGrid>
              <a:tr h="627380">
                <a:tc gridSpan="2">
                  <a:txBody>
                    <a:bodyPr/>
                    <a:p>
                      <a:pPr algn="l">
                        <a:buNone/>
                      </a:pPr>
                      <a:r>
                        <a:rPr lang="en-US" altLang="zh-CN" sz="3200">
                          <a:solidFill>
                            <a:schemeClr val="tx1"/>
                          </a:solidFill>
                          <a:latin typeface="Times New Roman" panose="02020603050405020304" charset="0"/>
                          <a:cs typeface="Times New Roman" panose="02020603050405020304" charset="0"/>
                        </a:rPr>
                        <a:t>                                Contrast</a:t>
                      </a:r>
                      <a:endParaRPr lang="en-US" altLang="zh-CN" sz="3200">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90000"/>
                      </a:schemeClr>
                    </a:solidFill>
                  </a:tcPr>
                </a:tc>
              </a:tr>
              <a:tr h="581660">
                <a:tc>
                  <a:txBody>
                    <a:bodyPr/>
                    <a:p>
                      <a:pPr algn="l">
                        <a:buNone/>
                      </a:pPr>
                      <a:r>
                        <a:rPr lang="en-US" altLang="zh-CN" sz="3200" b="1">
                          <a:solidFill>
                            <a:schemeClr val="tx1"/>
                          </a:solidFill>
                          <a:latin typeface="Times New Roman" panose="02020603050405020304" charset="0"/>
                          <a:cs typeface="Times New Roman" panose="02020603050405020304" charset="0"/>
                          <a:sym typeface="+mn-ea"/>
                        </a:rPr>
                        <a:t>         Version A</a:t>
                      </a:r>
                      <a:endParaRPr lang="en-US" altLang="zh-CN" sz="32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en-US" altLang="zh-CN" sz="3200" b="1">
                          <a:solidFill>
                            <a:schemeClr val="tx1"/>
                          </a:solidFill>
                          <a:latin typeface="Times New Roman" panose="02020603050405020304" charset="0"/>
                          <a:cs typeface="Times New Roman" panose="02020603050405020304" charset="0"/>
                        </a:rPr>
                        <a:t>          Version  B</a:t>
                      </a:r>
                      <a:endParaRPr lang="en-US" altLang="zh-CN" sz="32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652270">
                <a:tc>
                  <a:txBody>
                    <a:bodyPr/>
                    <a:p>
                      <a:pPr>
                        <a:buNone/>
                      </a:pPr>
                      <a:r>
                        <a:rPr lang="en-US" altLang="zh-CN" sz="2800">
                          <a:latin typeface="Times New Roman" panose="02020603050405020304" charset="0"/>
                          <a:cs typeface="Times New Roman" panose="02020603050405020304" charset="0"/>
                          <a:sym typeface="+mn-ea"/>
                        </a:rPr>
                        <a:t>Han lost contact with his his father and tried to recontact him.</a:t>
                      </a:r>
                      <a:endParaRPr lang="en-US" altLang="zh-CN" sz="2800" b="1">
                        <a:solidFill>
                          <a:schemeClr val="tx1"/>
                        </a:solidFill>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r>
                        <a:rPr lang="en-US" altLang="zh-CN" sz="2800">
                          <a:solidFill>
                            <a:schemeClr val="tx1"/>
                          </a:solidFill>
                          <a:latin typeface="Times New Roman" panose="02020603050405020304" charset="0"/>
                          <a:cs typeface="Times New Roman" panose="02020603050405020304" charset="0"/>
                          <a:sym typeface="+mn-ea"/>
                        </a:rPr>
                        <a:t>It was</a:t>
                      </a:r>
                      <a:r>
                        <a:rPr lang="en-US" altLang="zh-CN" sz="2800">
                          <a:latin typeface="Times New Roman" panose="02020603050405020304" charset="0"/>
                          <a:cs typeface="Times New Roman" panose="02020603050405020304" charset="0"/>
                          <a:sym typeface="+mn-ea"/>
                        </a:rPr>
                        <a:t> Han's father that he lost contact with and tried to recontact.</a:t>
                      </a:r>
                      <a:endParaRPr lang="en-US" altLang="zh-CN" sz="2800" b="1">
                        <a:solidFill>
                          <a:schemeClr val="tx1"/>
                        </a:solidFill>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924050">
                <a:tc>
                  <a:txBody>
                    <a:bodyPr/>
                    <a:p>
                      <a:pPr algn="l">
                        <a:buNone/>
                      </a:pPr>
                      <a:r>
                        <a:rPr lang="en-US" altLang="zh-CN" sz="2800">
                          <a:latin typeface="Times New Roman" panose="02020603050405020304" charset="0"/>
                          <a:cs typeface="Times New Roman" panose="02020603050405020304" charset="0"/>
                          <a:sym typeface="+mn-ea"/>
                        </a:rPr>
                        <a:t>The medical staffs ' selfless commitment and hard work saved Han and his father.</a:t>
                      </a:r>
                      <a:endParaRPr lang="en-US" altLang="zh-CN" sz="2800" b="1">
                        <a:solidFill>
                          <a:schemeClr val="tx1"/>
                        </a:solidFill>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en-US" altLang="zh-CN" sz="2800">
                          <a:latin typeface="Times New Roman" panose="02020603050405020304" charset="0"/>
                          <a:cs typeface="Times New Roman" panose="02020603050405020304" charset="0"/>
                          <a:sym typeface="+mn-ea"/>
                        </a:rPr>
                        <a:t>It was the medical staff' selfless commitment and hard work that saved Han and his father.</a:t>
                      </a:r>
                      <a:endParaRPr lang="en-US" altLang="zh-CN" sz="2800">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文本框 3"/>
          <p:cNvSpPr txBox="1"/>
          <p:nvPr/>
        </p:nvSpPr>
        <p:spPr>
          <a:xfrm>
            <a:off x="2868295" y="879475"/>
            <a:ext cx="4904740" cy="583565"/>
          </a:xfrm>
          <a:prstGeom prst="rect">
            <a:avLst/>
          </a:prstGeom>
          <a:noFill/>
        </p:spPr>
        <p:txBody>
          <a:bodyPr wrap="square" rtlCol="0">
            <a:spAutoFit/>
          </a:bodyPr>
          <a:p>
            <a:r>
              <a:rPr lang="en-US" altLang="zh-CN" sz="3200" i="1">
                <a:latin typeface="Times New Roman" panose="02020603050405020304" charset="0"/>
                <a:cs typeface="Times New Roman" panose="02020603050405020304" charset="0"/>
              </a:rPr>
              <a:t>Why do we use it?</a:t>
            </a:r>
            <a:endParaRPr lang="en-US" altLang="zh-CN" sz="3200" i="1">
              <a:latin typeface="Times New Roman" panose="02020603050405020304" charset="0"/>
              <a:cs typeface="Times New Roman" panose="02020603050405020304" charset="0"/>
            </a:endParaRPr>
          </a:p>
        </p:txBody>
      </p:sp>
      <p:sp>
        <p:nvSpPr>
          <p:cNvPr id="250" name="云朵"/>
          <p:cNvSpPr/>
          <p:nvPr/>
        </p:nvSpPr>
        <p:spPr>
          <a:xfrm>
            <a:off x="8601075" y="2070735"/>
            <a:ext cx="3454400" cy="1951990"/>
          </a:xfrm>
          <a:custGeom>
            <a:avLst/>
            <a:gdLst>
              <a:gd name="rtt" fmla="*/ 231225 h 1232584"/>
              <a:gd name="rtb" fmla="*/ 1001358 h 1232584"/>
            </a:gdLst>
            <a:ahLst/>
            <a:cxnLst/>
            <a:rect l="l" t="rtt" r="r" b="rtb"/>
            <a:pathLst>
              <a:path w="2407506" h="1232584">
                <a:moveTo>
                  <a:pt x="442079" y="182123"/>
                </a:moveTo>
                <a:cubicBezTo>
                  <a:pt x="442079" y="182123"/>
                  <a:pt x="401712" y="110575"/>
                  <a:pt x="486927" y="81305"/>
                </a:cubicBezTo>
                <a:cubicBezTo>
                  <a:pt x="572142" y="52035"/>
                  <a:pt x="634931" y="104070"/>
                  <a:pt x="634931" y="104070"/>
                </a:cubicBezTo>
                <a:cubicBezTo>
                  <a:pt x="634931" y="104070"/>
                  <a:pt x="661839" y="45530"/>
                  <a:pt x="724631" y="39026"/>
                </a:cubicBezTo>
                <a:cubicBezTo>
                  <a:pt x="787420" y="32521"/>
                  <a:pt x="841241" y="65042"/>
                  <a:pt x="841241" y="65042"/>
                </a:cubicBezTo>
                <a:cubicBezTo>
                  <a:pt x="841241" y="65042"/>
                  <a:pt x="868151" y="9757"/>
                  <a:pt x="1007183" y="3251"/>
                </a:cubicBezTo>
                <a:cubicBezTo>
                  <a:pt x="1146218" y="-3252"/>
                  <a:pt x="1159672" y="45530"/>
                  <a:pt x="1159672" y="45530"/>
                </a:cubicBezTo>
                <a:cubicBezTo>
                  <a:pt x="1159672" y="45530"/>
                  <a:pt x="1164157" y="-1626"/>
                  <a:pt x="1224704" y="-1626"/>
                </a:cubicBezTo>
                <a:cubicBezTo>
                  <a:pt x="1285254" y="-1626"/>
                  <a:pt x="1289738" y="32521"/>
                  <a:pt x="1289738" y="32521"/>
                </a:cubicBezTo>
                <a:cubicBezTo>
                  <a:pt x="1289738" y="32521"/>
                  <a:pt x="1294220" y="-1626"/>
                  <a:pt x="1365981" y="-1626"/>
                </a:cubicBezTo>
                <a:cubicBezTo>
                  <a:pt x="1437738" y="-1626"/>
                  <a:pt x="1433255" y="39026"/>
                  <a:pt x="1433255" y="39026"/>
                </a:cubicBezTo>
                <a:cubicBezTo>
                  <a:pt x="1433255" y="39026"/>
                  <a:pt x="1455681" y="19512"/>
                  <a:pt x="1513983" y="32521"/>
                </a:cubicBezTo>
                <a:cubicBezTo>
                  <a:pt x="1572290" y="45530"/>
                  <a:pt x="1558834" y="65042"/>
                  <a:pt x="1558834" y="65042"/>
                </a:cubicBezTo>
                <a:cubicBezTo>
                  <a:pt x="1558834" y="65042"/>
                  <a:pt x="1576775" y="13009"/>
                  <a:pt x="1697869" y="39026"/>
                </a:cubicBezTo>
                <a:cubicBezTo>
                  <a:pt x="1818964" y="65042"/>
                  <a:pt x="1803265" y="115452"/>
                  <a:pt x="1803265" y="115452"/>
                </a:cubicBezTo>
                <a:cubicBezTo>
                  <a:pt x="1803265" y="115452"/>
                  <a:pt x="1875026" y="79679"/>
                  <a:pt x="1899694" y="97566"/>
                </a:cubicBezTo>
                <a:cubicBezTo>
                  <a:pt x="1924357" y="115452"/>
                  <a:pt x="1890722" y="159358"/>
                  <a:pt x="1890722" y="159358"/>
                </a:cubicBezTo>
                <a:cubicBezTo>
                  <a:pt x="1890722" y="159358"/>
                  <a:pt x="1980422" y="107322"/>
                  <a:pt x="2065637" y="159358"/>
                </a:cubicBezTo>
                <a:cubicBezTo>
                  <a:pt x="2150851" y="211393"/>
                  <a:pt x="2097031" y="276436"/>
                  <a:pt x="2097031" y="276436"/>
                </a:cubicBezTo>
                <a:cubicBezTo>
                  <a:pt x="2097031" y="276436"/>
                  <a:pt x="2146364" y="276436"/>
                  <a:pt x="2177764" y="308959"/>
                </a:cubicBezTo>
                <a:cubicBezTo>
                  <a:pt x="2209156" y="341481"/>
                  <a:pt x="2191215" y="367497"/>
                  <a:pt x="2191215" y="367497"/>
                </a:cubicBezTo>
                <a:cubicBezTo>
                  <a:pt x="2191215" y="367497"/>
                  <a:pt x="2334735" y="364247"/>
                  <a:pt x="2357158" y="439047"/>
                </a:cubicBezTo>
                <a:cubicBezTo>
                  <a:pt x="2379584" y="513848"/>
                  <a:pt x="2307827" y="523603"/>
                  <a:pt x="2307827" y="523603"/>
                </a:cubicBezTo>
                <a:cubicBezTo>
                  <a:pt x="2307827" y="523603"/>
                  <a:pt x="2377344" y="530108"/>
                  <a:pt x="2377344" y="574013"/>
                </a:cubicBezTo>
                <a:cubicBezTo>
                  <a:pt x="2377344" y="617917"/>
                  <a:pt x="2325763" y="611413"/>
                  <a:pt x="2325763" y="611413"/>
                </a:cubicBezTo>
                <a:cubicBezTo>
                  <a:pt x="2325763" y="611413"/>
                  <a:pt x="2417698" y="603283"/>
                  <a:pt x="2405909" y="666699"/>
                </a:cubicBezTo>
                <a:cubicBezTo>
                  <a:pt x="2386313" y="730118"/>
                  <a:pt x="2307827" y="681335"/>
                  <a:pt x="2307827" y="681335"/>
                </a:cubicBezTo>
                <a:cubicBezTo>
                  <a:pt x="2307827" y="681335"/>
                  <a:pt x="2384068" y="741500"/>
                  <a:pt x="2336977" y="791910"/>
                </a:cubicBezTo>
                <a:cubicBezTo>
                  <a:pt x="2289884" y="842319"/>
                  <a:pt x="2240551" y="839067"/>
                  <a:pt x="2240551" y="839067"/>
                </a:cubicBezTo>
                <a:cubicBezTo>
                  <a:pt x="2240551" y="839067"/>
                  <a:pt x="2321281" y="848823"/>
                  <a:pt x="2280915" y="900859"/>
                </a:cubicBezTo>
                <a:cubicBezTo>
                  <a:pt x="2240551" y="952893"/>
                  <a:pt x="2166550" y="915493"/>
                  <a:pt x="2166550" y="915493"/>
                </a:cubicBezTo>
                <a:cubicBezTo>
                  <a:pt x="2166550" y="915493"/>
                  <a:pt x="2191215" y="1008182"/>
                  <a:pt x="2106003" y="1040703"/>
                </a:cubicBezTo>
                <a:cubicBezTo>
                  <a:pt x="2020788" y="1073225"/>
                  <a:pt x="1944545" y="1053712"/>
                  <a:pt x="1944545" y="1053712"/>
                </a:cubicBezTo>
                <a:cubicBezTo>
                  <a:pt x="1944545" y="1053712"/>
                  <a:pt x="1975937" y="1108999"/>
                  <a:pt x="1870539" y="1130140"/>
                </a:cubicBezTo>
                <a:cubicBezTo>
                  <a:pt x="1765143" y="1151278"/>
                  <a:pt x="1760659" y="1122008"/>
                  <a:pt x="1760659" y="1122008"/>
                </a:cubicBezTo>
                <a:cubicBezTo>
                  <a:pt x="1760659" y="1122008"/>
                  <a:pt x="1747202" y="1213070"/>
                  <a:pt x="1675444" y="1213070"/>
                </a:cubicBezTo>
                <a:cubicBezTo>
                  <a:pt x="1603685" y="1213070"/>
                  <a:pt x="1570046" y="1159408"/>
                  <a:pt x="1570046" y="1159408"/>
                </a:cubicBezTo>
                <a:cubicBezTo>
                  <a:pt x="1570046" y="1159408"/>
                  <a:pt x="1610415" y="1230957"/>
                  <a:pt x="1471377" y="1230957"/>
                </a:cubicBezTo>
                <a:cubicBezTo>
                  <a:pt x="1332344" y="1230957"/>
                  <a:pt x="1386165" y="1191930"/>
                  <a:pt x="1386165" y="1191930"/>
                </a:cubicBezTo>
                <a:cubicBezTo>
                  <a:pt x="1386165" y="1191930"/>
                  <a:pt x="1374951" y="1230957"/>
                  <a:pt x="1276282" y="1230957"/>
                </a:cubicBezTo>
                <a:cubicBezTo>
                  <a:pt x="1177613" y="1230957"/>
                  <a:pt x="1195552" y="1191930"/>
                  <a:pt x="1195552" y="1191930"/>
                </a:cubicBezTo>
                <a:cubicBezTo>
                  <a:pt x="1195552" y="1191930"/>
                  <a:pt x="1195552" y="1230957"/>
                  <a:pt x="1065488" y="1230957"/>
                </a:cubicBezTo>
                <a:cubicBezTo>
                  <a:pt x="935425" y="1230957"/>
                  <a:pt x="969062" y="1185426"/>
                  <a:pt x="969062" y="1185426"/>
                </a:cubicBezTo>
                <a:cubicBezTo>
                  <a:pt x="969062" y="1185426"/>
                  <a:pt x="944396" y="1224453"/>
                  <a:pt x="834514" y="1191930"/>
                </a:cubicBezTo>
                <a:cubicBezTo>
                  <a:pt x="724631" y="1159408"/>
                  <a:pt x="773964" y="1130140"/>
                  <a:pt x="773964" y="1130140"/>
                </a:cubicBezTo>
                <a:cubicBezTo>
                  <a:pt x="773964" y="1130140"/>
                  <a:pt x="729113" y="1183800"/>
                  <a:pt x="625960" y="1144774"/>
                </a:cubicBezTo>
                <a:cubicBezTo>
                  <a:pt x="572142" y="1122008"/>
                  <a:pt x="599052" y="1082982"/>
                  <a:pt x="599052" y="1082982"/>
                </a:cubicBezTo>
                <a:cubicBezTo>
                  <a:pt x="599052" y="1082982"/>
                  <a:pt x="495899" y="1128513"/>
                  <a:pt x="480198" y="1074852"/>
                </a:cubicBezTo>
                <a:cubicBezTo>
                  <a:pt x="426378" y="1035825"/>
                  <a:pt x="433107" y="982164"/>
                  <a:pt x="433107" y="982164"/>
                </a:cubicBezTo>
                <a:cubicBezTo>
                  <a:pt x="433107" y="982164"/>
                  <a:pt x="383771" y="1050460"/>
                  <a:pt x="213344" y="959397"/>
                </a:cubicBezTo>
                <a:cubicBezTo>
                  <a:pt x="42915" y="868336"/>
                  <a:pt x="155040" y="839067"/>
                  <a:pt x="155040" y="839067"/>
                </a:cubicBezTo>
                <a:cubicBezTo>
                  <a:pt x="155040" y="839067"/>
                  <a:pt x="20490" y="845572"/>
                  <a:pt x="0" y="777276"/>
                </a:cubicBezTo>
                <a:cubicBezTo>
                  <a:pt x="-6420" y="708979"/>
                  <a:pt x="45158" y="700849"/>
                  <a:pt x="45158" y="700849"/>
                </a:cubicBezTo>
                <a:cubicBezTo>
                  <a:pt x="45158" y="700849"/>
                  <a:pt x="18247" y="689466"/>
                  <a:pt x="18247" y="661822"/>
                </a:cubicBezTo>
                <a:cubicBezTo>
                  <a:pt x="18247" y="634179"/>
                  <a:pt x="66462" y="617105"/>
                  <a:pt x="66462" y="617105"/>
                </a:cubicBezTo>
                <a:cubicBezTo>
                  <a:pt x="66462" y="617105"/>
                  <a:pt x="-17632" y="580517"/>
                  <a:pt x="29461" y="513848"/>
                </a:cubicBezTo>
                <a:cubicBezTo>
                  <a:pt x="76553" y="447177"/>
                  <a:pt x="101219" y="478073"/>
                  <a:pt x="101219" y="478073"/>
                </a:cubicBezTo>
                <a:cubicBezTo>
                  <a:pt x="101219" y="478073"/>
                  <a:pt x="38429" y="406524"/>
                  <a:pt x="112432" y="352864"/>
                </a:cubicBezTo>
                <a:cubicBezTo>
                  <a:pt x="186435" y="299201"/>
                  <a:pt x="226799" y="328472"/>
                  <a:pt x="222313" y="325220"/>
                </a:cubicBezTo>
                <a:cubicBezTo>
                  <a:pt x="222313" y="325220"/>
                  <a:pt x="202131" y="232532"/>
                  <a:pt x="298556" y="182123"/>
                </a:cubicBezTo>
                <a:cubicBezTo>
                  <a:pt x="394983" y="131714"/>
                  <a:pt x="442079" y="191880"/>
                  <a:pt x="442079" y="182123"/>
                </a:cubicBezTo>
                <a:close/>
              </a:path>
            </a:pathLst>
          </a:custGeom>
          <a:solidFill>
            <a:srgbClr val="DEEBF7"/>
          </a:solidFill>
          <a:ln w="7600" cap="flat">
            <a:solidFill>
              <a:schemeClr val="accent5"/>
            </a:solidFill>
            <a:bevel/>
          </a:ln>
        </p:spPr>
        <p:txBody>
          <a:bodyPr lIns="0" tIns="0" rIns="0" bIns="0"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Function1:</a:t>
            </a: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to emphasize key information</a:t>
            </a: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5" name="云朵"/>
          <p:cNvSpPr/>
          <p:nvPr/>
        </p:nvSpPr>
        <p:spPr>
          <a:xfrm>
            <a:off x="8432165" y="4460875"/>
            <a:ext cx="3623310" cy="2052320"/>
          </a:xfrm>
          <a:custGeom>
            <a:avLst/>
            <a:gdLst>
              <a:gd name="rtt" fmla="*/ 231225 h 1232584"/>
              <a:gd name="rtb" fmla="*/ 1001358 h 1232584"/>
            </a:gdLst>
            <a:ahLst/>
            <a:cxnLst/>
            <a:rect l="l" t="rtt" r="r" b="rtb"/>
            <a:pathLst>
              <a:path w="2407506" h="1232584">
                <a:moveTo>
                  <a:pt x="442079" y="182123"/>
                </a:moveTo>
                <a:cubicBezTo>
                  <a:pt x="442079" y="182123"/>
                  <a:pt x="401712" y="110575"/>
                  <a:pt x="486927" y="81305"/>
                </a:cubicBezTo>
                <a:cubicBezTo>
                  <a:pt x="572142" y="52035"/>
                  <a:pt x="634931" y="104070"/>
                  <a:pt x="634931" y="104070"/>
                </a:cubicBezTo>
                <a:cubicBezTo>
                  <a:pt x="634931" y="104070"/>
                  <a:pt x="661839" y="45530"/>
                  <a:pt x="724631" y="39026"/>
                </a:cubicBezTo>
                <a:cubicBezTo>
                  <a:pt x="787420" y="32521"/>
                  <a:pt x="841241" y="65042"/>
                  <a:pt x="841241" y="65042"/>
                </a:cubicBezTo>
                <a:cubicBezTo>
                  <a:pt x="841241" y="65042"/>
                  <a:pt x="868151" y="9757"/>
                  <a:pt x="1007183" y="3251"/>
                </a:cubicBezTo>
                <a:cubicBezTo>
                  <a:pt x="1146218" y="-3252"/>
                  <a:pt x="1159672" y="45530"/>
                  <a:pt x="1159672" y="45530"/>
                </a:cubicBezTo>
                <a:cubicBezTo>
                  <a:pt x="1159672" y="45530"/>
                  <a:pt x="1164157" y="-1626"/>
                  <a:pt x="1224704" y="-1626"/>
                </a:cubicBezTo>
                <a:cubicBezTo>
                  <a:pt x="1285254" y="-1626"/>
                  <a:pt x="1289738" y="32521"/>
                  <a:pt x="1289738" y="32521"/>
                </a:cubicBezTo>
                <a:cubicBezTo>
                  <a:pt x="1289738" y="32521"/>
                  <a:pt x="1294220" y="-1626"/>
                  <a:pt x="1365981" y="-1626"/>
                </a:cubicBezTo>
                <a:cubicBezTo>
                  <a:pt x="1437738" y="-1626"/>
                  <a:pt x="1433255" y="39026"/>
                  <a:pt x="1433255" y="39026"/>
                </a:cubicBezTo>
                <a:cubicBezTo>
                  <a:pt x="1433255" y="39026"/>
                  <a:pt x="1455681" y="19512"/>
                  <a:pt x="1513983" y="32521"/>
                </a:cubicBezTo>
                <a:cubicBezTo>
                  <a:pt x="1572290" y="45530"/>
                  <a:pt x="1558834" y="65042"/>
                  <a:pt x="1558834" y="65042"/>
                </a:cubicBezTo>
                <a:cubicBezTo>
                  <a:pt x="1558834" y="65042"/>
                  <a:pt x="1576775" y="13009"/>
                  <a:pt x="1697869" y="39026"/>
                </a:cubicBezTo>
                <a:cubicBezTo>
                  <a:pt x="1818964" y="65042"/>
                  <a:pt x="1803265" y="115452"/>
                  <a:pt x="1803265" y="115452"/>
                </a:cubicBezTo>
                <a:cubicBezTo>
                  <a:pt x="1803265" y="115452"/>
                  <a:pt x="1875026" y="79679"/>
                  <a:pt x="1899694" y="97566"/>
                </a:cubicBezTo>
                <a:cubicBezTo>
                  <a:pt x="1924357" y="115452"/>
                  <a:pt x="1890722" y="159358"/>
                  <a:pt x="1890722" y="159358"/>
                </a:cubicBezTo>
                <a:cubicBezTo>
                  <a:pt x="1890722" y="159358"/>
                  <a:pt x="1980422" y="107322"/>
                  <a:pt x="2065637" y="159358"/>
                </a:cubicBezTo>
                <a:cubicBezTo>
                  <a:pt x="2150851" y="211393"/>
                  <a:pt x="2097031" y="276436"/>
                  <a:pt x="2097031" y="276436"/>
                </a:cubicBezTo>
                <a:cubicBezTo>
                  <a:pt x="2097031" y="276436"/>
                  <a:pt x="2146364" y="276436"/>
                  <a:pt x="2177764" y="308959"/>
                </a:cubicBezTo>
                <a:cubicBezTo>
                  <a:pt x="2209156" y="341481"/>
                  <a:pt x="2191215" y="367497"/>
                  <a:pt x="2191215" y="367497"/>
                </a:cubicBezTo>
                <a:cubicBezTo>
                  <a:pt x="2191215" y="367497"/>
                  <a:pt x="2334735" y="364247"/>
                  <a:pt x="2357158" y="439047"/>
                </a:cubicBezTo>
                <a:cubicBezTo>
                  <a:pt x="2379584" y="513848"/>
                  <a:pt x="2307827" y="523603"/>
                  <a:pt x="2307827" y="523603"/>
                </a:cubicBezTo>
                <a:cubicBezTo>
                  <a:pt x="2307827" y="523603"/>
                  <a:pt x="2377344" y="530108"/>
                  <a:pt x="2377344" y="574013"/>
                </a:cubicBezTo>
                <a:cubicBezTo>
                  <a:pt x="2377344" y="617917"/>
                  <a:pt x="2325763" y="611413"/>
                  <a:pt x="2325763" y="611413"/>
                </a:cubicBezTo>
                <a:cubicBezTo>
                  <a:pt x="2325763" y="611413"/>
                  <a:pt x="2417698" y="603283"/>
                  <a:pt x="2405909" y="666699"/>
                </a:cubicBezTo>
                <a:cubicBezTo>
                  <a:pt x="2386313" y="730118"/>
                  <a:pt x="2307827" y="681335"/>
                  <a:pt x="2307827" y="681335"/>
                </a:cubicBezTo>
                <a:cubicBezTo>
                  <a:pt x="2307827" y="681335"/>
                  <a:pt x="2384068" y="741500"/>
                  <a:pt x="2336977" y="791910"/>
                </a:cubicBezTo>
                <a:cubicBezTo>
                  <a:pt x="2289884" y="842319"/>
                  <a:pt x="2240551" y="839067"/>
                  <a:pt x="2240551" y="839067"/>
                </a:cubicBezTo>
                <a:cubicBezTo>
                  <a:pt x="2240551" y="839067"/>
                  <a:pt x="2321281" y="848823"/>
                  <a:pt x="2280915" y="900859"/>
                </a:cubicBezTo>
                <a:cubicBezTo>
                  <a:pt x="2240551" y="952893"/>
                  <a:pt x="2166550" y="915493"/>
                  <a:pt x="2166550" y="915493"/>
                </a:cubicBezTo>
                <a:cubicBezTo>
                  <a:pt x="2166550" y="915493"/>
                  <a:pt x="2191215" y="1008182"/>
                  <a:pt x="2106003" y="1040703"/>
                </a:cubicBezTo>
                <a:cubicBezTo>
                  <a:pt x="2020788" y="1073225"/>
                  <a:pt x="1944545" y="1053712"/>
                  <a:pt x="1944545" y="1053712"/>
                </a:cubicBezTo>
                <a:cubicBezTo>
                  <a:pt x="1944545" y="1053712"/>
                  <a:pt x="1975937" y="1108999"/>
                  <a:pt x="1870539" y="1130140"/>
                </a:cubicBezTo>
                <a:cubicBezTo>
                  <a:pt x="1765143" y="1151278"/>
                  <a:pt x="1760659" y="1122008"/>
                  <a:pt x="1760659" y="1122008"/>
                </a:cubicBezTo>
                <a:cubicBezTo>
                  <a:pt x="1760659" y="1122008"/>
                  <a:pt x="1747202" y="1213070"/>
                  <a:pt x="1675444" y="1213070"/>
                </a:cubicBezTo>
                <a:cubicBezTo>
                  <a:pt x="1603685" y="1213070"/>
                  <a:pt x="1570046" y="1159408"/>
                  <a:pt x="1570046" y="1159408"/>
                </a:cubicBezTo>
                <a:cubicBezTo>
                  <a:pt x="1570046" y="1159408"/>
                  <a:pt x="1610415" y="1230957"/>
                  <a:pt x="1471377" y="1230957"/>
                </a:cubicBezTo>
                <a:cubicBezTo>
                  <a:pt x="1332344" y="1230957"/>
                  <a:pt x="1386165" y="1191930"/>
                  <a:pt x="1386165" y="1191930"/>
                </a:cubicBezTo>
                <a:cubicBezTo>
                  <a:pt x="1386165" y="1191930"/>
                  <a:pt x="1374951" y="1230957"/>
                  <a:pt x="1276282" y="1230957"/>
                </a:cubicBezTo>
                <a:cubicBezTo>
                  <a:pt x="1177613" y="1230957"/>
                  <a:pt x="1195552" y="1191930"/>
                  <a:pt x="1195552" y="1191930"/>
                </a:cubicBezTo>
                <a:cubicBezTo>
                  <a:pt x="1195552" y="1191930"/>
                  <a:pt x="1195552" y="1230957"/>
                  <a:pt x="1065488" y="1230957"/>
                </a:cubicBezTo>
                <a:cubicBezTo>
                  <a:pt x="935425" y="1230957"/>
                  <a:pt x="969062" y="1185426"/>
                  <a:pt x="969062" y="1185426"/>
                </a:cubicBezTo>
                <a:cubicBezTo>
                  <a:pt x="969062" y="1185426"/>
                  <a:pt x="944396" y="1224453"/>
                  <a:pt x="834514" y="1191930"/>
                </a:cubicBezTo>
                <a:cubicBezTo>
                  <a:pt x="724631" y="1159408"/>
                  <a:pt x="773964" y="1130140"/>
                  <a:pt x="773964" y="1130140"/>
                </a:cubicBezTo>
                <a:cubicBezTo>
                  <a:pt x="773964" y="1130140"/>
                  <a:pt x="729113" y="1183800"/>
                  <a:pt x="625960" y="1144774"/>
                </a:cubicBezTo>
                <a:cubicBezTo>
                  <a:pt x="572142" y="1122008"/>
                  <a:pt x="599052" y="1082982"/>
                  <a:pt x="599052" y="1082982"/>
                </a:cubicBezTo>
                <a:cubicBezTo>
                  <a:pt x="599052" y="1082982"/>
                  <a:pt x="495899" y="1128513"/>
                  <a:pt x="480198" y="1074852"/>
                </a:cubicBezTo>
                <a:cubicBezTo>
                  <a:pt x="426378" y="1035825"/>
                  <a:pt x="433107" y="982164"/>
                  <a:pt x="433107" y="982164"/>
                </a:cubicBezTo>
                <a:cubicBezTo>
                  <a:pt x="433107" y="982164"/>
                  <a:pt x="383771" y="1050460"/>
                  <a:pt x="213344" y="959397"/>
                </a:cubicBezTo>
                <a:cubicBezTo>
                  <a:pt x="42915" y="868336"/>
                  <a:pt x="155040" y="839067"/>
                  <a:pt x="155040" y="839067"/>
                </a:cubicBezTo>
                <a:cubicBezTo>
                  <a:pt x="155040" y="839067"/>
                  <a:pt x="20490" y="845572"/>
                  <a:pt x="0" y="777276"/>
                </a:cubicBezTo>
                <a:cubicBezTo>
                  <a:pt x="-6420" y="708979"/>
                  <a:pt x="45158" y="700849"/>
                  <a:pt x="45158" y="700849"/>
                </a:cubicBezTo>
                <a:cubicBezTo>
                  <a:pt x="45158" y="700849"/>
                  <a:pt x="18247" y="689466"/>
                  <a:pt x="18247" y="661822"/>
                </a:cubicBezTo>
                <a:cubicBezTo>
                  <a:pt x="18247" y="634179"/>
                  <a:pt x="66462" y="617105"/>
                  <a:pt x="66462" y="617105"/>
                </a:cubicBezTo>
                <a:cubicBezTo>
                  <a:pt x="66462" y="617105"/>
                  <a:pt x="-17632" y="580517"/>
                  <a:pt x="29461" y="513848"/>
                </a:cubicBezTo>
                <a:cubicBezTo>
                  <a:pt x="76553" y="447177"/>
                  <a:pt x="101219" y="478073"/>
                  <a:pt x="101219" y="478073"/>
                </a:cubicBezTo>
                <a:cubicBezTo>
                  <a:pt x="101219" y="478073"/>
                  <a:pt x="38429" y="406524"/>
                  <a:pt x="112432" y="352864"/>
                </a:cubicBezTo>
                <a:cubicBezTo>
                  <a:pt x="186435" y="299201"/>
                  <a:pt x="226799" y="328472"/>
                  <a:pt x="222313" y="325220"/>
                </a:cubicBezTo>
                <a:cubicBezTo>
                  <a:pt x="222313" y="325220"/>
                  <a:pt x="202131" y="232532"/>
                  <a:pt x="298556" y="182123"/>
                </a:cubicBezTo>
                <a:cubicBezTo>
                  <a:pt x="394983" y="131714"/>
                  <a:pt x="442079" y="191880"/>
                  <a:pt x="442079" y="182123"/>
                </a:cubicBezTo>
                <a:close/>
              </a:path>
            </a:pathLst>
          </a:custGeom>
          <a:solidFill>
            <a:srgbClr val="DEEBF7"/>
          </a:solidFill>
          <a:ln w="7600" cap="flat">
            <a:solidFill>
              <a:schemeClr val="accent5"/>
            </a:solidFill>
            <a:bevel/>
          </a:ln>
        </p:spPr>
        <p:txBody>
          <a:bodyPr lIns="0" tIns="0" rIns="0" bIns="0"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Function2:</a:t>
            </a: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to stress the mood/attitude/emotion of the speaker</a:t>
            </a: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45" name="Rounded Rectangle 7"/>
          <p:cNvSpPr>
            <a:spLocks noChangeArrowheads="1"/>
          </p:cNvSpPr>
          <p:nvPr/>
        </p:nvSpPr>
        <p:spPr bwMode="auto">
          <a:xfrm>
            <a:off x="363220" y="203200"/>
            <a:ext cx="3539490"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the function</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box(in)">
                                      <p:cBhvr>
                                        <p:cTn id="17" dur="20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0" grpId="0" bldLvl="0" animBg="1"/>
      <p:bldP spid="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8233</Words>
  <Application>WPS 演示</Application>
  <PresentationFormat>宽屏</PresentationFormat>
  <Paragraphs>351</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Times New Roman</vt:lpstr>
      <vt:lpstr>HelveticaNeue</vt:lpstr>
      <vt:lpstr>Corbel</vt:lpstr>
      <vt:lpstr>华文新魏</vt:lpstr>
      <vt:lpstr>Cambria</vt:lpstr>
      <vt:lpstr>Wingdings</vt:lpstr>
      <vt:lpstr>华文楷体</vt:lpstr>
      <vt:lpstr>微软雅黑</vt:lpstr>
      <vt:lpstr>Arial Unicode MS</vt:lpstr>
      <vt:lpstr>Calibri Light</vt:lpstr>
      <vt:lpstr>Calibri</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南山有谷堆</cp:lastModifiedBy>
  <cp:revision>20</cp:revision>
  <dcterms:created xsi:type="dcterms:W3CDTF">2020-03-12T03:42:00Z</dcterms:created>
  <dcterms:modified xsi:type="dcterms:W3CDTF">2020-03-24T05:38:28Z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