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6.xml" ContentType="application/vnd.openxmlformats-officedocument.presentationml.tags+xml"/>
  <Override PartName="/ppt/notesSlides/notesSlide14.xml" ContentType="application/vnd.openxmlformats-officedocument.presentationml.notesSlide+xml"/>
  <Override PartName="/ppt/tags/tag47.xml" ContentType="application/vnd.openxmlformats-officedocument.presentationml.tags+xml"/>
  <Override PartName="/ppt/notesSlides/notesSlide15.xml" ContentType="application/vnd.openxmlformats-officedocument.presentationml.notesSlide+xml"/>
  <Override PartName="/ppt/tags/tag48.xml" ContentType="application/vnd.openxmlformats-officedocument.presentationml.tags+xml"/>
  <Override PartName="/ppt/notesSlides/notesSlide16.xml" ContentType="application/vnd.openxmlformats-officedocument.presentationml.notesSlide+xml"/>
  <Override PartName="/ppt/tags/tag49.xml" ContentType="application/vnd.openxmlformats-officedocument.presentationml.tags+xml"/>
  <Override PartName="/ppt/notesSlides/notesSlide17.xml" ContentType="application/vnd.openxmlformats-officedocument.presentationml.notesSlide+xml"/>
  <Override PartName="/ppt/tags/tag50.xml" ContentType="application/vnd.openxmlformats-officedocument.presentationml.tags+xml"/>
  <Override PartName="/ppt/notesSlides/notesSlide18.xml" ContentType="application/vnd.openxmlformats-officedocument.presentationml.notesSlide+xml"/>
  <Override PartName="/ppt/tags/tag51.xml" ContentType="application/vnd.openxmlformats-officedocument.presentationml.tags+xml"/>
  <Override PartName="/ppt/notesSlides/notesSlide19.xml" ContentType="application/vnd.openxmlformats-officedocument.presentationml.notesSlide+xml"/>
  <Override PartName="/ppt/tags/tag52.xml" ContentType="application/vnd.openxmlformats-officedocument.presentationml.tags+xml"/>
  <Override PartName="/ppt/notesSlides/notesSlide20.xml" ContentType="application/vnd.openxmlformats-officedocument.presentationml.notesSlide+xml"/>
  <Override PartName="/ppt/tags/tag5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58" r:id="rId2"/>
    <p:sldId id="277" r:id="rId3"/>
    <p:sldId id="259" r:id="rId4"/>
    <p:sldId id="263" r:id="rId5"/>
    <p:sldId id="264" r:id="rId6"/>
    <p:sldId id="265" r:id="rId7"/>
    <p:sldId id="258" r:id="rId8"/>
    <p:sldId id="268" r:id="rId9"/>
    <p:sldId id="260" r:id="rId10"/>
    <p:sldId id="270" r:id="rId11"/>
    <p:sldId id="261" r:id="rId12"/>
    <p:sldId id="262" r:id="rId13"/>
    <p:sldId id="279" r:id="rId14"/>
    <p:sldId id="280" r:id="rId15"/>
    <p:sldId id="307" r:id="rId16"/>
    <p:sldId id="308" r:id="rId17"/>
    <p:sldId id="306" r:id="rId18"/>
    <p:sldId id="326" r:id="rId19"/>
    <p:sldId id="337" r:id="rId20"/>
    <p:sldId id="343" r:id="rId21"/>
    <p:sldId id="338" r:id="rId22"/>
    <p:sldId id="340" r:id="rId23"/>
    <p:sldId id="341" r:id="rId24"/>
    <p:sldId id="339" r:id="rId25"/>
    <p:sldId id="342" r:id="rId26"/>
    <p:sldId id="327" r:id="rId27"/>
    <p:sldId id="266" r:id="rId28"/>
    <p:sldId id="357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BVT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5CA3A"/>
    <a:srgbClr val="F7913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6" d="100"/>
          <a:sy n="76" d="100"/>
        </p:scale>
        <p:origin x="60" y="99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94242-1D94-4E38-9070-C51983485A8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080E4C">
                    <a:alpha val="2745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080E4C">
                    <a:alpha val="2745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080E4C">
                    <a:alpha val="2745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080E4C">
                    <a:alpha val="2745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8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image" Target="../media/image7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notesSlide" Target="../notesSlides/notesSlide7.xml"/><Relationship Id="rId2" Type="http://schemas.openxmlformats.org/officeDocument/2006/relationships/tags" Target="../tags/tag10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21.jpe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10" Type="http://schemas.openxmlformats.org/officeDocument/2006/relationships/tags" Target="../tags/tag18.xml"/><Relationship Id="rId19" Type="http://schemas.openxmlformats.org/officeDocument/2006/relationships/image" Target="../media/image8.jpe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22.png"/><Relationship Id="rId3" Type="http://schemas.openxmlformats.org/officeDocument/2006/relationships/tags" Target="../tags/tag26.xml"/><Relationship Id="rId21" Type="http://schemas.openxmlformats.org/officeDocument/2006/relationships/image" Target="../media/image25.jpeg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2" Type="http://schemas.openxmlformats.org/officeDocument/2006/relationships/tags" Target="../tags/tag25.xml"/><Relationship Id="rId16" Type="http://schemas.openxmlformats.org/officeDocument/2006/relationships/image" Target="../media/image8.jpeg"/><Relationship Id="rId20" Type="http://schemas.openxmlformats.org/officeDocument/2006/relationships/image" Target="../media/image24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24" Type="http://schemas.openxmlformats.org/officeDocument/2006/relationships/image" Target="../media/image28.jpeg"/><Relationship Id="rId5" Type="http://schemas.openxmlformats.org/officeDocument/2006/relationships/tags" Target="../tags/tag28.xml"/><Relationship Id="rId15" Type="http://schemas.openxmlformats.org/officeDocument/2006/relationships/image" Target="../media/image7.png"/><Relationship Id="rId23" Type="http://schemas.openxmlformats.org/officeDocument/2006/relationships/image" Target="../media/image27.jpeg"/><Relationship Id="rId10" Type="http://schemas.openxmlformats.org/officeDocument/2006/relationships/tags" Target="../tags/tag33.xml"/><Relationship Id="rId19" Type="http://schemas.openxmlformats.org/officeDocument/2006/relationships/image" Target="../media/image23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notesSlide" Target="../notesSlides/notesSlide8.xml"/><Relationship Id="rId2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32.jpeg"/><Relationship Id="rId3" Type="http://schemas.openxmlformats.org/officeDocument/2006/relationships/tags" Target="../tags/tag38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1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30.jpeg"/><Relationship Id="rId5" Type="http://schemas.openxmlformats.org/officeDocument/2006/relationships/tags" Target="../tags/tag40.xml"/><Relationship Id="rId10" Type="http://schemas.openxmlformats.org/officeDocument/2006/relationships/image" Target="../media/image8.jpeg"/><Relationship Id="rId4" Type="http://schemas.openxmlformats.org/officeDocument/2006/relationships/tags" Target="../tags/tag39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37.png"/><Relationship Id="rId3" Type="http://schemas.openxmlformats.org/officeDocument/2006/relationships/tags" Target="../tags/tag44.xml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5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4.jpeg"/><Relationship Id="rId4" Type="http://schemas.openxmlformats.org/officeDocument/2006/relationships/tags" Target="../tags/tag45.xml"/><Relationship Id="rId9" Type="http://schemas.openxmlformats.org/officeDocument/2006/relationships/image" Target="../media/image14.jpe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7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8.jpeg"/><Relationship Id="rId9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0.png"/><Relationship Id="rId5" Type="http://schemas.openxmlformats.org/officeDocument/2006/relationships/tags" Target="../tags/tag5.xml"/><Relationship Id="rId10" Type="http://schemas.openxmlformats.org/officeDocument/2006/relationships/image" Target="../media/image19.jpeg"/><Relationship Id="rId4" Type="http://schemas.openxmlformats.org/officeDocument/2006/relationships/tags" Target="../tags/tag4.xml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184785" y="0"/>
            <a:ext cx="1024382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1: Read to check </a:t>
            </a:r>
          </a:p>
        </p:txBody>
      </p:sp>
      <p:pic>
        <p:nvPicPr>
          <p:cNvPr id="101" name="图片 100"/>
          <p:cNvPicPr/>
          <p:nvPr/>
        </p:nvPicPr>
        <p:blipFill>
          <a:blip r:embed="rId7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92710" y="1459865"/>
            <a:ext cx="120065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i="1">
                <a:latin typeface="Calibri" panose="020F0502020204030204" charset="0"/>
                <a:cs typeface="Calibri" panose="020F0502020204030204" charset="0"/>
                <a:sym typeface="+mn-ea"/>
              </a:rPr>
              <a:t>Q2: </a:t>
            </a:r>
            <a:r>
              <a:rPr lang="en-US" altLang="zh-CN" sz="4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sym typeface="+mn-ea"/>
              </a:rPr>
              <a:t>What</a:t>
            </a:r>
            <a:r>
              <a:rPr lang="en-US" altLang="zh-CN" sz="3200" b="1" i="1">
                <a:latin typeface="Calibri" panose="020F0502020204030204" charset="0"/>
                <a:cs typeface="Calibri" panose="020F0502020204030204" charset="0"/>
                <a:sym typeface="+mn-ea"/>
              </a:rPr>
              <a:t> is </a:t>
            </a:r>
            <a:r>
              <a:rPr lang="en-US" altLang="zh-CN" sz="32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main idea</a:t>
            </a:r>
            <a:r>
              <a:rPr lang="en-US" altLang="zh-CN" sz="3200" b="1" i="1">
                <a:latin typeface="Calibri" panose="020F0502020204030204" charset="0"/>
                <a:cs typeface="Calibri" panose="020F0502020204030204" charset="0"/>
                <a:sym typeface="+mn-ea"/>
              </a:rPr>
              <a:t> of the text?</a:t>
            </a:r>
            <a:endParaRPr lang="en-US" altLang="zh-CN" sz="3200" b="1" i="1" dirty="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13348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785" y="2276475"/>
            <a:ext cx="11790680" cy="201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i="1">
                <a:latin typeface="Calibri" panose="020F0502020204030204" charset="0"/>
                <a:cs typeface="Calibri" panose="020F0502020204030204" charset="0"/>
              </a:rPr>
              <a:t>The text mainly introduces ______ types of burns and their characteristics as well as how to give _________________ when burns happen.</a:t>
            </a:r>
          </a:p>
        </p:txBody>
      </p:sp>
      <p:sp>
        <p:nvSpPr>
          <p:cNvPr id="313350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690386" y="2989612"/>
            <a:ext cx="33896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32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first aid treatment</a:t>
            </a:r>
          </a:p>
        </p:txBody>
      </p:sp>
      <p:sp>
        <p:nvSpPr>
          <p:cNvPr id="313351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42210" y="2364447"/>
            <a:ext cx="11017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three</a:t>
            </a:r>
          </a:p>
        </p:txBody>
      </p:sp>
      <p:sp>
        <p:nvSpPr>
          <p:cNvPr id="2" name="文本框 3"/>
          <p:cNvSpPr txBox="1"/>
          <p:nvPr/>
        </p:nvSpPr>
        <p:spPr>
          <a:xfrm>
            <a:off x="2980690" y="5010150"/>
            <a:ext cx="7632700" cy="1383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  A. Looking at the title, subtitles or the headings </a:t>
            </a:r>
          </a:p>
          <a:p>
            <a:pPr fontAlgn="auto">
              <a:lnSpc>
                <a:spcPct val="100000"/>
              </a:lnSpc>
            </a:pP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  B. Looking for the details</a:t>
            </a:r>
          </a:p>
          <a:p>
            <a:pPr fontAlgn="auto">
              <a:lnSpc>
                <a:spcPct val="100000"/>
              </a:lnSpc>
            </a:pP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  C. Looking for necessary numbers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596265" y="4422140"/>
            <a:ext cx="2582545" cy="95313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2800" b="1" i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How did you know that?</a:t>
            </a:r>
            <a:endParaRPr lang="zh-CN" altLang="en-US" sz="2800" b="1" i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7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4515" y="5010150"/>
            <a:ext cx="578485" cy="4933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0" grpId="0" bldLvl="0" animBg="1"/>
      <p:bldP spid="313351" grpId="0" bldLvl="0" animBg="1"/>
      <p:bldP spid="2" grpId="0" bldLvl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184785" y="0"/>
            <a:ext cx="635889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2: Read for information</a:t>
            </a:r>
          </a:p>
        </p:txBody>
      </p:sp>
      <p:pic>
        <p:nvPicPr>
          <p:cNvPr id="101" name="图片 100"/>
          <p:cNvPicPr/>
          <p:nvPr/>
        </p:nvPicPr>
        <p:blipFill>
          <a:blip r:embed="rId19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68923" y="1323658"/>
            <a:ext cx="10476865" cy="583565"/>
          </a:xfrm>
          <a:prstGeom prst="rect">
            <a:avLst/>
          </a:prstGeom>
          <a:solidFill>
            <a:srgbClr val="F7913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algn="l" fontAlgn="base"/>
            <a:r>
              <a:rPr lang="en-US" altLang="zh-CN" sz="32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Scan Part.1 carefully.   Q: </a:t>
            </a:r>
            <a:r>
              <a:rPr lang="en-US" altLang="zh-CN" sz="3200" b="1" i="1">
                <a:solidFill>
                  <a:schemeClr val="tx1"/>
                </a:solidFill>
                <a:effectLst/>
                <a:sym typeface="+mn-ea"/>
              </a:rPr>
              <a:t>What are the </a:t>
            </a:r>
            <a:r>
              <a:rPr lang="en-US" altLang="zh-CN" sz="3200" b="1" i="1" u="sng">
                <a:solidFill>
                  <a:schemeClr val="tx1"/>
                </a:solidFill>
                <a:effectLst/>
                <a:sym typeface="+mn-ea"/>
              </a:rPr>
              <a:t>functions</a:t>
            </a:r>
            <a:r>
              <a:rPr lang="en-US" altLang="zh-CN" sz="3200" b="1" i="1">
                <a:solidFill>
                  <a:schemeClr val="tx1"/>
                </a:solidFill>
                <a:effectLst/>
                <a:sym typeface="+mn-ea"/>
              </a:rPr>
              <a:t> of the skin? </a:t>
            </a:r>
            <a:endParaRPr lang="en-US" altLang="zh-CN" sz="3200" b="1" i="1" strike="noStrike" noProof="1">
              <a:solidFill>
                <a:schemeClr val="tx1"/>
              </a:solidFill>
              <a:effectLst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832860" y="3715385"/>
            <a:ext cx="4465320" cy="1089660"/>
            <a:chOff x="6084" y="5752"/>
            <a:chExt cx="7032" cy="1716"/>
          </a:xfrm>
        </p:grpSpPr>
        <p:pic>
          <p:nvPicPr>
            <p:cNvPr id="102" name="图片 101"/>
            <p:cNvPicPr/>
            <p:nvPr/>
          </p:nvPicPr>
          <p:blipFill>
            <a:blip r:embed="rId20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rcRect l="9750" t="4644" r="10250" b="63280"/>
            <a:stretch>
              <a:fillRect/>
            </a:stretch>
          </p:blipFill>
          <p:spPr>
            <a:xfrm>
              <a:off x="6084" y="5752"/>
              <a:ext cx="7033" cy="171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6276" y="6151"/>
              <a:ext cx="5786" cy="91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 fontAlgn="base"/>
              <a:r>
                <a:rPr lang="en-US" altLang="zh-CN" sz="3200" b="1" i="1">
                  <a:solidFill>
                    <a:srgbClr val="FF0000"/>
                  </a:solidFill>
                  <a:effectLst/>
                  <a:sym typeface="+mn-ea"/>
                </a:rPr>
                <a:t>functions</a:t>
              </a:r>
              <a:r>
                <a:rPr lang="en-US" altLang="zh-CN" sz="3200" b="1" i="1">
                  <a:effectLst/>
                  <a:sym typeface="+mn-ea"/>
                </a:rPr>
                <a:t> of the skin </a:t>
              </a:r>
              <a:endParaRPr lang="en-US" altLang="zh-CN" sz="3200" b="1" i="1" dirty="0">
                <a:effectLst/>
                <a:sym typeface="+mn-ea"/>
              </a:endParaRPr>
            </a:p>
          </p:txBody>
        </p:sp>
      </p:grpSp>
      <p:sp>
        <p:nvSpPr>
          <p:cNvPr id="219" name=" 219"/>
          <p:cNvSpPr/>
          <p:nvPr>
            <p:custDataLst>
              <p:tags r:id="rId1"/>
            </p:custDataLst>
          </p:nvPr>
        </p:nvSpPr>
        <p:spPr>
          <a:xfrm>
            <a:off x="447675" y="2447925"/>
            <a:ext cx="5375275" cy="854710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i="1" noProof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2800" b="1" i="1" noProof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control </a:t>
            </a:r>
            <a:r>
              <a:rPr lang="en-US" altLang="zh-CN" sz="2800" b="1" i="1" noProof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your_____________</a:t>
            </a:r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____</a:t>
            </a:r>
            <a:r>
              <a:rPr lang="en-US" altLang="zh-CN" sz="2800" b="1" i="1" noProof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_</a:t>
            </a:r>
          </a:p>
        </p:txBody>
      </p:sp>
      <p:sp>
        <p:nvSpPr>
          <p:cNvPr id="5" name=" 219"/>
          <p:cNvSpPr/>
          <p:nvPr>
            <p:custDataLst>
              <p:tags r:id="rId2"/>
            </p:custDataLst>
          </p:nvPr>
        </p:nvSpPr>
        <p:spPr>
          <a:xfrm>
            <a:off x="447675" y="5429250"/>
            <a:ext cx="7609840" cy="864870"/>
          </a:xfrm>
          <a:prstGeom prst="roundRect">
            <a:avLst>
              <a:gd name="adj" fmla="val 15865"/>
            </a:avLst>
          </a:prstGeom>
          <a:noFill/>
          <a:ln w="28575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eaLnBrk="1" fontAlgn="auto" hangingPunct="1">
              <a:buClrTx/>
              <a:buSzTx/>
              <a:buFontTx/>
              <a:defRPr/>
            </a:pPr>
            <a:r>
              <a:rPr lang="en-US" altLang="zh-CN" sz="2800" b="1" i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prevents</a:t>
            </a:r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your body  from ___________________                      </a:t>
            </a:r>
          </a:p>
        </p:txBody>
      </p:sp>
      <p:sp>
        <p:nvSpPr>
          <p:cNvPr id="7" name=" 219"/>
          <p:cNvSpPr/>
          <p:nvPr>
            <p:custDataLst>
              <p:tags r:id="rId3"/>
            </p:custDataLst>
          </p:nvPr>
        </p:nvSpPr>
        <p:spPr>
          <a:xfrm>
            <a:off x="8270240" y="4299585"/>
            <a:ext cx="3633470" cy="1065530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i="1" noProof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warns</a:t>
            </a:r>
            <a:r>
              <a:rPr lang="en-US" altLang="zh-CN" sz="2800" b="1" i="1" noProof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you when things are too _____ or _____</a:t>
            </a:r>
          </a:p>
        </p:txBody>
      </p:sp>
      <p:sp>
        <p:nvSpPr>
          <p:cNvPr id="9" name=" 219"/>
          <p:cNvSpPr/>
          <p:nvPr>
            <p:custDataLst>
              <p:tags r:id="rId4"/>
            </p:custDataLst>
          </p:nvPr>
        </p:nvSpPr>
        <p:spPr>
          <a:xfrm>
            <a:off x="7194550" y="2449195"/>
            <a:ext cx="4293870" cy="866775"/>
          </a:xfrm>
          <a:prstGeom prst="roundRect">
            <a:avLst>
              <a:gd name="adj" fmla="val 4083"/>
            </a:avLst>
          </a:prstGeom>
          <a:noFill/>
          <a:ln w="28575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i="1" noProof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 gives</a:t>
            </a:r>
            <a:r>
              <a:rPr lang="en-US" altLang="zh-CN" sz="2800" b="1" i="1" noProof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you _____________</a:t>
            </a:r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_</a:t>
            </a:r>
            <a:endParaRPr lang="en-US" altLang="zh-CN" sz="2800" b="1" i="1" noProof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83589" y="2569737"/>
            <a:ext cx="3243261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body temperature</a:t>
            </a:r>
          </a:p>
        </p:txBody>
      </p:sp>
      <p:sp>
        <p:nvSpPr>
          <p:cNvPr id="20" name="文本框 1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349115" y="5570220"/>
            <a:ext cx="367855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losing too much water</a:t>
            </a:r>
          </a:p>
        </p:txBody>
      </p:sp>
      <p:sp>
        <p:nvSpPr>
          <p:cNvPr id="21" name="文本框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901988" y="4750844"/>
            <a:ext cx="931069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cold</a:t>
            </a:r>
          </a:p>
        </p:txBody>
      </p:sp>
      <p:sp>
        <p:nvSpPr>
          <p:cNvPr id="23" name="文本框 2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604930" y="4751136"/>
            <a:ext cx="931069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hot</a:t>
            </a:r>
          </a:p>
        </p:txBody>
      </p:sp>
      <p:sp>
        <p:nvSpPr>
          <p:cNvPr id="24" name="文本框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862695" y="2569845"/>
            <a:ext cx="24161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sense of touch</a:t>
            </a:r>
          </a:p>
        </p:txBody>
      </p:sp>
      <p:cxnSp>
        <p:nvCxnSpPr>
          <p:cNvPr id="11" name="直接箭头连接符 10"/>
          <p:cNvCxnSpPr/>
          <p:nvPr>
            <p:custDataLst>
              <p:tags r:id="rId10"/>
            </p:custDataLst>
          </p:nvPr>
        </p:nvCxnSpPr>
        <p:spPr>
          <a:xfrm flipH="1" flipV="1">
            <a:off x="3417570" y="3374390"/>
            <a:ext cx="594360" cy="533400"/>
          </a:xfrm>
          <a:prstGeom prst="straightConnector1">
            <a:avLst/>
          </a:prstGeom>
          <a:ln w="38100">
            <a:prstDash val="sysDash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11"/>
            </p:custDataLst>
          </p:nvPr>
        </p:nvCxnSpPr>
        <p:spPr>
          <a:xfrm flipV="1">
            <a:off x="7501890" y="3404870"/>
            <a:ext cx="396240" cy="472440"/>
          </a:xfrm>
          <a:prstGeom prst="straightConnector1">
            <a:avLst/>
          </a:prstGeom>
          <a:ln w="38100">
            <a:prstDash val="sysDash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>
            <p:custDataLst>
              <p:tags r:id="rId12"/>
            </p:custDataLst>
          </p:nvPr>
        </p:nvCxnSpPr>
        <p:spPr>
          <a:xfrm flipH="1">
            <a:off x="3389630" y="4681220"/>
            <a:ext cx="622300" cy="605790"/>
          </a:xfrm>
          <a:prstGeom prst="straightConnector1">
            <a:avLst/>
          </a:prstGeom>
          <a:ln w="38100">
            <a:prstDash val="sysDash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>
            <p:custDataLst>
              <p:tags r:id="rId13"/>
            </p:custDataLst>
          </p:nvPr>
        </p:nvCxnSpPr>
        <p:spPr>
          <a:xfrm>
            <a:off x="7501890" y="4758690"/>
            <a:ext cx="673735" cy="287020"/>
          </a:xfrm>
          <a:prstGeom prst="straightConnector1">
            <a:avLst/>
          </a:prstGeom>
          <a:ln w="38100">
            <a:prstDash val="sysDash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文本框 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99720" y="3979545"/>
            <a:ext cx="2966085" cy="5835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a series of  </a:t>
            </a:r>
            <a:r>
              <a:rPr lang="en-US" altLang="zh-CN" sz="32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Verbs</a:t>
            </a:r>
            <a:r>
              <a:rPr lang="en-US" altLang="zh-CN" sz="3200" b="1" i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  </a:t>
            </a:r>
          </a:p>
        </p:txBody>
      </p:sp>
      <p:cxnSp>
        <p:nvCxnSpPr>
          <p:cNvPr id="3" name="直接箭头连接符 2"/>
          <p:cNvCxnSpPr/>
          <p:nvPr>
            <p:custDataLst>
              <p:tags r:id="rId15"/>
            </p:custDataLst>
          </p:nvPr>
        </p:nvCxnSpPr>
        <p:spPr>
          <a:xfrm flipV="1">
            <a:off x="3265805" y="4289425"/>
            <a:ext cx="688975" cy="10795"/>
          </a:xfrm>
          <a:prstGeom prst="straightConnector1">
            <a:avLst/>
          </a:prstGeom>
          <a:ln w="38100">
            <a:prstDash val="sysDash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3" grpId="0"/>
      <p:bldP spid="24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184785" y="0"/>
            <a:ext cx="683577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2: Read for information</a:t>
            </a:r>
          </a:p>
        </p:txBody>
      </p:sp>
      <p:pic>
        <p:nvPicPr>
          <p:cNvPr id="101" name="图片 100"/>
          <p:cNvPicPr/>
          <p:nvPr/>
        </p:nvPicPr>
        <p:blipFill>
          <a:blip r:embed="rId16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" name="组合 21"/>
          <p:cNvGrpSpPr/>
          <p:nvPr/>
        </p:nvGrpSpPr>
        <p:grpSpPr>
          <a:xfrm>
            <a:off x="4164330" y="3862705"/>
            <a:ext cx="3659616" cy="854710"/>
            <a:chOff x="7289" y="-2575"/>
            <a:chExt cx="5902" cy="1596"/>
          </a:xfrm>
        </p:grpSpPr>
        <p:pic>
          <p:nvPicPr>
            <p:cNvPr id="102" name="图片 101"/>
            <p:cNvPicPr/>
            <p:nvPr/>
          </p:nvPicPr>
          <p:blipFill>
            <a:blip r:embed="rId17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rcRect l="8500" t="36865" r="9250" b="33382"/>
            <a:stretch>
              <a:fillRect/>
            </a:stretch>
          </p:blipFill>
          <p:spPr>
            <a:xfrm>
              <a:off x="7289" y="-2575"/>
              <a:ext cx="5902" cy="15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0" name="Text Box 2"/>
            <p:cNvSpPr txBox="1"/>
            <p:nvPr>
              <p:custDataLst>
                <p:tags r:id="rId12"/>
              </p:custDataLst>
            </p:nvPr>
          </p:nvSpPr>
          <p:spPr>
            <a:xfrm>
              <a:off x="8389" y="-2287"/>
              <a:ext cx="4627" cy="10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fontAlgn="auto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zh-CN" sz="3200" b="1" i="1" noProof="1">
                  <a:solidFill>
                    <a:srgbClr val="FF0000"/>
                  </a:solidFill>
                  <a:effectLst/>
                  <a:ea typeface="+mn-ea"/>
                </a:rPr>
                <a:t>Causes</a:t>
              </a:r>
              <a:r>
                <a:rPr lang="en-US" altLang="zh-CN" sz="3200" b="1" i="1" noProof="1">
                  <a:effectLst/>
                  <a:ea typeface="+mn-ea"/>
                </a:rPr>
                <a:t> of burns</a:t>
              </a:r>
              <a:endParaRPr lang="en-US" altLang="zh-CN" sz="3200" b="1" i="1" noProof="1">
                <a:effectLst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clrChange>
              <a:clrFrom>
                <a:srgbClr val="FFFDFE">
                  <a:alpha val="100000"/>
                </a:srgbClr>
              </a:clrFrom>
              <a:clrTo>
                <a:srgbClr val="FFFD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7015" y="2072640"/>
            <a:ext cx="1936115" cy="16103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clrChange>
              <a:clrFrom>
                <a:srgbClr val="FFFAFF">
                  <a:alpha val="100000"/>
                </a:srgbClr>
              </a:clrFrom>
              <a:clrTo>
                <a:srgbClr val="FFFA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0165" y="4124960"/>
            <a:ext cx="1724025" cy="15621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8355" y="5470724"/>
            <a:ext cx="1301863" cy="12544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8923" y="1323658"/>
            <a:ext cx="9664700" cy="583565"/>
          </a:xfrm>
          <a:prstGeom prst="rect">
            <a:avLst/>
          </a:prstGeom>
          <a:solidFill>
            <a:srgbClr val="F7913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algn="l" fontAlgn="base"/>
            <a:r>
              <a:rPr lang="en-US" altLang="zh-CN" sz="32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Scan Part.2 carefully.   Q: </a:t>
            </a:r>
            <a:r>
              <a:rPr lang="en-US" altLang="zh-CN" sz="3200" b="1" i="1">
                <a:solidFill>
                  <a:schemeClr val="tx1"/>
                </a:solidFill>
                <a:effectLst/>
                <a:sym typeface="+mn-ea"/>
              </a:rPr>
              <a:t>What are the</a:t>
            </a:r>
            <a:r>
              <a:rPr lang="en-US" altLang="zh-CN" sz="3200" b="1" i="1" u="sng">
                <a:solidFill>
                  <a:schemeClr val="tx1"/>
                </a:solidFill>
                <a:effectLst/>
                <a:sym typeface="+mn-ea"/>
              </a:rPr>
              <a:t> causes </a:t>
            </a:r>
            <a:r>
              <a:rPr lang="en-US" altLang="zh-CN" sz="3200" b="1" i="1">
                <a:solidFill>
                  <a:schemeClr val="tx1"/>
                </a:solidFill>
                <a:effectLst/>
                <a:sym typeface="+mn-ea"/>
              </a:rPr>
              <a:t>of burns? </a:t>
            </a:r>
            <a:endParaRPr lang="en-US" altLang="zh-CN" sz="3200" b="1" i="1" strike="noStrike" noProof="1">
              <a:solidFill>
                <a:schemeClr val="tx1"/>
              </a:solidFill>
              <a:effectLst/>
              <a:sym typeface="+mn-ea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21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6320" y="1724025"/>
            <a:ext cx="2499360" cy="179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22"/>
          <a:stretch>
            <a:fillRect/>
          </a:stretch>
        </p:blipFill>
        <p:spPr>
          <a:xfrm>
            <a:off x="8027670" y="2118995"/>
            <a:ext cx="1531620" cy="1358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23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4815" y="3369310"/>
            <a:ext cx="1668780" cy="184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24">
            <a:clrChange>
              <a:clrFrom>
                <a:srgbClr val="F0EEF1">
                  <a:alpha val="100000"/>
                </a:srgbClr>
              </a:clrFrom>
              <a:clrTo>
                <a:srgbClr val="F0EEF1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3380" y="5102860"/>
            <a:ext cx="2171700" cy="1615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图片 107"/>
          <p:cNvPicPr/>
          <p:nvPr/>
        </p:nvPicPr>
        <p:blipFill>
          <a:blip r:embed="rId25"/>
          <a:stretch>
            <a:fillRect/>
          </a:stretch>
        </p:blipFill>
        <p:spPr>
          <a:xfrm>
            <a:off x="5638800" y="5388610"/>
            <a:ext cx="1420495" cy="138239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3" name="直接箭头连接符 22"/>
          <p:cNvCxnSpPr/>
          <p:nvPr>
            <p:custDataLst>
              <p:tags r:id="rId4"/>
            </p:custDataLst>
          </p:nvPr>
        </p:nvCxnSpPr>
        <p:spPr>
          <a:xfrm flipH="1" flipV="1">
            <a:off x="3572510" y="3492500"/>
            <a:ext cx="591820" cy="432435"/>
          </a:xfrm>
          <a:prstGeom prst="straightConnector1">
            <a:avLst/>
          </a:prstGeom>
          <a:ln w="38100">
            <a:prstDash val="sysDash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>
            <p:custDataLst>
              <p:tags r:id="rId5"/>
            </p:custDataLst>
          </p:nvPr>
        </p:nvCxnSpPr>
        <p:spPr>
          <a:xfrm flipH="1">
            <a:off x="3221990" y="4483100"/>
            <a:ext cx="990600" cy="213360"/>
          </a:xfrm>
          <a:prstGeom prst="straightConnector1">
            <a:avLst/>
          </a:prstGeom>
          <a:ln w="38100">
            <a:prstDash val="sysDash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>
            <p:custDataLst>
              <p:tags r:id="rId6"/>
            </p:custDataLst>
          </p:nvPr>
        </p:nvCxnSpPr>
        <p:spPr>
          <a:xfrm flipH="1">
            <a:off x="4164330" y="4777740"/>
            <a:ext cx="505460" cy="682625"/>
          </a:xfrm>
          <a:prstGeom prst="straightConnector1">
            <a:avLst/>
          </a:prstGeom>
          <a:ln w="38100">
            <a:prstDash val="sysDash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>
            <p:custDataLst>
              <p:tags r:id="rId7"/>
            </p:custDataLst>
          </p:nvPr>
        </p:nvCxnSpPr>
        <p:spPr>
          <a:xfrm flipV="1">
            <a:off x="6148070" y="3421380"/>
            <a:ext cx="45720" cy="518160"/>
          </a:xfrm>
          <a:prstGeom prst="straightConnector1">
            <a:avLst/>
          </a:prstGeom>
          <a:ln w="38100">
            <a:prstDash val="sysDash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endCxn id="108" idx="0"/>
          </p:cNvCxnSpPr>
          <p:nvPr>
            <p:custDataLst>
              <p:tags r:id="rId8"/>
            </p:custDataLst>
          </p:nvPr>
        </p:nvCxnSpPr>
        <p:spPr>
          <a:xfrm>
            <a:off x="6120130" y="4771390"/>
            <a:ext cx="229235" cy="617220"/>
          </a:xfrm>
          <a:prstGeom prst="straightConnector1">
            <a:avLst/>
          </a:prstGeom>
          <a:ln w="38100">
            <a:prstDash val="sysDash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>
            <p:custDataLst>
              <p:tags r:id="rId9"/>
            </p:custDataLst>
          </p:nvPr>
        </p:nvCxnSpPr>
        <p:spPr>
          <a:xfrm flipV="1">
            <a:off x="7715250" y="3589020"/>
            <a:ext cx="322580" cy="391160"/>
          </a:xfrm>
          <a:prstGeom prst="straightConnector1">
            <a:avLst/>
          </a:prstGeom>
          <a:ln w="38100">
            <a:prstDash val="sysDash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>
            <p:custDataLst>
              <p:tags r:id="rId10"/>
            </p:custDataLst>
          </p:nvPr>
        </p:nvCxnSpPr>
        <p:spPr>
          <a:xfrm>
            <a:off x="8058785" y="4290060"/>
            <a:ext cx="1021715" cy="0"/>
          </a:xfrm>
          <a:prstGeom prst="straightConnector1">
            <a:avLst/>
          </a:prstGeom>
          <a:ln w="38100">
            <a:prstDash val="sysDash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>
            <p:custDataLst>
              <p:tags r:id="rId11"/>
            </p:custDataLst>
          </p:nvPr>
        </p:nvCxnSpPr>
        <p:spPr>
          <a:xfrm>
            <a:off x="7580630" y="4716780"/>
            <a:ext cx="502920" cy="518160"/>
          </a:xfrm>
          <a:prstGeom prst="straightConnector1">
            <a:avLst/>
          </a:prstGeom>
          <a:ln w="38100">
            <a:prstDash val="sysDash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184785" y="0"/>
            <a:ext cx="683577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2: Read for information</a:t>
            </a:r>
          </a:p>
        </p:txBody>
      </p:sp>
      <p:pic>
        <p:nvPicPr>
          <p:cNvPr id="101" name="图片 100"/>
          <p:cNvPicPr/>
          <p:nvPr/>
        </p:nvPicPr>
        <p:blipFill>
          <a:blip r:embed="rId10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268923" y="1323658"/>
            <a:ext cx="10740390" cy="1076325"/>
          </a:xfrm>
          <a:prstGeom prst="rect">
            <a:avLst/>
          </a:prstGeom>
          <a:solidFill>
            <a:srgbClr val="F7913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algn="l" fontAlgn="base"/>
            <a:r>
              <a:rPr lang="en-US" altLang="zh-CN" sz="32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Scan Part.3 &amp; 4  carefully.   </a:t>
            </a:r>
          </a:p>
          <a:p>
            <a:pPr algn="l" fontAlgn="base"/>
            <a:r>
              <a:rPr lang="en-US" altLang="zh-CN" sz="32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Q: </a:t>
            </a:r>
            <a:r>
              <a:rPr lang="en-US" altLang="zh-CN" sz="3200" b="1" i="1">
                <a:solidFill>
                  <a:schemeClr val="tx1"/>
                </a:solidFill>
                <a:effectLst/>
                <a:sym typeface="+mn-ea"/>
              </a:rPr>
              <a:t>Which type of burns does the following pictures belong to?  </a:t>
            </a:r>
            <a:endParaRPr lang="en-US" altLang="zh-CN" sz="3200" b="1" i="1" strike="noStrike" noProof="1">
              <a:solidFill>
                <a:schemeClr val="tx1"/>
              </a:solidFill>
              <a:effectLst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77800" y="3030855"/>
          <a:ext cx="7282180" cy="2504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53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867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>
                    <a:solidFill>
                      <a:schemeClr val="accent4"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>
                    <a:solidFill>
                      <a:schemeClr val="accent4"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02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74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 Box 2"/>
          <p:cNvSpPr txBox="1"/>
          <p:nvPr>
            <p:custDataLst>
              <p:tags r:id="rId2"/>
            </p:custDataLst>
          </p:nvPr>
        </p:nvSpPr>
        <p:spPr>
          <a:xfrm>
            <a:off x="334645" y="3159125"/>
            <a:ext cx="12230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2800" b="1" i="1" noProof="1">
                <a:ea typeface="+mn-ea"/>
              </a:rPr>
              <a:t>Type</a:t>
            </a:r>
          </a:p>
        </p:txBody>
      </p:sp>
      <p:sp>
        <p:nvSpPr>
          <p:cNvPr id="4" name="Text Box 2"/>
          <p:cNvSpPr txBox="1"/>
          <p:nvPr>
            <p:custDataLst>
              <p:tags r:id="rId3"/>
            </p:custDataLst>
          </p:nvPr>
        </p:nvSpPr>
        <p:spPr>
          <a:xfrm>
            <a:off x="334645" y="3980815"/>
            <a:ext cx="1711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2800" b="1" i="1" noProof="1">
                <a:ea typeface="+mn-ea"/>
              </a:rPr>
              <a:t>Evidence</a:t>
            </a:r>
          </a:p>
        </p:txBody>
      </p:sp>
      <p:sp>
        <p:nvSpPr>
          <p:cNvPr id="5" name="Text Box 2"/>
          <p:cNvSpPr txBox="1"/>
          <p:nvPr>
            <p:custDataLst>
              <p:tags r:id="rId4"/>
            </p:custDataLst>
          </p:nvPr>
        </p:nvSpPr>
        <p:spPr>
          <a:xfrm>
            <a:off x="334645" y="4802505"/>
            <a:ext cx="48355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2800" b="1" i="1" noProof="1">
                <a:ea typeface="+mn-ea"/>
              </a:rPr>
              <a:t>Possible causes                   ?</a:t>
            </a:r>
          </a:p>
        </p:txBody>
      </p:sp>
      <p:pic>
        <p:nvPicPr>
          <p:cNvPr id="109" name="图片 108"/>
          <p:cNvPicPr/>
          <p:nvPr/>
        </p:nvPicPr>
        <p:blipFill>
          <a:blip r:embed="rId11"/>
          <a:stretch>
            <a:fillRect/>
          </a:stretch>
        </p:blipFill>
        <p:spPr>
          <a:xfrm>
            <a:off x="7787640" y="4655185"/>
            <a:ext cx="3472815" cy="2070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/>
        </p:nvPicPr>
        <p:blipFill>
          <a:blip r:embed="rId12"/>
          <a:stretch>
            <a:fillRect/>
          </a:stretch>
        </p:blipFill>
        <p:spPr>
          <a:xfrm>
            <a:off x="9900285" y="2802255"/>
            <a:ext cx="2332355" cy="1669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13"/>
          <a:stretch>
            <a:fillRect/>
          </a:stretch>
        </p:blipFill>
        <p:spPr>
          <a:xfrm>
            <a:off x="7586980" y="2802255"/>
            <a:ext cx="2065020" cy="171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2"/>
          <p:cNvSpPr txBox="1"/>
          <p:nvPr>
            <p:custDataLst>
              <p:tags r:id="rId5"/>
            </p:custDataLst>
          </p:nvPr>
        </p:nvSpPr>
        <p:spPr>
          <a:xfrm>
            <a:off x="3037205" y="3159125"/>
            <a:ext cx="42151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2800" b="1" i="1" noProof="1">
                <a:ea typeface="+mn-ea"/>
              </a:rPr>
              <a:t>First/ Secnd/ Third degree ?</a:t>
            </a:r>
          </a:p>
        </p:txBody>
      </p:sp>
      <p:sp>
        <p:nvSpPr>
          <p:cNvPr id="7" name="Text Box 2"/>
          <p:cNvSpPr txBox="1"/>
          <p:nvPr>
            <p:custDataLst>
              <p:tags r:id="rId6"/>
            </p:custDataLst>
          </p:nvPr>
        </p:nvSpPr>
        <p:spPr>
          <a:xfrm>
            <a:off x="3037205" y="3980815"/>
            <a:ext cx="27063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2800" b="1" i="1" noProof="1">
                <a:ea typeface="+mn-ea"/>
              </a:rPr>
              <a:t>Characteristics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184785" y="0"/>
            <a:ext cx="683577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2: Read for information</a:t>
            </a:r>
          </a:p>
        </p:txBody>
      </p:sp>
      <p:pic>
        <p:nvPicPr>
          <p:cNvPr id="101" name="图片 100"/>
          <p:cNvPicPr/>
          <p:nvPr/>
        </p:nvPicPr>
        <p:blipFill>
          <a:blip r:embed="rId4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268923" y="1323658"/>
            <a:ext cx="11692255" cy="583565"/>
          </a:xfrm>
          <a:prstGeom prst="rect">
            <a:avLst/>
          </a:prstGeom>
          <a:solidFill>
            <a:srgbClr val="F7913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algn="l" fontAlgn="base"/>
            <a:r>
              <a:rPr lang="en-US" altLang="zh-CN" sz="32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Scan Part.5 carefully.   Q: </a:t>
            </a:r>
            <a:r>
              <a:rPr lang="en-US" altLang="zh-CN" sz="3200" b="1" i="1">
                <a:solidFill>
                  <a:schemeClr val="tx1"/>
                </a:solidFill>
                <a:effectLst/>
                <a:sym typeface="+mn-ea"/>
              </a:rPr>
              <a:t>Put the treatment process in correct order. </a:t>
            </a:r>
            <a:endParaRPr lang="en-US" altLang="zh-CN" sz="3200" b="1" i="1" strike="noStrike" noProof="1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1785" y="2275840"/>
            <a:ext cx="68910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i="1" u="sng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              </a:t>
            </a:r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Dry</a:t>
            </a:r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the burnt area with a clean cloth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69240" y="5196205"/>
            <a:ext cx="712216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i="1" u="sng">
                <a:latin typeface="Calibri" panose="020F0502020204030204" charset="0"/>
                <a:cs typeface="Calibri" panose="020F0502020204030204" charset="0"/>
                <a:sym typeface="+mn-ea"/>
              </a:rPr>
              <a:t>               </a:t>
            </a:r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Cover 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the burnt area with a loose cloth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58360" y="2910205"/>
            <a:ext cx="69729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i="1" u="sng">
                <a:latin typeface="Calibri" panose="020F0502020204030204" charset="0"/>
                <a:cs typeface="Calibri" panose="020F0502020204030204" charset="0"/>
                <a:sym typeface="+mn-ea"/>
              </a:rPr>
              <a:t>               </a:t>
            </a:r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Take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 him/her to the hospital at once  </a:t>
            </a:r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69240" y="3672205"/>
            <a:ext cx="69773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i="1" u="sng">
                <a:latin typeface="Calibri" panose="020F0502020204030204" charset="0"/>
                <a:cs typeface="Calibri" panose="020F0502020204030204" charset="0"/>
                <a:sym typeface="+mn-ea"/>
              </a:rPr>
              <a:t>              </a:t>
            </a:r>
            <a:r>
              <a:rPr lang="en-US" altLang="zh-CN" sz="2800" b="1" i="1" u="sng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Place 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burns under cool running water 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658360" y="4434205"/>
            <a:ext cx="69221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i="1" u="sng">
                <a:latin typeface="Calibri" panose="020F0502020204030204" charset="0"/>
                <a:cs typeface="Calibri" panose="020F0502020204030204" charset="0"/>
                <a:sym typeface="+mn-ea"/>
              </a:rPr>
              <a:t>               </a:t>
            </a:r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Make </a:t>
            </a:r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sure the victim can still breathe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658360" y="5958205"/>
            <a:ext cx="5803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i="1" u="sng">
                <a:latin typeface="Calibri" panose="020F0502020204030204" charset="0"/>
                <a:cs typeface="Calibri" panose="020F0502020204030204" charset="0"/>
                <a:sym typeface="+mn-ea"/>
              </a:rPr>
              <a:t>               </a:t>
            </a:r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Remove</a:t>
            </a:r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clothes using sassiors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382905" y="92710"/>
            <a:ext cx="88906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i="1">
                <a:effectLst/>
                <a:sym typeface="+mn-ea"/>
              </a:rPr>
              <a:t>Complete the table to summarise the information.</a:t>
            </a:r>
            <a:endParaRPr lang="en-US" altLang="zh-CN" sz="3200" b="1" i="1">
              <a:effectLst/>
              <a:sym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35" y="1232535"/>
            <a:ext cx="10667365" cy="5501005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2740025" y="2106930"/>
            <a:ext cx="2622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The top few </a:t>
            </a:r>
          </a:p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           millimeters</a:t>
            </a:r>
          </a:p>
        </p:txBody>
      </p:sp>
      <p:sp>
        <p:nvSpPr>
          <p:cNvPr id="2" name="TextBox 3"/>
          <p:cNvSpPr txBox="1"/>
          <p:nvPr/>
        </p:nvSpPr>
        <p:spPr>
          <a:xfrm>
            <a:off x="8396605" y="2061210"/>
            <a:ext cx="1716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every layer </a:t>
            </a:r>
          </a:p>
        </p:txBody>
      </p:sp>
      <p:sp>
        <p:nvSpPr>
          <p:cNvPr id="17" name="TextBox 5"/>
          <p:cNvSpPr txBox="1"/>
          <p:nvPr/>
        </p:nvSpPr>
        <p:spPr>
          <a:xfrm>
            <a:off x="5510530" y="2091690"/>
            <a:ext cx="28422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below the top </a:t>
            </a:r>
          </a:p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                       layer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8500745" y="2640965"/>
            <a:ext cx="1289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tissues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2811780" y="3844987"/>
            <a:ext cx="1371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swollen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3125289" y="4122700"/>
            <a:ext cx="1371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painful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2766060" y="4416547"/>
            <a:ext cx="1371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white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5791200" y="3845099"/>
            <a:ext cx="1371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blisters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6331132" y="4105617"/>
            <a:ext cx="1371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watery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5791109" y="4665675"/>
            <a:ext cx="1371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painful</a:t>
            </a:r>
          </a:p>
        </p:txBody>
      </p:sp>
      <p:sp>
        <p:nvSpPr>
          <p:cNvPr id="22" name="TextBox 8"/>
          <p:cNvSpPr txBox="1"/>
          <p:nvPr/>
        </p:nvSpPr>
        <p:spPr>
          <a:xfrm>
            <a:off x="7405370" y="3826510"/>
            <a:ext cx="3352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the tissue underneath</a:t>
            </a:r>
          </a:p>
        </p:txBody>
      </p:sp>
      <p:sp>
        <p:nvSpPr>
          <p:cNvPr id="24" name="TextBox 9"/>
          <p:cNvSpPr txBox="1"/>
          <p:nvPr/>
        </p:nvSpPr>
        <p:spPr>
          <a:xfrm>
            <a:off x="8569325" y="4355328"/>
            <a:ext cx="1371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nerves</a:t>
            </a:r>
          </a:p>
        </p:txBody>
      </p:sp>
      <p:sp>
        <p:nvSpPr>
          <p:cNvPr id="26" name="TextBox 10"/>
          <p:cNvSpPr txBox="1"/>
          <p:nvPr/>
        </p:nvSpPr>
        <p:spPr>
          <a:xfrm>
            <a:off x="3903345" y="5104130"/>
            <a:ext cx="2973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cool running water</a:t>
            </a:r>
          </a:p>
        </p:txBody>
      </p:sp>
      <p:sp>
        <p:nvSpPr>
          <p:cNvPr id="28" name="TextBox 11"/>
          <p:cNvSpPr txBox="1"/>
          <p:nvPr/>
        </p:nvSpPr>
        <p:spPr>
          <a:xfrm>
            <a:off x="9571990" y="5125720"/>
            <a:ext cx="701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dry</a:t>
            </a:r>
          </a:p>
        </p:txBody>
      </p:sp>
      <p:sp>
        <p:nvSpPr>
          <p:cNvPr id="30" name="TextBox 12"/>
          <p:cNvSpPr txBox="1"/>
          <p:nvPr/>
        </p:nvSpPr>
        <p:spPr>
          <a:xfrm>
            <a:off x="5085080" y="5532663"/>
            <a:ext cx="1371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remove</a:t>
            </a:r>
          </a:p>
        </p:txBody>
      </p:sp>
      <p:sp>
        <p:nvSpPr>
          <p:cNvPr id="32" name="TextBox 13"/>
          <p:cNvSpPr txBox="1"/>
          <p:nvPr/>
        </p:nvSpPr>
        <p:spPr>
          <a:xfrm>
            <a:off x="8154670" y="5515610"/>
            <a:ext cx="883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cover</a:t>
            </a:r>
          </a:p>
        </p:txBody>
      </p:sp>
      <p:sp>
        <p:nvSpPr>
          <p:cNvPr id="34" name="TextBox 14"/>
          <p:cNvSpPr txBox="1"/>
          <p:nvPr/>
        </p:nvSpPr>
        <p:spPr>
          <a:xfrm>
            <a:off x="7606665" y="5826125"/>
            <a:ext cx="1188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breathe</a:t>
            </a:r>
          </a:p>
        </p:txBody>
      </p:sp>
      <p:sp>
        <p:nvSpPr>
          <p:cNvPr id="36" name="TextBox 15"/>
          <p:cNvSpPr txBox="1"/>
          <p:nvPr/>
        </p:nvSpPr>
        <p:spPr>
          <a:xfrm>
            <a:off x="7162800" y="6139815"/>
            <a:ext cx="1406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hospital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17" grpId="0"/>
      <p:bldP spid="3" grpId="0"/>
      <p:bldP spid="4" grpId="0"/>
      <p:bldP spid="5" grpId="0"/>
      <p:bldP spid="6" grpId="0"/>
      <p:bldP spid="7" grpId="0"/>
      <p:bldP spid="8" grpId="0"/>
      <p:bldP spid="9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184785" y="0"/>
            <a:ext cx="683577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3: Role play</a:t>
            </a:r>
            <a:endParaRPr lang="zh-CN" altLang="en-US" sz="36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8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9"/>
          <a:stretch>
            <a:fillRect/>
          </a:stretch>
        </p:blipFill>
        <p:spPr>
          <a:xfrm>
            <a:off x="4881245" y="3244850"/>
            <a:ext cx="3550285" cy="265874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10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395" y="2875280"/>
            <a:ext cx="3028950" cy="3754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Picture 9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920" y="3303905"/>
            <a:ext cx="1793875" cy="106743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759315" y="2066290"/>
            <a:ext cx="1801495" cy="12052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722485" y="4371340"/>
            <a:ext cx="1838325" cy="120904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773285" y="5580380"/>
            <a:ext cx="1786890" cy="1120775"/>
          </a:xfrm>
          <a:prstGeom prst="rect">
            <a:avLst/>
          </a:prstGeom>
        </p:spPr>
      </p:pic>
      <p:sp>
        <p:nvSpPr>
          <p:cNvPr id="2" name="环形箭头 1"/>
          <p:cNvSpPr/>
          <p:nvPr/>
        </p:nvSpPr>
        <p:spPr>
          <a:xfrm rot="5400000">
            <a:off x="10962005" y="2757170"/>
            <a:ext cx="1236345" cy="934720"/>
          </a:xfrm>
          <a:prstGeom prst="circular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环形箭头 3"/>
          <p:cNvSpPr/>
          <p:nvPr/>
        </p:nvSpPr>
        <p:spPr>
          <a:xfrm rot="5400000">
            <a:off x="10952480" y="4041140"/>
            <a:ext cx="1242060" cy="934720"/>
          </a:xfrm>
          <a:prstGeom prst="circular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环形箭头 4"/>
          <p:cNvSpPr/>
          <p:nvPr/>
        </p:nvSpPr>
        <p:spPr>
          <a:xfrm rot="5400000">
            <a:off x="11019790" y="5267960"/>
            <a:ext cx="1121410" cy="934720"/>
          </a:xfrm>
          <a:prstGeom prst="circular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8923" y="1323658"/>
            <a:ext cx="10876280" cy="583565"/>
          </a:xfrm>
          <a:prstGeom prst="rect">
            <a:avLst/>
          </a:prstGeom>
          <a:solidFill>
            <a:srgbClr val="F7913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algn="l" fontAlgn="base"/>
            <a:r>
              <a:rPr lang="en-US" altLang="zh-CN" sz="3200" b="1" i="1" strike="noStrike" noProof="1">
                <a:solidFill>
                  <a:schemeClr val="tx1"/>
                </a:solidFill>
                <a:effectLst/>
                <a:sym typeface="+mn-ea"/>
              </a:rPr>
              <a:t>Perform and desribe the proper first aid by using learned steps. </a:t>
            </a:r>
          </a:p>
        </p:txBody>
      </p:sp>
      <p:sp>
        <p:nvSpPr>
          <p:cNvPr id="9" name="文本框 3"/>
          <p:cNvSpPr txBox="1"/>
          <p:nvPr/>
        </p:nvSpPr>
        <p:spPr>
          <a:xfrm>
            <a:off x="501015" y="2045335"/>
            <a:ext cx="9940290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What should be done to help the boy who suffers a burn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184785" y="0"/>
            <a:ext cx="71120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4: Read for textual features </a:t>
            </a:r>
          </a:p>
        </p:txBody>
      </p:sp>
      <p:pic>
        <p:nvPicPr>
          <p:cNvPr id="101" name="图片 100"/>
          <p:cNvPicPr/>
          <p:nvPr/>
        </p:nvPicPr>
        <p:blipFill>
          <a:blip r:embed="rId4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87020" y="1720215"/>
            <a:ext cx="10686415" cy="2784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8775" indent="-358775" fontAlgn="auto">
              <a:lnSpc>
                <a:spcPct val="125000"/>
              </a:lnSpc>
            </a:pP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1. What is the genre of the text? Is it a narration, a description, an argumentation, or an expository writing?</a:t>
            </a:r>
          </a:p>
          <a:p>
            <a:pPr marL="358775" indent="-358775" fontAlgn="auto">
              <a:lnSpc>
                <a:spcPct val="125000"/>
              </a:lnSpc>
            </a:pPr>
            <a:endParaRPr lang="en-US" altLang="zh-CN" sz="2800" b="1" i="1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marL="358775" indent="-358775" fontAlgn="auto">
              <a:lnSpc>
                <a:spcPct val="125000"/>
              </a:lnSpc>
            </a:pP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2. How does the author make the text objective and factual? </a:t>
            </a:r>
          </a:p>
          <a:p>
            <a:pPr marL="358775" indent="-358775" fontAlgn="auto">
              <a:lnSpc>
                <a:spcPct val="125000"/>
              </a:lnSpc>
            </a:pPr>
            <a:endParaRPr lang="en-US" altLang="zh-CN" sz="2800" b="1" i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7811135" y="4104640"/>
            <a:ext cx="4380865" cy="275336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184785" y="0"/>
            <a:ext cx="71120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4: Read for textual features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84785" y="1221740"/>
            <a:ext cx="11785600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8775" indent="-358775" fontAlgn="auto">
              <a:lnSpc>
                <a:spcPct val="115000"/>
              </a:lnSpc>
            </a:pP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1. What is the genre of the text? Is it a narration, a description, an argumentation, or an expository writing?</a:t>
            </a:r>
            <a:endParaRPr lang="en-US" altLang="zh-CN" sz="2800" b="1" i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10280" y="2482215"/>
            <a:ext cx="8460740" cy="3486785"/>
          </a:xfrm>
          <a:prstGeom prst="rect">
            <a:avLst/>
          </a:prstGeom>
          <a:noFill/>
          <a:ln w="57150">
            <a:solidFill>
              <a:srgbClr val="70AD47">
                <a:lumMod val="60000"/>
                <a:lumOff val="40000"/>
              </a:srgb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also is called informative writing, because </a:t>
            </a:r>
            <a:r>
              <a:rPr lang="en-US" altLang="zh-CN" sz="2400" b="1" i="1">
                <a:solidFill>
                  <a:schemeClr val="tx1"/>
                </a:solidFill>
                <a:cs typeface="Calibri" panose="020F0502020204030204" charset="0"/>
              </a:rPr>
              <a:t>its purpose is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to explain, inform or clarify</a:t>
            </a:r>
            <a:r>
              <a:rPr lang="en-US" altLang="zh-CN" sz="2400" b="1" i="1">
                <a:cs typeface="Calibri" panose="020F0502020204030204" charset="0"/>
              </a:rPr>
              <a:t>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One essential element of expository writing is that it provides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enough details </a:t>
            </a:r>
            <a:r>
              <a:rPr lang="en-US" altLang="zh-CN" sz="2400" b="1" i="1">
                <a:cs typeface="Calibri" panose="020F0502020204030204" charset="0"/>
              </a:rPr>
              <a:t>to readers to clearly explain the topic.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is intended to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be factual and unbiased</a:t>
            </a:r>
            <a:r>
              <a:rPr lang="en-US" altLang="zh-CN" sz="2400" b="1" i="1">
                <a:cs typeface="Calibri" panose="020F0502020204030204" charset="0"/>
              </a:rPr>
              <a:t>.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Organization</a:t>
            </a:r>
            <a:r>
              <a:rPr lang="en-US" altLang="zh-CN" sz="2400" b="1" i="1">
                <a:cs typeface="Calibri" panose="020F0502020204030204" charset="0"/>
              </a:rPr>
              <a:t> is a characteristic common to expository writing. Information should be presented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in a clear and logical manner</a:t>
            </a:r>
            <a:r>
              <a:rPr lang="en-US" altLang="zh-CN" sz="2400" b="1" i="1">
                <a:cs typeface="Calibri" panose="020F0502020204030204" charset="0"/>
              </a:rPr>
              <a:t> so readers can follow and easily understand it.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4785" y="2602865"/>
            <a:ext cx="31756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 i="1">
                <a:highlight>
                  <a:srgbClr val="C0C0C0"/>
                </a:highlight>
                <a:latin typeface="Calibri" panose="020F0502020204030204" charset="0"/>
                <a:ea typeface="宋体" panose="02010600030101010101" pitchFamily="2" charset="-122"/>
              </a:rPr>
              <a:t>What Is </a:t>
            </a:r>
          </a:p>
          <a:p>
            <a:pPr algn="l"/>
            <a:r>
              <a:rPr lang="en-US" altLang="zh-CN" sz="2800" b="1" i="1">
                <a:highlight>
                  <a:srgbClr val="C0C0C0"/>
                </a:highlight>
                <a:latin typeface="Calibri" panose="020F0502020204030204" charset="0"/>
                <a:ea typeface="宋体" panose="02010600030101010101" pitchFamily="2" charset="-122"/>
              </a:rPr>
              <a:t>Expository Writing?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536055" y="809625"/>
            <a:ext cx="5424805" cy="5976620"/>
            <a:chOff x="0" y="0"/>
            <a:chExt cx="7986" cy="1066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rcRect l="33850" t="16909" r="31489" b="21481"/>
            <a:stretch>
              <a:fillRect/>
            </a:stretch>
          </p:blipFill>
          <p:spPr>
            <a:xfrm>
              <a:off x="0" y="0"/>
              <a:ext cx="7986" cy="761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rcRect l="33060" t="41472" r="35140" b="32508"/>
            <a:stretch>
              <a:fillRect/>
            </a:stretch>
          </p:blipFill>
          <p:spPr>
            <a:xfrm>
              <a:off x="0" y="7449"/>
              <a:ext cx="7986" cy="3216"/>
            </a:xfrm>
            <a:prstGeom prst="rect">
              <a:avLst/>
            </a:prstGeom>
          </p:spPr>
        </p:pic>
      </p:grpSp>
      <p:sp>
        <p:nvSpPr>
          <p:cNvPr id="7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785" y="1405255"/>
            <a:ext cx="6094730" cy="5184775"/>
          </a:xfrm>
          <a:prstGeom prst="rect">
            <a:avLst/>
          </a:prstGeom>
          <a:noFill/>
          <a:ln w="57150">
            <a:solidFill>
              <a:srgbClr val="70AD47">
                <a:lumMod val="60000"/>
                <a:lumOff val="40000"/>
              </a:srgb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also is called informative writing, because </a:t>
            </a:r>
            <a:r>
              <a:rPr lang="en-US" altLang="zh-CN" sz="2400" b="1" i="1">
                <a:solidFill>
                  <a:schemeClr val="tx1"/>
                </a:solidFill>
                <a:cs typeface="Calibri" panose="020F0502020204030204" charset="0"/>
              </a:rPr>
              <a:t>its purpose is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to explain, inform or clarify</a:t>
            </a:r>
            <a:r>
              <a:rPr lang="en-US" altLang="zh-CN" sz="2400" b="1" i="1">
                <a:cs typeface="Calibri" panose="020F0502020204030204" charset="0"/>
              </a:rPr>
              <a:t>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One essential element of expository writing is that it provides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enough details </a:t>
            </a:r>
            <a:r>
              <a:rPr lang="en-US" altLang="zh-CN" sz="2400" b="1" i="1">
                <a:cs typeface="Calibri" panose="020F0502020204030204" charset="0"/>
              </a:rPr>
              <a:t>to readers to clearly explain the topic.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is intended to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be factual and unbiased</a:t>
            </a:r>
            <a:r>
              <a:rPr lang="en-US" altLang="zh-CN" sz="2400" b="1" i="1">
                <a:cs typeface="Calibri" panose="020F0502020204030204" charset="0"/>
              </a:rPr>
              <a:t>.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Organization</a:t>
            </a:r>
            <a:r>
              <a:rPr lang="en-US" altLang="zh-CN" sz="2400" b="1" i="1">
                <a:cs typeface="Calibri" panose="020F0502020204030204" charset="0"/>
              </a:rPr>
              <a:t> is a characteristic common to expository writing. Information should be presented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in a clear and logical manner</a:t>
            </a:r>
            <a:r>
              <a:rPr lang="en-US" altLang="zh-CN" sz="2400" b="1" i="1">
                <a:cs typeface="Calibri" panose="020F0502020204030204" charset="0"/>
              </a:rPr>
              <a:t> so readers can follow and easily understand it.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84785" y="179705"/>
            <a:ext cx="934402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8775" indent="-358775" fontAlgn="auto">
              <a:lnSpc>
                <a:spcPct val="125000"/>
              </a:lnSpc>
            </a:pP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2. How does the author make the text objective and factual? </a:t>
            </a:r>
            <a:endParaRPr lang="en-US" altLang="zh-CN" sz="2800" b="1" i="1" dirty="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065"/>
            <a:ext cx="7296150" cy="657923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3"/>
          <a:srcRect t="18381" b="23727"/>
          <a:stretch>
            <a:fillRect/>
          </a:stretch>
        </p:blipFill>
        <p:spPr>
          <a:xfrm>
            <a:off x="9043670" y="4455795"/>
            <a:ext cx="3148965" cy="2402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861" name="文本框 9"/>
          <p:cNvSpPr txBox="1"/>
          <p:nvPr/>
        </p:nvSpPr>
        <p:spPr>
          <a:xfrm>
            <a:off x="7431405" y="483235"/>
            <a:ext cx="4760595" cy="37001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spAutoFit/>
          </a:bodyPr>
          <a:lstStyle/>
          <a:p>
            <a:pPr algn="ctr"/>
            <a:r>
              <a:rPr lang="en-US" altLang="zh-CN" sz="4400" b="1" i="1">
                <a:latin typeface="Calibri" panose="020F0502020204030204" charset="0"/>
                <a:ea typeface="微软雅黑" panose="020B0503020204020204" pitchFamily="34" charset="-122"/>
                <a:sym typeface="Century Gothic" panose="020B0502020202020204" pitchFamily="34" charset="0"/>
              </a:rPr>
              <a:t>Unit 5  </a:t>
            </a:r>
          </a:p>
          <a:p>
            <a:pPr algn="ctr"/>
            <a:r>
              <a:rPr lang="en-US" altLang="zh-CN" sz="4400" b="1" i="1">
                <a:latin typeface="Calibri" panose="020F0502020204030204" charset="0"/>
                <a:ea typeface="微软雅黑" panose="020B0503020204020204" pitchFamily="34" charset="-122"/>
                <a:sym typeface="Century Gothic" panose="020B0502020202020204" pitchFamily="34" charset="0"/>
              </a:rPr>
              <a:t>First Aid</a:t>
            </a:r>
          </a:p>
          <a:p>
            <a:pPr algn="ctr"/>
            <a:endParaRPr lang="en-US" altLang="zh-CN" sz="3200" b="1" i="1">
              <a:latin typeface="Calibri" panose="020F050202020403020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algn="ctr"/>
            <a:r>
              <a:rPr lang="en-US" altLang="zh-CN" sz="4000" b="1" i="1">
                <a:latin typeface="Calibri" panose="020F0502020204030204" charset="0"/>
                <a:ea typeface="微软雅黑" panose="020B0503020204020204" pitchFamily="34" charset="-122"/>
                <a:sym typeface="Century Gothic" panose="020B0502020202020204" pitchFamily="34" charset="0"/>
              </a:rPr>
              <a:t>Reading and thinking</a:t>
            </a:r>
          </a:p>
          <a:p>
            <a:pPr algn="ctr"/>
            <a:endParaRPr lang="en-US" altLang="zh-CN" sz="3200" b="1" i="1">
              <a:latin typeface="Calibri" panose="020F050202020403020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algn="ctr"/>
            <a:r>
              <a:rPr lang="en-US" altLang="zh-CN" sz="4400" b="1" i="1">
                <a:latin typeface="Calibri" panose="020F0502020204030204" charset="0"/>
                <a:ea typeface="微软雅黑" panose="020B0503020204020204" pitchFamily="34" charset="-122"/>
                <a:sym typeface="Century Gothic" panose="020B0502020202020204" pitchFamily="34" charset="0"/>
              </a:rPr>
              <a:t>First Aid For Burns </a:t>
            </a:r>
          </a:p>
        </p:txBody>
      </p:sp>
      <p:pic>
        <p:nvPicPr>
          <p:cNvPr id="104" name="图片 103"/>
          <p:cNvPicPr/>
          <p:nvPr/>
        </p:nvPicPr>
        <p:blipFill>
          <a:blip r:embed="rId4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10653" t="15133" r="11424" b="12900"/>
          <a:stretch>
            <a:fillRect/>
          </a:stretch>
        </p:blipFill>
        <p:spPr>
          <a:xfrm>
            <a:off x="7431405" y="5487670"/>
            <a:ext cx="1477010" cy="13709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536055" y="210185"/>
            <a:ext cx="5424805" cy="6576060"/>
            <a:chOff x="0" y="0"/>
            <a:chExt cx="7986" cy="1066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rcRect l="33850" t="16909" r="31489" b="21481"/>
            <a:stretch>
              <a:fillRect/>
            </a:stretch>
          </p:blipFill>
          <p:spPr>
            <a:xfrm>
              <a:off x="0" y="0"/>
              <a:ext cx="7986" cy="761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rcRect l="33060" t="41472" r="35140" b="32508"/>
            <a:stretch>
              <a:fillRect/>
            </a:stretch>
          </p:blipFill>
          <p:spPr>
            <a:xfrm>
              <a:off x="0" y="7449"/>
              <a:ext cx="7986" cy="3216"/>
            </a:xfrm>
            <a:prstGeom prst="rect">
              <a:avLst/>
            </a:prstGeom>
          </p:spPr>
        </p:pic>
      </p:grpSp>
      <p:sp>
        <p:nvSpPr>
          <p:cNvPr id="7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785" y="1405255"/>
            <a:ext cx="6094730" cy="5184775"/>
          </a:xfrm>
          <a:prstGeom prst="rect">
            <a:avLst/>
          </a:prstGeom>
          <a:noFill/>
          <a:ln w="57150">
            <a:solidFill>
              <a:srgbClr val="70AD47">
                <a:lumMod val="60000"/>
                <a:lumOff val="40000"/>
              </a:srgb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also is called informative writing, because </a:t>
            </a:r>
            <a:r>
              <a:rPr lang="en-US" altLang="zh-CN" sz="2400" b="1" i="1">
                <a:solidFill>
                  <a:schemeClr val="tx1"/>
                </a:solidFill>
                <a:cs typeface="Calibri" panose="020F0502020204030204" charset="0"/>
              </a:rPr>
              <a:t>its purpose is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to explain, inform or clarify</a:t>
            </a:r>
            <a:r>
              <a:rPr lang="en-US" altLang="zh-CN" sz="2400" b="1" i="1">
                <a:cs typeface="Calibri" panose="020F0502020204030204" charset="0"/>
              </a:rPr>
              <a:t>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One essential element of expository writing is that it provides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enough details </a:t>
            </a:r>
            <a:r>
              <a:rPr lang="en-US" altLang="zh-CN" sz="2400" b="1" i="1">
                <a:cs typeface="Calibri" panose="020F0502020204030204" charset="0"/>
              </a:rPr>
              <a:t>to readers to clearly explain the topic.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is intended to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be factual and unbiased</a:t>
            </a:r>
            <a:r>
              <a:rPr lang="en-US" altLang="zh-CN" sz="2400" b="1" i="1">
                <a:cs typeface="Calibri" panose="020F0502020204030204" charset="0"/>
              </a:rPr>
              <a:t>.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Organization</a:t>
            </a:r>
            <a:r>
              <a:rPr lang="en-US" altLang="zh-CN" sz="2400" b="1" i="1">
                <a:cs typeface="Calibri" panose="020F0502020204030204" charset="0"/>
              </a:rPr>
              <a:t> is a characteristic common to expository writing. Information should be presented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in a clear and logical manner</a:t>
            </a:r>
            <a:r>
              <a:rPr lang="en-US" altLang="zh-CN" sz="2400" b="1" i="1">
                <a:cs typeface="Calibri" panose="020F0502020204030204" charset="0"/>
              </a:rPr>
              <a:t> so readers can follow and easily understand it. </a:t>
            </a:r>
          </a:p>
        </p:txBody>
      </p:sp>
      <p:sp>
        <p:nvSpPr>
          <p:cNvPr id="12" name="矩形 11"/>
          <p:cNvSpPr/>
          <p:nvPr/>
        </p:nvSpPr>
        <p:spPr>
          <a:xfrm>
            <a:off x="7440295" y="278130"/>
            <a:ext cx="2217420" cy="267335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654800" y="1536700"/>
            <a:ext cx="520700" cy="267335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654800" y="2073275"/>
            <a:ext cx="428625" cy="267335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654800" y="3620770"/>
            <a:ext cx="1062990" cy="267335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874510" y="4905375"/>
            <a:ext cx="1340485" cy="245110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7148830" y="617220"/>
            <a:ext cx="612140" cy="85407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7175500" y="675005"/>
            <a:ext cx="897255" cy="142240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7614285" y="651510"/>
            <a:ext cx="966470" cy="284416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7960995" y="651510"/>
            <a:ext cx="1289050" cy="421957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717790" y="1368425"/>
            <a:ext cx="3891915" cy="82994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u"/>
            </a:pP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To describe &amp; explain</a:t>
            </a:r>
          </a:p>
          <a:p>
            <a:pPr marL="342900" indent="-342900" algn="l">
              <a:buFont typeface="Wingdings" panose="05000000000000000000" charset="0"/>
              <a:buChar char="u"/>
            </a:pP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a clear and logical manner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536055" y="210185"/>
            <a:ext cx="5424805" cy="6576060"/>
            <a:chOff x="0" y="0"/>
            <a:chExt cx="7986" cy="1066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rcRect l="33850" t="16909" r="31489" b="21481"/>
            <a:stretch>
              <a:fillRect/>
            </a:stretch>
          </p:blipFill>
          <p:spPr>
            <a:xfrm>
              <a:off x="0" y="0"/>
              <a:ext cx="7986" cy="761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rcRect l="33060" t="41472" r="35140" b="32508"/>
            <a:stretch>
              <a:fillRect/>
            </a:stretch>
          </p:blipFill>
          <p:spPr>
            <a:xfrm>
              <a:off x="0" y="7449"/>
              <a:ext cx="7986" cy="3216"/>
            </a:xfrm>
            <a:prstGeom prst="rect">
              <a:avLst/>
            </a:prstGeom>
          </p:spPr>
        </p:pic>
      </p:grpSp>
      <p:sp>
        <p:nvSpPr>
          <p:cNvPr id="7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785" y="1405255"/>
            <a:ext cx="6094730" cy="5184775"/>
          </a:xfrm>
          <a:prstGeom prst="rect">
            <a:avLst/>
          </a:prstGeom>
          <a:noFill/>
          <a:ln w="57150">
            <a:solidFill>
              <a:srgbClr val="70AD47">
                <a:lumMod val="60000"/>
                <a:lumOff val="40000"/>
              </a:srgb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also is called informative writing, because </a:t>
            </a:r>
            <a:r>
              <a:rPr lang="en-US" altLang="zh-CN" sz="2400" b="1" i="1">
                <a:solidFill>
                  <a:schemeClr val="tx1"/>
                </a:solidFill>
                <a:cs typeface="Calibri" panose="020F0502020204030204" charset="0"/>
              </a:rPr>
              <a:t>its purpose is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to explain, inform or clarify</a:t>
            </a:r>
            <a:r>
              <a:rPr lang="en-US" altLang="zh-CN" sz="2400" b="1" i="1">
                <a:cs typeface="Calibri" panose="020F0502020204030204" charset="0"/>
              </a:rPr>
              <a:t>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One essential element of expository writing is that it provides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enough details </a:t>
            </a:r>
            <a:r>
              <a:rPr lang="en-US" altLang="zh-CN" sz="2400" b="1" i="1">
                <a:cs typeface="Calibri" panose="020F0502020204030204" charset="0"/>
              </a:rPr>
              <a:t>to readers to clearly explain the topic.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is intended to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be factual and unbiased</a:t>
            </a:r>
            <a:r>
              <a:rPr lang="en-US" altLang="zh-CN" sz="2400" b="1" i="1">
                <a:cs typeface="Calibri" panose="020F0502020204030204" charset="0"/>
              </a:rPr>
              <a:t>.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Organization</a:t>
            </a:r>
            <a:r>
              <a:rPr lang="en-US" altLang="zh-CN" sz="2400" b="1" i="1">
                <a:cs typeface="Calibri" panose="020F0502020204030204" charset="0"/>
              </a:rPr>
              <a:t> is a characteristic common to expository writing. Information should be presented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in a clear and logical manner</a:t>
            </a:r>
            <a:r>
              <a:rPr lang="en-US" altLang="zh-CN" sz="2400" b="1" i="1">
                <a:cs typeface="Calibri" panose="020F0502020204030204" charset="0"/>
              </a:rPr>
              <a:t> so readers can follow and easily understand it. </a:t>
            </a:r>
          </a:p>
        </p:txBody>
      </p:sp>
      <p:sp>
        <p:nvSpPr>
          <p:cNvPr id="12" name="矩形 11"/>
          <p:cNvSpPr/>
          <p:nvPr/>
        </p:nvSpPr>
        <p:spPr>
          <a:xfrm>
            <a:off x="7440295" y="278130"/>
            <a:ext cx="2217420" cy="267335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654800" y="1536700"/>
            <a:ext cx="520700" cy="267335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654800" y="2073275"/>
            <a:ext cx="428625" cy="267335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654800" y="3620770"/>
            <a:ext cx="1062990" cy="267335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874510" y="4905375"/>
            <a:ext cx="1340485" cy="245110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689090" y="2449195"/>
            <a:ext cx="1178560" cy="256540"/>
          </a:xfrm>
          <a:prstGeom prst="rect">
            <a:avLst/>
          </a:prstGeom>
          <a:solidFill>
            <a:srgbClr val="85CA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689090" y="2765425"/>
            <a:ext cx="1178560" cy="256540"/>
          </a:xfrm>
          <a:prstGeom prst="rect">
            <a:avLst/>
          </a:prstGeom>
          <a:solidFill>
            <a:srgbClr val="85CA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689090" y="3081655"/>
            <a:ext cx="1178560" cy="256540"/>
          </a:xfrm>
          <a:prstGeom prst="rect">
            <a:avLst/>
          </a:prstGeom>
          <a:solidFill>
            <a:srgbClr val="85CA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874510" y="3888105"/>
            <a:ext cx="4549775" cy="891540"/>
          </a:xfrm>
          <a:prstGeom prst="rect">
            <a:avLst/>
          </a:prstGeom>
          <a:solidFill>
            <a:srgbClr val="85CA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大括号 10"/>
          <p:cNvSpPr/>
          <p:nvPr/>
        </p:nvSpPr>
        <p:spPr>
          <a:xfrm>
            <a:off x="8277225" y="3021965"/>
            <a:ext cx="692150" cy="2854960"/>
          </a:xfrm>
          <a:prstGeom prst="rightBrace">
            <a:avLst/>
          </a:prstGeom>
          <a:ln w="317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758940" y="5128260"/>
            <a:ext cx="324485" cy="1559560"/>
          </a:xfrm>
          <a:prstGeom prst="rect">
            <a:avLst/>
          </a:prstGeom>
          <a:solidFill>
            <a:srgbClr val="85CA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9213215" y="4104005"/>
            <a:ext cx="2211070" cy="4603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Enough details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1" grpId="0" animBg="1"/>
      <p:bldP spid="23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536055" y="210185"/>
            <a:ext cx="5424805" cy="6576060"/>
            <a:chOff x="0" y="0"/>
            <a:chExt cx="7986" cy="1066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rcRect l="33850" t="16909" r="31489" b="21481"/>
            <a:stretch>
              <a:fillRect/>
            </a:stretch>
          </p:blipFill>
          <p:spPr>
            <a:xfrm>
              <a:off x="0" y="0"/>
              <a:ext cx="7986" cy="761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rcRect l="33060" t="41472" r="35140" b="32508"/>
            <a:stretch>
              <a:fillRect/>
            </a:stretch>
          </p:blipFill>
          <p:spPr>
            <a:xfrm>
              <a:off x="0" y="7449"/>
              <a:ext cx="7986" cy="3216"/>
            </a:xfrm>
            <a:prstGeom prst="rect">
              <a:avLst/>
            </a:prstGeom>
          </p:spPr>
        </p:pic>
      </p:grpSp>
      <p:sp>
        <p:nvSpPr>
          <p:cNvPr id="7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785" y="1405255"/>
            <a:ext cx="6094730" cy="5184775"/>
          </a:xfrm>
          <a:prstGeom prst="rect">
            <a:avLst/>
          </a:prstGeom>
          <a:noFill/>
          <a:ln w="57150">
            <a:solidFill>
              <a:srgbClr val="70AD47">
                <a:lumMod val="60000"/>
                <a:lumOff val="40000"/>
              </a:srgb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also is called informative writing, because </a:t>
            </a:r>
            <a:r>
              <a:rPr lang="en-US" altLang="zh-CN" sz="2400" b="1" i="1">
                <a:solidFill>
                  <a:schemeClr val="tx1"/>
                </a:solidFill>
                <a:cs typeface="Calibri" panose="020F0502020204030204" charset="0"/>
              </a:rPr>
              <a:t>its purpose is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to explain, inform or clarify</a:t>
            </a:r>
            <a:r>
              <a:rPr lang="en-US" altLang="zh-CN" sz="2400" b="1" i="1">
                <a:cs typeface="Calibri" panose="020F0502020204030204" charset="0"/>
              </a:rPr>
              <a:t>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One essential element of expository writing is that it provides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enough details </a:t>
            </a:r>
            <a:r>
              <a:rPr lang="en-US" altLang="zh-CN" sz="2400" b="1" i="1">
                <a:cs typeface="Calibri" panose="020F0502020204030204" charset="0"/>
              </a:rPr>
              <a:t>to readers to clearly explain the topic.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is intended to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be factual and unbiased</a:t>
            </a:r>
            <a:r>
              <a:rPr lang="en-US" altLang="zh-CN" sz="2400" b="1" i="1">
                <a:cs typeface="Calibri" panose="020F0502020204030204" charset="0"/>
              </a:rPr>
              <a:t>.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Organization</a:t>
            </a:r>
            <a:r>
              <a:rPr lang="en-US" altLang="zh-CN" sz="2400" b="1" i="1">
                <a:cs typeface="Calibri" panose="020F0502020204030204" charset="0"/>
              </a:rPr>
              <a:t> is a characteristic common to expository writing. Information should be presented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in a clear and logical manner</a:t>
            </a:r>
            <a:r>
              <a:rPr lang="en-US" altLang="zh-CN" sz="2400" b="1" i="1">
                <a:cs typeface="Calibri" panose="020F0502020204030204" charset="0"/>
              </a:rPr>
              <a:t> so readers can follow and easily understand it. 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258175" y="1393825"/>
            <a:ext cx="3115945" cy="829945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Written in second &amp; third person voice</a:t>
            </a:r>
          </a:p>
        </p:txBody>
      </p:sp>
      <p:sp>
        <p:nvSpPr>
          <p:cNvPr id="17" name="流程图: 过程 16"/>
          <p:cNvSpPr/>
          <p:nvPr/>
        </p:nvSpPr>
        <p:spPr>
          <a:xfrm>
            <a:off x="9767570" y="564515"/>
            <a:ext cx="683260" cy="245745"/>
          </a:xfrm>
          <a:prstGeom prst="flowChartProcess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过程 17"/>
          <p:cNvSpPr/>
          <p:nvPr/>
        </p:nvSpPr>
        <p:spPr>
          <a:xfrm>
            <a:off x="6996430" y="852805"/>
            <a:ext cx="683260" cy="245745"/>
          </a:xfrm>
          <a:prstGeom prst="flowChartProcess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流程图: 过程 18"/>
          <p:cNvSpPr/>
          <p:nvPr/>
        </p:nvSpPr>
        <p:spPr>
          <a:xfrm>
            <a:off x="8624570" y="852170"/>
            <a:ext cx="683260" cy="245745"/>
          </a:xfrm>
          <a:prstGeom prst="flowChartProcess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流程图: 过程 19"/>
          <p:cNvSpPr/>
          <p:nvPr/>
        </p:nvSpPr>
        <p:spPr>
          <a:xfrm>
            <a:off x="7562215" y="1098550"/>
            <a:ext cx="937260" cy="223520"/>
          </a:xfrm>
          <a:prstGeom prst="flowChartProcess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流程图: 过程 21"/>
          <p:cNvSpPr/>
          <p:nvPr/>
        </p:nvSpPr>
        <p:spPr>
          <a:xfrm>
            <a:off x="6650355" y="1765300"/>
            <a:ext cx="683260" cy="211455"/>
          </a:xfrm>
          <a:prstGeom prst="flowChartProcess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流程图: 过程 1"/>
          <p:cNvSpPr/>
          <p:nvPr/>
        </p:nvSpPr>
        <p:spPr>
          <a:xfrm>
            <a:off x="10146030" y="2460625"/>
            <a:ext cx="683260" cy="245745"/>
          </a:xfrm>
          <a:prstGeom prst="flowChartProcess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过程 5"/>
          <p:cNvSpPr/>
          <p:nvPr/>
        </p:nvSpPr>
        <p:spPr>
          <a:xfrm>
            <a:off x="7880350" y="2785745"/>
            <a:ext cx="683260" cy="245745"/>
          </a:xfrm>
          <a:prstGeom prst="flowChartProcess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过程 7"/>
          <p:cNvSpPr/>
          <p:nvPr/>
        </p:nvSpPr>
        <p:spPr>
          <a:xfrm>
            <a:off x="9897110" y="2785745"/>
            <a:ext cx="553720" cy="245745"/>
          </a:xfrm>
          <a:prstGeom prst="flowChartProcess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过程 8"/>
          <p:cNvSpPr/>
          <p:nvPr/>
        </p:nvSpPr>
        <p:spPr>
          <a:xfrm>
            <a:off x="7704455" y="3088005"/>
            <a:ext cx="553720" cy="245745"/>
          </a:xfrm>
          <a:prstGeom prst="flowChartProcess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10275570" y="3211830"/>
            <a:ext cx="706120" cy="245745"/>
          </a:xfrm>
          <a:prstGeom prst="flowChartProcess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704455" y="2460625"/>
            <a:ext cx="553720" cy="245745"/>
          </a:xfrm>
          <a:prstGeom prst="flowChartProcess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过程 12"/>
          <p:cNvSpPr/>
          <p:nvPr/>
        </p:nvSpPr>
        <p:spPr>
          <a:xfrm>
            <a:off x="7999730" y="3375025"/>
            <a:ext cx="555625" cy="245745"/>
          </a:xfrm>
          <a:prstGeom prst="flowChartProcess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1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" grpId="0" animBg="1"/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536055" y="210185"/>
            <a:ext cx="5424805" cy="6576060"/>
            <a:chOff x="0" y="0"/>
            <a:chExt cx="7986" cy="1066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rcRect l="33850" t="16909" r="31489" b="21481"/>
            <a:stretch>
              <a:fillRect/>
            </a:stretch>
          </p:blipFill>
          <p:spPr>
            <a:xfrm>
              <a:off x="0" y="0"/>
              <a:ext cx="7986" cy="761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rcRect l="33060" t="41472" r="35140" b="32508"/>
            <a:stretch>
              <a:fillRect/>
            </a:stretch>
          </p:blipFill>
          <p:spPr>
            <a:xfrm>
              <a:off x="0" y="7449"/>
              <a:ext cx="7986" cy="3216"/>
            </a:xfrm>
            <a:prstGeom prst="rect">
              <a:avLst/>
            </a:prstGeom>
          </p:spPr>
        </p:pic>
      </p:grpSp>
      <p:sp>
        <p:nvSpPr>
          <p:cNvPr id="7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785" y="1405255"/>
            <a:ext cx="6094730" cy="5184775"/>
          </a:xfrm>
          <a:prstGeom prst="rect">
            <a:avLst/>
          </a:prstGeom>
          <a:noFill/>
          <a:ln w="57150">
            <a:solidFill>
              <a:srgbClr val="70AD47">
                <a:lumMod val="60000"/>
                <a:lumOff val="40000"/>
              </a:srgb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also is called informative writing, because </a:t>
            </a:r>
            <a:r>
              <a:rPr lang="en-US" altLang="zh-CN" sz="2400" b="1" i="1">
                <a:solidFill>
                  <a:schemeClr val="tx1"/>
                </a:solidFill>
                <a:cs typeface="Calibri" panose="020F0502020204030204" charset="0"/>
              </a:rPr>
              <a:t>its purpose is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to explain, inform or clarify</a:t>
            </a:r>
            <a:r>
              <a:rPr lang="en-US" altLang="zh-CN" sz="2400" b="1" i="1">
                <a:cs typeface="Calibri" panose="020F0502020204030204" charset="0"/>
              </a:rPr>
              <a:t>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One essential element of expository writing is that it provides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enough details </a:t>
            </a:r>
            <a:r>
              <a:rPr lang="en-US" altLang="zh-CN" sz="2400" b="1" i="1">
                <a:cs typeface="Calibri" panose="020F0502020204030204" charset="0"/>
              </a:rPr>
              <a:t>to readers to clearly explain the topic.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is intended to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be factual and unbiased</a:t>
            </a:r>
            <a:r>
              <a:rPr lang="en-US" altLang="zh-CN" sz="2400" b="1" i="1">
                <a:cs typeface="Calibri" panose="020F0502020204030204" charset="0"/>
              </a:rPr>
              <a:t>.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Organization</a:t>
            </a:r>
            <a:r>
              <a:rPr lang="en-US" altLang="zh-CN" sz="2400" b="1" i="1">
                <a:cs typeface="Calibri" panose="020F0502020204030204" charset="0"/>
              </a:rPr>
              <a:t> is a characteristic common to expository writing. Information should be presented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in a clear and logical manner</a:t>
            </a:r>
            <a:r>
              <a:rPr lang="en-US" altLang="zh-CN" sz="2400" b="1" i="1">
                <a:cs typeface="Calibri" panose="020F0502020204030204" charset="0"/>
              </a:rPr>
              <a:t> so readers can follow and easily understand it. </a:t>
            </a:r>
          </a:p>
        </p:txBody>
      </p:sp>
      <p:sp>
        <p:nvSpPr>
          <p:cNvPr id="24" name="流程图: 过程 23"/>
          <p:cNvSpPr/>
          <p:nvPr/>
        </p:nvSpPr>
        <p:spPr>
          <a:xfrm>
            <a:off x="6569710" y="2264410"/>
            <a:ext cx="1247775" cy="205740"/>
          </a:xfrm>
          <a:prstGeom prst="flowChartProcess">
            <a:avLst/>
          </a:prstGeom>
          <a:noFill/>
          <a:ln w="38100">
            <a:solidFill>
              <a:srgbClr val="0070C0">
                <a:alpha val="9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146925" y="2880360"/>
            <a:ext cx="1979930" cy="460375"/>
          </a:xfrm>
          <a:prstGeom prst="rect">
            <a:avLst/>
          </a:prstGeom>
          <a:solidFill>
            <a:srgbClr val="0070C0">
              <a:alpha val="90000"/>
            </a:srgbClr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passive voice</a:t>
            </a:r>
          </a:p>
        </p:txBody>
      </p:sp>
      <p:sp>
        <p:nvSpPr>
          <p:cNvPr id="26" name="流程图: 过程 25"/>
          <p:cNvSpPr/>
          <p:nvPr/>
        </p:nvSpPr>
        <p:spPr>
          <a:xfrm>
            <a:off x="7366635" y="4244975"/>
            <a:ext cx="791210" cy="169545"/>
          </a:xfrm>
          <a:prstGeom prst="flowChartProcess">
            <a:avLst/>
          </a:prstGeom>
          <a:noFill/>
          <a:ln w="38100">
            <a:solidFill>
              <a:srgbClr val="0070C0">
                <a:alpha val="9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流程图: 过程 26"/>
          <p:cNvSpPr/>
          <p:nvPr/>
        </p:nvSpPr>
        <p:spPr>
          <a:xfrm>
            <a:off x="9542780" y="4128770"/>
            <a:ext cx="1717675" cy="181610"/>
          </a:xfrm>
          <a:prstGeom prst="flowChartProcess">
            <a:avLst/>
          </a:prstGeom>
          <a:noFill/>
          <a:ln w="38100">
            <a:solidFill>
              <a:srgbClr val="0070C0">
                <a:alpha val="9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bldLvl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536055" y="210185"/>
            <a:ext cx="5424805" cy="6576060"/>
            <a:chOff x="0" y="0"/>
            <a:chExt cx="7986" cy="1066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rcRect l="33850" t="16909" r="31489" b="21481"/>
            <a:stretch>
              <a:fillRect/>
            </a:stretch>
          </p:blipFill>
          <p:spPr>
            <a:xfrm>
              <a:off x="0" y="0"/>
              <a:ext cx="7986" cy="761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rcRect l="33060" t="41472" r="35140" b="32508"/>
            <a:stretch>
              <a:fillRect/>
            </a:stretch>
          </p:blipFill>
          <p:spPr>
            <a:xfrm>
              <a:off x="0" y="7449"/>
              <a:ext cx="7986" cy="3216"/>
            </a:xfrm>
            <a:prstGeom prst="rect">
              <a:avLst/>
            </a:prstGeom>
          </p:spPr>
        </p:pic>
      </p:grpSp>
      <p:sp>
        <p:nvSpPr>
          <p:cNvPr id="7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785" y="1405255"/>
            <a:ext cx="6094730" cy="5184775"/>
          </a:xfrm>
          <a:prstGeom prst="rect">
            <a:avLst/>
          </a:prstGeom>
          <a:noFill/>
          <a:ln w="57150">
            <a:solidFill>
              <a:srgbClr val="70AD47">
                <a:lumMod val="60000"/>
                <a:lumOff val="40000"/>
              </a:srgb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also is called informative writing, because </a:t>
            </a:r>
            <a:r>
              <a:rPr lang="en-US" altLang="zh-CN" sz="2400" b="1" i="1">
                <a:solidFill>
                  <a:schemeClr val="tx1"/>
                </a:solidFill>
                <a:cs typeface="Calibri" panose="020F0502020204030204" charset="0"/>
              </a:rPr>
              <a:t>its purpose is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to explain, inform or clarify</a:t>
            </a:r>
            <a:r>
              <a:rPr lang="en-US" altLang="zh-CN" sz="2400" b="1" i="1">
                <a:cs typeface="Calibri" panose="020F0502020204030204" charset="0"/>
              </a:rPr>
              <a:t>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One essential element of expository writing is that it provides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enough details </a:t>
            </a:r>
            <a:r>
              <a:rPr lang="en-US" altLang="zh-CN" sz="2400" b="1" i="1">
                <a:cs typeface="Calibri" panose="020F0502020204030204" charset="0"/>
              </a:rPr>
              <a:t>to readers to clearly explain the topic.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is intended to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be factual and unbiased</a:t>
            </a:r>
            <a:r>
              <a:rPr lang="en-US" altLang="zh-CN" sz="2400" b="1" i="1">
                <a:cs typeface="Calibri" panose="020F0502020204030204" charset="0"/>
              </a:rPr>
              <a:t>.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Organization</a:t>
            </a:r>
            <a:r>
              <a:rPr lang="en-US" altLang="zh-CN" sz="2400" b="1" i="1">
                <a:cs typeface="Calibri" panose="020F0502020204030204" charset="0"/>
              </a:rPr>
              <a:t> is a characteristic common to expository writing. Information should be presented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in a clear and logical manner</a:t>
            </a:r>
            <a:r>
              <a:rPr lang="en-US" altLang="zh-CN" sz="2400" b="1" i="1">
                <a:cs typeface="Calibri" panose="020F0502020204030204" charset="0"/>
              </a:rPr>
              <a:t> so readers can follow and easily understand it. 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562215" y="6095365"/>
            <a:ext cx="1834515" cy="460375"/>
          </a:xfrm>
          <a:prstGeom prst="rect">
            <a:avLst/>
          </a:prstGeom>
          <a:solidFill>
            <a:srgbClr val="7030A0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the -ing form</a:t>
            </a:r>
          </a:p>
        </p:txBody>
      </p:sp>
      <p:sp>
        <p:nvSpPr>
          <p:cNvPr id="29" name="流程图: 过程 28"/>
          <p:cNvSpPr/>
          <p:nvPr/>
        </p:nvSpPr>
        <p:spPr>
          <a:xfrm>
            <a:off x="8157845" y="5616575"/>
            <a:ext cx="793750" cy="211455"/>
          </a:xfrm>
          <a:prstGeom prst="flowChartProcess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流程图: 过程 29"/>
          <p:cNvSpPr/>
          <p:nvPr/>
        </p:nvSpPr>
        <p:spPr>
          <a:xfrm>
            <a:off x="9925050" y="5616575"/>
            <a:ext cx="581025" cy="211455"/>
          </a:xfrm>
          <a:prstGeom prst="flowChartProcess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流程图: 过程 30"/>
          <p:cNvSpPr/>
          <p:nvPr/>
        </p:nvSpPr>
        <p:spPr>
          <a:xfrm>
            <a:off x="7576820" y="5761355"/>
            <a:ext cx="636270" cy="211455"/>
          </a:xfrm>
          <a:prstGeom prst="flowChartProcess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流程图: 过程 31"/>
          <p:cNvSpPr/>
          <p:nvPr/>
        </p:nvSpPr>
        <p:spPr>
          <a:xfrm>
            <a:off x="9594850" y="5883910"/>
            <a:ext cx="855980" cy="211455"/>
          </a:xfrm>
          <a:prstGeom prst="flowChartProcess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536055" y="210185"/>
            <a:ext cx="5424805" cy="6576060"/>
            <a:chOff x="0" y="0"/>
            <a:chExt cx="7986" cy="1066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rcRect l="33850" t="16909" r="31489" b="21481"/>
            <a:stretch>
              <a:fillRect/>
            </a:stretch>
          </p:blipFill>
          <p:spPr>
            <a:xfrm>
              <a:off x="0" y="0"/>
              <a:ext cx="7986" cy="761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rcRect l="33060" t="41472" r="35140" b="32508"/>
            <a:stretch>
              <a:fillRect/>
            </a:stretch>
          </p:blipFill>
          <p:spPr>
            <a:xfrm>
              <a:off x="0" y="7449"/>
              <a:ext cx="7986" cy="3216"/>
            </a:xfrm>
            <a:prstGeom prst="rect">
              <a:avLst/>
            </a:prstGeom>
          </p:spPr>
        </p:pic>
      </p:grpSp>
      <p:sp>
        <p:nvSpPr>
          <p:cNvPr id="7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785" y="1405255"/>
            <a:ext cx="6094730" cy="5184775"/>
          </a:xfrm>
          <a:prstGeom prst="rect">
            <a:avLst/>
          </a:prstGeom>
          <a:noFill/>
          <a:ln w="57150">
            <a:solidFill>
              <a:srgbClr val="70AD47">
                <a:lumMod val="60000"/>
                <a:lumOff val="40000"/>
              </a:srgb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also is called informative writing, because </a:t>
            </a:r>
            <a:r>
              <a:rPr lang="en-US" altLang="zh-CN" sz="2400" b="1" i="1">
                <a:solidFill>
                  <a:schemeClr val="tx1"/>
                </a:solidFill>
                <a:cs typeface="Calibri" panose="020F0502020204030204" charset="0"/>
              </a:rPr>
              <a:t>its purpose is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to explain, inform or clarify</a:t>
            </a:r>
            <a:r>
              <a:rPr lang="en-US" altLang="zh-CN" sz="2400" b="1" i="1">
                <a:cs typeface="Calibri" panose="020F0502020204030204" charset="0"/>
              </a:rPr>
              <a:t>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One essential element of expository writing is that it provides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enough details </a:t>
            </a:r>
            <a:r>
              <a:rPr lang="en-US" altLang="zh-CN" sz="2400" b="1" i="1">
                <a:cs typeface="Calibri" panose="020F0502020204030204" charset="0"/>
              </a:rPr>
              <a:t>to readers to clearly explain the topic. 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>
                <a:cs typeface="Calibri" panose="020F0502020204030204" charset="0"/>
              </a:rPr>
              <a:t>Expository writing is intended to 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be factual and unbiased</a:t>
            </a:r>
            <a:r>
              <a:rPr lang="en-US" altLang="zh-CN" sz="2400" b="1" i="1">
                <a:cs typeface="Calibri" panose="020F0502020204030204" charset="0"/>
              </a:rPr>
              <a:t>.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Organization</a:t>
            </a:r>
            <a:r>
              <a:rPr lang="en-US" altLang="zh-CN" sz="2400" b="1" i="1">
                <a:cs typeface="Calibri" panose="020F0502020204030204" charset="0"/>
              </a:rPr>
              <a:t> is a characteristic common to expository writing. Information should be presented</a:t>
            </a:r>
            <a:r>
              <a:rPr lang="en-US" altLang="zh-CN" sz="2400" b="1" i="1" u="sng">
                <a:solidFill>
                  <a:srgbClr val="FF0000"/>
                </a:solidFill>
                <a:cs typeface="Calibri" panose="020F0502020204030204" charset="0"/>
              </a:rPr>
              <a:t> in a clear and logical manner</a:t>
            </a:r>
            <a:r>
              <a:rPr lang="en-US" altLang="zh-CN" sz="2400" b="1" i="1">
                <a:cs typeface="Calibri" panose="020F0502020204030204" charset="0"/>
              </a:rPr>
              <a:t> so readers can follow and easily understand it. 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754495" y="1555750"/>
            <a:ext cx="2769235" cy="829945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Written in second &amp; third person voice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754495" y="2880360"/>
            <a:ext cx="1979930" cy="460375"/>
          </a:xfrm>
          <a:prstGeom prst="rect">
            <a:avLst/>
          </a:prstGeom>
          <a:solidFill>
            <a:srgbClr val="0070C0">
              <a:alpha val="90000"/>
            </a:srgbClr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passive voice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827520" y="5172075"/>
            <a:ext cx="1834515" cy="460375"/>
          </a:xfrm>
          <a:prstGeom prst="rect">
            <a:avLst/>
          </a:prstGeom>
          <a:solidFill>
            <a:srgbClr val="7030A0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the -ing form</a:t>
            </a:r>
          </a:p>
        </p:txBody>
      </p:sp>
      <p:sp>
        <p:nvSpPr>
          <p:cNvPr id="14" name="右大括号 13"/>
          <p:cNvSpPr/>
          <p:nvPr/>
        </p:nvSpPr>
        <p:spPr>
          <a:xfrm rot="900000">
            <a:off x="9187180" y="2310130"/>
            <a:ext cx="817245" cy="3375025"/>
          </a:xfrm>
          <a:prstGeom prst="rightBrace">
            <a:avLst/>
          </a:prstGeom>
          <a:ln w="317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615805" y="4306570"/>
            <a:ext cx="2502535" cy="86550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marL="0" indent="0" eaLnBrk="0" fontAlgn="auto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Objective, factual and unbiased.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184785" y="0"/>
            <a:ext cx="71120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5: Group Discussion</a:t>
            </a:r>
          </a:p>
        </p:txBody>
      </p:sp>
      <p:pic>
        <p:nvPicPr>
          <p:cNvPr id="101" name="图片 100"/>
          <p:cNvPicPr/>
          <p:nvPr/>
        </p:nvPicPr>
        <p:blipFill>
          <a:blip r:embed="rId4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268923" y="1323658"/>
            <a:ext cx="8176895" cy="521970"/>
          </a:xfrm>
          <a:prstGeom prst="rect">
            <a:avLst/>
          </a:prstGeom>
          <a:solidFill>
            <a:srgbClr val="F7913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algn="l" fontAlgn="base"/>
            <a:r>
              <a:rPr lang="en-US" altLang="zh-CN" sz="2800" b="1" i="1" strike="noStrike" noProof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Brainstorm the following question or refer to the hint.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04470" y="2000250"/>
            <a:ext cx="11783695" cy="2851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What are the </a:t>
            </a:r>
            <a:r>
              <a:rPr lang="en-US" altLang="zh-CN" sz="3200" b="1" i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possible occasions</a:t>
            </a: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when you are likely to </a:t>
            </a:r>
            <a:r>
              <a:rPr lang="en-US" altLang="zh-CN" sz="3200" b="1" i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get burnt at school or at home</a:t>
            </a: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?</a:t>
            </a:r>
            <a:endParaRPr lang="en-US" altLang="zh-CN" sz="2000" b="1" i="1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What </a:t>
            </a:r>
            <a:r>
              <a:rPr lang="en-US" altLang="zh-CN" sz="3200" b="1" i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other advice</a:t>
            </a: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do you know of about first aid for burns? Is it good advice or bad advice? Why?</a:t>
            </a:r>
          </a:p>
          <a:p>
            <a:pPr marL="457200" indent="-457200" fontAlgn="auto">
              <a:lnSpc>
                <a:spcPct val="115000"/>
              </a:lnSpc>
              <a:buFont typeface="Wingdings" panose="05000000000000000000" charset="0"/>
              <a:buChar char="Ø"/>
            </a:pP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What are the </a:t>
            </a:r>
            <a:r>
              <a:rPr lang="en-US" altLang="zh-CN" sz="3200" b="1" i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possible occasions</a:t>
            </a: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when people </a:t>
            </a:r>
            <a:r>
              <a:rPr lang="en-US" altLang="zh-CN" sz="3200" b="1" i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need first aid</a:t>
            </a:r>
            <a:r>
              <a:rPr lang="en-US" altLang="zh-CN" sz="28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?</a:t>
            </a:r>
            <a:endParaRPr lang="en-US" altLang="zh-CN" sz="2800" b="1" i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2955" y="5151120"/>
            <a:ext cx="3302635" cy="1706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3665" y="5244465"/>
            <a:ext cx="1652905" cy="1607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387" r="10289"/>
          <a:stretch>
            <a:fillRect/>
          </a:stretch>
        </p:blipFill>
        <p:spPr>
          <a:xfrm>
            <a:off x="-12065" y="5058410"/>
            <a:ext cx="2355215" cy="1706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9240" y="5070475"/>
            <a:ext cx="1778635" cy="1775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9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5065" y="5274945"/>
            <a:ext cx="2109470" cy="1490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6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媒体1">
            <a:hlinkClick r:id="" action="ppaction://media"/>
            <a:extLst>
              <a:ext uri="{FF2B5EF4-FFF2-40B4-BE49-F238E27FC236}">
                <a16:creationId xmlns:a16="http://schemas.microsoft.com/office/drawing/2014/main" id="{55F1064B-F1A2-4CFC-BDE3-54FF8E0215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14" y="458662"/>
            <a:ext cx="12108772" cy="63142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4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" y="-6985"/>
            <a:ext cx="12214860" cy="68713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44010" y="1560830"/>
            <a:ext cx="51092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914400"/>
            <a:r>
              <a:rPr lang="en-US" altLang="zh-CN" sz="7200" b="1" i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Thank you </a:t>
            </a:r>
            <a:r>
              <a:rPr lang="en-US" altLang="zh-CN" sz="4400" b="1" i="1" noProof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框 9"/>
          <p:cNvSpPr txBox="1"/>
          <p:nvPr/>
        </p:nvSpPr>
        <p:spPr>
          <a:xfrm>
            <a:off x="380365" y="271780"/>
            <a:ext cx="4344988" cy="684213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 anchorCtr="0">
            <a:spAutoFit/>
          </a:bodyPr>
          <a:lstStyle/>
          <a:p>
            <a:r>
              <a:rPr lang="en-US" altLang="zh-CN" sz="4000" b="1" i="1">
                <a:latin typeface="Calibri" panose="020F0502020204030204" charset="0"/>
                <a:ea typeface="微软雅黑" panose="020B0503020204020204" pitchFamily="34" charset="-122"/>
                <a:sym typeface="Century Gothic" panose="020B0502020202020204" pitchFamily="34" charset="0"/>
              </a:rPr>
              <a:t>Learning objectives:</a:t>
            </a:r>
          </a:p>
        </p:txBody>
      </p:sp>
      <p:sp>
        <p:nvSpPr>
          <p:cNvPr id="22531" name="文本框 9"/>
          <p:cNvSpPr txBox="1"/>
          <p:nvPr/>
        </p:nvSpPr>
        <p:spPr>
          <a:xfrm>
            <a:off x="115570" y="1120775"/>
            <a:ext cx="11961495" cy="459168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spAutoFit/>
          </a:bodyPr>
          <a:lstStyle/>
          <a:p>
            <a:pPr algn="just" fontAlgn="auto">
              <a:lnSpc>
                <a:spcPct val="129000"/>
              </a:lnSpc>
            </a:pPr>
            <a:r>
              <a:rPr lang="en-US" altLang="zh-CN" sz="3600" b="1" i="1">
                <a:solidFill>
                  <a:srgbClr val="000000"/>
                </a:solidFill>
                <a:latin typeface="Calibri" panose="020F0502020204030204" charset="0"/>
                <a:ea typeface="华文楷体" panose="02010600040101010101" pitchFamily="2" charset="-122"/>
              </a:rPr>
              <a:t>By the end of the class, students will</a:t>
            </a:r>
          </a:p>
          <a:p>
            <a:pPr algn="just" fontAlgn="auto">
              <a:lnSpc>
                <a:spcPct val="129000"/>
              </a:lnSpc>
            </a:pPr>
            <a:r>
              <a:rPr lang="en-US" altLang="zh-CN" sz="3200" b="1" i="1">
                <a:solidFill>
                  <a:schemeClr val="tx1"/>
                </a:solidFill>
                <a:latin typeface="Calibri" panose="020F0502020204030204" charset="0"/>
                <a:ea typeface="华文楷体" panose="02010600040101010101" pitchFamily="2" charset="-122"/>
              </a:rPr>
              <a:t>1. sort out the information about first aid for burns (causes, types, characteristics of burns and first aid treatment);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 </a:t>
            </a:r>
          </a:p>
          <a:p>
            <a:pPr algn="just" fontAlgn="auto">
              <a:lnSpc>
                <a:spcPct val="129000"/>
              </a:lnSpc>
            </a:pPr>
            <a:r>
              <a:rPr lang="en-US" altLang="zh-CN" sz="3200" b="1" i="1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  <a:sym typeface="Century Gothic" panose="020B0502020202020204" pitchFamily="34" charset="0"/>
              </a:rPr>
              <a:t>2. describe the 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charset="0"/>
                <a:ea typeface="华文楷体" panose="02010600040101010101" pitchFamily="2" charset="-122"/>
                <a:sym typeface="+mn-ea"/>
              </a:rPr>
              <a:t>characteristics &amp; 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  <a:sym typeface="Century Gothic" panose="020B0502020202020204" pitchFamily="34" charset="0"/>
              </a:rPr>
              <a:t>treatment for different kinds of burns;</a:t>
            </a:r>
          </a:p>
          <a:p>
            <a:pPr algn="just" fontAlgn="auto">
              <a:lnSpc>
                <a:spcPct val="129000"/>
              </a:lnSpc>
            </a:pPr>
            <a:r>
              <a:rPr lang="en-US" altLang="zh-CN" sz="3200" b="1" i="1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  <a:sym typeface="Century Gothic" panose="020B0502020202020204" pitchFamily="34" charset="0"/>
              </a:rPr>
              <a:t>3. summarize the stylistic features of hospital leaflet;</a:t>
            </a:r>
          </a:p>
          <a:p>
            <a:pPr algn="just" fontAlgn="auto">
              <a:lnSpc>
                <a:spcPct val="129000"/>
              </a:lnSpc>
            </a:pPr>
            <a:r>
              <a:rPr lang="en-US" altLang="zh-CN" sz="3200" b="1" i="1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  <a:sym typeface="Century Gothic" panose="020B0502020202020204" pitchFamily="34" charset="0"/>
              </a:rPr>
              <a:t>4. brainstorm </a:t>
            </a:r>
            <a:r>
              <a:rPr lang="en-US" altLang="zh-CN" sz="3200" b="1" i="1">
                <a:latin typeface="Calibri" panose="020F0502020204030204" charset="0"/>
                <a:ea typeface="微软雅黑" panose="020B0503020204020204" pitchFamily="34" charset="-122"/>
                <a:sym typeface="+mn-ea"/>
              </a:rPr>
              <a:t>the possible occasions to get burnt 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  <a:sym typeface="Century Gothic" panose="020B0502020202020204" pitchFamily="34" charset="0"/>
              </a:rPr>
              <a:t>and </a:t>
            </a:r>
            <a:r>
              <a:rPr lang="en-US" altLang="zh-CN" sz="3200" b="1" i="1">
                <a:latin typeface="Calibri" panose="020F0502020204030204" charset="0"/>
                <a:ea typeface="微软雅黑" panose="020B0503020204020204" pitchFamily="34" charset="-122"/>
                <a:sym typeface="+mn-ea"/>
              </a:rPr>
              <a:t>occasions to offer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  <a:sym typeface="+mn-ea"/>
              </a:rPr>
              <a:t>first aid.</a:t>
            </a:r>
            <a:endParaRPr lang="en-US" altLang="zh-CN" sz="3200" b="1" i="1">
              <a:solidFill>
                <a:schemeClr val="tx1"/>
              </a:solidFill>
              <a:latin typeface="Calibri" panose="020F050202020403020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112" name="图片 111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085" t="24084" r="3085"/>
          <a:stretch>
            <a:fillRect/>
          </a:stretch>
        </p:blipFill>
        <p:spPr>
          <a:xfrm>
            <a:off x="7910830" y="4922520"/>
            <a:ext cx="4407535" cy="2281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9182735" y="106680"/>
            <a:ext cx="177228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Lead in </a:t>
            </a:r>
          </a:p>
        </p:txBody>
      </p:sp>
      <p:pic>
        <p:nvPicPr>
          <p:cNvPr id="101" name="图片 100"/>
          <p:cNvPicPr/>
          <p:nvPr/>
        </p:nvPicPr>
        <p:blipFill>
          <a:blip r:embed="rId4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3"/>
          <p:cNvSpPr txBox="1"/>
          <p:nvPr/>
        </p:nvSpPr>
        <p:spPr>
          <a:xfrm>
            <a:off x="272415" y="106680"/>
            <a:ext cx="5018405" cy="829945"/>
          </a:xfrm>
          <a:prstGeom prst="rect">
            <a:avLst/>
          </a:prstGeom>
          <a:solidFill>
            <a:srgbClr val="FFC000">
              <a:alpha val="69000"/>
            </a:srgb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What happened to the boy? </a:t>
            </a:r>
          </a:p>
        </p:txBody>
      </p:sp>
      <p:pic>
        <p:nvPicPr>
          <p:cNvPr id="3" name="图片 2" descr="Screenshot_20211204_1111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475" y="4010660"/>
            <a:ext cx="4695825" cy="2708275"/>
          </a:xfrm>
          <a:prstGeom prst="rect">
            <a:avLst/>
          </a:prstGeom>
        </p:spPr>
      </p:pic>
      <p:pic>
        <p:nvPicPr>
          <p:cNvPr id="4" name="图片 3" descr="Screenshot_20211204_1110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070" y="3949065"/>
            <a:ext cx="4726940" cy="2773045"/>
          </a:xfrm>
          <a:prstGeom prst="rect">
            <a:avLst/>
          </a:prstGeom>
        </p:spPr>
      </p:pic>
      <p:pic>
        <p:nvPicPr>
          <p:cNvPr id="5" name="图片 4" descr="Screenshot_20211204_1111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475" y="1221740"/>
            <a:ext cx="4696460" cy="2595880"/>
          </a:xfrm>
          <a:prstGeom prst="rect">
            <a:avLst/>
          </a:prstGeom>
        </p:spPr>
      </p:pic>
      <p:pic>
        <p:nvPicPr>
          <p:cNvPr id="6" name="图片 5" descr="Screenshot_20211204_111035"/>
          <p:cNvPicPr>
            <a:picLocks noChangeAspect="1"/>
          </p:cNvPicPr>
          <p:nvPr/>
        </p:nvPicPr>
        <p:blipFill>
          <a:blip r:embed="rId8"/>
          <a:srcRect b="2373"/>
          <a:stretch>
            <a:fillRect/>
          </a:stretch>
        </p:blipFill>
        <p:spPr>
          <a:xfrm>
            <a:off x="1322070" y="1221740"/>
            <a:ext cx="4728210" cy="2611755"/>
          </a:xfrm>
          <a:prstGeom prst="rect">
            <a:avLst/>
          </a:prstGeom>
        </p:spPr>
      </p:pic>
      <p:pic>
        <p:nvPicPr>
          <p:cNvPr id="108" name="图片 107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8220" t="12775" r="21230" b="62084"/>
          <a:stretch>
            <a:fillRect/>
          </a:stretch>
        </p:blipFill>
        <p:spPr>
          <a:xfrm>
            <a:off x="10743565" y="3817620"/>
            <a:ext cx="1304925" cy="1478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30" t="12365" r="79000" b="58553"/>
          <a:stretch>
            <a:fillRect/>
          </a:stretch>
        </p:blipFill>
        <p:spPr>
          <a:xfrm>
            <a:off x="346075" y="936625"/>
            <a:ext cx="975995" cy="1710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940" t="13844" r="61240" b="60875"/>
          <a:stretch>
            <a:fillRect/>
          </a:stretch>
        </p:blipFill>
        <p:spPr>
          <a:xfrm>
            <a:off x="190500" y="3833495"/>
            <a:ext cx="1131570" cy="1486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0040" t="14395" r="41410" b="62041"/>
          <a:stretch>
            <a:fillRect/>
          </a:stretch>
        </p:blipFill>
        <p:spPr>
          <a:xfrm>
            <a:off x="10870565" y="1325245"/>
            <a:ext cx="1177925" cy="13855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9182735" y="109855"/>
            <a:ext cx="177228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Lead in </a:t>
            </a:r>
          </a:p>
        </p:txBody>
      </p:sp>
      <p:pic>
        <p:nvPicPr>
          <p:cNvPr id="101" name="图片 100"/>
          <p:cNvPicPr/>
          <p:nvPr/>
        </p:nvPicPr>
        <p:blipFill>
          <a:blip r:embed="rId4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5"/>
          <a:stretch>
            <a:fillRect/>
          </a:stretch>
        </p:blipFill>
        <p:spPr>
          <a:xfrm>
            <a:off x="471805" y="1611630"/>
            <a:ext cx="4678045" cy="340550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3" name="文本框 3"/>
          <p:cNvSpPr txBox="1"/>
          <p:nvPr/>
        </p:nvSpPr>
        <p:spPr>
          <a:xfrm>
            <a:off x="5377815" y="1611630"/>
            <a:ext cx="603377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dry, red and mildly </a:t>
            </a:r>
            <a:r>
              <a:rPr lang="en-US" altLang="zh-CN" sz="3600" b="1" i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swollen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377815" y="3611880"/>
            <a:ext cx="390017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mildly painful </a:t>
            </a:r>
          </a:p>
        </p:txBody>
      </p:sp>
      <p:sp>
        <p:nvSpPr>
          <p:cNvPr id="12" name="矩形标注 11"/>
          <p:cNvSpPr/>
          <p:nvPr/>
        </p:nvSpPr>
        <p:spPr>
          <a:xfrm rot="10800000">
            <a:off x="8862695" y="3542030"/>
            <a:ext cx="3170555" cy="2475865"/>
          </a:xfrm>
          <a:prstGeom prst="wedgeRectCallout">
            <a:avLst>
              <a:gd name="adj1" fmla="val -9753"/>
              <a:gd name="adj2" fmla="val 79251"/>
            </a:avLst>
          </a:prstGeom>
          <a:solidFill>
            <a:srgbClr val="FFC0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20000"/>
              </a:lnSpc>
            </a:pPr>
            <a:endParaRPr lang="zh-CN" altLang="en-US" sz="2000" b="1" strike="noStrike" noProof="1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57945" y="3657600"/>
            <a:ext cx="2979420" cy="2245360"/>
          </a:xfrm>
          <a:prstGeom prst="rect">
            <a:avLst/>
          </a:prstGeom>
          <a:noFill/>
          <a:ln w="190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r>
              <a:rPr lang="en-US" sz="2800" b="1" i="1">
                <a:ln>
                  <a:noFill/>
                </a:ln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 part of the body is </a:t>
            </a:r>
            <a:r>
              <a:rPr lang="en-US" sz="2800" b="1" i="1">
                <a:ln>
                  <a:noFill/>
                </a:ln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larger</a:t>
            </a:r>
            <a:r>
              <a:rPr lang="en-US" sz="2800" b="1" i="1">
                <a:ln>
                  <a:noFill/>
                </a:ln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&amp; </a:t>
            </a:r>
            <a:r>
              <a:rPr lang="en-US" sz="2800" b="1" i="1">
                <a:ln>
                  <a:noFill/>
                </a:ln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rounder</a:t>
            </a:r>
            <a:r>
              <a:rPr lang="en-US" sz="2800" b="1" i="1">
                <a:ln>
                  <a:noFill/>
                </a:ln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than normal, usually as a result of injury or illness.</a:t>
            </a:r>
            <a:endParaRPr lang="en-US" sz="2800" b="1" i="1" noProof="1">
              <a:ln>
                <a:noFill/>
              </a:ln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77815" y="2611755"/>
            <a:ext cx="428053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no obvious </a:t>
            </a:r>
            <a:r>
              <a:rPr lang="en-US" altLang="zh-CN" sz="3600" b="1" i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blisters </a:t>
            </a:r>
          </a:p>
        </p:txBody>
      </p:sp>
      <p:sp>
        <p:nvSpPr>
          <p:cNvPr id="11" name="文本框 10"/>
          <p:cNvSpPr txBox="1"/>
          <p:nvPr/>
        </p:nvSpPr>
        <p:spPr>
          <a:xfrm rot="21240000">
            <a:off x="2670175" y="5312728"/>
            <a:ext cx="3847465" cy="645160"/>
          </a:xfrm>
          <a:prstGeom prst="rect">
            <a:avLst/>
          </a:prstGeom>
          <a:solidFill>
            <a:srgbClr val="92D050"/>
          </a:solidFill>
        </p:spPr>
        <p:style>
          <a:lnRef idx="0">
            <a:srgbClr val="70AD47"/>
          </a:lnRef>
          <a:fillRef idx="3">
            <a:srgbClr val="70AD47"/>
          </a:fillRef>
          <a:effectRef idx="3">
            <a:srgbClr val="70AD47"/>
          </a:effectRef>
          <a:fontRef idx="minor">
            <a:sysClr val="window" lastClr="FFFFFF"/>
          </a:fontRef>
        </p:style>
        <p:txBody>
          <a:bodyPr wrap="none" rtlCol="0" anchor="t">
            <a:spAutoFit/>
          </a:bodyPr>
          <a:lstStyle/>
          <a:p>
            <a:pPr algn="l" fontAlgn="base"/>
            <a:r>
              <a:rPr lang="en-US" altLang="zh-CN" sz="3600" b="1" i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sym typeface="Arial" panose="020B0604020202020204" pitchFamily="34" charset="0"/>
              </a:rPr>
              <a:t>First aid</a:t>
            </a:r>
            <a:r>
              <a:rPr lang="en-US" altLang="zh-CN" sz="3600" b="1" i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sym typeface="Arial" panose="020B0604020202020204" pitchFamily="34" charset="0"/>
              </a:rPr>
              <a:t> is needed! </a:t>
            </a:r>
          </a:p>
        </p:txBody>
      </p:sp>
      <p:pic>
        <p:nvPicPr>
          <p:cNvPr id="107" name="图片 106"/>
          <p:cNvPicPr/>
          <p:nvPr/>
        </p:nvPicPr>
        <p:blipFill>
          <a:blip r:embed="rId6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>
            <a:off x="1542415" y="5074285"/>
            <a:ext cx="1188720" cy="171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 animBg="1"/>
      <p:bldP spid="16" grpId="0" animBg="1"/>
      <p:bldP spid="6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9182735" y="109855"/>
            <a:ext cx="177228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Lead in </a:t>
            </a:r>
          </a:p>
        </p:txBody>
      </p:sp>
      <p:pic>
        <p:nvPicPr>
          <p:cNvPr id="101" name="图片 100"/>
          <p:cNvPicPr/>
          <p:nvPr/>
        </p:nvPicPr>
        <p:blipFill>
          <a:blip r:embed="rId4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1621790" y="1639253"/>
            <a:ext cx="3672205" cy="645160"/>
          </a:xfrm>
          <a:prstGeom prst="rect">
            <a:avLst/>
          </a:prstGeom>
          <a:solidFill>
            <a:srgbClr val="92D050"/>
          </a:solidFill>
        </p:spPr>
        <p:style>
          <a:lnRef idx="0">
            <a:srgbClr val="70AD47"/>
          </a:lnRef>
          <a:fillRef idx="3">
            <a:srgbClr val="70AD47"/>
          </a:fillRef>
          <a:effectRef idx="3">
            <a:srgbClr val="70AD47"/>
          </a:effectRef>
          <a:fontRef idx="minor">
            <a:sysClr val="window" lastClr="FFFFFF"/>
          </a:fontRef>
        </p:style>
        <p:txBody>
          <a:bodyPr wrap="none" rtlCol="0" anchor="t">
            <a:spAutoFit/>
          </a:bodyPr>
          <a:lstStyle/>
          <a:p>
            <a:pPr algn="l" fontAlgn="base"/>
            <a:r>
              <a:rPr lang="en-US" altLang="zh-CN" sz="3600" b="1" i="1">
                <a:solidFill>
                  <a:schemeClr val="tx1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sym typeface="+mn-ea"/>
              </a:rPr>
              <a:t>What is </a:t>
            </a:r>
            <a:r>
              <a:rPr lang="en-US" altLang="zh-CN" sz="3600" b="1" i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sym typeface="Arial" panose="020B0604020202020204" pitchFamily="34" charset="0"/>
              </a:rPr>
              <a:t>First aid </a:t>
            </a:r>
            <a:r>
              <a:rPr lang="en-US" altLang="zh-CN" sz="3600" b="1" i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sym typeface="Arial" panose="020B0604020202020204" pitchFamily="34" charset="0"/>
              </a:rPr>
              <a:t>? </a:t>
            </a:r>
          </a:p>
        </p:txBody>
      </p:sp>
      <p:pic>
        <p:nvPicPr>
          <p:cNvPr id="107" name="图片 106"/>
          <p:cNvPicPr/>
          <p:nvPr/>
        </p:nvPicPr>
        <p:blipFill>
          <a:blip r:embed="rId5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>
            <a:off x="323215" y="1278890"/>
            <a:ext cx="1188720" cy="171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021080" y="3124200"/>
            <a:ext cx="10546080" cy="208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en-US" altLang="zh-CN" sz="3600" b="1" 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First aid is the kind of help given to someone who suddenly  __________</a:t>
            </a:r>
            <a:r>
              <a:rPr kumimoji="1" lang="en-US" altLang="zh-CN" sz="3600" b="1" i="1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__</a:t>
            </a:r>
            <a:r>
              <a:rPr kumimoji="1" lang="en-US" altLang="zh-CN" sz="3600" b="1" 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_  or  __________before a doctor comes. 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7239001" y="3760470"/>
            <a:ext cx="1620957" cy="69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falls ill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276600" y="3845560"/>
            <a:ext cx="290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gets injured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bldLvl="0" animBg="1"/>
      <p:bldP spid="1024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4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3"/>
          <p:cNvSpPr txBox="1"/>
          <p:nvPr/>
        </p:nvSpPr>
        <p:spPr>
          <a:xfrm>
            <a:off x="272415" y="1221740"/>
            <a:ext cx="8995410" cy="8299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What should be done when someone suffers a burn?</a:t>
            </a:r>
          </a:p>
        </p:txBody>
      </p:sp>
      <p:pic>
        <p:nvPicPr>
          <p:cNvPr id="103" name="图片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184785" y="2621280"/>
            <a:ext cx="4425950" cy="286512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6"/>
          <a:srcRect b="4339"/>
          <a:stretch>
            <a:fillRect/>
          </a:stretch>
        </p:blipFill>
        <p:spPr>
          <a:xfrm>
            <a:off x="4916805" y="2442845"/>
            <a:ext cx="7059295" cy="427672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3" name="文本框 3"/>
          <p:cNvSpPr txBox="1"/>
          <p:nvPr/>
        </p:nvSpPr>
        <p:spPr>
          <a:xfrm>
            <a:off x="8452485" y="109855"/>
            <a:ext cx="250253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Pre-reading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2" name="Text Box 8"/>
          <p:cNvSpPr txBox="1"/>
          <p:nvPr/>
        </p:nvSpPr>
        <p:spPr>
          <a:xfrm>
            <a:off x="635" y="137160"/>
            <a:ext cx="12191365" cy="937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4000" b="1" dirty="0">
                <a:solidFill>
                  <a:srgbClr val="CC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sz="4400" b="1" i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First Aid For Burns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5585460"/>
            <a:ext cx="12192635" cy="127254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Q1: Where is the text most probably from? </a:t>
            </a:r>
            <a:endParaRPr lang="en-US" altLang="zh-CN" sz="32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Q2: What is </a:t>
            </a:r>
            <a:r>
              <a:rPr lang="en-US" altLang="zh-CN" sz="32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main idea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of the text?</a:t>
            </a:r>
            <a:endParaRPr lang="en-US" altLang="zh-CN" sz="3200" b="1" i="1" strike="noStrike" noProof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80"/>
            <a:ext cx="11260455" cy="492760"/>
          </a:xfrm>
          <a:prstGeom prst="rect">
            <a:avLst/>
          </a:prstGeom>
        </p:spPr>
      </p:pic>
      <p:sp>
        <p:nvSpPr>
          <p:cNvPr id="31748" name="文本框 3"/>
          <p:cNvSpPr txBox="1"/>
          <p:nvPr/>
        </p:nvSpPr>
        <p:spPr>
          <a:xfrm>
            <a:off x="184785" y="0"/>
            <a:ext cx="1024382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1: Read to check</a:t>
            </a:r>
          </a:p>
        </p:txBody>
      </p:sp>
      <p:pic>
        <p:nvPicPr>
          <p:cNvPr id="101" name="图片 100"/>
          <p:cNvPicPr/>
          <p:nvPr/>
        </p:nvPicPr>
        <p:blipFill>
          <a:blip r:embed="rId9">
            <a:clrChange>
              <a:clrFrom>
                <a:srgbClr val="FFFCFF">
                  <a:alpha val="100000"/>
                </a:srgbClr>
              </a:clrFrom>
              <a:clrTo>
                <a:srgbClr val="FFFC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5020" y="0"/>
            <a:ext cx="1236980" cy="1325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51735" y="2007235"/>
            <a:ext cx="7287895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3200" b="1" i="1">
                <a:cs typeface="Calibri" panose="020F0502020204030204" charset="0"/>
              </a:rPr>
              <a:t>____ advertisement          ____ blog post</a:t>
            </a:r>
          </a:p>
          <a:p>
            <a:pPr>
              <a:lnSpc>
                <a:spcPct val="150000"/>
              </a:lnSpc>
            </a:pPr>
            <a:r>
              <a:rPr lang="en-US" altLang="zh-CN" sz="3200" b="1" i="1">
                <a:cs typeface="Calibri" panose="020F0502020204030204" charset="0"/>
              </a:rPr>
              <a:t>____ hospital leaflet         ____ email  </a:t>
            </a:r>
          </a:p>
          <a:p>
            <a:pPr>
              <a:lnSpc>
                <a:spcPct val="150000"/>
              </a:lnSpc>
            </a:pPr>
            <a:r>
              <a:rPr lang="en-US" altLang="zh-CN" sz="3200" b="1" i="1">
                <a:cs typeface="Calibri" panose="020F0502020204030204" charset="0"/>
              </a:rPr>
              <a:t>____ newspaper article    ____ short story 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945" y="2889885"/>
            <a:ext cx="618490" cy="49339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2710" y="4772660"/>
            <a:ext cx="3729990" cy="1062990"/>
            <a:chOff x="5642" y="11332"/>
            <a:chExt cx="5874" cy="1674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49" r="1071" b="63929"/>
            <a:stretch>
              <a:fillRect/>
            </a:stretch>
          </p:blipFill>
          <p:spPr>
            <a:xfrm>
              <a:off x="5642" y="11332"/>
              <a:ext cx="5874" cy="1674"/>
            </a:xfrm>
            <a:prstGeom prst="rect">
              <a:avLst/>
            </a:prstGeom>
          </p:spPr>
        </p:pic>
        <p:sp>
          <p:nvSpPr>
            <p:cNvPr id="4" name="Text Box 6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383" y="11332"/>
              <a:ext cx="4393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ysClr val="windowText" lastClr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ysClr val="windowText" lastClr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ysClr val="windowText" lastClr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ysClr val="windowText" lastClr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ysClr val="windowText" lastClr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3200" b="1" i="1">
                  <a:cs typeface="Calibri" panose="020F0502020204030204" charset="0"/>
                </a:rPr>
                <a:t>hospital leaflet</a:t>
              </a:r>
            </a:p>
          </p:txBody>
        </p:sp>
      </p:grpSp>
      <p:sp>
        <p:nvSpPr>
          <p:cNvPr id="6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15435" y="4647565"/>
            <a:ext cx="7144385" cy="1938020"/>
          </a:xfrm>
          <a:prstGeom prst="rect">
            <a:avLst/>
          </a:prstGeom>
          <a:noFill/>
          <a:ln w="57150">
            <a:solidFill>
              <a:srgbClr val="70AD47">
                <a:lumMod val="60000"/>
                <a:lumOff val="40000"/>
              </a:srgb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indent="0"/>
            <a:r>
              <a:rPr lang="en-US" altLang="zh-CN" sz="3000" b="1" i="1">
                <a:solidFill>
                  <a:srgbClr val="FF0000"/>
                </a:solidFill>
                <a:cs typeface="Calibri" panose="020F0502020204030204" charset="0"/>
              </a:rPr>
              <a:t>factual, informational, objective</a:t>
            </a:r>
            <a:r>
              <a:rPr lang="en-US" altLang="zh-CN" sz="3000" b="1" i="1">
                <a:cs typeface="Calibri" panose="020F0502020204030204" charset="0"/>
              </a:rPr>
              <a:t>, gives a description of a medical problem, and tells how to deal with it, uses the imperative to give advice.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2710" y="1325245"/>
            <a:ext cx="120065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i="1">
                <a:latin typeface="Calibri" panose="020F0502020204030204" charset="0"/>
                <a:cs typeface="Calibri" panose="020F0502020204030204" charset="0"/>
                <a:sym typeface="+mn-ea"/>
              </a:rPr>
              <a:t>Q1: </a:t>
            </a:r>
            <a:r>
              <a:rPr lang="en-US" altLang="zh-CN" sz="40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sym typeface="+mn-ea"/>
              </a:rPr>
              <a:t>Where</a:t>
            </a:r>
            <a:r>
              <a:rPr lang="en-US" altLang="zh-CN" sz="3200" b="1" i="1">
                <a:latin typeface="Calibri" panose="020F0502020204030204" charset="0"/>
                <a:cs typeface="Calibri" panose="020F0502020204030204" charset="0"/>
                <a:sym typeface="+mn-ea"/>
              </a:rPr>
              <a:t> is the text most probably from? </a:t>
            </a:r>
            <a:endParaRPr lang="en-US" altLang="zh-CN" sz="3200" b="1" i="1" dirty="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63*193"/>
  <p:tag name="TABLE_ENDDRAG_RECT" val="30*238*563*193"/>
  <p:tag name="KSO_WM_UNIT_TABLE_BEAUTIFY" val="smartTable{fbbe54bf-452d-4a72-b42a-f65fecf31bc4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heme/theme1.xml><?xml version="1.0" encoding="utf-8"?>
<a:theme xmlns:a="http://schemas.openxmlformats.org/drawingml/2006/main" name="Office Theme">
  <a:themeElements>
    <a:clrScheme name="自定义 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7F7F7F"/>
      </a:accent5>
      <a:accent6>
        <a:srgbClr val="F79646"/>
      </a:accent6>
      <a:hlink>
        <a:srgbClr val="244061"/>
      </a:hlink>
      <a:folHlink>
        <a:srgbClr val="244061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1500</Words>
  <Application>Microsoft Office PowerPoint</Application>
  <PresentationFormat>宽屏</PresentationFormat>
  <Paragraphs>188</Paragraphs>
  <Slides>28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HelveticaNeue</vt:lpstr>
      <vt:lpstr>华文新魏</vt:lpstr>
      <vt:lpstr>微软雅黑</vt:lpstr>
      <vt:lpstr>Arial</vt:lpstr>
      <vt:lpstr>Calibri</vt:lpstr>
      <vt:lpstr>Comic Sans MS</vt:lpstr>
      <vt:lpstr>Times New Roman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陈顺坤</dc:creator>
  <cp:lastModifiedBy>陈 顺坤</cp:lastModifiedBy>
  <cp:revision>160</cp:revision>
  <dcterms:created xsi:type="dcterms:W3CDTF">2019-06-19T02:08:00Z</dcterms:created>
  <dcterms:modified xsi:type="dcterms:W3CDTF">2021-12-12T13:28:32Z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FF4F98AD98AD4C6D9F240E92D551D00F</vt:lpwstr>
  </property>
</Properties>
</file>