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13" r:id="rId3"/>
    <p:sldId id="256" r:id="rId4"/>
    <p:sldId id="257" r:id="rId5"/>
    <p:sldId id="276" r:id="rId6"/>
    <p:sldId id="280" r:id="rId7"/>
    <p:sldId id="285" r:id="rId8"/>
    <p:sldId id="260" r:id="rId9"/>
    <p:sldId id="259" r:id="rId10"/>
    <p:sldId id="261" r:id="rId11"/>
    <p:sldId id="281" r:id="rId12"/>
    <p:sldId id="282" r:id="rId13"/>
    <p:sldId id="283" r:id="rId14"/>
    <p:sldId id="284" r:id="rId16"/>
    <p:sldId id="262" r:id="rId17"/>
    <p:sldId id="263" r:id="rId18"/>
    <p:sldId id="265" r:id="rId19"/>
    <p:sldId id="269" r:id="rId20"/>
    <p:sldId id="264" r:id="rId21"/>
    <p:sldId id="266" r:id="rId22"/>
    <p:sldId id="267" r:id="rId23"/>
    <p:sldId id="268" r:id="rId24"/>
    <p:sldId id="271" r:id="rId25"/>
    <p:sldId id="278" r:id="rId26"/>
    <p:sldId id="273" r:id="rId27"/>
    <p:sldId id="277" r:id="rId28"/>
    <p:sldId id="258" r:id="rId29"/>
    <p:sldId id="272" r:id="rId30"/>
    <p:sldId id="291" r:id="rId31"/>
    <p:sldId id="293" r:id="rId32"/>
    <p:sldId id="292" r:id="rId33"/>
    <p:sldId id="290" r:id="rId34"/>
    <p:sldId id="274" r:id="rId35"/>
    <p:sldId id="286"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2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9DB23-D565-4401-88EA-C8D513A8C5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812F8-7ACB-4D60-ACED-CB03D5F2DC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14" descr="图片包含 物体, 室内, 天空, 浅色&#10;&#10;描述已自动生成"/>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pn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9" Type="http://schemas.openxmlformats.org/officeDocument/2006/relationships/image" Target="../media/image50.jpeg"/><Relationship Id="rId8" Type="http://schemas.openxmlformats.org/officeDocument/2006/relationships/image" Target="../media/image49.jpeg"/><Relationship Id="rId7" Type="http://schemas.openxmlformats.org/officeDocument/2006/relationships/image" Target="../media/image48.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2" Type="http://schemas.openxmlformats.org/officeDocument/2006/relationships/slideLayout" Target="../slideLayouts/slideLayout7.xml"/><Relationship Id="rId11" Type="http://schemas.openxmlformats.org/officeDocument/2006/relationships/image" Target="../media/image52.jpeg"/><Relationship Id="rId10" Type="http://schemas.openxmlformats.org/officeDocument/2006/relationships/image" Target="../media/image51.jpe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3.jpeg"/><Relationship Id="rId4" Type="http://schemas.openxmlformats.org/officeDocument/2006/relationships/image" Target="../media/image41.jpeg"/><Relationship Id="rId3" Type="http://schemas.openxmlformats.org/officeDocument/2006/relationships/image" Target="../media/image50.jpeg"/><Relationship Id="rId2" Type="http://schemas.openxmlformats.org/officeDocument/2006/relationships/image" Target="../media/image43.jpe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jpeg"/><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298850" y="2897908"/>
            <a:ext cx="1446610" cy="1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defTabSz="685800">
              <a:spcBef>
                <a:spcPct val="0"/>
              </a:spcBef>
              <a:buNone/>
              <a:defRPr/>
            </a:pPr>
            <a:r>
              <a:rPr lang="zh-CN" altLang="en-US" sz="955"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955" b="1">
              <a:solidFill>
                <a:srgbClr val="FF0000"/>
              </a:solidFill>
              <a:latin typeface="HelveticaNeue" panose="02000503000000020004" pitchFamily="2" charset="0"/>
            </a:endParaRPr>
          </a:p>
          <a:p>
            <a:pPr defTabSz="685800">
              <a:spcBef>
                <a:spcPct val="0"/>
              </a:spcBef>
              <a:buNone/>
              <a:defRPr/>
            </a:pPr>
            <a:endParaRPr lang="en-US" altLang="zh-CN" sz="955" b="1">
              <a:solidFill>
                <a:srgbClr val="FF0000"/>
              </a:solidFill>
              <a:latin typeface="HelveticaNeue" panose="02000503000000020004" pitchFamily="2" charset="0"/>
            </a:endParaRPr>
          </a:p>
          <a:p>
            <a:pPr defTabSz="685800">
              <a:spcBef>
                <a:spcPct val="0"/>
              </a:spcBef>
              <a:buNone/>
              <a:defRPr/>
            </a:pPr>
            <a:r>
              <a:rPr lang="zh-CN" altLang="en-US" sz="955" b="1">
                <a:solidFill>
                  <a:srgbClr val="FF0000"/>
                </a:solidFill>
                <a:latin typeface="HelveticaNeue" panose="02000503000000020004" pitchFamily="2" charset="0"/>
              </a:rPr>
              <a:t>更多教学资源请关注</a:t>
            </a:r>
            <a:endParaRPr lang="en-US" altLang="zh-CN" sz="955" b="1">
              <a:solidFill>
                <a:srgbClr val="FF0000"/>
              </a:solidFill>
              <a:latin typeface="HelveticaNeue" panose="02000503000000020004" pitchFamily="2" charset="0"/>
            </a:endParaRPr>
          </a:p>
          <a:p>
            <a:pPr defTabSz="685800">
              <a:spcBef>
                <a:spcPct val="0"/>
              </a:spcBef>
              <a:buNone/>
              <a:defRPr/>
            </a:pPr>
            <a:r>
              <a:rPr lang="zh-CN" altLang="en-US" sz="955" b="1">
                <a:solidFill>
                  <a:srgbClr val="FF0000"/>
                </a:solidFill>
                <a:latin typeface="HelveticaNeue" panose="02000503000000020004" pitchFamily="2" charset="0"/>
              </a:rPr>
              <a:t>公众号：溯恩高中英语</a:t>
            </a:r>
            <a:endParaRPr lang="zh-CN" altLang="en-US" sz="955"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49727" y="3209330"/>
            <a:ext cx="777553" cy="7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303" y="2897909"/>
            <a:ext cx="1234307" cy="5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defTabSz="685800">
              <a:spcBef>
                <a:spcPct val="0"/>
              </a:spcBef>
              <a:buNone/>
              <a:defRPr/>
            </a:pPr>
            <a:r>
              <a:rPr lang="zh-CN" altLang="en-US" sz="1425" b="1">
                <a:solidFill>
                  <a:prstClr val="black"/>
                </a:solidFill>
                <a:latin typeface="华文新魏" panose="02010800040101010101" pitchFamily="2" charset="-122"/>
              </a:rPr>
              <a:t>知识产权声明</a:t>
            </a:r>
            <a:endParaRPr lang="zh-CN" altLang="en-US" sz="1425" b="1">
              <a:solidFill>
                <a:prstClr val="black"/>
              </a:solidFill>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493" y="-14358"/>
            <a:ext cx="9170493" cy="6872358"/>
          </a:xfrm>
          <a:prstGeom prst="rect">
            <a:avLst/>
          </a:prstGeom>
        </p:spPr>
      </p:pic>
      <p:sp>
        <p:nvSpPr>
          <p:cNvPr id="2" name="标题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altLang="zh-CN" sz="3600" b="1" dirty="0" smtClean="0"/>
              <a:t>related words and expressions</a:t>
            </a:r>
            <a:endParaRPr lang="zh-CN" altLang="en-US" sz="3600" b="1" dirty="0"/>
          </a:p>
        </p:txBody>
      </p:sp>
      <p:sp>
        <p:nvSpPr>
          <p:cNvPr id="3" name="内容占位符 2"/>
          <p:cNvSpPr>
            <a:spLocks noGrp="1"/>
          </p:cNvSpPr>
          <p:nvPr>
            <p:ph idx="1"/>
          </p:nvPr>
        </p:nvSpPr>
        <p:spPr/>
        <p:txBody>
          <a:bodyPr>
            <a:normAutofit/>
          </a:bodyPr>
          <a:lstStyle/>
          <a:p>
            <a:pPr marL="0" indent="0">
              <a:buNone/>
            </a:pPr>
            <a:r>
              <a:rPr lang="en-US" altLang="zh-CN" b="1" dirty="0" smtClean="0">
                <a:solidFill>
                  <a:schemeClr val="accent2">
                    <a:lumMod val="20000"/>
                    <a:lumOff val="80000"/>
                  </a:schemeClr>
                </a:solidFill>
                <a:latin typeface="Gadugi" panose="020B0502040204020203" pitchFamily="34" charset="0"/>
              </a:rPr>
              <a:t>incubation period  </a:t>
            </a:r>
            <a:r>
              <a:rPr lang="zh-CN" altLang="en-US" b="1" dirty="0" smtClean="0">
                <a:solidFill>
                  <a:schemeClr val="accent2">
                    <a:lumMod val="20000"/>
                    <a:lumOff val="80000"/>
                  </a:schemeClr>
                </a:solidFill>
                <a:latin typeface="Gadugi" panose="020B0502040204020203" pitchFamily="34" charset="0"/>
              </a:rPr>
              <a:t>潜伏期</a:t>
            </a:r>
            <a:endParaRPr lang="en-US" altLang="zh-CN" b="1" dirty="0">
              <a:solidFill>
                <a:schemeClr val="accent2">
                  <a:lumMod val="20000"/>
                  <a:lumOff val="80000"/>
                </a:schemeClr>
              </a:solidFill>
              <a:latin typeface="Gadugi" panose="020B0502040204020203" pitchFamily="34" charset="0"/>
            </a:endParaRPr>
          </a:p>
          <a:p>
            <a:pPr marL="0" indent="0">
              <a:buNone/>
            </a:pPr>
            <a:r>
              <a:rPr lang="en-US" altLang="zh-CN" b="1" dirty="0" err="1" smtClean="0">
                <a:solidFill>
                  <a:schemeClr val="accent2">
                    <a:lumMod val="20000"/>
                    <a:lumOff val="80000"/>
                  </a:schemeClr>
                </a:solidFill>
                <a:latin typeface="Gadugi" panose="020B0502040204020203" pitchFamily="34" charset="0"/>
              </a:rPr>
              <a:t>eg</a:t>
            </a:r>
            <a:r>
              <a:rPr lang="en-US" altLang="zh-CN" b="1" dirty="0" smtClean="0">
                <a:solidFill>
                  <a:schemeClr val="accent2">
                    <a:lumMod val="20000"/>
                    <a:lumOff val="80000"/>
                  </a:schemeClr>
                </a:solidFill>
                <a:latin typeface="Gadugi" panose="020B0502040204020203" pitchFamily="34" charset="0"/>
              </a:rPr>
              <a:t>. Novel coronavirus incubation period lasts up to 2 weeks.</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isolate / isolation  </a:t>
            </a:r>
            <a:r>
              <a:rPr lang="zh-CN" altLang="en-US" b="1" dirty="0">
                <a:solidFill>
                  <a:schemeClr val="accent2">
                    <a:lumMod val="20000"/>
                    <a:lumOff val="80000"/>
                  </a:schemeClr>
                </a:solidFill>
                <a:latin typeface="Gadugi" panose="020B0502040204020203" pitchFamily="34" charset="0"/>
              </a:rPr>
              <a:t>隔离</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err="1" smtClean="0">
                <a:solidFill>
                  <a:schemeClr val="accent2">
                    <a:lumMod val="20000"/>
                    <a:lumOff val="80000"/>
                  </a:schemeClr>
                </a:solidFill>
                <a:latin typeface="Gadugi" panose="020B0502040204020203" pitchFamily="34" charset="0"/>
              </a:rPr>
              <a:t>eg.The</a:t>
            </a:r>
            <a:r>
              <a:rPr lang="en-US" altLang="zh-CN" b="1" dirty="0" smtClean="0">
                <a:solidFill>
                  <a:schemeClr val="accent2">
                    <a:lumMod val="20000"/>
                    <a:lumOff val="80000"/>
                  </a:schemeClr>
                </a:solidFill>
                <a:latin typeface="Gadugi" panose="020B0502040204020203" pitchFamily="34" charset="0"/>
              </a:rPr>
              <a:t> man voluntarily self-isolated upon his return home. </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He is in isolation at home. </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be placed/ held/ put in isolation </a:t>
            </a:r>
            <a:endParaRPr lang="en-US" altLang="zh-CN" b="1" dirty="0" smtClean="0">
              <a:solidFill>
                <a:schemeClr val="accent2">
                  <a:lumMod val="20000"/>
                  <a:lumOff val="80000"/>
                </a:schemeClr>
              </a:solidFill>
              <a:latin typeface="Gadugi" panose="020B0502040204020203" pitchFamily="34" charset="0"/>
            </a:endParaRPr>
          </a:p>
          <a:p>
            <a:endParaRPr lang="en-US" altLang="zh-CN" b="1" dirty="0" smtClean="0">
              <a:solidFill>
                <a:schemeClr val="accent2">
                  <a:lumMod val="20000"/>
                  <a:lumOff val="80000"/>
                </a:schemeClr>
              </a:solidFill>
            </a:endParaRPr>
          </a:p>
          <a:p>
            <a:pPr marL="0" indent="0">
              <a:buNone/>
            </a:pPr>
            <a:endParaRPr lang="en-US" altLang="zh-CN" b="1" dirty="0" smtClean="0">
              <a:solidFill>
                <a:schemeClr val="accent2">
                  <a:lumMod val="20000"/>
                  <a:lumOff val="80000"/>
                </a:schemeClr>
              </a:solidFill>
            </a:endParaRPr>
          </a:p>
          <a:p>
            <a:pPr marL="0" indent="0">
              <a:buNone/>
            </a:pPr>
            <a:endParaRPr lang="en-US" altLang="zh-CN" b="1" dirty="0" smtClean="0">
              <a:solidFill>
                <a:schemeClr val="accent2">
                  <a:lumMod val="20000"/>
                  <a:lumOff val="80000"/>
                </a:schemeClr>
              </a:solidFill>
            </a:endParaRPr>
          </a:p>
          <a:p>
            <a:endParaRPr lang="zh-CN" altLang="en-US" b="1" dirty="0">
              <a:solidFill>
                <a:schemeClr val="accent2">
                  <a:lumMod val="20000"/>
                  <a:lumOff val="80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509120"/>
            <a:ext cx="1549779" cy="1916832"/>
          </a:xfrm>
          <a:prstGeom prst="rect">
            <a:avLst/>
          </a:prstGeom>
          <a:effectLst>
            <a:softEdge rad="190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sp>
        <p:nvSpPr>
          <p:cNvPr id="3" name="内容占位符 2"/>
          <p:cNvSpPr>
            <a:spLocks noGrp="1"/>
          </p:cNvSpPr>
          <p:nvPr>
            <p:ph idx="1"/>
          </p:nvPr>
        </p:nvSpPr>
        <p:spPr>
          <a:xfrm>
            <a:off x="251520" y="1124744"/>
            <a:ext cx="8229600" cy="4525963"/>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marL="0" indent="0">
              <a:buNone/>
            </a:pPr>
            <a:r>
              <a:rPr lang="en-US" altLang="zh-CN" b="1" dirty="0" smtClean="0">
                <a:solidFill>
                  <a:schemeClr val="accent2">
                    <a:lumMod val="75000"/>
                  </a:schemeClr>
                </a:solidFill>
              </a:rPr>
              <a:t>quarantine </a:t>
            </a:r>
            <a:r>
              <a:rPr lang="zh-CN" altLang="en-US" b="1" dirty="0" smtClean="0">
                <a:solidFill>
                  <a:schemeClr val="accent2">
                    <a:lumMod val="75000"/>
                  </a:schemeClr>
                </a:solidFill>
              </a:rPr>
              <a:t>隔离，隔离检疫  </a:t>
            </a:r>
            <a:endParaRPr lang="en-US" altLang="zh-CN" b="1" dirty="0" smtClean="0">
              <a:solidFill>
                <a:schemeClr val="accent2">
                  <a:lumMod val="75000"/>
                </a:schemeClr>
              </a:solidFill>
            </a:endParaRPr>
          </a:p>
          <a:p>
            <a:pPr marL="0" indent="0">
              <a:buNone/>
            </a:pPr>
            <a:r>
              <a:rPr lang="en-US" altLang="zh-CN" b="1" dirty="0" err="1" smtClean="0">
                <a:solidFill>
                  <a:schemeClr val="tx1"/>
                </a:solidFill>
              </a:rPr>
              <a:t>eg</a:t>
            </a:r>
            <a:r>
              <a:rPr lang="en-US" altLang="zh-CN" b="1" dirty="0" smtClean="0">
                <a:solidFill>
                  <a:schemeClr val="tx1"/>
                </a:solidFill>
              </a:rPr>
              <a:t>. Two hundred British citizens are being flown out of Wuhan – the </a:t>
            </a:r>
            <a:r>
              <a:rPr lang="en-US" altLang="zh-CN" b="1" dirty="0" err="1" smtClean="0">
                <a:solidFill>
                  <a:schemeClr val="tx1"/>
                </a:solidFill>
              </a:rPr>
              <a:t>centre</a:t>
            </a:r>
            <a:r>
              <a:rPr lang="en-US" altLang="zh-CN" b="1" dirty="0" smtClean="0">
                <a:solidFill>
                  <a:schemeClr val="tx1"/>
                </a:solidFill>
              </a:rPr>
              <a:t> of the novel coronavirus outbreak-and back to the UK, where they will be quarantined for 14 days. </a:t>
            </a:r>
            <a:endParaRPr lang="en-US" altLang="zh-CN" b="1" dirty="0" smtClean="0">
              <a:solidFill>
                <a:schemeClr val="tx1"/>
              </a:solidFill>
            </a:endParaRPr>
          </a:p>
          <a:p>
            <a:pPr marL="0" indent="0">
              <a:buNone/>
            </a:pPr>
            <a:r>
              <a:rPr lang="en-US" altLang="zh-CN" b="1" dirty="0" smtClean="0">
                <a:solidFill>
                  <a:schemeClr val="tx1"/>
                </a:solidFill>
              </a:rPr>
              <a:t>Since a </a:t>
            </a:r>
            <a:r>
              <a:rPr lang="en-US" altLang="zh-CN" b="1" dirty="0">
                <a:solidFill>
                  <a:schemeClr val="tx1"/>
                </a:solidFill>
              </a:rPr>
              <a:t>novel coronavirus </a:t>
            </a:r>
            <a:r>
              <a:rPr lang="en-US" altLang="zh-CN" b="1" dirty="0" smtClean="0">
                <a:solidFill>
                  <a:schemeClr val="tx1"/>
                </a:solidFill>
              </a:rPr>
              <a:t>outbreak began in December, Chinese officials have placed millions of people under quarantine.</a:t>
            </a:r>
            <a:endParaRPr lang="en-US" altLang="zh-CN" b="1" dirty="0" smtClean="0">
              <a:solidFill>
                <a:schemeClr val="tx1"/>
              </a:solidFill>
            </a:endParaRPr>
          </a:p>
          <a:p>
            <a:pPr marL="0" indent="0">
              <a:buNone/>
            </a:pPr>
            <a:r>
              <a:rPr lang="en-US" altLang="zh-CN" b="1" dirty="0" smtClean="0">
                <a:solidFill>
                  <a:schemeClr val="accent2">
                    <a:lumMod val="75000"/>
                  </a:schemeClr>
                </a:solidFill>
              </a:rPr>
              <a:t>contract  </a:t>
            </a:r>
            <a:r>
              <a:rPr lang="zh-CN" altLang="en-US" b="1" dirty="0" smtClean="0">
                <a:solidFill>
                  <a:schemeClr val="accent2">
                    <a:lumMod val="75000"/>
                  </a:schemeClr>
                </a:solidFill>
              </a:rPr>
              <a:t>感染</a:t>
            </a:r>
            <a:endParaRPr lang="en-US" altLang="zh-CN" b="1" dirty="0" smtClean="0">
              <a:solidFill>
                <a:schemeClr val="accent2">
                  <a:lumMod val="75000"/>
                </a:schemeClr>
              </a:solidFill>
            </a:endParaRPr>
          </a:p>
          <a:p>
            <a:pPr marL="0" indent="0">
              <a:buNone/>
            </a:pPr>
            <a:r>
              <a:rPr lang="en-US" altLang="zh-CN" b="1" dirty="0" smtClean="0">
                <a:solidFill>
                  <a:schemeClr val="tx1"/>
                </a:solidFill>
              </a:rPr>
              <a:t>The son has contracted the virus from his father. </a:t>
            </a:r>
            <a:endParaRPr lang="en-US" altLang="zh-CN" b="1" dirty="0" smtClean="0">
              <a:solidFill>
                <a:schemeClr val="tx1"/>
              </a:solidFill>
            </a:endParaRPr>
          </a:p>
          <a:p>
            <a:pPr marL="0" indent="0">
              <a:buNone/>
            </a:pPr>
            <a:r>
              <a:rPr lang="en-US" altLang="zh-CN" b="1" dirty="0" smtClean="0">
                <a:solidFill>
                  <a:schemeClr val="accent2">
                    <a:lumMod val="75000"/>
                  </a:schemeClr>
                </a:solidFill>
              </a:rPr>
              <a:t>transmission </a:t>
            </a:r>
            <a:r>
              <a:rPr lang="zh-CN" altLang="en-US" b="1" dirty="0" smtClean="0">
                <a:solidFill>
                  <a:schemeClr val="accent2">
                    <a:lumMod val="75000"/>
                  </a:schemeClr>
                </a:solidFill>
              </a:rPr>
              <a:t>传染</a:t>
            </a:r>
            <a:endParaRPr lang="en-US" altLang="zh-CN" b="1" dirty="0" smtClean="0">
              <a:solidFill>
                <a:schemeClr val="accent2">
                  <a:lumMod val="75000"/>
                </a:schemeClr>
              </a:solidFill>
            </a:endParaRPr>
          </a:p>
          <a:p>
            <a:pPr marL="0" indent="0">
              <a:buNone/>
            </a:pPr>
            <a:r>
              <a:rPr lang="en-US" altLang="zh-CN" b="1" dirty="0" err="1" smtClean="0">
                <a:solidFill>
                  <a:schemeClr val="tx1"/>
                </a:solidFill>
              </a:rPr>
              <a:t>eg</a:t>
            </a:r>
            <a:r>
              <a:rPr lang="en-US" altLang="zh-CN" b="1" dirty="0" smtClean="0">
                <a:solidFill>
                  <a:schemeClr val="tx1"/>
                </a:solidFill>
              </a:rPr>
              <a:t>. Health authorities say a Bavarian man contracted the virus from a colleague visiting from china. It is believed to be the first case  of </a:t>
            </a:r>
            <a:r>
              <a:rPr lang="en-US" altLang="zh-CN" b="1" u="sng" dirty="0" smtClean="0">
                <a:solidFill>
                  <a:schemeClr val="tx1"/>
                </a:solidFill>
              </a:rPr>
              <a:t>human-to-human transmission </a:t>
            </a:r>
            <a:r>
              <a:rPr lang="en-US" altLang="zh-CN" b="1" dirty="0" smtClean="0">
                <a:solidFill>
                  <a:schemeClr val="tx1"/>
                </a:solidFill>
              </a:rPr>
              <a:t>in Europe . </a:t>
            </a:r>
            <a:endParaRPr lang="en-US" altLang="zh-CN" b="1" dirty="0" smtClean="0">
              <a:solidFill>
                <a:schemeClr val="tx1"/>
              </a:solidFill>
            </a:endParaRPr>
          </a:p>
          <a:p>
            <a:pPr marL="0" indent="0">
              <a:buNone/>
            </a:pPr>
            <a:r>
              <a:rPr lang="en-US" altLang="zh-CN" b="1" dirty="0" smtClean="0">
                <a:solidFill>
                  <a:schemeClr val="accent2">
                    <a:lumMod val="75000"/>
                  </a:schemeClr>
                </a:solidFill>
              </a:rPr>
              <a:t>contain </a:t>
            </a:r>
            <a:r>
              <a:rPr lang="zh-CN" altLang="en-US" b="1" dirty="0" smtClean="0">
                <a:solidFill>
                  <a:schemeClr val="accent2">
                    <a:lumMod val="75000"/>
                  </a:schemeClr>
                </a:solidFill>
              </a:rPr>
              <a:t>控制，阻止 </a:t>
            </a:r>
            <a:endParaRPr lang="en-US" altLang="zh-CN" b="1" dirty="0" smtClean="0">
              <a:solidFill>
                <a:schemeClr val="accent2">
                  <a:lumMod val="75000"/>
                </a:schemeClr>
              </a:solidFill>
            </a:endParaRPr>
          </a:p>
          <a:p>
            <a:pPr marL="0" indent="0">
              <a:buNone/>
            </a:pPr>
            <a:r>
              <a:rPr lang="en-US" altLang="zh-CN" b="1" dirty="0" smtClean="0">
                <a:solidFill>
                  <a:schemeClr val="tx1"/>
                </a:solidFill>
              </a:rPr>
              <a:t>Can the coronavirus outbreak be contained?</a:t>
            </a:r>
            <a:endParaRPr lang="en-US" altLang="zh-CN" b="1" dirty="0" smtClean="0">
              <a:solidFill>
                <a:schemeClr val="tx1"/>
              </a:solidFill>
            </a:endParaRPr>
          </a:p>
          <a:p>
            <a:pPr marL="0" indent="0">
              <a:buNone/>
            </a:pPr>
            <a:r>
              <a:rPr lang="en-US" altLang="zh-CN" b="1" dirty="0" smtClean="0">
                <a:solidFill>
                  <a:schemeClr val="tx1"/>
                </a:solidFill>
              </a:rPr>
              <a:t>Contain the spread of the virus </a:t>
            </a:r>
            <a:endParaRPr lang="en-US" altLang="zh-CN" b="1" dirty="0" smtClean="0">
              <a:solidFill>
                <a:schemeClr val="tx1"/>
              </a:solidFill>
            </a:endParaRPr>
          </a:p>
          <a:p>
            <a:pPr marL="0" indent="0">
              <a:buNone/>
            </a:pPr>
            <a:r>
              <a:rPr lang="en-US" altLang="zh-CN" b="1" dirty="0" smtClean="0">
                <a:solidFill>
                  <a:schemeClr val="accent2">
                    <a:lumMod val="75000"/>
                  </a:schemeClr>
                </a:solidFill>
              </a:rPr>
              <a:t>infect </a:t>
            </a:r>
            <a:r>
              <a:rPr lang="zh-CN" altLang="en-US" b="1" dirty="0" smtClean="0">
                <a:solidFill>
                  <a:schemeClr val="accent2">
                    <a:lumMod val="75000"/>
                  </a:schemeClr>
                </a:solidFill>
              </a:rPr>
              <a:t>传染</a:t>
            </a:r>
            <a:endParaRPr lang="en-US" altLang="zh-CN" b="1" dirty="0" smtClean="0">
              <a:solidFill>
                <a:schemeClr val="accent2">
                  <a:lumMod val="75000"/>
                </a:schemeClr>
              </a:solidFill>
            </a:endParaRPr>
          </a:p>
          <a:p>
            <a:pPr marL="0" indent="0">
              <a:buNone/>
            </a:pPr>
            <a:r>
              <a:rPr lang="en-US" altLang="zh-CN" b="1" dirty="0" smtClean="0">
                <a:solidFill>
                  <a:schemeClr val="tx1"/>
                </a:solidFill>
              </a:rPr>
              <a:t>More than 130people died in china, and close to 6,000 have been infected.</a:t>
            </a:r>
            <a:endParaRPr lang="en-US" altLang="zh-CN" b="1" dirty="0" smtClean="0">
              <a:solidFill>
                <a:schemeClr val="tx1"/>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150" y="4581128"/>
            <a:ext cx="1549779" cy="1916832"/>
          </a:xfrm>
          <a:prstGeom prst="rect">
            <a:avLst/>
          </a:prstGeom>
          <a:effectLst>
            <a:softEdge rad="190500"/>
          </a:effectLst>
        </p:spPr>
      </p:pic>
      <p:sp>
        <p:nvSpPr>
          <p:cNvPr id="2" name="矩形 1"/>
          <p:cNvSpPr/>
          <p:nvPr/>
        </p:nvSpPr>
        <p:spPr>
          <a:xfrm>
            <a:off x="5364088" y="3933056"/>
            <a:ext cx="2538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b="1" dirty="0" smtClean="0"/>
              <a:t>person-to-person</a:t>
            </a:r>
            <a:r>
              <a:rPr lang="en-US" altLang="zh-CN" dirty="0" smtClean="0"/>
              <a:t> </a:t>
            </a:r>
            <a:r>
              <a:rPr lang="en-US" altLang="zh-CN" b="1" dirty="0"/>
              <a:t>spread</a:t>
            </a:r>
            <a:endParaRPr lang="en-US" altLang="zh-CN" b="1" dirty="0"/>
          </a:p>
        </p:txBody>
      </p:sp>
      <p:sp>
        <p:nvSpPr>
          <p:cNvPr id="7" name="标题 1"/>
          <p:cNvSpPr>
            <a:spLocks noGrp="1"/>
          </p:cNvSpPr>
          <p:nvPr>
            <p:ph type="title"/>
          </p:nvPr>
        </p:nvSpPr>
        <p:spPr>
          <a:xfrm>
            <a:off x="611560" y="332656"/>
            <a:ext cx="7355160" cy="58092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altLang="zh-CN" sz="3600" b="1" dirty="0" smtClean="0"/>
              <a:t>related words and expressions</a:t>
            </a:r>
            <a:endParaRPr lang="zh-CN" altLang="en-US" sz="3600" b="1" dirty="0"/>
          </a:p>
        </p:txBody>
      </p:sp>
      <p:pic>
        <p:nvPicPr>
          <p:cNvPr id="5"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barn(inVertical)">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sp>
        <p:nvSpPr>
          <p:cNvPr id="3" name="内容占位符 2"/>
          <p:cNvSpPr>
            <a:spLocks noGrp="1"/>
          </p:cNvSpPr>
          <p:nvPr>
            <p:ph idx="1"/>
          </p:nvPr>
        </p:nvSpPr>
        <p:spPr>
          <a:xfrm>
            <a:off x="395536" y="1340768"/>
            <a:ext cx="8229600" cy="4752528"/>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buNone/>
            </a:pPr>
            <a:r>
              <a:rPr lang="en-US" altLang="zh-CN" b="1" dirty="0" smtClean="0"/>
              <a:t>undetected </a:t>
            </a:r>
            <a:r>
              <a:rPr lang="zh-CN" altLang="en-US" b="1" dirty="0"/>
              <a:t>未被发现的</a:t>
            </a:r>
            <a:endParaRPr lang="en-US" altLang="zh-CN" b="1" dirty="0"/>
          </a:p>
          <a:p>
            <a:pPr marL="0" indent="0">
              <a:buNone/>
            </a:pPr>
            <a:r>
              <a:rPr lang="en-US" altLang="zh-CN" b="1" dirty="0"/>
              <a:t>We also don’t know how many mild and undetected cases are out there. </a:t>
            </a:r>
            <a:endParaRPr lang="en-US" altLang="zh-CN" b="1" dirty="0"/>
          </a:p>
          <a:p>
            <a:pPr marL="0" indent="0">
              <a:buNone/>
            </a:pPr>
            <a:r>
              <a:rPr lang="en-US" altLang="zh-CN" b="1" dirty="0" smtClean="0"/>
              <a:t>suspend </a:t>
            </a:r>
            <a:r>
              <a:rPr lang="zh-CN" altLang="en-US" b="1" dirty="0"/>
              <a:t>暂停 中止</a:t>
            </a:r>
            <a:endParaRPr lang="en-US" altLang="zh-CN" b="1" dirty="0"/>
          </a:p>
          <a:p>
            <a:pPr marL="0" indent="0">
              <a:buNone/>
            </a:pPr>
            <a:r>
              <a:rPr lang="en-US" altLang="zh-CN" b="1" dirty="0"/>
              <a:t>British Airways has suspended all direct flights to and from mainland china. </a:t>
            </a:r>
            <a:endParaRPr lang="en-US" altLang="zh-CN" b="1" dirty="0"/>
          </a:p>
          <a:p>
            <a:pPr marL="0" indent="0">
              <a:buNone/>
            </a:pPr>
            <a:r>
              <a:rPr lang="en-US" altLang="zh-CN" b="1" dirty="0" smtClean="0"/>
              <a:t>lockdown </a:t>
            </a:r>
            <a:r>
              <a:rPr lang="zh-CN" altLang="en-US" b="1" dirty="0"/>
              <a:t>封锁</a:t>
            </a:r>
            <a:endParaRPr lang="en-US" altLang="zh-CN" b="1" dirty="0"/>
          </a:p>
          <a:p>
            <a:pPr marL="0" indent="0">
              <a:buNone/>
            </a:pPr>
            <a:r>
              <a:rPr lang="en-US" altLang="zh-CN" b="1" dirty="0"/>
              <a:t>China has put 16 cities on lockdown. </a:t>
            </a:r>
            <a:endParaRPr lang="en-US" altLang="zh-CN" b="1" dirty="0"/>
          </a:p>
          <a:p>
            <a:pPr marL="0" indent="0">
              <a:buNone/>
            </a:pPr>
            <a:r>
              <a:rPr lang="en-US" altLang="zh-CN" b="1" dirty="0" smtClean="0"/>
              <a:t>vaccine </a:t>
            </a:r>
            <a:r>
              <a:rPr lang="zh-CN" altLang="en-US" b="1" dirty="0"/>
              <a:t>疫苗</a:t>
            </a:r>
            <a:endParaRPr lang="en-US" altLang="zh-CN" b="1" dirty="0"/>
          </a:p>
          <a:p>
            <a:pPr marL="0" indent="0">
              <a:buNone/>
            </a:pPr>
            <a:r>
              <a:rPr lang="en-US" altLang="zh-CN" b="1" dirty="0"/>
              <a:t>There is no specific cure or vaccine. </a:t>
            </a:r>
            <a:endParaRPr lang="en-US" altLang="zh-CN" b="1" dirty="0"/>
          </a:p>
          <a:p>
            <a:pPr marL="0" indent="0">
              <a:buNone/>
            </a:pPr>
            <a:r>
              <a:rPr lang="en-US" altLang="zh-CN" b="1" dirty="0"/>
              <a:t>c</a:t>
            </a:r>
            <a:r>
              <a:rPr lang="en-US" altLang="zh-CN" b="1" dirty="0" smtClean="0"/>
              <a:t>onfirm </a:t>
            </a:r>
            <a:r>
              <a:rPr lang="zh-CN" altLang="en-US" b="1" dirty="0"/>
              <a:t>确诊</a:t>
            </a:r>
            <a:endParaRPr lang="en-US" altLang="zh-CN" b="1" dirty="0"/>
          </a:p>
          <a:p>
            <a:pPr marL="0" indent="0">
              <a:buNone/>
            </a:pPr>
            <a:r>
              <a:rPr lang="en-US" altLang="zh-CN" b="1" dirty="0"/>
              <a:t>Tibet reported its first confirmed case.</a:t>
            </a:r>
            <a:endParaRPr lang="en-US" altLang="zh-CN" b="1" dirty="0"/>
          </a:p>
          <a:p>
            <a:pPr marL="0" indent="0">
              <a:buNone/>
            </a:pPr>
            <a:r>
              <a:rPr lang="en-US" altLang="zh-CN" b="1" dirty="0" smtClean="0"/>
              <a:t>protective </a:t>
            </a:r>
            <a:r>
              <a:rPr lang="en-US" altLang="zh-CN" b="1" dirty="0"/>
              <a:t>gear</a:t>
            </a:r>
            <a:r>
              <a:rPr lang="zh-CN" altLang="en-US" b="1" dirty="0"/>
              <a:t>防护装备 </a:t>
            </a:r>
            <a:r>
              <a:rPr lang="en-US" altLang="zh-CN" b="1" dirty="0"/>
              <a:t> </a:t>
            </a:r>
            <a:endParaRPr lang="en-US" altLang="zh-CN" b="1" dirty="0" smtClean="0"/>
          </a:p>
          <a:p>
            <a:pPr marL="0" indent="0">
              <a:buNone/>
            </a:pPr>
            <a:r>
              <a:rPr lang="en-US" altLang="zh-CN" b="1" dirty="0" smtClean="0"/>
              <a:t>protective </a:t>
            </a:r>
            <a:r>
              <a:rPr lang="en-US" altLang="zh-CN" b="1" dirty="0"/>
              <a:t>goggles </a:t>
            </a:r>
            <a:r>
              <a:rPr lang="zh-CN" altLang="en-US" b="1" dirty="0"/>
              <a:t>防护眼镜</a:t>
            </a:r>
            <a:r>
              <a:rPr lang="en-US" altLang="zh-CN" b="1" dirty="0"/>
              <a:t> surgical face masks </a:t>
            </a:r>
            <a:r>
              <a:rPr lang="zh-CN" altLang="en-US" b="1" dirty="0"/>
              <a:t>医用口罩</a:t>
            </a:r>
            <a:r>
              <a:rPr lang="en-US" altLang="zh-CN" b="1" dirty="0"/>
              <a:t>   N95 respirators N95 </a:t>
            </a:r>
            <a:r>
              <a:rPr lang="zh-CN" altLang="en-US" b="1" dirty="0"/>
              <a:t>口罩</a:t>
            </a:r>
            <a:endParaRPr lang="en-US" altLang="zh-CN" b="1" dirty="0"/>
          </a:p>
          <a:p>
            <a:endParaRPr lang="zh-CN" altLang="en-US" dirty="0"/>
          </a:p>
        </p:txBody>
      </p:sp>
      <p:sp>
        <p:nvSpPr>
          <p:cNvPr id="5" name="标题 1"/>
          <p:cNvSpPr>
            <a:spLocks noGrp="1"/>
          </p:cNvSpPr>
          <p:nvPr>
            <p:ph type="title"/>
          </p:nvPr>
        </p:nvSpPr>
        <p:spPr>
          <a:xfrm>
            <a:off x="1187624" y="404664"/>
            <a:ext cx="6563072" cy="706090"/>
          </a:xfrm>
        </p:spPr>
        <p:style>
          <a:lnRef idx="1">
            <a:schemeClr val="accent2"/>
          </a:lnRef>
          <a:fillRef idx="2">
            <a:schemeClr val="accent2"/>
          </a:fillRef>
          <a:effectRef idx="1">
            <a:schemeClr val="accent2"/>
          </a:effectRef>
          <a:fontRef idx="minor">
            <a:schemeClr val="dk1"/>
          </a:fontRef>
        </p:style>
        <p:txBody>
          <a:bodyPr>
            <a:normAutofit/>
          </a:bodyPr>
          <a:lstStyle/>
          <a:p>
            <a:r>
              <a:rPr lang="en-US" altLang="zh-CN" sz="3600" b="1" dirty="0" smtClean="0"/>
              <a:t>related words and expressions</a:t>
            </a:r>
            <a:endParaRPr lang="zh-CN" altLang="en-US" sz="3600" b="1"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636912"/>
            <a:ext cx="1549779" cy="1916832"/>
          </a:xfrm>
          <a:prstGeom prst="rect">
            <a:avLst/>
          </a:prstGeom>
          <a:effectLst>
            <a:softEdge rad="190500"/>
          </a:effectLst>
        </p:spPr>
      </p:pic>
      <p:pic>
        <p:nvPicPr>
          <p:cNvPr id="2"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0423"/>
            <a:ext cx="3672408" cy="6757154"/>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0"/>
            <a:ext cx="3720480" cy="6858000"/>
          </a:xfrm>
          <a:prstGeom prst="rect">
            <a:avLst/>
          </a:prstGeom>
        </p:spPr>
      </p:pic>
      <p:sp>
        <p:nvSpPr>
          <p:cNvPr id="8" name="TextBox 7"/>
          <p:cNvSpPr txBox="1"/>
          <p:nvPr/>
        </p:nvSpPr>
        <p:spPr>
          <a:xfrm>
            <a:off x="3995936" y="1268760"/>
            <a:ext cx="1247457" cy="48936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altLang="zh-CN" sz="3200" b="1" dirty="0" smtClean="0">
                <a:solidFill>
                  <a:schemeClr val="bg1"/>
                </a:solidFill>
              </a:rPr>
              <a:t>Who</a:t>
            </a:r>
            <a:endParaRPr lang="en-US" altLang="zh-CN" sz="3200" b="1" dirty="0" smtClean="0">
              <a:solidFill>
                <a:schemeClr val="bg1"/>
              </a:solidFill>
            </a:endParaRPr>
          </a:p>
          <a:p>
            <a:pPr algn="ctr"/>
            <a:r>
              <a:rPr lang="en-US" altLang="zh-CN" sz="3200" b="1" dirty="0" smtClean="0">
                <a:solidFill>
                  <a:schemeClr val="bg1"/>
                </a:solidFill>
              </a:rPr>
              <a:t> </a:t>
            </a:r>
            <a:endParaRPr lang="en-US" altLang="zh-CN" sz="3200" b="1" dirty="0">
              <a:solidFill>
                <a:schemeClr val="bg1"/>
              </a:solidFill>
            </a:endParaRPr>
          </a:p>
          <a:p>
            <a:pPr algn="ctr"/>
            <a:r>
              <a:rPr lang="en-US" altLang="zh-CN" sz="3200" b="1" dirty="0" smtClean="0">
                <a:solidFill>
                  <a:schemeClr val="bg1"/>
                </a:solidFill>
              </a:rPr>
              <a:t>is </a:t>
            </a:r>
            <a:endParaRPr lang="en-US" altLang="zh-CN" sz="3200" b="1" dirty="0" smtClean="0">
              <a:solidFill>
                <a:schemeClr val="bg1"/>
              </a:solidFill>
            </a:endParaRPr>
          </a:p>
          <a:p>
            <a:pPr algn="ctr"/>
            <a:endParaRPr lang="en-US" altLang="zh-CN" sz="3200" b="1" dirty="0">
              <a:solidFill>
                <a:schemeClr val="bg1"/>
              </a:solidFill>
            </a:endParaRPr>
          </a:p>
          <a:p>
            <a:pPr algn="ctr"/>
            <a:r>
              <a:rPr lang="en-US" altLang="zh-CN" sz="3200" b="1" dirty="0" smtClean="0">
                <a:solidFill>
                  <a:schemeClr val="bg1"/>
                </a:solidFill>
              </a:rPr>
              <a:t>   to    </a:t>
            </a:r>
            <a:endParaRPr lang="en-US" altLang="zh-CN" sz="3200" b="1" dirty="0" smtClean="0">
              <a:solidFill>
                <a:schemeClr val="bg1"/>
              </a:solidFill>
            </a:endParaRPr>
          </a:p>
          <a:p>
            <a:pPr algn="ctr"/>
            <a:endParaRPr lang="en-US" altLang="zh-CN" sz="3200" b="1" dirty="0">
              <a:solidFill>
                <a:schemeClr val="bg1"/>
              </a:solidFill>
            </a:endParaRPr>
          </a:p>
          <a:p>
            <a:pPr algn="ctr"/>
            <a:r>
              <a:rPr lang="en-US" altLang="zh-CN" sz="3200" b="1" dirty="0" smtClean="0">
                <a:solidFill>
                  <a:schemeClr val="bg1"/>
                </a:solidFill>
              </a:rPr>
              <a:t>blame</a:t>
            </a:r>
            <a:endParaRPr lang="en-US" altLang="zh-CN" sz="3200" b="1" dirty="0" smtClean="0">
              <a:solidFill>
                <a:schemeClr val="bg1"/>
              </a:solidFill>
            </a:endParaRPr>
          </a:p>
          <a:p>
            <a:pPr algn="ctr"/>
            <a:endParaRPr lang="en-US" altLang="zh-CN" sz="4400" dirty="0">
              <a:solidFill>
                <a:schemeClr val="bg1"/>
              </a:solidFill>
            </a:endParaRPr>
          </a:p>
          <a:p>
            <a:pPr algn="ctr"/>
            <a:r>
              <a:rPr lang="en-US" altLang="zh-CN" sz="4400" dirty="0" smtClean="0">
                <a:solidFill>
                  <a:schemeClr val="bg1"/>
                </a:solidFill>
              </a:rPr>
              <a:t>?</a:t>
            </a:r>
            <a:endParaRPr lang="en-US" altLang="zh-CN" sz="4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601" y="6628"/>
            <a:ext cx="9144000" cy="6858000"/>
          </a:xfrm>
          <a:prstGeom prst="rect">
            <a:avLst/>
          </a:prstGeom>
        </p:spPr>
        <p:style>
          <a:lnRef idx="1">
            <a:schemeClr val="accent1"/>
          </a:lnRef>
          <a:fillRef idx="2">
            <a:schemeClr val="accent1"/>
          </a:fillRef>
          <a:effectRef idx="1">
            <a:schemeClr val="accent1"/>
          </a:effectRef>
          <a:fontRef idx="minor">
            <a:schemeClr val="dk1"/>
          </a:fontRef>
        </p:style>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99392"/>
            <a:ext cx="2454515" cy="1643105"/>
          </a:xfrm>
          <a:prstGeom prst="rect">
            <a:avLst/>
          </a:prstGeom>
          <a:effectLst>
            <a:softEdge rad="114300"/>
          </a:effectLst>
        </p:spPr>
      </p:pic>
      <p:sp>
        <p:nvSpPr>
          <p:cNvPr id="6" name="TextBox 5"/>
          <p:cNvSpPr txBox="1"/>
          <p:nvPr/>
        </p:nvSpPr>
        <p:spPr>
          <a:xfrm>
            <a:off x="189689" y="2605253"/>
            <a:ext cx="8954311"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b="1" dirty="0">
                <a:solidFill>
                  <a:schemeClr val="tx1"/>
                </a:solidFill>
              </a:rPr>
              <a:t>A Central China wet market </a:t>
            </a:r>
            <a:r>
              <a:rPr lang="en-US" altLang="zh-CN" b="1" u="sng" dirty="0">
                <a:solidFill>
                  <a:schemeClr val="tx1"/>
                </a:solidFill>
              </a:rPr>
              <a:t>known for </a:t>
            </a:r>
            <a:r>
              <a:rPr lang="en-US" altLang="zh-CN" b="1" dirty="0">
                <a:solidFill>
                  <a:schemeClr val="tx1"/>
                </a:solidFill>
              </a:rPr>
              <a:t>seafood was closed on Wednesday </a:t>
            </a:r>
            <a:r>
              <a:rPr lang="en-US" altLang="zh-CN" b="1" dirty="0" smtClean="0">
                <a:solidFill>
                  <a:schemeClr val="tx1"/>
                </a:solidFill>
              </a:rPr>
              <a:t>amid</a:t>
            </a:r>
            <a:r>
              <a:rPr lang="zh-CN" altLang="en-US" b="1" dirty="0" smtClean="0">
                <a:solidFill>
                  <a:schemeClr val="tx1"/>
                </a:solidFill>
              </a:rPr>
              <a:t>（在</a:t>
            </a:r>
            <a:r>
              <a:rPr lang="en-US" altLang="zh-CN" b="1" dirty="0" smtClean="0">
                <a:solidFill>
                  <a:schemeClr val="tx1"/>
                </a:solidFill>
              </a:rPr>
              <a:t>…</a:t>
            </a:r>
            <a:r>
              <a:rPr lang="zh-CN" altLang="en-US" b="1" dirty="0" smtClean="0">
                <a:solidFill>
                  <a:schemeClr val="tx1"/>
                </a:solidFill>
              </a:rPr>
              <a:t>中）</a:t>
            </a:r>
            <a:endParaRPr lang="en-US" altLang="zh-CN" b="1" dirty="0" smtClean="0">
              <a:solidFill>
                <a:schemeClr val="tx1"/>
              </a:solidFill>
            </a:endParaRPr>
          </a:p>
          <a:p>
            <a:r>
              <a:rPr lang="en-US" altLang="zh-CN" b="1" dirty="0" smtClean="0">
                <a:solidFill>
                  <a:schemeClr val="tx1"/>
                </a:solidFill>
              </a:rPr>
              <a:t> </a:t>
            </a:r>
            <a:r>
              <a:rPr lang="en-US" altLang="zh-CN" b="1" dirty="0">
                <a:solidFill>
                  <a:schemeClr val="tx1"/>
                </a:solidFill>
              </a:rPr>
              <a:t>a pneumonia </a:t>
            </a:r>
            <a:r>
              <a:rPr lang="en-US" altLang="zh-CN" b="1" dirty="0" smtClean="0">
                <a:solidFill>
                  <a:schemeClr val="tx1"/>
                </a:solidFill>
              </a:rPr>
              <a:t>outbreak </a:t>
            </a:r>
            <a:r>
              <a:rPr lang="en-US" altLang="zh-CN" b="1" dirty="0">
                <a:solidFill>
                  <a:schemeClr val="tx1"/>
                </a:solidFill>
              </a:rPr>
              <a:t>in </a:t>
            </a:r>
            <a:r>
              <a:rPr lang="en-US" altLang="zh-CN" b="1" dirty="0" smtClean="0">
                <a:solidFill>
                  <a:schemeClr val="tx1"/>
                </a:solidFill>
              </a:rPr>
              <a:t>Wuhan, in </a:t>
            </a:r>
            <a:r>
              <a:rPr lang="en-US" altLang="zh-CN" b="1" dirty="0">
                <a:solidFill>
                  <a:schemeClr val="tx1"/>
                </a:solidFill>
              </a:rPr>
              <a:t>addition to the seafood, the market also sold live cats, </a:t>
            </a:r>
            <a:endParaRPr lang="en-US" altLang="zh-CN" b="1" dirty="0" smtClean="0">
              <a:solidFill>
                <a:schemeClr val="tx1"/>
              </a:solidFill>
            </a:endParaRPr>
          </a:p>
          <a:p>
            <a:r>
              <a:rPr lang="en-US" altLang="zh-CN" b="1" dirty="0" smtClean="0">
                <a:solidFill>
                  <a:schemeClr val="tx1"/>
                </a:solidFill>
              </a:rPr>
              <a:t>dogs</a:t>
            </a:r>
            <a:r>
              <a:rPr lang="en-US" altLang="zh-CN" b="1" dirty="0">
                <a:solidFill>
                  <a:schemeClr val="tx1"/>
                </a:solidFill>
              </a:rPr>
              <a:t>, </a:t>
            </a:r>
            <a:r>
              <a:rPr lang="en-US" altLang="zh-CN" b="1" dirty="0" smtClean="0">
                <a:solidFill>
                  <a:schemeClr val="tx1"/>
                </a:solidFill>
              </a:rPr>
              <a:t>snakes </a:t>
            </a:r>
            <a:r>
              <a:rPr lang="en-US" altLang="zh-CN" b="1" dirty="0">
                <a:solidFill>
                  <a:schemeClr val="tx1"/>
                </a:solidFill>
              </a:rPr>
              <a:t>and </a:t>
            </a:r>
            <a:r>
              <a:rPr lang="en-US" altLang="zh-CN" b="1" dirty="0" smtClean="0">
                <a:solidFill>
                  <a:schemeClr val="tx1"/>
                </a:solidFill>
              </a:rPr>
              <a:t>marmots. There </a:t>
            </a:r>
            <a:r>
              <a:rPr lang="en-US" altLang="zh-CN" b="1" dirty="0">
                <a:solidFill>
                  <a:schemeClr val="tx1"/>
                </a:solidFill>
              </a:rPr>
              <a:t>was even a signboard saying that they have live monkeys </a:t>
            </a:r>
            <a:endParaRPr lang="en-US" altLang="zh-CN" b="1" dirty="0" smtClean="0">
              <a:solidFill>
                <a:schemeClr val="tx1"/>
              </a:solidFill>
            </a:endParaRPr>
          </a:p>
          <a:p>
            <a:r>
              <a:rPr lang="en-US" altLang="zh-CN" b="1" dirty="0" smtClean="0">
                <a:solidFill>
                  <a:schemeClr val="tx1"/>
                </a:solidFill>
              </a:rPr>
              <a:t>and deer </a:t>
            </a:r>
            <a:r>
              <a:rPr lang="en-US" altLang="zh-CN" b="1" dirty="0">
                <a:solidFill>
                  <a:schemeClr val="tx1"/>
                </a:solidFill>
              </a:rPr>
              <a:t>for </a:t>
            </a:r>
            <a:r>
              <a:rPr lang="en-US" altLang="zh-CN" b="1" dirty="0" smtClean="0">
                <a:solidFill>
                  <a:schemeClr val="tx1"/>
                </a:solidFill>
              </a:rPr>
              <a:t>sale</a:t>
            </a:r>
            <a:r>
              <a:rPr lang="en-US" altLang="zh-CN" b="1" dirty="0">
                <a:solidFill>
                  <a:schemeClr val="tx1"/>
                </a:solidFill>
              </a:rPr>
              <a:t>.</a:t>
            </a:r>
            <a:endParaRPr lang="zh-CN" altLang="en-US" b="1" dirty="0">
              <a:solidFill>
                <a:schemeClr val="tx1"/>
              </a:solidFill>
            </a:endParaRPr>
          </a:p>
        </p:txBody>
      </p:sp>
      <p:sp>
        <p:nvSpPr>
          <p:cNvPr id="7" name="TextBox 6"/>
          <p:cNvSpPr txBox="1"/>
          <p:nvPr/>
        </p:nvSpPr>
        <p:spPr>
          <a:xfrm>
            <a:off x="326307" y="1923944"/>
            <a:ext cx="8287831"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b="1" dirty="0">
                <a:solidFill>
                  <a:schemeClr val="tx1"/>
                </a:solidFill>
              </a:rPr>
              <a:t>All the six coronavirus known to humans, including the one that caused severe </a:t>
            </a:r>
            <a:r>
              <a:rPr lang="en-US" altLang="zh-CN" b="1" dirty="0" smtClean="0">
                <a:solidFill>
                  <a:schemeClr val="tx1"/>
                </a:solidFill>
              </a:rPr>
              <a:t>acute</a:t>
            </a:r>
            <a:endParaRPr lang="en-US" altLang="zh-CN" b="1" dirty="0" smtClean="0">
              <a:solidFill>
                <a:schemeClr val="tx1"/>
              </a:solidFill>
            </a:endParaRPr>
          </a:p>
          <a:p>
            <a:r>
              <a:rPr lang="en-US" altLang="zh-CN" b="1" dirty="0" smtClean="0">
                <a:solidFill>
                  <a:schemeClr val="tx1"/>
                </a:solidFill>
              </a:rPr>
              <a:t> </a:t>
            </a:r>
            <a:r>
              <a:rPr lang="en-US" altLang="zh-CN" b="1" dirty="0">
                <a:solidFill>
                  <a:schemeClr val="tx1"/>
                </a:solidFill>
              </a:rPr>
              <a:t>respiratory disease, </a:t>
            </a:r>
            <a:r>
              <a:rPr lang="en-US" altLang="zh-CN" b="1" u="sng" dirty="0">
                <a:solidFill>
                  <a:schemeClr val="tx1"/>
                </a:solidFill>
              </a:rPr>
              <a:t>originated from </a:t>
            </a:r>
            <a:r>
              <a:rPr lang="en-US" altLang="zh-CN" b="1" dirty="0">
                <a:solidFill>
                  <a:schemeClr val="tx1"/>
                </a:solidFill>
              </a:rPr>
              <a:t>wild </a:t>
            </a:r>
            <a:r>
              <a:rPr lang="en-US" altLang="zh-CN" b="1" dirty="0" smtClean="0">
                <a:solidFill>
                  <a:schemeClr val="tx1"/>
                </a:solidFill>
              </a:rPr>
              <a:t>mammals</a:t>
            </a:r>
            <a:endParaRPr lang="zh-CN" altLang="en-US" b="1" dirty="0">
              <a:solidFill>
                <a:schemeClr val="tx1"/>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4" y="5348372"/>
            <a:ext cx="9169474" cy="1412776"/>
          </a:xfrm>
          <a:prstGeom prst="rect">
            <a:avLst/>
          </a:prstGeom>
        </p:spPr>
      </p:pic>
      <p:sp>
        <p:nvSpPr>
          <p:cNvPr id="9" name="矩形 8"/>
          <p:cNvSpPr/>
          <p:nvPr/>
        </p:nvSpPr>
        <p:spPr>
          <a:xfrm>
            <a:off x="1043608" y="188640"/>
            <a:ext cx="682045" cy="769441"/>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a:t>
            </a:r>
            <a:r>
              <a:rPr lang="en-US" altLang="zh-CN"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zh-CN" alt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611560" y="1068705"/>
            <a:ext cx="6243376"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2000" dirty="0" smtClean="0">
                <a:solidFill>
                  <a:schemeClr val="bg1"/>
                </a:solidFill>
              </a:rPr>
              <a:t>In Chinese folklore the bat is an emblem of good fortune.  </a:t>
            </a:r>
            <a:endParaRPr lang="zh-CN" altLang="en-US" sz="2000" dirty="0">
              <a:solidFill>
                <a:schemeClr val="bg1"/>
              </a:solidFill>
            </a:endParaRPr>
          </a:p>
        </p:txBody>
      </p:sp>
      <p:sp>
        <p:nvSpPr>
          <p:cNvPr id="12" name="矩形 11"/>
          <p:cNvSpPr/>
          <p:nvPr/>
        </p:nvSpPr>
        <p:spPr>
          <a:xfrm>
            <a:off x="309217" y="1424884"/>
            <a:ext cx="797425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altLang="zh-CN"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revenge of animals on humans</a:t>
            </a:r>
            <a:endParaRPr lang="zh-CN" alt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TextBox 12"/>
          <p:cNvSpPr txBox="1"/>
          <p:nvPr/>
        </p:nvSpPr>
        <p:spPr>
          <a:xfrm>
            <a:off x="1763688" y="345846"/>
            <a:ext cx="6604565" cy="461665"/>
          </a:xfrm>
          <a:prstGeom prst="rect">
            <a:avLst/>
          </a:prstGeom>
          <a:noFill/>
        </p:spPr>
        <p:txBody>
          <a:bodyPr wrap="none" rtlCol="0">
            <a:spAutoFit/>
          </a:bodyPr>
          <a:lstStyle/>
          <a:p>
            <a:r>
              <a:rPr lang="en-US" altLang="zh-CN" sz="2400" dirty="0" smtClean="0">
                <a:solidFill>
                  <a:schemeClr val="bg1"/>
                </a:solidFill>
              </a:rPr>
              <a:t>Is the principal host (</a:t>
            </a:r>
            <a:r>
              <a:rPr lang="zh-CN" altLang="en-US" sz="2400" dirty="0" smtClean="0">
                <a:solidFill>
                  <a:schemeClr val="bg1"/>
                </a:solidFill>
              </a:rPr>
              <a:t>宿主</a:t>
            </a:r>
            <a:r>
              <a:rPr lang="en-US" altLang="zh-CN" sz="2400" dirty="0" smtClean="0">
                <a:solidFill>
                  <a:schemeClr val="bg1"/>
                </a:solidFill>
              </a:rPr>
              <a:t>)of this deadly new virus. </a:t>
            </a:r>
            <a:endParaRPr lang="zh-CN" altLang="en-US" sz="2400" dirty="0">
              <a:solidFill>
                <a:schemeClr val="bg1"/>
              </a:solidFill>
            </a:endParaRPr>
          </a:p>
        </p:txBody>
      </p:sp>
      <p:sp>
        <p:nvSpPr>
          <p:cNvPr id="2" name="TextBox 1"/>
          <p:cNvSpPr txBox="1"/>
          <p:nvPr/>
        </p:nvSpPr>
        <p:spPr>
          <a:xfrm>
            <a:off x="537569" y="3861048"/>
            <a:ext cx="7992888" cy="1477328"/>
          </a:xfrm>
          <a:prstGeom prst="rect">
            <a:avLst/>
          </a:prstGeom>
          <a:noFill/>
        </p:spPr>
        <p:txBody>
          <a:bodyPr wrap="square" rtlCol="0">
            <a:spAutoFit/>
          </a:bodyPr>
          <a:lstStyle/>
          <a:p>
            <a:r>
              <a:rPr lang="en-US" altLang="zh-CN" b="1" dirty="0" smtClean="0">
                <a:solidFill>
                  <a:schemeClr val="bg1"/>
                </a:solidFill>
              </a:rPr>
              <a:t>amid:</a:t>
            </a:r>
            <a:endParaRPr lang="en-US" altLang="zh-CN" b="1" dirty="0" smtClean="0">
              <a:solidFill>
                <a:schemeClr val="bg1"/>
              </a:solidFill>
            </a:endParaRPr>
          </a:p>
          <a:p>
            <a:r>
              <a:rPr lang="en-US" altLang="zh-CN" b="1" dirty="0" smtClean="0">
                <a:solidFill>
                  <a:schemeClr val="bg1"/>
                </a:solidFill>
              </a:rPr>
              <a:t>They could provide a ray of hope amid the general business and economic gloom.</a:t>
            </a:r>
            <a:endParaRPr lang="en-US" altLang="zh-CN" b="1" dirty="0" smtClean="0">
              <a:solidFill>
                <a:schemeClr val="bg1"/>
              </a:solidFill>
            </a:endParaRPr>
          </a:p>
          <a:p>
            <a:r>
              <a:rPr lang="zh-CN" altLang="en-US" b="1" dirty="0" smtClean="0">
                <a:solidFill>
                  <a:schemeClr val="bg1"/>
                </a:solidFill>
              </a:rPr>
              <a:t>在普遍的商业和经济低潮中，他们能带来一线希望。</a:t>
            </a:r>
            <a:endParaRPr lang="en-US" altLang="zh-CN" b="1" dirty="0" smtClean="0">
              <a:solidFill>
                <a:schemeClr val="bg1"/>
              </a:solidFill>
            </a:endParaRPr>
          </a:p>
          <a:p>
            <a:r>
              <a:rPr lang="en-US" altLang="zh-CN" b="1" dirty="0" smtClean="0">
                <a:solidFill>
                  <a:schemeClr val="bg1"/>
                </a:solidFill>
              </a:rPr>
              <a:t>There came the riders amid even louder cheers and whoosh!</a:t>
            </a:r>
            <a:endParaRPr lang="en-US" altLang="zh-CN" b="1" dirty="0" smtClean="0">
              <a:solidFill>
                <a:schemeClr val="bg1"/>
              </a:solidFill>
            </a:endParaRPr>
          </a:p>
          <a:p>
            <a:r>
              <a:rPr lang="zh-CN" altLang="en-US" b="1" dirty="0" smtClean="0">
                <a:solidFill>
                  <a:schemeClr val="bg1"/>
                </a:solidFill>
              </a:rPr>
              <a:t>在欢呼声中，骑手们冲了过来。</a:t>
            </a:r>
            <a:endParaRPr lang="zh-CN" altLang="en-US" b="1" dirty="0">
              <a:solidFill>
                <a:schemeClr val="bg1"/>
              </a:solidFill>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353300" y="957898"/>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7" name="TextBox 6"/>
          <p:cNvSpPr txBox="1"/>
          <p:nvPr/>
        </p:nvSpPr>
        <p:spPr>
          <a:xfrm>
            <a:off x="6372200" y="954038"/>
            <a:ext cx="20517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headache</a:t>
            </a:r>
            <a:endParaRPr lang="zh-CN" altLang="en-US" sz="3200" b="1" dirty="0">
              <a:solidFill>
                <a:srgbClr val="FF0000"/>
              </a:solidFill>
            </a:endParaRPr>
          </a:p>
        </p:txBody>
      </p:sp>
      <p:sp>
        <p:nvSpPr>
          <p:cNvPr id="11" name="TextBox 10"/>
          <p:cNvSpPr txBox="1"/>
          <p:nvPr/>
        </p:nvSpPr>
        <p:spPr>
          <a:xfrm>
            <a:off x="6978203" y="2009537"/>
            <a:ext cx="122413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fever</a:t>
            </a:r>
            <a:endParaRPr lang="zh-CN" altLang="en-US" sz="3200" b="1" dirty="0">
              <a:solidFill>
                <a:srgbClr val="FF0000"/>
              </a:solidFill>
            </a:endParaRPr>
          </a:p>
        </p:txBody>
      </p:sp>
      <p:sp>
        <p:nvSpPr>
          <p:cNvPr id="12" name="TextBox 11"/>
          <p:cNvSpPr txBox="1"/>
          <p:nvPr/>
        </p:nvSpPr>
        <p:spPr>
          <a:xfrm>
            <a:off x="7590271" y="2879993"/>
            <a:ext cx="122413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cough</a:t>
            </a:r>
            <a:endParaRPr lang="zh-CN" altLang="en-US" sz="3200" b="1" dirty="0">
              <a:solidFill>
                <a:srgbClr val="FF0000"/>
              </a:solidFill>
            </a:endParaRPr>
          </a:p>
        </p:txBody>
      </p:sp>
      <p:sp>
        <p:nvSpPr>
          <p:cNvPr id="16" name="TextBox 15"/>
          <p:cNvSpPr txBox="1"/>
          <p:nvPr/>
        </p:nvSpPr>
        <p:spPr>
          <a:xfrm>
            <a:off x="534410" y="1268760"/>
            <a:ext cx="226774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pneumonia</a:t>
            </a:r>
            <a:endParaRPr lang="zh-CN" altLang="en-US" sz="3200" b="1" dirty="0">
              <a:solidFill>
                <a:srgbClr val="FF0000"/>
              </a:solidFill>
            </a:endParaRPr>
          </a:p>
        </p:txBody>
      </p:sp>
      <p:sp>
        <p:nvSpPr>
          <p:cNvPr id="17" name="TextBox 16"/>
          <p:cNvSpPr txBox="1"/>
          <p:nvPr/>
        </p:nvSpPr>
        <p:spPr>
          <a:xfrm>
            <a:off x="2477703" y="3423389"/>
            <a:ext cx="51125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respiratory failure </a:t>
            </a:r>
            <a:r>
              <a:rPr lang="zh-CN" altLang="en-US" sz="3200" b="1" dirty="0" smtClean="0">
                <a:solidFill>
                  <a:srgbClr val="FF0000"/>
                </a:solidFill>
              </a:rPr>
              <a:t>呼吸衰竭</a:t>
            </a:r>
            <a:r>
              <a:rPr lang="en-US" altLang="zh-CN" sz="3200" b="1" dirty="0" smtClean="0">
                <a:solidFill>
                  <a:srgbClr val="FF0000"/>
                </a:solidFill>
              </a:rPr>
              <a:t> </a:t>
            </a:r>
            <a:endParaRPr lang="zh-CN" altLang="en-US" sz="3200" b="1" dirty="0">
              <a:solidFill>
                <a:srgbClr val="FF0000"/>
              </a:solidFill>
            </a:endParaRPr>
          </a:p>
        </p:txBody>
      </p:sp>
      <p:sp>
        <p:nvSpPr>
          <p:cNvPr id="24" name="TextBox 23"/>
          <p:cNvSpPr txBox="1"/>
          <p:nvPr/>
        </p:nvSpPr>
        <p:spPr>
          <a:xfrm>
            <a:off x="197244" y="2857128"/>
            <a:ext cx="260491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 kidney failure</a:t>
            </a:r>
            <a:endParaRPr lang="zh-CN" altLang="en-US" sz="3200" b="1" dirty="0">
              <a:solidFill>
                <a:srgbClr val="FF0000"/>
              </a:solidFill>
            </a:endParaRPr>
          </a:p>
        </p:txBody>
      </p:sp>
      <p:sp>
        <p:nvSpPr>
          <p:cNvPr id="25" name="TextBox 24"/>
          <p:cNvSpPr txBox="1"/>
          <p:nvPr/>
        </p:nvSpPr>
        <p:spPr>
          <a:xfrm>
            <a:off x="3378065" y="332656"/>
            <a:ext cx="259228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4400" b="1" dirty="0" smtClean="0">
                <a:solidFill>
                  <a:schemeClr val="accent2">
                    <a:lumMod val="75000"/>
                  </a:schemeClr>
                </a:solidFill>
              </a:rPr>
              <a:t>symptoms</a:t>
            </a:r>
            <a:endParaRPr lang="zh-CN" altLang="en-US" sz="4400" b="1" dirty="0">
              <a:solidFill>
                <a:schemeClr val="accent2">
                  <a:lumMod val="75000"/>
                </a:schemeClr>
              </a:solidFill>
            </a:endParaRPr>
          </a:p>
        </p:txBody>
      </p:sp>
      <p:sp>
        <p:nvSpPr>
          <p:cNvPr id="42" name="TextBox 41"/>
          <p:cNvSpPr txBox="1"/>
          <p:nvPr/>
        </p:nvSpPr>
        <p:spPr>
          <a:xfrm>
            <a:off x="2456893" y="4086563"/>
            <a:ext cx="518172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b="1" dirty="0" smtClean="0">
                <a:solidFill>
                  <a:schemeClr val="tx1"/>
                </a:solidFill>
              </a:rPr>
              <a:t>To the people who has weak </a:t>
            </a:r>
            <a:r>
              <a:rPr lang="en-US" altLang="zh-CN" sz="2800" b="1" dirty="0" smtClean="0">
                <a:solidFill>
                  <a:schemeClr val="accent2"/>
                </a:solidFill>
              </a:rPr>
              <a:t>immune systems</a:t>
            </a:r>
            <a:r>
              <a:rPr lang="en-US" altLang="zh-CN" sz="2800" b="1" dirty="0" smtClean="0">
                <a:solidFill>
                  <a:schemeClr val="tx1"/>
                </a:solidFill>
              </a:rPr>
              <a:t>, it can be </a:t>
            </a:r>
            <a:r>
              <a:rPr lang="en-US" altLang="zh-CN" sz="2800" b="1" dirty="0" smtClean="0">
                <a:solidFill>
                  <a:schemeClr val="accent2">
                    <a:lumMod val="75000"/>
                  </a:schemeClr>
                </a:solidFill>
              </a:rPr>
              <a:t>fatal</a:t>
            </a:r>
            <a:r>
              <a:rPr lang="en-US" altLang="zh-CN" sz="2800" b="1" dirty="0" smtClean="0">
                <a:solidFill>
                  <a:srgbClr val="0000CC"/>
                </a:solidFill>
              </a:rPr>
              <a:t>.</a:t>
            </a:r>
            <a:endParaRPr lang="zh-CN" altLang="en-US" sz="2800" b="1" dirty="0">
              <a:solidFill>
                <a:srgbClr val="0000CC"/>
              </a:solidFill>
            </a:endParaRPr>
          </a:p>
        </p:txBody>
      </p:sp>
      <p:sp>
        <p:nvSpPr>
          <p:cNvPr id="5" name="矩形 4"/>
          <p:cNvSpPr/>
          <p:nvPr/>
        </p:nvSpPr>
        <p:spPr>
          <a:xfrm>
            <a:off x="285199" y="1947982"/>
            <a:ext cx="4572000" cy="707886"/>
          </a:xfrm>
          <a:prstGeom prst="rect">
            <a:avLst/>
          </a:prstGeom>
        </p:spPr>
        <p:txBody>
          <a:bodyPr>
            <a:spAutoFit/>
          </a:bodyPr>
          <a:lstStyle/>
          <a:p>
            <a:r>
              <a:rPr lang="en-US" altLang="zh-CN" sz="2000" b="1" dirty="0">
                <a:solidFill>
                  <a:schemeClr val="bg1"/>
                </a:solidFill>
              </a:rPr>
              <a:t>[</a:t>
            </a:r>
            <a:r>
              <a:rPr lang="en-US" altLang="zh-CN" sz="2000" b="1" dirty="0" err="1">
                <a:solidFill>
                  <a:schemeClr val="bg1"/>
                </a:solidFill>
              </a:rPr>
              <a:t>nju</a:t>
            </a:r>
            <a:r>
              <a:rPr lang="en-US" altLang="zh-CN" sz="2000" b="1" dirty="0">
                <a:solidFill>
                  <a:schemeClr val="bg1"/>
                </a:solidFill>
              </a:rPr>
              <a:t>ːˈ</a:t>
            </a:r>
            <a:r>
              <a:rPr lang="en-US" altLang="zh-CN" sz="2000" b="1" dirty="0" err="1">
                <a:solidFill>
                  <a:schemeClr val="bg1"/>
                </a:solidFill>
              </a:rPr>
              <a:t>məʊniə</a:t>
            </a:r>
            <a:r>
              <a:rPr lang="en-US" altLang="zh-CN" sz="2000" b="1" dirty="0">
                <a:solidFill>
                  <a:schemeClr val="bg1"/>
                </a:solidFill>
              </a:rPr>
              <a:t>]</a:t>
            </a:r>
            <a:br>
              <a:rPr lang="en-US" altLang="zh-CN" sz="2000" b="1" dirty="0">
                <a:solidFill>
                  <a:schemeClr val="bg1"/>
                </a:solidFill>
              </a:rPr>
            </a:br>
            <a:endParaRPr lang="zh-CN" altLang="en-US" sz="2000" b="1" dirty="0">
              <a:solidFill>
                <a:schemeClr val="bg1"/>
              </a:solidFill>
            </a:endParaRPr>
          </a:p>
        </p:txBody>
      </p:sp>
      <p:sp>
        <p:nvSpPr>
          <p:cNvPr id="23" name="矩形 22"/>
          <p:cNvSpPr/>
          <p:nvPr/>
        </p:nvSpPr>
        <p:spPr>
          <a:xfrm>
            <a:off x="1907704" y="1947982"/>
            <a:ext cx="1098378" cy="461665"/>
          </a:xfrm>
          <a:prstGeom prst="rect">
            <a:avLst/>
          </a:prstGeom>
        </p:spPr>
        <p:txBody>
          <a:bodyPr wrap="none">
            <a:spAutoFit/>
          </a:bodyPr>
          <a:lstStyle/>
          <a:p>
            <a:r>
              <a:rPr lang="zh-CN" altLang="en-US" sz="2400" b="1" dirty="0" smtClean="0">
                <a:solidFill>
                  <a:schemeClr val="bg1"/>
                </a:solidFill>
                <a:latin typeface="Arial Narrow" panose="020B0606020202030204" pitchFamily="34" charset="0"/>
              </a:rPr>
              <a:t>肺炎  </a:t>
            </a:r>
            <a:r>
              <a:rPr lang="en-US" altLang="zh-CN" sz="2400" b="1" dirty="0" smtClean="0">
                <a:solidFill>
                  <a:schemeClr val="bg1"/>
                </a:solidFill>
                <a:latin typeface="Arial Narrow" panose="020B0606020202030204" pitchFamily="34" charset="0"/>
              </a:rPr>
              <a:t>n</a:t>
            </a:r>
            <a:endParaRPr lang="zh-CN" altLang="en-US" sz="2400" dirty="0">
              <a:solidFill>
                <a:schemeClr val="bg1"/>
              </a:solidFill>
            </a:endParaRPr>
          </a:p>
        </p:txBody>
      </p:sp>
      <p:sp>
        <p:nvSpPr>
          <p:cNvPr id="26" name="矩形 25"/>
          <p:cNvSpPr/>
          <p:nvPr/>
        </p:nvSpPr>
        <p:spPr>
          <a:xfrm>
            <a:off x="611560" y="3546499"/>
            <a:ext cx="803425" cy="461665"/>
          </a:xfrm>
          <a:prstGeom prst="rect">
            <a:avLst/>
          </a:prstGeom>
        </p:spPr>
        <p:txBody>
          <a:bodyPr wrap="none">
            <a:spAutoFit/>
          </a:bodyPr>
          <a:lstStyle/>
          <a:p>
            <a:r>
              <a:rPr lang="zh-CN" altLang="en-US" sz="2400" b="1" dirty="0" smtClean="0">
                <a:solidFill>
                  <a:schemeClr val="bg1"/>
                </a:solidFill>
                <a:latin typeface="Arial Narrow" panose="020B0606020202030204" pitchFamily="34" charset="0"/>
              </a:rPr>
              <a:t>肾脏</a:t>
            </a:r>
            <a:endParaRPr lang="zh-CN" altLang="en-US" sz="2400" dirty="0">
              <a:solidFill>
                <a:schemeClr val="bg1"/>
              </a:solidFill>
            </a:endParaRPr>
          </a:p>
        </p:txBody>
      </p:sp>
      <p:sp>
        <p:nvSpPr>
          <p:cNvPr id="28" name="矩形 27"/>
          <p:cNvSpPr/>
          <p:nvPr/>
        </p:nvSpPr>
        <p:spPr>
          <a:xfrm>
            <a:off x="683568" y="4535346"/>
            <a:ext cx="1715534" cy="461665"/>
          </a:xfrm>
          <a:prstGeom prst="rect">
            <a:avLst/>
          </a:prstGeom>
        </p:spPr>
        <p:txBody>
          <a:bodyPr wrap="none">
            <a:spAutoFit/>
          </a:bodyPr>
          <a:lstStyle/>
          <a:p>
            <a:r>
              <a:rPr lang="zh-CN" altLang="en-US" sz="2400" b="1" dirty="0" smtClean="0">
                <a:solidFill>
                  <a:schemeClr val="bg1"/>
                </a:solidFill>
              </a:rPr>
              <a:t>免疫系统 </a:t>
            </a:r>
            <a:r>
              <a:rPr lang="en-US" altLang="zh-CN" sz="2400" b="1" dirty="0" smtClean="0">
                <a:solidFill>
                  <a:schemeClr val="bg1"/>
                </a:solidFill>
              </a:rPr>
              <a:t>n </a:t>
            </a:r>
            <a:endParaRPr lang="zh-CN" altLang="en-US" sz="2400" b="1" dirty="0">
              <a:solidFill>
                <a:schemeClr val="bg1"/>
              </a:solidFill>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403" y="1221789"/>
            <a:ext cx="2321614" cy="1953343"/>
          </a:xfrm>
          <a:prstGeom prst="rect">
            <a:avLst/>
          </a:prstGeom>
          <a:effectLst>
            <a:softEdge rad="254000"/>
          </a:effectLst>
        </p:spPr>
      </p:pic>
      <p:sp>
        <p:nvSpPr>
          <p:cNvPr id="15" name="TextBox 14"/>
          <p:cNvSpPr txBox="1"/>
          <p:nvPr/>
        </p:nvSpPr>
        <p:spPr>
          <a:xfrm>
            <a:off x="611560" y="5157192"/>
            <a:ext cx="8125301" cy="147732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b="1" dirty="0" smtClean="0"/>
              <a:t>fatal:</a:t>
            </a:r>
            <a:endParaRPr lang="en-US" altLang="zh-CN" b="1" dirty="0" smtClean="0"/>
          </a:p>
          <a:p>
            <a:r>
              <a:rPr lang="en-US" altLang="zh-CN" b="1" dirty="0" smtClean="0"/>
              <a:t> It is impossible to say who struck the fatal blow.  (</a:t>
            </a:r>
            <a:r>
              <a:rPr lang="zh-CN" altLang="en-US" b="1" dirty="0" smtClean="0"/>
              <a:t>致命一击</a:t>
            </a:r>
            <a:r>
              <a:rPr lang="en-US" altLang="zh-CN" b="1" dirty="0" smtClean="0"/>
              <a:t>)</a:t>
            </a:r>
            <a:endParaRPr lang="en-US" altLang="zh-CN" b="1" dirty="0" smtClean="0"/>
          </a:p>
          <a:p>
            <a:r>
              <a:rPr lang="en-US" altLang="zh-CN" b="1" dirty="0" smtClean="0"/>
              <a:t>there was some</a:t>
            </a:r>
            <a:r>
              <a:rPr lang="zh-CN" altLang="en-US" b="1" dirty="0" smtClean="0"/>
              <a:t> </a:t>
            </a:r>
            <a:r>
              <a:rPr lang="en-US" altLang="zh-CN" b="1" dirty="0" smtClean="0"/>
              <a:t>fatal flaw(</a:t>
            </a:r>
            <a:r>
              <a:rPr lang="zh-CN" altLang="en-US" b="1" dirty="0" smtClean="0"/>
              <a:t>致命弱点</a:t>
            </a:r>
            <a:r>
              <a:rPr lang="en-US" altLang="zh-CN" b="1" dirty="0" smtClean="0"/>
              <a:t>) in his makeup, and as time went on he lapsed</a:t>
            </a:r>
            <a:endParaRPr lang="en-US" altLang="zh-CN" b="1" dirty="0" smtClean="0"/>
          </a:p>
          <a:p>
            <a:r>
              <a:rPr lang="en-US" altLang="zh-CN" b="1" dirty="0" smtClean="0"/>
              <a:t>Into long silences or became off-hand. </a:t>
            </a:r>
            <a:r>
              <a:rPr lang="zh-CN" altLang="en-US" b="1" dirty="0" smtClean="0"/>
              <a:t>他的性格有些缺陷，随着时间的推移，</a:t>
            </a:r>
            <a:endParaRPr lang="en-US" altLang="zh-CN" b="1" dirty="0" smtClean="0"/>
          </a:p>
          <a:p>
            <a:r>
              <a:rPr lang="zh-CN" altLang="en-US" b="1" dirty="0" smtClean="0"/>
              <a:t>他陷入了久久的沉默，或者变得漠然。</a:t>
            </a:r>
            <a:endParaRPr lang="zh-CN" altLang="en-US" b="1" dirty="0"/>
          </a:p>
        </p:txBody>
      </p:sp>
      <p:pic>
        <p:nvPicPr>
          <p:cNvPr id="3"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circle(in)">
                                      <p:cBhvr>
                                        <p:cTn id="7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P spid="17" grpId="0" animBg="1"/>
      <p:bldP spid="24" grpId="0" animBg="1"/>
      <p:bldP spid="25" grpId="0" animBg="1"/>
      <p:bldP spid="42" grpId="0" animBg="1"/>
      <p:bldP spid="5" grpId="0"/>
      <p:bldP spid="23" grpId="0"/>
      <p:bldP spid="26" grpId="0"/>
      <p:bldP spid="28"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标题 1"/>
          <p:cNvSpPr>
            <a:spLocks noGrp="1"/>
          </p:cNvSpPr>
          <p:nvPr>
            <p:ph type="title"/>
          </p:nvPr>
        </p:nvSpPr>
        <p:spPr>
          <a:xfrm>
            <a:off x="251520" y="274638"/>
            <a:ext cx="8568952"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altLang="zh-CN" sz="3200" dirty="0"/>
              <a:t>How do we </a:t>
            </a:r>
            <a:r>
              <a:rPr lang="en-US" altLang="zh-CN" sz="3200" b="1" u="sng" dirty="0">
                <a:solidFill>
                  <a:schemeClr val="accent2"/>
                </a:solidFill>
              </a:rPr>
              <a:t>distinguish</a:t>
            </a:r>
            <a:r>
              <a:rPr lang="en-US" altLang="zh-CN" sz="3200" dirty="0"/>
              <a:t> between the common cold and novel coronavirus pneumonia?</a:t>
            </a:r>
            <a:endParaRPr lang="zh-CN" altLang="en-US" sz="3200" dirty="0"/>
          </a:p>
        </p:txBody>
      </p:sp>
      <p:sp>
        <p:nvSpPr>
          <p:cNvPr id="3" name="内容占位符 2"/>
          <p:cNvSpPr>
            <a:spLocks noGrp="1"/>
          </p:cNvSpPr>
          <p:nvPr>
            <p:ph idx="1"/>
          </p:nvPr>
        </p:nvSpPr>
        <p:spPr>
          <a:xfrm>
            <a:off x="395536" y="1844825"/>
            <a:ext cx="8229600" cy="3960440"/>
          </a:xfrm>
        </p:spPr>
        <p:style>
          <a:lnRef idx="3">
            <a:schemeClr val="lt1"/>
          </a:lnRef>
          <a:fillRef idx="1">
            <a:schemeClr val="accent6"/>
          </a:fillRef>
          <a:effectRef idx="1">
            <a:schemeClr val="accent6"/>
          </a:effectRef>
          <a:fontRef idx="minor">
            <a:schemeClr val="lt1"/>
          </a:fontRef>
        </p:style>
        <p:txBody>
          <a:bodyPr>
            <a:normAutofit/>
          </a:bodyPr>
          <a:lstStyle/>
          <a:p>
            <a:pPr marL="0" indent="0">
              <a:buNone/>
            </a:pPr>
            <a:r>
              <a:rPr lang="en-US" altLang="zh-CN" sz="2400" b="1" dirty="0" smtClean="0">
                <a:solidFill>
                  <a:schemeClr val="tx1"/>
                </a:solidFill>
              </a:rPr>
              <a:t>The </a:t>
            </a:r>
            <a:r>
              <a:rPr lang="en-US" altLang="zh-CN" sz="2400" b="1" dirty="0">
                <a:solidFill>
                  <a:schemeClr val="tx1"/>
                </a:solidFill>
              </a:rPr>
              <a:t>early symptoms of the two are similar, including </a:t>
            </a:r>
            <a:r>
              <a:rPr lang="en-US" altLang="zh-CN" sz="2400" b="1" u="sng" dirty="0">
                <a:solidFill>
                  <a:schemeClr val="tx1"/>
                </a:solidFill>
              </a:rPr>
              <a:t>fever, dry cough, respiratory symptoms, and fatigue after fever</a:t>
            </a:r>
            <a:r>
              <a:rPr lang="en-US" altLang="zh-CN" sz="2400" b="1" dirty="0">
                <a:solidFill>
                  <a:schemeClr val="tx1"/>
                </a:solidFill>
              </a:rPr>
              <a:t>. Some even showed up in the digestive </a:t>
            </a:r>
            <a:r>
              <a:rPr lang="en-US" altLang="zh-CN" sz="2400" b="1" dirty="0" smtClean="0">
                <a:solidFill>
                  <a:schemeClr val="tx1"/>
                </a:solidFill>
              </a:rPr>
              <a:t>tract(</a:t>
            </a:r>
            <a:r>
              <a:rPr lang="zh-CN" altLang="en-US" sz="2400" b="1" dirty="0" smtClean="0">
                <a:solidFill>
                  <a:schemeClr val="tx1"/>
                </a:solidFill>
              </a:rPr>
              <a:t>消化道</a:t>
            </a:r>
            <a:r>
              <a:rPr lang="en-US" altLang="zh-CN" sz="2400" b="1" dirty="0" smtClean="0">
                <a:solidFill>
                  <a:schemeClr val="tx1"/>
                </a:solidFill>
              </a:rPr>
              <a:t>).</a:t>
            </a:r>
            <a:endParaRPr lang="en-US" altLang="zh-CN" sz="2400" b="1" dirty="0">
              <a:solidFill>
                <a:schemeClr val="tx1"/>
              </a:solidFill>
            </a:endParaRPr>
          </a:p>
          <a:p>
            <a:pPr marL="0" indent="0">
              <a:buNone/>
            </a:pPr>
            <a:r>
              <a:rPr lang="en-US" altLang="zh-CN" sz="2400" b="1" dirty="0" smtClean="0">
                <a:solidFill>
                  <a:schemeClr val="tx1">
                    <a:lumMod val="95000"/>
                    <a:lumOff val="5000"/>
                  </a:schemeClr>
                </a:solidFill>
              </a:rPr>
              <a:t>The </a:t>
            </a:r>
            <a:r>
              <a:rPr lang="en-US" altLang="zh-CN" sz="2400" b="1" dirty="0">
                <a:solidFill>
                  <a:schemeClr val="tx1">
                    <a:lumMod val="95000"/>
                    <a:lumOff val="5000"/>
                  </a:schemeClr>
                </a:solidFill>
              </a:rPr>
              <a:t>most important way to distinguish it is by taking samples from throat </a:t>
            </a:r>
            <a:r>
              <a:rPr lang="en-US" altLang="zh-CN" sz="2400" b="1" dirty="0" smtClean="0">
                <a:solidFill>
                  <a:schemeClr val="tx1">
                    <a:lumMod val="95000"/>
                    <a:lumOff val="5000"/>
                  </a:schemeClr>
                </a:solidFill>
              </a:rPr>
              <a:t>swabs(</a:t>
            </a:r>
            <a:r>
              <a:rPr lang="zh-CN" altLang="en-US" sz="2400" b="1" dirty="0" smtClean="0">
                <a:solidFill>
                  <a:schemeClr val="tx1">
                    <a:lumMod val="95000"/>
                    <a:lumOff val="5000"/>
                  </a:schemeClr>
                </a:solidFill>
              </a:rPr>
              <a:t>拭子，药签</a:t>
            </a:r>
            <a:r>
              <a:rPr lang="en-US" altLang="zh-CN" sz="2400" b="1" dirty="0" smtClean="0">
                <a:solidFill>
                  <a:schemeClr val="tx1">
                    <a:lumMod val="95000"/>
                    <a:lumOff val="5000"/>
                  </a:schemeClr>
                </a:solidFill>
              </a:rPr>
              <a:t>) </a:t>
            </a:r>
            <a:r>
              <a:rPr lang="en-US" altLang="zh-CN" sz="2400" b="1" dirty="0">
                <a:solidFill>
                  <a:schemeClr val="tx1">
                    <a:lumMod val="95000"/>
                    <a:lumOff val="5000"/>
                  </a:schemeClr>
                </a:solidFill>
              </a:rPr>
              <a:t>to test for the virus. The report clearly tells whether the tester is infected with H1N1, type B influenza or novel coronavirus. The reagent test kits are supposed to be accessible in designated hospitals.</a:t>
            </a:r>
            <a:endParaRPr lang="zh-CN" altLang="en-US" sz="2400" b="1" dirty="0">
              <a:solidFill>
                <a:schemeClr val="tx1">
                  <a:lumMod val="95000"/>
                  <a:lumOff val="5000"/>
                </a:schemeClr>
              </a:solidFill>
            </a:endParaRPr>
          </a:p>
        </p:txBody>
      </p:sp>
      <p:sp>
        <p:nvSpPr>
          <p:cNvPr id="5" name="TextBox 4"/>
          <p:cNvSpPr txBox="1"/>
          <p:nvPr/>
        </p:nvSpPr>
        <p:spPr>
          <a:xfrm>
            <a:off x="755576" y="6021288"/>
            <a:ext cx="6661439" cy="461665"/>
          </a:xfrm>
          <a:prstGeom prst="rect">
            <a:avLst/>
          </a:prstGeom>
          <a:noFill/>
        </p:spPr>
        <p:txBody>
          <a:bodyPr wrap="none" rtlCol="0">
            <a:spAutoFit/>
          </a:bodyPr>
          <a:lstStyle/>
          <a:p>
            <a:r>
              <a:rPr lang="en-US" altLang="zh-CN" sz="2400" dirty="0" err="1" smtClean="0">
                <a:solidFill>
                  <a:schemeClr val="bg1"/>
                </a:solidFill>
              </a:rPr>
              <a:t>eg</a:t>
            </a:r>
            <a:r>
              <a:rPr lang="en-US" altLang="zh-CN" sz="2400" dirty="0" smtClean="0">
                <a:solidFill>
                  <a:schemeClr val="bg1"/>
                </a:solidFill>
              </a:rPr>
              <a:t>. All this has upset me. I need time </a:t>
            </a:r>
            <a:r>
              <a:rPr lang="en-US" altLang="zh-CN" sz="2400" b="1" dirty="0" smtClean="0">
                <a:solidFill>
                  <a:schemeClr val="bg1"/>
                </a:solidFill>
              </a:rPr>
              <a:t>to</a:t>
            </a:r>
            <a:r>
              <a:rPr lang="en-US" altLang="zh-CN" sz="2400" b="1" dirty="0" smtClean="0">
                <a:solidFill>
                  <a:schemeClr val="accent2"/>
                </a:solidFill>
              </a:rPr>
              <a:t> </a:t>
            </a:r>
            <a:r>
              <a:rPr lang="en-US" altLang="zh-CN" sz="2400" b="1" dirty="0" smtClean="0">
                <a:solidFill>
                  <a:schemeClr val="accent3">
                    <a:lumMod val="40000"/>
                    <a:lumOff val="60000"/>
                  </a:schemeClr>
                </a:solidFill>
              </a:rPr>
              <a:t>digest</a:t>
            </a:r>
            <a:r>
              <a:rPr lang="en-US" altLang="zh-CN" sz="2400" b="1" dirty="0" smtClean="0">
                <a:solidFill>
                  <a:schemeClr val="accent2"/>
                </a:solidFill>
              </a:rPr>
              <a:t> </a:t>
            </a:r>
            <a:r>
              <a:rPr lang="en-US" altLang="zh-CN" sz="2400" dirty="0" smtClean="0">
                <a:solidFill>
                  <a:schemeClr val="bg1"/>
                </a:solidFill>
              </a:rPr>
              <a:t>it all. </a:t>
            </a:r>
            <a:endParaRPr lang="zh-CN" alt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矩形 1"/>
          <p:cNvSpPr/>
          <p:nvPr/>
        </p:nvSpPr>
        <p:spPr>
          <a:xfrm>
            <a:off x="369879" y="430887"/>
            <a:ext cx="8172400" cy="86177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3200" b="1" dirty="0" smtClean="0">
                <a:latin typeface="Arial" panose="020B0604020202020204" pitchFamily="34" charset="0"/>
                <a:cs typeface="Arial" panose="020B0604020202020204" pitchFamily="34" charset="0"/>
              </a:rPr>
              <a:t>Is there any treatment</a:t>
            </a:r>
            <a:r>
              <a:rPr lang="en-US" altLang="zh-CN" sz="3200" b="1" dirty="0" smtClean="0">
                <a:solidFill>
                  <a:schemeClr val="tx1"/>
                </a:solidFill>
                <a:latin typeface="Arial" panose="020B0604020202020204" pitchFamily="34" charset="0"/>
                <a:cs typeface="Arial" panose="020B0604020202020204" pitchFamily="34" charset="0"/>
              </a:rPr>
              <a:t> available </a:t>
            </a:r>
            <a:r>
              <a:rPr lang="en-US" altLang="zh-CN" sz="3200" b="1" dirty="0" smtClean="0">
                <a:latin typeface="Arial" panose="020B0604020202020204" pitchFamily="34" charset="0"/>
                <a:cs typeface="Arial" panose="020B0604020202020204" pitchFamily="34" charset="0"/>
              </a:rPr>
              <a:t>now?</a:t>
            </a:r>
            <a:endParaRPr lang="en-US" altLang="zh-CN" sz="3200" b="1" dirty="0" smtClean="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sp>
        <p:nvSpPr>
          <p:cNvPr id="5" name="TextBox 4"/>
          <p:cNvSpPr txBox="1"/>
          <p:nvPr/>
        </p:nvSpPr>
        <p:spPr>
          <a:xfrm>
            <a:off x="307709" y="1268760"/>
            <a:ext cx="8296740" cy="35394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altLang="zh-CN" sz="3200" b="1" dirty="0" smtClean="0">
                <a:solidFill>
                  <a:schemeClr val="tx1"/>
                </a:solidFill>
              </a:rPr>
              <a:t>There actually isn’t any </a:t>
            </a:r>
            <a:r>
              <a:rPr lang="en-US" altLang="zh-CN" sz="3200" b="1" u="sng" dirty="0" smtClean="0">
                <a:solidFill>
                  <a:schemeClr val="tx1"/>
                </a:solidFill>
              </a:rPr>
              <a:t>effective </a:t>
            </a:r>
            <a:r>
              <a:rPr lang="en-US" altLang="zh-CN" sz="3200" b="1" dirty="0" smtClean="0">
                <a:solidFill>
                  <a:schemeClr val="tx1"/>
                </a:solidFill>
              </a:rPr>
              <a:t>treatment at the moment at all, because it is a virus and it is novel. Antibiotics(</a:t>
            </a:r>
            <a:r>
              <a:rPr lang="zh-CN" altLang="en-US" sz="3200" b="1" dirty="0" smtClean="0">
                <a:solidFill>
                  <a:schemeClr val="tx1"/>
                </a:solidFill>
              </a:rPr>
              <a:t>抗生素）</a:t>
            </a:r>
            <a:r>
              <a:rPr lang="en-US" altLang="zh-CN" sz="3200" b="1" dirty="0" smtClean="0">
                <a:solidFill>
                  <a:schemeClr val="tx1"/>
                </a:solidFill>
              </a:rPr>
              <a:t>won’t  work. They only work against bacteria rather than viruses. </a:t>
            </a:r>
            <a:br>
              <a:rPr lang="en-US" altLang="zh-CN" sz="3200" b="1" dirty="0">
                <a:solidFill>
                  <a:schemeClr val="tx1"/>
                </a:solidFill>
              </a:rPr>
            </a:br>
            <a:r>
              <a:rPr lang="en-US" altLang="zh-CN" sz="3200" b="1" dirty="0" smtClean="0">
                <a:solidFill>
                  <a:schemeClr val="tx1"/>
                </a:solidFill>
              </a:rPr>
              <a:t>The </a:t>
            </a:r>
            <a:r>
              <a:rPr lang="en-US" altLang="zh-CN" sz="3200" b="1" dirty="0">
                <a:solidFill>
                  <a:schemeClr val="tx1"/>
                </a:solidFill>
              </a:rPr>
              <a:t>two main treatment methods are still early detection and early isolation. They are the most </a:t>
            </a:r>
            <a:r>
              <a:rPr lang="en-US" altLang="zh-CN" sz="3200" b="1" u="sng" dirty="0" smtClean="0">
                <a:solidFill>
                  <a:schemeClr val="tx1"/>
                </a:solidFill>
              </a:rPr>
              <a:t>primitive(</a:t>
            </a:r>
            <a:r>
              <a:rPr lang="zh-CN" altLang="en-US" sz="3200" b="1" u="sng" dirty="0" smtClean="0">
                <a:solidFill>
                  <a:schemeClr val="tx1"/>
                </a:solidFill>
              </a:rPr>
              <a:t>原始的</a:t>
            </a:r>
            <a:r>
              <a:rPr lang="en-US" altLang="zh-CN" sz="3200" b="1" u="sng" dirty="0" smtClean="0">
                <a:solidFill>
                  <a:schemeClr val="tx1"/>
                </a:solidFill>
              </a:rPr>
              <a:t>)</a:t>
            </a:r>
            <a:r>
              <a:rPr lang="en-US" altLang="zh-CN" sz="3200" b="1" dirty="0" smtClean="0">
                <a:solidFill>
                  <a:schemeClr val="tx1"/>
                </a:solidFill>
              </a:rPr>
              <a:t> </a:t>
            </a:r>
            <a:r>
              <a:rPr lang="en-US" altLang="zh-CN" sz="3200" b="1" dirty="0">
                <a:solidFill>
                  <a:schemeClr val="tx1"/>
                </a:solidFill>
              </a:rPr>
              <a:t>and effective </a:t>
            </a:r>
            <a:r>
              <a:rPr lang="en-US" altLang="zh-CN" sz="3200" b="1" dirty="0" smtClean="0">
                <a:solidFill>
                  <a:schemeClr val="tx1"/>
                </a:solidFill>
              </a:rPr>
              <a:t>ways</a:t>
            </a:r>
            <a:endParaRPr lang="zh-CN" altLang="en-US" sz="3200" b="1" dirty="0">
              <a:solidFill>
                <a:schemeClr val="tx1"/>
              </a:solidFill>
            </a:endParaRPr>
          </a:p>
        </p:txBody>
      </p:sp>
      <p:sp>
        <p:nvSpPr>
          <p:cNvPr id="4" name="矩形 3"/>
          <p:cNvSpPr/>
          <p:nvPr/>
        </p:nvSpPr>
        <p:spPr>
          <a:xfrm>
            <a:off x="1475656" y="5085184"/>
            <a:ext cx="6138936"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smtClean="0"/>
              <a:t>have a profound/ dispensable effect on </a:t>
            </a:r>
            <a:endParaRPr lang="en-US" altLang="zh-CN" sz="2400" b="1" dirty="0" smtClean="0"/>
          </a:p>
          <a:p>
            <a:r>
              <a:rPr lang="en-US" altLang="zh-CN" sz="2400" b="1" dirty="0" smtClean="0"/>
              <a:t>play a dispensable / crucial role in </a:t>
            </a:r>
            <a:endParaRPr lang="zh-CN" altLang="en-US" sz="2400" b="1" dirty="0"/>
          </a:p>
        </p:txBody>
      </p:sp>
      <p:pic>
        <p:nvPicPr>
          <p:cNvPr id="3"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标题 1"/>
          <p:cNvSpPr>
            <a:spLocks noGrp="1"/>
          </p:cNvSpPr>
          <p:nvPr>
            <p:ph type="title"/>
          </p:nvPr>
        </p:nvSpPr>
        <p:spPr>
          <a:xfrm>
            <a:off x="457200" y="274638"/>
            <a:ext cx="8229600" cy="778098"/>
          </a:xfrm>
        </p:spPr>
        <p:style>
          <a:lnRef idx="3">
            <a:schemeClr val="lt1"/>
          </a:lnRef>
          <a:fillRef idx="1">
            <a:schemeClr val="accent2"/>
          </a:fillRef>
          <a:effectRef idx="1">
            <a:schemeClr val="accent2"/>
          </a:effectRef>
          <a:fontRef idx="minor">
            <a:schemeClr val="lt1"/>
          </a:fontRef>
        </p:style>
        <p:txBody>
          <a:bodyPr/>
          <a:lstStyle/>
          <a:p>
            <a:r>
              <a:rPr lang="en-US" altLang="zh-CN" dirty="0" smtClean="0"/>
              <a:t>Great challenge we face </a:t>
            </a:r>
            <a:endParaRPr lang="zh-CN" altLang="en-US" dirty="0"/>
          </a:p>
        </p:txBody>
      </p:sp>
      <p:sp>
        <p:nvSpPr>
          <p:cNvPr id="3" name="内容占位符 2"/>
          <p:cNvSpPr>
            <a:spLocks noGrp="1"/>
          </p:cNvSpPr>
          <p:nvPr>
            <p:ph idx="1"/>
          </p:nvPr>
        </p:nvSpPr>
        <p:spPr>
          <a:xfrm>
            <a:off x="470446" y="1340768"/>
            <a:ext cx="8229600" cy="331236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en-US" altLang="zh-CN" sz="3000" b="1" dirty="0" smtClean="0">
                <a:solidFill>
                  <a:schemeClr val="tx1"/>
                </a:solidFill>
              </a:rPr>
              <a:t> The stark( </a:t>
            </a:r>
            <a:r>
              <a:rPr lang="zh-CN" altLang="en-US" sz="3000" b="1" dirty="0" smtClean="0">
                <a:solidFill>
                  <a:schemeClr val="tx1"/>
                </a:solidFill>
              </a:rPr>
              <a:t>赤裸裸的，无法回避的，僵硬的</a:t>
            </a:r>
            <a:r>
              <a:rPr lang="en-US" altLang="zh-CN" sz="3000" b="1" dirty="0" smtClean="0">
                <a:solidFill>
                  <a:schemeClr val="tx1"/>
                </a:solidFill>
              </a:rPr>
              <a:t>) </a:t>
            </a:r>
            <a:r>
              <a:rPr lang="en-US" altLang="zh-CN" sz="3000" b="1" dirty="0">
                <a:solidFill>
                  <a:schemeClr val="tx1"/>
                </a:solidFill>
              </a:rPr>
              <a:t>reality the country is facing is a wider spread of the virus </a:t>
            </a:r>
            <a:r>
              <a:rPr lang="en-US" altLang="zh-CN" sz="3000" b="1" u="sng" dirty="0">
                <a:solidFill>
                  <a:schemeClr val="tx1"/>
                </a:solidFill>
              </a:rPr>
              <a:t>fueled</a:t>
            </a:r>
            <a:r>
              <a:rPr lang="en-US" altLang="zh-CN" sz="3000" b="1" dirty="0">
                <a:solidFill>
                  <a:schemeClr val="tx1"/>
                </a:solidFill>
              </a:rPr>
              <a:t> by the Spring Festival travel rush that will see hundreds of millions of people traveling nationwide or overseas during the holidays. </a:t>
            </a:r>
            <a:endParaRPr lang="en-US" altLang="zh-CN" sz="3000" b="1" dirty="0">
              <a:solidFill>
                <a:schemeClr val="tx1"/>
              </a:solidFill>
            </a:endParaRPr>
          </a:p>
          <a:p>
            <a:pPr marL="0" indent="0">
              <a:buNone/>
            </a:pPr>
            <a:r>
              <a:rPr lang="en-US" altLang="zh-CN" sz="3000" b="1" dirty="0" smtClean="0">
                <a:solidFill>
                  <a:schemeClr val="tx1"/>
                </a:solidFill>
              </a:rPr>
              <a:t> This </a:t>
            </a:r>
            <a:r>
              <a:rPr lang="en-US" altLang="zh-CN" sz="3000" b="1" dirty="0">
                <a:solidFill>
                  <a:schemeClr val="tx1"/>
                </a:solidFill>
              </a:rPr>
              <a:t>is a lesson learned during the SARS outbreak at a very high cost in human lives. The country should not have to learn that lesson all over again</a:t>
            </a:r>
            <a:r>
              <a:rPr lang="en-US" altLang="zh-CN" sz="3000" b="1" dirty="0" smtClean="0">
                <a:solidFill>
                  <a:schemeClr val="tx1"/>
                </a:solidFill>
              </a:rPr>
              <a:t>.</a:t>
            </a:r>
            <a:endParaRPr lang="en-US" altLang="zh-CN" sz="3000" b="1" dirty="0" smtClean="0">
              <a:solidFill>
                <a:schemeClr val="tx1"/>
              </a:solidFill>
            </a:endParaRPr>
          </a:p>
          <a:p>
            <a:pPr marL="0" indent="0">
              <a:buNone/>
            </a:pPr>
            <a:endParaRPr lang="en-US" altLang="zh-CN" b="1" dirty="0">
              <a:solidFill>
                <a:schemeClr val="tx1"/>
              </a:solidFill>
            </a:endParaRPr>
          </a:p>
          <a:p>
            <a:endParaRPr lang="zh-CN" altLang="en-US" b="1" dirty="0">
              <a:solidFill>
                <a:schemeClr val="tx1"/>
              </a:solidFill>
            </a:endParaRPr>
          </a:p>
        </p:txBody>
      </p:sp>
      <p:sp>
        <p:nvSpPr>
          <p:cNvPr id="4" name="TextBox 3"/>
          <p:cNvSpPr txBox="1"/>
          <p:nvPr/>
        </p:nvSpPr>
        <p:spPr>
          <a:xfrm>
            <a:off x="683568" y="4797152"/>
            <a:ext cx="6894836" cy="193899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sz="2000" b="1" dirty="0" smtClean="0"/>
              <a:t> stark</a:t>
            </a:r>
            <a:r>
              <a:rPr lang="zh-CN" altLang="en-US" sz="2000" b="1" dirty="0" smtClean="0"/>
              <a:t>：</a:t>
            </a:r>
            <a:endParaRPr lang="en-US" altLang="zh-CN" sz="2000" b="1" dirty="0"/>
          </a:p>
          <a:p>
            <a:r>
              <a:rPr lang="en-US" altLang="zh-CN" sz="2000" b="1" dirty="0" smtClean="0"/>
              <a:t> the windows misted, blurring the stark streetlight.</a:t>
            </a:r>
            <a:endParaRPr lang="en-US" altLang="zh-CN" sz="2000" b="1" dirty="0" smtClean="0"/>
          </a:p>
          <a:p>
            <a:r>
              <a:rPr lang="zh-CN" altLang="en-US" sz="2000" b="1" dirty="0" smtClean="0"/>
              <a:t>窗上蒙了水雾，向外望去，原本突兀的街灯变得模糊起来。</a:t>
            </a:r>
            <a:endParaRPr lang="en-US" altLang="zh-CN" sz="2000" b="1" dirty="0" smtClean="0"/>
          </a:p>
          <a:p>
            <a:r>
              <a:rPr lang="en-US" altLang="zh-CN" sz="2000" b="1" dirty="0" smtClean="0"/>
              <a:t>fuel:</a:t>
            </a:r>
            <a:endParaRPr lang="en-US" altLang="zh-CN" sz="2000" b="1" dirty="0" smtClean="0"/>
          </a:p>
          <a:p>
            <a:r>
              <a:rPr lang="en-US" altLang="zh-CN" sz="2000" b="1" dirty="0" err="1" smtClean="0"/>
              <a:t>eg</a:t>
            </a:r>
            <a:r>
              <a:rPr lang="en-US" altLang="zh-CN" sz="2000" b="1" dirty="0" smtClean="0"/>
              <a:t>. His indifference was a fuel to her hatred.</a:t>
            </a:r>
            <a:endParaRPr lang="en-US" altLang="zh-CN" sz="2000" b="1" dirty="0" smtClean="0"/>
          </a:p>
          <a:p>
            <a:r>
              <a:rPr lang="en-US" altLang="zh-CN" sz="2000" b="1" dirty="0" smtClean="0"/>
              <a:t>His comments are bound to add fuel to the debate.</a:t>
            </a:r>
            <a:endParaRPr lang="zh-CN" altLang="en-US" sz="2000" b="1"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578" y="4653136"/>
            <a:ext cx="1961668" cy="1925340"/>
          </a:xfrm>
          <a:prstGeom prst="rect">
            <a:avLst/>
          </a:prstGeom>
          <a:effectLst>
            <a:softEdge rad="419100"/>
          </a:effectLst>
        </p:spPr>
      </p:pic>
      <p:pic>
        <p:nvPicPr>
          <p:cNvPr id="7"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72120" y="6411278"/>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0"/>
            <a:ext cx="9144000" cy="6858372"/>
          </a:xfrm>
          <a:prstGeom prst="rect">
            <a:avLst/>
          </a:prstGeom>
        </p:spPr>
      </p:pic>
      <p:sp>
        <p:nvSpPr>
          <p:cNvPr id="3" name="内容占位符 2"/>
          <p:cNvSpPr>
            <a:spLocks noGrp="1"/>
          </p:cNvSpPr>
          <p:nvPr>
            <p:ph idx="1"/>
          </p:nvPr>
        </p:nvSpPr>
        <p:spPr>
          <a:xfrm>
            <a:off x="539552" y="2060848"/>
            <a:ext cx="7920880" cy="4248472"/>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altLang="zh-CN" b="1" dirty="0" smtClean="0"/>
              <a:t>  people </a:t>
            </a:r>
            <a:r>
              <a:rPr lang="en-US" altLang="zh-CN" b="1" dirty="0"/>
              <a:t>should avoid large gatherings, frequently wash their hands, wear masks and make sure their indoor air is circulating during Spring Festival</a:t>
            </a:r>
            <a:r>
              <a:rPr lang="en-US" altLang="zh-CN" b="1" dirty="0" smtClean="0"/>
              <a:t>.</a:t>
            </a:r>
            <a:endParaRPr lang="en-US" altLang="zh-CN" dirty="0"/>
          </a:p>
          <a:p>
            <a:pPr marL="0" indent="0">
              <a:buNone/>
            </a:pPr>
            <a:r>
              <a:rPr lang="en-US" altLang="zh-CN" sz="4000" b="1" dirty="0" smtClean="0">
                <a:solidFill>
                  <a:schemeClr val="accent2"/>
                </a:solidFill>
              </a:rPr>
              <a:t>   isolate </a:t>
            </a:r>
            <a:r>
              <a:rPr lang="en-US" altLang="zh-CN" sz="4000" b="1" dirty="0">
                <a:solidFill>
                  <a:schemeClr val="accent2"/>
                </a:solidFill>
              </a:rPr>
              <a:t>yourself </a:t>
            </a:r>
            <a:r>
              <a:rPr lang="en-US" altLang="zh-CN" sz="4000" b="1" dirty="0"/>
              <a:t>at home.</a:t>
            </a:r>
            <a:endParaRPr lang="zh-CN" altLang="en-US" sz="4000" b="1" dirty="0"/>
          </a:p>
          <a:p>
            <a:pPr marL="0" indent="0">
              <a:buNone/>
            </a:pPr>
            <a:endParaRPr lang="zh-CN" altLang="en-US" dirty="0"/>
          </a:p>
        </p:txBody>
      </p:sp>
      <p:sp>
        <p:nvSpPr>
          <p:cNvPr id="2" name="TextBox 1"/>
          <p:cNvSpPr txBox="1"/>
          <p:nvPr/>
        </p:nvSpPr>
        <p:spPr>
          <a:xfrm>
            <a:off x="449498" y="260648"/>
            <a:ext cx="4135748"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3600" dirty="0" smtClean="0"/>
              <a:t>What should we do ?</a:t>
            </a:r>
            <a:endParaRPr lang="zh-CN" altLang="en-US" sz="36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16632"/>
            <a:ext cx="3062740" cy="1819267"/>
          </a:xfrm>
          <a:prstGeom prst="rect">
            <a:avLst/>
          </a:prstGeom>
          <a:effectLst>
            <a:softEdge rad="165100"/>
          </a:effec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750395"/>
            <a:ext cx="1800200" cy="1800200"/>
          </a:xfrm>
          <a:prstGeom prst="rect">
            <a:avLst/>
          </a:prstGeom>
          <a:effectLst>
            <a:softEdge rad="368300"/>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708500"/>
            <a:ext cx="1772816" cy="1772816"/>
          </a:xfrm>
          <a:prstGeom prst="rect">
            <a:avLst/>
          </a:prstGeom>
          <a:effectLst>
            <a:softEdge rad="215900"/>
          </a:effec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3795774"/>
            <a:ext cx="2060848" cy="2060848"/>
          </a:xfrm>
          <a:prstGeom prst="rect">
            <a:avLst/>
          </a:prstGeom>
          <a:effectLst>
            <a:softEdge rad="304800"/>
          </a:effectLst>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696" y="4774679"/>
            <a:ext cx="1640458" cy="1640458"/>
          </a:xfrm>
          <a:prstGeom prst="rect">
            <a:avLst/>
          </a:prstGeom>
          <a:effectLst>
            <a:softEdge rad="215900"/>
          </a:effectLst>
        </p:spPr>
      </p:pic>
      <p:pic>
        <p:nvPicPr>
          <p:cNvPr id="4" name="图片 14" descr="图片包含 物体, 室内, 天空, 浅色&#10;&#10;描述已自动生成"/>
          <p:cNvPicPr>
            <a:picLocks noChangeAspect="1" noChangeArrowheads="1"/>
          </p:cNvPicPr>
          <p:nvPr userDrawn="1"/>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circle(in)">
                                      <p:cBhvr>
                                        <p:cTn id="35" dur="20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ircle(in)">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in)">
                                      <p:cBhvr>
                                        <p:cTn id="4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9392"/>
            <a:ext cx="9144000" cy="6842644"/>
          </a:xfrm>
          <a:prstGeom prst="rect">
            <a:avLst/>
          </a:prstGeom>
          <a:effectLst>
            <a:softEdge rad="127000"/>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924944"/>
            <a:ext cx="5696181" cy="4272136"/>
          </a:xfrm>
          <a:prstGeom prst="rect">
            <a:avLst/>
          </a:prstGeom>
          <a:ln>
            <a:noFill/>
          </a:ln>
          <a:effectLst>
            <a:glow>
              <a:schemeClr val="accent1">
                <a:alpha val="0"/>
              </a:schemeClr>
            </a:glow>
            <a:softEdge rad="9779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4" y="83286"/>
            <a:ext cx="5040560" cy="2841658"/>
          </a:xfrm>
          <a:prstGeom prst="rect">
            <a:avLst/>
          </a:prstGeom>
          <a:effectLst>
            <a:softEdge rad="457200"/>
          </a:effectLst>
        </p:spPr>
      </p:pic>
      <p:sp>
        <p:nvSpPr>
          <p:cNvPr id="7" name="矩形 6"/>
          <p:cNvSpPr/>
          <p:nvPr/>
        </p:nvSpPr>
        <p:spPr>
          <a:xfrm>
            <a:off x="2139410" y="2492896"/>
            <a:ext cx="5611793" cy="1015663"/>
          </a:xfrm>
          <a:prstGeom prst="rect">
            <a:avLst/>
          </a:prstGeom>
          <a:noFill/>
        </p:spPr>
        <p:txBody>
          <a:bodyPr wrap="none" lIns="91440" tIns="45720" rIns="91440" bIns="45720">
            <a:spAutoFit/>
          </a:bodyPr>
          <a:lstStyle/>
          <a:p>
            <a:pPr algn="ctr"/>
            <a:r>
              <a:rPr lang="en-US" altLang="zh-C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 father’s eyes </a:t>
            </a:r>
            <a:endParaRPr lang="zh-CN" alt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683568" y="5589240"/>
            <a:ext cx="2040943" cy="830997"/>
          </a:xfrm>
          <a:prstGeom prst="rect">
            <a:avLst/>
          </a:prstGeom>
          <a:effectLst>
            <a:outerShdw blurRad="40000" dist="20000" dir="5400000" rotWithShape="0">
              <a:srgbClr val="000000">
                <a:alpha val="38000"/>
              </a:srgbClr>
            </a:outerShdw>
            <a:softEdge rad="101600"/>
          </a:effectLst>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zh-CN" altLang="en-US" sz="2400" b="1" dirty="0">
                <a:solidFill>
                  <a:schemeClr val="tx1"/>
                </a:solidFill>
                <a:latin typeface="华文行楷" panose="02010800040101010101" pitchFamily="2" charset="-122"/>
                <a:ea typeface="华文行楷" panose="02010800040101010101" pitchFamily="2" charset="-122"/>
              </a:rPr>
              <a:t>衢</a:t>
            </a:r>
            <a:r>
              <a:rPr lang="zh-CN" altLang="en-US" sz="2400" b="1" dirty="0" smtClean="0">
                <a:solidFill>
                  <a:schemeClr val="tx1"/>
                </a:solidFill>
                <a:latin typeface="华文行楷" panose="02010800040101010101" pitchFamily="2" charset="-122"/>
                <a:ea typeface="华文行楷" panose="02010800040101010101" pitchFamily="2" charset="-122"/>
              </a:rPr>
              <a:t>州高级中学</a:t>
            </a:r>
            <a:endParaRPr lang="en-US" altLang="zh-CN" sz="2400" b="1" dirty="0" smtClean="0">
              <a:solidFill>
                <a:schemeClr val="tx1"/>
              </a:solidFill>
              <a:latin typeface="华文行楷" panose="02010800040101010101" pitchFamily="2" charset="-122"/>
              <a:ea typeface="华文行楷" panose="02010800040101010101" pitchFamily="2" charset="-122"/>
            </a:endParaRPr>
          </a:p>
          <a:p>
            <a:pPr algn="ctr"/>
            <a:r>
              <a:rPr lang="zh-CN" altLang="en-US" sz="2400" b="1" dirty="0" smtClean="0">
                <a:solidFill>
                  <a:schemeClr val="tx1"/>
                </a:solidFill>
                <a:latin typeface="华文行楷" panose="02010800040101010101" pitchFamily="2" charset="-122"/>
                <a:ea typeface="华文行楷" panose="02010800040101010101" pitchFamily="2" charset="-122"/>
              </a:rPr>
              <a:t>毛慧霞</a:t>
            </a:r>
            <a:endParaRPr lang="zh-CN" altLang="en-US" sz="2400" b="1" dirty="0">
              <a:solidFill>
                <a:schemeClr val="tx1"/>
              </a:solidFill>
              <a:latin typeface="华文行楷" panose="02010800040101010101" pitchFamily="2" charset="-122"/>
              <a:ea typeface="华文行楷" panose="02010800040101010101" pitchFamily="2" charset="-122"/>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3" name="内容占位符 2"/>
          <p:cNvSpPr>
            <a:spLocks noGrp="1"/>
          </p:cNvSpPr>
          <p:nvPr>
            <p:ph idx="1"/>
          </p:nvPr>
        </p:nvSpPr>
        <p:spPr>
          <a:xfrm>
            <a:off x="457200" y="1772817"/>
            <a:ext cx="8229600" cy="3888432"/>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altLang="zh-CN" dirty="0"/>
              <a:t>At a time when the whole country is </a:t>
            </a:r>
            <a:r>
              <a:rPr lang="en-US" altLang="zh-CN" dirty="0" smtClean="0"/>
              <a:t>mobilized(</a:t>
            </a:r>
            <a:r>
              <a:rPr lang="zh-CN" altLang="en-US" dirty="0" smtClean="0"/>
              <a:t>调动，动员</a:t>
            </a:r>
            <a:r>
              <a:rPr lang="en-US" altLang="zh-CN" dirty="0" smtClean="0"/>
              <a:t>) </a:t>
            </a:r>
            <a:r>
              <a:rPr lang="en-US" altLang="zh-CN" dirty="0"/>
              <a:t>to fight the novel coronavirus and the pneumonia it has caused, some </a:t>
            </a:r>
            <a:r>
              <a:rPr lang="en-US" altLang="zh-CN" b="1" u="sng" dirty="0"/>
              <a:t>unwanted situations </a:t>
            </a:r>
            <a:r>
              <a:rPr lang="en-US" altLang="zh-CN" dirty="0"/>
              <a:t>have occurred</a:t>
            </a:r>
            <a:r>
              <a:rPr lang="en-US" altLang="zh-CN" dirty="0" smtClean="0"/>
              <a:t>.</a:t>
            </a:r>
            <a:endParaRPr lang="en-US" altLang="zh-CN" dirty="0"/>
          </a:p>
          <a:p>
            <a:pPr marL="0" indent="0">
              <a:buNone/>
            </a:pPr>
            <a:r>
              <a:rPr lang="en-US" altLang="zh-CN" dirty="0" smtClean="0"/>
              <a:t>On </a:t>
            </a:r>
            <a:r>
              <a:rPr lang="en-US" altLang="zh-CN" dirty="0"/>
              <a:t>social networks, </a:t>
            </a:r>
            <a:r>
              <a:rPr lang="en-US" altLang="zh-CN" u="sng" dirty="0"/>
              <a:t>some unreasonable voices have targeted Wuhan, where the disease was first found, as "evil" and badmouthed people from the city and even Hubei province as a </a:t>
            </a:r>
            <a:r>
              <a:rPr lang="en-US" altLang="zh-CN" u="sng" dirty="0" smtClean="0"/>
              <a:t>whole, </a:t>
            </a:r>
            <a:r>
              <a:rPr lang="en-US" altLang="zh-CN" dirty="0"/>
              <a:t>obviously fearing that they might carry the novel coronavirus.</a:t>
            </a:r>
            <a:endParaRPr lang="en-US" altLang="zh-CN" dirty="0"/>
          </a:p>
          <a:p>
            <a:pPr marL="0" indent="0">
              <a:buNone/>
            </a:pPr>
            <a:endParaRPr lang="en-US" altLang="zh-CN" dirty="0"/>
          </a:p>
          <a:p>
            <a:pPr marL="0" indent="0">
              <a:buNone/>
            </a:pPr>
            <a:endParaRPr lang="en-US" altLang="zh-CN" dirty="0"/>
          </a:p>
          <a:p>
            <a:endParaRPr lang="en-US" altLang="zh-CN" dirty="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628800"/>
          </a:xfrm>
          <a:prstGeom prst="rect">
            <a:avLst/>
          </a:prstGeom>
        </p:spPr>
      </p:pic>
      <p:sp>
        <p:nvSpPr>
          <p:cNvPr id="2" name="TextBox 1"/>
          <p:cNvSpPr txBox="1"/>
          <p:nvPr/>
        </p:nvSpPr>
        <p:spPr>
          <a:xfrm>
            <a:off x="537754" y="5805264"/>
            <a:ext cx="8068491" cy="830997"/>
          </a:xfrm>
          <a:prstGeom prst="rect">
            <a:avLst/>
          </a:prstGeom>
          <a:noFill/>
        </p:spPr>
        <p:txBody>
          <a:bodyPr wrap="none" rtlCol="0">
            <a:spAutoFit/>
          </a:bodyPr>
          <a:lstStyle/>
          <a:p>
            <a:r>
              <a:rPr lang="en-US" altLang="zh-CN" sz="2400" b="1" dirty="0" err="1" smtClean="0">
                <a:solidFill>
                  <a:schemeClr val="bg1"/>
                </a:solidFill>
              </a:rPr>
              <a:t>eg.Faced</a:t>
            </a:r>
            <a:r>
              <a:rPr lang="en-US" altLang="zh-CN" sz="2400" b="1" dirty="0" smtClean="0">
                <a:solidFill>
                  <a:schemeClr val="bg1"/>
                </a:solidFill>
              </a:rPr>
              <a:t> with crisis, people mobilized.</a:t>
            </a:r>
            <a:endParaRPr lang="en-US" altLang="zh-CN" sz="2400" b="1" dirty="0" smtClean="0">
              <a:solidFill>
                <a:schemeClr val="bg1"/>
              </a:solidFill>
            </a:endParaRPr>
          </a:p>
          <a:p>
            <a:r>
              <a:rPr lang="en-US" altLang="zh-CN" sz="2400" b="1" dirty="0" smtClean="0">
                <a:solidFill>
                  <a:schemeClr val="bg1"/>
                </a:solidFill>
              </a:rPr>
              <a:t>Just the few of us are no use</a:t>
            </a:r>
            <a:r>
              <a:rPr lang="zh-CN" altLang="en-US" sz="2400" b="1" dirty="0" smtClean="0">
                <a:solidFill>
                  <a:schemeClr val="bg1"/>
                </a:solidFill>
              </a:rPr>
              <a:t>； </a:t>
            </a:r>
            <a:r>
              <a:rPr lang="en-US" altLang="zh-CN" sz="2400" b="1" dirty="0" smtClean="0">
                <a:solidFill>
                  <a:schemeClr val="bg1"/>
                </a:solidFill>
              </a:rPr>
              <a:t>we must mobilize the masses. </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3" name="内容占位符 2"/>
          <p:cNvSpPr>
            <a:spLocks noGrp="1"/>
          </p:cNvSpPr>
          <p:nvPr>
            <p:ph idx="1"/>
          </p:nvPr>
        </p:nvSpPr>
        <p:spPr>
          <a:xfrm>
            <a:off x="467544" y="1163079"/>
            <a:ext cx="8229600" cy="4525963"/>
          </a:xfrm>
        </p:spPr>
        <p:style>
          <a:lnRef idx="0">
            <a:schemeClr val="accent2"/>
          </a:lnRef>
          <a:fillRef idx="3">
            <a:schemeClr val="accent2"/>
          </a:fillRef>
          <a:effectRef idx="3">
            <a:schemeClr val="accent2"/>
          </a:effectRef>
          <a:fontRef idx="minor">
            <a:schemeClr val="lt1"/>
          </a:fontRef>
        </p:style>
        <p:txBody>
          <a:bodyPr/>
          <a:lstStyle/>
          <a:p>
            <a:pPr marL="0" indent="0">
              <a:buNone/>
            </a:pPr>
            <a:r>
              <a:rPr lang="en-US" altLang="zh-CN" dirty="0" smtClean="0"/>
              <a:t> The coronavirus is still spreading, and it is </a:t>
            </a:r>
            <a:r>
              <a:rPr lang="en-US" altLang="zh-CN" u="sng" dirty="0" smtClean="0"/>
              <a:t>essential</a:t>
            </a:r>
            <a:r>
              <a:rPr lang="en-US" altLang="zh-CN" dirty="0" smtClean="0"/>
              <a:t> for people to stay united against this common enemy, instead of scolding each other.</a:t>
            </a:r>
            <a:endParaRPr lang="en-US" altLang="zh-CN" dirty="0" smtClean="0"/>
          </a:p>
          <a:p>
            <a:pPr marL="0" indent="0">
              <a:buNone/>
            </a:pPr>
            <a:r>
              <a:rPr lang="en-US" altLang="zh-CN" dirty="0" smtClean="0"/>
              <a:t>  people </a:t>
            </a:r>
            <a:r>
              <a:rPr lang="en-US" altLang="zh-CN" dirty="0"/>
              <a:t>were singing the national anthem on the street, The Chinese nation has entered a critical </a:t>
            </a:r>
            <a:r>
              <a:rPr lang="en-US" altLang="zh-CN" u="sng" dirty="0"/>
              <a:t>stage.</a:t>
            </a:r>
            <a:r>
              <a:rPr lang="en-US" altLang="zh-CN" dirty="0"/>
              <a:t> It shows that people have high morale. </a:t>
            </a:r>
            <a:endParaRPr lang="zh-CN" altLang="en-US" dirty="0"/>
          </a:p>
          <a:p>
            <a:endParaRPr lang="zh-CN" altLang="en-US" dirty="0"/>
          </a:p>
        </p:txBody>
      </p:sp>
      <p:sp>
        <p:nvSpPr>
          <p:cNvPr id="4" name="TextBox 3"/>
          <p:cNvSpPr txBox="1"/>
          <p:nvPr/>
        </p:nvSpPr>
        <p:spPr>
          <a:xfrm>
            <a:off x="2002334" y="332656"/>
            <a:ext cx="4374724"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sz="3200" dirty="0" smtClean="0"/>
              <a:t>We isolate virus, not love</a:t>
            </a:r>
            <a:endParaRPr lang="zh-CN" altLang="en-US" sz="3200"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149080"/>
            <a:ext cx="2585976" cy="1721291"/>
          </a:xfrm>
          <a:prstGeom prst="rect">
            <a:avLst/>
          </a:prstGeom>
          <a:effectLst>
            <a:softEdge rad="215900"/>
          </a:effectLst>
        </p:spPr>
      </p:pic>
      <p:pic>
        <p:nvPicPr>
          <p:cNvPr id="2"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18" y="0"/>
            <a:ext cx="4543028" cy="3501008"/>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510" y="0"/>
            <a:ext cx="4605188" cy="3501008"/>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501008"/>
            <a:ext cx="4642842" cy="335699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 y="3501008"/>
            <a:ext cx="4501108" cy="3356992"/>
          </a:xfrm>
          <a:prstGeom prst="rect">
            <a:avLst/>
          </a:prstGeom>
        </p:spPr>
      </p:pic>
      <p:pic>
        <p:nvPicPr>
          <p:cNvPr id="6" name="图片 14" descr="图片包含 物体, 室内, 天空, 浅色&#10;&#10;描述已自动生成"/>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2" name="矩形 1"/>
          <p:cNvSpPr/>
          <p:nvPr/>
        </p:nvSpPr>
        <p:spPr>
          <a:xfrm>
            <a:off x="827584" y="1412776"/>
            <a:ext cx="7416824" cy="403187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zh-CN" sz="3200" dirty="0"/>
              <a:t>Construction of </a:t>
            </a:r>
            <a:r>
              <a:rPr lang="en-US" altLang="zh-CN" sz="3200" dirty="0" err="1"/>
              <a:t>Huoshenshan</a:t>
            </a:r>
            <a:r>
              <a:rPr lang="en-US" altLang="zh-CN" sz="3200" dirty="0"/>
              <a:t> Hospital, inside the Wuhan Workers' Sanatorium in </a:t>
            </a:r>
            <a:r>
              <a:rPr lang="en-US" altLang="zh-CN" sz="3200" dirty="0" err="1"/>
              <a:t>Caidian</a:t>
            </a:r>
            <a:r>
              <a:rPr lang="en-US" altLang="zh-CN" sz="3200" dirty="0"/>
              <a:t> district, began on Jan 25 and was done by more than 7,000 workers. At the peak of the massive project, more than 4,000 workers and about 1,000 construction machines and trucks worked </a:t>
            </a:r>
            <a:r>
              <a:rPr lang="en-US" altLang="zh-CN" sz="3200" u="sng" dirty="0"/>
              <a:t>on the site</a:t>
            </a:r>
            <a:r>
              <a:rPr lang="en-US" altLang="zh-CN" sz="3200" dirty="0"/>
              <a:t>.</a:t>
            </a:r>
            <a:endParaRPr lang="zh-CN" altLang="en-US" sz="3200" dirty="0"/>
          </a:p>
        </p:txBody>
      </p:sp>
      <p:sp>
        <p:nvSpPr>
          <p:cNvPr id="4" name="TextBox 3"/>
          <p:cNvSpPr txBox="1"/>
          <p:nvPr/>
        </p:nvSpPr>
        <p:spPr>
          <a:xfrm>
            <a:off x="2843808" y="188640"/>
            <a:ext cx="2763000" cy="1015663"/>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6000" b="1" dirty="0" smtClean="0">
                <a:solidFill>
                  <a:schemeClr val="bg1"/>
                </a:solidFill>
              </a:rPr>
              <a:t>miracle </a:t>
            </a:r>
            <a:r>
              <a:rPr lang="en-US" altLang="zh-CN" dirty="0" smtClean="0">
                <a:solidFill>
                  <a:schemeClr val="bg1"/>
                </a:solidFill>
              </a:rPr>
              <a:t> </a:t>
            </a:r>
            <a:endParaRPr lang="zh-CN" altLang="en-US" dirty="0">
              <a:solidFill>
                <a:schemeClr val="bg1"/>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5009725"/>
            <a:ext cx="2585976" cy="1721291"/>
          </a:xfrm>
          <a:prstGeom prst="rect">
            <a:avLst/>
          </a:prstGeom>
          <a:effectLst>
            <a:softEdge rad="215900"/>
          </a:effectLst>
        </p:spPr>
      </p:pic>
      <p:pic>
        <p:nvPicPr>
          <p:cNvPr id="6"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156" y="0"/>
            <a:ext cx="4320480" cy="350101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
            <a:ext cx="4860032" cy="3501009"/>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501010"/>
            <a:ext cx="4716016" cy="335354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0" y="3501009"/>
            <a:ext cx="4408674" cy="33535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2" name="矩形 1"/>
          <p:cNvSpPr/>
          <p:nvPr/>
        </p:nvSpPr>
        <p:spPr>
          <a:xfrm>
            <a:off x="395536" y="908720"/>
            <a:ext cx="8208912" cy="48320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800" dirty="0" smtClean="0"/>
              <a:t>  A </a:t>
            </a:r>
            <a:r>
              <a:rPr lang="en-US" altLang="zh-CN" sz="2800" dirty="0"/>
              <a:t>total of 1,400 medical workers from the military will start on Monday receiving and treating patients infected with the highly contagious pneumonia at </a:t>
            </a:r>
            <a:r>
              <a:rPr lang="en-US" altLang="zh-CN" sz="2800" dirty="0" err="1"/>
              <a:t>Huoshenshan</a:t>
            </a:r>
            <a:r>
              <a:rPr lang="en-US" altLang="zh-CN" sz="2800" dirty="0"/>
              <a:t> Hospital, which was built in nine days and was formally delivered to the military on Sunday morning</a:t>
            </a:r>
            <a:r>
              <a:rPr lang="en-US" altLang="zh-CN" sz="2800" dirty="0" smtClean="0"/>
              <a:t>.</a:t>
            </a:r>
            <a:endParaRPr lang="en-US" altLang="zh-CN" sz="2800" dirty="0" smtClean="0"/>
          </a:p>
          <a:p>
            <a:r>
              <a:rPr lang="en-US" altLang="zh-CN" sz="2800" dirty="0" smtClean="0"/>
              <a:t>  The </a:t>
            </a:r>
            <a:r>
              <a:rPr lang="en-US" altLang="zh-CN" sz="2800" dirty="0"/>
              <a:t>facility has 1,000 beds in 419 wards, including 30 intensive care units.</a:t>
            </a:r>
            <a:br>
              <a:rPr lang="en-US" altLang="zh-CN" sz="2800" dirty="0"/>
            </a:br>
            <a:endParaRPr lang="en-US" altLang="zh-CN" sz="2800" dirty="0"/>
          </a:p>
          <a:p>
            <a:br>
              <a:rPr lang="en-US" altLang="zh-CN" sz="2800" dirty="0"/>
            </a:br>
            <a:endParaRPr lang="zh-CN" altLang="en-US"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019521"/>
            <a:ext cx="2585976" cy="1721291"/>
          </a:xfrm>
          <a:prstGeom prst="rect">
            <a:avLst/>
          </a:prstGeom>
          <a:effectLst>
            <a:softEdge rad="215900"/>
          </a:effectLst>
        </p:spPr>
      </p:pic>
      <p:pic>
        <p:nvPicPr>
          <p:cNvPr id="5"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80528" y="-3434"/>
            <a:ext cx="4248472" cy="6849195"/>
          </a:xfrm>
          <a:effectLst>
            <a:softEdge rad="177800"/>
          </a:effec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99392"/>
            <a:ext cx="5299429" cy="2857496"/>
          </a:xfrm>
          <a:prstGeom prst="rect">
            <a:avLst/>
          </a:prstGeom>
          <a:effectLst>
            <a:softEdge rad="254000"/>
          </a:effec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590368"/>
            <a:ext cx="2667414" cy="4255393"/>
          </a:xfrm>
          <a:prstGeom prst="rect">
            <a:avLst/>
          </a:prstGeom>
          <a:ln>
            <a:noFill/>
          </a:ln>
          <a:effectLst>
            <a:outerShdw blurRad="190500" algn="tl" rotWithShape="0">
              <a:srgbClr val="000000">
                <a:alpha val="70000"/>
              </a:srgbClr>
            </a:outerShdw>
            <a:softEdge rad="139700"/>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7" y="2590368"/>
            <a:ext cx="2635132" cy="4268192"/>
          </a:xfrm>
          <a:prstGeom prst="rect">
            <a:avLst/>
          </a:prstGeom>
          <a:ln>
            <a:noFill/>
          </a:ln>
          <a:effectLst>
            <a:outerShdw blurRad="190500" algn="tl" rotWithShape="0">
              <a:srgbClr val="000000">
                <a:alpha val="70000"/>
              </a:srgbClr>
            </a:outerShdw>
            <a:softEdge rad="1270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35696" cy="244903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794" y="-27384"/>
            <a:ext cx="1811424" cy="247642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1838" y="-27384"/>
            <a:ext cx="1727176" cy="247642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15" y="0"/>
            <a:ext cx="1895274" cy="2449036"/>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 y="4389671"/>
            <a:ext cx="1850158" cy="2468329"/>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9414" y="4389671"/>
            <a:ext cx="1832817" cy="2445193"/>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441" y="4389671"/>
            <a:ext cx="1850158" cy="2468329"/>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0604" y="4389671"/>
            <a:ext cx="1850158" cy="2468329"/>
          </a:xfrm>
          <a:prstGeom prst="rect">
            <a:avLst/>
          </a:prstGeom>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1599" y="4389671"/>
            <a:ext cx="1849005" cy="246679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4289" y="-27385"/>
            <a:ext cx="1944215" cy="2448273"/>
          </a:xfrm>
          <a:prstGeom prst="rect">
            <a:avLst/>
          </a:prstGeom>
        </p:spPr>
      </p:pic>
      <p:sp>
        <p:nvSpPr>
          <p:cNvPr id="12" name="TextBox 11"/>
          <p:cNvSpPr txBox="1"/>
          <p:nvPr/>
        </p:nvSpPr>
        <p:spPr>
          <a:xfrm>
            <a:off x="1115616" y="2996952"/>
            <a:ext cx="7598555"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3600" b="1" dirty="0" smtClean="0"/>
              <a:t>greatness can be seen in commonness </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5" name="TextBox 4"/>
          <p:cNvSpPr txBox="1"/>
          <p:nvPr/>
        </p:nvSpPr>
        <p:spPr>
          <a:xfrm>
            <a:off x="1229362" y="692696"/>
            <a:ext cx="6687856" cy="769441"/>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sz="4400" dirty="0" smtClean="0">
                <a:solidFill>
                  <a:schemeClr val="bg1"/>
                </a:solidFill>
              </a:rPr>
              <a:t>I can see…from their eyes … </a:t>
            </a:r>
            <a:endParaRPr lang="zh-CN" altLang="en-US" sz="4400" dirty="0">
              <a:solidFill>
                <a:schemeClr val="bg1"/>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950" y="1689810"/>
            <a:ext cx="1835696" cy="2449036"/>
          </a:xfrm>
          <a:prstGeom prst="rect">
            <a:avLst/>
          </a:prstGeom>
          <a:effectLst>
            <a:softEdge rad="190500"/>
          </a:effectLst>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135944"/>
            <a:ext cx="1850158" cy="2468329"/>
          </a:xfrm>
          <a:prstGeom prst="rect">
            <a:avLst/>
          </a:prstGeom>
          <a:effectLst>
            <a:softEdge rad="101600"/>
          </a:effectLst>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348880"/>
            <a:ext cx="2667414" cy="4255393"/>
          </a:xfrm>
          <a:prstGeom prst="rect">
            <a:avLst/>
          </a:prstGeom>
          <a:ln>
            <a:noFill/>
          </a:ln>
          <a:effectLst>
            <a:outerShdw blurRad="190500" algn="tl" rotWithShape="0">
              <a:srgbClr val="000000">
                <a:alpha val="70000"/>
              </a:srgbClr>
            </a:outerShdw>
            <a:softEdge rad="419100"/>
          </a:effec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84168" y="2089718"/>
            <a:ext cx="2605404" cy="2275386"/>
          </a:xfrm>
          <a:prstGeom prst="rect">
            <a:avLst/>
          </a:prstGeom>
          <a:effectLst>
            <a:softEdge rad="177800"/>
          </a:effectLst>
        </p:spPr>
      </p:pic>
      <p:pic>
        <p:nvPicPr>
          <p:cNvPr id="3" name="图片 14" descr="图片包含 物体, 室内, 天空, 浅色&#10;&#10;描述已自动生成"/>
          <p:cNvPicPr>
            <a:picLocks noChangeAspect="1" noChangeArrowheads="1"/>
          </p:cNvPicPr>
          <p:nvPr userDrawn="1"/>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1841500">
              <a:schemeClr val="accent1">
                <a:alpha val="11000"/>
              </a:schemeClr>
            </a:glow>
          </a:effectLst>
        </p:spPr>
      </p:pic>
      <p:sp>
        <p:nvSpPr>
          <p:cNvPr id="2" name="矩形 1"/>
          <p:cNvSpPr/>
          <p:nvPr/>
        </p:nvSpPr>
        <p:spPr>
          <a:xfrm>
            <a:off x="755576" y="2204864"/>
            <a:ext cx="7632848" cy="3970318"/>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altLang="zh-CN" dirty="0" smtClean="0"/>
              <a:t>  I </a:t>
            </a:r>
            <a:r>
              <a:rPr lang="en-US" altLang="zh-CN" dirty="0"/>
              <a:t>caught sight of several vendors waiting for customers outside the railings beyond a platform. But to reach that platform would require crossing the railway track and doing some climbing up and down. That would be a strenuous job for father, who was fat. I wanted to do all that myself, but he stopped me, so I could do nothing but let him go. I watched him </a:t>
            </a:r>
            <a:r>
              <a:rPr lang="en-US" altLang="zh-CN" u="sng" dirty="0"/>
              <a:t>hobble</a:t>
            </a:r>
            <a:r>
              <a:rPr lang="en-US" altLang="zh-CN" dirty="0"/>
              <a:t> towards the railway track in his black skullcap, black cloth mandarin jacket and dark blue cotton-padded cloth long gown. He had little trouble climbing down the railway track, but it was a lot more difficult for him to climb up that platform after crossing the railway track. His hands </a:t>
            </a:r>
            <a:r>
              <a:rPr lang="en-US" altLang="zh-CN" u="sng" dirty="0"/>
              <a:t>held onto </a:t>
            </a:r>
            <a:r>
              <a:rPr lang="en-US" altLang="zh-CN" dirty="0"/>
              <a:t>the upper part of the platform, his legs </a:t>
            </a:r>
            <a:r>
              <a:rPr lang="en-US" altLang="zh-CN" u="sng" dirty="0"/>
              <a:t>huddled up </a:t>
            </a:r>
            <a:r>
              <a:rPr lang="en-US" altLang="zh-CN" dirty="0"/>
              <a:t>and his corpulent body </a:t>
            </a:r>
            <a:r>
              <a:rPr lang="en-US" altLang="zh-CN" u="sng" dirty="0"/>
              <a:t>tipped</a:t>
            </a:r>
            <a:r>
              <a:rPr lang="en-US" altLang="zh-CN" dirty="0"/>
              <a:t> slightly towards the left, obviously making an enormous exertion. While I was watching him from behind, </a:t>
            </a:r>
            <a:r>
              <a:rPr lang="en-US" altLang="zh-CN" dirty="0" smtClean="0"/>
              <a:t>tears gushed from </a:t>
            </a:r>
            <a:r>
              <a:rPr lang="en-US" altLang="zh-CN" dirty="0"/>
              <a:t>my eyes. I quickly wiped them away lest he or others should catch me crying. The next moment when I looked out of the window again, father was already on the way back, holding bright red tangerines in both hands.</a:t>
            </a:r>
            <a:endParaRPr lang="zh-CN" altLang="en-US" dirty="0"/>
          </a:p>
        </p:txBody>
      </p:sp>
      <p:sp>
        <p:nvSpPr>
          <p:cNvPr id="4" name="TextBox 3"/>
          <p:cNvSpPr txBox="1"/>
          <p:nvPr/>
        </p:nvSpPr>
        <p:spPr>
          <a:xfrm rot="20625795">
            <a:off x="100972" y="808783"/>
            <a:ext cx="3995389"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2800" b="1" dirty="0"/>
              <a:t> The sight of father's back</a:t>
            </a:r>
            <a:endParaRPr lang="zh-CN" altLang="en-US" sz="2800" b="1" dirty="0"/>
          </a:p>
        </p:txBody>
      </p:sp>
      <p:sp>
        <p:nvSpPr>
          <p:cNvPr id="5" name="TextBox 4"/>
          <p:cNvSpPr txBox="1"/>
          <p:nvPr/>
        </p:nvSpPr>
        <p:spPr>
          <a:xfrm>
            <a:off x="5868144" y="548680"/>
            <a:ext cx="270631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zh-CN" sz="3600" b="1" dirty="0" smtClean="0"/>
              <a:t>appreciation </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28" y="0"/>
            <a:ext cx="9144000" cy="6858000"/>
          </a:xfrm>
          <a:prstGeom prst="rect">
            <a:avLst/>
          </a:prstGeom>
        </p:spPr>
      </p:pic>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621"/>
            <a:ext cx="4499992" cy="6837379"/>
          </a:xfrm>
          <a:effectLst>
            <a:softEdge rad="1270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0366"/>
            <a:ext cx="4824536" cy="4185002"/>
          </a:xfrm>
          <a:prstGeom prst="rect">
            <a:avLst/>
          </a:prstGeom>
          <a:effectLst>
            <a:softEdge rad="10160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3356992"/>
            <a:ext cx="4752528" cy="3501008"/>
          </a:xfrm>
          <a:prstGeom prst="rect">
            <a:avLst/>
          </a:prstGeom>
          <a:effectLst>
            <a:softEdge rad="1016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1841500">
              <a:schemeClr val="accent1">
                <a:alpha val="11000"/>
              </a:schemeClr>
            </a:glow>
          </a:effectLst>
        </p:spPr>
      </p:pic>
      <p:sp>
        <p:nvSpPr>
          <p:cNvPr id="2" name="矩形 1"/>
          <p:cNvSpPr/>
          <p:nvPr/>
        </p:nvSpPr>
        <p:spPr>
          <a:xfrm>
            <a:off x="791580" y="2276872"/>
            <a:ext cx="7560840" cy="34778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altLang="zh-CN" sz="2000" b="1" dirty="0" smtClean="0"/>
              <a:t>In </a:t>
            </a:r>
            <a:r>
              <a:rPr lang="en-US" altLang="zh-CN" sz="2000" b="1" dirty="0"/>
              <a:t>crossing the railway track, he first </a:t>
            </a:r>
            <a:r>
              <a:rPr lang="en-US" altLang="zh-CN" sz="2000" b="1" u="sng" dirty="0"/>
              <a:t>put</a:t>
            </a:r>
            <a:r>
              <a:rPr lang="en-US" altLang="zh-CN" sz="2000" b="1" dirty="0"/>
              <a:t> the tangerines on the ground, </a:t>
            </a:r>
            <a:r>
              <a:rPr lang="en-US" altLang="zh-CN" sz="2000" b="1" u="sng" dirty="0"/>
              <a:t>climbed down </a:t>
            </a:r>
            <a:r>
              <a:rPr lang="en-US" altLang="zh-CN" sz="2000" b="1" dirty="0"/>
              <a:t>slowly and then </a:t>
            </a:r>
            <a:r>
              <a:rPr lang="en-US" altLang="zh-CN" sz="2000" b="1" u="sng" dirty="0"/>
              <a:t>picked them up </a:t>
            </a:r>
            <a:r>
              <a:rPr lang="en-US" altLang="zh-CN" sz="2000" b="1" dirty="0"/>
              <a:t>again. When he came near the train, I hurried out to help him by the hand. After boarding the train with me, he </a:t>
            </a:r>
            <a:r>
              <a:rPr lang="en-US" altLang="zh-CN" sz="2000" b="1" u="sng" dirty="0"/>
              <a:t>laid</a:t>
            </a:r>
            <a:r>
              <a:rPr lang="en-US" altLang="zh-CN" sz="2000" b="1" dirty="0"/>
              <a:t> all the tangerines on my overcoat, and </a:t>
            </a:r>
            <a:r>
              <a:rPr lang="en-US" altLang="zh-CN" sz="2000" b="1" u="sng" dirty="0"/>
              <a:t>patting the dirt off </a:t>
            </a:r>
            <a:r>
              <a:rPr lang="en-US" altLang="zh-CN" sz="2000" b="1" dirty="0"/>
              <a:t>his clothes, he looked somewhat relieved and said after a while, “I must be going now. Don’t forget to write me from Beijing!” I gazed after his back retreating out of the carriage. After a few steps, </a:t>
            </a:r>
            <a:r>
              <a:rPr lang="en-US" altLang="zh-CN" sz="2000" b="1" u="sng" dirty="0"/>
              <a:t>he looked back </a:t>
            </a:r>
            <a:r>
              <a:rPr lang="en-US" altLang="zh-CN" sz="2000" b="1" dirty="0"/>
              <a:t>at me and said, “Go back to your seat. Don’t leave your things alone.” I, however, did not go back to my seat until his figure was lost among crowds of people hurrying to and fro and no longer visible. My eyes were again wet with tears.</a:t>
            </a:r>
            <a:endParaRPr lang="zh-CN" altLang="en-US" sz="2000" b="1" dirty="0"/>
          </a:p>
        </p:txBody>
      </p:sp>
      <p:sp>
        <p:nvSpPr>
          <p:cNvPr id="4" name="TextBox 3"/>
          <p:cNvSpPr txBox="1"/>
          <p:nvPr/>
        </p:nvSpPr>
        <p:spPr>
          <a:xfrm rot="20625795">
            <a:off x="100972" y="808783"/>
            <a:ext cx="3995389"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2800" b="1" dirty="0"/>
              <a:t> The sight of father's back</a:t>
            </a:r>
            <a:endParaRPr lang="zh-CN" altLang="en-US" sz="2800" b="1" dirty="0"/>
          </a:p>
        </p:txBody>
      </p:sp>
      <p:sp>
        <p:nvSpPr>
          <p:cNvPr id="6" name="TextBox 5"/>
          <p:cNvSpPr txBox="1"/>
          <p:nvPr/>
        </p:nvSpPr>
        <p:spPr>
          <a:xfrm>
            <a:off x="5868144" y="548680"/>
            <a:ext cx="270631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altLang="zh-CN" sz="3600" b="1" dirty="0" smtClean="0"/>
              <a:t>appreciation </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2" name="矩形 1"/>
          <p:cNvSpPr/>
          <p:nvPr/>
        </p:nvSpPr>
        <p:spPr>
          <a:xfrm>
            <a:off x="570310" y="1484784"/>
            <a:ext cx="7776864"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b="1" dirty="0" smtClean="0"/>
              <a:t>父爱</a:t>
            </a:r>
            <a:r>
              <a:rPr lang="zh-CN" altLang="en-US" b="1" dirty="0"/>
              <a:t>是高山，即使在最困难的时候，也鼓励我挺直脊梁。</a:t>
            </a:r>
            <a:endParaRPr lang="zh-CN" altLang="en-US" b="1" dirty="0"/>
          </a:p>
          <a:p>
            <a:r>
              <a:rPr lang="en-US" altLang="zh-CN" b="1" dirty="0"/>
              <a:t>love is a mountain, even in the most difficult </a:t>
            </a:r>
            <a:r>
              <a:rPr lang="en-US" altLang="zh-CN" b="1" dirty="0" smtClean="0"/>
              <a:t>times, I was </a:t>
            </a:r>
            <a:r>
              <a:rPr lang="en-US" altLang="zh-CN" b="1" dirty="0"/>
              <a:t>encouraged to straighten the backbone</a:t>
            </a:r>
            <a:r>
              <a:rPr lang="en-US" altLang="zh-CN" b="1" dirty="0" smtClean="0"/>
              <a:t>.</a:t>
            </a:r>
            <a:endParaRPr lang="en-US" altLang="zh-CN" b="1" dirty="0" smtClean="0"/>
          </a:p>
          <a:p>
            <a:r>
              <a:rPr lang="zh-CN" altLang="en-US" b="1" dirty="0" smtClean="0"/>
              <a:t>父爱</a:t>
            </a:r>
            <a:r>
              <a:rPr lang="zh-CN" altLang="en-US" b="1" dirty="0"/>
              <a:t>是一缕阳光，让你的心灵即使在寒冷的冬天也能感到温暖如春。</a:t>
            </a:r>
            <a:endParaRPr lang="zh-CN" altLang="en-US" b="1" dirty="0"/>
          </a:p>
          <a:p>
            <a:r>
              <a:rPr lang="en-US" altLang="zh-CN" b="1" dirty="0"/>
              <a:t>love is a ray of sunshine, let your </a:t>
            </a:r>
            <a:r>
              <a:rPr lang="en-US" altLang="zh-CN" b="1" dirty="0" smtClean="0"/>
              <a:t>mind, </a:t>
            </a:r>
            <a:r>
              <a:rPr lang="en-US" altLang="zh-CN" b="1" dirty="0"/>
              <a:t>even in the cold </a:t>
            </a:r>
            <a:r>
              <a:rPr lang="en-US" altLang="zh-CN" b="1" dirty="0" smtClean="0"/>
              <a:t>winter, </a:t>
            </a:r>
            <a:r>
              <a:rPr lang="en-US" altLang="zh-CN" b="1" dirty="0"/>
              <a:t>can feel the warmth of spring.</a:t>
            </a:r>
            <a:endParaRPr lang="en-US" altLang="zh-CN" b="1" dirty="0"/>
          </a:p>
          <a:p>
            <a:r>
              <a:rPr lang="zh-CN" altLang="en-US" b="1" dirty="0" smtClean="0"/>
              <a:t>父爱</a:t>
            </a:r>
            <a:r>
              <a:rPr lang="zh-CN" altLang="en-US" b="1" dirty="0"/>
              <a:t>是一把大伞，总在有雨的天里撑着。父爱是一座大山，挺拔而伟岸。</a:t>
            </a:r>
            <a:endParaRPr lang="zh-CN" altLang="en-US" b="1" dirty="0"/>
          </a:p>
          <a:p>
            <a:r>
              <a:rPr lang="en-US" altLang="zh-CN" b="1" dirty="0"/>
              <a:t>the father is a big umbrella, in rainy days holding. love is a mountain, tall and </a:t>
            </a:r>
            <a:r>
              <a:rPr lang="en-US" altLang="zh-CN" b="1" dirty="0" smtClean="0"/>
              <a:t>stalwart(</a:t>
            </a:r>
            <a:r>
              <a:rPr lang="zh-CN" altLang="en-US" b="1" dirty="0" smtClean="0"/>
              <a:t>坚定的</a:t>
            </a:r>
            <a:r>
              <a:rPr lang="en-US" altLang="zh-CN" b="1" dirty="0" smtClean="0"/>
              <a:t>).</a:t>
            </a:r>
            <a:endParaRPr lang="en-US" altLang="zh-CN" b="1" dirty="0"/>
          </a:p>
          <a:p>
            <a:r>
              <a:rPr lang="zh-CN" altLang="en-US" b="1" dirty="0" smtClean="0"/>
              <a:t>父爱</a:t>
            </a:r>
            <a:r>
              <a:rPr lang="zh-CN" altLang="en-US" b="1" dirty="0"/>
              <a:t>是一座山峰，让你的身心即使承受风霜雨雪也沉着坚定。</a:t>
            </a:r>
            <a:endParaRPr lang="zh-CN" altLang="en-US" b="1" dirty="0"/>
          </a:p>
          <a:p>
            <a:r>
              <a:rPr lang="en-US" altLang="zh-CN" b="1" dirty="0"/>
              <a:t>love is a mountain, let your mind calm and firm also even under various difficulties and hardships</a:t>
            </a:r>
            <a:r>
              <a:rPr lang="en-US" altLang="zh-CN" b="1" dirty="0" smtClean="0"/>
              <a:t>.</a:t>
            </a:r>
            <a:endParaRPr lang="en-US" altLang="zh-CN" b="1" dirty="0" smtClean="0"/>
          </a:p>
          <a:p>
            <a:r>
              <a:rPr lang="zh-CN" altLang="en-US" b="1" dirty="0" smtClean="0"/>
              <a:t>父爱</a:t>
            </a:r>
            <a:r>
              <a:rPr lang="zh-CN" altLang="en-US" b="1" dirty="0"/>
              <a:t>是北斗，即使在伸手不见五指的夜里，也能让我辨明方向。</a:t>
            </a:r>
            <a:endParaRPr lang="zh-CN" altLang="en-US" b="1" dirty="0"/>
          </a:p>
          <a:p>
            <a:r>
              <a:rPr lang="en-US" altLang="zh-CN" b="1" dirty="0"/>
              <a:t>the father is the big dipper, even in the dark night, also let me identify the direction.</a:t>
            </a:r>
            <a:endParaRPr lang="en-US" altLang="zh-CN" b="1" dirty="0"/>
          </a:p>
          <a:p>
            <a:endParaRPr lang="en-US" altLang="zh-CN" b="1" dirty="0"/>
          </a:p>
          <a:p>
            <a:endParaRPr lang="en-US" altLang="zh-CN" b="1"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16632"/>
            <a:ext cx="2808312" cy="2008138"/>
          </a:xfrm>
          <a:prstGeom prst="rect">
            <a:avLst/>
          </a:prstGeom>
          <a:effectLst>
            <a:softEdge rad="2159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a:effectLst>
            <a:softEdge rad="279400"/>
          </a:effectLst>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830827" cy="2492896"/>
          </a:xfrm>
          <a:prstGeom prst="rect">
            <a:avLst/>
          </a:prstGeom>
          <a:effectLst>
            <a:softEdge rad="292100"/>
          </a:effec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246" y="3913368"/>
            <a:ext cx="4410447" cy="2806309"/>
          </a:xfrm>
          <a:prstGeom prst="rect">
            <a:avLst/>
          </a:prstGeom>
          <a:effectLst>
            <a:softEdge rad="215900"/>
          </a:effectLst>
        </p:spPr>
      </p:pic>
      <p:sp>
        <p:nvSpPr>
          <p:cNvPr id="4" name="矩形 3"/>
          <p:cNvSpPr/>
          <p:nvPr/>
        </p:nvSpPr>
        <p:spPr>
          <a:xfrm>
            <a:off x="1355904" y="2699497"/>
            <a:ext cx="6912768" cy="1200329"/>
          </a:xfrm>
          <a:prstGeom prst="rect">
            <a:avLst/>
          </a:prstGeom>
        </p:spPr>
        <p:txBody>
          <a:bodyPr wrap="square">
            <a:spAutoFit/>
          </a:bodyPr>
          <a:lstStyle/>
          <a:p>
            <a:pPr algn="ct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When spring comes</a:t>
            </a:r>
            <a:r>
              <a:rPr lang="en-US" altLang="zh-C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the </a:t>
            </a: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whole city</a:t>
            </a:r>
            <a:endPar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altLang="zh-C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Will begin to  </a:t>
            </a: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breathe again. </a:t>
            </a:r>
            <a:endParaRPr lang="zh-CN" alt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3714210" y="631776"/>
            <a:ext cx="5396414" cy="1200329"/>
          </a:xfrm>
          <a:prstGeom prst="rect">
            <a:avLst/>
          </a:prstGeom>
          <a:noFill/>
        </p:spPr>
        <p:txBody>
          <a:bodyPr wrap="none" rtlCol="0">
            <a:spAutoFit/>
          </a:bodyPr>
          <a:lstStyle/>
          <a:p>
            <a:r>
              <a:rPr lang="en-US" altLang="zh-CN" b="1" dirty="0" smtClean="0">
                <a:solidFill>
                  <a:schemeClr val="bg1"/>
                </a:solidFill>
              </a:rPr>
              <a:t>  </a:t>
            </a:r>
            <a:r>
              <a:rPr lang="en-US" altLang="zh-CN" sz="2400" b="1" dirty="0" smtClean="0">
                <a:solidFill>
                  <a:schemeClr val="bg1"/>
                </a:solidFill>
              </a:rPr>
              <a:t>Start </a:t>
            </a:r>
            <a:r>
              <a:rPr lang="en-US" altLang="zh-CN" sz="2400" b="1" dirty="0">
                <a:solidFill>
                  <a:schemeClr val="bg1"/>
                </a:solidFill>
              </a:rPr>
              <a:t>of Spring lifts the curtain of spring</a:t>
            </a:r>
            <a:r>
              <a:rPr lang="en-US" altLang="zh-CN" sz="2400" b="1" dirty="0" smtClean="0">
                <a:solidFill>
                  <a:schemeClr val="bg1"/>
                </a:solidFill>
              </a:rPr>
              <a:t>.</a:t>
            </a:r>
            <a:endParaRPr lang="en-US" altLang="zh-CN" sz="2400" b="1" dirty="0" smtClean="0">
              <a:solidFill>
                <a:schemeClr val="bg1"/>
              </a:solidFill>
            </a:endParaRPr>
          </a:p>
          <a:p>
            <a:r>
              <a:rPr lang="en-US" altLang="zh-CN" sz="2400" b="1" dirty="0" smtClean="0">
                <a:solidFill>
                  <a:schemeClr val="bg1"/>
                </a:solidFill>
              </a:rPr>
              <a:t> </a:t>
            </a:r>
            <a:r>
              <a:rPr lang="en-US" altLang="zh-CN" sz="2400" b="1" dirty="0">
                <a:solidFill>
                  <a:schemeClr val="bg1"/>
                </a:solidFill>
              </a:rPr>
              <a:t>After that </a:t>
            </a:r>
            <a:r>
              <a:rPr lang="en-US" altLang="zh-CN" sz="2400" b="1" dirty="0" smtClean="0">
                <a:solidFill>
                  <a:schemeClr val="bg1"/>
                </a:solidFill>
              </a:rPr>
              <a:t>everything </a:t>
            </a:r>
            <a:r>
              <a:rPr lang="en-US" altLang="zh-CN" sz="2400" b="1" dirty="0">
                <a:solidFill>
                  <a:schemeClr val="bg1"/>
                </a:solidFill>
              </a:rPr>
              <a:t>turns green </a:t>
            </a:r>
            <a:r>
              <a:rPr lang="en-US" altLang="zh-CN" sz="2400" b="1" dirty="0" smtClean="0">
                <a:solidFill>
                  <a:schemeClr val="bg1"/>
                </a:solidFill>
              </a:rPr>
              <a:t>and</a:t>
            </a:r>
            <a:endParaRPr lang="en-US" altLang="zh-CN" sz="2400" b="1" dirty="0" smtClean="0">
              <a:solidFill>
                <a:schemeClr val="bg1"/>
              </a:solidFill>
            </a:endParaRPr>
          </a:p>
          <a:p>
            <a:r>
              <a:rPr lang="en-US" altLang="zh-CN" sz="2400" b="1" dirty="0" smtClean="0">
                <a:solidFill>
                  <a:schemeClr val="bg1"/>
                </a:solidFill>
              </a:rPr>
              <a:t> </a:t>
            </a:r>
            <a:r>
              <a:rPr lang="en-US" altLang="zh-CN" sz="2400" b="1" dirty="0">
                <a:solidFill>
                  <a:schemeClr val="bg1"/>
                </a:solidFill>
              </a:rPr>
              <a:t>full of </a:t>
            </a:r>
            <a:r>
              <a:rPr lang="en-US" altLang="zh-CN" sz="2400" b="1" dirty="0" smtClean="0">
                <a:solidFill>
                  <a:schemeClr val="bg1"/>
                </a:solidFill>
              </a:rPr>
              <a:t>vigor.</a:t>
            </a:r>
            <a:endParaRPr lang="zh-CN" altLang="en-US" sz="2400" b="1" dirty="0">
              <a:solidFill>
                <a:schemeClr val="bg1"/>
              </a:solidFill>
            </a:endParaRPr>
          </a:p>
        </p:txBody>
      </p:sp>
      <p:sp>
        <p:nvSpPr>
          <p:cNvPr id="6" name="TextBox 5"/>
          <p:cNvSpPr txBox="1"/>
          <p:nvPr/>
        </p:nvSpPr>
        <p:spPr>
          <a:xfrm>
            <a:off x="755576" y="4725144"/>
            <a:ext cx="3623492" cy="584775"/>
          </a:xfrm>
          <a:prstGeom prst="rect">
            <a:avLst/>
          </a:prstGeom>
          <a:noFill/>
        </p:spPr>
        <p:txBody>
          <a:bodyPr wrap="none" rtlCol="0">
            <a:spAutoFit/>
          </a:bodyPr>
          <a:lstStyle/>
          <a:p>
            <a:r>
              <a:rPr lang="en-US" altLang="zh-CN" sz="3200" b="1" dirty="0" smtClean="0">
                <a:solidFill>
                  <a:schemeClr val="bg1"/>
                </a:solidFill>
              </a:rPr>
              <a:t>No cross , no crown.</a:t>
            </a:r>
            <a:endParaRPr lang="zh-CN" altLang="en-US" sz="3200" b="1" dirty="0">
              <a:solidFill>
                <a:schemeClr val="bg1"/>
              </a:solidFill>
            </a:endParaRPr>
          </a:p>
        </p:txBody>
      </p:sp>
      <p:pic>
        <p:nvPicPr>
          <p:cNvPr id="8"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370" y="0"/>
            <a:ext cx="9176370" cy="6854754"/>
          </a:xfrm>
          <a:prstGeom prst="rect">
            <a:avLst/>
          </a:prstGeom>
        </p:spPr>
      </p:pic>
      <p:sp>
        <p:nvSpPr>
          <p:cNvPr id="3" name="矩形 2"/>
          <p:cNvSpPr/>
          <p:nvPr/>
        </p:nvSpPr>
        <p:spPr>
          <a:xfrm>
            <a:off x="3275856" y="476672"/>
            <a:ext cx="5298951" cy="1446550"/>
          </a:xfrm>
          <a:prstGeom prst="rect">
            <a:avLst/>
          </a:prstGeom>
          <a:noFill/>
        </p:spPr>
        <p:txBody>
          <a:bodyPr wrap="none" lIns="91440" tIns="45720" rIns="91440" bIns="45720">
            <a:spAutoFit/>
          </a:bodyPr>
          <a:lstStyle/>
          <a:p>
            <a:pPr algn="ctr"/>
            <a:r>
              <a:rPr lang="en-US" altLang="zh-CN"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a:t>
            </a:r>
            <a:endParaRPr lang="zh-CN" alt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12" y="0"/>
            <a:ext cx="9226323" cy="6858000"/>
          </a:xfrm>
          <a:prstGeom prst="rect">
            <a:avLst/>
          </a:prstGeom>
        </p:spPr>
      </p:pic>
      <p:sp>
        <p:nvSpPr>
          <p:cNvPr id="4" name="TextBox 3"/>
          <p:cNvSpPr txBox="1"/>
          <p:nvPr/>
        </p:nvSpPr>
        <p:spPr>
          <a:xfrm>
            <a:off x="251520" y="980728"/>
            <a:ext cx="8732583" cy="400110"/>
          </a:xfrm>
          <a:prstGeom prst="rect">
            <a:avLst/>
          </a:prstGeom>
          <a:noFill/>
        </p:spPr>
        <p:txBody>
          <a:bodyPr wrap="none" rtlCol="0">
            <a:spAutoFit/>
          </a:bodyPr>
          <a:lstStyle/>
          <a:p>
            <a:r>
              <a:rPr lang="en-US" altLang="zh-CN" sz="2000" dirty="0" smtClean="0">
                <a:solidFill>
                  <a:schemeClr val="bg1"/>
                </a:solidFill>
              </a:rPr>
              <a:t>His sunken  eyes were grey and bloodshot with huge black bags underneath them.</a:t>
            </a:r>
            <a:endParaRPr lang="en-US" altLang="zh-CN" sz="2000" dirty="0" smtClean="0">
              <a:solidFill>
                <a:schemeClr val="bg1"/>
              </a:solidFill>
            </a:endParaRPr>
          </a:p>
        </p:txBody>
      </p:sp>
      <p:sp>
        <p:nvSpPr>
          <p:cNvPr id="5" name="TextBox 4"/>
          <p:cNvSpPr txBox="1"/>
          <p:nvPr/>
        </p:nvSpPr>
        <p:spPr>
          <a:xfrm>
            <a:off x="323528" y="1556792"/>
            <a:ext cx="8000075" cy="369332"/>
          </a:xfrm>
          <a:prstGeom prst="rect">
            <a:avLst/>
          </a:prstGeom>
          <a:noFill/>
        </p:spPr>
        <p:txBody>
          <a:bodyPr wrap="none" rtlCol="0">
            <a:spAutoFit/>
          </a:bodyPr>
          <a:lstStyle/>
          <a:p>
            <a:r>
              <a:rPr lang="en-US" altLang="zh-CN" dirty="0" smtClean="0">
                <a:solidFill>
                  <a:schemeClr val="bg1"/>
                </a:solidFill>
              </a:rPr>
              <a:t>He held the cigarette in his fingers and the smoke curled up past his bloodshot eyes.</a:t>
            </a:r>
            <a:endParaRPr lang="en-US" altLang="zh-CN" dirty="0" smtClean="0">
              <a:solidFill>
                <a:schemeClr val="bg1"/>
              </a:solidFill>
            </a:endParaRPr>
          </a:p>
        </p:txBody>
      </p:sp>
      <p:sp>
        <p:nvSpPr>
          <p:cNvPr id="9" name="TextBox 8"/>
          <p:cNvSpPr txBox="1"/>
          <p:nvPr/>
        </p:nvSpPr>
        <p:spPr>
          <a:xfrm>
            <a:off x="467544" y="2785283"/>
            <a:ext cx="6381683"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3200" dirty="0">
                <a:solidFill>
                  <a:schemeClr val="bg1"/>
                </a:solidFill>
              </a:rPr>
              <a:t>The eyes are the window of the mind</a:t>
            </a:r>
            <a:endParaRPr lang="zh-CN" altLang="en-US" sz="3200" dirty="0">
              <a:solidFill>
                <a:schemeClr val="bg1"/>
              </a:solidFill>
            </a:endParaRPr>
          </a:p>
        </p:txBody>
      </p:sp>
      <p:sp>
        <p:nvSpPr>
          <p:cNvPr id="10" name="TextBox 9"/>
          <p:cNvSpPr txBox="1"/>
          <p:nvPr/>
        </p:nvSpPr>
        <p:spPr>
          <a:xfrm>
            <a:off x="322303" y="3501008"/>
            <a:ext cx="8481617" cy="255454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altLang="zh-CN" sz="2000" b="1" dirty="0">
                <a:solidFill>
                  <a:schemeClr val="bg1"/>
                </a:solidFill>
              </a:rPr>
              <a:t>The old lady was watching me with trembling eagerness, her face flushed and </a:t>
            </a:r>
            <a:endParaRPr lang="en-US" altLang="zh-CN" sz="2000" b="1" dirty="0">
              <a:solidFill>
                <a:schemeClr val="bg1"/>
              </a:solidFill>
            </a:endParaRPr>
          </a:p>
          <a:p>
            <a:r>
              <a:rPr lang="en-US" altLang="zh-CN" sz="2000" b="1" dirty="0">
                <a:solidFill>
                  <a:schemeClr val="bg1"/>
                </a:solidFill>
              </a:rPr>
              <a:t>her eyes bright with expectation. </a:t>
            </a:r>
            <a:endParaRPr lang="en-US" altLang="zh-CN" sz="2000" b="1" dirty="0" smtClean="0">
              <a:solidFill>
                <a:schemeClr val="bg1"/>
              </a:solidFill>
            </a:endParaRPr>
          </a:p>
          <a:p>
            <a:r>
              <a:rPr lang="zh-CN" altLang="en-US" sz="2000" b="1" dirty="0" smtClean="0">
                <a:solidFill>
                  <a:schemeClr val="bg1"/>
                </a:solidFill>
              </a:rPr>
              <a:t>老太太</a:t>
            </a:r>
            <a:r>
              <a:rPr lang="zh-CN" altLang="en-US" sz="2000" b="1" dirty="0">
                <a:solidFill>
                  <a:schemeClr val="bg1"/>
                </a:solidFill>
              </a:rPr>
              <a:t>的身子渴望知道信的内容而颤抖，她的眼睛炯炯有神地凝视着我</a:t>
            </a:r>
            <a:r>
              <a:rPr lang="zh-CN" altLang="en-US" sz="2000" b="1" dirty="0" smtClean="0">
                <a:solidFill>
                  <a:schemeClr val="bg1"/>
                </a:solidFill>
              </a:rPr>
              <a:t>，</a:t>
            </a:r>
            <a:endParaRPr lang="en-US" altLang="zh-CN" sz="2000" b="1" dirty="0" smtClean="0">
              <a:solidFill>
                <a:schemeClr val="bg1"/>
              </a:solidFill>
            </a:endParaRPr>
          </a:p>
          <a:p>
            <a:r>
              <a:rPr lang="zh-CN" altLang="en-US" sz="2000" b="1" dirty="0" smtClean="0">
                <a:solidFill>
                  <a:schemeClr val="bg1"/>
                </a:solidFill>
              </a:rPr>
              <a:t>脸庞</a:t>
            </a:r>
            <a:r>
              <a:rPr lang="zh-CN" altLang="en-US" sz="2000" b="1" dirty="0">
                <a:solidFill>
                  <a:schemeClr val="bg1"/>
                </a:solidFill>
              </a:rPr>
              <a:t>因急切的期待一片绯红</a:t>
            </a:r>
            <a:r>
              <a:rPr lang="zh-CN" altLang="en-US" sz="2000" b="1" dirty="0" smtClean="0">
                <a:solidFill>
                  <a:schemeClr val="bg1"/>
                </a:solidFill>
              </a:rPr>
              <a:t>。</a:t>
            </a:r>
            <a:endParaRPr lang="en-US" altLang="zh-CN" sz="2000" b="1" dirty="0" smtClean="0">
              <a:solidFill>
                <a:schemeClr val="bg1"/>
              </a:solidFill>
            </a:endParaRPr>
          </a:p>
          <a:p>
            <a:r>
              <a:rPr lang="en-US" altLang="zh-CN" sz="2000" b="1" dirty="0">
                <a:solidFill>
                  <a:schemeClr val="bg1"/>
                </a:solidFill>
              </a:rPr>
              <a:t>There was new color in his face and his eyes were sparkling. </a:t>
            </a:r>
            <a:endParaRPr lang="en-US" altLang="zh-CN" sz="2000" b="1" dirty="0" smtClean="0">
              <a:solidFill>
                <a:schemeClr val="bg1"/>
              </a:solidFill>
            </a:endParaRPr>
          </a:p>
          <a:p>
            <a:r>
              <a:rPr lang="zh-CN" altLang="en-US" sz="2000" b="1" dirty="0" smtClean="0">
                <a:solidFill>
                  <a:schemeClr val="bg1"/>
                </a:solidFill>
              </a:rPr>
              <a:t>他</a:t>
            </a:r>
            <a:r>
              <a:rPr lang="zh-CN" altLang="en-US" sz="2000" b="1" dirty="0">
                <a:solidFill>
                  <a:schemeClr val="bg1"/>
                </a:solidFill>
              </a:rPr>
              <a:t>容光焕发，两眼炯炯有神</a:t>
            </a:r>
            <a:r>
              <a:rPr lang="zh-CN" altLang="en-US" sz="2000" b="1" dirty="0" smtClean="0">
                <a:solidFill>
                  <a:schemeClr val="bg1"/>
                </a:solidFill>
              </a:rPr>
              <a:t>。</a:t>
            </a:r>
            <a:endParaRPr lang="en-US" altLang="zh-CN" sz="2000" b="1" dirty="0" smtClean="0">
              <a:solidFill>
                <a:schemeClr val="bg1"/>
              </a:solidFill>
            </a:endParaRPr>
          </a:p>
          <a:p>
            <a:r>
              <a:rPr lang="en-US" altLang="zh-CN" sz="2000" b="1" dirty="0">
                <a:solidFill>
                  <a:schemeClr val="bg1"/>
                </a:solidFill>
              </a:rPr>
              <a:t>Miss </a:t>
            </a:r>
            <a:r>
              <a:rPr lang="en-US" altLang="zh-CN" sz="2000" b="1" dirty="0" err="1">
                <a:solidFill>
                  <a:schemeClr val="bg1"/>
                </a:solidFill>
              </a:rPr>
              <a:t>keelder's</a:t>
            </a:r>
            <a:r>
              <a:rPr lang="en-US" altLang="zh-CN" sz="2000" b="1" dirty="0">
                <a:solidFill>
                  <a:schemeClr val="bg1"/>
                </a:solidFill>
              </a:rPr>
              <a:t> eyes were lively and Miss </a:t>
            </a:r>
            <a:r>
              <a:rPr lang="en-US" altLang="zh-CN" sz="2000" b="1" dirty="0" err="1">
                <a:solidFill>
                  <a:schemeClr val="bg1"/>
                </a:solidFill>
              </a:rPr>
              <a:t>helstone's</a:t>
            </a:r>
            <a:r>
              <a:rPr lang="en-US" altLang="zh-CN" sz="2000" b="1" dirty="0">
                <a:solidFill>
                  <a:schemeClr val="bg1"/>
                </a:solidFill>
              </a:rPr>
              <a:t> languid. </a:t>
            </a:r>
            <a:endParaRPr lang="en-US" altLang="zh-CN" sz="2000" b="1" dirty="0" smtClean="0">
              <a:solidFill>
                <a:schemeClr val="bg1"/>
              </a:solidFill>
            </a:endParaRPr>
          </a:p>
          <a:p>
            <a:r>
              <a:rPr lang="zh-CN" altLang="en-US" sz="2000" b="1" dirty="0" smtClean="0">
                <a:solidFill>
                  <a:schemeClr val="bg1"/>
                </a:solidFill>
              </a:rPr>
              <a:t>基达尔</a:t>
            </a:r>
            <a:r>
              <a:rPr lang="zh-CN" altLang="en-US" sz="2000" b="1" dirty="0">
                <a:solidFill>
                  <a:schemeClr val="bg1"/>
                </a:solidFill>
              </a:rPr>
              <a:t>小姐的眼睛炯炯有神，赫尔斯通小姐的眼睛则呆滞无神</a:t>
            </a:r>
            <a:r>
              <a:rPr lang="zh-CN" altLang="en-US" sz="2000" b="1" dirty="0" smtClean="0">
                <a:solidFill>
                  <a:schemeClr val="bg1"/>
                </a:solidFill>
              </a:rPr>
              <a:t>。</a:t>
            </a:r>
            <a:endParaRPr lang="en-US" altLang="zh-CN" sz="2000" b="1" dirty="0" smtClean="0">
              <a:solidFill>
                <a:schemeClr val="bg1"/>
              </a:solidFill>
            </a:endParaRPr>
          </a:p>
        </p:txBody>
      </p:sp>
      <p:sp>
        <p:nvSpPr>
          <p:cNvPr id="2" name="TextBox 1"/>
          <p:cNvSpPr txBox="1"/>
          <p:nvPr/>
        </p:nvSpPr>
        <p:spPr>
          <a:xfrm>
            <a:off x="683568" y="184284"/>
            <a:ext cx="6276655"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3200" dirty="0">
                <a:solidFill>
                  <a:schemeClr val="tx2"/>
                </a:solidFill>
              </a:rPr>
              <a:t>How to describe a pair of tired eyes?</a:t>
            </a:r>
            <a:endParaRPr lang="zh-CN" altLang="en-US" sz="3200" dirty="0">
              <a:solidFill>
                <a:schemeClr val="tx2"/>
              </a:solidFill>
            </a:endParaRPr>
          </a:p>
        </p:txBody>
      </p:sp>
      <p:sp>
        <p:nvSpPr>
          <p:cNvPr id="7" name="TextBox 6"/>
          <p:cNvSpPr txBox="1"/>
          <p:nvPr/>
        </p:nvSpPr>
        <p:spPr>
          <a:xfrm>
            <a:off x="359754" y="1988840"/>
            <a:ext cx="4015908" cy="646331"/>
          </a:xfrm>
          <a:prstGeom prst="rect">
            <a:avLst/>
          </a:prstGeom>
          <a:noFill/>
        </p:spPr>
        <p:txBody>
          <a:bodyPr wrap="none" rtlCol="0">
            <a:spAutoFit/>
          </a:bodyPr>
          <a:lstStyle/>
          <a:p>
            <a:r>
              <a:rPr lang="en-US" altLang="zh-CN" dirty="0">
                <a:solidFill>
                  <a:schemeClr val="bg1"/>
                </a:solidFill>
              </a:rPr>
              <a:t>His eyes have sunk in , losing their </a:t>
            </a:r>
            <a:r>
              <a:rPr lang="en-US" altLang="zh-CN" dirty="0" err="1">
                <a:solidFill>
                  <a:schemeClr val="bg1"/>
                </a:solidFill>
              </a:rPr>
              <a:t>lustre</a:t>
            </a:r>
            <a:r>
              <a:rPr lang="en-US" altLang="zh-CN" dirty="0">
                <a:solidFill>
                  <a:schemeClr val="bg1"/>
                </a:solidFill>
              </a:rPr>
              <a:t>.</a:t>
            </a:r>
            <a:endParaRPr lang="en-US" altLang="zh-CN" dirty="0">
              <a:solidFill>
                <a:schemeClr val="bg1"/>
              </a:solidFill>
            </a:endParaRPr>
          </a:p>
          <a:p>
            <a:r>
              <a:rPr lang="en-US" altLang="zh-CN" dirty="0">
                <a:solidFill>
                  <a:schemeClr val="bg1"/>
                </a:solidFill>
              </a:rPr>
              <a:t> </a:t>
            </a:r>
            <a:r>
              <a:rPr lang="zh-CN" altLang="en-US" dirty="0">
                <a:solidFill>
                  <a:schemeClr val="bg1"/>
                </a:solidFill>
              </a:rPr>
              <a:t>他的眼睛凹陷，失去了光泽。</a:t>
            </a:r>
            <a:endParaRPr lang="en-US" altLang="zh-CN" dirty="0">
              <a:solidFill>
                <a:schemeClr val="bg1"/>
              </a:solidFill>
            </a:endParaRPr>
          </a:p>
        </p:txBody>
      </p:sp>
      <p:pic>
        <p:nvPicPr>
          <p:cNvPr id="3"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42644"/>
          </a:xfrm>
          <a:prstGeom prst="rect">
            <a:avLst/>
          </a:prstGeom>
        </p:spPr>
      </p:pic>
      <p:sp>
        <p:nvSpPr>
          <p:cNvPr id="3" name="内容占位符 2"/>
          <p:cNvSpPr>
            <a:spLocks noGrp="1"/>
          </p:cNvSpPr>
          <p:nvPr>
            <p:ph idx="1"/>
          </p:nvPr>
        </p:nvSpPr>
        <p:spPr>
          <a:xfrm>
            <a:off x="323528" y="1484784"/>
            <a:ext cx="8229600" cy="5112568"/>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US" altLang="zh-CN" sz="2400" b="1" dirty="0" smtClean="0"/>
              <a:t>She is wide-eyed with astonishment. </a:t>
            </a:r>
            <a:endParaRPr lang="en-US" altLang="zh-CN" sz="2400" b="1" dirty="0" smtClean="0"/>
          </a:p>
          <a:p>
            <a:pPr marL="0" indent="0">
              <a:buNone/>
            </a:pPr>
            <a:r>
              <a:rPr lang="en-US" altLang="zh-CN" sz="2400" b="1" dirty="0" smtClean="0"/>
              <a:t>He ran his tongue around his lips and  a wild look came into his eyes.</a:t>
            </a:r>
            <a:endParaRPr lang="en-US" altLang="zh-CN" sz="2400" b="1" dirty="0" smtClean="0"/>
          </a:p>
          <a:p>
            <a:pPr marL="0" indent="0">
              <a:buNone/>
            </a:pPr>
            <a:r>
              <a:rPr lang="en-US" altLang="zh-CN" sz="2400" b="1" dirty="0" smtClean="0"/>
              <a:t>There was anger in his eyes and revenge</a:t>
            </a:r>
            <a:r>
              <a:rPr lang="en-US" altLang="zh-CN" sz="2400" b="1" dirty="0" smtClean="0">
                <a:solidFill>
                  <a:schemeClr val="accent2"/>
                </a:solidFill>
              </a:rPr>
              <a:t>(</a:t>
            </a:r>
            <a:r>
              <a:rPr lang="zh-CN" altLang="en-US" sz="2400" b="1" dirty="0" smtClean="0">
                <a:solidFill>
                  <a:schemeClr val="accent2"/>
                </a:solidFill>
              </a:rPr>
              <a:t>报仇</a:t>
            </a:r>
            <a:r>
              <a:rPr lang="en-US" altLang="zh-CN" sz="2400" b="1" dirty="0" smtClean="0">
                <a:solidFill>
                  <a:schemeClr val="accent2"/>
                </a:solidFill>
              </a:rPr>
              <a:t>) </a:t>
            </a:r>
            <a:r>
              <a:rPr lang="en-US" altLang="zh-CN" sz="2400" b="1" dirty="0" smtClean="0"/>
              <a:t>in his heart.</a:t>
            </a:r>
            <a:endParaRPr lang="en-US" altLang="zh-CN" sz="2400" b="1" dirty="0" smtClean="0"/>
          </a:p>
          <a:p>
            <a:pPr marL="0" indent="0">
              <a:buNone/>
            </a:pPr>
            <a:r>
              <a:rPr lang="zh-CN" altLang="en-US" sz="2400" b="1" dirty="0" smtClean="0"/>
              <a:t>他两眼闪现怒火，一心只想复仇。</a:t>
            </a:r>
            <a:endParaRPr lang="en-US" altLang="zh-CN" sz="2400" b="1" dirty="0" smtClean="0"/>
          </a:p>
          <a:p>
            <a:pPr marL="0" indent="0">
              <a:buNone/>
            </a:pPr>
            <a:r>
              <a:rPr lang="en-US" altLang="zh-CN" sz="2400" b="1" dirty="0"/>
              <a:t>After several attempts at keeping my eyelids from fluttering </a:t>
            </a:r>
            <a:r>
              <a:rPr lang="zh-CN" altLang="en-US" sz="2400" b="1" dirty="0" smtClean="0">
                <a:solidFill>
                  <a:schemeClr val="accent2"/>
                </a:solidFill>
              </a:rPr>
              <a:t>（颤动，飘扬）</a:t>
            </a:r>
            <a:r>
              <a:rPr lang="en-US" altLang="zh-CN" sz="2400" b="1" dirty="0" smtClean="0"/>
              <a:t>closed </a:t>
            </a:r>
            <a:r>
              <a:rPr lang="en-US" altLang="zh-CN" sz="2400" b="1" dirty="0"/>
              <a:t>and the book from collapsing onto my chest, I know it really is time to go to sleep</a:t>
            </a:r>
            <a:r>
              <a:rPr lang="en-US" altLang="zh-CN" sz="2400" b="1" dirty="0" smtClean="0"/>
              <a:t>.</a:t>
            </a:r>
            <a:r>
              <a:rPr lang="zh-CN" altLang="en-US" sz="2400" b="1" dirty="0"/>
              <a:t>几次想克服眼皮打架，几次把倒在胸口上的书支起来，我</a:t>
            </a:r>
            <a:r>
              <a:rPr lang="zh-CN" altLang="en-US" sz="2400" b="1" dirty="0" smtClean="0"/>
              <a:t>知道的</a:t>
            </a:r>
            <a:r>
              <a:rPr lang="zh-CN" altLang="en-US" sz="2400" b="1" dirty="0"/>
              <a:t>时候的确到了</a:t>
            </a:r>
            <a:r>
              <a:rPr lang="zh-CN" altLang="en-US" sz="2400" b="1" dirty="0" smtClean="0"/>
              <a:t>。</a:t>
            </a:r>
            <a:endParaRPr lang="en-US" altLang="zh-CN" sz="2400" b="1" dirty="0" smtClean="0"/>
          </a:p>
          <a:p>
            <a:pPr marL="0" indent="0">
              <a:buNone/>
            </a:pPr>
            <a:r>
              <a:rPr lang="en-US" altLang="zh-CN" sz="2400" b="1" dirty="0" smtClean="0"/>
              <a:t>The look in his eyes made my heart flutter. </a:t>
            </a:r>
            <a:endParaRPr lang="en-US" altLang="zh-CN" sz="2400" b="1" dirty="0" smtClean="0"/>
          </a:p>
          <a:p>
            <a:pPr marL="0" indent="0">
              <a:buNone/>
            </a:pPr>
            <a:r>
              <a:rPr lang="zh-CN" altLang="en-US" sz="2400" b="1" dirty="0" smtClean="0"/>
              <a:t>他的眼神让我的心怦怦直跳。</a:t>
            </a:r>
            <a:endParaRPr lang="en-US" altLang="zh-CN" sz="2400" b="1" dirty="0" smtClean="0"/>
          </a:p>
          <a:p>
            <a:pPr marL="0" indent="0">
              <a:buNone/>
            </a:pPr>
            <a:endParaRPr lang="en-US" altLang="zh-CN" sz="2800" b="1" dirty="0"/>
          </a:p>
          <a:p>
            <a:pPr marL="0" indent="0">
              <a:buNone/>
            </a:pPr>
            <a:endParaRPr lang="en-US" altLang="zh-CN" sz="2800" b="1" dirty="0" smtClean="0"/>
          </a:p>
        </p:txBody>
      </p:sp>
      <p:sp>
        <p:nvSpPr>
          <p:cNvPr id="5" name="TextBox 4"/>
          <p:cNvSpPr txBox="1"/>
          <p:nvPr/>
        </p:nvSpPr>
        <p:spPr>
          <a:xfrm>
            <a:off x="1115616" y="260648"/>
            <a:ext cx="1192058" cy="707886"/>
          </a:xfrm>
          <a:prstGeom prst="rect">
            <a:avLst/>
          </a:prstGeom>
          <a:noFill/>
        </p:spPr>
        <p:txBody>
          <a:bodyPr wrap="none" rtlCol="0">
            <a:spAutoFit/>
          </a:bodyPr>
          <a:lstStyle/>
          <a:p>
            <a:r>
              <a:rPr lang="en-US" altLang="zh-CN" sz="4000" b="1" dirty="0" smtClean="0">
                <a:solidFill>
                  <a:schemeClr val="bg1"/>
                </a:solidFill>
              </a:rPr>
              <a:t>eyes</a:t>
            </a:r>
            <a:r>
              <a:rPr lang="en-US" altLang="zh-CN" dirty="0" smtClean="0">
                <a:solidFill>
                  <a:schemeClr val="bg1"/>
                </a:solidFill>
              </a:rPr>
              <a:t> </a:t>
            </a:r>
            <a:endParaRPr lang="zh-CN" altLang="en-US"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8615"/>
            <a:ext cx="2088231" cy="1562622"/>
          </a:xfrm>
          <a:prstGeom prst="rect">
            <a:avLst/>
          </a:prstGeom>
          <a:effectLst>
            <a:softEdge rad="355600"/>
          </a:effectLst>
        </p:spPr>
      </p:pic>
      <p:pic>
        <p:nvPicPr>
          <p:cNvPr id="2"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0528" y="0"/>
            <a:ext cx="9144000" cy="6858000"/>
          </a:xfrm>
          <a:prstGeom prst="rect">
            <a:avLst/>
          </a:prstGeom>
        </p:spPr>
      </p:pic>
      <p:sp>
        <p:nvSpPr>
          <p:cNvPr id="5" name="TextBox 4"/>
          <p:cNvSpPr txBox="1"/>
          <p:nvPr/>
        </p:nvSpPr>
        <p:spPr>
          <a:xfrm>
            <a:off x="1403648" y="908720"/>
            <a:ext cx="5893986" cy="1077218"/>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sz="3200" dirty="0" smtClean="0">
                <a:solidFill>
                  <a:schemeClr val="bg1"/>
                </a:solidFill>
              </a:rPr>
              <a:t>An invisible war is taking place</a:t>
            </a:r>
            <a:endParaRPr lang="en-US" altLang="zh-CN" sz="3200" dirty="0" smtClean="0">
              <a:solidFill>
                <a:schemeClr val="bg1"/>
              </a:solidFill>
            </a:endParaRPr>
          </a:p>
          <a:p>
            <a:r>
              <a:rPr lang="en-US" altLang="zh-CN" sz="3200" dirty="0" smtClean="0">
                <a:solidFill>
                  <a:schemeClr val="bg1"/>
                </a:solidFill>
              </a:rPr>
              <a:t> in the world of human and virus…</a:t>
            </a:r>
            <a:endParaRPr lang="zh-CN" altLang="en-US" sz="3200"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338" y="2348880"/>
            <a:ext cx="5261690" cy="3872275"/>
          </a:xfrm>
          <a:prstGeom prst="rect">
            <a:avLst/>
          </a:prstGeom>
          <a:effectLst>
            <a:softEdge rad="266700"/>
          </a:effectLst>
        </p:spPr>
      </p:pic>
      <p:pic>
        <p:nvPicPr>
          <p:cNvPr id="3"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6806"/>
            <a:ext cx="9144000" cy="6847748"/>
          </a:xfrm>
          <a:prstGeom prst="rect">
            <a:avLst/>
          </a:prstGeom>
        </p:spPr>
      </p:pic>
      <p:sp>
        <p:nvSpPr>
          <p:cNvPr id="3" name="内容占位符 2"/>
          <p:cNvSpPr>
            <a:spLocks noGrp="1"/>
          </p:cNvSpPr>
          <p:nvPr>
            <p:ph idx="1"/>
          </p:nvPr>
        </p:nvSpPr>
        <p:spPr>
          <a:xfrm>
            <a:off x="467544" y="1412776"/>
            <a:ext cx="2962672" cy="2880320"/>
          </a:xfrm>
        </p:spPr>
        <p:txBody>
          <a:bodyPr>
            <a:normAutofit fontScale="85000" lnSpcReduction="20000"/>
          </a:bodyPr>
          <a:lstStyle/>
          <a:p>
            <a:pPr marL="0" indent="0">
              <a:buNone/>
            </a:pPr>
            <a:r>
              <a:rPr lang="zh-CN" altLang="en-US" sz="1700" b="1" dirty="0" smtClean="0">
                <a:solidFill>
                  <a:schemeClr val="bg1"/>
                </a:solidFill>
              </a:rPr>
              <a:t>街道</a:t>
            </a:r>
            <a:r>
              <a:rPr lang="zh-CN" altLang="en-US" sz="1700" b="1" dirty="0">
                <a:solidFill>
                  <a:schemeClr val="bg1"/>
                </a:solidFill>
              </a:rPr>
              <a:t>口的风，撩醒了夏虫</a:t>
            </a:r>
            <a:endParaRPr lang="zh-CN" altLang="en-US" sz="1700" dirty="0">
              <a:solidFill>
                <a:schemeClr val="bg1"/>
              </a:solidFill>
            </a:endParaRPr>
          </a:p>
          <a:p>
            <a:pPr marL="0" indent="0">
              <a:buNone/>
            </a:pPr>
            <a:r>
              <a:rPr lang="zh-CN" altLang="en-US" sz="1700" b="1" dirty="0">
                <a:solidFill>
                  <a:schemeClr val="bg1"/>
                </a:solidFill>
              </a:rPr>
              <a:t>竹床上的小孩儿做着梦</a:t>
            </a:r>
            <a:endParaRPr lang="zh-CN" altLang="en-US" sz="1700" dirty="0">
              <a:solidFill>
                <a:schemeClr val="bg1"/>
              </a:solidFill>
            </a:endParaRPr>
          </a:p>
          <a:p>
            <a:pPr marL="0" indent="0">
              <a:buNone/>
            </a:pPr>
            <a:r>
              <a:rPr lang="zh-CN" altLang="en-US" sz="1700" b="1" dirty="0">
                <a:solidFill>
                  <a:schemeClr val="bg1"/>
                </a:solidFill>
              </a:rPr>
              <a:t>热干面糊汤，一样的吃相</a:t>
            </a:r>
            <a:endParaRPr lang="zh-CN" altLang="en-US" sz="1700" dirty="0">
              <a:solidFill>
                <a:schemeClr val="bg1"/>
              </a:solidFill>
            </a:endParaRPr>
          </a:p>
          <a:p>
            <a:pPr marL="0" indent="0">
              <a:buNone/>
            </a:pPr>
            <a:r>
              <a:rPr lang="zh-CN" altLang="en-US" sz="1700" b="1" dirty="0" smtClean="0">
                <a:solidFill>
                  <a:schemeClr val="bg1"/>
                </a:solidFill>
              </a:rPr>
              <a:t>海角天涯</a:t>
            </a:r>
            <a:r>
              <a:rPr lang="zh-CN" altLang="en-US" sz="1700" b="1" dirty="0">
                <a:solidFill>
                  <a:schemeClr val="bg1"/>
                </a:solidFill>
              </a:rPr>
              <a:t>流淌唇齿香</a:t>
            </a:r>
            <a:endParaRPr lang="zh-CN" altLang="en-US" sz="1700" dirty="0">
              <a:solidFill>
                <a:schemeClr val="bg1"/>
              </a:solidFill>
            </a:endParaRPr>
          </a:p>
          <a:p>
            <a:pPr marL="0" indent="0">
              <a:buNone/>
            </a:pPr>
            <a:r>
              <a:rPr lang="en-US" altLang="zh-CN" sz="1700" b="1" dirty="0" smtClean="0">
                <a:solidFill>
                  <a:schemeClr val="bg1"/>
                </a:solidFill>
              </a:rPr>
              <a:t>……</a:t>
            </a:r>
            <a:endParaRPr lang="zh-CN" altLang="en-US" sz="1700" dirty="0">
              <a:solidFill>
                <a:schemeClr val="bg1"/>
              </a:solidFill>
            </a:endParaRPr>
          </a:p>
          <a:p>
            <a:pPr marL="0" indent="0">
              <a:buNone/>
            </a:pPr>
            <a:r>
              <a:rPr lang="zh-CN" altLang="en-US" sz="1700" b="1" dirty="0">
                <a:solidFill>
                  <a:schemeClr val="bg1"/>
                </a:solidFill>
              </a:rPr>
              <a:t>这是我的家，我们守护它</a:t>
            </a:r>
            <a:endParaRPr lang="zh-CN" altLang="en-US" sz="1700" dirty="0">
              <a:solidFill>
                <a:schemeClr val="bg1"/>
              </a:solidFill>
            </a:endParaRPr>
          </a:p>
          <a:p>
            <a:pPr marL="0" indent="0">
              <a:buNone/>
            </a:pPr>
            <a:r>
              <a:rPr lang="zh-CN" altLang="en-US" sz="1700" b="1" dirty="0">
                <a:solidFill>
                  <a:schemeClr val="bg1"/>
                </a:solidFill>
              </a:rPr>
              <a:t>黄鹤楼的诗，烂熟在嘴巴</a:t>
            </a:r>
            <a:endParaRPr lang="zh-CN" altLang="en-US" sz="1700" dirty="0">
              <a:solidFill>
                <a:schemeClr val="bg1"/>
              </a:solidFill>
            </a:endParaRPr>
          </a:p>
          <a:p>
            <a:pPr marL="0" indent="0">
              <a:buNone/>
            </a:pPr>
            <a:r>
              <a:rPr lang="zh-CN" altLang="en-US" sz="1700" b="1" dirty="0">
                <a:solidFill>
                  <a:schemeClr val="bg1"/>
                </a:solidFill>
              </a:rPr>
              <a:t>如果有一天，它也需要我</a:t>
            </a:r>
            <a:endParaRPr lang="zh-CN" altLang="en-US" sz="1700" dirty="0">
              <a:solidFill>
                <a:schemeClr val="bg1"/>
              </a:solidFill>
            </a:endParaRPr>
          </a:p>
          <a:p>
            <a:pPr marL="0" indent="0">
              <a:buNone/>
            </a:pPr>
            <a:r>
              <a:rPr lang="zh-CN" altLang="en-US" sz="1700" b="1" dirty="0">
                <a:solidFill>
                  <a:schemeClr val="bg1"/>
                </a:solidFill>
              </a:rPr>
              <a:t>搭把手，就过了</a:t>
            </a:r>
            <a:r>
              <a:rPr lang="en-US" altLang="zh-CN" sz="1700" b="1" dirty="0" smtClean="0">
                <a:solidFill>
                  <a:schemeClr val="bg1"/>
                </a:solidFill>
              </a:rPr>
              <a:t>……</a:t>
            </a:r>
            <a:endParaRPr lang="zh-CN" altLang="en-US" sz="1700" dirty="0">
              <a:solidFill>
                <a:schemeClr val="bg1"/>
              </a:solidFill>
            </a:endParaRPr>
          </a:p>
          <a:p>
            <a:pPr marL="0" indent="0">
              <a:buNone/>
            </a:pPr>
            <a:br>
              <a:rPr lang="zh-CN" altLang="en-US" dirty="0"/>
            </a:b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111254"/>
            <a:ext cx="2488891" cy="1667557"/>
          </a:xfrm>
          <a:prstGeom prst="rect">
            <a:avLst/>
          </a:prstGeom>
          <a:effectLst>
            <a:softEdge rad="2286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51" y="4149080"/>
            <a:ext cx="3751064" cy="2483204"/>
          </a:xfrm>
          <a:prstGeom prst="rect">
            <a:avLst/>
          </a:prstGeom>
          <a:effectLst>
            <a:softEdge rad="241300"/>
          </a:effectLst>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664" y="1340768"/>
            <a:ext cx="3347864" cy="1978588"/>
          </a:xfrm>
          <a:prstGeom prst="rect">
            <a:avLst/>
          </a:prstGeom>
          <a:effectLst>
            <a:softEdge rad="279400"/>
          </a:effec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077072"/>
            <a:ext cx="3631952" cy="2420355"/>
          </a:xfrm>
          <a:prstGeom prst="rect">
            <a:avLst/>
          </a:prstGeom>
          <a:effectLst>
            <a:softEdge rad="215900"/>
          </a:effectLst>
        </p:spPr>
      </p:pic>
      <p:sp>
        <p:nvSpPr>
          <p:cNvPr id="2" name="TextBox 1"/>
          <p:cNvSpPr txBox="1"/>
          <p:nvPr/>
        </p:nvSpPr>
        <p:spPr>
          <a:xfrm>
            <a:off x="2717007" y="3662338"/>
            <a:ext cx="2613216" cy="523220"/>
          </a:xfrm>
          <a:prstGeom prst="rect">
            <a:avLst/>
          </a:prstGeom>
          <a:noFill/>
        </p:spPr>
        <p:txBody>
          <a:bodyPr wrap="none" rtlCol="0">
            <a:spAutoFit/>
          </a:bodyPr>
          <a:lstStyle/>
          <a:p>
            <a:r>
              <a:rPr lang="en-US" altLang="zh-CN" sz="2800" b="1" dirty="0" smtClean="0">
                <a:solidFill>
                  <a:schemeClr val="bg1"/>
                </a:solidFill>
              </a:rPr>
              <a:t>hot dry noodles </a:t>
            </a:r>
            <a:endParaRPr lang="zh-CN" altLang="en-US" sz="2800" b="1" dirty="0">
              <a:solidFill>
                <a:schemeClr val="bg1"/>
              </a:solidFill>
            </a:endParaRPr>
          </a:p>
        </p:txBody>
      </p:sp>
      <p:sp>
        <p:nvSpPr>
          <p:cNvPr id="9" name="TextBox 8"/>
          <p:cNvSpPr txBox="1"/>
          <p:nvPr/>
        </p:nvSpPr>
        <p:spPr>
          <a:xfrm>
            <a:off x="899592" y="404664"/>
            <a:ext cx="7484549" cy="707886"/>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4000" b="1" dirty="0" smtClean="0">
                <a:solidFill>
                  <a:schemeClr val="bg1"/>
                </a:solidFill>
              </a:rPr>
              <a:t>This is a modern city full of vitality</a:t>
            </a:r>
            <a:endParaRPr lang="zh-CN" alt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ircle(in)">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in)">
                                      <p:cBhvr>
                                        <p:cTn id="45" dur="20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circle(in)">
                                      <p:cBhvr>
                                        <p:cTn id="50" dur="20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circle(in)">
                                      <p:cBhvr>
                                        <p:cTn id="55" dur="20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circle(in)">
                                      <p:cBhvr>
                                        <p:cTn id="60" dur="20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circle(in)">
                                      <p:cBhvr>
                                        <p:cTn id="65" dur="20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circle(in)">
                                      <p:cBhvr>
                                        <p:cTn id="70" dur="20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circle(in)">
                                      <p:cBhvr>
                                        <p:cTn id="75" dur="2000"/>
                                        <p:tgtEl>
                                          <p:spTgt spid="3">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circle(in)">
                                      <p:cBhvr>
                                        <p:cTn id="80" dur="2000"/>
                                        <p:tgtEl>
                                          <p:spTgt spid="3">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Effect transition="in" filter="circle(in)">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792" y="0"/>
            <a:ext cx="9144000" cy="6876254"/>
          </a:xfrm>
        </p:spPr>
      </p:pic>
      <p:sp>
        <p:nvSpPr>
          <p:cNvPr id="5" name="矩形 4"/>
          <p:cNvSpPr/>
          <p:nvPr/>
        </p:nvSpPr>
        <p:spPr>
          <a:xfrm>
            <a:off x="4423429" y="427363"/>
            <a:ext cx="3855543" cy="1569660"/>
          </a:xfrm>
          <a:prstGeom prst="rect">
            <a:avLst/>
          </a:prstGeom>
          <a:noFill/>
        </p:spPr>
        <p:txBody>
          <a:bodyPr wrap="none" lIns="91440" tIns="45720" rIns="91440" bIns="45720">
            <a:spAutoFit/>
          </a:bodyPr>
          <a:lstStyle/>
          <a:p>
            <a:pPr algn="ctr"/>
            <a:r>
              <a:rPr lang="en-US" altLang="zh-CN"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Wuhan</a:t>
            </a:r>
            <a:endParaRPr lang="zh-CN" alt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8458" y="-14358"/>
            <a:ext cx="9170493" cy="6872358"/>
          </a:xfr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37" y="4077072"/>
            <a:ext cx="1836204" cy="1224136"/>
          </a:xfrm>
          <a:prstGeom prst="rect">
            <a:avLst/>
          </a:prstGeom>
          <a:effectLst>
            <a:softEdge rad="101600"/>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187535"/>
            <a:ext cx="2574333" cy="1934620"/>
          </a:xfrm>
          <a:prstGeom prst="rect">
            <a:avLst/>
          </a:prstGeom>
          <a:effectLst>
            <a:softEdge rad="381000"/>
          </a:effectLst>
        </p:spPr>
      </p:pic>
      <p:sp>
        <p:nvSpPr>
          <p:cNvPr id="16" name="TextBox 15"/>
          <p:cNvSpPr txBox="1"/>
          <p:nvPr/>
        </p:nvSpPr>
        <p:spPr>
          <a:xfrm>
            <a:off x="82352" y="461526"/>
            <a:ext cx="9256701" cy="3693319"/>
          </a:xfrm>
          <a:prstGeom prst="rect">
            <a:avLst/>
          </a:prstGeom>
          <a:noFill/>
        </p:spPr>
        <p:txBody>
          <a:bodyPr wrap="none" rtlCol="0">
            <a:spAutoFit/>
          </a:bodyPr>
          <a:lstStyle/>
          <a:p>
            <a:r>
              <a:rPr lang="en-US" altLang="zh-CN" b="1" dirty="0" smtClean="0">
                <a:solidFill>
                  <a:schemeClr val="bg1"/>
                </a:solidFill>
                <a:latin typeface="Segoe UI" panose="020B0502040204020203" pitchFamily="34" charset="0"/>
                <a:cs typeface="Segoe UI" panose="020B0502040204020203" pitchFamily="34" charset="0"/>
              </a:rPr>
              <a:t> A </a:t>
            </a:r>
            <a:r>
              <a:rPr lang="en-US" altLang="zh-CN" b="1" dirty="0">
                <a:solidFill>
                  <a:schemeClr val="bg1"/>
                </a:solidFill>
                <a:latin typeface="Segoe UI" panose="020B0502040204020203" pitchFamily="34" charset="0"/>
                <a:cs typeface="Segoe UI" panose="020B0502040204020203" pitchFamily="34" charset="0"/>
              </a:rPr>
              <a:t>new virus has caused the pneumonia outbreak in Wuhan, Central China's Hubei </a:t>
            </a:r>
            <a:endParaRPr lang="en-US" altLang="zh-CN" b="1" dirty="0" smtClean="0">
              <a:solidFill>
                <a:schemeClr val="bg1"/>
              </a:solidFill>
              <a:latin typeface="Segoe UI" panose="020B0502040204020203" pitchFamily="34" charset="0"/>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province</a:t>
            </a:r>
            <a:r>
              <a:rPr lang="en-US" altLang="zh-CN" b="1" dirty="0">
                <a:solidFill>
                  <a:schemeClr val="bg1"/>
                </a:solidFill>
                <a:latin typeface="Segoe UI" panose="020B0502040204020203" pitchFamily="34" charset="0"/>
                <a:cs typeface="Segoe UI" panose="020B0502040204020203" pitchFamily="34" charset="0"/>
              </a:rPr>
              <a:t>, The coronavirus can cause respiratory and intestinal </a:t>
            </a:r>
            <a:r>
              <a:rPr lang="en-US" altLang="zh-CN" b="1" dirty="0" smtClean="0">
                <a:solidFill>
                  <a:schemeClr val="bg1"/>
                </a:solidFill>
                <a:latin typeface="Segoe UI" panose="020B0502040204020203" pitchFamily="34" charset="0"/>
                <a:cs typeface="Segoe UI" panose="020B0502040204020203" pitchFamily="34" charset="0"/>
              </a:rPr>
              <a:t>(</a:t>
            </a:r>
            <a:r>
              <a:rPr lang="zh-CN" altLang="en-US" b="1" dirty="0" smtClean="0">
                <a:solidFill>
                  <a:schemeClr val="bg1"/>
                </a:solidFill>
                <a:latin typeface="Segoe UI" panose="020B0502040204020203" pitchFamily="34" charset="0"/>
                <a:cs typeface="Segoe UI" panose="020B0502040204020203" pitchFamily="34" charset="0"/>
              </a:rPr>
              <a:t>肠道的</a:t>
            </a:r>
            <a:r>
              <a:rPr lang="en-US" altLang="zh-CN" b="1" dirty="0" smtClean="0">
                <a:solidFill>
                  <a:schemeClr val="bg1"/>
                </a:solidFill>
                <a:latin typeface="Segoe UI" panose="020B0502040204020203" pitchFamily="34" charset="0"/>
                <a:cs typeface="Segoe UI" panose="020B0502040204020203" pitchFamily="34" charset="0"/>
              </a:rPr>
              <a:t>)diseases</a:t>
            </a:r>
            <a:r>
              <a:rPr lang="en-US" altLang="zh-CN" b="1" dirty="0">
                <a:solidFill>
                  <a:schemeClr val="bg1"/>
                </a:solidFill>
                <a:latin typeface="Segoe UI" panose="020B0502040204020203" pitchFamily="34" charset="0"/>
                <a:cs typeface="Segoe UI" panose="020B0502040204020203" pitchFamily="34" charset="0"/>
              </a:rPr>
              <a:t>. </a:t>
            </a:r>
            <a:endParaRPr lang="en-US" altLang="zh-CN" b="1" dirty="0" smtClean="0">
              <a:solidFill>
                <a:schemeClr val="bg1"/>
              </a:solidFill>
              <a:latin typeface="Segoe UI" panose="020B0502040204020203" pitchFamily="34" charset="0"/>
              <a:cs typeface="Segoe UI" panose="020B0502040204020203" pitchFamily="34" charset="0"/>
            </a:endParaRPr>
          </a:p>
          <a:p>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Coronaviruses were first identified in the 1960s,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They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get their name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from</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their crown-like shape. Sometimes, but not often, a coronavirus can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infect</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both animals and humans</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endParaRPr lang="zh-CN" altLang="zh-CN" b="1" dirty="0">
              <a:solidFill>
                <a:schemeClr val="bg1"/>
              </a:solidFill>
              <a:latin typeface="微软雅黑" panose="020B0503020204020204" pitchFamily="34" charset="-122"/>
              <a:ea typeface="微软雅黑" panose="020B0503020204020204" pitchFamily="34" charset="-122"/>
            </a:endParaRPr>
          </a:p>
          <a:p>
            <a:endParaRPr lang="en-US" altLang="zh-CN" dirty="0" smtClean="0">
              <a:solidFill>
                <a:schemeClr val="bg1"/>
              </a:solidFill>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dirty="0">
                <a:solidFill>
                  <a:schemeClr val="bg1"/>
                </a:solidFill>
                <a:latin typeface="Segoe UI" panose="020B0502040204020203" pitchFamily="34" charset="0"/>
                <a:cs typeface="Segoe UI" panose="020B0502040204020203" pitchFamily="34" charset="0"/>
              </a:rPr>
              <a:t>It was discovered and confirmed by experts that the novel coronavirus is </a:t>
            </a:r>
            <a:r>
              <a:rPr lang="en-US" altLang="zh-CN" b="1" dirty="0" smtClean="0">
                <a:solidFill>
                  <a:schemeClr val="bg1"/>
                </a:solidFill>
                <a:latin typeface="Segoe UI" panose="020B0502040204020203" pitchFamily="34" charset="0"/>
                <a:cs typeface="Segoe UI" panose="020B0502040204020203" pitchFamily="34" charset="0"/>
              </a:rPr>
              <a:t>actually</a:t>
            </a:r>
            <a:endParaRPr lang="en-US" altLang="zh-CN" b="1" dirty="0" smtClean="0">
              <a:solidFill>
                <a:schemeClr val="bg1"/>
              </a:solidFill>
              <a:latin typeface="Segoe UI" panose="020B0502040204020203" pitchFamily="34" charset="0"/>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u="sng" dirty="0">
                <a:solidFill>
                  <a:schemeClr val="bg1"/>
                </a:solidFill>
                <a:latin typeface="Segoe UI" panose="020B0502040204020203" pitchFamily="34" charset="0"/>
                <a:cs typeface="Segoe UI" panose="020B0502040204020203" pitchFamily="34" charset="0"/>
              </a:rPr>
              <a:t>transmitted </a:t>
            </a:r>
            <a:r>
              <a:rPr lang="en-US" altLang="zh-CN" b="1" dirty="0">
                <a:solidFill>
                  <a:schemeClr val="bg1"/>
                </a:solidFill>
                <a:latin typeface="Segoe UI" panose="020B0502040204020203" pitchFamily="34" charset="0"/>
                <a:cs typeface="Segoe UI" panose="020B0502040204020203" pitchFamily="34" charset="0"/>
              </a:rPr>
              <a:t>from one person to another</a:t>
            </a:r>
            <a:r>
              <a:rPr lang="en-US" altLang="zh-CN" b="1" dirty="0" smtClean="0">
                <a:solidFill>
                  <a:schemeClr val="bg1"/>
                </a:solidFill>
                <a:latin typeface="Segoe UI" panose="020B0502040204020203" pitchFamily="34" charset="0"/>
                <a:cs typeface="Segoe UI" panose="020B0502040204020203" pitchFamily="34" charset="0"/>
              </a:rPr>
              <a:t>.</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through infected people coughing and </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sneezing</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by touching an infected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person's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hands or face, or by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touching</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things such as doorknobs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that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infected people have touched.</a:t>
            </a:r>
            <a:endPar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dirty="0">
                <a:solidFill>
                  <a:schemeClr val="bg1"/>
                </a:solidFill>
                <a:latin typeface="Segoe UI" panose="020B0502040204020203" pitchFamily="34" charset="0"/>
                <a:cs typeface="Segoe UI" panose="020B0502040204020203" pitchFamily="34" charset="0"/>
              </a:rPr>
              <a:t>So </a:t>
            </a:r>
            <a:r>
              <a:rPr lang="en-US" altLang="zh-CN" b="1" dirty="0" smtClean="0">
                <a:solidFill>
                  <a:schemeClr val="bg1"/>
                </a:solidFill>
                <a:latin typeface="Segoe UI" panose="020B0502040204020203" pitchFamily="34" charset="0"/>
                <a:cs typeface="Segoe UI" panose="020B0502040204020203" pitchFamily="34" charset="0"/>
              </a:rPr>
              <a:t>we’ve </a:t>
            </a:r>
            <a:r>
              <a:rPr lang="en-US" altLang="zh-CN" b="1" dirty="0">
                <a:solidFill>
                  <a:schemeClr val="bg1"/>
                </a:solidFill>
                <a:latin typeface="Segoe UI" panose="020B0502040204020203" pitchFamily="34" charset="0"/>
                <a:cs typeface="Segoe UI" panose="020B0502040204020203" pitchFamily="34" charset="0"/>
              </a:rPr>
              <a:t>got </a:t>
            </a:r>
            <a:r>
              <a:rPr lang="en-US" altLang="zh-CN" b="1" u="sng" dirty="0">
                <a:solidFill>
                  <a:schemeClr val="bg1"/>
                </a:solidFill>
                <a:latin typeface="Segoe UI" panose="020B0502040204020203" pitchFamily="34" charset="0"/>
                <a:cs typeface="Segoe UI" panose="020B0502040204020203" pitchFamily="34" charset="0"/>
              </a:rPr>
              <a:t>people to people transmission</a:t>
            </a:r>
            <a:r>
              <a:rPr lang="en-US" altLang="zh-CN" b="1" dirty="0">
                <a:solidFill>
                  <a:schemeClr val="bg1"/>
                </a:solidFill>
                <a:latin typeface="Segoe UI" panose="020B0502040204020203" pitchFamily="34" charset="0"/>
                <a:cs typeface="Segoe UI" panose="020B0502040204020203" pitchFamily="34" charset="0"/>
              </a:rPr>
              <a:t>.</a:t>
            </a:r>
            <a:endParaRPr lang="en-US" altLang="zh-CN" b="1" dirty="0">
              <a:solidFill>
                <a:schemeClr val="bg1"/>
              </a:solidFill>
              <a:latin typeface="Segoe UI" panose="020B0502040204020203" pitchFamily="34" charset="0"/>
              <a:cs typeface="Segoe UI" panose="020B0502040204020203" pitchFamily="34" charset="0"/>
            </a:endParaRPr>
          </a:p>
          <a:p>
            <a:endParaRPr lang="zh-CN" altLang="en-US" b="1" dirty="0">
              <a:solidFill>
                <a:schemeClr val="bg1"/>
              </a:solidFill>
              <a:latin typeface="Segoe UI" panose="020B0502040204020203" pitchFamily="34" charset="0"/>
              <a:cs typeface="Segoe UI" panose="020B0502040204020203" pitchFamily="34" charset="0"/>
            </a:endParaRPr>
          </a:p>
        </p:txBody>
      </p:sp>
      <p:cxnSp>
        <p:nvCxnSpPr>
          <p:cNvPr id="5" name="直接箭头连接符 4"/>
          <p:cNvCxnSpPr>
            <a:endCxn id="8" idx="0"/>
          </p:cNvCxnSpPr>
          <p:nvPr/>
        </p:nvCxnSpPr>
        <p:spPr>
          <a:xfrm flipH="1">
            <a:off x="2799299" y="4812840"/>
            <a:ext cx="1470757" cy="704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1205" y="5517232"/>
            <a:ext cx="4336187" cy="954107"/>
          </a:xfrm>
          <a:prstGeom prst="rect">
            <a:avLst/>
          </a:prstGeom>
          <a:noFill/>
        </p:spPr>
        <p:txBody>
          <a:bodyPr wrap="none" rtlCol="0">
            <a:spAutoFit/>
          </a:bodyPr>
          <a:lstStyle/>
          <a:p>
            <a:r>
              <a:rPr lang="en-US" altLang="zh-CN" sz="2800" b="1" dirty="0" smtClean="0">
                <a:solidFill>
                  <a:schemeClr val="accent6">
                    <a:lumMod val="60000"/>
                    <a:lumOff val="40000"/>
                  </a:schemeClr>
                </a:solidFill>
              </a:rPr>
              <a:t>new/ not like anything seen</a:t>
            </a:r>
            <a:endParaRPr lang="en-US" altLang="zh-CN" sz="2800" b="1" dirty="0" smtClean="0">
              <a:solidFill>
                <a:schemeClr val="accent6">
                  <a:lumMod val="60000"/>
                  <a:lumOff val="40000"/>
                </a:schemeClr>
              </a:solidFill>
            </a:endParaRPr>
          </a:p>
          <a:p>
            <a:r>
              <a:rPr lang="en-US" altLang="zh-CN" sz="2800" b="1" dirty="0" smtClean="0">
                <a:solidFill>
                  <a:schemeClr val="accent6">
                    <a:lumMod val="60000"/>
                    <a:lumOff val="40000"/>
                  </a:schemeClr>
                </a:solidFill>
              </a:rPr>
              <a:t>/ known before </a:t>
            </a:r>
            <a:endParaRPr lang="zh-CN" altLang="en-US" sz="2800" b="1" dirty="0">
              <a:solidFill>
                <a:schemeClr val="accent6">
                  <a:lumMod val="60000"/>
                  <a:lumOff val="40000"/>
                </a:schemeClr>
              </a:solidFill>
            </a:endParaRPr>
          </a:p>
        </p:txBody>
      </p:sp>
      <p:cxnSp>
        <p:nvCxnSpPr>
          <p:cNvPr id="12" name="直接箭头连接符 11"/>
          <p:cNvCxnSpPr/>
          <p:nvPr/>
        </p:nvCxnSpPr>
        <p:spPr>
          <a:xfrm>
            <a:off x="5762972" y="4848645"/>
            <a:ext cx="1800200" cy="7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6136" y="5589240"/>
            <a:ext cx="2096792" cy="523220"/>
          </a:xfrm>
          <a:prstGeom prst="rect">
            <a:avLst/>
          </a:prstGeom>
          <a:noFill/>
        </p:spPr>
        <p:txBody>
          <a:bodyPr wrap="none" rtlCol="0">
            <a:spAutoFit/>
          </a:bodyPr>
          <a:lstStyle/>
          <a:p>
            <a:r>
              <a:rPr lang="en-US" altLang="zh-CN" sz="2800" b="1" dirty="0" smtClean="0">
                <a:solidFill>
                  <a:schemeClr val="accent4">
                    <a:lumMod val="60000"/>
                    <a:lumOff val="40000"/>
                  </a:schemeClr>
                </a:solidFill>
              </a:rPr>
              <a:t>crown(</a:t>
            </a:r>
            <a:r>
              <a:rPr lang="zh-CN" altLang="en-US" sz="2800" b="1" dirty="0" smtClean="0">
                <a:solidFill>
                  <a:schemeClr val="accent4">
                    <a:lumMod val="60000"/>
                    <a:lumOff val="40000"/>
                  </a:schemeClr>
                </a:solidFill>
              </a:rPr>
              <a:t>皇冠</a:t>
            </a:r>
            <a:r>
              <a:rPr lang="en-US" altLang="zh-CN" sz="2800" b="1" dirty="0" smtClean="0">
                <a:solidFill>
                  <a:schemeClr val="accent4">
                    <a:lumMod val="60000"/>
                    <a:lumOff val="40000"/>
                  </a:schemeClr>
                </a:solidFill>
              </a:rPr>
              <a:t>)</a:t>
            </a:r>
            <a:endParaRPr lang="zh-CN" altLang="en-US" sz="2800" b="1" dirty="0">
              <a:solidFill>
                <a:schemeClr val="accent4">
                  <a:lumMod val="60000"/>
                  <a:lumOff val="40000"/>
                </a:schemeClr>
              </a:solidFill>
            </a:endParaRPr>
          </a:p>
        </p:txBody>
      </p:sp>
      <p:sp>
        <p:nvSpPr>
          <p:cNvPr id="15" name="矩形 14"/>
          <p:cNvSpPr/>
          <p:nvPr/>
        </p:nvSpPr>
        <p:spPr>
          <a:xfrm>
            <a:off x="1547664" y="4293096"/>
            <a:ext cx="6464014" cy="707886"/>
          </a:xfrm>
          <a:prstGeom prst="rect">
            <a:avLst/>
          </a:prstGeom>
        </p:spPr>
        <p:txBody>
          <a:bodyPr wrap="none">
            <a:spAutoFit/>
          </a:bodyPr>
          <a:lstStyle/>
          <a:p>
            <a:r>
              <a:rPr lang="en-US" altLang="zh-CN" sz="3200" b="1" dirty="0" smtClean="0">
                <a:solidFill>
                  <a:schemeClr val="accent2">
                    <a:lumMod val="20000"/>
                    <a:lumOff val="80000"/>
                  </a:schemeClr>
                </a:solidFill>
              </a:rPr>
              <a:t>outbreak</a:t>
            </a:r>
            <a:r>
              <a:rPr lang="en-US" altLang="zh-CN" sz="3200" b="1" dirty="0" smtClean="0">
                <a:solidFill>
                  <a:schemeClr val="bg1"/>
                </a:solidFill>
              </a:rPr>
              <a:t> </a:t>
            </a:r>
            <a:r>
              <a:rPr lang="en-US" altLang="zh-CN" sz="3200" b="1" dirty="0">
                <a:solidFill>
                  <a:schemeClr val="bg1"/>
                </a:solidFill>
              </a:rPr>
              <a:t>of a </a:t>
            </a:r>
            <a:r>
              <a:rPr lang="en-US" altLang="zh-CN" sz="4000" b="1" u="sng" dirty="0">
                <a:solidFill>
                  <a:schemeClr val="accent3">
                    <a:lumMod val="60000"/>
                    <a:lumOff val="40000"/>
                  </a:schemeClr>
                </a:solidFill>
              </a:rPr>
              <a:t>novel</a:t>
            </a:r>
            <a:r>
              <a:rPr lang="en-US" altLang="zh-CN" sz="4000" b="1" dirty="0">
                <a:solidFill>
                  <a:schemeClr val="bg1"/>
                </a:solidFill>
              </a:rPr>
              <a:t> </a:t>
            </a:r>
            <a:r>
              <a:rPr lang="en-US" altLang="zh-CN" sz="4000" b="1" u="sng" dirty="0">
                <a:solidFill>
                  <a:srgbClr val="FF0000"/>
                </a:solidFill>
              </a:rPr>
              <a:t>corona</a:t>
            </a:r>
            <a:r>
              <a:rPr lang="en-US" altLang="zh-CN" sz="4000" b="1" dirty="0">
                <a:solidFill>
                  <a:schemeClr val="bg1"/>
                </a:solidFill>
              </a:rPr>
              <a:t>virus </a:t>
            </a:r>
            <a:endParaRPr lang="zh-CN" altLang="en-US" sz="4000" b="1" dirty="0">
              <a:solidFill>
                <a:schemeClr val="bg1"/>
              </a:solidFill>
            </a:endParaRPr>
          </a:p>
        </p:txBody>
      </p:sp>
      <p:sp>
        <p:nvSpPr>
          <p:cNvPr id="19" name="矩形 18"/>
          <p:cNvSpPr/>
          <p:nvPr/>
        </p:nvSpPr>
        <p:spPr>
          <a:xfrm>
            <a:off x="5076056" y="6112460"/>
            <a:ext cx="3791872" cy="523220"/>
          </a:xfrm>
          <a:prstGeom prst="rect">
            <a:avLst/>
          </a:prstGeom>
        </p:spPr>
        <p:txBody>
          <a:bodyPr wrap="none">
            <a:spAutoFit/>
          </a:bodyPr>
          <a:lstStyle/>
          <a:p>
            <a:r>
              <a:rPr lang="en-US" altLang="zh-CN" sz="2800" b="1" dirty="0">
                <a:solidFill>
                  <a:schemeClr val="accent2">
                    <a:lumMod val="20000"/>
                    <a:lumOff val="80000"/>
                  </a:schemeClr>
                </a:solidFill>
              </a:rPr>
              <a:t>Coronary heart disease  </a:t>
            </a:r>
            <a:endParaRPr lang="en-US" altLang="zh-CN" sz="2800" b="1" dirty="0">
              <a:solidFill>
                <a:schemeClr val="accent2">
                  <a:lumMod val="20000"/>
                  <a:lumOff val="80000"/>
                </a:schemeClr>
              </a:solidFill>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4" grpId="0"/>
      <p:bldP spid="15"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10802</Words>
  <Application>WPS 演示</Application>
  <PresentationFormat>全屏显示(4:3)</PresentationFormat>
  <Paragraphs>294</Paragraphs>
  <Slides>33</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Arial</vt:lpstr>
      <vt:lpstr>宋体</vt:lpstr>
      <vt:lpstr>Wingdings</vt:lpstr>
      <vt:lpstr>华文行楷</vt:lpstr>
      <vt:lpstr>Segoe UI</vt:lpstr>
      <vt:lpstr>微软雅黑</vt:lpstr>
      <vt:lpstr>Gadugi</vt:lpstr>
      <vt:lpstr>Calibri</vt:lpstr>
      <vt:lpstr>Arial Unicode MS</vt:lpstr>
      <vt:lpstr>Arial Narrow</vt:lpstr>
      <vt:lpstr>Times New Roman</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related words and expressions</vt:lpstr>
      <vt:lpstr>related words and expressions</vt:lpstr>
      <vt:lpstr>related words and expressions</vt:lpstr>
      <vt:lpstr>PowerPoint 演示文稿</vt:lpstr>
      <vt:lpstr>PowerPoint 演示文稿</vt:lpstr>
      <vt:lpstr>PowerPoint 演示文稿</vt:lpstr>
      <vt:lpstr>How do we distinguish between the common cold and novel coronavirus pneumonia?</vt:lpstr>
      <vt:lpstr>PowerPoint 演示文稿</vt:lpstr>
      <vt:lpstr>Great challenge we face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father’s eyes </dc:title>
  <dc:creator>apple</dc:creator>
  <cp:lastModifiedBy>南山有谷堆</cp:lastModifiedBy>
  <cp:revision>86</cp:revision>
  <dcterms:created xsi:type="dcterms:W3CDTF">2020-02-02T06:19:00Z</dcterms:created>
  <dcterms:modified xsi:type="dcterms:W3CDTF">2020-02-06T07:14:17Z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2052-11.8.2.8721</vt:lpwstr>
  </property>
</Properties>
</file>