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14" r:id="rId2"/>
    <p:sldId id="257" r:id="rId3"/>
    <p:sldId id="264" r:id="rId4"/>
    <p:sldId id="303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305" r:id="rId14"/>
    <p:sldId id="306" r:id="rId15"/>
    <p:sldId id="308" r:id="rId16"/>
    <p:sldId id="307" r:id="rId17"/>
    <p:sldId id="313" r:id="rId18"/>
    <p:sldId id="309" r:id="rId19"/>
    <p:sldId id="312" r:id="rId20"/>
    <p:sldId id="311" r:id="rId21"/>
    <p:sldId id="310" r:id="rId22"/>
    <p:sldId id="304" r:id="rId23"/>
    <p:sldId id="280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5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CF0"/>
    <a:srgbClr val="D1EBFF"/>
    <a:srgbClr val="D1F7FF"/>
    <a:srgbClr val="22ACEC"/>
    <a:srgbClr val="FCB302"/>
    <a:srgbClr val="FED100"/>
    <a:srgbClr val="FAB204"/>
    <a:srgbClr val="FAAC04"/>
    <a:srgbClr val="7ED9F9"/>
    <a:srgbClr val="19C9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8188" autoAdjust="0"/>
    <p:restoredTop sz="94599" autoAdjust="0"/>
  </p:normalViewPr>
  <p:slideViewPr>
    <p:cSldViewPr snapToGrid="0">
      <p:cViewPr varScale="1">
        <p:scale>
          <a:sx n="77" d="100"/>
          <a:sy n="77" d="100"/>
        </p:scale>
        <p:origin x="546" y="84"/>
      </p:cViewPr>
      <p:guideLst>
        <p:guide orient="horz" pos="205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/>
              <a:t>杭州亿启教育科技有限公司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2019/7/9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945227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/>
              <a:t>杭州亿启教育科技有限公司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8DB6B-1F6A-45C1-B002-D22550F60E14}" type="datetimeFigureOut">
              <a:rPr lang="zh-CN" altLang="en-US" smtClean="0"/>
              <a:pPr/>
              <a:t>2019/7/9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3C272-B367-41A5-8460-5A329737240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310207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2770095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208738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208738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208738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2087385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2087385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2087385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2087385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2087385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2087385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208738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2087385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2087385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2087385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944667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208738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208738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208738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208738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208738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208738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208738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pPr/>
              <a:t>2019/7/9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pPr/>
              <a:t>2019/7/9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pPr/>
              <a:t>2019/7/9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pPr/>
              <a:t>2019/7/9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pPr/>
              <a:t>2019/7/9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pPr/>
              <a:t>2019/7/9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pPr/>
              <a:t>2019/7/9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pPr/>
              <a:t>2019/7/9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pPr/>
              <a:t>2019/7/9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pPr/>
              <a:t>2019/7/9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pPr/>
              <a:t>2019/7/9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6085A-AAE6-478F-8DE7-627C252BB344}" type="datetimeFigureOut">
              <a:rPr lang="zh-CN" altLang="en-US" smtClean="0"/>
              <a:pPr/>
              <a:t>2019/7/9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4313A-850A-49C8-83FF-39DC4E49751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C561011-1DF8-4D96-87AB-BE9BE291CB8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921" y="2179426"/>
            <a:ext cx="3333358" cy="10778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32504" y="1190484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HelveticaNeue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 dirty="0">
              <a:solidFill>
                <a:srgbClr val="FF0000"/>
              </a:solidFill>
              <a:latin typeface="HelveticaNeue" charset="0"/>
            </a:endParaRPr>
          </a:p>
          <a:p>
            <a:endParaRPr lang="en-US" altLang="zh-CN" sz="4000" b="1" dirty="0">
              <a:solidFill>
                <a:srgbClr val="FF0000"/>
              </a:solidFill>
              <a:latin typeface="HelveticaNeue" charset="0"/>
            </a:endParaRPr>
          </a:p>
          <a:p>
            <a:r>
              <a:rPr lang="zh-CN" altLang="en-US" sz="4000" b="1" dirty="0">
                <a:solidFill>
                  <a:srgbClr val="FF0000"/>
                </a:solidFill>
                <a:latin typeface="HelveticaNeue" charset="0"/>
              </a:rPr>
              <a:t>更多教学资源请关注</a:t>
            </a:r>
            <a:endParaRPr lang="en-US" altLang="zh-CN" sz="4000" b="1" dirty="0">
              <a:solidFill>
                <a:srgbClr val="FF0000"/>
              </a:solidFill>
              <a:latin typeface="HelveticaNeue" charset="0"/>
            </a:endParaRPr>
          </a:p>
          <a:p>
            <a:r>
              <a:rPr lang="zh-CN" altLang="en-US" sz="4000" b="1" dirty="0">
                <a:solidFill>
                  <a:srgbClr val="FF0000"/>
                </a:solidFill>
                <a:latin typeface="HelveticaNeue" charset="0"/>
              </a:rPr>
              <a:t>公众号：溯恩高中英语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595" y="2503014"/>
            <a:ext cx="3276600" cy="32766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990735" y="1190484"/>
            <a:ext cx="52012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000" b="1">
                <a:latin typeface="华文新魏" panose="02010800040101010101" pitchFamily="2" charset="-122"/>
                <a:ea typeface="华文新魏" panose="02010800040101010101" pitchFamily="2" charset="-122"/>
              </a:rPr>
              <a:t>知识产权声明</a:t>
            </a:r>
            <a:endParaRPr lang="zh-CN" altLang="en-US" sz="60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595" y="112631"/>
            <a:ext cx="3333358" cy="107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5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1214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652817" y="209994"/>
            <a:ext cx="14362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遣词造句</a:t>
            </a:r>
            <a:endParaRPr lang="en-US" altLang="zh-CN" sz="280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23" name="平行四边形 22"/>
          <p:cNvSpPr/>
          <p:nvPr/>
        </p:nvSpPr>
        <p:spPr>
          <a:xfrm>
            <a:off x="3750119" y="81215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" y="34017"/>
            <a:ext cx="762000" cy="7467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86919" y="909557"/>
            <a:ext cx="1118078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altLang="zh-CN" sz="2800" dirty="0">
                <a:solidFill>
                  <a:srgbClr val="22ACEC"/>
                </a:solidFill>
                <a:latin typeface="Calibri" panose="020F0502020204030204" pitchFamily="34" charset="0"/>
                <a:cs typeface="Times New Roman" pitchFamily="18" charset="0"/>
              </a:rPr>
              <a:t>Group 1: well; pipe; steam; burst</a:t>
            </a:r>
            <a:endParaRPr lang="zh-CN" altLang="en-US" sz="2800" dirty="0">
              <a:solidFill>
                <a:srgbClr val="22ACEC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514350" indent="-514350"/>
            <a:endParaRPr lang="en-US" altLang="zh-CN" sz="2800" dirty="0">
              <a:solidFill>
                <a:srgbClr val="22ACEC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514350" indent="-514350"/>
            <a:endParaRPr lang="en-US" altLang="zh-CN" sz="2800" dirty="0">
              <a:solidFill>
                <a:srgbClr val="22ACEC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514350" indent="-514350"/>
            <a:r>
              <a:rPr lang="en-US" altLang="zh-CN" sz="2800" dirty="0">
                <a:solidFill>
                  <a:srgbClr val="22ACEC"/>
                </a:solidFill>
                <a:latin typeface="Calibri" panose="020F0502020204030204" pitchFamily="34" charset="0"/>
                <a:cs typeface="Times New Roman" pitchFamily="18" charset="0"/>
              </a:rPr>
              <a:t>Group 2: suffering; extreme; in ruins; as if </a:t>
            </a:r>
          </a:p>
          <a:p>
            <a:pPr marL="514350" indent="-514350"/>
            <a:endParaRPr lang="en-US" altLang="zh-CN" sz="2800" dirty="0">
              <a:solidFill>
                <a:srgbClr val="22ACEC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514350" indent="-514350"/>
            <a:endParaRPr lang="en-US" altLang="zh-CN" sz="2800" dirty="0">
              <a:solidFill>
                <a:srgbClr val="22ACEC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514350" indent="-514350"/>
            <a:r>
              <a:rPr lang="en-US" altLang="zh-CN" sz="2800" dirty="0">
                <a:solidFill>
                  <a:srgbClr val="22ACEC"/>
                </a:solidFill>
                <a:latin typeface="Calibri" panose="020F0502020204030204" pitchFamily="34" charset="0"/>
                <a:cs typeface="Times New Roman" pitchFamily="18" charset="0"/>
              </a:rPr>
              <a:t>Group 3: trap; rescue; bury; frightened</a:t>
            </a:r>
          </a:p>
          <a:p>
            <a:pPr marL="514350" indent="-514350"/>
            <a:endParaRPr lang="en-US" altLang="zh-CN" sz="2800" dirty="0">
              <a:solidFill>
                <a:srgbClr val="22ACEC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514350" indent="-514350"/>
            <a:endParaRPr lang="en-US" altLang="zh-CN" sz="2800" dirty="0">
              <a:solidFill>
                <a:srgbClr val="22ACEC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514350" indent="-514350"/>
            <a:endParaRPr lang="en-US" altLang="zh-CN" sz="2800" dirty="0">
              <a:solidFill>
                <a:srgbClr val="22ACEC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514350" indent="-514350"/>
            <a:r>
              <a:rPr lang="en-US" altLang="zh-CN" sz="2800" dirty="0">
                <a:solidFill>
                  <a:srgbClr val="22ACEC"/>
                </a:solidFill>
                <a:latin typeface="Calibri" panose="020F0502020204030204" pitchFamily="34" charset="0"/>
                <a:cs typeface="Times New Roman" pitchFamily="18" charset="0"/>
              </a:rPr>
              <a:t>Group 4: judge; sincerely; express; congratulation</a:t>
            </a:r>
          </a:p>
        </p:txBody>
      </p:sp>
      <p:sp>
        <p:nvSpPr>
          <p:cNvPr id="7" name="矩形 6"/>
          <p:cNvSpPr/>
          <p:nvPr/>
        </p:nvSpPr>
        <p:spPr>
          <a:xfrm>
            <a:off x="786919" y="1313976"/>
            <a:ext cx="110179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Calibri" panose="020F0502020204030204" pitchFamily="34" charset="0"/>
              </a:rPr>
              <a:t>The signs that the walls of a well crack, the pipes burst, and the steam come out of the ground suggest an earthquake is on the way. </a:t>
            </a:r>
            <a:endParaRPr lang="zh-CN" altLang="en-US" sz="2400" dirty="0">
              <a:latin typeface="Calibri" panose="020F050202020403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13691" y="2662299"/>
            <a:ext cx="109643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Calibri" panose="020F0502020204030204" pitchFamily="34" charset="0"/>
              </a:rPr>
              <a:t>People along the coast often undergo extreme suffering from hurricanes, which can leave everything in ruins as if the world comes to an end in a short moment . </a:t>
            </a:r>
            <a:endParaRPr lang="zh-CN" altLang="en-US" sz="2400" dirty="0">
              <a:latin typeface="Calibri" panose="020F050202020403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91038" y="4010622"/>
            <a:ext cx="107172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Calibri" panose="020F0502020204030204" pitchFamily="34" charset="0"/>
              </a:rPr>
              <a:t>A story goes like this, “A sheep was trapped in a trap designed by a wolf. Luckily, a monkey rescued it as the sheep was extremely frightened.  Finally they buried the wolf in the trap!”  </a:t>
            </a:r>
          </a:p>
          <a:p>
            <a:endParaRPr lang="zh-CN" altLang="en-US" sz="2400" dirty="0">
              <a:latin typeface="Calibri" panose="020F050202020403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13691" y="5645634"/>
            <a:ext cx="107213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Calibri" panose="020F0502020204030204" pitchFamily="34" charset="0"/>
              </a:rPr>
              <a:t>As far as I can judge, with your excellent performance in the competition, you are bound to take the first place. I am here to sincerely express my congratulations to you on your success. </a:t>
            </a:r>
            <a:endParaRPr lang="zh-CN" altLang="en-US" sz="24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2" grpId="0"/>
      <p:bldP spid="23" grpId="0" bldLvl="0" animBg="1"/>
      <p:bldP spid="12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1214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652817" y="209994"/>
            <a:ext cx="14362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核心词汇</a:t>
            </a:r>
            <a:endParaRPr lang="en-US" altLang="zh-CN" sz="280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23" name="平行四边形 22"/>
          <p:cNvSpPr/>
          <p:nvPr/>
        </p:nvSpPr>
        <p:spPr>
          <a:xfrm>
            <a:off x="3750119" y="81215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" y="34017"/>
            <a:ext cx="762000" cy="7467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5351" y="837268"/>
            <a:ext cx="11837773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burst  </a:t>
            </a:r>
            <a:r>
              <a:rPr lang="en-US" altLang="zh-CN" sz="2800" dirty="0" err="1">
                <a:latin typeface="Calibri" panose="020F0502020204030204" pitchFamily="34" charset="0"/>
                <a:cs typeface="Times New Roman" pitchFamily="18" charset="0"/>
              </a:rPr>
              <a:t>vt.</a:t>
            </a: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 to break open or apart suddenly 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爆裂；爆发 （</a:t>
            </a: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burst; burst 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altLang="zh-CN" sz="2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514350" indent="-514350"/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                  n. the act of exploding something 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突然破裂；爆发 </a:t>
            </a:r>
            <a:endParaRPr lang="en-US" altLang="zh-CN" sz="2800" dirty="0">
              <a:latin typeface="Calibri" panose="020F0502020204030204" pitchFamily="34" charset="0"/>
              <a:cs typeface="Times New Roman" pitchFamily="18" charset="0"/>
            </a:endParaRPr>
          </a:p>
          <a:p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He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burst into </a:t>
            </a: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the room without knocking at the door, which made me very angry.</a:t>
            </a:r>
            <a:endParaRPr lang="zh-CN" altLang="en-US" sz="2800" dirty="0">
              <a:latin typeface="Calibri" panose="020F0502020204030204" pitchFamily="34" charset="0"/>
              <a:cs typeface="Times New Roman" pitchFamily="18" charset="0"/>
            </a:endParaRPr>
          </a:p>
          <a:p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There was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a burst of </a:t>
            </a: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laughter in the next room.</a:t>
            </a:r>
          </a:p>
          <a:p>
            <a:endParaRPr lang="zh-CN" altLang="en-US" sz="2800" dirty="0">
              <a:latin typeface="Calibri" panose="020F0502020204030204" pitchFamily="34" charset="0"/>
              <a:cs typeface="Times New Roman" pitchFamily="18" charset="0"/>
            </a:endParaRPr>
          </a:p>
          <a:p>
            <a:r>
              <a:rPr lang="zh-CN" altLang="en-US" sz="2800" dirty="0">
                <a:solidFill>
                  <a:schemeClr val="accent5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归纳拓展</a:t>
            </a:r>
            <a:endParaRPr lang="en-US" altLang="zh-CN" sz="2800" dirty="0">
              <a:solidFill>
                <a:schemeClr val="accent5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(1)burst in/into</a:t>
            </a:r>
            <a:r>
              <a:rPr lang="zh-CN" altLang="en-US" sz="2800" b="1" dirty="0"/>
              <a:t>　　　　　      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闯入；突然破门而入</a:t>
            </a:r>
            <a:endParaRPr lang="en-US" altLang="zh-CN" sz="2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/>
              <a:t>    </a:t>
            </a: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burst our crying/laughing</a:t>
            </a:r>
          </a:p>
          <a:p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     burst into tears/laughter</a:t>
            </a:r>
            <a:endParaRPr lang="zh-CN" altLang="en-US" sz="2800" dirty="0">
              <a:latin typeface="Calibri" panose="020F0502020204030204" pitchFamily="34" charset="0"/>
              <a:cs typeface="Times New Roman" pitchFamily="18" charset="0"/>
            </a:endParaRPr>
          </a:p>
          <a:p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     burst with anger/joy                     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勃然大怒</a:t>
            </a:r>
            <a:r>
              <a:rPr lang="en-US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乐不可支</a:t>
            </a:r>
          </a:p>
          <a:p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(2)a burst of…                                      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一阵</a:t>
            </a:r>
            <a:r>
              <a:rPr lang="en-US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endParaRPr lang="zh-CN" altLang="en-US" sz="2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sz="2800" dirty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endParaRPr lang="zh-CN" altLang="en-US" sz="2800" dirty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marL="514350" indent="-514350"/>
            <a:endParaRPr lang="en-US" altLang="zh-CN" sz="2800" dirty="0">
              <a:solidFill>
                <a:srgbClr val="22ACEC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marL="514350" indent="-514350"/>
            <a:endParaRPr lang="en-US" altLang="zh-CN" sz="2800" dirty="0">
              <a:solidFill>
                <a:srgbClr val="22ACEC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marL="514350" indent="-514350"/>
            <a:endParaRPr lang="en-US" altLang="zh-CN" sz="2800" dirty="0">
              <a:solidFill>
                <a:srgbClr val="22ACEC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7" name="右大括号 6"/>
          <p:cNvSpPr/>
          <p:nvPr/>
        </p:nvSpPr>
        <p:spPr>
          <a:xfrm>
            <a:off x="4683212" y="4003590"/>
            <a:ext cx="383059" cy="7537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39264" y="4127157"/>
            <a:ext cx="3830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突然哭起来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笑起来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2" grpId="0"/>
      <p:bldP spid="23" grpId="0" bldLvl="0" animBg="1"/>
      <p:bldP spid="12" grpId="1"/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365425"/>
            <a:ext cx="1619959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652817" y="494205"/>
            <a:ext cx="73898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Quiz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2718486" y="365426"/>
            <a:ext cx="3015049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Times New Roman" pitchFamily="18" charset="0"/>
                <a:sym typeface="Arial" panose="020B0604020202020204"/>
              </a:rPr>
              <a:t>一句多译</a:t>
            </a: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" y="318228"/>
            <a:ext cx="762000" cy="7467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4204" y="1430404"/>
            <a:ext cx="11907795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Calibri" pitchFamily="34" charset="0"/>
              </a:rPr>
              <a:t>听到这， 全班同学大笑起来， 我同桌的脸变红了。</a:t>
            </a:r>
            <a:r>
              <a:rPr lang="en-US" sz="2800" dirty="0">
                <a:latin typeface="Calibri" pitchFamily="34" charset="0"/>
              </a:rPr>
              <a:t> </a:t>
            </a:r>
          </a:p>
          <a:p>
            <a:endParaRPr lang="zh-CN" altLang="en-US" sz="2800" dirty="0"/>
          </a:p>
          <a:p>
            <a:r>
              <a:rPr lang="en-US" sz="2800" dirty="0">
                <a:latin typeface="Calibri" pitchFamily="34" charset="0"/>
              </a:rPr>
              <a:t>(1)Hearing this, the whole class ________________ and my </a:t>
            </a:r>
            <a:r>
              <a:rPr lang="en-US" sz="2800" dirty="0" err="1">
                <a:latin typeface="Calibri" pitchFamily="34" charset="0"/>
              </a:rPr>
              <a:t>deskmate’s</a:t>
            </a:r>
            <a:r>
              <a:rPr lang="en-US" sz="2800" dirty="0">
                <a:latin typeface="Calibri" pitchFamily="34" charset="0"/>
              </a:rPr>
              <a:t> face  </a:t>
            </a:r>
          </a:p>
          <a:p>
            <a:r>
              <a:rPr lang="en-US" sz="2800" dirty="0">
                <a:latin typeface="Calibri" pitchFamily="34" charset="0"/>
              </a:rPr>
              <a:t>     turned red.</a:t>
            </a:r>
          </a:p>
          <a:p>
            <a:endParaRPr lang="zh-CN" altLang="en-US" sz="2800" dirty="0">
              <a:latin typeface="Calibri" pitchFamily="34" charset="0"/>
            </a:endParaRPr>
          </a:p>
          <a:p>
            <a:r>
              <a:rPr lang="en-US" sz="2800" dirty="0">
                <a:latin typeface="Calibri" pitchFamily="34" charset="0"/>
              </a:rPr>
              <a:t>(2)Hearing this, the whole class ________________ and my </a:t>
            </a:r>
            <a:r>
              <a:rPr lang="en-US" sz="2800" dirty="0" err="1">
                <a:latin typeface="Calibri" pitchFamily="34" charset="0"/>
              </a:rPr>
              <a:t>deskmate’s</a:t>
            </a:r>
            <a:r>
              <a:rPr lang="en-US" sz="2800" dirty="0">
                <a:latin typeface="Calibri" pitchFamily="34" charset="0"/>
              </a:rPr>
              <a:t> face </a:t>
            </a:r>
          </a:p>
          <a:p>
            <a:r>
              <a:rPr lang="en-US" sz="2800" dirty="0">
                <a:latin typeface="Calibri" pitchFamily="34" charset="0"/>
              </a:rPr>
              <a:t>     turned red. </a:t>
            </a:r>
          </a:p>
          <a:p>
            <a:endParaRPr lang="en-US" altLang="zh-CN" sz="2800" dirty="0">
              <a:latin typeface="Calibri" pitchFamily="34" charset="0"/>
            </a:endParaRPr>
          </a:p>
          <a:p>
            <a:r>
              <a:rPr lang="en-US" altLang="zh-CN" sz="2800" dirty="0">
                <a:latin typeface="Calibri" pitchFamily="34" charset="0"/>
              </a:rPr>
              <a:t>(3)______________________ in the classroom when the whole class heard this and my </a:t>
            </a:r>
            <a:r>
              <a:rPr lang="en-US" altLang="zh-CN" sz="2800" dirty="0" err="1">
                <a:latin typeface="Calibri" pitchFamily="34" charset="0"/>
              </a:rPr>
              <a:t>deskmate’s</a:t>
            </a:r>
            <a:r>
              <a:rPr lang="en-US" altLang="zh-CN" sz="2800" dirty="0">
                <a:latin typeface="Calibri" pitchFamily="34" charset="0"/>
              </a:rPr>
              <a:t> face flushed red. </a:t>
            </a:r>
            <a:endParaRPr lang="zh-CN" altLang="en-US" sz="2800" dirty="0">
              <a:latin typeface="Calibri" pitchFamily="34" charset="0"/>
            </a:endParaRPr>
          </a:p>
          <a:p>
            <a:endParaRPr lang="zh-CN" altLang="en-US" sz="2800" dirty="0"/>
          </a:p>
          <a:p>
            <a:pPr>
              <a:buNone/>
            </a:pPr>
            <a:endParaRPr lang="zh-CN" altLang="en-US" sz="2800" dirty="0"/>
          </a:p>
          <a:p>
            <a:r>
              <a:rPr lang="en-US" altLang="en-US" sz="2800" dirty="0">
                <a:latin typeface="宋体" pitchFamily="2" charset="-122"/>
                <a:ea typeface="宋体" pitchFamily="2" charset="-122"/>
              </a:rPr>
              <a:t> </a:t>
            </a:r>
            <a:endParaRPr lang="zh-CN" altLang="en-US" sz="2800" dirty="0">
              <a:latin typeface="宋体" pitchFamily="2" charset="-122"/>
              <a:ea typeface="宋体" pitchFamily="2" charset="-122"/>
            </a:endParaRPr>
          </a:p>
          <a:p>
            <a:pPr marL="514350" indent="-514350"/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 </a:t>
            </a:r>
          </a:p>
          <a:p>
            <a:pPr marL="514350" indent="-514350"/>
            <a:endParaRPr lang="en-US" altLang="zh-CN" sz="2800" dirty="0">
              <a:solidFill>
                <a:srgbClr val="22ACEC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marL="514350" indent="-514350"/>
            <a:endParaRPr lang="en-US" altLang="zh-CN" sz="2800" dirty="0">
              <a:solidFill>
                <a:srgbClr val="22ACEC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marL="514350" indent="-514350"/>
            <a:endParaRPr lang="en-US" altLang="zh-CN" sz="2800" dirty="0">
              <a:solidFill>
                <a:srgbClr val="22ACEC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932363" y="3554580"/>
            <a:ext cx="28402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burst out laughing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932363" y="2293423"/>
            <a:ext cx="28919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burst into laughter</a:t>
            </a:r>
            <a:endParaRPr lang="zh-CN" alt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846396" y="4757306"/>
            <a:ext cx="37875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A burst of laughter arose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2" grpId="0"/>
      <p:bldP spid="23" grpId="0" bldLvl="0" animBg="1"/>
      <p:bldP spid="12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1214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652817" y="209994"/>
            <a:ext cx="14362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核心词汇</a:t>
            </a:r>
            <a:endParaRPr lang="en-US" altLang="zh-CN" sz="280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23" name="平行四边形 22"/>
          <p:cNvSpPr/>
          <p:nvPr/>
        </p:nvSpPr>
        <p:spPr>
          <a:xfrm>
            <a:off x="3750119" y="81215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" y="34017"/>
            <a:ext cx="762000" cy="7467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59233" y="1158550"/>
            <a:ext cx="10634844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2. injure    </a:t>
            </a:r>
            <a:r>
              <a:rPr lang="en-US" altLang="zh-CN" sz="2800" dirty="0" err="1">
                <a:latin typeface="Calibri" panose="020F0502020204030204" pitchFamily="34" charset="0"/>
                <a:cs typeface="Times New Roman" pitchFamily="18" charset="0"/>
              </a:rPr>
              <a:t>vt</a:t>
            </a: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. to cause injuries or bodily harm to </a:t>
            </a:r>
            <a:r>
              <a:rPr lang="en-US" altLang="zh-CN" sz="2800" dirty="0" err="1">
                <a:latin typeface="Calibri" panose="020F0502020204030204" pitchFamily="34" charset="0"/>
                <a:cs typeface="Times New Roman" pitchFamily="18" charset="0"/>
              </a:rPr>
              <a:t>sb</a:t>
            </a: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/</a:t>
            </a:r>
            <a:r>
              <a:rPr lang="en-US" altLang="zh-CN" sz="2800" dirty="0" err="1">
                <a:latin typeface="Calibri" panose="020F0502020204030204" pitchFamily="34" charset="0"/>
                <a:cs typeface="Times New Roman" pitchFamily="18" charset="0"/>
              </a:rPr>
              <a:t>sth</a:t>
            </a: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  </a:t>
            </a:r>
            <a:r>
              <a:rPr lang="zh-CN" altLang="en-US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伤害；损害</a:t>
            </a:r>
            <a:endParaRPr lang="en-US" altLang="zh-CN" sz="2800" dirty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A terrible accident happened at the crossing and an ambulance rushed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the injured </a:t>
            </a: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to the hospital.</a:t>
            </a:r>
            <a:endParaRPr lang="zh-CN" altLang="en-US" sz="2800" dirty="0">
              <a:latin typeface="Calibri" panose="020F0502020204030204" pitchFamily="34" charset="0"/>
              <a:cs typeface="Times New Roman" pitchFamily="18" charset="0"/>
            </a:endParaRPr>
          </a:p>
          <a:p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She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injured</a:t>
            </a: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 herself while skating, which made her parents very worried.</a:t>
            </a:r>
          </a:p>
          <a:p>
            <a:endParaRPr lang="zh-CN" altLang="en-US" sz="2800" dirty="0">
              <a:latin typeface="Calibri" panose="020F0502020204030204" pitchFamily="34" charset="0"/>
              <a:cs typeface="Times New Roman" pitchFamily="18" charset="0"/>
            </a:endParaRPr>
          </a:p>
          <a:p>
            <a:pPr eaLnBrk="0" fontAlgn="base" hangingPunct="0"/>
            <a:r>
              <a:rPr lang="zh-CN" altLang="en-US" sz="2800" dirty="0">
                <a:solidFill>
                  <a:schemeClr val="accent1"/>
                </a:solidFill>
              </a:rPr>
              <a:t>词义辨析</a:t>
            </a:r>
            <a:endParaRPr lang="en-US" altLang="zh-CN" sz="2800" dirty="0">
              <a:solidFill>
                <a:schemeClr val="accent1"/>
              </a:solidFill>
            </a:endParaRPr>
          </a:p>
          <a:p>
            <a:pPr eaLnBrk="0" fontAlgn="base" hangingPunct="0"/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wound   </a:t>
            </a:r>
            <a:r>
              <a:rPr lang="zh-CN" altLang="en-US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指外伤，如枪伤、刀伤、剑伤，尤指在战斗中受伤。</a:t>
            </a:r>
          </a:p>
          <a:p>
            <a:pPr eaLnBrk="0" fontAlgn="base" hangingPunct="0"/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injure   </a:t>
            </a:r>
            <a:r>
              <a:rPr lang="zh-CN" altLang="en-US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“损害；受伤”，指由于意外或事故而受伤，着重指容貌、 </a:t>
            </a:r>
            <a:endParaRPr lang="en-US" altLang="zh-CN" sz="2800" dirty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eaLnBrk="0" fontAlgn="base" hangingPunct="0"/>
            <a:r>
              <a:rPr lang="en-US" altLang="zh-CN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       </a:t>
            </a:r>
            <a:r>
              <a:rPr lang="zh-CN" altLang="en-US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机能的损坏。</a:t>
            </a:r>
          </a:p>
          <a:p>
            <a:pPr eaLnBrk="0" fontAlgn="base" hangingPunct="0"/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hurt     </a:t>
            </a:r>
            <a:r>
              <a:rPr lang="zh-CN" altLang="en-US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“疼痛；痛苦；伤心”，指肉体上，也可指精神上的伤害。</a:t>
            </a:r>
          </a:p>
          <a:p>
            <a:pPr eaLnBrk="0" fontAlgn="base" hangingPunct="0"/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harm      </a:t>
            </a:r>
            <a:r>
              <a:rPr lang="zh-CN" altLang="en-US" sz="2800" dirty="0">
                <a:latin typeface="Calibri" panose="020F0502020204030204" pitchFamily="34" charset="0"/>
                <a:cs typeface="Times New Roman" pitchFamily="18" charset="0"/>
              </a:rPr>
              <a:t>“</a:t>
            </a:r>
            <a:r>
              <a:rPr lang="zh-CN" altLang="en-US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伤害；损害</a:t>
            </a:r>
            <a:r>
              <a:rPr lang="zh-CN" altLang="en-US" sz="2800" dirty="0">
                <a:latin typeface="Calibri" panose="020F0502020204030204" pitchFamily="34" charset="0"/>
                <a:cs typeface="Times New Roman" pitchFamily="18" charset="0"/>
              </a:rPr>
              <a:t>”，</a:t>
            </a:r>
            <a:r>
              <a:rPr lang="zh-CN" altLang="en-US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伤及人的健康、权利等。</a:t>
            </a:r>
          </a:p>
          <a:p>
            <a:pPr eaLnBrk="0" fontAlgn="base" hangingPunct="0"/>
            <a:endParaRPr lang="zh-CN" altLang="en-US" sz="2800" b="1" dirty="0"/>
          </a:p>
          <a:p>
            <a:endParaRPr lang="zh-CN" altLang="en-US" sz="2800" dirty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marL="514350" indent="-514350"/>
            <a:endParaRPr lang="en-US" altLang="zh-CN" sz="2800" dirty="0">
              <a:solidFill>
                <a:srgbClr val="22ACEC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marL="514350" indent="-514350"/>
            <a:endParaRPr lang="en-US" altLang="zh-CN" sz="2800" dirty="0">
              <a:solidFill>
                <a:srgbClr val="22ACEC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marL="514350" indent="-514350"/>
            <a:endParaRPr lang="en-US" altLang="zh-CN" sz="2800" dirty="0">
              <a:solidFill>
                <a:srgbClr val="22ACEC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2" grpId="0"/>
      <p:bldP spid="23" grpId="0" bldLvl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365425"/>
            <a:ext cx="1619959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652817" y="494205"/>
            <a:ext cx="73898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Quiz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2718485" y="365426"/>
            <a:ext cx="2706131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Times New Roman" pitchFamily="18" charset="0"/>
                <a:sym typeface="Arial" panose="020B0604020202020204"/>
              </a:rPr>
              <a:t>选词填空</a:t>
            </a: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" y="318228"/>
            <a:ext cx="762000" cy="7467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30194" y="1455118"/>
            <a:ext cx="11259247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0000FF"/>
                </a:solidFill>
                <a:latin typeface="Calibri" pitchFamily="34" charset="0"/>
              </a:rPr>
              <a:t>i</a:t>
            </a:r>
            <a:r>
              <a:rPr lang="zh-CN" altLang="en-US" sz="2800" dirty="0">
                <a:solidFill>
                  <a:srgbClr val="0000FF"/>
                </a:solidFill>
                <a:latin typeface="Calibri" pitchFamily="34" charset="0"/>
              </a:rPr>
              <a:t>njure     wound     hurt     harm</a:t>
            </a:r>
            <a:endParaRPr lang="en-US" altLang="zh-CN" sz="2800" dirty="0">
              <a:solidFill>
                <a:srgbClr val="0000FF"/>
              </a:solidFill>
              <a:latin typeface="Calibri" pitchFamily="34" charset="0"/>
            </a:endParaRPr>
          </a:p>
          <a:p>
            <a:pPr algn="ctr"/>
            <a:endParaRPr lang="en-US" altLang="zh-CN" sz="2800" dirty="0">
              <a:latin typeface="Calibri" pitchFamily="34" charset="0"/>
              <a:sym typeface="Wingdings" pitchFamily="2" charset="2"/>
            </a:endParaRPr>
          </a:p>
          <a:p>
            <a:r>
              <a:rPr lang="en-US" altLang="zh-CN" sz="2800" dirty="0">
                <a:latin typeface="Calibri" pitchFamily="34" charset="0"/>
                <a:sym typeface="Wingdings" pitchFamily="2" charset="2"/>
              </a:rPr>
              <a:t>(1)</a:t>
            </a:r>
            <a:r>
              <a:rPr lang="zh-CN" altLang="en-US" sz="2800" dirty="0">
                <a:latin typeface="Calibri" pitchFamily="34" charset="0"/>
                <a:sym typeface="Wingdings" pitchFamily="2" charset="2"/>
              </a:rPr>
              <a:t>The soldier was _________ in the arm in the war.</a:t>
            </a:r>
            <a:endParaRPr lang="en-US" altLang="zh-CN" sz="2800" dirty="0">
              <a:latin typeface="Calibri" pitchFamily="34" charset="0"/>
              <a:sym typeface="Wingdings" pitchFamily="2" charset="2"/>
            </a:endParaRPr>
          </a:p>
          <a:p>
            <a:endParaRPr lang="zh-CN" altLang="en-US" sz="2800" dirty="0">
              <a:latin typeface="Calibri" pitchFamily="34" charset="0"/>
              <a:sym typeface="Wingdings" pitchFamily="2" charset="2"/>
            </a:endParaRPr>
          </a:p>
          <a:p>
            <a:r>
              <a:rPr lang="en-US" altLang="zh-CN" sz="2800" dirty="0">
                <a:latin typeface="Calibri" pitchFamily="34" charset="0"/>
                <a:sym typeface="Wingdings" pitchFamily="2" charset="2"/>
              </a:rPr>
              <a:t>(2)</a:t>
            </a:r>
            <a:r>
              <a:rPr lang="zh-CN" altLang="en-US" sz="2800" dirty="0">
                <a:latin typeface="Calibri" pitchFamily="34" charset="0"/>
                <a:sym typeface="Wingdings" pitchFamily="2" charset="2"/>
              </a:rPr>
              <a:t> She was ________ slightly in an accident during the work.</a:t>
            </a:r>
            <a:endParaRPr lang="en-US" altLang="zh-CN" sz="2800" dirty="0">
              <a:latin typeface="Calibri" pitchFamily="34" charset="0"/>
              <a:sym typeface="Wingdings" pitchFamily="2" charset="2"/>
            </a:endParaRPr>
          </a:p>
          <a:p>
            <a:endParaRPr lang="zh-CN" altLang="en-US" sz="2800" dirty="0">
              <a:latin typeface="Calibri" pitchFamily="34" charset="0"/>
              <a:sym typeface="Wingdings" pitchFamily="2" charset="2"/>
            </a:endParaRPr>
          </a:p>
          <a:p>
            <a:r>
              <a:rPr lang="en-US" altLang="zh-CN" sz="2800" dirty="0">
                <a:latin typeface="Calibri" pitchFamily="34" charset="0"/>
                <a:sym typeface="Wingdings" pitchFamily="2" charset="2"/>
              </a:rPr>
              <a:t>(3)</a:t>
            </a:r>
            <a:r>
              <a:rPr lang="zh-CN" altLang="en-US" sz="2800" dirty="0">
                <a:latin typeface="Calibri" pitchFamily="34" charset="0"/>
                <a:sym typeface="Wingdings" pitchFamily="2" charset="2"/>
              </a:rPr>
              <a:t>I was very much ______ at his words.</a:t>
            </a:r>
            <a:endParaRPr lang="en-US" altLang="zh-CN" sz="2800" dirty="0">
              <a:latin typeface="Calibri" pitchFamily="34" charset="0"/>
              <a:sym typeface="Wingdings" pitchFamily="2" charset="2"/>
            </a:endParaRPr>
          </a:p>
          <a:p>
            <a:endParaRPr lang="zh-CN" altLang="en-US" sz="2800" dirty="0">
              <a:latin typeface="Calibri" pitchFamily="34" charset="0"/>
              <a:sym typeface="Wingdings" pitchFamily="2" charset="2"/>
            </a:endParaRPr>
          </a:p>
          <a:p>
            <a:r>
              <a:rPr lang="en-US" altLang="zh-CN" sz="2800" dirty="0">
                <a:latin typeface="Calibri" pitchFamily="34" charset="0"/>
                <a:sym typeface="Wingdings" pitchFamily="2" charset="2"/>
              </a:rPr>
              <a:t>(4)</a:t>
            </a:r>
            <a:r>
              <a:rPr lang="zh-CN" altLang="en-US" sz="2800" dirty="0">
                <a:latin typeface="Calibri" pitchFamily="34" charset="0"/>
                <a:sym typeface="Wingdings" pitchFamily="2" charset="2"/>
              </a:rPr>
              <a:t>This bright light will do great _______ to your eyes.</a:t>
            </a:r>
          </a:p>
          <a:p>
            <a:endParaRPr lang="zh-CN" altLang="en-US" sz="2800" dirty="0"/>
          </a:p>
          <a:p>
            <a:endParaRPr lang="zh-CN" altLang="en-US" sz="2800" dirty="0"/>
          </a:p>
          <a:p>
            <a:endParaRPr lang="zh-CN" altLang="en-US" sz="2800" dirty="0"/>
          </a:p>
          <a:p>
            <a:r>
              <a:rPr lang="en-US" altLang="en-US" sz="2800" dirty="0">
                <a:latin typeface="宋体" pitchFamily="2" charset="-122"/>
                <a:ea typeface="宋体" pitchFamily="2" charset="-122"/>
              </a:rPr>
              <a:t> </a:t>
            </a:r>
            <a:endParaRPr lang="zh-CN" altLang="en-US" sz="2800" dirty="0">
              <a:latin typeface="宋体" pitchFamily="2" charset="-122"/>
              <a:ea typeface="宋体" pitchFamily="2" charset="-122"/>
            </a:endParaRPr>
          </a:p>
          <a:p>
            <a:pPr marL="514350" indent="-514350"/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 </a:t>
            </a:r>
          </a:p>
          <a:p>
            <a:pPr marL="514350" indent="-514350"/>
            <a:endParaRPr lang="en-US" altLang="zh-CN" sz="2800" dirty="0">
              <a:solidFill>
                <a:srgbClr val="22ACEC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marL="514350" indent="-514350"/>
            <a:endParaRPr lang="en-US" altLang="zh-CN" sz="2800" dirty="0">
              <a:solidFill>
                <a:srgbClr val="22ACEC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marL="514350" indent="-514350"/>
            <a:endParaRPr lang="en-US" altLang="zh-CN" sz="2800" dirty="0">
              <a:solidFill>
                <a:srgbClr val="22ACEC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404459" y="2326165"/>
            <a:ext cx="15615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Calibri" pitchFamily="34" charset="0"/>
              </a:rPr>
              <a:t>wounded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469593" y="3130642"/>
            <a:ext cx="12186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Calibri" pitchFamily="34" charset="0"/>
              </a:rPr>
              <a:t>injured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564710" y="4001664"/>
            <a:ext cx="8082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Calibri" pitchFamily="34" charset="0"/>
              </a:rPr>
              <a:t>hurt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386258" y="4860547"/>
            <a:ext cx="9573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Calibri" pitchFamily="34" charset="0"/>
              </a:rPr>
              <a:t>harm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2" grpId="0"/>
      <p:bldP spid="23" grpId="0" bldLvl="0" animBg="1"/>
      <p:bldP spid="12" grpId="0"/>
      <p:bldP spid="9" grpId="0" bldLvl="0" autoUpdateAnimBg="0"/>
      <p:bldP spid="10" grpId="0" bldLvl="0" autoUpdateAnimBg="0"/>
      <p:bldP spid="13" grpId="0" bldLvl="0" autoUpdateAnimBg="0"/>
      <p:bldP spid="14" grpId="0" bldLvl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365425"/>
            <a:ext cx="1619959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652817" y="494205"/>
            <a:ext cx="73898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Quiz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2718486" y="365426"/>
            <a:ext cx="3015049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Times New Roman" pitchFamily="18" charset="0"/>
                <a:sym typeface="Arial" panose="020B0604020202020204"/>
              </a:rPr>
              <a:t>单句语法填空</a:t>
            </a: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" y="318228"/>
            <a:ext cx="762000" cy="7467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30194" y="1541617"/>
            <a:ext cx="11294075" cy="914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(1)What he did ____________ (injure) the company’s reputation, causing   </a:t>
            </a:r>
          </a:p>
          <a:p>
            <a:r>
              <a:rPr lang="en-US" sz="2800" dirty="0">
                <a:latin typeface="Calibri" pitchFamily="34" charset="0"/>
              </a:rPr>
              <a:t>    great damage to our company.</a:t>
            </a:r>
          </a:p>
          <a:p>
            <a:endParaRPr lang="zh-CN" altLang="en-US" sz="2800" dirty="0">
              <a:latin typeface="Calibri" pitchFamily="34" charset="0"/>
            </a:endParaRPr>
          </a:p>
          <a:p>
            <a:r>
              <a:rPr lang="en-US" sz="2800" dirty="0">
                <a:latin typeface="Calibri" pitchFamily="34" charset="0"/>
              </a:rPr>
              <a:t>(2)When we got on the spot of the accident, we were told that the </a:t>
            </a:r>
          </a:p>
          <a:p>
            <a:r>
              <a:rPr lang="en-US" sz="2800" dirty="0">
                <a:latin typeface="Calibri" pitchFamily="34" charset="0"/>
              </a:rPr>
              <a:t>    ___________ (injure) had been sent to the nearest hospital.</a:t>
            </a:r>
          </a:p>
          <a:p>
            <a:endParaRPr lang="zh-CN" altLang="en-US" sz="2800" dirty="0">
              <a:latin typeface="Calibri" pitchFamily="34" charset="0"/>
            </a:endParaRPr>
          </a:p>
          <a:p>
            <a:r>
              <a:rPr lang="en-US" sz="2800" dirty="0">
                <a:latin typeface="Calibri" pitchFamily="34" charset="0"/>
              </a:rPr>
              <a:t>(3)Dog owners should be responsible if their pets do an ________  </a:t>
            </a:r>
          </a:p>
          <a:p>
            <a:r>
              <a:rPr lang="en-US" sz="2800" dirty="0">
                <a:latin typeface="Calibri" pitchFamily="34" charset="0"/>
              </a:rPr>
              <a:t>    (injure) to other people or cause damage to their property.</a:t>
            </a:r>
          </a:p>
          <a:p>
            <a:endParaRPr lang="en-US" sz="2800" dirty="0">
              <a:latin typeface="Calibri" pitchFamily="34" charset="0"/>
            </a:endParaRPr>
          </a:p>
          <a:p>
            <a:r>
              <a:rPr lang="en-US" altLang="zh-CN" sz="2800" dirty="0">
                <a:latin typeface="Calibri" pitchFamily="34" charset="0"/>
              </a:rPr>
              <a:t>(4)He had to drop out of the team because of his _________(injure)in his leg. </a:t>
            </a:r>
            <a:endParaRPr lang="zh-CN" altLang="en-US" sz="2800" dirty="0">
              <a:latin typeface="Calibri" pitchFamily="34" charset="0"/>
            </a:endParaRPr>
          </a:p>
          <a:p>
            <a:endParaRPr lang="zh-CN" altLang="en-US" sz="2800" dirty="0"/>
          </a:p>
          <a:p>
            <a:endParaRPr lang="zh-CN" altLang="en-US" sz="2800" dirty="0"/>
          </a:p>
          <a:p>
            <a:endParaRPr lang="zh-CN" altLang="en-US" sz="2800" dirty="0"/>
          </a:p>
          <a:p>
            <a:endParaRPr lang="zh-CN" altLang="en-US" sz="2800" dirty="0">
              <a:latin typeface="Calibri" pitchFamily="34" charset="0"/>
            </a:endParaRPr>
          </a:p>
          <a:p>
            <a:endParaRPr lang="zh-CN" altLang="en-US" sz="2800" dirty="0"/>
          </a:p>
          <a:p>
            <a:endParaRPr lang="zh-CN" altLang="en-US" sz="2800" dirty="0"/>
          </a:p>
          <a:p>
            <a:r>
              <a:rPr lang="en-US" altLang="en-US" sz="2800" dirty="0">
                <a:latin typeface="宋体" pitchFamily="2" charset="-122"/>
                <a:ea typeface="宋体" pitchFamily="2" charset="-122"/>
              </a:rPr>
              <a:t> </a:t>
            </a:r>
            <a:endParaRPr lang="zh-CN" altLang="en-US" sz="2800" dirty="0">
              <a:latin typeface="宋体" pitchFamily="2" charset="-122"/>
              <a:ea typeface="宋体" pitchFamily="2" charset="-122"/>
            </a:endParaRPr>
          </a:p>
          <a:p>
            <a:pPr marL="514350" indent="-514350"/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 </a:t>
            </a:r>
          </a:p>
          <a:p>
            <a:pPr marL="514350" indent="-514350"/>
            <a:endParaRPr lang="en-US" altLang="zh-CN" sz="2800" dirty="0">
              <a:solidFill>
                <a:srgbClr val="22ACEC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marL="514350" indent="-514350"/>
            <a:endParaRPr lang="en-US" altLang="zh-CN" sz="2800" dirty="0">
              <a:solidFill>
                <a:srgbClr val="22ACEC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marL="514350" indent="-514350"/>
            <a:endParaRPr lang="en-US" altLang="zh-CN" sz="2800" dirty="0">
              <a:solidFill>
                <a:srgbClr val="22ACEC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8919776" y="4076228"/>
            <a:ext cx="10199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injury</a:t>
            </a:r>
            <a:endParaRPr lang="zh-CN" alt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360956" y="3237127"/>
            <a:ext cx="12186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injured</a:t>
            </a:r>
            <a:endParaRPr lang="zh-CN" alt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3437140" y="1541617"/>
            <a:ext cx="15777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injured</a:t>
            </a:r>
            <a:r>
              <a:rPr lang="zh-CN" altLang="en-US" sz="2800" dirty="0">
                <a:solidFill>
                  <a:srgbClr val="FF0000"/>
                </a:solidFill>
                <a:latin typeface="Calibri" pitchFamily="34" charset="0"/>
              </a:rPr>
              <a:t>　</a:t>
            </a: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7984781" y="5328379"/>
            <a:ext cx="10199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injury</a:t>
            </a:r>
            <a:endParaRPr lang="zh-CN" alt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2" grpId="0"/>
      <p:bldP spid="23" grpId="0" bldLvl="0" animBg="1"/>
      <p:bldP spid="12" grpId="0"/>
      <p:bldP spid="13" grpId="0"/>
      <p:bldP spid="14" grpId="0"/>
      <p:bldP spid="15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1214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652817" y="209994"/>
            <a:ext cx="14362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核心词汇</a:t>
            </a:r>
            <a:endParaRPr lang="en-US" altLang="zh-CN" sz="280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23" name="平行四边形 22"/>
          <p:cNvSpPr/>
          <p:nvPr/>
        </p:nvSpPr>
        <p:spPr>
          <a:xfrm>
            <a:off x="3750119" y="81215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" y="34017"/>
            <a:ext cx="762000" cy="7467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1904" y="1343907"/>
            <a:ext cx="11108734" cy="578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3. ruin  </a:t>
            </a:r>
            <a:r>
              <a:rPr lang="en-US" altLang="zh-CN" sz="2800" dirty="0" err="1">
                <a:latin typeface="Calibri" pitchFamily="34" charset="0"/>
              </a:rPr>
              <a:t>vt</a:t>
            </a:r>
            <a:r>
              <a:rPr lang="en-US" altLang="zh-CN" sz="2800" dirty="0">
                <a:latin typeface="Calibri" pitchFamily="34" charset="0"/>
              </a:rPr>
              <a:t>. to destroy completely; an irrecoverable state of destruction</a:t>
            </a:r>
          </a:p>
          <a:p>
            <a:r>
              <a:rPr lang="zh-CN" altLang="en-US" sz="2800" dirty="0">
                <a:latin typeface="宋体" pitchFamily="2" charset="-122"/>
                <a:ea typeface="宋体" pitchFamily="2" charset="-122"/>
              </a:rPr>
              <a:t>         使破坏</a:t>
            </a:r>
            <a:endParaRPr lang="en-US" altLang="zh-CN" sz="2800" dirty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sz="2800" dirty="0">
                <a:latin typeface="Calibri" pitchFamily="34" charset="0"/>
              </a:rPr>
              <a:t>              n. an irrecoverable state of destruction</a:t>
            </a:r>
            <a:r>
              <a:rPr lang="zh-CN" altLang="en-US" sz="2800" dirty="0">
                <a:latin typeface="宋体" pitchFamily="2" charset="-122"/>
                <a:ea typeface="宋体" pitchFamily="2" charset="-122"/>
              </a:rPr>
              <a:t>废虚；毁灭</a:t>
            </a:r>
            <a:endParaRPr lang="en-US" altLang="zh-CN" sz="2800" dirty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sz="2800" dirty="0">
                <a:latin typeface="Calibri" pitchFamily="34" charset="0"/>
              </a:rPr>
              <a:t>Drunk driving not only </a:t>
            </a:r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ruined</a:t>
            </a:r>
            <a:r>
              <a:rPr lang="en-US" altLang="zh-CN" sz="2800" dirty="0">
                <a:latin typeface="Calibri" pitchFamily="34" charset="0"/>
              </a:rPr>
              <a:t> himself but also killed several passers­-by.</a:t>
            </a:r>
            <a:endParaRPr lang="zh-CN" altLang="en-US" sz="2800" dirty="0">
              <a:latin typeface="Calibri" pitchFamily="34" charset="0"/>
            </a:endParaRPr>
          </a:p>
          <a:p>
            <a:r>
              <a:rPr lang="en-US" altLang="zh-CN" sz="2800" dirty="0">
                <a:latin typeface="Calibri" pitchFamily="34" charset="0"/>
              </a:rPr>
              <a:t>The ancient temple has been </a:t>
            </a:r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in ruins </a:t>
            </a:r>
            <a:r>
              <a:rPr lang="en-US" altLang="zh-CN" sz="2800" dirty="0">
                <a:latin typeface="Calibri" pitchFamily="34" charset="0"/>
              </a:rPr>
              <a:t>and needs repairing.</a:t>
            </a:r>
            <a:endParaRPr lang="zh-CN" altLang="en-US" sz="2800" dirty="0">
              <a:latin typeface="Calibri" pitchFamily="34" charset="0"/>
            </a:endParaRPr>
          </a:p>
          <a:p>
            <a:pPr>
              <a:lnSpc>
                <a:spcPct val="120000"/>
              </a:lnSpc>
            </a:pPr>
            <a:endParaRPr lang="zh-CN" altLang="zh-CN" sz="2800" dirty="0">
              <a:latin typeface="Calibri" pitchFamily="34" charset="0"/>
            </a:endParaRPr>
          </a:p>
          <a:p>
            <a:r>
              <a:rPr lang="zh-CN" altLang="en-US" sz="2800" dirty="0">
                <a:solidFill>
                  <a:schemeClr val="accent1"/>
                </a:solidFill>
              </a:rPr>
              <a:t>归纳拓展</a:t>
            </a:r>
            <a:endParaRPr lang="en-US" altLang="zh-CN" sz="2800" dirty="0">
              <a:solidFill>
                <a:schemeClr val="accent1"/>
              </a:solidFill>
            </a:endParaRPr>
          </a:p>
          <a:p>
            <a:r>
              <a:rPr lang="en-US" altLang="zh-CN" sz="2800" dirty="0">
                <a:latin typeface="Calibri" pitchFamily="34" charset="0"/>
              </a:rPr>
              <a:t>(1)lie/be in ruins</a:t>
            </a:r>
            <a:r>
              <a:rPr lang="zh-CN" altLang="en-US" sz="2800" dirty="0">
                <a:latin typeface="Calibri" pitchFamily="34" charset="0"/>
              </a:rPr>
              <a:t>　</a:t>
            </a:r>
            <a:r>
              <a:rPr lang="en-US" altLang="zh-CN" sz="2800" dirty="0">
                <a:latin typeface="Calibri" pitchFamily="34" charset="0"/>
              </a:rPr>
              <a:t>	             </a:t>
            </a:r>
            <a:r>
              <a:rPr lang="zh-CN" altLang="en-US" sz="2800" dirty="0">
                <a:latin typeface="宋体" pitchFamily="2" charset="-122"/>
                <a:ea typeface="宋体" pitchFamily="2" charset="-122"/>
              </a:rPr>
              <a:t>成为废墟</a:t>
            </a:r>
          </a:p>
          <a:p>
            <a:r>
              <a:rPr lang="en-US" altLang="zh-CN" sz="2800" dirty="0">
                <a:latin typeface="Calibri" pitchFamily="34" charset="0"/>
              </a:rPr>
              <a:t>     come/go/fall to ruin  	  </a:t>
            </a:r>
            <a:r>
              <a:rPr lang="zh-CN" altLang="en-US" sz="2800" dirty="0">
                <a:latin typeface="宋体" pitchFamily="2" charset="-122"/>
                <a:ea typeface="宋体" pitchFamily="2" charset="-122"/>
              </a:rPr>
              <a:t>毁灭；灭亡；崩溃</a:t>
            </a:r>
          </a:p>
          <a:p>
            <a:r>
              <a:rPr lang="en-US" altLang="zh-CN" sz="2800" dirty="0">
                <a:latin typeface="Calibri" pitchFamily="34" charset="0"/>
              </a:rPr>
              <a:t>(2)ruin oneself  	             </a:t>
            </a:r>
            <a:r>
              <a:rPr lang="zh-CN" altLang="en-US" sz="2800" dirty="0">
                <a:latin typeface="宋体" pitchFamily="2" charset="-122"/>
                <a:ea typeface="宋体" pitchFamily="2" charset="-122"/>
              </a:rPr>
              <a:t>毁掉自己；自取灭亡</a:t>
            </a:r>
          </a:p>
          <a:p>
            <a:r>
              <a:rPr lang="en-US" altLang="zh-CN" sz="2800" dirty="0">
                <a:latin typeface="Calibri" pitchFamily="34" charset="0"/>
              </a:rPr>
              <a:t>     ruin one’s health/fame  </a:t>
            </a:r>
            <a:r>
              <a:rPr lang="zh-CN" altLang="en-US" sz="2800" dirty="0">
                <a:latin typeface="宋体" pitchFamily="2" charset="-122"/>
                <a:ea typeface="宋体" pitchFamily="2" charset="-122"/>
              </a:rPr>
              <a:t>毁坏某人的健康</a:t>
            </a:r>
            <a:r>
              <a:rPr lang="en-US" altLang="zh-CN" sz="2800" dirty="0">
                <a:latin typeface="宋体" pitchFamily="2" charset="-122"/>
                <a:ea typeface="宋体" pitchFamily="2" charset="-122"/>
              </a:rPr>
              <a:t>/</a:t>
            </a:r>
            <a:r>
              <a:rPr lang="zh-CN" altLang="en-US" sz="2800" dirty="0">
                <a:latin typeface="宋体" pitchFamily="2" charset="-122"/>
                <a:ea typeface="宋体" pitchFamily="2" charset="-122"/>
              </a:rPr>
              <a:t>声誉</a:t>
            </a:r>
          </a:p>
          <a:p>
            <a:pPr marL="514350" indent="-514350"/>
            <a:endParaRPr lang="en-US" altLang="zh-CN" sz="2800" dirty="0">
              <a:solidFill>
                <a:srgbClr val="22ACEC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marL="514350" indent="-514350"/>
            <a:endParaRPr lang="en-US" altLang="zh-CN" sz="2800" dirty="0">
              <a:solidFill>
                <a:srgbClr val="22ACEC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2" grpId="0"/>
      <p:bldP spid="23" grpId="0" bldLvl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365425"/>
            <a:ext cx="1619959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652817" y="494205"/>
            <a:ext cx="73898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Quiz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2718485" y="365426"/>
            <a:ext cx="2706131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Times New Roman" pitchFamily="18" charset="0"/>
                <a:sym typeface="Arial" panose="020B0604020202020204"/>
              </a:rPr>
              <a:t>选词填空</a:t>
            </a: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318228"/>
            <a:ext cx="762000" cy="746760"/>
          </a:xfrm>
          <a:prstGeom prst="rect">
            <a:avLst/>
          </a:prstGeom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77409" y="1288237"/>
          <a:ext cx="7715121" cy="291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文档" r:id="rId5" imgW="7992647" imgH="2913764" progId="Word.Document.8">
                  <p:embed/>
                </p:oleObj>
              </mc:Choice>
              <mc:Fallback>
                <p:oleObj name="文档" r:id="rId5" imgW="7992647" imgH="2913764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409" y="1288237"/>
                        <a:ext cx="7715121" cy="291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矩形 14"/>
          <p:cNvSpPr/>
          <p:nvPr/>
        </p:nvSpPr>
        <p:spPr>
          <a:xfrm>
            <a:off x="708660" y="4192907"/>
            <a:ext cx="10729784" cy="2332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>
                <a:latin typeface="Calibri" pitchFamily="34" charset="0"/>
              </a:rPr>
              <a:t>1. Smoking _________his health.</a:t>
            </a:r>
          </a:p>
          <a:p>
            <a:pPr>
              <a:lnSpc>
                <a:spcPct val="130000"/>
              </a:lnSpc>
            </a:pPr>
            <a:r>
              <a:rPr lang="zh-CN" altLang="en-US" sz="2800" dirty="0">
                <a:latin typeface="Calibri" pitchFamily="34" charset="0"/>
              </a:rPr>
              <a:t>2. The fire ____________ most of the building.</a:t>
            </a:r>
          </a:p>
          <a:p>
            <a:pPr>
              <a:lnSpc>
                <a:spcPct val="130000"/>
              </a:lnSpc>
            </a:pPr>
            <a:r>
              <a:rPr lang="zh-CN" altLang="en-US" sz="2800" dirty="0">
                <a:latin typeface="Calibri" pitchFamily="34" charset="0"/>
              </a:rPr>
              <a:t>3. The accident did a lot of ________ to his car. </a:t>
            </a:r>
          </a:p>
          <a:p>
            <a:pPr>
              <a:lnSpc>
                <a:spcPct val="130000"/>
              </a:lnSpc>
            </a:pPr>
            <a:r>
              <a:rPr lang="zh-CN" altLang="en-US" sz="2800" dirty="0">
                <a:latin typeface="Calibri" pitchFamily="34" charset="0"/>
              </a:rPr>
              <a:t>4. His hope of being a writer was __________.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718485" y="4264280"/>
            <a:ext cx="1892300" cy="523220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Calibri" pitchFamily="34" charset="0"/>
              </a:rPr>
              <a:t>ruined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560200" y="4809722"/>
            <a:ext cx="2122487" cy="523220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Calibri" pitchFamily="34" charset="0"/>
              </a:rPr>
              <a:t>destroyed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4682687" y="5373701"/>
            <a:ext cx="1763713" cy="523220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Calibri" pitchFamily="34" charset="0"/>
              </a:rPr>
              <a:t>damage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5565218" y="5949777"/>
            <a:ext cx="2160587" cy="523220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Calibri" pitchFamily="34" charset="0"/>
              </a:rPr>
              <a:t>destroyed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2" grpId="0"/>
      <p:bldP spid="23" grpId="0" bldLvl="0" animBg="1"/>
      <p:bldP spid="15" grpId="0"/>
      <p:bldP spid="16" grpId="0" bldLvl="0" autoUpdateAnimBg="0"/>
      <p:bldP spid="17" grpId="0" bldLvl="0" autoUpdateAnimBg="0"/>
      <p:bldP spid="18" grpId="0" bldLvl="0" autoUpdateAnimBg="0"/>
      <p:bldP spid="19" grpId="0" bldLvl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1214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652817" y="209994"/>
            <a:ext cx="14362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核心词汇</a:t>
            </a:r>
            <a:endParaRPr lang="en-US" altLang="zh-CN" sz="280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23" name="平行四边形 22"/>
          <p:cNvSpPr/>
          <p:nvPr/>
        </p:nvSpPr>
        <p:spPr>
          <a:xfrm>
            <a:off x="3750119" y="81215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" y="34017"/>
            <a:ext cx="762000" cy="7467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41403" y="775483"/>
            <a:ext cx="11059299" cy="827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4. bury </a:t>
            </a:r>
            <a:r>
              <a:rPr lang="en-US" altLang="zh-CN" sz="2800" dirty="0" err="1">
                <a:latin typeface="Calibri" panose="020F0502020204030204" pitchFamily="34" charset="0"/>
                <a:cs typeface="Times New Roman" pitchFamily="18" charset="0"/>
              </a:rPr>
              <a:t>vt</a:t>
            </a: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. to place …in the earth and cover it with soil </a:t>
            </a:r>
            <a:r>
              <a:rPr lang="zh-CN" altLang="en-US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埋葬；隐藏； </a:t>
            </a:r>
            <a:endParaRPr lang="en-US" altLang="zh-CN" sz="2800" dirty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r>
              <a:rPr lang="en-US" altLang="zh-CN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         </a:t>
            </a:r>
            <a:r>
              <a:rPr lang="zh-CN" altLang="en-US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使沉浸， 使专心； 插入， 刺入</a:t>
            </a:r>
            <a:endParaRPr lang="en-US" altLang="zh-CN" sz="2800" dirty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>
              <a:buNone/>
            </a:pP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He stood on the sidewalk with his hands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buried</a:t>
            </a: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 in the pockets of his dark overcoat.</a:t>
            </a:r>
            <a:r>
              <a:rPr lang="zh-CN" altLang="en-US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手插在口袋里</a:t>
            </a:r>
            <a:endParaRPr lang="en-US" altLang="zh-CN" sz="2800" dirty="0">
              <a:latin typeface="Calibri" panose="020F0502020204030204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Buried</a:t>
            </a: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 in his study, he didn’t know that all the others had left. </a:t>
            </a:r>
            <a:r>
              <a:rPr lang="zh-CN" altLang="en-US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埋头于学习</a:t>
            </a:r>
            <a:endParaRPr lang="en-US" altLang="zh-CN" sz="2800" dirty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>
              <a:buNone/>
            </a:pPr>
            <a:r>
              <a:rPr lang="zh-CN" altLang="en-US" sz="2800" dirty="0">
                <a:solidFill>
                  <a:schemeClr val="accent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归纳拓展</a:t>
            </a:r>
            <a:endParaRPr lang="en-US" altLang="zh-CN" sz="2800" dirty="0">
              <a:solidFill>
                <a:schemeClr val="accent1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(1)bury one’s head/face in hands</a:t>
            </a:r>
            <a:r>
              <a:rPr lang="zh-CN" altLang="en-US" sz="2800" dirty="0">
                <a:latin typeface="Calibri" panose="020F0502020204030204" pitchFamily="34" charset="0"/>
                <a:cs typeface="Times New Roman" pitchFamily="18" charset="0"/>
              </a:rPr>
              <a:t>　　</a:t>
            </a:r>
            <a:r>
              <a:rPr lang="en-US" altLang="zh-CN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	</a:t>
            </a:r>
            <a:r>
              <a:rPr lang="zh-CN" altLang="en-US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双手抱头</a:t>
            </a:r>
            <a:r>
              <a:rPr lang="en-US" altLang="zh-CN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/</a:t>
            </a:r>
            <a:r>
              <a:rPr lang="zh-CN" altLang="en-US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掩面</a:t>
            </a:r>
          </a:p>
          <a:p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(2)be buried in</a:t>
            </a:r>
            <a:r>
              <a:rPr lang="zh-CN" altLang="en-US" sz="2800" dirty="0">
                <a:latin typeface="Calibri" panose="020F0502020204030204" pitchFamily="34" charset="0"/>
                <a:cs typeface="Times New Roman" pitchFamily="18" charset="0"/>
              </a:rPr>
              <a:t>＝</a:t>
            </a: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bury oneself in          </a:t>
            </a:r>
            <a:r>
              <a:rPr lang="zh-CN" altLang="en-US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专心于</a:t>
            </a:r>
          </a:p>
          <a:p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     be buried in thought  		           </a:t>
            </a:r>
            <a:r>
              <a:rPr lang="zh-CN" altLang="en-US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沉思</a:t>
            </a:r>
            <a:endParaRPr lang="en-US" altLang="zh-CN" sz="2800" dirty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r>
              <a:rPr lang="zh-CN" altLang="en-US" sz="2800" dirty="0">
                <a:solidFill>
                  <a:schemeClr val="accent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表示</a:t>
            </a:r>
            <a:r>
              <a:rPr lang="en-US" altLang="en-US" sz="2800" dirty="0">
                <a:solidFill>
                  <a:schemeClr val="accent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“</a:t>
            </a:r>
            <a:r>
              <a:rPr lang="zh-CN" altLang="en-US" sz="2800" dirty="0">
                <a:solidFill>
                  <a:schemeClr val="accent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专心于； 致力于</a:t>
            </a:r>
            <a:r>
              <a:rPr lang="en-US" altLang="en-US" sz="2800" dirty="0">
                <a:solidFill>
                  <a:schemeClr val="accent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”</a:t>
            </a:r>
            <a:r>
              <a:rPr lang="zh-CN" altLang="en-US" sz="2800" dirty="0">
                <a:solidFill>
                  <a:schemeClr val="accent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的短语还有：</a:t>
            </a:r>
          </a:p>
          <a:p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be devoted to</a:t>
            </a:r>
            <a:endParaRPr lang="zh-CN" altLang="en-US" sz="2800" dirty="0">
              <a:latin typeface="Calibri" panose="020F0502020204030204" pitchFamily="34" charset="0"/>
              <a:cs typeface="Times New Roman" pitchFamily="18" charset="0"/>
            </a:endParaRPr>
          </a:p>
          <a:p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be lost/engaged/absorbed in</a:t>
            </a:r>
            <a:endParaRPr lang="zh-CN" altLang="en-US" sz="2800" dirty="0">
              <a:latin typeface="Calibri" panose="020F0502020204030204" pitchFamily="34" charset="0"/>
              <a:cs typeface="Times New Roman" pitchFamily="18" charset="0"/>
            </a:endParaRPr>
          </a:p>
          <a:p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focus/concentrate on</a:t>
            </a:r>
            <a:endParaRPr lang="zh-CN" altLang="en-US" sz="2800" dirty="0">
              <a:latin typeface="Calibri" panose="020F0502020204030204" pitchFamily="34" charset="0"/>
              <a:cs typeface="Times New Roman" pitchFamily="18" charset="0"/>
            </a:endParaRPr>
          </a:p>
          <a:p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fix/concentrate one’s attention on</a:t>
            </a:r>
            <a:endParaRPr lang="zh-CN" altLang="en-US" sz="2800" dirty="0">
              <a:latin typeface="Calibri" panose="020F0502020204030204" pitchFamily="34" charset="0"/>
              <a:cs typeface="Times New Roman" pitchFamily="18" charset="0"/>
            </a:endParaRPr>
          </a:p>
          <a:p>
            <a:endParaRPr lang="zh-CN" altLang="en-US" sz="2800" dirty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r>
              <a:rPr lang="zh-CN" altLang="en-US" sz="2800" dirty="0">
                <a:latin typeface="Calibri" panose="020F0502020204030204" pitchFamily="34" charset="0"/>
                <a:cs typeface="Times New Roman" pitchFamily="18" charset="0"/>
              </a:rPr>
              <a:t>　</a:t>
            </a:r>
          </a:p>
          <a:p>
            <a:pPr marL="514350" indent="-514350"/>
            <a:endParaRPr lang="en-US" altLang="zh-CN" sz="2800" dirty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marL="514350" indent="-514350"/>
            <a:endParaRPr lang="en-US" altLang="zh-CN" sz="2800" dirty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marL="514350" indent="-514350"/>
            <a:endParaRPr lang="en-US" altLang="zh-CN" sz="2800" dirty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2" grpId="0"/>
      <p:bldP spid="23" grpId="0" bldLvl="0" animBg="1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365425"/>
            <a:ext cx="1619959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652817" y="494205"/>
            <a:ext cx="73898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Quiz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2718486" y="365426"/>
            <a:ext cx="3941806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Times New Roman" pitchFamily="18" charset="0"/>
                <a:sym typeface="Arial" panose="020B0604020202020204"/>
              </a:rPr>
              <a:t>句式提升</a:t>
            </a: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" y="318228"/>
            <a:ext cx="762000" cy="7467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30195" y="1133836"/>
            <a:ext cx="11022228" cy="1043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宋体" pitchFamily="2" charset="-122"/>
                <a:ea typeface="宋体" pitchFamily="2" charset="-122"/>
              </a:rPr>
              <a:t>由于他埋头于书本， 所以不知道外面下雨了。 </a:t>
            </a:r>
            <a:endParaRPr lang="en-US" altLang="zh-CN" sz="2800" dirty="0">
              <a:latin typeface="宋体" pitchFamily="2" charset="-122"/>
              <a:ea typeface="宋体" pitchFamily="2" charset="-122"/>
            </a:endParaRPr>
          </a:p>
          <a:p>
            <a:endParaRPr lang="zh-CN" altLang="en-US" sz="2800" dirty="0">
              <a:latin typeface="宋体" pitchFamily="2" charset="-122"/>
              <a:ea typeface="宋体" pitchFamily="2" charset="-122"/>
            </a:endParaRPr>
          </a:p>
          <a:p>
            <a:r>
              <a:rPr lang="en-US" sz="2800" dirty="0">
                <a:latin typeface="Calibri" pitchFamily="34" charset="0"/>
              </a:rPr>
              <a:t>(1)Because he _____________________</a:t>
            </a:r>
            <a:r>
              <a:rPr lang="en-US" altLang="zh-CN" sz="2800" dirty="0">
                <a:latin typeface="Calibri" pitchFamily="34" charset="0"/>
              </a:rPr>
              <a:t>, </a:t>
            </a:r>
            <a:r>
              <a:rPr lang="en-US" sz="2800" dirty="0">
                <a:latin typeface="Calibri" pitchFamily="34" charset="0"/>
              </a:rPr>
              <a:t>he didn’t know it was raining </a:t>
            </a:r>
          </a:p>
          <a:p>
            <a:r>
              <a:rPr lang="en-US" sz="2800" dirty="0">
                <a:latin typeface="Calibri" pitchFamily="34" charset="0"/>
              </a:rPr>
              <a:t>     outside.(bury)</a:t>
            </a:r>
          </a:p>
          <a:p>
            <a:endParaRPr lang="en-US" sz="2800" dirty="0">
              <a:latin typeface="Calibri" pitchFamily="34" charset="0"/>
            </a:endParaRPr>
          </a:p>
          <a:p>
            <a:r>
              <a:rPr lang="en-US" sz="2800" dirty="0">
                <a:latin typeface="Calibri" pitchFamily="34" charset="0"/>
              </a:rPr>
              <a:t>(2)Because he ________________________</a:t>
            </a:r>
            <a:r>
              <a:rPr lang="en-US" altLang="zh-CN" sz="2800" dirty="0">
                <a:latin typeface="Calibri" pitchFamily="34" charset="0"/>
              </a:rPr>
              <a:t>, </a:t>
            </a:r>
            <a:r>
              <a:rPr lang="en-US" sz="2800" dirty="0">
                <a:latin typeface="Calibri" pitchFamily="34" charset="0"/>
              </a:rPr>
              <a:t>he didn’t know it was </a:t>
            </a:r>
          </a:p>
          <a:p>
            <a:r>
              <a:rPr lang="en-US" sz="2800" dirty="0">
                <a:latin typeface="Calibri" pitchFamily="34" charset="0"/>
              </a:rPr>
              <a:t>    raining outside.(bury)</a:t>
            </a:r>
          </a:p>
          <a:p>
            <a:endParaRPr lang="en-US" sz="2800" dirty="0">
              <a:latin typeface="Calibri" pitchFamily="34" charset="0"/>
            </a:endParaRPr>
          </a:p>
          <a:p>
            <a:r>
              <a:rPr lang="en-US" sz="2800" dirty="0">
                <a:latin typeface="Calibri" pitchFamily="34" charset="0"/>
              </a:rPr>
              <a:t>(3)__________________________, he didn’t know it was raining </a:t>
            </a:r>
          </a:p>
          <a:p>
            <a:r>
              <a:rPr lang="en-US" sz="2800" dirty="0">
                <a:latin typeface="Calibri" pitchFamily="34" charset="0"/>
              </a:rPr>
              <a:t>    outside</a:t>
            </a:r>
            <a:r>
              <a:rPr lang="en-US" altLang="en-US" sz="2800" dirty="0">
                <a:latin typeface="宋体" pitchFamily="2" charset="-122"/>
                <a:ea typeface="宋体" pitchFamily="2" charset="-122"/>
              </a:rPr>
              <a:t>.(</a:t>
            </a:r>
            <a:r>
              <a:rPr lang="zh-CN" altLang="en-US" sz="2800" dirty="0">
                <a:latin typeface="宋体" pitchFamily="2" charset="-122"/>
                <a:ea typeface="宋体" pitchFamily="2" charset="-122"/>
              </a:rPr>
              <a:t>现在分词作状语改写上句</a:t>
            </a:r>
            <a:r>
              <a:rPr lang="en-US" altLang="en-US" sz="2800" dirty="0">
                <a:latin typeface="宋体" pitchFamily="2" charset="-122"/>
                <a:ea typeface="宋体" pitchFamily="2" charset="-122"/>
              </a:rPr>
              <a:t>)</a:t>
            </a:r>
          </a:p>
          <a:p>
            <a:endParaRPr lang="en-US" sz="2800" dirty="0">
              <a:latin typeface="Calibri" pitchFamily="34" charset="0"/>
            </a:endParaRPr>
          </a:p>
          <a:p>
            <a:r>
              <a:rPr lang="en-US" sz="2800" dirty="0">
                <a:latin typeface="Calibri" pitchFamily="34" charset="0"/>
              </a:rPr>
              <a:t>(4)________________</a:t>
            </a:r>
            <a:r>
              <a:rPr lang="en-US" altLang="zh-CN" sz="2800" dirty="0">
                <a:latin typeface="Calibri" pitchFamily="34" charset="0"/>
              </a:rPr>
              <a:t>, </a:t>
            </a:r>
            <a:r>
              <a:rPr lang="en-US" sz="2800" dirty="0">
                <a:latin typeface="Calibri" pitchFamily="34" charset="0"/>
              </a:rPr>
              <a:t>he didn’t know it was raining outside</a:t>
            </a:r>
            <a:r>
              <a:rPr lang="en-US" altLang="en-US" sz="2800" dirty="0">
                <a:latin typeface="宋体" pitchFamily="2" charset="-122"/>
                <a:ea typeface="宋体" pitchFamily="2" charset="-122"/>
              </a:rPr>
              <a:t>.(</a:t>
            </a:r>
            <a:r>
              <a:rPr lang="zh-CN" altLang="en-US" sz="2800" dirty="0">
                <a:latin typeface="宋体" pitchFamily="2" charset="-122"/>
                <a:ea typeface="宋体" pitchFamily="2" charset="-122"/>
              </a:rPr>
              <a:t>过去分词</a:t>
            </a:r>
            <a:endParaRPr lang="en-US" altLang="zh-CN" sz="2800" dirty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sz="2800" dirty="0"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en-US" sz="2800" dirty="0">
                <a:latin typeface="宋体" pitchFamily="2" charset="-122"/>
                <a:ea typeface="宋体" pitchFamily="2" charset="-122"/>
              </a:rPr>
              <a:t>作状语改写上句</a:t>
            </a:r>
            <a:r>
              <a:rPr lang="en-US" altLang="en-US" sz="2800" dirty="0">
                <a:latin typeface="宋体" pitchFamily="2" charset="-122"/>
                <a:ea typeface="宋体" pitchFamily="2" charset="-122"/>
              </a:rPr>
              <a:t>)</a:t>
            </a:r>
            <a:endParaRPr lang="zh-CN" altLang="en-US" sz="2800" dirty="0">
              <a:latin typeface="宋体" pitchFamily="2" charset="-122"/>
              <a:ea typeface="宋体" pitchFamily="2" charset="-122"/>
            </a:endParaRPr>
          </a:p>
          <a:p>
            <a:endParaRPr lang="zh-CN" altLang="en-US" sz="2800" dirty="0"/>
          </a:p>
          <a:p>
            <a:endParaRPr lang="zh-CN" altLang="en-US" sz="2800" dirty="0"/>
          </a:p>
          <a:p>
            <a:endParaRPr lang="zh-CN" altLang="en-US" sz="2800" dirty="0"/>
          </a:p>
          <a:p>
            <a:endParaRPr lang="zh-CN" altLang="en-US" sz="2800" dirty="0"/>
          </a:p>
          <a:p>
            <a:endParaRPr lang="zh-CN" altLang="en-US" sz="2800" dirty="0"/>
          </a:p>
          <a:p>
            <a:endParaRPr lang="zh-CN" altLang="en-US" sz="2800" dirty="0"/>
          </a:p>
          <a:p>
            <a:r>
              <a:rPr lang="en-US" altLang="en-US" sz="2800" dirty="0">
                <a:latin typeface="宋体" pitchFamily="2" charset="-122"/>
                <a:ea typeface="宋体" pitchFamily="2" charset="-122"/>
              </a:rPr>
              <a:t> </a:t>
            </a:r>
            <a:endParaRPr lang="zh-CN" altLang="en-US" sz="2800" dirty="0">
              <a:latin typeface="宋体" pitchFamily="2" charset="-122"/>
              <a:ea typeface="宋体" pitchFamily="2" charset="-122"/>
            </a:endParaRPr>
          </a:p>
          <a:p>
            <a:pPr marL="514350" indent="-514350"/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 </a:t>
            </a:r>
          </a:p>
          <a:p>
            <a:pPr marL="514350" indent="-514350"/>
            <a:endParaRPr lang="en-US" altLang="zh-CN" sz="2800" dirty="0">
              <a:solidFill>
                <a:srgbClr val="22ACEC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marL="514350" indent="-514350"/>
            <a:endParaRPr lang="en-US" altLang="zh-CN" sz="2800" dirty="0">
              <a:solidFill>
                <a:srgbClr val="22ACEC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marL="514350" indent="-514350"/>
            <a:endParaRPr lang="en-US" altLang="zh-CN" sz="2800" dirty="0">
              <a:solidFill>
                <a:srgbClr val="22ACEC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2809796" y="1987062"/>
            <a:ext cx="34427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was buried in his book</a:t>
            </a:r>
            <a:endParaRPr lang="zh-CN" alt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2929290" y="3254190"/>
            <a:ext cx="39453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buried himself in his book</a:t>
            </a:r>
            <a:endParaRPr lang="zh-CN" alt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1049514" y="5788501"/>
            <a:ext cx="28023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Buried in his book</a:t>
            </a: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1144764" y="4523646"/>
            <a:ext cx="44648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Burying himself in his book</a:t>
            </a:r>
            <a:r>
              <a:rPr lang="zh-CN" altLang="en-US" sz="2800" dirty="0">
                <a:solidFill>
                  <a:srgbClr val="FF0000"/>
                </a:solidFill>
                <a:latin typeface="Calibri" pitchFamily="34" charset="0"/>
              </a:rPr>
              <a:t>　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2" grpId="0"/>
      <p:bldP spid="23" grpId="0" bldLvl="0" animBg="1"/>
      <p:bldP spid="12" grpId="0"/>
      <p:bldP spid="24" grpId="0"/>
      <p:bldP spid="25" grpId="0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/>
        </p:nvSpPr>
        <p:spPr>
          <a:xfrm>
            <a:off x="1425981" y="3225437"/>
            <a:ext cx="2199969" cy="2199969"/>
          </a:xfrm>
          <a:prstGeom prst="ellipse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6" name="平行四边形 5"/>
          <p:cNvSpPr/>
          <p:nvPr/>
        </p:nvSpPr>
        <p:spPr>
          <a:xfrm>
            <a:off x="2088305" y="964891"/>
            <a:ext cx="3991219" cy="925033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4" name="椭圆 3"/>
          <p:cNvSpPr/>
          <p:nvPr/>
        </p:nvSpPr>
        <p:spPr bwMode="auto">
          <a:xfrm>
            <a:off x="1599456" y="3398913"/>
            <a:ext cx="1853017" cy="1853016"/>
          </a:xfrm>
          <a:prstGeom prst="ellipse">
            <a:avLst/>
          </a:prstGeom>
          <a:blipFill rotWithShape="1">
            <a:blip r:embed="rId3" cstate="print"/>
            <a:stretch>
              <a:fillRect/>
            </a:stretch>
          </a:blipFill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121899" tIns="60949" rIns="121899" bIns="60949" numCol="1" rtlCol="0" anchor="t" anchorCtr="0" compatLnSpc="1"/>
          <a:lstStyle/>
          <a:p>
            <a:pPr defTabSz="913765"/>
            <a:endParaRPr lang="zh-CN" altLang="en-US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2393700" y="1162766"/>
            <a:ext cx="327974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M1Unit4 Earthquake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3909870" y="2778768"/>
            <a:ext cx="0" cy="3094074"/>
          </a:xfrm>
          <a:prstGeom prst="line">
            <a:avLst/>
          </a:prstGeom>
          <a:ln w="28575">
            <a:solidFill>
              <a:srgbClr val="22A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193791" y="3545107"/>
            <a:ext cx="660600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>
                <a:latin typeface="Calibri" panose="020F0502020204030204" pitchFamily="34" charset="0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New Words  and Expressions</a:t>
            </a:r>
          </a:p>
          <a:p>
            <a:pPr>
              <a:lnSpc>
                <a:spcPct val="150000"/>
              </a:lnSpc>
            </a:pP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1" name="平行四边形 10"/>
          <p:cNvSpPr/>
          <p:nvPr/>
        </p:nvSpPr>
        <p:spPr>
          <a:xfrm>
            <a:off x="1399310" y="1063913"/>
            <a:ext cx="745738" cy="739515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2" name="平行四边形 11"/>
          <p:cNvSpPr/>
          <p:nvPr/>
        </p:nvSpPr>
        <p:spPr>
          <a:xfrm>
            <a:off x="6018377" y="1067982"/>
            <a:ext cx="745738" cy="739515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6" grpId="0" bldLvl="0" animBg="1"/>
      <p:bldP spid="4" grpId="0" bldLvl="0" animBg="1"/>
      <p:bldP spid="5" grpId="0"/>
      <p:bldP spid="10" grpId="0"/>
      <p:bldP spid="11" grpId="0" bldLvl="0" animBg="1"/>
      <p:bldP spid="12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1214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652817" y="209994"/>
            <a:ext cx="14362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核心词汇</a:t>
            </a:r>
            <a:endParaRPr lang="en-US" altLang="zh-CN" sz="280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23" name="平行四边形 22"/>
          <p:cNvSpPr/>
          <p:nvPr/>
        </p:nvSpPr>
        <p:spPr>
          <a:xfrm>
            <a:off x="3750119" y="81215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" y="34017"/>
            <a:ext cx="762000" cy="7467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8022" y="1207978"/>
            <a:ext cx="1118078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5. at an end  </a:t>
            </a:r>
            <a:r>
              <a:rPr lang="zh-CN" altLang="en-US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结束；终结</a:t>
            </a:r>
          </a:p>
          <a:p>
            <a:pPr>
              <a:buNone/>
            </a:pP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The meeting was nearly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at an end </a:t>
            </a: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when I got to the meeting room.</a:t>
            </a:r>
          </a:p>
          <a:p>
            <a:pPr>
              <a:buNone/>
            </a:pPr>
            <a:r>
              <a:rPr lang="zh-CN" altLang="en-US" sz="2800" dirty="0">
                <a:solidFill>
                  <a:schemeClr val="accent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归纳拓展</a:t>
            </a:r>
            <a:endParaRPr lang="en-US" altLang="zh-CN" sz="2800" dirty="0">
              <a:solidFill>
                <a:schemeClr val="accent1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(1)at the end of...</a:t>
            </a:r>
            <a:r>
              <a:rPr lang="zh-CN" altLang="en-US" sz="2800" dirty="0">
                <a:latin typeface="Calibri" panose="020F0502020204030204" pitchFamily="34" charset="0"/>
                <a:cs typeface="Times New Roman" pitchFamily="18" charset="0"/>
              </a:rPr>
              <a:t>　　</a:t>
            </a: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	    </a:t>
            </a:r>
            <a:r>
              <a:rPr lang="zh-CN" altLang="en-US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在</a:t>
            </a:r>
            <a:r>
              <a:rPr lang="en-US" altLang="zh-CN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……</a:t>
            </a:r>
            <a:r>
              <a:rPr lang="zh-CN" altLang="en-US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尽头；在</a:t>
            </a:r>
            <a:r>
              <a:rPr lang="en-US" altLang="zh-CN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……</a:t>
            </a:r>
            <a:r>
              <a:rPr lang="zh-CN" altLang="en-US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末端</a:t>
            </a:r>
          </a:p>
          <a:p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     by the end of  	                </a:t>
            </a:r>
            <a:r>
              <a:rPr lang="zh-CN" altLang="en-US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到</a:t>
            </a:r>
            <a:r>
              <a:rPr lang="en-US" altLang="zh-CN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……</a:t>
            </a:r>
            <a:r>
              <a:rPr lang="zh-CN" altLang="en-US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时候为止</a:t>
            </a:r>
            <a:r>
              <a:rPr lang="en-US" altLang="zh-CN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(</a:t>
            </a:r>
            <a:r>
              <a:rPr lang="zh-CN" altLang="en-US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常与完成时态连用</a:t>
            </a:r>
            <a:r>
              <a:rPr lang="en-US" altLang="zh-CN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)</a:t>
            </a:r>
            <a:endParaRPr lang="zh-CN" altLang="en-US" sz="2800" dirty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     in the end  	                </a:t>
            </a:r>
            <a:r>
              <a:rPr lang="zh-CN" altLang="en-US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最后；终于</a:t>
            </a:r>
          </a:p>
          <a:p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(2)come to an end  	     </a:t>
            </a:r>
            <a:r>
              <a:rPr lang="zh-CN" altLang="en-US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结束</a:t>
            </a:r>
          </a:p>
          <a:p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     put an end to </a:t>
            </a:r>
            <a:r>
              <a:rPr lang="en-US" altLang="zh-CN" sz="2800" dirty="0" err="1">
                <a:latin typeface="Calibri" panose="020F0502020204030204" pitchFamily="34" charset="0"/>
                <a:cs typeface="Times New Roman" pitchFamily="18" charset="0"/>
              </a:rPr>
              <a:t>sth</a:t>
            </a: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  	     </a:t>
            </a:r>
            <a:r>
              <a:rPr lang="zh-CN" altLang="en-US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结束；终结</a:t>
            </a:r>
          </a:p>
          <a:p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     make (both) ends meet     </a:t>
            </a:r>
            <a:r>
              <a:rPr lang="zh-CN" altLang="en-US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使收支相抵；量入为出</a:t>
            </a:r>
            <a:endParaRPr lang="en-US" altLang="zh-CN" sz="2800" dirty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(3)end up with </a:t>
            </a:r>
            <a:r>
              <a:rPr lang="en-US" altLang="zh-CN" sz="2800" dirty="0" err="1">
                <a:latin typeface="Calibri" panose="020F0502020204030204" pitchFamily="34" charset="0"/>
                <a:cs typeface="Times New Roman" pitchFamily="18" charset="0"/>
              </a:rPr>
              <a:t>sth</a:t>
            </a: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 	                 </a:t>
            </a:r>
            <a:r>
              <a:rPr lang="zh-CN" altLang="en-US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以</a:t>
            </a:r>
            <a:r>
              <a:rPr lang="en-US" altLang="zh-CN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……</a:t>
            </a:r>
            <a:r>
              <a:rPr lang="zh-CN" altLang="en-US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结束</a:t>
            </a:r>
          </a:p>
          <a:p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     end up doing </a:t>
            </a:r>
            <a:r>
              <a:rPr lang="en-US" altLang="zh-CN" sz="2800" dirty="0" err="1">
                <a:latin typeface="Calibri" panose="020F0502020204030204" pitchFamily="34" charset="0"/>
                <a:cs typeface="Times New Roman" pitchFamily="18" charset="0"/>
              </a:rPr>
              <a:t>sth</a:t>
            </a: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   	      </a:t>
            </a:r>
            <a:r>
              <a:rPr lang="zh-CN" altLang="en-US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以</a:t>
            </a:r>
            <a:r>
              <a:rPr lang="en-US" altLang="zh-CN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……</a:t>
            </a:r>
            <a:r>
              <a:rPr lang="zh-CN" altLang="en-US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结束</a:t>
            </a:r>
          </a:p>
          <a:p>
            <a:pPr marL="514350" indent="-514350"/>
            <a:endParaRPr lang="en-US" altLang="zh-CN" sz="2800" dirty="0">
              <a:solidFill>
                <a:srgbClr val="22ACEC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2" grpId="0"/>
      <p:bldP spid="23" grpId="0" bldLvl="0" animBg="1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2" y="365425"/>
            <a:ext cx="131104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467462" y="494205"/>
            <a:ext cx="73898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Quiz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2347785" y="377783"/>
            <a:ext cx="4609069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Times New Roman" pitchFamily="18" charset="0"/>
                <a:sym typeface="Arial" panose="020B0604020202020204"/>
              </a:rPr>
              <a:t>用</a:t>
            </a:r>
            <a:r>
              <a:rPr lang="en-US" altLang="zh-CN" sz="2800" dirty="0">
                <a:solidFill>
                  <a:schemeClr val="bg1"/>
                </a:solidFill>
                <a:latin typeface="Calibri" pitchFamily="34" charset="0"/>
                <a:ea typeface="宋体" pitchFamily="2" charset="-122"/>
                <a:cs typeface="Times New Roman" pitchFamily="18" charset="0"/>
                <a:sym typeface="Arial" panose="020B0604020202020204"/>
              </a:rPr>
              <a:t>end</a:t>
            </a:r>
            <a:r>
              <a:rPr lang="zh-CN" altLang="en-US" sz="2800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Times New Roman" pitchFamily="18" charset="0"/>
                <a:sym typeface="Arial" panose="020B0604020202020204"/>
              </a:rPr>
              <a:t>短语填空</a:t>
            </a: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" y="318228"/>
            <a:ext cx="762000" cy="7467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30194" y="1084408"/>
            <a:ext cx="1188480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800" dirty="0">
              <a:latin typeface="Calibri" pitchFamily="34" charset="0"/>
            </a:endParaRPr>
          </a:p>
          <a:p>
            <a:r>
              <a:rPr lang="en-US" sz="2800" dirty="0">
                <a:latin typeface="Calibri" pitchFamily="34" charset="0"/>
              </a:rPr>
              <a:t>(1)_____________last year, he had learned two thousand English words.</a:t>
            </a:r>
          </a:p>
          <a:p>
            <a:r>
              <a:rPr lang="en-US" sz="2800" dirty="0">
                <a:latin typeface="Calibri" pitchFamily="34" charset="0"/>
              </a:rPr>
              <a:t>(2)His life returned to normal after the war ________________.</a:t>
            </a:r>
          </a:p>
          <a:p>
            <a:r>
              <a:rPr lang="en-US" sz="2800" dirty="0">
                <a:latin typeface="Calibri" pitchFamily="34" charset="0"/>
              </a:rPr>
              <a:t>(3)At first he refused to accept any responsibility but he __________ </a:t>
            </a:r>
          </a:p>
          <a:p>
            <a:r>
              <a:rPr lang="en-US" sz="2800" dirty="0">
                <a:latin typeface="Calibri" pitchFamily="34" charset="0"/>
              </a:rPr>
              <a:t>    apologizing.</a:t>
            </a:r>
          </a:p>
          <a:p>
            <a:r>
              <a:rPr lang="en-US" sz="2800" dirty="0">
                <a:latin typeface="Calibri" pitchFamily="34" charset="0"/>
              </a:rPr>
              <a:t>(4)I must warn you that my patience is almost _____________.</a:t>
            </a:r>
          </a:p>
          <a:p>
            <a:r>
              <a:rPr lang="en-US" sz="2800" dirty="0">
                <a:latin typeface="Calibri" pitchFamily="34" charset="0"/>
              </a:rPr>
              <a:t>(5)Being out of work and having two young children, they found it impossible  </a:t>
            </a:r>
          </a:p>
          <a:p>
            <a:r>
              <a:rPr lang="en-US" sz="2800" dirty="0">
                <a:latin typeface="Calibri" pitchFamily="34" charset="0"/>
              </a:rPr>
              <a:t>     to _________________.</a:t>
            </a:r>
            <a:endParaRPr lang="zh-CN" altLang="en-US" sz="2800" dirty="0">
              <a:latin typeface="Calibri" pitchFamily="34" charset="0"/>
            </a:endParaRPr>
          </a:p>
          <a:p>
            <a:r>
              <a:rPr lang="en-US" sz="2800" dirty="0">
                <a:latin typeface="Calibri" pitchFamily="34" charset="0"/>
              </a:rPr>
              <a:t>(6)Smell the flowers before you go to sleep, and you may just ____________</a:t>
            </a:r>
          </a:p>
          <a:p>
            <a:r>
              <a:rPr lang="en-US" sz="2800" dirty="0">
                <a:latin typeface="Calibri" pitchFamily="34" charset="0"/>
              </a:rPr>
              <a:t>     sweet dreams.</a:t>
            </a:r>
            <a:endParaRPr lang="zh-CN" altLang="en-US" sz="2800" dirty="0">
              <a:latin typeface="Calibri" pitchFamily="34" charset="0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1177066" y="1503404"/>
            <a:ext cx="25664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By the end of</a:t>
            </a:r>
            <a:r>
              <a:rPr lang="zh-CN" altLang="en-US" sz="28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　</a:t>
            </a:r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7061415" y="1934138"/>
            <a:ext cx="24384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came to an end</a:t>
            </a:r>
            <a:endParaRPr lang="zh-CN" alt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8789559" y="2376186"/>
            <a:ext cx="15680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ended up</a:t>
            </a:r>
            <a:endParaRPr lang="zh-CN" alt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7436838" y="3215381"/>
            <a:ext cx="15535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at an end</a:t>
            </a: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1460285" y="4059759"/>
            <a:ext cx="26766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make ends meet</a:t>
            </a: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9652816" y="4481600"/>
            <a:ext cx="19271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end up with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2" grpId="0"/>
      <p:bldP spid="23" grpId="0" bldLvl="0" animBg="1"/>
      <p:bldP spid="12" grpId="0"/>
      <p:bldP spid="15" grpId="0"/>
      <p:bldP spid="16" grpId="0"/>
      <p:bldP spid="17" grpId="0"/>
      <p:bldP spid="18" grpId="0"/>
      <p:bldP spid="19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451924"/>
            <a:ext cx="2324294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" y="404727"/>
            <a:ext cx="762000" cy="746760"/>
          </a:xfrm>
          <a:prstGeom prst="rect">
            <a:avLst/>
          </a:prstGeom>
        </p:spPr>
      </p:pic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1475892" y="526210"/>
            <a:ext cx="153567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即学即用</a:t>
            </a:r>
            <a:r>
              <a:rPr lang="en-US" altLang="zh-CN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 </a:t>
            </a:r>
          </a:p>
        </p:txBody>
      </p:sp>
      <p:sp>
        <p:nvSpPr>
          <p:cNvPr id="8" name="矩形 7"/>
          <p:cNvSpPr/>
          <p:nvPr/>
        </p:nvSpPr>
        <p:spPr>
          <a:xfrm>
            <a:off x="488422" y="1064829"/>
            <a:ext cx="11023479" cy="5553440"/>
          </a:xfrm>
          <a:prstGeom prst="rect">
            <a:avLst/>
          </a:prstGeom>
          <a:solidFill>
            <a:srgbClr val="E0E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CN" sz="2800" dirty="0">
                <a:solidFill>
                  <a:schemeClr val="tx1"/>
                </a:solidFill>
                <a:latin typeface="Calibri" pitchFamily="34" charset="0"/>
                <a:ea typeface="楷体_GB2312" pitchFamily="49" charset="-122"/>
              </a:rPr>
              <a:t>       </a:t>
            </a:r>
            <a:r>
              <a:rPr lang="en-US" altLang="zh-CN" sz="2800" dirty="0">
                <a:solidFill>
                  <a:schemeClr val="tx1"/>
                </a:solidFill>
                <a:latin typeface="Calibri" pitchFamily="34" charset="0"/>
              </a:rPr>
              <a:t>One night, everything began to ______, with the pipes ________ and the _________ cut off. People realized an __________ powerful earthquake hit our hometown. Everywhere I looked, nearly everything was ________. Some people were injured; some were ______ in the ruins. A number of _______people waited to __________. It seemed _______the whole world was _________!</a:t>
            </a:r>
          </a:p>
          <a:p>
            <a:pPr algn="just"/>
            <a:r>
              <a:rPr lang="en-US" altLang="zh-CN" sz="2800" dirty="0">
                <a:solidFill>
                  <a:schemeClr val="tx1"/>
                </a:solidFill>
                <a:latin typeface="Calibri" pitchFamily="34" charset="0"/>
              </a:rPr>
              <a:t>    Fortunately, the government took immediate measures to take _______ to safety. The soldiers were organized to ______people from further hurt, built shelters for homeless people and ______ those trapped in ruins. </a:t>
            </a:r>
          </a:p>
          <a:p>
            <a:pPr algn="just"/>
            <a:r>
              <a:rPr lang="en-US" altLang="zh-CN" sz="2800" dirty="0">
                <a:solidFill>
                  <a:schemeClr val="tx1"/>
                </a:solidFill>
                <a:latin typeface="Calibri" pitchFamily="34" charset="0"/>
              </a:rPr>
              <a:t>      As far as I can ______, not all hope was lost. People throughout the country were giving a ready hand to help those in trouble in face of ________. </a:t>
            </a:r>
          </a:p>
        </p:txBody>
      </p:sp>
      <p:sp>
        <p:nvSpPr>
          <p:cNvPr id="9" name="矩形 8"/>
          <p:cNvSpPr/>
          <p:nvPr/>
        </p:nvSpPr>
        <p:spPr>
          <a:xfrm>
            <a:off x="702118" y="1861136"/>
            <a:ext cx="1066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800" dirty="0">
                <a:latin typeface="Calibri" pitchFamily="34" charset="0"/>
              </a:rPr>
              <a:t>    </a:t>
            </a:r>
            <a:endParaRPr lang="zh-CN" altLang="en-US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5864921" y="1188436"/>
            <a:ext cx="10643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quake</a:t>
            </a: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9351307" y="1201373"/>
            <a:ext cx="13783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bursting</a:t>
            </a: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1300000" y="1635445"/>
            <a:ext cx="16177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electricity</a:t>
            </a: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7968189" y="1658420"/>
            <a:ext cx="16406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extremely</a:t>
            </a:r>
          </a:p>
        </p:txBody>
      </p:sp>
      <p:sp>
        <p:nvSpPr>
          <p:cNvPr id="38" name="Rectangle 10"/>
          <p:cNvSpPr>
            <a:spLocks noChangeArrowheads="1"/>
          </p:cNvSpPr>
          <p:nvPr/>
        </p:nvSpPr>
        <p:spPr bwMode="auto">
          <a:xfrm>
            <a:off x="468746" y="2474041"/>
            <a:ext cx="16401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destroyed</a:t>
            </a:r>
          </a:p>
        </p:txBody>
      </p:sp>
      <p:sp>
        <p:nvSpPr>
          <p:cNvPr id="39" name="Rectangle 10"/>
          <p:cNvSpPr>
            <a:spLocks noChangeArrowheads="1"/>
          </p:cNvSpPr>
          <p:nvPr/>
        </p:nvSpPr>
        <p:spPr bwMode="auto">
          <a:xfrm>
            <a:off x="8022782" y="2513621"/>
            <a:ext cx="1136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buried</a:t>
            </a:r>
          </a:p>
        </p:txBody>
      </p:sp>
      <p:sp>
        <p:nvSpPr>
          <p:cNvPr id="40" name="Rectangle 10"/>
          <p:cNvSpPr>
            <a:spLocks noChangeArrowheads="1"/>
          </p:cNvSpPr>
          <p:nvPr/>
        </p:nvSpPr>
        <p:spPr bwMode="auto">
          <a:xfrm>
            <a:off x="2261326" y="2905780"/>
            <a:ext cx="13394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trapped</a:t>
            </a:r>
          </a:p>
        </p:txBody>
      </p:sp>
      <p:sp>
        <p:nvSpPr>
          <p:cNvPr id="41" name="Rectangle 10"/>
          <p:cNvSpPr>
            <a:spLocks noChangeArrowheads="1"/>
          </p:cNvSpPr>
          <p:nvPr/>
        </p:nvSpPr>
        <p:spPr bwMode="auto">
          <a:xfrm>
            <a:off x="6038323" y="2930069"/>
            <a:ext cx="17877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be rescued</a:t>
            </a:r>
          </a:p>
        </p:txBody>
      </p:sp>
      <p:sp>
        <p:nvSpPr>
          <p:cNvPr id="42" name="Rectangle 10"/>
          <p:cNvSpPr>
            <a:spLocks noChangeArrowheads="1"/>
          </p:cNvSpPr>
          <p:nvPr/>
        </p:nvSpPr>
        <p:spPr bwMode="auto">
          <a:xfrm>
            <a:off x="9942075" y="2951536"/>
            <a:ext cx="7697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as if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auto">
          <a:xfrm>
            <a:off x="3173760" y="3329321"/>
            <a:ext cx="15535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at an end</a:t>
            </a:r>
          </a:p>
        </p:txBody>
      </p:sp>
      <p:sp>
        <p:nvSpPr>
          <p:cNvPr id="44" name="Rectangle 10"/>
          <p:cNvSpPr>
            <a:spLocks noChangeArrowheads="1"/>
          </p:cNvSpPr>
          <p:nvPr/>
        </p:nvSpPr>
        <p:spPr bwMode="auto">
          <a:xfrm>
            <a:off x="10018738" y="3780326"/>
            <a:ext cx="14945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survivors</a:t>
            </a:r>
          </a:p>
        </p:txBody>
      </p:sp>
      <p:sp>
        <p:nvSpPr>
          <p:cNvPr id="45" name="Rectangle 10"/>
          <p:cNvSpPr>
            <a:spLocks noChangeArrowheads="1"/>
          </p:cNvSpPr>
          <p:nvPr/>
        </p:nvSpPr>
        <p:spPr bwMode="auto">
          <a:xfrm>
            <a:off x="6546792" y="4206826"/>
            <a:ext cx="11939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shelter</a:t>
            </a:r>
          </a:p>
        </p:txBody>
      </p:sp>
      <p:sp>
        <p:nvSpPr>
          <p:cNvPr id="48" name="Rectangle 10"/>
          <p:cNvSpPr>
            <a:spLocks noChangeArrowheads="1"/>
          </p:cNvSpPr>
          <p:nvPr/>
        </p:nvSpPr>
        <p:spPr bwMode="auto">
          <a:xfrm>
            <a:off x="3370708" y="5030067"/>
            <a:ext cx="9928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judge</a:t>
            </a:r>
          </a:p>
        </p:txBody>
      </p:sp>
      <p:sp>
        <p:nvSpPr>
          <p:cNvPr id="49" name="Rectangle 10"/>
          <p:cNvSpPr>
            <a:spLocks noChangeArrowheads="1"/>
          </p:cNvSpPr>
          <p:nvPr/>
        </p:nvSpPr>
        <p:spPr bwMode="auto">
          <a:xfrm>
            <a:off x="570281" y="5900219"/>
            <a:ext cx="14594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disasters</a:t>
            </a:r>
          </a:p>
        </p:txBody>
      </p:sp>
      <p:sp>
        <p:nvSpPr>
          <p:cNvPr id="50" name="Rectangle 10"/>
          <p:cNvSpPr>
            <a:spLocks noChangeArrowheads="1"/>
          </p:cNvSpPr>
          <p:nvPr/>
        </p:nvSpPr>
        <p:spPr bwMode="auto">
          <a:xfrm>
            <a:off x="6087386" y="4609262"/>
            <a:ext cx="12041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dig out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8" grpId="0" animBg="1"/>
      <p:bldP spid="22" grpId="0"/>
      <p:bldP spid="23" grpId="0"/>
      <p:bldP spid="24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8" grpId="0"/>
      <p:bldP spid="49" grpId="0"/>
      <p:bldP spid="5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平行四边形 8"/>
          <p:cNvSpPr/>
          <p:nvPr/>
        </p:nvSpPr>
        <p:spPr>
          <a:xfrm>
            <a:off x="3573780" y="2818130"/>
            <a:ext cx="5397500" cy="1511300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4008120" y="3173730"/>
            <a:ext cx="4631690" cy="55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dirty="0">
                <a:solidFill>
                  <a:srgbClr val="22ACEC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溯恩教育感谢一路有你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4011930" y="3727450"/>
            <a:ext cx="4583430" cy="0"/>
          </a:xfrm>
          <a:prstGeom prst="line">
            <a:avLst/>
          </a:prstGeom>
          <a:ln>
            <a:solidFill>
              <a:srgbClr val="22A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3845981" y="3830272"/>
            <a:ext cx="46278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7ED9F9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汇报时间：</a:t>
            </a:r>
            <a:r>
              <a:rPr lang="en-US" altLang="zh-CN" dirty="0">
                <a:solidFill>
                  <a:srgbClr val="7ED9F9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2018</a:t>
            </a:r>
            <a:r>
              <a:rPr lang="zh-CN" altLang="en-US" dirty="0">
                <a:solidFill>
                  <a:srgbClr val="7ED9F9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年</a:t>
            </a:r>
            <a:r>
              <a:rPr lang="en-US" altLang="zh-CN" dirty="0">
                <a:solidFill>
                  <a:srgbClr val="7ED9F9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1</a:t>
            </a:r>
            <a:r>
              <a:rPr lang="zh-CN" altLang="en-US" dirty="0">
                <a:solidFill>
                  <a:srgbClr val="7ED9F9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月      汇报人：溯恩教育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62492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652817" y="741345"/>
            <a:ext cx="143629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重点单词</a:t>
            </a:r>
            <a:endParaRPr lang="en-US" altLang="zh-CN" sz="280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23" name="平行四边形 22"/>
          <p:cNvSpPr/>
          <p:nvPr/>
        </p:nvSpPr>
        <p:spPr>
          <a:xfrm>
            <a:off x="3750119" y="62492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797346" y="286443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7" name="椭圆 6"/>
          <p:cNvSpPr/>
          <p:nvPr/>
        </p:nvSpPr>
        <p:spPr>
          <a:xfrm>
            <a:off x="673521" y="2555825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73521" y="4187817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786459" y="443742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14" name="椭圆 13"/>
          <p:cNvSpPr/>
          <p:nvPr/>
        </p:nvSpPr>
        <p:spPr>
          <a:xfrm>
            <a:off x="662634" y="5760807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" y="577725"/>
            <a:ext cx="762000" cy="74676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955535" y="1249254"/>
            <a:ext cx="11026395" cy="634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ct val="50000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1</a:t>
            </a:r>
            <a:r>
              <a:rPr lang="zh-CN" altLang="en-US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．</a:t>
            </a:r>
            <a:r>
              <a:rPr lang="en-US" altLang="zh-CN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_________ </a:t>
            </a:r>
            <a:r>
              <a:rPr lang="en-US" altLang="zh-CN" sz="2800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vi. </a:t>
            </a:r>
            <a:r>
              <a:rPr lang="zh-CN" altLang="en-US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爆裂；爆发 </a:t>
            </a:r>
            <a:r>
              <a:rPr lang="en-US" altLang="zh-CN" sz="2800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n. </a:t>
            </a:r>
            <a:r>
              <a:rPr lang="zh-CN" altLang="en-US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突然破裂；爆发</a:t>
            </a:r>
            <a:r>
              <a:rPr lang="en-US" altLang="zh-CN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(_____; _____)</a:t>
            </a:r>
            <a:endParaRPr lang="zh-CN" altLang="en-US" sz="2800" dirty="0">
              <a:solidFill>
                <a:srgbClr val="000000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algn="just">
              <a:lnSpc>
                <a:spcPts val="3000"/>
              </a:lnSpc>
              <a:spcBef>
                <a:spcPts val="1000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en-US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．</a:t>
            </a:r>
            <a:r>
              <a:rPr lang="en-US" altLang="zh-CN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_________ </a:t>
            </a:r>
            <a:r>
              <a:rPr lang="en-US" altLang="zh-CN" sz="2800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n. </a:t>
            </a:r>
            <a:r>
              <a:rPr lang="zh-CN" altLang="en-US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事件；大事；比赛项目</a:t>
            </a:r>
          </a:p>
          <a:p>
            <a:pPr algn="just">
              <a:lnSpc>
                <a:spcPts val="3000"/>
              </a:lnSpc>
              <a:spcBef>
                <a:spcPts val="1000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3</a:t>
            </a:r>
            <a:r>
              <a:rPr lang="zh-CN" altLang="en-US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．</a:t>
            </a:r>
            <a:r>
              <a:rPr lang="en-US" altLang="zh-CN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_________ </a:t>
            </a:r>
            <a:r>
              <a:rPr lang="en-US" altLang="zh-CN" sz="2800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n. </a:t>
            </a:r>
            <a:r>
              <a:rPr lang="zh-CN" altLang="en-US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废墟；毁灭 </a:t>
            </a:r>
            <a:r>
              <a:rPr lang="en-US" altLang="zh-CN" sz="2800" dirty="0" err="1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vt</a:t>
            </a:r>
            <a:r>
              <a:rPr lang="en-US" altLang="zh-CN" sz="2800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.  </a:t>
            </a:r>
            <a:r>
              <a:rPr lang="zh-CN" altLang="en-US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毁灭；使破产</a:t>
            </a:r>
          </a:p>
          <a:p>
            <a:pPr algn="just">
              <a:lnSpc>
                <a:spcPts val="3000"/>
              </a:lnSpc>
              <a:spcBef>
                <a:spcPts val="1000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4</a:t>
            </a:r>
            <a:r>
              <a:rPr lang="zh-CN" altLang="en-US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．</a:t>
            </a:r>
            <a:r>
              <a:rPr lang="en-US" altLang="zh-CN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_________ </a:t>
            </a:r>
            <a:r>
              <a:rPr lang="en-US" altLang="zh-CN" sz="2800" dirty="0" err="1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vt.</a:t>
            </a:r>
            <a:r>
              <a:rPr lang="en-US" altLang="zh-CN" sz="2800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zh-CN" altLang="en-US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破坏；毁坏；消灭</a:t>
            </a:r>
          </a:p>
          <a:p>
            <a:pPr algn="just">
              <a:lnSpc>
                <a:spcPts val="3000"/>
              </a:lnSpc>
              <a:spcBef>
                <a:spcPct val="50000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5</a:t>
            </a:r>
            <a:r>
              <a:rPr lang="zh-CN" altLang="en-US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．</a:t>
            </a:r>
            <a:r>
              <a:rPr lang="en-US" altLang="zh-CN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_________ </a:t>
            </a:r>
            <a:r>
              <a:rPr lang="en-US" altLang="zh-CN" sz="2800" dirty="0" err="1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vt.</a:t>
            </a:r>
            <a:r>
              <a:rPr lang="en-US" altLang="zh-CN" sz="2800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/vi. </a:t>
            </a:r>
            <a:r>
              <a:rPr lang="en-US" altLang="zh-CN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(</a:t>
            </a:r>
            <a:r>
              <a:rPr lang="zh-CN" altLang="en-US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使</a:t>
            </a:r>
            <a:r>
              <a:rPr lang="en-US" altLang="zh-CN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)</a:t>
            </a:r>
            <a:r>
              <a:rPr lang="zh-CN" altLang="en-US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震惊；震动 </a:t>
            </a:r>
            <a:r>
              <a:rPr lang="en-US" altLang="zh-CN" sz="2800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n. </a:t>
            </a:r>
            <a:r>
              <a:rPr lang="zh-CN" altLang="en-US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休克；打击；震惊</a:t>
            </a:r>
          </a:p>
          <a:p>
            <a:pPr algn="just">
              <a:lnSpc>
                <a:spcPts val="3000"/>
              </a:lnSpc>
              <a:spcBef>
                <a:spcPts val="1000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6</a:t>
            </a:r>
            <a:r>
              <a:rPr lang="zh-CN" altLang="en-US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．</a:t>
            </a:r>
            <a:r>
              <a:rPr lang="en-US" altLang="zh-CN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_________ </a:t>
            </a:r>
            <a:r>
              <a:rPr lang="en-US" altLang="zh-CN" sz="2800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n./</a:t>
            </a:r>
            <a:r>
              <a:rPr lang="en-US" altLang="zh-CN" sz="2800" dirty="0" err="1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vt</a:t>
            </a:r>
            <a:r>
              <a:rPr lang="en-US" altLang="zh-CN" sz="2800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. </a:t>
            </a:r>
            <a:r>
              <a:rPr lang="zh-CN" altLang="en-US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援救；营救</a:t>
            </a:r>
            <a:endParaRPr lang="en-US" altLang="zh-CN" sz="2800" dirty="0">
              <a:solidFill>
                <a:srgbClr val="000000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algn="just">
              <a:lnSpc>
                <a:spcPts val="3000"/>
              </a:lnSpc>
              <a:spcBef>
                <a:spcPts val="1000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7</a:t>
            </a:r>
            <a:r>
              <a:rPr lang="zh-CN" altLang="en-US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．</a:t>
            </a:r>
            <a:r>
              <a:rPr lang="en-US" altLang="zh-CN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_________ </a:t>
            </a:r>
            <a:r>
              <a:rPr lang="en-US" altLang="zh-CN" sz="2800" dirty="0" err="1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vt</a:t>
            </a:r>
            <a:r>
              <a:rPr lang="en-US" altLang="zh-CN" sz="2800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. </a:t>
            </a:r>
            <a:r>
              <a:rPr lang="zh-CN" altLang="en-US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使陷入困境 </a:t>
            </a:r>
            <a:r>
              <a:rPr lang="en-US" altLang="zh-CN" sz="2800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n.  </a:t>
            </a:r>
            <a:r>
              <a:rPr lang="zh-CN" altLang="en-US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陷阱；困境</a:t>
            </a:r>
          </a:p>
          <a:p>
            <a:pPr algn="just">
              <a:lnSpc>
                <a:spcPts val="3000"/>
              </a:lnSpc>
              <a:spcBef>
                <a:spcPts val="1000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8</a:t>
            </a:r>
            <a:r>
              <a:rPr lang="zh-CN" altLang="en-US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．</a:t>
            </a:r>
            <a:r>
              <a:rPr lang="en-US" altLang="zh-CN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_________ </a:t>
            </a:r>
            <a:r>
              <a:rPr lang="en-US" altLang="zh-CN" sz="2800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n. </a:t>
            </a:r>
            <a:r>
              <a:rPr lang="zh-CN" altLang="en-US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灾难；灾祸</a:t>
            </a:r>
          </a:p>
          <a:p>
            <a:pPr algn="just">
              <a:lnSpc>
                <a:spcPts val="3000"/>
              </a:lnSpc>
              <a:spcBef>
                <a:spcPts val="1000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9</a:t>
            </a:r>
            <a:r>
              <a:rPr lang="zh-CN" altLang="en-US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．</a:t>
            </a:r>
            <a:r>
              <a:rPr lang="en-US" altLang="zh-CN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_________</a:t>
            </a:r>
            <a:r>
              <a:rPr lang="en-US" altLang="zh-CN" sz="2800" i="1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n. </a:t>
            </a:r>
            <a:r>
              <a:rPr lang="zh-CN" altLang="en-US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掩蔽；掩蔽处；避身处</a:t>
            </a:r>
          </a:p>
          <a:p>
            <a:pPr algn="just">
              <a:lnSpc>
                <a:spcPts val="3000"/>
              </a:lnSpc>
              <a:spcBef>
                <a:spcPts val="1000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10._________ </a:t>
            </a:r>
            <a:r>
              <a:rPr lang="en-US" altLang="zh-CN" sz="2800" dirty="0" err="1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vt.</a:t>
            </a:r>
            <a:r>
              <a:rPr lang="en-US" altLang="zh-CN" sz="2800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zh-CN" altLang="en-US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埋葬；掩埋；隐藏</a:t>
            </a:r>
            <a:endParaRPr lang="en-US" altLang="zh-CN" sz="2800" dirty="0">
              <a:solidFill>
                <a:srgbClr val="000000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algn="just">
              <a:lnSpc>
                <a:spcPts val="3000"/>
              </a:lnSpc>
              <a:spcBef>
                <a:spcPts val="1000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11._________ </a:t>
            </a:r>
            <a:r>
              <a:rPr lang="en-US" altLang="zh-CN" sz="2800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n./</a:t>
            </a:r>
            <a:r>
              <a:rPr lang="en-US" altLang="zh-CN" sz="2800" dirty="0" err="1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vt.</a:t>
            </a:r>
            <a:r>
              <a:rPr lang="en-US" altLang="zh-CN" sz="2800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zh-CN" altLang="en-US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损失；损害</a:t>
            </a:r>
            <a:endParaRPr lang="en-US" altLang="zh-CN" sz="2800" dirty="0">
              <a:solidFill>
                <a:srgbClr val="000000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endParaRPr lang="zh-CN" altLang="en-US" sz="28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1" name="Rectangle 12"/>
          <p:cNvSpPr>
            <a:spLocks noChangeArrowheads="1"/>
          </p:cNvSpPr>
          <p:nvPr/>
        </p:nvSpPr>
        <p:spPr bwMode="auto">
          <a:xfrm>
            <a:off x="1729346" y="1225022"/>
            <a:ext cx="9391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burst</a:t>
            </a:r>
            <a:endParaRPr lang="zh-CN" alt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2" name="Rectangle 13"/>
          <p:cNvSpPr>
            <a:spLocks noChangeArrowheads="1"/>
          </p:cNvSpPr>
          <p:nvPr/>
        </p:nvSpPr>
        <p:spPr bwMode="auto">
          <a:xfrm>
            <a:off x="1722822" y="1724441"/>
            <a:ext cx="10032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event</a:t>
            </a:r>
            <a:endParaRPr lang="zh-CN" alt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3" name="Rectangle 14"/>
          <p:cNvSpPr>
            <a:spLocks noChangeArrowheads="1"/>
          </p:cNvSpPr>
          <p:nvPr/>
        </p:nvSpPr>
        <p:spPr bwMode="auto">
          <a:xfrm>
            <a:off x="1747536" y="2238921"/>
            <a:ext cx="7697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ruin</a:t>
            </a:r>
            <a:endParaRPr lang="zh-CN" alt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6" name="Rectangle 15"/>
          <p:cNvSpPr>
            <a:spLocks noChangeArrowheads="1"/>
          </p:cNvSpPr>
          <p:nvPr/>
        </p:nvSpPr>
        <p:spPr bwMode="auto">
          <a:xfrm>
            <a:off x="1679920" y="2750010"/>
            <a:ext cx="12774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destroy</a:t>
            </a:r>
            <a:endParaRPr lang="zh-CN" alt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2" name="Rectangle 16"/>
          <p:cNvSpPr>
            <a:spLocks noChangeArrowheads="1"/>
          </p:cNvSpPr>
          <p:nvPr/>
        </p:nvSpPr>
        <p:spPr bwMode="auto">
          <a:xfrm>
            <a:off x="1667559" y="3341332"/>
            <a:ext cx="10198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shock</a:t>
            </a:r>
            <a:endParaRPr lang="zh-CN" alt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3" name="Rectangle 7"/>
          <p:cNvSpPr>
            <a:spLocks noChangeArrowheads="1"/>
          </p:cNvSpPr>
          <p:nvPr/>
        </p:nvSpPr>
        <p:spPr bwMode="auto">
          <a:xfrm>
            <a:off x="1681035" y="3864019"/>
            <a:ext cx="11433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rescue</a:t>
            </a:r>
            <a:endParaRPr lang="zh-CN" alt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4" name="Rectangle 8"/>
          <p:cNvSpPr>
            <a:spLocks noChangeArrowheads="1"/>
          </p:cNvSpPr>
          <p:nvPr/>
        </p:nvSpPr>
        <p:spPr bwMode="auto">
          <a:xfrm>
            <a:off x="1807283" y="4342185"/>
            <a:ext cx="7832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trap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1609597" y="4864872"/>
            <a:ext cx="13245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disaster</a:t>
            </a:r>
            <a:endParaRPr lang="zh-CN" alt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6" name="Rectangle 11"/>
          <p:cNvSpPr>
            <a:spLocks noChangeArrowheads="1"/>
          </p:cNvSpPr>
          <p:nvPr/>
        </p:nvSpPr>
        <p:spPr bwMode="auto">
          <a:xfrm>
            <a:off x="1652502" y="5360687"/>
            <a:ext cx="11939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shelter</a:t>
            </a:r>
            <a:endParaRPr lang="zh-CN" alt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7" name="Rectangle 12"/>
          <p:cNvSpPr>
            <a:spLocks noChangeArrowheads="1"/>
          </p:cNvSpPr>
          <p:nvPr/>
        </p:nvSpPr>
        <p:spPr bwMode="auto">
          <a:xfrm>
            <a:off x="1674512" y="5888639"/>
            <a:ext cx="8516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bury</a:t>
            </a:r>
            <a:endParaRPr lang="zh-CN" alt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8" name="Rectangle 13"/>
          <p:cNvSpPr>
            <a:spLocks noChangeArrowheads="1"/>
          </p:cNvSpPr>
          <p:nvPr/>
        </p:nvSpPr>
        <p:spPr bwMode="auto">
          <a:xfrm>
            <a:off x="1593421" y="6384208"/>
            <a:ext cx="13471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damage</a:t>
            </a:r>
            <a:endParaRPr lang="zh-CN" alt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9" name="Rectangle 12"/>
          <p:cNvSpPr>
            <a:spLocks noChangeArrowheads="1"/>
          </p:cNvSpPr>
          <p:nvPr/>
        </p:nvSpPr>
        <p:spPr bwMode="auto">
          <a:xfrm>
            <a:off x="8739736" y="1241497"/>
            <a:ext cx="9391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burst</a:t>
            </a:r>
            <a:endParaRPr lang="zh-CN" alt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0" name="Rectangle 12"/>
          <p:cNvSpPr>
            <a:spLocks noChangeArrowheads="1"/>
          </p:cNvSpPr>
          <p:nvPr/>
        </p:nvSpPr>
        <p:spPr bwMode="auto">
          <a:xfrm>
            <a:off x="9913628" y="1229141"/>
            <a:ext cx="9391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burst</a:t>
            </a:r>
            <a:endParaRPr lang="zh-CN" alt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6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1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2" grpId="0"/>
      <p:bldP spid="23" grpId="0" bldLvl="0" animBg="1"/>
      <p:bldP spid="7" grpId="0" bldLvl="0" animBg="1"/>
      <p:bldP spid="10" grpId="0" bldLvl="0" animBg="1"/>
      <p:bldP spid="14" grpId="0" bldLvl="0" animBg="1"/>
      <p:bldP spid="31" grpId="0"/>
      <p:bldP spid="32" grpId="0"/>
      <p:bldP spid="33" grpId="0"/>
      <p:bldP spid="36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315997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652817" y="432420"/>
            <a:ext cx="143629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派生单词</a:t>
            </a:r>
            <a:endParaRPr lang="en-US" altLang="zh-CN" sz="280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23" name="平行四边形 22"/>
          <p:cNvSpPr/>
          <p:nvPr/>
        </p:nvSpPr>
        <p:spPr>
          <a:xfrm>
            <a:off x="3750119" y="315998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42425" y="286443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7" name="椭圆 6"/>
          <p:cNvSpPr/>
          <p:nvPr/>
        </p:nvSpPr>
        <p:spPr>
          <a:xfrm>
            <a:off x="18600" y="2555825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8600" y="4187817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131538" y="443742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14" name="椭圆 13"/>
          <p:cNvSpPr/>
          <p:nvPr/>
        </p:nvSpPr>
        <p:spPr>
          <a:xfrm>
            <a:off x="7713" y="5760807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" y="268800"/>
            <a:ext cx="762000" cy="746760"/>
          </a:xfrm>
          <a:prstGeom prst="rect">
            <a:avLst/>
          </a:prstGeom>
        </p:spPr>
      </p:pic>
      <p:sp>
        <p:nvSpPr>
          <p:cNvPr id="37" name="矩形 36"/>
          <p:cNvSpPr/>
          <p:nvPr/>
        </p:nvSpPr>
        <p:spPr>
          <a:xfrm>
            <a:off x="345988" y="1188304"/>
            <a:ext cx="11846011" cy="6850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100"/>
              </a:lnSpc>
            </a:pPr>
            <a:r>
              <a:rPr lang="en-US" altLang="zh-CN" sz="2800" dirty="0"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1.__________ </a:t>
            </a:r>
            <a:r>
              <a:rPr lang="en-US" altLang="zh-CN" sz="2800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adj. </a:t>
            </a:r>
            <a:r>
              <a:rPr lang="zh-CN" altLang="en-US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极度的               → </a:t>
            </a:r>
            <a:r>
              <a:rPr lang="en-US" altLang="zh-CN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_________</a:t>
            </a:r>
            <a:r>
              <a:rPr lang="en-US" altLang="zh-CN" sz="2800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adv. </a:t>
            </a:r>
            <a:r>
              <a:rPr lang="zh-CN" altLang="en-US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极度地</a:t>
            </a:r>
            <a:endParaRPr lang="en-US" altLang="zh-CN" sz="2800" dirty="0">
              <a:latin typeface="宋体" pitchFamily="2" charset="-122"/>
              <a:ea typeface="宋体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800" dirty="0"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2.__________</a:t>
            </a:r>
            <a:r>
              <a:rPr lang="en-US" altLang="zh-CN" sz="2800" i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n. </a:t>
            </a:r>
            <a:r>
              <a:rPr lang="zh-CN" altLang="en-US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评委；法官</a:t>
            </a:r>
            <a:r>
              <a:rPr lang="en-US" altLang="zh-CN" sz="2800" dirty="0" err="1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vt.</a:t>
            </a:r>
            <a:r>
              <a:rPr lang="en-US" altLang="zh-CN" sz="2800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zh-CN" altLang="en-US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断定；判决→</a:t>
            </a:r>
            <a:r>
              <a:rPr lang="en-US" altLang="zh-CN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__________</a:t>
            </a:r>
            <a:r>
              <a:rPr lang="en-US" altLang="zh-CN" sz="2800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n. </a:t>
            </a:r>
            <a:r>
              <a:rPr lang="zh-CN" altLang="en-US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意见；审判</a:t>
            </a:r>
            <a:endParaRPr lang="en-US" altLang="zh-CN" sz="2800" dirty="0">
              <a:latin typeface="宋体" pitchFamily="2" charset="-122"/>
              <a:ea typeface="宋体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800" dirty="0"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3.__________</a:t>
            </a:r>
            <a:r>
              <a:rPr lang="en-US" altLang="zh-CN" sz="2800" i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vt.</a:t>
            </a:r>
            <a:r>
              <a:rPr lang="en-US" altLang="zh-CN" sz="2800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zh-CN" altLang="en-US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损害；伤害            → </a:t>
            </a:r>
            <a:r>
              <a:rPr lang="en-US" altLang="zh-CN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__________</a:t>
            </a:r>
            <a:r>
              <a:rPr lang="en-US" altLang="zh-CN" sz="2800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n. </a:t>
            </a:r>
            <a:r>
              <a:rPr lang="zh-CN" altLang="en-US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伤害；损害  </a:t>
            </a:r>
            <a:endParaRPr lang="en-US" altLang="zh-CN" sz="2800" dirty="0">
              <a:solidFill>
                <a:srgbClr val="000000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  __________ </a:t>
            </a:r>
            <a:r>
              <a:rPr lang="en-US" altLang="zh-CN" sz="2800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adj. </a:t>
            </a:r>
            <a:r>
              <a:rPr lang="zh-CN" altLang="en-US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受伤的</a:t>
            </a:r>
            <a:endParaRPr lang="en-US" altLang="zh-CN" sz="2800" dirty="0">
              <a:latin typeface="宋体" pitchFamily="2" charset="-122"/>
              <a:ea typeface="宋体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800" dirty="0"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4.__________ </a:t>
            </a:r>
            <a:r>
              <a:rPr lang="en-US" altLang="zh-CN" sz="2800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n. </a:t>
            </a:r>
            <a:r>
              <a:rPr lang="zh-CN" altLang="en-US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电；电流；电学         →</a:t>
            </a:r>
            <a:r>
              <a:rPr lang="en-US" altLang="zh-CN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__________</a:t>
            </a:r>
            <a:r>
              <a:rPr lang="en-US" altLang="zh-CN" sz="2800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adj. </a:t>
            </a:r>
            <a:r>
              <a:rPr lang="zh-CN" altLang="en-US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用电的； </a:t>
            </a:r>
            <a:endParaRPr lang="en-US" altLang="zh-CN" sz="2800" dirty="0">
              <a:solidFill>
                <a:srgbClr val="000000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  __________ </a:t>
            </a:r>
            <a:r>
              <a:rPr lang="en-US" altLang="zh-CN" sz="2800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adj. </a:t>
            </a:r>
            <a:r>
              <a:rPr lang="zh-CN" altLang="en-US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与电有关的；电学的</a:t>
            </a:r>
            <a:endParaRPr lang="en-US" altLang="zh-CN" sz="2800" dirty="0">
              <a:latin typeface="宋体" pitchFamily="2" charset="-122"/>
              <a:ea typeface="宋体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800" dirty="0"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5.__________</a:t>
            </a:r>
            <a:r>
              <a:rPr lang="en-US" altLang="zh-CN" sz="2800" i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vt.</a:t>
            </a:r>
            <a:r>
              <a:rPr lang="en-US" altLang="zh-CN" sz="2800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zh-CN" altLang="en-US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使惊吓；吓唬          →</a:t>
            </a:r>
            <a:r>
              <a:rPr lang="en-US" altLang="zh-CN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__________</a:t>
            </a:r>
            <a:r>
              <a:rPr lang="en-US" altLang="zh-CN" sz="2800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adj. </a:t>
            </a:r>
            <a:r>
              <a:rPr lang="zh-CN" altLang="en-US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受惊的</a:t>
            </a:r>
            <a:endParaRPr lang="en-US" altLang="zh-CN" sz="2800" dirty="0">
              <a:solidFill>
                <a:srgbClr val="000000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  __________ </a:t>
            </a:r>
            <a:r>
              <a:rPr lang="en-US" altLang="zh-CN" sz="2800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adj. </a:t>
            </a:r>
            <a:r>
              <a:rPr lang="zh-CN" altLang="en-US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令人恐惧的           →</a:t>
            </a:r>
            <a:r>
              <a:rPr lang="en-US" altLang="zh-CN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__________</a:t>
            </a:r>
            <a:r>
              <a:rPr lang="en-US" altLang="zh-CN" sz="2800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n. </a:t>
            </a:r>
            <a:r>
              <a:rPr lang="zh-CN" altLang="en-US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惊吓</a:t>
            </a:r>
            <a:endParaRPr lang="en-US" altLang="zh-CN" sz="2800" dirty="0">
              <a:latin typeface="宋体" pitchFamily="2" charset="-122"/>
              <a:ea typeface="宋体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800" dirty="0"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6.__________</a:t>
            </a:r>
            <a:r>
              <a:rPr lang="en-US" altLang="zh-CN" sz="2800" i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n</a:t>
            </a:r>
            <a:r>
              <a:rPr lang="en-US" altLang="zh-CN" sz="2800" i="1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. </a:t>
            </a:r>
            <a:r>
              <a:rPr lang="zh-CN" altLang="en-US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祝贺；</a:t>
            </a:r>
            <a:r>
              <a:rPr lang="en-US" altLang="zh-CN" sz="2800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(pl.)</a:t>
            </a:r>
            <a:r>
              <a:rPr lang="zh-CN" altLang="en-US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贺词         →</a:t>
            </a:r>
            <a:r>
              <a:rPr lang="en-US" altLang="zh-CN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___________</a:t>
            </a:r>
            <a:r>
              <a:rPr lang="en-US" altLang="zh-CN" sz="2800" dirty="0" err="1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vt.</a:t>
            </a:r>
            <a:r>
              <a:rPr lang="en-US" altLang="zh-CN" sz="2800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zh-CN" altLang="en-US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祝贺</a:t>
            </a:r>
            <a:endParaRPr lang="en-US" altLang="zh-CN" sz="2800" dirty="0">
              <a:latin typeface="宋体" pitchFamily="2" charset="-122"/>
              <a:ea typeface="宋体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800" dirty="0"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7.__________ </a:t>
            </a:r>
            <a:r>
              <a:rPr lang="en-US" altLang="zh-CN" sz="2800" dirty="0" err="1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vt</a:t>
            </a:r>
            <a:r>
              <a:rPr lang="en-US" altLang="zh-CN" sz="2800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.  </a:t>
            </a:r>
            <a:r>
              <a:rPr lang="zh-CN" altLang="en-US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破坏；毁坏；消灭      →</a:t>
            </a:r>
            <a:r>
              <a:rPr lang="en-US" altLang="zh-CN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__________</a:t>
            </a:r>
            <a:r>
              <a:rPr lang="en-US" altLang="zh-CN" sz="2800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n. </a:t>
            </a:r>
            <a:r>
              <a:rPr lang="zh-CN" altLang="en-US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破坏；毁坏</a:t>
            </a:r>
            <a:endParaRPr lang="en-US" altLang="zh-CN" sz="2800" dirty="0">
              <a:solidFill>
                <a:srgbClr val="000000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800" dirty="0"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  __________ </a:t>
            </a:r>
            <a:r>
              <a:rPr lang="en-US" altLang="zh-CN" sz="2800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adj. </a:t>
            </a:r>
            <a:r>
              <a:rPr lang="zh-CN" altLang="en-US" sz="2800" dirty="0"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具有</a:t>
            </a:r>
            <a:r>
              <a:rPr lang="zh-CN" altLang="en-US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破坏性；毁坏性的</a:t>
            </a:r>
            <a:endParaRPr lang="en-US" altLang="zh-CN" sz="2800" dirty="0">
              <a:latin typeface="宋体" pitchFamily="2" charset="-122"/>
              <a:ea typeface="宋体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800" dirty="0"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8.__________</a:t>
            </a:r>
            <a:r>
              <a:rPr lang="en-US" altLang="zh-CN" sz="2800" i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n. </a:t>
            </a:r>
            <a:r>
              <a:rPr lang="zh-CN" altLang="en-US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灾难；灾祸             →</a:t>
            </a:r>
            <a:r>
              <a:rPr lang="en-US" altLang="zh-CN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__________</a:t>
            </a:r>
            <a:r>
              <a:rPr lang="en-US" altLang="zh-CN" sz="2800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adj. </a:t>
            </a:r>
            <a:r>
              <a:rPr lang="zh-CN" altLang="en-US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灾难性的</a:t>
            </a:r>
            <a:endParaRPr lang="en-US" altLang="zh-CN" sz="2800" dirty="0">
              <a:solidFill>
                <a:srgbClr val="000000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9.</a:t>
            </a:r>
            <a:r>
              <a:rPr lang="en-US" altLang="zh-CN" sz="2800" dirty="0"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__________ </a:t>
            </a:r>
            <a:r>
              <a:rPr lang="en-US" altLang="zh-CN" sz="2800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adv. </a:t>
            </a:r>
            <a:r>
              <a:rPr lang="zh-CN" altLang="en-US" sz="2800" dirty="0"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真诚地；真挚地       </a:t>
            </a:r>
            <a:r>
              <a:rPr lang="zh-CN" altLang="en-US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→</a:t>
            </a:r>
            <a:r>
              <a:rPr lang="en-US" altLang="zh-CN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__________</a:t>
            </a:r>
            <a:r>
              <a:rPr lang="en-US" altLang="zh-CN" sz="2800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  <a:cs typeface="Times New Roman" pitchFamily="18" charset="0"/>
              </a:rPr>
              <a:t>adj. </a:t>
            </a:r>
            <a:r>
              <a:rPr lang="zh-CN" altLang="en-US" sz="2800" dirty="0">
                <a:latin typeface="宋体" pitchFamily="2" charset="-122"/>
                <a:ea typeface="宋体" pitchFamily="2" charset="-122"/>
                <a:cs typeface="Times New Roman" panose="02020603050405020304" pitchFamily="18" charset="0"/>
              </a:rPr>
              <a:t>真诚的</a:t>
            </a:r>
            <a:endParaRPr lang="en-US" altLang="zh-CN" sz="2800" dirty="0">
              <a:latin typeface="宋体" pitchFamily="2" charset="-122"/>
              <a:ea typeface="宋体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</a:p>
          <a:p>
            <a:pPr>
              <a:lnSpc>
                <a:spcPts val="31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ts val="3100"/>
              </a:lnSpc>
            </a:pP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cs typeface="Times New Roman" pitchFamily="18" charset="0"/>
            </a:endParaRPr>
          </a:p>
          <a:p>
            <a:pPr>
              <a:lnSpc>
                <a:spcPts val="3100"/>
              </a:lnSpc>
            </a:pP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cs typeface="Times New Roman" pitchFamily="18" charset="0"/>
            </a:endParaRPr>
          </a:p>
        </p:txBody>
      </p:sp>
      <p:sp>
        <p:nvSpPr>
          <p:cNvPr id="33" name="Rectangle 6"/>
          <p:cNvSpPr>
            <a:spLocks noChangeArrowheads="1"/>
          </p:cNvSpPr>
          <p:nvPr/>
        </p:nvSpPr>
        <p:spPr bwMode="auto">
          <a:xfrm>
            <a:off x="7411888" y="4301904"/>
            <a:ext cx="20201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congratulate</a:t>
            </a:r>
          </a:p>
        </p:txBody>
      </p:sp>
      <p:sp>
        <p:nvSpPr>
          <p:cNvPr id="34" name="Rectangle 7"/>
          <p:cNvSpPr>
            <a:spLocks noChangeArrowheads="1"/>
          </p:cNvSpPr>
          <p:nvPr/>
        </p:nvSpPr>
        <p:spPr bwMode="auto">
          <a:xfrm>
            <a:off x="1001072" y="1147353"/>
            <a:ext cx="13969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extreme</a:t>
            </a:r>
            <a:endParaRPr lang="zh-CN" alt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7569874" y="1125840"/>
            <a:ext cx="1999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extremely</a:t>
            </a:r>
            <a:r>
              <a:rPr lang="zh-CN" altLang="en-US" sz="2800" dirty="0">
                <a:solidFill>
                  <a:srgbClr val="FF0000"/>
                </a:solidFill>
                <a:latin typeface="Calibri" pitchFamily="34" charset="0"/>
              </a:rPr>
              <a:t>　</a:t>
            </a:r>
          </a:p>
        </p:txBody>
      </p:sp>
      <p:sp>
        <p:nvSpPr>
          <p:cNvPr id="45" name="Rectangle 9"/>
          <p:cNvSpPr>
            <a:spLocks noChangeArrowheads="1"/>
          </p:cNvSpPr>
          <p:nvPr/>
        </p:nvSpPr>
        <p:spPr bwMode="auto">
          <a:xfrm>
            <a:off x="1104464" y="1535571"/>
            <a:ext cx="9928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judge</a:t>
            </a:r>
            <a:endParaRPr lang="zh-CN" alt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7" name="Rectangle 10"/>
          <p:cNvSpPr>
            <a:spLocks noChangeArrowheads="1"/>
          </p:cNvSpPr>
          <p:nvPr/>
        </p:nvSpPr>
        <p:spPr bwMode="auto">
          <a:xfrm>
            <a:off x="7544016" y="1540045"/>
            <a:ext cx="15887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judgment</a:t>
            </a:r>
            <a:endParaRPr lang="zh-CN" alt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8" name="Rectangle 11"/>
          <p:cNvSpPr>
            <a:spLocks noChangeArrowheads="1"/>
          </p:cNvSpPr>
          <p:nvPr/>
        </p:nvSpPr>
        <p:spPr bwMode="auto">
          <a:xfrm>
            <a:off x="1163378" y="1972169"/>
            <a:ext cx="10295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injure</a:t>
            </a:r>
            <a:endParaRPr lang="zh-CN" alt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9" name="Rectangle 12"/>
          <p:cNvSpPr>
            <a:spLocks noChangeArrowheads="1"/>
          </p:cNvSpPr>
          <p:nvPr/>
        </p:nvSpPr>
        <p:spPr bwMode="auto">
          <a:xfrm>
            <a:off x="7948194" y="1986541"/>
            <a:ext cx="10199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injury</a:t>
            </a:r>
            <a:endParaRPr lang="zh-CN" alt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0" name="Rectangle 13"/>
          <p:cNvSpPr>
            <a:spLocks noChangeArrowheads="1"/>
          </p:cNvSpPr>
          <p:nvPr/>
        </p:nvSpPr>
        <p:spPr bwMode="auto">
          <a:xfrm>
            <a:off x="1079281" y="2406058"/>
            <a:ext cx="12186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injured</a:t>
            </a:r>
          </a:p>
        </p:txBody>
      </p:sp>
      <p:sp>
        <p:nvSpPr>
          <p:cNvPr id="51" name="Rectangle 14"/>
          <p:cNvSpPr>
            <a:spLocks noChangeArrowheads="1"/>
          </p:cNvSpPr>
          <p:nvPr/>
        </p:nvSpPr>
        <p:spPr bwMode="auto">
          <a:xfrm>
            <a:off x="968785" y="2746509"/>
            <a:ext cx="16177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electricity</a:t>
            </a:r>
            <a:endParaRPr lang="zh-CN" alt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2" name="Rectangle 15"/>
          <p:cNvSpPr>
            <a:spLocks noChangeArrowheads="1"/>
          </p:cNvSpPr>
          <p:nvPr/>
        </p:nvSpPr>
        <p:spPr bwMode="auto">
          <a:xfrm>
            <a:off x="7795005" y="2692361"/>
            <a:ext cx="12538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electric</a:t>
            </a:r>
            <a:endParaRPr lang="zh-CN" alt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3" name="Rectangle 16"/>
          <p:cNvSpPr>
            <a:spLocks noChangeArrowheads="1"/>
          </p:cNvSpPr>
          <p:nvPr/>
        </p:nvSpPr>
        <p:spPr bwMode="auto">
          <a:xfrm>
            <a:off x="891236" y="3144108"/>
            <a:ext cx="15041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electrical</a:t>
            </a:r>
            <a:endParaRPr lang="zh-CN" alt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4" name="Rectangle 17"/>
          <p:cNvSpPr>
            <a:spLocks noChangeArrowheads="1"/>
          </p:cNvSpPr>
          <p:nvPr/>
        </p:nvSpPr>
        <p:spPr bwMode="auto">
          <a:xfrm>
            <a:off x="1030536" y="3564615"/>
            <a:ext cx="1338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frighten</a:t>
            </a:r>
            <a:endParaRPr lang="zh-CN" alt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5" name="Rectangle 18"/>
          <p:cNvSpPr>
            <a:spLocks noChangeArrowheads="1"/>
          </p:cNvSpPr>
          <p:nvPr/>
        </p:nvSpPr>
        <p:spPr bwMode="auto">
          <a:xfrm>
            <a:off x="7485825" y="3472876"/>
            <a:ext cx="17051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frightened</a:t>
            </a:r>
            <a:endParaRPr lang="zh-CN" alt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6" name="Rectangle 19"/>
          <p:cNvSpPr>
            <a:spLocks noChangeArrowheads="1"/>
          </p:cNvSpPr>
          <p:nvPr/>
        </p:nvSpPr>
        <p:spPr bwMode="auto">
          <a:xfrm>
            <a:off x="738789" y="3935585"/>
            <a:ext cx="17772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frightening</a:t>
            </a:r>
            <a:endParaRPr lang="zh-CN" alt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7" name="Rectangle 20"/>
          <p:cNvSpPr>
            <a:spLocks noChangeArrowheads="1"/>
          </p:cNvSpPr>
          <p:nvPr/>
        </p:nvSpPr>
        <p:spPr bwMode="auto">
          <a:xfrm>
            <a:off x="599470" y="4312335"/>
            <a:ext cx="23060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congratulation</a:t>
            </a:r>
            <a:endParaRPr lang="zh-CN" alt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8" name="Rectangle 15"/>
          <p:cNvSpPr>
            <a:spLocks noChangeArrowheads="1"/>
          </p:cNvSpPr>
          <p:nvPr/>
        </p:nvSpPr>
        <p:spPr bwMode="auto">
          <a:xfrm>
            <a:off x="1030536" y="4727062"/>
            <a:ext cx="12774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destroy</a:t>
            </a:r>
            <a:endParaRPr lang="zh-CN" alt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9" name="Rectangle 15"/>
          <p:cNvSpPr>
            <a:spLocks noChangeArrowheads="1"/>
          </p:cNvSpPr>
          <p:nvPr/>
        </p:nvSpPr>
        <p:spPr bwMode="auto">
          <a:xfrm>
            <a:off x="7494057" y="4692170"/>
            <a:ext cx="18557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destruction</a:t>
            </a:r>
            <a:endParaRPr lang="zh-CN" alt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0" name="Rectangle 15"/>
          <p:cNvSpPr>
            <a:spLocks noChangeArrowheads="1"/>
          </p:cNvSpPr>
          <p:nvPr/>
        </p:nvSpPr>
        <p:spPr bwMode="auto">
          <a:xfrm>
            <a:off x="845627" y="5099116"/>
            <a:ext cx="18137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destructive</a:t>
            </a:r>
            <a:endParaRPr lang="zh-CN" alt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1" name="Rectangle 15"/>
          <p:cNvSpPr>
            <a:spLocks noChangeArrowheads="1"/>
          </p:cNvSpPr>
          <p:nvPr/>
        </p:nvSpPr>
        <p:spPr bwMode="auto">
          <a:xfrm>
            <a:off x="1117042" y="5480266"/>
            <a:ext cx="13245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disaster</a:t>
            </a:r>
            <a:endParaRPr lang="zh-CN" alt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2" name="Rectangle 15"/>
          <p:cNvSpPr>
            <a:spLocks noChangeArrowheads="1"/>
          </p:cNvSpPr>
          <p:nvPr/>
        </p:nvSpPr>
        <p:spPr bwMode="auto">
          <a:xfrm>
            <a:off x="7506377" y="5454220"/>
            <a:ext cx="16640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disastrous</a:t>
            </a:r>
            <a:endParaRPr lang="zh-CN" alt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3" name="Rectangle 15"/>
          <p:cNvSpPr>
            <a:spLocks noChangeArrowheads="1"/>
          </p:cNvSpPr>
          <p:nvPr/>
        </p:nvSpPr>
        <p:spPr bwMode="auto">
          <a:xfrm>
            <a:off x="992135" y="5883074"/>
            <a:ext cx="14687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sincerely</a:t>
            </a:r>
            <a:endParaRPr lang="zh-CN" alt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4" name="Rectangle 15"/>
          <p:cNvSpPr>
            <a:spLocks noChangeArrowheads="1"/>
          </p:cNvSpPr>
          <p:nvPr/>
        </p:nvSpPr>
        <p:spPr bwMode="auto">
          <a:xfrm>
            <a:off x="7823795" y="5868425"/>
            <a:ext cx="12250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sincere</a:t>
            </a:r>
            <a:endParaRPr lang="zh-CN" alt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5" name="Rectangle 18"/>
          <p:cNvSpPr>
            <a:spLocks noChangeArrowheads="1"/>
          </p:cNvSpPr>
          <p:nvPr/>
        </p:nvSpPr>
        <p:spPr bwMode="auto">
          <a:xfrm>
            <a:off x="7742198" y="3883539"/>
            <a:ext cx="9748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fright</a:t>
            </a:r>
            <a:endParaRPr lang="zh-CN" alt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6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1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2" grpId="0"/>
      <p:bldP spid="23" grpId="0" bldLvl="0" animBg="1"/>
      <p:bldP spid="7" grpId="0" bldLvl="0" animBg="1"/>
      <p:bldP spid="10" grpId="0" bldLvl="0" animBg="1"/>
      <p:bldP spid="14" grpId="0" bldLvl="0" animBg="1"/>
      <p:bldP spid="33" grpId="0"/>
      <p:bldP spid="34" grpId="0"/>
      <p:bldP spid="35" grpId="0"/>
      <p:bldP spid="45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315997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652817" y="432420"/>
            <a:ext cx="143629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重点短语</a:t>
            </a:r>
            <a:endParaRPr lang="en-US" altLang="zh-CN" sz="280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23" name="平行四边形 22"/>
          <p:cNvSpPr/>
          <p:nvPr/>
        </p:nvSpPr>
        <p:spPr>
          <a:xfrm>
            <a:off x="3750119" y="315998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797346" y="286443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7" name="椭圆 6"/>
          <p:cNvSpPr/>
          <p:nvPr/>
        </p:nvSpPr>
        <p:spPr>
          <a:xfrm>
            <a:off x="673521" y="2555825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73521" y="4187817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786459" y="443742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14" name="椭圆 13"/>
          <p:cNvSpPr/>
          <p:nvPr/>
        </p:nvSpPr>
        <p:spPr>
          <a:xfrm>
            <a:off x="662634" y="5760807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" y="268800"/>
            <a:ext cx="762000" cy="746760"/>
          </a:xfrm>
          <a:prstGeom prst="rect">
            <a:avLst/>
          </a:prstGeom>
        </p:spPr>
      </p:pic>
      <p:sp>
        <p:nvSpPr>
          <p:cNvPr id="37" name="矩形 36"/>
          <p:cNvSpPr/>
          <p:nvPr/>
        </p:nvSpPr>
        <p:spPr>
          <a:xfrm>
            <a:off x="1021428" y="1040020"/>
            <a:ext cx="10058400" cy="85844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ct val="50000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1</a:t>
            </a:r>
            <a:r>
              <a:rPr lang="zh-CN" altLang="en-US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．</a:t>
            </a:r>
            <a:r>
              <a:rPr lang="en-US" altLang="zh-CN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________________  </a:t>
            </a:r>
            <a:r>
              <a:rPr lang="zh-CN" altLang="en-US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立刻；马上</a:t>
            </a:r>
          </a:p>
          <a:p>
            <a:pPr algn="just">
              <a:lnSpc>
                <a:spcPts val="3000"/>
              </a:lnSpc>
              <a:spcBef>
                <a:spcPct val="50000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en-US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．</a:t>
            </a:r>
            <a:r>
              <a:rPr lang="en-US" altLang="zh-CN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________________  </a:t>
            </a:r>
            <a:r>
              <a:rPr lang="zh-CN" altLang="en-US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好像；仿佛</a:t>
            </a:r>
          </a:p>
          <a:p>
            <a:pPr algn="just">
              <a:lnSpc>
                <a:spcPts val="3000"/>
              </a:lnSpc>
              <a:spcBef>
                <a:spcPct val="50000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3</a:t>
            </a:r>
            <a:r>
              <a:rPr lang="zh-CN" altLang="en-US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．</a:t>
            </a:r>
            <a:r>
              <a:rPr lang="en-US" altLang="zh-CN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________________  </a:t>
            </a:r>
            <a:r>
              <a:rPr lang="zh-CN" altLang="en-US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结束；终结</a:t>
            </a:r>
          </a:p>
          <a:p>
            <a:pPr algn="just">
              <a:lnSpc>
                <a:spcPts val="3000"/>
              </a:lnSpc>
              <a:spcBef>
                <a:spcPct val="50000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4</a:t>
            </a:r>
            <a:r>
              <a:rPr lang="zh-CN" altLang="en-US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．</a:t>
            </a:r>
            <a:r>
              <a:rPr lang="en-US" altLang="zh-CN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________________  </a:t>
            </a:r>
            <a:r>
              <a:rPr lang="zh-CN" altLang="en-US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严重受损；破败不堪</a:t>
            </a:r>
          </a:p>
          <a:p>
            <a:pPr algn="just">
              <a:lnSpc>
                <a:spcPts val="3000"/>
              </a:lnSpc>
              <a:spcBef>
                <a:spcPct val="50000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5</a:t>
            </a:r>
            <a:r>
              <a:rPr lang="zh-CN" altLang="en-US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．</a:t>
            </a:r>
            <a:r>
              <a:rPr lang="en-US" altLang="zh-CN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________________  </a:t>
            </a:r>
            <a:r>
              <a:rPr lang="zh-CN" altLang="en-US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掘出；发现</a:t>
            </a:r>
            <a:endParaRPr lang="en-US" altLang="zh-CN" sz="2800" dirty="0">
              <a:solidFill>
                <a:srgbClr val="000000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algn="just">
              <a:lnSpc>
                <a:spcPts val="3000"/>
              </a:lnSpc>
              <a:spcBef>
                <a:spcPct val="50000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6</a:t>
            </a:r>
            <a:r>
              <a:rPr lang="zh-CN" altLang="en-US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．</a:t>
            </a:r>
            <a:r>
              <a:rPr lang="en-US" altLang="zh-CN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________________  </a:t>
            </a:r>
            <a:r>
              <a:rPr lang="zh-CN" altLang="en-US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许多；大量的</a:t>
            </a:r>
          </a:p>
          <a:p>
            <a:pPr algn="just">
              <a:lnSpc>
                <a:spcPts val="3000"/>
              </a:lnSpc>
              <a:spcBef>
                <a:spcPct val="50000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7</a:t>
            </a:r>
            <a:r>
              <a:rPr lang="zh-CN" altLang="en-US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．</a:t>
            </a:r>
            <a:r>
              <a:rPr lang="en-US" altLang="zh-CN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________________  </a:t>
            </a:r>
            <a:r>
              <a:rPr lang="zh-CN" altLang="en-US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切断</a:t>
            </a:r>
          </a:p>
          <a:p>
            <a:pPr algn="just">
              <a:lnSpc>
                <a:spcPts val="3000"/>
              </a:lnSpc>
              <a:spcBef>
                <a:spcPct val="50000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8</a:t>
            </a:r>
            <a:r>
              <a:rPr lang="zh-CN" altLang="en-US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．</a:t>
            </a:r>
            <a:r>
              <a:rPr lang="en-US" altLang="zh-CN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________________  </a:t>
            </a:r>
            <a:r>
              <a:rPr lang="zh-CN" altLang="en-US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陷入</a:t>
            </a:r>
          </a:p>
          <a:p>
            <a:pPr algn="just">
              <a:lnSpc>
                <a:spcPts val="3000"/>
              </a:lnSpc>
              <a:spcBef>
                <a:spcPct val="50000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9</a:t>
            </a:r>
            <a:r>
              <a:rPr lang="zh-CN" altLang="en-US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．</a:t>
            </a:r>
            <a:r>
              <a:rPr lang="en-US" altLang="zh-CN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________________  </a:t>
            </a:r>
            <a:r>
              <a:rPr lang="zh-CN" altLang="en-US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埋头于</a:t>
            </a:r>
          </a:p>
          <a:p>
            <a:pPr algn="just">
              <a:lnSpc>
                <a:spcPts val="3000"/>
              </a:lnSpc>
              <a:spcBef>
                <a:spcPct val="50000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10.________________  </a:t>
            </a:r>
            <a:r>
              <a:rPr lang="zh-CN" altLang="en-US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从</a:t>
            </a:r>
            <a:r>
              <a:rPr lang="en-US" altLang="zh-CN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……</a:t>
            </a:r>
            <a:r>
              <a:rPr lang="zh-CN" altLang="en-US" sz="28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判断</a:t>
            </a:r>
            <a:endParaRPr lang="en-US" altLang="zh-CN" sz="2800" dirty="0">
              <a:solidFill>
                <a:srgbClr val="000000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endParaRPr lang="en-US" altLang="zh-CN" sz="28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endParaRPr lang="en-US" altLang="zh-CN" sz="24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endParaRPr lang="en-US" altLang="zh-CN" sz="24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endParaRPr lang="en-US" altLang="zh-CN" sz="2400" b="1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lnSpc>
                <a:spcPts val="3100"/>
              </a:lnSpc>
            </a:pP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cs typeface="Times New Roman" pitchFamily="18" charset="0"/>
            </a:endParaRP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2025506" y="1004998"/>
            <a:ext cx="16958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right away</a:t>
            </a:r>
            <a:endParaRPr lang="zh-CN" alt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2313208" y="1557600"/>
            <a:ext cx="7697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as if</a:t>
            </a:r>
            <a:endParaRPr lang="zh-CN" alt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2025506" y="2145513"/>
            <a:ext cx="15535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at an end</a:t>
            </a:r>
            <a:endParaRPr lang="zh-CN" alt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2160320" y="2774565"/>
            <a:ext cx="12634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in ruins</a:t>
            </a:r>
            <a:endParaRPr lang="zh-CN" alt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2129277" y="3329942"/>
            <a:ext cx="12041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dig out</a:t>
            </a:r>
          </a:p>
        </p:txBody>
      </p:sp>
      <p:sp>
        <p:nvSpPr>
          <p:cNvPr id="34" name="Rectangle 7"/>
          <p:cNvSpPr>
            <a:spLocks noChangeArrowheads="1"/>
          </p:cNvSpPr>
          <p:nvPr/>
        </p:nvSpPr>
        <p:spPr bwMode="auto">
          <a:xfrm>
            <a:off x="2082032" y="6334780"/>
            <a:ext cx="17789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judge from</a:t>
            </a:r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1530742" y="3982828"/>
            <a:ext cx="30316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a (great) number of</a:t>
            </a:r>
            <a:endParaRPr lang="zh-CN" alt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6" name="Rectangle 9"/>
          <p:cNvSpPr>
            <a:spLocks noChangeArrowheads="1"/>
          </p:cNvSpPr>
          <p:nvPr/>
        </p:nvSpPr>
        <p:spPr bwMode="auto">
          <a:xfrm>
            <a:off x="2370962" y="4538205"/>
            <a:ext cx="11317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cut off</a:t>
            </a:r>
            <a:endParaRPr lang="zh-CN" alt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9" name="Rectangle 10"/>
          <p:cNvSpPr>
            <a:spLocks noChangeArrowheads="1"/>
          </p:cNvSpPr>
          <p:nvPr/>
        </p:nvSpPr>
        <p:spPr bwMode="auto">
          <a:xfrm>
            <a:off x="1976088" y="5158934"/>
            <a:ext cx="21409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be trapped in</a:t>
            </a:r>
            <a:endParaRPr lang="zh-CN" alt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2" name="Rectangle 11"/>
          <p:cNvSpPr>
            <a:spLocks noChangeArrowheads="1"/>
          </p:cNvSpPr>
          <p:nvPr/>
        </p:nvSpPr>
        <p:spPr bwMode="auto">
          <a:xfrm>
            <a:off x="2004778" y="5746847"/>
            <a:ext cx="19383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be buried in</a:t>
            </a:r>
            <a:endParaRPr lang="zh-CN" alt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6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1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2" grpId="0"/>
      <p:bldP spid="23" grpId="0" bldLvl="0" animBg="1"/>
      <p:bldP spid="7" grpId="0" bldLvl="0" animBg="1"/>
      <p:bldP spid="10" grpId="0" bldLvl="0" animBg="1"/>
      <p:bldP spid="14" grpId="0" bldLvl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9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315997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652817" y="432420"/>
            <a:ext cx="14362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同反义词</a:t>
            </a:r>
            <a:endParaRPr lang="en-US" altLang="zh-CN" sz="280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23" name="平行四边形 22"/>
          <p:cNvSpPr/>
          <p:nvPr/>
        </p:nvSpPr>
        <p:spPr>
          <a:xfrm>
            <a:off x="3750119" y="315998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797346" y="286443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7" name="椭圆 6"/>
          <p:cNvSpPr/>
          <p:nvPr/>
        </p:nvSpPr>
        <p:spPr>
          <a:xfrm>
            <a:off x="673521" y="2555825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73521" y="4187817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786459" y="443742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14" name="椭圆 13"/>
          <p:cNvSpPr/>
          <p:nvPr/>
        </p:nvSpPr>
        <p:spPr>
          <a:xfrm>
            <a:off x="662634" y="5760807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" y="268800"/>
            <a:ext cx="762000" cy="74676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365473" y="1412056"/>
            <a:ext cx="3750224" cy="4580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500"/>
              </a:lnSpc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shake</a:t>
            </a:r>
          </a:p>
          <a:p>
            <a:pPr marL="342900" indent="-342900">
              <a:lnSpc>
                <a:spcPts val="3500"/>
              </a:lnSpc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at once</a:t>
            </a:r>
          </a:p>
          <a:p>
            <a:pPr marL="342900" indent="-342900">
              <a:lnSpc>
                <a:spcPts val="3500"/>
              </a:lnSpc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harm</a:t>
            </a:r>
          </a:p>
          <a:p>
            <a:pPr marL="342900" indent="-342900">
              <a:lnSpc>
                <a:spcPts val="3500"/>
              </a:lnSpc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explode</a:t>
            </a:r>
          </a:p>
          <a:p>
            <a:pPr marL="342900" indent="-342900">
              <a:lnSpc>
                <a:spcPts val="3500"/>
              </a:lnSpc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come to an end</a:t>
            </a:r>
          </a:p>
          <a:p>
            <a:pPr marL="342900" indent="-342900">
              <a:lnSpc>
                <a:spcPts val="3500"/>
              </a:lnSpc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save</a:t>
            </a:r>
          </a:p>
          <a:p>
            <a:pPr marL="342900" indent="-342900">
              <a:lnSpc>
                <a:spcPts val="3500"/>
              </a:lnSpc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faithfully</a:t>
            </a:r>
          </a:p>
          <a:p>
            <a:pPr marL="342900" indent="-342900">
              <a:lnSpc>
                <a:spcPts val="3500"/>
              </a:lnSpc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a great many                      </a:t>
            </a:r>
          </a:p>
          <a:p>
            <a:pPr marL="342900" indent="-342900">
              <a:lnSpc>
                <a:spcPts val="3500"/>
              </a:lnSpc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journalist</a:t>
            </a:r>
          </a:p>
          <a:p>
            <a:pPr marL="342900" indent="-342900">
              <a:lnSpc>
                <a:spcPts val="3500"/>
              </a:lnSpc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terrify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27108" y="1406819"/>
            <a:ext cx="4145692" cy="4580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indent="-342900">
              <a:lnSpc>
                <a:spcPts val="3500"/>
              </a:lnSpc>
              <a:buAutoNum type="arabicPeriod"/>
              <a:defRPr sz="2800"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>
                <a:solidFill>
                  <a:srgbClr val="FF0000"/>
                </a:solidFill>
              </a:rPr>
              <a:t>sincerely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rescue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frighten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a great number of                   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injure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right away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reporter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quake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burst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be at an end</a:t>
            </a:r>
          </a:p>
        </p:txBody>
      </p:sp>
      <p:cxnSp>
        <p:nvCxnSpPr>
          <p:cNvPr id="37" name="直接箭头连接符 36"/>
          <p:cNvCxnSpPr/>
          <p:nvPr/>
        </p:nvCxnSpPr>
        <p:spPr>
          <a:xfrm>
            <a:off x="2644346" y="1668162"/>
            <a:ext cx="4300151" cy="311390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>
            <a:off x="2866768" y="2113005"/>
            <a:ext cx="4053016" cy="18040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/>
          <p:nvPr/>
        </p:nvCxnSpPr>
        <p:spPr>
          <a:xfrm>
            <a:off x="2570205" y="2582562"/>
            <a:ext cx="4349580" cy="8402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/>
          <p:nvPr/>
        </p:nvCxnSpPr>
        <p:spPr>
          <a:xfrm>
            <a:off x="2891481" y="3064476"/>
            <a:ext cx="4065373" cy="219950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/>
          <p:nvPr/>
        </p:nvCxnSpPr>
        <p:spPr>
          <a:xfrm>
            <a:off x="4028303" y="3521676"/>
            <a:ext cx="2903838" cy="217478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/>
          <p:cNvCxnSpPr/>
          <p:nvPr/>
        </p:nvCxnSpPr>
        <p:spPr>
          <a:xfrm flipV="1">
            <a:off x="2372497" y="2150079"/>
            <a:ext cx="4534930" cy="17793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箭头连接符 48"/>
          <p:cNvCxnSpPr/>
          <p:nvPr/>
        </p:nvCxnSpPr>
        <p:spPr>
          <a:xfrm flipV="1">
            <a:off x="3113902" y="1729946"/>
            <a:ext cx="3818239" cy="268141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/>
          <p:nvPr/>
        </p:nvCxnSpPr>
        <p:spPr>
          <a:xfrm flipV="1">
            <a:off x="3595816" y="2977981"/>
            <a:ext cx="3336325" cy="179172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54"/>
          <p:cNvCxnSpPr/>
          <p:nvPr/>
        </p:nvCxnSpPr>
        <p:spPr>
          <a:xfrm flipV="1">
            <a:off x="3150973" y="4300154"/>
            <a:ext cx="3793524" cy="9638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箭头连接符 62"/>
          <p:cNvCxnSpPr/>
          <p:nvPr/>
        </p:nvCxnSpPr>
        <p:spPr>
          <a:xfrm flipV="1">
            <a:off x="2780270" y="2631989"/>
            <a:ext cx="4188941" cy="311390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6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1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2" grpId="0"/>
      <p:bldP spid="23" grpId="0" bldLvl="0" animBg="1"/>
      <p:bldP spid="7" grpId="0" bldLvl="0" animBg="1"/>
      <p:bldP spid="10" grpId="0" bldLvl="0" animBg="1"/>
      <p:bldP spid="1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1214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652817" y="209994"/>
            <a:ext cx="14362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词汇释义</a:t>
            </a:r>
            <a:endParaRPr lang="en-US" altLang="zh-CN" sz="280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23" name="平行四边形 22"/>
          <p:cNvSpPr/>
          <p:nvPr/>
        </p:nvSpPr>
        <p:spPr>
          <a:xfrm>
            <a:off x="3750119" y="81215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426636" y="2456654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7" name="椭圆 6"/>
          <p:cNvSpPr/>
          <p:nvPr/>
        </p:nvSpPr>
        <p:spPr>
          <a:xfrm>
            <a:off x="302811" y="2148044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02811" y="3780036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415749" y="4029644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14" name="椭圆 13"/>
          <p:cNvSpPr/>
          <p:nvPr/>
        </p:nvSpPr>
        <p:spPr>
          <a:xfrm>
            <a:off x="291924" y="5353026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" y="34017"/>
            <a:ext cx="762000" cy="7467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6864" y="716691"/>
            <a:ext cx="12044031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indent="-342900">
              <a:lnSpc>
                <a:spcPts val="3500"/>
              </a:lnSpc>
              <a:buAutoNum type="arabicPeriod"/>
              <a:defRPr sz="2800"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pPr>
              <a:lnSpc>
                <a:spcPct val="100000"/>
              </a:lnSpc>
              <a:spcBef>
                <a:spcPts val="1440"/>
              </a:spcBef>
            </a:pPr>
            <a:r>
              <a:rPr lang="en-US" altLang="zh-CN" dirty="0"/>
              <a:t>__________ </a:t>
            </a:r>
            <a:r>
              <a:rPr lang="en-US" dirty="0"/>
              <a:t>the act of exploding something; to break open or apart suddenly</a:t>
            </a:r>
            <a:endParaRPr lang="en-US" altLang="zh-CN" dirty="0"/>
          </a:p>
          <a:p>
            <a:pPr>
              <a:lnSpc>
                <a:spcPct val="100000"/>
              </a:lnSpc>
              <a:spcBef>
                <a:spcPts val="1440"/>
              </a:spcBef>
            </a:pPr>
            <a:r>
              <a:rPr lang="en-US" altLang="zh-CN" dirty="0"/>
              <a:t>__________ </a:t>
            </a:r>
            <a:r>
              <a:rPr lang="en-US" dirty="0"/>
              <a:t>coming to an end</a:t>
            </a:r>
            <a:endParaRPr lang="en-US" altLang="zh-CN" dirty="0"/>
          </a:p>
          <a:p>
            <a:pPr>
              <a:lnSpc>
                <a:spcPct val="100000"/>
              </a:lnSpc>
              <a:spcBef>
                <a:spcPts val="1440"/>
              </a:spcBef>
            </a:pPr>
            <a:r>
              <a:rPr lang="en-US" altLang="zh-CN" dirty="0"/>
              <a:t>__________ to </a:t>
            </a:r>
            <a:r>
              <a:rPr lang="en-US" dirty="0"/>
              <a:t>destroy completely; an irrecoverable state of destruction</a:t>
            </a:r>
            <a:endParaRPr lang="en-US" altLang="zh-CN" dirty="0"/>
          </a:p>
          <a:p>
            <a:pPr>
              <a:lnSpc>
                <a:spcPct val="100000"/>
              </a:lnSpc>
              <a:spcBef>
                <a:spcPts val="1440"/>
              </a:spcBef>
            </a:pPr>
            <a:r>
              <a:rPr lang="en-US" altLang="zh-CN" dirty="0"/>
              <a:t>__________ very great; unreasonable</a:t>
            </a:r>
          </a:p>
          <a:p>
            <a:pPr>
              <a:lnSpc>
                <a:spcPct val="100000"/>
              </a:lnSpc>
              <a:spcBef>
                <a:spcPts val="1440"/>
              </a:spcBef>
            </a:pPr>
            <a:r>
              <a:rPr lang="en-US" altLang="zh-CN" dirty="0"/>
              <a:t>__________ to </a:t>
            </a:r>
            <a:r>
              <a:rPr lang="en-US" dirty="0"/>
              <a:t>cause injuries or bodily harm to </a:t>
            </a:r>
            <a:r>
              <a:rPr lang="en-US" dirty="0" err="1"/>
              <a:t>sb</a:t>
            </a:r>
            <a:r>
              <a:rPr lang="en-US" dirty="0"/>
              <a:t>/</a:t>
            </a:r>
            <a:r>
              <a:rPr lang="en-US" dirty="0" err="1"/>
              <a:t>sth</a:t>
            </a:r>
            <a:endParaRPr lang="en-US" altLang="zh-CN" dirty="0"/>
          </a:p>
          <a:p>
            <a:pPr>
              <a:lnSpc>
                <a:spcPct val="100000"/>
              </a:lnSpc>
              <a:spcBef>
                <a:spcPts val="1440"/>
              </a:spcBef>
            </a:pPr>
            <a:r>
              <a:rPr lang="en-US" altLang="zh-CN" dirty="0"/>
              <a:t>__________ a </a:t>
            </a:r>
            <a:r>
              <a:rPr lang="en-US" dirty="0"/>
              <a:t>pair of parallel rails; mark; trail </a:t>
            </a:r>
            <a:endParaRPr lang="en-US" altLang="zh-CN" dirty="0"/>
          </a:p>
          <a:p>
            <a:pPr>
              <a:lnSpc>
                <a:spcPct val="100000"/>
              </a:lnSpc>
              <a:spcBef>
                <a:spcPts val="1440"/>
              </a:spcBef>
            </a:pPr>
            <a:r>
              <a:rPr lang="en-US" altLang="zh-CN" dirty="0"/>
              <a:t>__________ </a:t>
            </a:r>
            <a:r>
              <a:rPr lang="en-US" dirty="0"/>
              <a:t>a device in which something (usually an animal) can be caught</a:t>
            </a:r>
            <a:endParaRPr lang="en-US" altLang="zh-CN" dirty="0"/>
          </a:p>
          <a:p>
            <a:pPr>
              <a:lnSpc>
                <a:spcPct val="100000"/>
              </a:lnSpc>
              <a:spcBef>
                <a:spcPts val="1440"/>
              </a:spcBef>
            </a:pPr>
            <a:r>
              <a:rPr lang="en-US" altLang="zh-CN" dirty="0"/>
              <a:t>__________ </a:t>
            </a:r>
            <a:r>
              <a:rPr lang="en-US" dirty="0"/>
              <a:t>recovery or preservation from loss or danger; to free … from harm</a:t>
            </a:r>
            <a:endParaRPr lang="en-US" altLang="zh-CN" dirty="0"/>
          </a:p>
          <a:p>
            <a:pPr>
              <a:lnSpc>
                <a:spcPct val="100000"/>
              </a:lnSpc>
              <a:spcBef>
                <a:spcPts val="1440"/>
              </a:spcBef>
            </a:pPr>
            <a:r>
              <a:rPr lang="en-US" altLang="zh-CN" dirty="0"/>
              <a:t>__________ to find </a:t>
            </a:r>
            <a:r>
              <a:rPr lang="en-US" altLang="zh-CN" dirty="0" err="1"/>
              <a:t>sth</a:t>
            </a:r>
            <a:r>
              <a:rPr lang="en-US" altLang="zh-CN" dirty="0"/>
              <a:t>; to dig </a:t>
            </a:r>
            <a:r>
              <a:rPr lang="en-US" altLang="zh-CN" dirty="0" err="1"/>
              <a:t>sth</a:t>
            </a:r>
            <a:r>
              <a:rPr lang="en-US" altLang="zh-CN" dirty="0"/>
              <a:t> with spades</a:t>
            </a:r>
          </a:p>
          <a:p>
            <a:pPr>
              <a:lnSpc>
                <a:spcPct val="100000"/>
              </a:lnSpc>
              <a:spcBef>
                <a:spcPts val="1440"/>
              </a:spcBef>
            </a:pPr>
            <a:r>
              <a:rPr lang="en-US" altLang="zh-CN" dirty="0"/>
              <a:t>_________  to </a:t>
            </a:r>
            <a:r>
              <a:rPr lang="en-US" dirty="0"/>
              <a:t>place … in the earth and cover it with soil; to fix attention on …</a:t>
            </a:r>
            <a:endParaRPr lang="en-US" altLang="zh-CN" dirty="0"/>
          </a:p>
        </p:txBody>
      </p:sp>
      <p:sp>
        <p:nvSpPr>
          <p:cNvPr id="15" name="TextBox 14"/>
          <p:cNvSpPr txBox="1"/>
          <p:nvPr/>
        </p:nvSpPr>
        <p:spPr>
          <a:xfrm>
            <a:off x="1173713" y="709994"/>
            <a:ext cx="1619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burst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2033" y="1304667"/>
            <a:ext cx="202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at an end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60311" y="1879958"/>
            <a:ext cx="3604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ruin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26293" y="2542340"/>
            <a:ext cx="1936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extreme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89660" y="3091338"/>
            <a:ext cx="1639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injure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73713" y="3730700"/>
            <a:ext cx="2747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track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80527" y="4297563"/>
            <a:ext cx="2142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trap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24041" y="4919060"/>
            <a:ext cx="2512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rescue 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35888" y="5554536"/>
            <a:ext cx="1981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dig out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79290" y="6107420"/>
            <a:ext cx="2183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bury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6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1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2" grpId="0"/>
      <p:bldP spid="23" grpId="0" bldLvl="0" animBg="1"/>
      <p:bldP spid="7" grpId="0" bldLvl="0" animBg="1"/>
      <p:bldP spid="10" grpId="0" bldLvl="0" animBg="1"/>
      <p:bldP spid="14" grpId="0" bldLvl="0" animBg="1"/>
      <p:bldP spid="15" grpId="0"/>
      <p:bldP spid="16" grpId="0"/>
      <p:bldP spid="17" grpId="0"/>
      <p:bldP spid="18" grpId="0"/>
      <p:bldP spid="19" grpId="0"/>
      <p:bldP spid="20" grpId="0"/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1214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652817" y="209994"/>
            <a:ext cx="143629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话题词汇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1215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" y="34017"/>
            <a:ext cx="762000" cy="74676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1764529"/>
            <a:ext cx="3620530" cy="1164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Calibri" panose="020F0502020204030204" pitchFamily="34" charset="0"/>
                <a:cs typeface="Times New Roman" pitchFamily="18" charset="0"/>
              </a:rPr>
              <a:t>Expressions</a:t>
            </a:r>
          </a:p>
          <a:p>
            <a:pPr algn="ctr"/>
            <a:r>
              <a:rPr lang="en-US" altLang="zh-CN" sz="2400" dirty="0">
                <a:latin typeface="Calibri" panose="020F0502020204030204" pitchFamily="34" charset="0"/>
                <a:cs typeface="Times New Roman" pitchFamily="18" charset="0"/>
              </a:rPr>
              <a:t> concerning influence </a:t>
            </a:r>
          </a:p>
          <a:p>
            <a:pPr algn="ctr"/>
            <a:r>
              <a:rPr lang="en-US" altLang="zh-CN" sz="2400" dirty="0">
                <a:latin typeface="Calibri" panose="020F0502020204030204" pitchFamily="34" charset="0"/>
                <a:cs typeface="Times New Roman" pitchFamily="18" charset="0"/>
              </a:rPr>
              <a:t>caused by earthquakes </a:t>
            </a:r>
            <a:endParaRPr lang="zh-CN" altLang="en-US" sz="24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79532" y="1742307"/>
            <a:ext cx="8020025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lvl="1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crack; burst; at an end; ruin; in ruins; extreme suffering; injure; destroy; survivor; useless; shock; trap; disaster; bury; damage; frighten; useless</a:t>
            </a:r>
          </a:p>
        </p:txBody>
      </p:sp>
      <p:sp>
        <p:nvSpPr>
          <p:cNvPr id="10" name="矩形 9"/>
          <p:cNvSpPr/>
          <p:nvPr/>
        </p:nvSpPr>
        <p:spPr>
          <a:xfrm>
            <a:off x="0" y="3758108"/>
            <a:ext cx="3604057" cy="900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Calibri" panose="020F0502020204030204" pitchFamily="34" charset="0"/>
                <a:cs typeface="Times New Roman" pitchFamily="18" charset="0"/>
              </a:rPr>
              <a:t>Actions to </a:t>
            </a:r>
          </a:p>
          <a:p>
            <a:pPr algn="ctr"/>
            <a:r>
              <a:rPr lang="en-US" altLang="zh-CN" sz="2400" dirty="0">
                <a:latin typeface="Calibri" panose="020F0502020204030204" pitchFamily="34" charset="0"/>
                <a:cs typeface="Times New Roman" pitchFamily="18" charset="0"/>
              </a:rPr>
              <a:t>take in an earthquake</a:t>
            </a:r>
            <a:endParaRPr lang="zh-CN" altLang="en-US" sz="24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08359" y="3731749"/>
            <a:ext cx="799119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lvl="1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rescue; dig out; build shelters</a:t>
            </a:r>
          </a:p>
        </p:txBody>
      </p:sp>
      <p:sp>
        <p:nvSpPr>
          <p:cNvPr id="13" name="矩形 12"/>
          <p:cNvSpPr/>
          <p:nvPr/>
        </p:nvSpPr>
        <p:spPr>
          <a:xfrm>
            <a:off x="0" y="5380972"/>
            <a:ext cx="3604057" cy="900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Calibri" panose="020F0502020204030204" pitchFamily="34" charset="0"/>
                <a:cs typeface="Times New Roman" pitchFamily="18" charset="0"/>
              </a:rPr>
              <a:t>Things likely  to be destroyed in an earthquake</a:t>
            </a:r>
            <a:endParaRPr lang="zh-CN" altLang="en-US" sz="24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825981" y="5404035"/>
            <a:ext cx="7991196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lvl="1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well; farmyard; pipe; canal; brick; dam; track; electricity;</a:t>
            </a:r>
          </a:p>
          <a:p>
            <a:pPr lvl="1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mine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2" grpId="0"/>
      <p:bldP spid="23" grpId="0" bldLvl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60311" y="81214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652817" y="209994"/>
            <a:ext cx="14362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佳句赏析</a:t>
            </a:r>
          </a:p>
        </p:txBody>
      </p:sp>
      <p:sp>
        <p:nvSpPr>
          <p:cNvPr id="23" name="平行四边形 22"/>
          <p:cNvSpPr/>
          <p:nvPr/>
        </p:nvSpPr>
        <p:spPr>
          <a:xfrm>
            <a:off x="3750119" y="81215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" y="34017"/>
            <a:ext cx="762000" cy="7467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13254" y="1309809"/>
            <a:ext cx="976184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Great People talk about ideas, average people talk about _______; small people talk about other people. </a:t>
            </a:r>
            <a:br>
              <a:rPr lang="en-US" sz="2800" dirty="0">
                <a:latin typeface="Calibri" pitchFamily="34" charset="0"/>
              </a:rPr>
            </a:br>
            <a:r>
              <a:rPr lang="en-US" sz="2800" dirty="0">
                <a:latin typeface="Calibri" pitchFamily="34" charset="0"/>
              </a:rPr>
              <a:t>                                                                      – Anonymous</a:t>
            </a:r>
            <a:endParaRPr lang="en-US" altLang="zh-CN" sz="2800" dirty="0">
              <a:latin typeface="Calibri" pitchFamily="34" charset="0"/>
            </a:endParaRPr>
          </a:p>
          <a:p>
            <a:r>
              <a:rPr lang="en-US" sz="2800" dirty="0">
                <a:latin typeface="Calibri" pitchFamily="34" charset="0"/>
              </a:rPr>
              <a:t>Obstacles are those ________ things you see when you take your eyes off your goal.               </a:t>
            </a:r>
            <a:endParaRPr lang="zh-CN" altLang="en-US" sz="2800" dirty="0">
              <a:latin typeface="Calibri" pitchFamily="34" charset="0"/>
            </a:endParaRPr>
          </a:p>
          <a:p>
            <a:r>
              <a:rPr lang="en-US" sz="2800" dirty="0">
                <a:latin typeface="Calibri" pitchFamily="34" charset="0"/>
              </a:rPr>
              <a:t>                                                                      – Henry Ford</a:t>
            </a:r>
            <a:br>
              <a:rPr lang="en-US" sz="2800" dirty="0">
                <a:latin typeface="Calibri" pitchFamily="34" charset="0"/>
              </a:rPr>
            </a:br>
            <a:r>
              <a:rPr lang="en-US" sz="2800" dirty="0">
                <a:latin typeface="Calibri" pitchFamily="34" charset="0"/>
              </a:rPr>
              <a:t> </a:t>
            </a:r>
            <a:endParaRPr lang="en-US" altLang="zh-CN" sz="2800" dirty="0">
              <a:latin typeface="Calibri" pitchFamily="34" charset="0"/>
            </a:endParaRPr>
          </a:p>
          <a:p>
            <a:r>
              <a:rPr lang="en-US" sz="2800" dirty="0">
                <a:latin typeface="Calibri" pitchFamily="34" charset="0"/>
              </a:rPr>
              <a:t>We never know how far reaching something we may think, say or do today</a:t>
            </a:r>
            <a:r>
              <a:rPr lang="zh-CN" altLang="en-US" sz="2800" dirty="0">
                <a:latin typeface="Calibri" pitchFamily="34" charset="0"/>
              </a:rPr>
              <a:t> </a:t>
            </a:r>
            <a:r>
              <a:rPr lang="en-US" sz="2800" dirty="0">
                <a:latin typeface="Calibri" pitchFamily="34" charset="0"/>
              </a:rPr>
              <a:t>will affect the lives of _________ tomorrow.</a:t>
            </a:r>
            <a:endParaRPr lang="zh-CN" altLang="en-US" sz="2800" dirty="0">
              <a:latin typeface="Calibri" pitchFamily="34" charset="0"/>
            </a:endParaRPr>
          </a:p>
          <a:p>
            <a:r>
              <a:rPr lang="en-US" sz="2800" dirty="0">
                <a:latin typeface="Calibri" pitchFamily="34" charset="0"/>
              </a:rPr>
              <a:t>                                                                     – B.J. Palmer</a:t>
            </a:r>
            <a:endParaRPr lang="zh-CN" altLang="en-US" sz="2800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20790" y="1304655"/>
            <a:ext cx="1619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events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95028" y="2589757"/>
            <a:ext cx="1619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frightful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38476" y="4739832"/>
            <a:ext cx="1619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millions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2" grpId="0"/>
      <p:bldP spid="23" grpId="0" bldLvl="0" animBg="1"/>
      <p:bldP spid="13" grpId="0"/>
      <p:bldP spid="14" grpId="0"/>
      <p:bldP spid="15" grpId="0"/>
      <p:bldP spid="17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4224</TotalTime>
  <Words>2176</Words>
  <Application>Microsoft Office PowerPoint</Application>
  <PresentationFormat>宽屏</PresentationFormat>
  <Paragraphs>409</Paragraphs>
  <Slides>23</Slides>
  <Notes>22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4" baseType="lpstr">
      <vt:lpstr>HelveticaNeue</vt:lpstr>
      <vt:lpstr>等线</vt:lpstr>
      <vt:lpstr>等线 Light</vt:lpstr>
      <vt:lpstr>华文新魏</vt:lpstr>
      <vt:lpstr>宋体</vt:lpstr>
      <vt:lpstr>Arial</vt:lpstr>
      <vt:lpstr>Calibri</vt:lpstr>
      <vt:lpstr>Cambria</vt:lpstr>
      <vt:lpstr>Times New Roman</vt:lpstr>
      <vt:lpstr>Office 主题​​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棕色阅读分享推荐学习通用PPT模板</dc:title>
  <dc:creator>Dell</dc:creator>
  <cp:lastModifiedBy>Windows 用户</cp:lastModifiedBy>
  <cp:revision>176</cp:revision>
  <dcterms:created xsi:type="dcterms:W3CDTF">2017-08-09T01:43:00Z</dcterms:created>
  <dcterms:modified xsi:type="dcterms:W3CDTF">2019-07-09T02:01:20Z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2052-10.1.0.7468</vt:lpwstr>
  </property>
</Properties>
</file>