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20" r:id="rId3"/>
    <p:sldId id="257" r:id="rId4"/>
    <p:sldId id="261" r:id="rId5"/>
    <p:sldId id="259" r:id="rId6"/>
    <p:sldId id="260" r:id="rId7"/>
    <p:sldId id="263" r:id="rId8"/>
    <p:sldId id="279" r:id="rId9"/>
    <p:sldId id="262" r:id="rId10"/>
    <p:sldId id="265" r:id="rId11"/>
    <p:sldId id="264" r:id="rId12"/>
    <p:sldId id="271" r:id="rId13"/>
    <p:sldId id="272" r:id="rId15"/>
    <p:sldId id="273" r:id="rId16"/>
    <p:sldId id="274" r:id="rId17"/>
    <p:sldId id="277" r:id="rId18"/>
    <p:sldId id="278" r:id="rId19"/>
    <p:sldId id="270" r:id="rId20"/>
    <p:sldId id="286" r:id="rId21"/>
    <p:sldId id="287" r:id="rId22"/>
    <p:sldId id="313" r:id="rId23"/>
    <p:sldId id="280" r:id="rId24"/>
    <p:sldId id="281" r:id="rId25"/>
    <p:sldId id="282" r:id="rId26"/>
    <p:sldId id="285" r:id="rId27"/>
    <p:sldId id="283" r:id="rId28"/>
    <p:sldId id="284"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EBE4"/>
    <a:srgbClr val="DF0CF2"/>
    <a:srgbClr val="120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245225"/>
            <a:ext cx="2844800" cy="476250"/>
          </a:xfrm>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3" name="页脚占位符 2"/>
          <p:cNvSpPr>
            <a:spLocks noGrp="1"/>
          </p:cNvSpPr>
          <p:nvPr>
            <p:ph type="ftr" sz="quarter" idx="11"/>
          </p:nvPr>
        </p:nvSpPr>
        <p:spPr>
          <a:xfrm>
            <a:off x="4165600" y="6245225"/>
            <a:ext cx="3860800" cy="476250"/>
          </a:xfr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8737600" y="6245225"/>
            <a:ext cx="2844800" cy="476250"/>
          </a:xfrm>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2" name="图片 11" descr="水印"/>
          <p:cNvPicPr>
            <a:picLocks noChangeAspect="1"/>
          </p:cNvPicPr>
          <p:nvPr userDrawn="1"/>
        </p:nvPicPr>
        <p:blipFill>
          <a:blip r:embed="rId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tags" Target="../tags/tag2.xml"/><Relationship Id="rId3" Type="http://schemas.openxmlformats.org/officeDocument/2006/relationships/image" Target="../media/image9.png"/><Relationship Id="rId2" Type="http://schemas.openxmlformats.org/officeDocument/2006/relationships/tags" Target="../tags/tag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jpeg"/><Relationship Id="rId3" Type="http://schemas.openxmlformats.org/officeDocument/2006/relationships/tags" Target="../tags/tag3.xml"/><Relationship Id="rId2" Type="http://schemas.openxmlformats.org/officeDocument/2006/relationships/image" Target="../media/image11.pn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 name="文本框 19"/>
          <p:cNvSpPr txBox="1"/>
          <p:nvPr/>
        </p:nvSpPr>
        <p:spPr>
          <a:xfrm>
            <a:off x="73025" y="568325"/>
            <a:ext cx="12045950" cy="4041140"/>
          </a:xfrm>
          <a:prstGeom prst="rect">
            <a:avLst/>
          </a:prstGeom>
          <a:noFill/>
        </p:spPr>
        <p:txBody>
          <a:bodyPr wrap="square" rtlCol="0">
            <a:spAutoFit/>
          </a:bodyPr>
          <a:p>
            <a:pPr algn="l" fontAlgn="auto">
              <a:lnSpc>
                <a:spcPts val="3080"/>
              </a:lnSpc>
            </a:pPr>
            <a:r>
              <a:rPr sz="2800">
                <a:solidFill>
                  <a:schemeClr val="tx1"/>
                </a:solidFill>
                <a:latin typeface="Times New Roman" panose="02020603050405020304" charset="0"/>
                <a:ea typeface="微软雅黑" panose="020B0503020204020204" charset="-122"/>
                <a:cs typeface="Times New Roman" panose="02020603050405020304" charset="0"/>
              </a:rPr>
              <a:t> </a:t>
            </a:r>
            <a:r>
              <a:rPr sz="2800" i="1">
                <a:solidFill>
                  <a:schemeClr val="tx1"/>
                </a:solidFill>
                <a:latin typeface="Times New Roman" panose="02020603050405020304" charset="0"/>
                <a:ea typeface="微软雅黑" panose="020B0503020204020204" charset="-122"/>
                <a:cs typeface="Times New Roman" panose="02020603050405020304" charset="0"/>
              </a:rPr>
              <a:t>Para 1: But the more she explained, the stronger her children begged for Daisy.  __________________________________________________________________</a:t>
            </a:r>
            <a:endParaRPr sz="2800" i="1">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080"/>
              </a:lnSpc>
            </a:pPr>
            <a:endParaRPr sz="2800" i="1">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080"/>
              </a:lnSpc>
            </a:pPr>
            <a:endParaRPr sz="2800" i="1">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080"/>
              </a:lnSpc>
            </a:pPr>
            <a:endParaRPr sz="2800" i="1">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080"/>
              </a:lnSpc>
            </a:pPr>
            <a:endParaRPr sz="2800" i="1">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080"/>
              </a:lnSpc>
            </a:pPr>
            <a:endParaRPr sz="2800" i="1">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080"/>
              </a:lnSpc>
            </a:pPr>
            <a:endParaRPr sz="2800" i="1">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080"/>
              </a:lnSpc>
            </a:pPr>
            <a:r>
              <a:rPr sz="2800" i="1">
                <a:solidFill>
                  <a:schemeClr val="tx1"/>
                </a:solidFill>
                <a:latin typeface="Times New Roman" panose="02020603050405020304" charset="0"/>
                <a:ea typeface="微软雅黑" panose="020B0503020204020204" charset="-122"/>
                <a:cs typeface="Times New Roman" panose="02020603050405020304" charset="0"/>
              </a:rPr>
              <a:t>Para 2: The butcher, who had been watching all, was touched in his heart._____ _____________________________________</a:t>
            </a:r>
            <a:r>
              <a:rPr lang="en-US" sz="2800" i="1">
                <a:solidFill>
                  <a:schemeClr val="tx1"/>
                </a:solidFill>
                <a:latin typeface="Times New Roman" panose="02020603050405020304" charset="0"/>
                <a:ea typeface="微软雅黑" panose="020B0503020204020204" charset="-122"/>
                <a:cs typeface="Times New Roman" panose="02020603050405020304" charset="0"/>
              </a:rPr>
              <a:t>________________</a:t>
            </a:r>
            <a:r>
              <a:rPr sz="2800" i="1">
                <a:solidFill>
                  <a:schemeClr val="tx1"/>
                </a:solidFill>
                <a:latin typeface="Times New Roman" panose="02020603050405020304" charset="0"/>
                <a:ea typeface="微软雅黑" panose="020B0503020204020204" charset="-122"/>
                <a:cs typeface="Times New Roman" panose="02020603050405020304" charset="0"/>
              </a:rPr>
              <a:t>_____________</a:t>
            </a:r>
            <a:endParaRPr sz="2800" i="1">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2" name="文本框 1"/>
          <p:cNvSpPr txBox="1"/>
          <p:nvPr/>
        </p:nvSpPr>
        <p:spPr>
          <a:xfrm>
            <a:off x="73025" y="46355"/>
            <a:ext cx="365252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rPr>
              <a:t> Design the </a:t>
            </a:r>
            <a:r>
              <a:rPr lang="en-US" altLang="zh-CN" sz="2800">
                <a:solidFill>
                  <a:srgbClr val="1205BD"/>
                </a:solidFill>
                <a:sym typeface="+mn-ea"/>
              </a:rPr>
              <a:t>Plot</a:t>
            </a:r>
            <a:r>
              <a:rPr lang="en-US" altLang="zh-CN" sz="2800">
                <a:solidFill>
                  <a:srgbClr val="1205BD"/>
                </a:solidFill>
              </a:rPr>
              <a:t>-- Q &amp; A</a:t>
            </a:r>
            <a:endParaRPr lang="en-US" altLang="zh-CN" sz="2800">
              <a:solidFill>
                <a:srgbClr val="1205BD"/>
              </a:solidFill>
            </a:endParaRPr>
          </a:p>
        </p:txBody>
      </p:sp>
      <p:sp>
        <p:nvSpPr>
          <p:cNvPr id="5" name="矩形 4"/>
          <p:cNvSpPr/>
          <p:nvPr/>
        </p:nvSpPr>
        <p:spPr>
          <a:xfrm>
            <a:off x="148590" y="492125"/>
            <a:ext cx="3475355"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52070" y="46355"/>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3813810" y="3677920"/>
            <a:ext cx="3335020" cy="509270"/>
          </a:xfrm>
          <a:prstGeom prst="roundRect">
            <a:avLst/>
          </a:prstGeom>
          <a:noFill/>
          <a:ln w="38100">
            <a:solidFill>
              <a:srgbClr val="1205BD"/>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6597015" y="3677920"/>
            <a:ext cx="648970" cy="50927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9003030" y="568325"/>
            <a:ext cx="2646045" cy="509270"/>
          </a:xfrm>
          <a:prstGeom prst="roundRect">
            <a:avLst/>
          </a:prstGeom>
          <a:noFill/>
          <a:ln w="38100">
            <a:solidFill>
              <a:srgbClr val="1205BD"/>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7332345" y="3358515"/>
            <a:ext cx="1421765" cy="583565"/>
          </a:xfrm>
          <a:prstGeom prst="rect">
            <a:avLst/>
          </a:prstGeom>
          <a:noFill/>
        </p:spPr>
        <p:txBody>
          <a:bodyPr wrap="square" rtlCol="0">
            <a:spAutoFit/>
          </a:bodyPr>
          <a:p>
            <a:r>
              <a:rPr lang="zh-CN" altLang="en-US" sz="3200">
                <a:solidFill>
                  <a:srgbClr val="FF0000"/>
                </a:solidFill>
                <a:latin typeface="方正粗黑宋简体" panose="02000000000000000000" charset="-122"/>
                <a:ea typeface="方正粗黑宋简体" panose="02000000000000000000" charset="-122"/>
              </a:rPr>
              <a:t>逆推法</a:t>
            </a:r>
            <a:endParaRPr lang="zh-CN" altLang="en-US" sz="3200">
              <a:solidFill>
                <a:srgbClr val="FF0000"/>
              </a:solidFill>
              <a:latin typeface="方正粗黑宋简体" panose="02000000000000000000" charset="-122"/>
              <a:ea typeface="方正粗黑宋简体" panose="02000000000000000000" charset="-122"/>
            </a:endParaRPr>
          </a:p>
        </p:txBody>
      </p:sp>
      <p:sp>
        <p:nvSpPr>
          <p:cNvPr id="9" name="文本框 8"/>
          <p:cNvSpPr txBox="1"/>
          <p:nvPr/>
        </p:nvSpPr>
        <p:spPr>
          <a:xfrm>
            <a:off x="169545" y="2958465"/>
            <a:ext cx="876808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Arial" panose="020B0604020202020204" pitchFamily="34" charset="0"/>
                <a:cs typeface="Arial" panose="020B0604020202020204" pitchFamily="34" charset="0"/>
              </a:rPr>
              <a:t>In para 1, the butcher was not involved in the incident.</a:t>
            </a:r>
            <a:endParaRPr lang="en-US" altLang="zh-CN" sz="2800">
              <a:latin typeface="Arial" panose="020B0604020202020204" pitchFamily="34" charset="0"/>
              <a:cs typeface="Arial" panose="020B0604020202020204" pitchFamily="34" charset="0"/>
            </a:endParaRPr>
          </a:p>
        </p:txBody>
      </p:sp>
      <p:cxnSp>
        <p:nvCxnSpPr>
          <p:cNvPr id="12" name="直接箭头连接符 11"/>
          <p:cNvCxnSpPr/>
          <p:nvPr/>
        </p:nvCxnSpPr>
        <p:spPr>
          <a:xfrm flipH="1" flipV="1">
            <a:off x="4895215" y="3248025"/>
            <a:ext cx="421640" cy="549275"/>
          </a:xfrm>
          <a:prstGeom prst="straightConnector1">
            <a:avLst/>
          </a:prstGeom>
          <a:ln w="38100">
            <a:solidFill>
              <a:srgbClr val="1205BD"/>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9067800" y="2958465"/>
            <a:ext cx="2883535" cy="521970"/>
          </a:xfrm>
          <a:prstGeom prst="rect">
            <a:avLst/>
          </a:prstGeom>
          <a:gradFill>
            <a:gsLst>
              <a:gs pos="5000">
                <a:srgbClr val="EFDEDF"/>
              </a:gs>
              <a:gs pos="100000">
                <a:srgbClr val="72574E"/>
              </a:gs>
            </a:gsLst>
            <a:lin scaled="1"/>
          </a:gra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latin typeface="Arial" panose="020B0604020202020204" pitchFamily="34" charset="0"/>
                <a:cs typeface="Arial" panose="020B0604020202020204" pitchFamily="34" charset="0"/>
              </a:rPr>
              <a:t>Who and what?</a:t>
            </a:r>
            <a:endParaRPr lang="en-US" altLang="zh-CN" sz="2800">
              <a:solidFill>
                <a:srgbClr val="1205BD"/>
              </a:solidFill>
              <a:latin typeface="Arial" panose="020B0604020202020204" pitchFamily="34" charset="0"/>
              <a:cs typeface="Arial" panose="020B0604020202020204" pitchFamily="34" charset="0"/>
            </a:endParaRPr>
          </a:p>
        </p:txBody>
      </p:sp>
      <p:cxnSp>
        <p:nvCxnSpPr>
          <p:cNvPr id="15" name="直接箭头连接符 14"/>
          <p:cNvCxnSpPr/>
          <p:nvPr/>
        </p:nvCxnSpPr>
        <p:spPr>
          <a:xfrm flipV="1">
            <a:off x="6879590" y="3368040"/>
            <a:ext cx="2326640" cy="5892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70180" y="1121410"/>
            <a:ext cx="11859260" cy="521970"/>
          </a:xfrm>
          <a:prstGeom prst="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rPr>
              <a:t>Q1:Whom did they beg for Daisy? And how did they beg for Daisy?</a:t>
            </a:r>
            <a:endParaRPr lang="en-US" altLang="zh-CN" sz="2800">
              <a:latin typeface="Times New Roman" panose="02020603050405020304" charset="0"/>
              <a:cs typeface="Times New Roman" panose="02020603050405020304" charset="0"/>
            </a:endParaRPr>
          </a:p>
        </p:txBody>
      </p:sp>
      <p:sp>
        <p:nvSpPr>
          <p:cNvPr id="17" name="文本框 16"/>
          <p:cNvSpPr txBox="1"/>
          <p:nvPr/>
        </p:nvSpPr>
        <p:spPr>
          <a:xfrm>
            <a:off x="170180" y="1757045"/>
            <a:ext cx="11859260" cy="521970"/>
          </a:xfrm>
          <a:prstGeom prst="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rPr>
              <a:t>Q2:How did Mrs. Grant and the boy each react to their begging?</a:t>
            </a:r>
            <a:endParaRPr lang="en-US" altLang="zh-CN" sz="2800">
              <a:latin typeface="Times New Roman" panose="02020603050405020304" charset="0"/>
              <a:cs typeface="Times New Roman" panose="02020603050405020304" charset="0"/>
            </a:endParaRPr>
          </a:p>
        </p:txBody>
      </p:sp>
      <p:sp>
        <p:nvSpPr>
          <p:cNvPr id="18" name="文本框 17"/>
          <p:cNvSpPr txBox="1"/>
          <p:nvPr/>
        </p:nvSpPr>
        <p:spPr>
          <a:xfrm>
            <a:off x="166370" y="2357755"/>
            <a:ext cx="11859260" cy="521970"/>
          </a:xfrm>
          <a:prstGeom prst="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rPr>
              <a:t>Q3:What did Mrs. Grant eventually decide to do?</a:t>
            </a:r>
            <a:endParaRPr lang="en-US" altLang="zh-CN" sz="2800">
              <a:latin typeface="Times New Roman" panose="02020603050405020304" charset="0"/>
              <a:cs typeface="Times New Roman" panose="02020603050405020304" charset="0"/>
            </a:endParaRPr>
          </a:p>
        </p:txBody>
      </p:sp>
      <p:sp>
        <p:nvSpPr>
          <p:cNvPr id="19" name="文本框 18"/>
          <p:cNvSpPr txBox="1"/>
          <p:nvPr/>
        </p:nvSpPr>
        <p:spPr>
          <a:xfrm>
            <a:off x="259715" y="4384675"/>
            <a:ext cx="11859260" cy="521970"/>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rPr>
              <a:t>Q1:What was in the butcher’s mind about the situation?</a:t>
            </a:r>
            <a:endParaRPr lang="en-US" altLang="zh-CN" sz="2800">
              <a:latin typeface="Times New Roman" panose="02020603050405020304" charset="0"/>
              <a:cs typeface="Times New Roman" panose="02020603050405020304" charset="0"/>
            </a:endParaRPr>
          </a:p>
        </p:txBody>
      </p:sp>
      <p:sp>
        <p:nvSpPr>
          <p:cNvPr id="21" name="文本框 20"/>
          <p:cNvSpPr txBox="1"/>
          <p:nvPr/>
        </p:nvSpPr>
        <p:spPr>
          <a:xfrm>
            <a:off x="259715" y="5104130"/>
            <a:ext cx="11859260" cy="521970"/>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rPr>
              <a:t>Q2:How did he deal with the dilemma in a heart-warming way?</a:t>
            </a:r>
            <a:endParaRPr lang="en-US" altLang="zh-CN" sz="2800">
              <a:latin typeface="Times New Roman" panose="02020603050405020304" charset="0"/>
              <a:cs typeface="Times New Roman" panose="02020603050405020304" charset="0"/>
            </a:endParaRPr>
          </a:p>
        </p:txBody>
      </p:sp>
      <p:sp>
        <p:nvSpPr>
          <p:cNvPr id="22" name="文本框 21"/>
          <p:cNvSpPr txBox="1"/>
          <p:nvPr/>
        </p:nvSpPr>
        <p:spPr>
          <a:xfrm>
            <a:off x="259715" y="5870575"/>
            <a:ext cx="11859260" cy="953135"/>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rPr>
              <a:t>Q3:How did the story end?/ How did the Grant family feel about the butcher’s proposal?</a:t>
            </a:r>
            <a:endParaRPr lang="en-US" altLang="zh-CN"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amond(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diamond(in)">
                                      <p:cBhvr>
                                        <p:cTn id="46" dur="2000"/>
                                        <p:tgtEl>
                                          <p:spTgt spid="1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diamond(in)">
                                      <p:cBhvr>
                                        <p:cTn id="51" dur="2000"/>
                                        <p:tgtEl>
                                          <p:spTgt spid="1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nodeType="clickEffect">
                                  <p:stCondLst>
                                    <p:cond delay="0"/>
                                  </p:stCondLst>
                                  <p:childTnLst>
                                    <p:set>
                                      <p:cBhvr>
                                        <p:cTn id="55" dur="1" fill="hold">
                                          <p:stCondLst>
                                            <p:cond delay="0"/>
                                          </p:stCondLst>
                                        </p:cTn>
                                        <p:tgtEl>
                                          <p:spTgt spid="18">
                                            <p:txEl>
                                              <p:pRg st="0" end="0"/>
                                            </p:txEl>
                                          </p:spTgt>
                                        </p:tgtEl>
                                        <p:attrNameLst>
                                          <p:attrName>style.visibility</p:attrName>
                                        </p:attrNameLst>
                                      </p:cBhvr>
                                      <p:to>
                                        <p:strVal val="visible"/>
                                      </p:to>
                                    </p:set>
                                    <p:animEffect transition="in" filter="diamond(in)">
                                      <p:cBhvr>
                                        <p:cTn id="56" dur="2000"/>
                                        <p:tgtEl>
                                          <p:spTgt spid="1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diamond(in)">
                                      <p:cBhvr>
                                        <p:cTn id="61" dur="2000"/>
                                        <p:tgtEl>
                                          <p:spTgt spid="19">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nodeType="clickEffect">
                                  <p:stCondLst>
                                    <p:cond delay="0"/>
                                  </p:stCondLst>
                                  <p:childTnLst>
                                    <p:set>
                                      <p:cBhvr>
                                        <p:cTn id="65" dur="1" fill="hold">
                                          <p:stCondLst>
                                            <p:cond delay="0"/>
                                          </p:stCondLst>
                                        </p:cTn>
                                        <p:tgtEl>
                                          <p:spTgt spid="21">
                                            <p:txEl>
                                              <p:pRg st="0" end="0"/>
                                            </p:txEl>
                                          </p:spTgt>
                                        </p:tgtEl>
                                        <p:attrNameLst>
                                          <p:attrName>style.visibility</p:attrName>
                                        </p:attrNameLst>
                                      </p:cBhvr>
                                      <p:to>
                                        <p:strVal val="visible"/>
                                      </p:to>
                                    </p:set>
                                    <p:animEffect transition="in" filter="diamond(in)">
                                      <p:cBhvr>
                                        <p:cTn id="66" dur="2000"/>
                                        <p:tgtEl>
                                          <p:spTgt spid="2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nodeType="clickEffect">
                                  <p:stCondLst>
                                    <p:cond delay="0"/>
                                  </p:stCondLst>
                                  <p:childTnLst>
                                    <p:set>
                                      <p:cBhvr>
                                        <p:cTn id="70" dur="1" fill="hold">
                                          <p:stCondLst>
                                            <p:cond delay="0"/>
                                          </p:stCondLst>
                                        </p:cTn>
                                        <p:tgtEl>
                                          <p:spTgt spid="22">
                                            <p:txEl>
                                              <p:pRg st="0" end="0"/>
                                            </p:txEl>
                                          </p:spTgt>
                                        </p:tgtEl>
                                        <p:attrNameLst>
                                          <p:attrName>style.visibility</p:attrName>
                                        </p:attrNameLst>
                                      </p:cBhvr>
                                      <p:to>
                                        <p:strVal val="visible"/>
                                      </p:to>
                                    </p:set>
                                    <p:animEffect transition="in" filter="diamond(in)">
                                      <p:cBhvr>
                                        <p:cTn id="71"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animBg="1"/>
      <p:bldP spid="4" grpId="0" animBg="1"/>
      <p:bldP spid="8" grpId="0"/>
      <p:bldP spid="7" grpId="0" animBg="1"/>
      <p:bldP spid="9" grpId="0" bldLvl="0" animBg="1"/>
      <p:bldP spid="1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 name="文本框 19"/>
          <p:cNvSpPr txBox="1"/>
          <p:nvPr/>
        </p:nvSpPr>
        <p:spPr>
          <a:xfrm>
            <a:off x="169545" y="568325"/>
            <a:ext cx="11950700" cy="563245"/>
          </a:xfrm>
          <a:prstGeom prst="rect">
            <a:avLst/>
          </a:prstGeom>
          <a:noFill/>
        </p:spPr>
        <p:txBody>
          <a:bodyPr wrap="square" rtlCol="0">
            <a:spAutoFit/>
          </a:bodyPr>
          <a:p>
            <a:pPr algn="l" fontAlgn="auto">
              <a:lnSpc>
                <a:spcPts val="3680"/>
              </a:lnSpc>
            </a:pPr>
            <a:r>
              <a:rPr sz="2800" i="1">
                <a:latin typeface="Times New Roman" panose="02020603050405020304" charset="0"/>
                <a:ea typeface="微软雅黑" panose="020B0503020204020204" charset="-122"/>
                <a:cs typeface="Times New Roman" panose="02020603050405020304" charset="0"/>
                <a:sym typeface="+mn-ea"/>
              </a:rPr>
              <a:t>Para 1: But the more she explained, the stronger her children begged for Daisy.  </a:t>
            </a:r>
            <a:endParaRPr lang="en-US" sz="2800" i="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2" name="文本框 1"/>
          <p:cNvSpPr txBox="1"/>
          <p:nvPr/>
        </p:nvSpPr>
        <p:spPr>
          <a:xfrm>
            <a:off x="73025" y="46355"/>
            <a:ext cx="590423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rPr>
              <a:t>Construct sentences--Q &amp; A</a:t>
            </a:r>
            <a:endParaRPr lang="en-US" altLang="zh-CN" sz="2800">
              <a:solidFill>
                <a:srgbClr val="1205BD"/>
              </a:solidFill>
            </a:endParaRPr>
          </a:p>
        </p:txBody>
      </p:sp>
      <p:sp>
        <p:nvSpPr>
          <p:cNvPr id="5" name="矩形 4"/>
          <p:cNvSpPr/>
          <p:nvPr/>
        </p:nvSpPr>
        <p:spPr>
          <a:xfrm>
            <a:off x="148590" y="473075"/>
            <a:ext cx="4066540"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3025" y="46355"/>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48590" y="2089785"/>
            <a:ext cx="11880215" cy="43999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342900" indent="-342900">
              <a:buFont typeface="Wingdings" panose="05000000000000000000" charset="0"/>
              <a:buChar char="Ø"/>
            </a:pPr>
            <a:r>
              <a:rPr lang="en-US" sz="2800">
                <a:latin typeface="Times New Roman" panose="02020603050405020304" charset="0"/>
                <a:cs typeface="Times New Roman" panose="02020603050405020304" charset="0"/>
              </a:rPr>
              <a:t>They begged their mother, promising that they would rather go hungry or suffer from cold to keep Daisy, their warm comfort.</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800">
                <a:latin typeface="Times New Roman" panose="02020603050405020304" charset="0"/>
                <a:cs typeface="Times New Roman" panose="02020603050405020304" charset="0"/>
              </a:rPr>
              <a:t>“No!- No! No!” they dashed to Daisy and threw their arms around her, begging “Please, mother! We would rather go hungry than lose her!”</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800">
                <a:latin typeface="Times New Roman" panose="02020603050405020304" charset="0"/>
                <a:cs typeface="Times New Roman" panose="02020603050405020304" charset="0"/>
              </a:rPr>
              <a:t>They even promised to go with less food and no clothes as long as their mother agreed to keep Daisy.</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800">
                <a:latin typeface="Times New Roman" panose="02020603050405020304" charset="0"/>
                <a:cs typeface="Times New Roman" panose="02020603050405020304" charset="0"/>
              </a:rPr>
              <a:t>With tearful eyes, they gathered around their mother, begging not to let Daisy go.</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800">
                <a:latin typeface="Times New Roman" panose="02020603050405020304" charset="0"/>
                <a:cs typeface="Times New Roman" panose="02020603050405020304" charset="0"/>
              </a:rPr>
              <a:t>Desperately, they hugged the pet lamb tightly, looking at their mother with eager eyes.</a:t>
            </a:r>
            <a:endParaRPr lang="en-US" sz="2800">
              <a:latin typeface="Times New Roman" panose="02020603050405020304" charset="0"/>
              <a:cs typeface="Times New Roman" panose="02020603050405020304" charset="0"/>
            </a:endParaRPr>
          </a:p>
        </p:txBody>
      </p:sp>
      <p:sp>
        <p:nvSpPr>
          <p:cNvPr id="16" name="文本框 15"/>
          <p:cNvSpPr txBox="1"/>
          <p:nvPr/>
        </p:nvSpPr>
        <p:spPr>
          <a:xfrm>
            <a:off x="169545" y="1307465"/>
            <a:ext cx="11859260" cy="521970"/>
          </a:xfrm>
          <a:prstGeom prst="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rPr>
              <a:t>Q1:Whom did they beg for Daisy? And how did they beg for Daisy?</a:t>
            </a:r>
            <a:endParaRPr lang="en-US" altLang="zh-CN"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amond(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amond(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amond(in)">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diamond(in)">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diamond(in)">
                                      <p:cBhvr>
                                        <p:cTn id="27"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 name="文本框 19"/>
          <p:cNvSpPr txBox="1"/>
          <p:nvPr/>
        </p:nvSpPr>
        <p:spPr>
          <a:xfrm>
            <a:off x="169545" y="568325"/>
            <a:ext cx="11950700" cy="563245"/>
          </a:xfrm>
          <a:prstGeom prst="rect">
            <a:avLst/>
          </a:prstGeom>
          <a:noFill/>
        </p:spPr>
        <p:txBody>
          <a:bodyPr wrap="square" rtlCol="0">
            <a:spAutoFit/>
          </a:bodyPr>
          <a:p>
            <a:pPr algn="l" fontAlgn="auto">
              <a:lnSpc>
                <a:spcPts val="3680"/>
              </a:lnSpc>
            </a:pPr>
            <a:r>
              <a:rPr sz="2800" i="1">
                <a:latin typeface="Times New Roman" panose="02020603050405020304" charset="0"/>
                <a:ea typeface="微软雅黑" panose="020B0503020204020204" charset="-122"/>
                <a:cs typeface="Times New Roman" panose="02020603050405020304" charset="0"/>
                <a:sym typeface="+mn-ea"/>
              </a:rPr>
              <a:t>Para 1: But the more she explained, the stronger her children begged for Daisy.  </a:t>
            </a:r>
            <a:endParaRPr lang="en-US" sz="2800" i="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2" name="文本框 1"/>
          <p:cNvSpPr txBox="1"/>
          <p:nvPr/>
        </p:nvSpPr>
        <p:spPr>
          <a:xfrm>
            <a:off x="73025" y="46355"/>
            <a:ext cx="590423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rPr>
              <a:t>Construct sentences--Q &amp; A</a:t>
            </a:r>
            <a:endParaRPr lang="en-US" altLang="zh-CN" sz="2800">
              <a:solidFill>
                <a:srgbClr val="1205BD"/>
              </a:solidFill>
            </a:endParaRPr>
          </a:p>
        </p:txBody>
      </p:sp>
      <p:sp>
        <p:nvSpPr>
          <p:cNvPr id="5" name="矩形 4"/>
          <p:cNvSpPr/>
          <p:nvPr/>
        </p:nvSpPr>
        <p:spPr>
          <a:xfrm>
            <a:off x="148590" y="473075"/>
            <a:ext cx="4066540"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3025" y="46355"/>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48590" y="2089785"/>
            <a:ext cx="11880215" cy="396938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342900" indent="-342900">
              <a:buFont typeface="Wingdings" panose="05000000000000000000" charset="0"/>
              <a:buChar char="Ø"/>
            </a:pPr>
            <a:r>
              <a:rPr lang="en-US" sz="2800">
                <a:latin typeface="Times New Roman" panose="02020603050405020304" charset="0"/>
                <a:cs typeface="Times New Roman" panose="02020603050405020304" charset="0"/>
              </a:rPr>
              <a:t>Well aware that if she didn’t sell the lamb, her family would suffer bitterly and would probably end up freezing or starving to death, Mrs. Grant closed her eyes, tears silently falling out of the corners of her eyes.</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800">
                <a:latin typeface="Times New Roman" panose="02020603050405020304" charset="0"/>
                <a:cs typeface="Times New Roman" panose="02020603050405020304" charset="0"/>
              </a:rPr>
              <a:t>Caught in a dilemma, Mrs. Grant felt torn. Her children’s begging softened her heart, but a look at the skinny children and their wornout clothes made her heart tight.</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800">
                <a:latin typeface="Times New Roman" panose="02020603050405020304" charset="0"/>
                <a:cs typeface="Times New Roman" panose="02020603050405020304" charset="0"/>
              </a:rPr>
              <a:t>Hearing this, Mrs. Grant was in great sorrow, her heart bleeding. After all, she clearly knew that the children had devoted so much love to Daisy and that Daisy was more than a pet lamb to them.</a:t>
            </a:r>
            <a:endParaRPr lang="en-US" sz="2800">
              <a:latin typeface="Times New Roman" panose="02020603050405020304" charset="0"/>
              <a:cs typeface="Times New Roman" panose="02020603050405020304" charset="0"/>
            </a:endParaRPr>
          </a:p>
        </p:txBody>
      </p:sp>
      <p:sp>
        <p:nvSpPr>
          <p:cNvPr id="16" name="文本框 15"/>
          <p:cNvSpPr txBox="1"/>
          <p:nvPr/>
        </p:nvSpPr>
        <p:spPr>
          <a:xfrm>
            <a:off x="169545" y="1307465"/>
            <a:ext cx="11859260" cy="521970"/>
          </a:xfrm>
          <a:prstGeom prst="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sym typeface="+mn-ea"/>
              </a:rPr>
              <a:t>Q2:How did Mrs. Grant and the boy each react to their begging?</a:t>
            </a:r>
            <a:endParaRPr lang="en-US" altLang="zh-CN"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amond(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amond(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amond(in)">
                                      <p:cBhvr>
                                        <p:cTn id="17"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 name="文本框 19"/>
          <p:cNvSpPr txBox="1"/>
          <p:nvPr/>
        </p:nvSpPr>
        <p:spPr>
          <a:xfrm>
            <a:off x="169545" y="568325"/>
            <a:ext cx="11950700" cy="563245"/>
          </a:xfrm>
          <a:prstGeom prst="rect">
            <a:avLst/>
          </a:prstGeom>
          <a:noFill/>
        </p:spPr>
        <p:txBody>
          <a:bodyPr wrap="square" rtlCol="0">
            <a:spAutoFit/>
          </a:bodyPr>
          <a:p>
            <a:pPr algn="l" fontAlgn="auto">
              <a:lnSpc>
                <a:spcPts val="3680"/>
              </a:lnSpc>
            </a:pPr>
            <a:r>
              <a:rPr sz="2800" i="1">
                <a:latin typeface="Times New Roman" panose="02020603050405020304" charset="0"/>
                <a:ea typeface="微软雅黑" panose="020B0503020204020204" charset="-122"/>
                <a:cs typeface="Times New Roman" panose="02020603050405020304" charset="0"/>
                <a:sym typeface="+mn-ea"/>
              </a:rPr>
              <a:t>Para 1: But the more she explained, the stronger her children begged for Daisy.  </a:t>
            </a:r>
            <a:endParaRPr lang="en-US" sz="2800" i="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2" name="文本框 1"/>
          <p:cNvSpPr txBox="1"/>
          <p:nvPr/>
        </p:nvSpPr>
        <p:spPr>
          <a:xfrm>
            <a:off x="73025" y="46355"/>
            <a:ext cx="590423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rPr>
              <a:t>Construct sentences--Q &amp; A</a:t>
            </a:r>
            <a:endParaRPr lang="en-US" altLang="zh-CN" sz="2800">
              <a:solidFill>
                <a:srgbClr val="1205BD"/>
              </a:solidFill>
            </a:endParaRPr>
          </a:p>
        </p:txBody>
      </p:sp>
      <p:sp>
        <p:nvSpPr>
          <p:cNvPr id="5" name="矩形 4"/>
          <p:cNvSpPr/>
          <p:nvPr/>
        </p:nvSpPr>
        <p:spPr>
          <a:xfrm>
            <a:off x="148590" y="473075"/>
            <a:ext cx="4066540"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3025" y="46355"/>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48590" y="2089785"/>
            <a:ext cx="11880215" cy="43999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342900" indent="-342900">
              <a:buFont typeface="Wingdings" panose="05000000000000000000" charset="0"/>
              <a:buChar char="Ø"/>
            </a:pPr>
            <a:r>
              <a:rPr lang="en-US" sz="2800">
                <a:latin typeface="Times New Roman" panose="02020603050405020304" charset="0"/>
                <a:cs typeface="Times New Roman" panose="02020603050405020304" charset="0"/>
              </a:rPr>
              <a:t>Having struggled hard, she turned to the butcher and decided that she would not sell daisy and would return the money. </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800">
                <a:latin typeface="Times New Roman" panose="02020603050405020304" charset="0"/>
                <a:cs typeface="Times New Roman" panose="02020603050405020304" charset="0"/>
              </a:rPr>
              <a:t>At last she handed back the money, saying, "I cannot sell it just now, sir. Wait until another time. I must try to keep up a little longer."</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800">
                <a:latin typeface="Times New Roman" panose="02020603050405020304" charset="0"/>
                <a:cs typeface="Times New Roman" panose="02020603050405020304" charset="0"/>
              </a:rPr>
              <a:t> She knew her children liked the pet lamb, but what mattered most at the moment was to feed their stomachs and keep them warm. Decision made, she signalled to the boy to take Daisy away.</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800">
                <a:latin typeface="Times New Roman" panose="02020603050405020304" charset="0"/>
                <a:cs typeface="Times New Roman" panose="02020603050405020304" charset="0"/>
              </a:rPr>
              <a:t>Her children could go without a pet lamb for quite a while, but never could they survive longer than that without food and clothes. So she had no choice but to let her children down this time.</a:t>
            </a:r>
            <a:endParaRPr lang="en-US" sz="2800">
              <a:latin typeface="Times New Roman" panose="02020603050405020304" charset="0"/>
              <a:cs typeface="Times New Roman" panose="02020603050405020304" charset="0"/>
            </a:endParaRPr>
          </a:p>
        </p:txBody>
      </p:sp>
      <p:sp>
        <p:nvSpPr>
          <p:cNvPr id="16" name="文本框 15"/>
          <p:cNvSpPr txBox="1"/>
          <p:nvPr/>
        </p:nvSpPr>
        <p:spPr>
          <a:xfrm>
            <a:off x="169545" y="1307465"/>
            <a:ext cx="11859260" cy="521970"/>
          </a:xfrm>
          <a:prstGeom prst="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sym typeface="+mn-ea"/>
              </a:rPr>
              <a:t>Q3:What did Mrs. Grant eventually decide to do?</a:t>
            </a:r>
            <a:endParaRPr lang="en-US" altLang="zh-CN"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amond(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amond(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amond(in)">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diamond(in)">
                                      <p:cBhvr>
                                        <p:cTn id="22"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 name="文本框 19"/>
          <p:cNvSpPr txBox="1"/>
          <p:nvPr/>
        </p:nvSpPr>
        <p:spPr>
          <a:xfrm>
            <a:off x="169545" y="568325"/>
            <a:ext cx="11950700" cy="563245"/>
          </a:xfrm>
          <a:prstGeom prst="rect">
            <a:avLst/>
          </a:prstGeom>
          <a:noFill/>
        </p:spPr>
        <p:txBody>
          <a:bodyPr wrap="square" rtlCol="0">
            <a:spAutoFit/>
          </a:bodyPr>
          <a:p>
            <a:pPr algn="l" fontAlgn="auto">
              <a:lnSpc>
                <a:spcPts val="3680"/>
              </a:lnSpc>
            </a:pPr>
            <a:r>
              <a:rPr sz="2800" i="1">
                <a:latin typeface="Times New Roman" panose="02020603050405020304" charset="0"/>
                <a:ea typeface="微软雅黑" panose="020B0503020204020204" charset="-122"/>
                <a:cs typeface="Times New Roman" panose="02020603050405020304" charset="0"/>
                <a:sym typeface="+mn-ea"/>
              </a:rPr>
              <a:t>Para 2: The butcher, who had been watching all, was touched in his heart._____  </a:t>
            </a:r>
            <a:endParaRPr lang="en-US" sz="2800" i="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2" name="文本框 1"/>
          <p:cNvSpPr txBox="1"/>
          <p:nvPr/>
        </p:nvSpPr>
        <p:spPr>
          <a:xfrm>
            <a:off x="73025" y="46355"/>
            <a:ext cx="590423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rPr>
              <a:t>Construct sentences--Q &amp; A</a:t>
            </a:r>
            <a:endParaRPr lang="en-US" altLang="zh-CN" sz="2800">
              <a:solidFill>
                <a:srgbClr val="1205BD"/>
              </a:solidFill>
            </a:endParaRPr>
          </a:p>
        </p:txBody>
      </p:sp>
      <p:sp>
        <p:nvSpPr>
          <p:cNvPr id="5" name="矩形 4"/>
          <p:cNvSpPr/>
          <p:nvPr/>
        </p:nvSpPr>
        <p:spPr>
          <a:xfrm>
            <a:off x="148590" y="473075"/>
            <a:ext cx="4066540"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3025" y="46355"/>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48590" y="2089785"/>
            <a:ext cx="11880215" cy="31076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342900" indent="-342900">
              <a:buFont typeface="Wingdings" panose="05000000000000000000" charset="0"/>
              <a:buChar char="Ø"/>
            </a:pPr>
            <a:r>
              <a:rPr lang="en-US" sz="2800">
                <a:latin typeface="Times New Roman" panose="02020603050405020304" charset="0"/>
                <a:cs typeface="Times New Roman" panose="02020603050405020304" charset="0"/>
              </a:rPr>
              <a:t> “I should never make money at the cost of the poor children’s only comfort,” he thought. “Maybe I can do something to help them out.”</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800">
                <a:latin typeface="Times New Roman" panose="02020603050405020304" charset="0"/>
                <a:cs typeface="Times New Roman" panose="02020603050405020304" charset="0"/>
              </a:rPr>
              <a:t>He should never make money by depriving the children of their only source of joy. His mind working fast, an idea popped up. </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800">
                <a:latin typeface="Times New Roman" panose="02020603050405020304" charset="0"/>
                <a:cs typeface="Times New Roman" panose="02020603050405020304" charset="0"/>
              </a:rPr>
              <a:t> When Mrs. Grant took out the money and gave it back, he just waved his hand and announced, “I will not rob the children of their pet!” </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endParaRPr lang="en-US" sz="2800">
              <a:latin typeface="Times New Roman" panose="02020603050405020304" charset="0"/>
              <a:cs typeface="Times New Roman" panose="02020603050405020304" charset="0"/>
            </a:endParaRPr>
          </a:p>
        </p:txBody>
      </p:sp>
      <p:sp>
        <p:nvSpPr>
          <p:cNvPr id="19" name="文本框 18"/>
          <p:cNvSpPr txBox="1"/>
          <p:nvPr/>
        </p:nvSpPr>
        <p:spPr>
          <a:xfrm>
            <a:off x="148590" y="1266190"/>
            <a:ext cx="11783695" cy="521970"/>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rPr>
              <a:t>Q1:What was in the butcher’s mind about the situation?</a:t>
            </a:r>
            <a:endParaRPr lang="en-US" altLang="zh-CN"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amond(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amond(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amond(in)">
                                      <p:cBhvr>
                                        <p:cTn id="17"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 name="文本框 19"/>
          <p:cNvSpPr txBox="1"/>
          <p:nvPr/>
        </p:nvSpPr>
        <p:spPr>
          <a:xfrm>
            <a:off x="169545" y="568325"/>
            <a:ext cx="11950700" cy="563245"/>
          </a:xfrm>
          <a:prstGeom prst="rect">
            <a:avLst/>
          </a:prstGeom>
          <a:noFill/>
        </p:spPr>
        <p:txBody>
          <a:bodyPr wrap="square" rtlCol="0">
            <a:spAutoFit/>
          </a:bodyPr>
          <a:p>
            <a:pPr algn="l" fontAlgn="auto">
              <a:lnSpc>
                <a:spcPts val="3680"/>
              </a:lnSpc>
            </a:pPr>
            <a:r>
              <a:rPr sz="2800" i="1">
                <a:latin typeface="Times New Roman" panose="02020603050405020304" charset="0"/>
                <a:ea typeface="微软雅黑" panose="020B0503020204020204" charset="-122"/>
                <a:cs typeface="Times New Roman" panose="02020603050405020304" charset="0"/>
                <a:sym typeface="+mn-ea"/>
              </a:rPr>
              <a:t>Para 2: The butcher, who had been watching all, was touched in his heart._____  </a:t>
            </a:r>
            <a:endParaRPr lang="en-US" sz="2800" i="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2" name="文本框 1"/>
          <p:cNvSpPr txBox="1"/>
          <p:nvPr/>
        </p:nvSpPr>
        <p:spPr>
          <a:xfrm>
            <a:off x="73025" y="46355"/>
            <a:ext cx="590423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rPr>
              <a:t>Construct sentences--Q &amp; A</a:t>
            </a:r>
            <a:endParaRPr lang="en-US" altLang="zh-CN" sz="2800">
              <a:solidFill>
                <a:srgbClr val="1205BD"/>
              </a:solidFill>
            </a:endParaRPr>
          </a:p>
        </p:txBody>
      </p:sp>
      <p:sp>
        <p:nvSpPr>
          <p:cNvPr id="5" name="矩形 4"/>
          <p:cNvSpPr/>
          <p:nvPr/>
        </p:nvSpPr>
        <p:spPr>
          <a:xfrm>
            <a:off x="148590" y="473075"/>
            <a:ext cx="4066540"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3025" y="46355"/>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48590" y="2089785"/>
            <a:ext cx="11880215" cy="43999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342900" indent="-342900">
              <a:buFont typeface="Wingdings" panose="05000000000000000000" charset="0"/>
              <a:buChar char="Ø"/>
            </a:pPr>
            <a:r>
              <a:rPr lang="en-US" sz="2800">
                <a:latin typeface="Times New Roman" panose="02020603050405020304" charset="0"/>
                <a:cs typeface="Times New Roman" panose="02020603050405020304" charset="0"/>
              </a:rPr>
              <a:t>Approaching the children and the pet lamb, he announced that he would buy the lamb with the money he had paid Mrs. Grant, but he would give the lamb back to them as a present for their loving heart.</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800">
                <a:latin typeface="Times New Roman" panose="02020603050405020304" charset="0"/>
                <a:cs typeface="Times New Roman" panose="02020603050405020304" charset="0"/>
              </a:rPr>
              <a:t>He approached the children, patted them on the shoulders gently and promised that he would buy Daisy from their mother and then gave it back to them as a gift. </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800">
                <a:latin typeface="Times New Roman" panose="02020603050405020304" charset="0"/>
                <a:cs typeface="Times New Roman" panose="02020603050405020304" charset="0"/>
              </a:rPr>
              <a:t>Gently patting the pet lamb, he said that the children could keep Daisy and that he would be glad to witness Dais</a:t>
            </a:r>
            <a:r>
              <a:rPr lang="en-US" altLang="zh-CN" sz="2800">
                <a:latin typeface="Times New Roman" panose="02020603050405020304" charset="0"/>
                <a:cs typeface="Times New Roman" panose="02020603050405020304" charset="0"/>
              </a:rPr>
              <a:t>y</a:t>
            </a:r>
            <a:r>
              <a:rPr lang="en-US" sz="2800">
                <a:latin typeface="Times New Roman" panose="02020603050405020304" charset="0"/>
                <a:cs typeface="Times New Roman" panose="02020603050405020304" charset="0"/>
              </a:rPr>
              <a:t> growing up with them and his boy.</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800">
                <a:latin typeface="Times New Roman" panose="02020603050405020304" charset="0"/>
                <a:cs typeface="Times New Roman" panose="02020603050405020304" charset="0"/>
              </a:rPr>
              <a:t>He explained that the lamb would stay with them and the money would also remain to carry them through the tough days ahead.</a:t>
            </a:r>
            <a:endParaRPr lang="en-US" sz="2800">
              <a:latin typeface="Times New Roman" panose="02020603050405020304" charset="0"/>
              <a:cs typeface="Times New Roman" panose="02020603050405020304" charset="0"/>
            </a:endParaRPr>
          </a:p>
        </p:txBody>
      </p:sp>
      <p:sp>
        <p:nvSpPr>
          <p:cNvPr id="19" name="文本框 18"/>
          <p:cNvSpPr txBox="1"/>
          <p:nvPr/>
        </p:nvSpPr>
        <p:spPr>
          <a:xfrm>
            <a:off x="169545" y="1349375"/>
            <a:ext cx="11859260" cy="521970"/>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sym typeface="+mn-ea"/>
              </a:rPr>
              <a:t>Q2:How did he deal with the dilemma in a heart-warming way?</a:t>
            </a:r>
            <a:endParaRPr lang="en-US" altLang="zh-CN"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amond(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amond(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amond(in)">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diamond(in)">
                                      <p:cBhvr>
                                        <p:cTn id="22"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 name="文本框 19"/>
          <p:cNvSpPr txBox="1"/>
          <p:nvPr/>
        </p:nvSpPr>
        <p:spPr>
          <a:xfrm>
            <a:off x="169545" y="568325"/>
            <a:ext cx="11950700" cy="563245"/>
          </a:xfrm>
          <a:prstGeom prst="rect">
            <a:avLst/>
          </a:prstGeom>
          <a:noFill/>
        </p:spPr>
        <p:txBody>
          <a:bodyPr wrap="square" rtlCol="0">
            <a:spAutoFit/>
          </a:bodyPr>
          <a:p>
            <a:pPr algn="l" fontAlgn="auto">
              <a:lnSpc>
                <a:spcPts val="3680"/>
              </a:lnSpc>
            </a:pPr>
            <a:r>
              <a:rPr sz="2800" i="1">
                <a:latin typeface="Times New Roman" panose="02020603050405020304" charset="0"/>
                <a:ea typeface="微软雅黑" panose="020B0503020204020204" charset="-122"/>
                <a:cs typeface="Times New Roman" panose="02020603050405020304" charset="0"/>
                <a:sym typeface="+mn-ea"/>
              </a:rPr>
              <a:t>Para 2: The butcher, who had been watching all, was touched in his heart._____  </a:t>
            </a:r>
            <a:endParaRPr lang="en-US" sz="2800" i="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2" name="文本框 1"/>
          <p:cNvSpPr txBox="1"/>
          <p:nvPr/>
        </p:nvSpPr>
        <p:spPr>
          <a:xfrm>
            <a:off x="73025" y="46355"/>
            <a:ext cx="590423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rPr>
              <a:t>Construct sentences--Q &amp; A</a:t>
            </a:r>
            <a:endParaRPr lang="en-US" altLang="zh-CN" sz="2800">
              <a:solidFill>
                <a:srgbClr val="1205BD"/>
              </a:solidFill>
            </a:endParaRPr>
          </a:p>
        </p:txBody>
      </p:sp>
      <p:sp>
        <p:nvSpPr>
          <p:cNvPr id="5" name="矩形 4"/>
          <p:cNvSpPr/>
          <p:nvPr/>
        </p:nvSpPr>
        <p:spPr>
          <a:xfrm>
            <a:off x="148590" y="473075"/>
            <a:ext cx="4066540"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3025" y="46355"/>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48590" y="2226945"/>
            <a:ext cx="11880215" cy="3538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342900" indent="-342900">
              <a:buFont typeface="Wingdings" panose="05000000000000000000" charset="0"/>
              <a:buChar char="Ø"/>
            </a:pPr>
            <a:r>
              <a:rPr lang="en-US" sz="2800">
                <a:latin typeface="Times New Roman" panose="02020603050405020304" charset="0"/>
                <a:cs typeface="Times New Roman" panose="02020603050405020304" charset="0"/>
              </a:rPr>
              <a:t>At the wise uplifting decision, the children danced happily around the lamb in circles. And Mrs. Grant threw an appreciative look at the butcher, delighted that both her family and the pet lamb luckily survived thanks to the butcher’s gentle heart.</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800">
                <a:latin typeface="Times New Roman" panose="02020603050405020304" charset="0"/>
                <a:cs typeface="Times New Roman" panose="02020603050405020304" charset="0"/>
              </a:rPr>
              <a:t>The word left the children standing stunned. Then, looking up at him, one asked seriously, “Sir, do you really mean that?” </a:t>
            </a:r>
            <a:endParaRPr lang="en-US" sz="28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800">
                <a:latin typeface="Times New Roman" panose="02020603050405020304" charset="0"/>
                <a:cs typeface="Times New Roman" panose="02020603050405020304" charset="0"/>
              </a:rPr>
              <a:t>Hearing this, all the children gathered round and stroked the pet, their little hearts filled with joy. </a:t>
            </a:r>
            <a:endParaRPr lang="en-US" sz="2800">
              <a:latin typeface="Times New Roman" panose="02020603050405020304" charset="0"/>
              <a:cs typeface="Times New Roman" panose="02020603050405020304" charset="0"/>
            </a:endParaRPr>
          </a:p>
        </p:txBody>
      </p:sp>
      <p:sp>
        <p:nvSpPr>
          <p:cNvPr id="19" name="文本框 18"/>
          <p:cNvSpPr txBox="1"/>
          <p:nvPr/>
        </p:nvSpPr>
        <p:spPr>
          <a:xfrm>
            <a:off x="169545" y="1150620"/>
            <a:ext cx="11859260" cy="953135"/>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sym typeface="+mn-ea"/>
              </a:rPr>
              <a:t>Q3:How did the story end?/ How did the Grant family feel about the butcher’s proposal?</a:t>
            </a:r>
            <a:endParaRPr lang="en-US" altLang="zh-CN"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amond(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amond(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amond(in)">
                                      <p:cBhvr>
                                        <p:cTn id="17"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 name="文本框 19"/>
          <p:cNvSpPr txBox="1"/>
          <p:nvPr/>
        </p:nvSpPr>
        <p:spPr>
          <a:xfrm>
            <a:off x="169545" y="673735"/>
            <a:ext cx="1858010" cy="5754370"/>
          </a:xfrm>
          <a:prstGeom prst="rect">
            <a:avLst/>
          </a:prstGeom>
          <a:noFill/>
        </p:spPr>
        <p:txBody>
          <a:bodyPr wrap="square" rtlCol="0">
            <a:spAutoFit/>
          </a:bodyPr>
          <a:p>
            <a:pPr algn="l" fontAlgn="auto">
              <a:lnSpc>
                <a:spcPts val="3680"/>
              </a:lnSpc>
            </a:pPr>
            <a:r>
              <a:rPr lang="en-US" sz="3200">
                <a:solidFill>
                  <a:schemeClr val="tx1"/>
                </a:solidFill>
                <a:latin typeface="Arial" panose="020B0604020202020204" pitchFamily="34" charset="0"/>
                <a:ea typeface="微软雅黑" panose="020B0503020204020204" charset="-122"/>
                <a:cs typeface="Arial" panose="020B0604020202020204" pitchFamily="34" charset="0"/>
              </a:rPr>
              <a:t>pet lamb</a:t>
            </a:r>
            <a:endParaRPr lang="en-US" sz="3200">
              <a:solidFill>
                <a:schemeClr val="tx1"/>
              </a:solidFill>
              <a:latin typeface="Arial" panose="020B0604020202020204" pitchFamily="34" charset="0"/>
              <a:ea typeface="微软雅黑" panose="020B0503020204020204" charset="-122"/>
              <a:cs typeface="Arial" panose="020B0604020202020204" pitchFamily="34" charset="0"/>
            </a:endParaRPr>
          </a:p>
          <a:p>
            <a:pPr algn="l" fontAlgn="auto">
              <a:lnSpc>
                <a:spcPts val="3680"/>
              </a:lnSpc>
            </a:pPr>
            <a:r>
              <a:rPr lang="en-US" sz="3200">
                <a:solidFill>
                  <a:schemeClr val="tx1"/>
                </a:solidFill>
                <a:latin typeface="Arial" panose="020B0604020202020204" pitchFamily="34" charset="0"/>
                <a:ea typeface="微软雅黑" panose="020B0503020204020204" charset="-122"/>
                <a:cs typeface="Arial" panose="020B0604020202020204" pitchFamily="34" charset="0"/>
              </a:rPr>
              <a:t>butcher</a:t>
            </a:r>
            <a:endParaRPr lang="en-US" sz="3200">
              <a:solidFill>
                <a:schemeClr val="tx1"/>
              </a:solidFill>
              <a:latin typeface="Arial" panose="020B0604020202020204" pitchFamily="34" charset="0"/>
              <a:ea typeface="微软雅黑" panose="020B0503020204020204" charset="-122"/>
              <a:cs typeface="Arial" panose="020B0604020202020204" pitchFamily="34" charset="0"/>
            </a:endParaRPr>
          </a:p>
          <a:p>
            <a:pPr algn="l" fontAlgn="auto">
              <a:lnSpc>
                <a:spcPts val="3680"/>
              </a:lnSpc>
            </a:pPr>
            <a:r>
              <a:rPr lang="en-US" sz="3200">
                <a:solidFill>
                  <a:schemeClr val="tx1"/>
                </a:solidFill>
                <a:latin typeface="Arial" panose="020B0604020202020204" pitchFamily="34" charset="0"/>
                <a:ea typeface="微软雅黑" panose="020B0503020204020204" charset="-122"/>
                <a:cs typeface="Arial" panose="020B0604020202020204" pitchFamily="34" charset="0"/>
              </a:rPr>
              <a:t>children</a:t>
            </a:r>
            <a:endParaRPr lang="en-US" sz="3200">
              <a:solidFill>
                <a:schemeClr val="tx1"/>
              </a:solidFill>
              <a:latin typeface="Arial" panose="020B0604020202020204" pitchFamily="34" charset="0"/>
              <a:ea typeface="微软雅黑" panose="020B0503020204020204" charset="-122"/>
              <a:cs typeface="Arial" panose="020B0604020202020204" pitchFamily="34" charset="0"/>
            </a:endParaRPr>
          </a:p>
          <a:p>
            <a:pPr algn="l" fontAlgn="auto">
              <a:lnSpc>
                <a:spcPts val="3680"/>
              </a:lnSpc>
            </a:pPr>
            <a:r>
              <a:rPr lang="en-US" sz="3200">
                <a:solidFill>
                  <a:schemeClr val="tx1"/>
                </a:solidFill>
                <a:latin typeface="Arial" panose="020B0604020202020204" pitchFamily="34" charset="0"/>
                <a:ea typeface="微软雅黑" panose="020B0503020204020204" charset="-122"/>
                <a:cs typeface="Arial" panose="020B0604020202020204" pitchFamily="34" charset="0"/>
              </a:rPr>
              <a:t>money</a:t>
            </a:r>
            <a:endParaRPr lang="en-US" sz="3200">
              <a:solidFill>
                <a:schemeClr val="tx1"/>
              </a:solidFill>
              <a:latin typeface="Arial" panose="020B0604020202020204" pitchFamily="34" charset="0"/>
              <a:ea typeface="微软雅黑" panose="020B0503020204020204" charset="-122"/>
              <a:cs typeface="Arial" panose="020B0604020202020204" pitchFamily="34" charset="0"/>
            </a:endParaRPr>
          </a:p>
          <a:p>
            <a:pPr algn="l" fontAlgn="auto">
              <a:lnSpc>
                <a:spcPts val="3680"/>
              </a:lnSpc>
            </a:pPr>
            <a:endParaRPr lang="en-US" sz="3200">
              <a:solidFill>
                <a:schemeClr val="tx1"/>
              </a:solidFill>
              <a:latin typeface="Arial" panose="020B0604020202020204" pitchFamily="34" charset="0"/>
              <a:ea typeface="微软雅黑" panose="020B0503020204020204" charset="-122"/>
              <a:cs typeface="Arial" panose="020B0604020202020204" pitchFamily="34" charset="0"/>
            </a:endParaRPr>
          </a:p>
          <a:p>
            <a:pPr algn="l" fontAlgn="auto">
              <a:lnSpc>
                <a:spcPts val="3680"/>
              </a:lnSpc>
            </a:pPr>
            <a:r>
              <a:rPr lang="en-US" sz="3200">
                <a:solidFill>
                  <a:schemeClr val="tx1"/>
                </a:solidFill>
                <a:latin typeface="Arial" panose="020B0604020202020204" pitchFamily="34" charset="0"/>
                <a:ea typeface="微软雅黑" panose="020B0503020204020204" charset="-122"/>
                <a:cs typeface="Arial" panose="020B0604020202020204" pitchFamily="34" charset="0"/>
              </a:rPr>
              <a:t>love</a:t>
            </a:r>
            <a:endParaRPr lang="en-US" sz="3200">
              <a:solidFill>
                <a:schemeClr val="tx1"/>
              </a:solidFill>
              <a:latin typeface="Arial" panose="020B0604020202020204" pitchFamily="34" charset="0"/>
              <a:ea typeface="微软雅黑" panose="020B0503020204020204" charset="-122"/>
              <a:cs typeface="Arial" panose="020B0604020202020204" pitchFamily="34" charset="0"/>
            </a:endParaRPr>
          </a:p>
          <a:p>
            <a:pPr algn="l" fontAlgn="auto">
              <a:lnSpc>
                <a:spcPts val="3680"/>
              </a:lnSpc>
            </a:pPr>
            <a:r>
              <a:rPr lang="en-US" sz="3200">
                <a:solidFill>
                  <a:schemeClr val="tx1"/>
                </a:solidFill>
                <a:latin typeface="Arial" panose="020B0604020202020204" pitchFamily="34" charset="0"/>
                <a:ea typeface="微软雅黑" panose="020B0503020204020204" charset="-122"/>
                <a:cs typeface="Arial" panose="020B0604020202020204" pitchFamily="34" charset="0"/>
              </a:rPr>
              <a:t>play</a:t>
            </a:r>
            <a:endParaRPr lang="en-US" sz="3200">
              <a:solidFill>
                <a:schemeClr val="tx1"/>
              </a:solidFill>
              <a:latin typeface="Arial" panose="020B0604020202020204" pitchFamily="34" charset="0"/>
              <a:ea typeface="微软雅黑" panose="020B0503020204020204" charset="-122"/>
              <a:cs typeface="Arial" panose="020B0604020202020204" pitchFamily="34" charset="0"/>
            </a:endParaRPr>
          </a:p>
          <a:p>
            <a:pPr algn="l" fontAlgn="auto">
              <a:lnSpc>
                <a:spcPts val="3680"/>
              </a:lnSpc>
            </a:pPr>
            <a:r>
              <a:rPr lang="en-US" sz="3200">
                <a:solidFill>
                  <a:schemeClr val="tx1"/>
                </a:solidFill>
                <a:latin typeface="Arial" panose="020B0604020202020204" pitchFamily="34" charset="0"/>
                <a:ea typeface="微软雅黑" panose="020B0503020204020204" charset="-122"/>
                <a:cs typeface="Arial" panose="020B0604020202020204" pitchFamily="34" charset="0"/>
              </a:rPr>
              <a:t>choke</a:t>
            </a:r>
            <a:endParaRPr lang="en-US" sz="3200">
              <a:solidFill>
                <a:schemeClr val="tx1"/>
              </a:solidFill>
              <a:latin typeface="Arial" panose="020B0604020202020204" pitchFamily="34" charset="0"/>
              <a:ea typeface="微软雅黑" panose="020B0503020204020204" charset="-122"/>
              <a:cs typeface="Arial" panose="020B0604020202020204" pitchFamily="34" charset="0"/>
            </a:endParaRPr>
          </a:p>
          <a:p>
            <a:pPr algn="l" fontAlgn="auto">
              <a:lnSpc>
                <a:spcPts val="3680"/>
              </a:lnSpc>
            </a:pPr>
            <a:r>
              <a:rPr lang="en-US" sz="3200">
                <a:solidFill>
                  <a:schemeClr val="tx1"/>
                </a:solidFill>
                <a:latin typeface="Arial" panose="020B0604020202020204" pitchFamily="34" charset="0"/>
                <a:ea typeface="微软雅黑" panose="020B0503020204020204" charset="-122"/>
                <a:cs typeface="Arial" panose="020B0604020202020204" pitchFamily="34" charset="0"/>
              </a:rPr>
              <a:t>buy</a:t>
            </a:r>
            <a:endParaRPr lang="en-US" sz="3200">
              <a:solidFill>
                <a:schemeClr val="tx1"/>
              </a:solidFill>
              <a:latin typeface="Arial" panose="020B0604020202020204" pitchFamily="34" charset="0"/>
              <a:ea typeface="微软雅黑" panose="020B0503020204020204" charset="-122"/>
              <a:cs typeface="Arial" panose="020B0604020202020204" pitchFamily="34" charset="0"/>
            </a:endParaRPr>
          </a:p>
          <a:p>
            <a:pPr algn="l" fontAlgn="auto">
              <a:lnSpc>
                <a:spcPts val="3680"/>
              </a:lnSpc>
            </a:pPr>
            <a:endParaRPr lang="en-US" sz="3200">
              <a:solidFill>
                <a:schemeClr val="tx1"/>
              </a:solidFill>
              <a:latin typeface="Arial" panose="020B0604020202020204" pitchFamily="34" charset="0"/>
              <a:ea typeface="微软雅黑" panose="020B0503020204020204" charset="-122"/>
              <a:cs typeface="Arial" panose="020B0604020202020204" pitchFamily="34" charset="0"/>
            </a:endParaRPr>
          </a:p>
          <a:p>
            <a:pPr algn="l" fontAlgn="auto">
              <a:lnSpc>
                <a:spcPts val="3680"/>
              </a:lnSpc>
            </a:pPr>
            <a:r>
              <a:rPr lang="en-US" sz="3200">
                <a:solidFill>
                  <a:schemeClr val="tx1"/>
                </a:solidFill>
                <a:latin typeface="Arial" panose="020B0604020202020204" pitchFamily="34" charset="0"/>
                <a:ea typeface="微软雅黑" panose="020B0503020204020204" charset="-122"/>
                <a:cs typeface="Arial" panose="020B0604020202020204" pitchFamily="34" charset="0"/>
              </a:rPr>
              <a:t>gently</a:t>
            </a:r>
            <a:endParaRPr lang="en-US" sz="3200">
              <a:solidFill>
                <a:schemeClr val="tx1"/>
              </a:solidFill>
              <a:latin typeface="Arial" panose="020B0604020202020204" pitchFamily="34" charset="0"/>
              <a:ea typeface="微软雅黑" panose="020B0503020204020204" charset="-122"/>
              <a:cs typeface="Arial" panose="020B0604020202020204" pitchFamily="34" charset="0"/>
            </a:endParaRPr>
          </a:p>
          <a:p>
            <a:pPr algn="l" fontAlgn="auto">
              <a:lnSpc>
                <a:spcPts val="3680"/>
              </a:lnSpc>
            </a:pPr>
            <a:r>
              <a:rPr lang="en-US" sz="3200">
                <a:solidFill>
                  <a:schemeClr val="tx1"/>
                </a:solidFill>
                <a:latin typeface="Arial" panose="020B0604020202020204" pitchFamily="34" charset="0"/>
                <a:ea typeface="微软雅黑" panose="020B0503020204020204" charset="-122"/>
                <a:cs typeface="Arial" panose="020B0604020202020204" pitchFamily="34" charset="0"/>
              </a:rPr>
              <a:t>tearful</a:t>
            </a:r>
            <a:endParaRPr lang="en-US" sz="320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2" name="文本框 1"/>
          <p:cNvSpPr txBox="1"/>
          <p:nvPr/>
        </p:nvSpPr>
        <p:spPr>
          <a:xfrm>
            <a:off x="73025" y="46355"/>
            <a:ext cx="590423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rPr>
              <a:t>Construct sentences--underlined words</a:t>
            </a:r>
            <a:endParaRPr lang="en-US" altLang="zh-CN" sz="2800">
              <a:solidFill>
                <a:srgbClr val="1205BD"/>
              </a:solidFill>
            </a:endParaRPr>
          </a:p>
        </p:txBody>
      </p:sp>
      <p:sp>
        <p:nvSpPr>
          <p:cNvPr id="5" name="矩形 4"/>
          <p:cNvSpPr/>
          <p:nvPr/>
        </p:nvSpPr>
        <p:spPr>
          <a:xfrm>
            <a:off x="148590" y="473075"/>
            <a:ext cx="5684520"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3025" y="46355"/>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72390" y="744855"/>
            <a:ext cx="1853565" cy="2012950"/>
          </a:xfrm>
          <a:prstGeom prst="round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73025" y="3056890"/>
            <a:ext cx="1852295" cy="2012950"/>
          </a:xfrm>
          <a:prstGeom prst="round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72390" y="5368925"/>
            <a:ext cx="1852930" cy="1059180"/>
          </a:xfrm>
          <a:prstGeom prst="round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73025" y="745490"/>
            <a:ext cx="1852930" cy="5682615"/>
          </a:xfrm>
          <a:prstGeom prst="roundRect">
            <a:avLst/>
          </a:prstGeom>
          <a:noFill/>
          <a:ln w="38100">
            <a:solidFill>
              <a:srgbClr val="1205BD"/>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2089150" y="673735"/>
            <a:ext cx="10102850" cy="19380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342900" indent="-342900">
              <a:buFont typeface="Wingdings" panose="05000000000000000000" charset="0"/>
              <a:buChar char="Ø"/>
            </a:pPr>
            <a:r>
              <a:rPr lang="zh-CN" altLang="en-US" sz="2400">
                <a:latin typeface="Times New Roman" panose="02020603050405020304" charset="0"/>
                <a:cs typeface="Times New Roman" panose="02020603050405020304" charset="0"/>
              </a:rPr>
              <a:t>They even promised </a:t>
            </a:r>
            <a:r>
              <a:rPr lang="en-US" altLang="zh-CN" sz="2400">
                <a:latin typeface="Times New Roman" panose="02020603050405020304" charset="0"/>
                <a:cs typeface="Times New Roman" panose="02020603050405020304" charset="0"/>
              </a:rPr>
              <a:t>to </a:t>
            </a:r>
            <a:r>
              <a:rPr lang="zh-CN" altLang="en-US" sz="2400">
                <a:latin typeface="Times New Roman" panose="02020603050405020304" charset="0"/>
                <a:cs typeface="Times New Roman" panose="02020603050405020304" charset="0"/>
              </a:rPr>
              <a:t>go with less food and no clothes as long as their mother agreed to keep the </a:t>
            </a:r>
            <a:r>
              <a:rPr lang="en-US" altLang="zh-CN" sz="2400" u="sng">
                <a:latin typeface="Times New Roman" panose="02020603050405020304" charset="0"/>
                <a:cs typeface="Times New Roman" panose="02020603050405020304" charset="0"/>
              </a:rPr>
              <a:t>pet </a:t>
            </a:r>
            <a:r>
              <a:rPr lang="zh-CN" altLang="en-US" sz="2400" u="sng">
                <a:latin typeface="Times New Roman" panose="02020603050405020304" charset="0"/>
                <a:cs typeface="Times New Roman" panose="02020603050405020304" charset="0"/>
              </a:rPr>
              <a:t>lamb</a:t>
            </a:r>
            <a:r>
              <a:rPr lang="zh-CN" altLang="en-US"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cs typeface="Times New Roman" panose="02020603050405020304" charset="0"/>
              </a:rPr>
              <a:t>S</a:t>
            </a:r>
            <a:r>
              <a:rPr lang="zh-CN" altLang="en-US" sz="2400">
                <a:latin typeface="Times New Roman" panose="02020603050405020304" charset="0"/>
                <a:cs typeface="Times New Roman" panose="02020603050405020304" charset="0"/>
              </a:rPr>
              <a:t>he clearly knew that Daisy was more than a pet lamb to </a:t>
            </a:r>
            <a:r>
              <a:rPr lang="en-US" altLang="zh-CN" sz="2400">
                <a:latin typeface="Times New Roman" panose="02020603050405020304" charset="0"/>
                <a:cs typeface="Times New Roman" panose="02020603050405020304" charset="0"/>
              </a:rPr>
              <a:t>her c</a:t>
            </a:r>
            <a:r>
              <a:rPr lang="en-US" altLang="zh-CN" sz="2400" u="sng">
                <a:latin typeface="Times New Roman" panose="02020603050405020304" charset="0"/>
                <a:cs typeface="Times New Roman" panose="02020603050405020304" charset="0"/>
              </a:rPr>
              <a:t>hildren</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cs typeface="Times New Roman" panose="02020603050405020304" charset="0"/>
              </a:rPr>
              <a:t>She turned to the </a:t>
            </a:r>
            <a:r>
              <a:rPr lang="en-US" altLang="zh-CN" sz="2400" u="sng">
                <a:latin typeface="Times New Roman" panose="02020603050405020304" charset="0"/>
                <a:cs typeface="Times New Roman" panose="02020603050405020304" charset="0"/>
              </a:rPr>
              <a:t>butcher </a:t>
            </a:r>
            <a:r>
              <a:rPr lang="en-US" altLang="zh-CN" sz="2400">
                <a:latin typeface="Times New Roman" panose="02020603050405020304" charset="0"/>
                <a:cs typeface="Times New Roman" panose="02020603050405020304" charset="0"/>
              </a:rPr>
              <a:t>and decided that she would not sell daisy and would return the </a:t>
            </a:r>
            <a:r>
              <a:rPr lang="en-US" altLang="zh-CN" sz="2400" u="sng">
                <a:latin typeface="Times New Roman" panose="02020603050405020304" charset="0"/>
                <a:cs typeface="Times New Roman" panose="02020603050405020304" charset="0"/>
              </a:rPr>
              <a:t>money</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sp>
        <p:nvSpPr>
          <p:cNvPr id="10" name="文本框 9"/>
          <p:cNvSpPr txBox="1"/>
          <p:nvPr/>
        </p:nvSpPr>
        <p:spPr>
          <a:xfrm>
            <a:off x="2089150" y="2970530"/>
            <a:ext cx="10102850" cy="19380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342900" indent="-342900">
              <a:buFont typeface="Wingdings" panose="05000000000000000000" charset="0"/>
              <a:buChar char="Ø"/>
            </a:pPr>
            <a:r>
              <a:rPr lang="en-US" sz="2400">
                <a:latin typeface="Times New Roman" panose="02020603050405020304" charset="0"/>
                <a:cs typeface="Times New Roman" panose="02020603050405020304" charset="0"/>
              </a:rPr>
              <a:t>H</a:t>
            </a:r>
            <a:r>
              <a:rPr sz="2400">
                <a:latin typeface="Times New Roman" panose="02020603050405020304" charset="0"/>
                <a:cs typeface="Times New Roman" panose="02020603050405020304" charset="0"/>
              </a:rPr>
              <a:t>e announced that he would </a:t>
            </a:r>
            <a:r>
              <a:rPr sz="2400" u="sng">
                <a:latin typeface="Times New Roman" panose="02020603050405020304" charset="0"/>
                <a:cs typeface="Times New Roman" panose="02020603050405020304" charset="0"/>
              </a:rPr>
              <a:t>buy </a:t>
            </a:r>
            <a:r>
              <a:rPr sz="2400">
                <a:latin typeface="Times New Roman" panose="02020603050405020304" charset="0"/>
                <a:cs typeface="Times New Roman" panose="02020603050405020304" charset="0"/>
              </a:rPr>
              <a:t>the lamb with the money he had paid Mrs. Grant, but he would give the lamb back to them as a present </a:t>
            </a:r>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400">
                <a:latin typeface="Times New Roman" panose="02020603050405020304" charset="0"/>
                <a:cs typeface="Times New Roman" panose="02020603050405020304" charset="0"/>
              </a:rPr>
              <a:t>The thought of being able to survive the hard times and keep the lamb, she expressed her gratuitude with her voice </a:t>
            </a:r>
            <a:r>
              <a:rPr lang="en-US" sz="2400" u="sng">
                <a:latin typeface="Times New Roman" panose="02020603050405020304" charset="0"/>
                <a:cs typeface="Times New Roman" panose="02020603050405020304" charset="0"/>
              </a:rPr>
              <a:t>choking </a:t>
            </a:r>
            <a:r>
              <a:rPr lang="en-US" sz="2400">
                <a:latin typeface="Times New Roman" panose="02020603050405020304" charset="0"/>
                <a:cs typeface="Times New Roman" panose="02020603050405020304" charset="0"/>
              </a:rPr>
              <a:t>with sobs.</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400">
                <a:latin typeface="Times New Roman" panose="02020603050405020304" charset="0"/>
                <a:cs typeface="Times New Roman" panose="02020603050405020304" charset="0"/>
              </a:rPr>
              <a:t>Thinking that they could no longer </a:t>
            </a:r>
            <a:r>
              <a:rPr lang="en-US" sz="2400" u="sng">
                <a:latin typeface="Times New Roman" panose="02020603050405020304" charset="0"/>
                <a:cs typeface="Times New Roman" panose="02020603050405020304" charset="0"/>
              </a:rPr>
              <a:t>play </a:t>
            </a:r>
            <a:r>
              <a:rPr lang="en-US" sz="2400">
                <a:latin typeface="Times New Roman" panose="02020603050405020304" charset="0"/>
                <a:cs typeface="Times New Roman" panose="02020603050405020304" charset="0"/>
              </a:rPr>
              <a:t>with Daisy, Charlie cried his heart out.</a:t>
            </a:r>
            <a:endParaRPr lang="en-US" sz="2400">
              <a:latin typeface="Times New Roman" panose="02020603050405020304" charset="0"/>
              <a:cs typeface="Times New Roman" panose="02020603050405020304" charset="0"/>
            </a:endParaRPr>
          </a:p>
        </p:txBody>
      </p:sp>
      <p:sp>
        <p:nvSpPr>
          <p:cNvPr id="11" name="文本框 10"/>
          <p:cNvSpPr txBox="1"/>
          <p:nvPr/>
        </p:nvSpPr>
        <p:spPr>
          <a:xfrm>
            <a:off x="2089150" y="5139690"/>
            <a:ext cx="10102850" cy="15684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342900" indent="-342900">
              <a:buFont typeface="Wingdings" panose="05000000000000000000" charset="0"/>
              <a:buChar char="Ø"/>
            </a:pPr>
            <a:r>
              <a:rPr sz="2400">
                <a:latin typeface="Times New Roman" panose="02020603050405020304" charset="0"/>
                <a:cs typeface="Times New Roman" panose="02020603050405020304" charset="0"/>
              </a:rPr>
              <a:t>He patted them on the shoulders </a:t>
            </a:r>
            <a:r>
              <a:rPr sz="2400" u="sng">
                <a:latin typeface="Times New Roman" panose="02020603050405020304" charset="0"/>
                <a:cs typeface="Times New Roman" panose="02020603050405020304" charset="0"/>
              </a:rPr>
              <a:t>gently </a:t>
            </a:r>
            <a:r>
              <a:rPr sz="2400">
                <a:latin typeface="Times New Roman" panose="02020603050405020304" charset="0"/>
                <a:cs typeface="Times New Roman" panose="02020603050405020304" charset="0"/>
              </a:rPr>
              <a:t>and promised that he would </a:t>
            </a:r>
            <a:r>
              <a:rPr sz="2400" u="sng">
                <a:latin typeface="Times New Roman" panose="02020603050405020304" charset="0"/>
                <a:cs typeface="Times New Roman" panose="02020603050405020304" charset="0"/>
              </a:rPr>
              <a:t>buy </a:t>
            </a:r>
            <a:r>
              <a:rPr sz="2400">
                <a:latin typeface="Times New Roman" panose="02020603050405020304" charset="0"/>
                <a:cs typeface="Times New Roman" panose="02020603050405020304" charset="0"/>
              </a:rPr>
              <a:t>Daisy</a:t>
            </a:r>
            <a:r>
              <a:rPr lang="en-US" sz="2400">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and then gave it back to them as a gift. </a:t>
            </a:r>
            <a:endParaRPr sz="24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sz="2400">
                <a:latin typeface="Times New Roman" panose="02020603050405020304" charset="0"/>
                <a:cs typeface="Times New Roman" panose="02020603050405020304" charset="0"/>
              </a:rPr>
              <a:t>With </a:t>
            </a:r>
            <a:r>
              <a:rPr lang="en-US" sz="2400" u="sng">
                <a:latin typeface="Times New Roman" panose="02020603050405020304" charset="0"/>
                <a:cs typeface="Times New Roman" panose="02020603050405020304" charset="0"/>
              </a:rPr>
              <a:t>tearful </a:t>
            </a:r>
            <a:r>
              <a:rPr lang="en-US" sz="2400">
                <a:latin typeface="Times New Roman" panose="02020603050405020304" charset="0"/>
                <a:cs typeface="Times New Roman" panose="02020603050405020304" charset="0"/>
              </a:rPr>
              <a:t>eyes, they hugged the pet lamb tightly, as if it would disappear at any moment. </a:t>
            </a:r>
            <a:endParaRPr lang="en-US" sz="2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diamond(in)">
                                      <p:cBhvr>
                                        <p:cTn id="37" dur="20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diamond(in)">
                                      <p:cBhvr>
                                        <p:cTn id="42"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73025" y="46355"/>
            <a:ext cx="555244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rPr>
              <a:t>Accumulate Language--</a:t>
            </a:r>
            <a:r>
              <a:rPr lang="zh-CN" altLang="en-US" sz="2800">
                <a:solidFill>
                  <a:srgbClr val="1205BD"/>
                </a:solidFill>
              </a:rPr>
              <a:t>不同的</a:t>
            </a:r>
            <a:r>
              <a:rPr lang="en-US" altLang="zh-CN" sz="2800">
                <a:solidFill>
                  <a:srgbClr val="1205BD"/>
                </a:solidFill>
              </a:rPr>
              <a:t>“</a:t>
            </a:r>
            <a:r>
              <a:rPr lang="zh-CN" altLang="en-US" sz="2800">
                <a:solidFill>
                  <a:srgbClr val="1205BD"/>
                </a:solidFill>
              </a:rPr>
              <a:t>说</a:t>
            </a:r>
            <a:r>
              <a:rPr lang="en-US" altLang="zh-CN" sz="2800">
                <a:solidFill>
                  <a:srgbClr val="1205BD"/>
                </a:solidFill>
              </a:rPr>
              <a:t>”</a:t>
            </a:r>
            <a:endParaRPr lang="en-US" altLang="zh-CN" sz="2800">
              <a:solidFill>
                <a:srgbClr val="1205BD"/>
              </a:solidFill>
            </a:endParaRPr>
          </a:p>
        </p:txBody>
      </p:sp>
      <p:sp>
        <p:nvSpPr>
          <p:cNvPr id="5" name="矩形 4"/>
          <p:cNvSpPr/>
          <p:nvPr/>
        </p:nvSpPr>
        <p:spPr>
          <a:xfrm flipV="1">
            <a:off x="169545" y="492125"/>
            <a:ext cx="5071745"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3025" y="46355"/>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p:cNvPicPr>
            <a:picLocks noChangeAspect="1"/>
          </p:cNvPicPr>
          <p:nvPr>
            <p:custDataLst>
              <p:tags r:id="rId2"/>
            </p:custDataLst>
          </p:nvPr>
        </p:nvPicPr>
        <p:blipFill>
          <a:blip r:embed="rId3"/>
          <a:srcRect l="3447" t="17424" b="50961"/>
          <a:stretch>
            <a:fillRect/>
          </a:stretch>
        </p:blipFill>
        <p:spPr>
          <a:xfrm>
            <a:off x="169545" y="760095"/>
            <a:ext cx="10688320" cy="5837555"/>
          </a:xfrm>
          <a:prstGeom prst="rect">
            <a:avLst/>
          </a:prstGeom>
        </p:spPr>
      </p:pic>
      <p:pic>
        <p:nvPicPr>
          <p:cNvPr id="11" name="图片 10"/>
          <p:cNvPicPr/>
          <p:nvPr>
            <p:custDataLst>
              <p:tags r:id="rId4"/>
            </p:custDataLst>
          </p:nvPr>
        </p:nvPicPr>
        <p:blipFill>
          <a:blip r:embed="rId5"/>
          <a:stretch>
            <a:fillRect/>
          </a:stretch>
        </p:blipFill>
        <p:spPr>
          <a:xfrm>
            <a:off x="9686290" y="4714240"/>
            <a:ext cx="2404110" cy="2143760"/>
          </a:xfrm>
          <a:prstGeom prst="ellipse">
            <a:avLst/>
          </a:prstGeom>
          <a:noFill/>
          <a:ln w="9525">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73025" y="46355"/>
            <a:ext cx="555244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rPr>
              <a:t>Accumulate Language--</a:t>
            </a:r>
            <a:r>
              <a:rPr lang="zh-CN" altLang="en-US" sz="2800">
                <a:solidFill>
                  <a:srgbClr val="1205BD"/>
                </a:solidFill>
              </a:rPr>
              <a:t>不同的</a:t>
            </a:r>
            <a:r>
              <a:rPr lang="en-US" altLang="zh-CN" sz="2800">
                <a:solidFill>
                  <a:srgbClr val="1205BD"/>
                </a:solidFill>
              </a:rPr>
              <a:t>“</a:t>
            </a:r>
            <a:r>
              <a:rPr lang="zh-CN" altLang="en-US" sz="2800">
                <a:solidFill>
                  <a:srgbClr val="1205BD"/>
                </a:solidFill>
              </a:rPr>
              <a:t>说</a:t>
            </a:r>
            <a:r>
              <a:rPr lang="en-US" altLang="zh-CN" sz="2800">
                <a:solidFill>
                  <a:srgbClr val="1205BD"/>
                </a:solidFill>
              </a:rPr>
              <a:t>”</a:t>
            </a:r>
            <a:endParaRPr lang="en-US" altLang="zh-CN" sz="2800">
              <a:solidFill>
                <a:srgbClr val="1205BD"/>
              </a:solidFill>
            </a:endParaRPr>
          </a:p>
        </p:txBody>
      </p:sp>
      <p:sp>
        <p:nvSpPr>
          <p:cNvPr id="5" name="矩形 4"/>
          <p:cNvSpPr/>
          <p:nvPr/>
        </p:nvSpPr>
        <p:spPr>
          <a:xfrm flipV="1">
            <a:off x="169545" y="492125"/>
            <a:ext cx="5071745"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3025" y="46355"/>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75895" y="780415"/>
            <a:ext cx="11829415" cy="5569585"/>
          </a:xfrm>
          <a:prstGeom prst="rect">
            <a:avLst/>
          </a:prstGeom>
          <a:noFill/>
        </p:spPr>
        <p:txBody>
          <a:bodyPr wrap="square" rtlCol="0">
            <a:spAutoFit/>
          </a:bodyPr>
          <a:p>
            <a:pPr fontAlgn="auto">
              <a:lnSpc>
                <a:spcPts val="3560"/>
              </a:lnSpc>
            </a:pPr>
            <a:r>
              <a:rPr lang="en-US" altLang="zh-CN" sz="2800">
                <a:latin typeface="Times New Roman" panose="02020603050405020304" charset="0"/>
                <a:cs typeface="Times New Roman" panose="02020603050405020304" charset="0"/>
              </a:rPr>
              <a:t>1.B</a:t>
            </a:r>
            <a:r>
              <a:rPr lang="en-US" sz="2800">
                <a:latin typeface="Times New Roman" panose="02020603050405020304" charset="0"/>
                <a:cs typeface="Times New Roman" panose="02020603050405020304" charset="0"/>
              </a:rPr>
              <a:t>ack home, he ___________ repeatedly that he should not have been so stubborn as to make such a disaster.</a:t>
            </a:r>
            <a:endParaRPr lang="en-US" sz="2800">
              <a:latin typeface="Times New Roman" panose="02020603050405020304" charset="0"/>
              <a:cs typeface="Times New Roman" panose="02020603050405020304" charset="0"/>
            </a:endParaRPr>
          </a:p>
          <a:p>
            <a:pPr fontAlgn="auto">
              <a:lnSpc>
                <a:spcPts val="3560"/>
              </a:lnSpc>
            </a:pPr>
            <a:r>
              <a:rPr lang="en-US" sz="2800">
                <a:latin typeface="Times New Roman" panose="02020603050405020304" charset="0"/>
                <a:cs typeface="Times New Roman" panose="02020603050405020304" charset="0"/>
              </a:rPr>
              <a:t>2. In order not to be heard by other people, she _________ the news to me.</a:t>
            </a:r>
            <a:endParaRPr lang="en-US" sz="2800">
              <a:latin typeface="Times New Roman" panose="02020603050405020304" charset="0"/>
              <a:cs typeface="Times New Roman" panose="02020603050405020304" charset="0"/>
            </a:endParaRPr>
          </a:p>
          <a:p>
            <a:pPr fontAlgn="auto">
              <a:lnSpc>
                <a:spcPts val="3560"/>
              </a:lnSpc>
            </a:pPr>
            <a:r>
              <a:rPr lang="en-US" sz="2800">
                <a:latin typeface="Times New Roman" panose="02020603050405020304" charset="0"/>
                <a:cs typeface="Times New Roman" panose="02020603050405020304" charset="0"/>
              </a:rPr>
              <a:t>3. When Teacher  ________ him that he should not be here so late, he _________ that he didn’t do it on purpose.</a:t>
            </a:r>
            <a:endParaRPr lang="en-US" sz="2800">
              <a:latin typeface="Times New Roman" panose="02020603050405020304" charset="0"/>
              <a:cs typeface="Times New Roman" panose="02020603050405020304" charset="0"/>
            </a:endParaRPr>
          </a:p>
          <a:p>
            <a:pPr fontAlgn="auto">
              <a:lnSpc>
                <a:spcPts val="3560"/>
              </a:lnSpc>
            </a:pPr>
            <a:r>
              <a:rPr lang="en-US" sz="2800">
                <a:latin typeface="Times New Roman" panose="02020603050405020304" charset="0"/>
                <a:cs typeface="Times New Roman" panose="02020603050405020304" charset="0"/>
              </a:rPr>
              <a:t>4. He _______ that what he did was right despite storms of objections from his team.</a:t>
            </a:r>
            <a:endParaRPr lang="en-US" sz="2800">
              <a:latin typeface="Times New Roman" panose="02020603050405020304" charset="0"/>
              <a:cs typeface="Times New Roman" panose="02020603050405020304" charset="0"/>
            </a:endParaRPr>
          </a:p>
          <a:p>
            <a:pPr fontAlgn="auto">
              <a:lnSpc>
                <a:spcPts val="3560"/>
              </a:lnSpc>
            </a:pPr>
            <a:r>
              <a:rPr lang="en-US" sz="2800">
                <a:latin typeface="Times New Roman" panose="02020603050405020304" charset="0"/>
                <a:cs typeface="Times New Roman" panose="02020603050405020304" charset="0"/>
              </a:rPr>
              <a:t>5. Gathering Carrie into her arms, mother ________ that everything would be all right with her comapny.</a:t>
            </a:r>
            <a:endParaRPr lang="en-US" sz="2800">
              <a:latin typeface="Times New Roman" panose="02020603050405020304" charset="0"/>
              <a:cs typeface="Times New Roman" panose="02020603050405020304" charset="0"/>
            </a:endParaRPr>
          </a:p>
          <a:p>
            <a:pPr fontAlgn="auto">
              <a:lnSpc>
                <a:spcPts val="3560"/>
              </a:lnSpc>
            </a:pPr>
            <a:r>
              <a:rPr lang="en-US" sz="2800">
                <a:latin typeface="Times New Roman" panose="02020603050405020304" charset="0"/>
                <a:cs typeface="Times New Roman" panose="02020603050405020304" charset="0"/>
              </a:rPr>
              <a:t>6. Though worried, we all _________ that he would be back, safe and sound.</a:t>
            </a:r>
            <a:endParaRPr lang="en-US" sz="2800">
              <a:latin typeface="Times New Roman" panose="02020603050405020304" charset="0"/>
              <a:cs typeface="Times New Roman" panose="02020603050405020304" charset="0"/>
            </a:endParaRPr>
          </a:p>
          <a:p>
            <a:pPr fontAlgn="auto">
              <a:lnSpc>
                <a:spcPts val="3560"/>
              </a:lnSpc>
            </a:pPr>
            <a:r>
              <a:rPr lang="en-US" sz="2800">
                <a:latin typeface="Times New Roman" panose="02020603050405020304" charset="0"/>
                <a:cs typeface="Times New Roman" panose="02020603050405020304" charset="0"/>
              </a:rPr>
              <a:t>7. He ___________ that every time he was to go to sleep, his teammate turned on the music.</a:t>
            </a:r>
            <a:endParaRPr lang="en-US" sz="2800">
              <a:latin typeface="Times New Roman" panose="02020603050405020304" charset="0"/>
              <a:cs typeface="Times New Roman" panose="02020603050405020304" charset="0"/>
            </a:endParaRPr>
          </a:p>
        </p:txBody>
      </p:sp>
      <p:sp>
        <p:nvSpPr>
          <p:cNvPr id="7" name="文本框 6"/>
          <p:cNvSpPr txBox="1"/>
          <p:nvPr/>
        </p:nvSpPr>
        <p:spPr>
          <a:xfrm>
            <a:off x="2661285" y="780415"/>
            <a:ext cx="217678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apologized</a:t>
            </a:r>
            <a:endParaRPr lang="en-US" altLang="zh-CN" sz="2800">
              <a:solidFill>
                <a:srgbClr val="FF0000"/>
              </a:solidFill>
              <a:latin typeface="Arial" panose="020B0604020202020204" pitchFamily="34" charset="0"/>
              <a:cs typeface="Arial" panose="020B0604020202020204" pitchFamily="34" charset="0"/>
            </a:endParaRPr>
          </a:p>
        </p:txBody>
      </p:sp>
      <p:sp>
        <p:nvSpPr>
          <p:cNvPr id="4" name="文本框 3"/>
          <p:cNvSpPr txBox="1"/>
          <p:nvPr/>
        </p:nvSpPr>
        <p:spPr>
          <a:xfrm>
            <a:off x="7016750" y="1678305"/>
            <a:ext cx="217678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whispered</a:t>
            </a:r>
            <a:endParaRPr lang="en-US" altLang="zh-CN" sz="2800">
              <a:solidFill>
                <a:srgbClr val="FF0000"/>
              </a:solidFill>
              <a:latin typeface="Arial" panose="020B0604020202020204" pitchFamily="34" charset="0"/>
              <a:cs typeface="Arial" panose="020B0604020202020204" pitchFamily="34" charset="0"/>
            </a:endParaRPr>
          </a:p>
        </p:txBody>
      </p:sp>
      <p:sp>
        <p:nvSpPr>
          <p:cNvPr id="8" name="文本框 7"/>
          <p:cNvSpPr txBox="1"/>
          <p:nvPr/>
        </p:nvSpPr>
        <p:spPr>
          <a:xfrm>
            <a:off x="2720340" y="2119630"/>
            <a:ext cx="217678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criticized</a:t>
            </a:r>
            <a:endParaRPr lang="en-US" altLang="zh-CN" sz="2800">
              <a:solidFill>
                <a:srgbClr val="FF0000"/>
              </a:solidFill>
              <a:latin typeface="Arial" panose="020B0604020202020204" pitchFamily="34" charset="0"/>
              <a:cs typeface="Arial" panose="020B0604020202020204" pitchFamily="34" charset="0"/>
            </a:endParaRPr>
          </a:p>
        </p:txBody>
      </p:sp>
      <p:sp>
        <p:nvSpPr>
          <p:cNvPr id="9" name="文本框 8"/>
          <p:cNvSpPr txBox="1"/>
          <p:nvPr/>
        </p:nvSpPr>
        <p:spPr>
          <a:xfrm>
            <a:off x="10125710" y="2119630"/>
            <a:ext cx="2176780" cy="953135"/>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explained/ argued</a:t>
            </a:r>
            <a:endParaRPr lang="en-US" altLang="zh-CN" sz="2800">
              <a:solidFill>
                <a:srgbClr val="FF0000"/>
              </a:solidFill>
              <a:latin typeface="Arial" panose="020B0604020202020204" pitchFamily="34" charset="0"/>
              <a:cs typeface="Arial" panose="020B0604020202020204" pitchFamily="34" charset="0"/>
            </a:endParaRPr>
          </a:p>
        </p:txBody>
      </p:sp>
      <p:sp>
        <p:nvSpPr>
          <p:cNvPr id="12" name="文本框 11"/>
          <p:cNvSpPr txBox="1"/>
          <p:nvPr/>
        </p:nvSpPr>
        <p:spPr>
          <a:xfrm>
            <a:off x="955040" y="3072765"/>
            <a:ext cx="217678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insisted</a:t>
            </a:r>
            <a:endParaRPr lang="en-US" altLang="zh-CN" sz="2800">
              <a:solidFill>
                <a:srgbClr val="FF0000"/>
              </a:solidFill>
              <a:latin typeface="Arial" panose="020B0604020202020204" pitchFamily="34" charset="0"/>
              <a:cs typeface="Arial" panose="020B0604020202020204" pitchFamily="34" charset="0"/>
            </a:endParaRPr>
          </a:p>
        </p:txBody>
      </p:sp>
      <p:sp>
        <p:nvSpPr>
          <p:cNvPr id="13" name="文本框 12"/>
          <p:cNvSpPr txBox="1"/>
          <p:nvPr/>
        </p:nvSpPr>
        <p:spPr>
          <a:xfrm>
            <a:off x="6192520" y="3943985"/>
            <a:ext cx="217678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comforted</a:t>
            </a:r>
            <a:endParaRPr lang="en-US" altLang="zh-CN" sz="2800">
              <a:solidFill>
                <a:srgbClr val="FF0000"/>
              </a:solidFill>
              <a:latin typeface="Arial" panose="020B0604020202020204" pitchFamily="34" charset="0"/>
              <a:cs typeface="Arial" panose="020B0604020202020204" pitchFamily="34" charset="0"/>
            </a:endParaRPr>
          </a:p>
        </p:txBody>
      </p:sp>
      <p:sp>
        <p:nvSpPr>
          <p:cNvPr id="14" name="文本框 13"/>
          <p:cNvSpPr txBox="1"/>
          <p:nvPr/>
        </p:nvSpPr>
        <p:spPr>
          <a:xfrm>
            <a:off x="4015740" y="4846955"/>
            <a:ext cx="217678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prayed</a:t>
            </a:r>
            <a:endParaRPr lang="en-US" altLang="zh-CN" sz="2800">
              <a:solidFill>
                <a:srgbClr val="FF0000"/>
              </a:solidFill>
              <a:latin typeface="Arial" panose="020B0604020202020204" pitchFamily="34" charset="0"/>
              <a:cs typeface="Arial" panose="020B0604020202020204" pitchFamily="34" charset="0"/>
            </a:endParaRPr>
          </a:p>
        </p:txBody>
      </p:sp>
      <p:sp>
        <p:nvSpPr>
          <p:cNvPr id="15" name="文本框 14"/>
          <p:cNvSpPr txBox="1"/>
          <p:nvPr/>
        </p:nvSpPr>
        <p:spPr>
          <a:xfrm>
            <a:off x="1102360" y="5365115"/>
            <a:ext cx="217678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complained</a:t>
            </a:r>
            <a:endParaRPr lang="en-US" altLang="zh-CN" sz="280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9"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cxnSp>
        <p:nvCxnSpPr>
          <p:cNvPr id="16" name="直接连接符 15"/>
          <p:cNvCxnSpPr/>
          <p:nvPr/>
        </p:nvCxnSpPr>
        <p:spPr>
          <a:xfrm>
            <a:off x="5944235" y="4965700"/>
            <a:ext cx="470535" cy="762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0581005" y="4975225"/>
            <a:ext cx="549275" cy="8255"/>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089150" y="499745"/>
            <a:ext cx="8896985" cy="1650365"/>
          </a:xfrm>
          <a:prstGeom prst="rect">
            <a:avLst/>
          </a:prstGeom>
          <a:noFill/>
        </p:spPr>
        <p:txBody>
          <a:bodyPr wrap="square" rtlCol="0">
            <a:spAutoFit/>
          </a:bodyPr>
          <a:p>
            <a:pPr algn="ctr" fontAlgn="auto">
              <a:lnSpc>
                <a:spcPts val="6080"/>
              </a:lnSpc>
            </a:pPr>
            <a:r>
              <a:rPr lang="en-US" altLang="zh-CN" sz="4400">
                <a:solidFill>
                  <a:srgbClr val="595959"/>
                </a:solidFill>
                <a:latin typeface="微软雅黑" panose="020B0503020204020204" charset="-122"/>
                <a:ea typeface="微软雅黑" panose="020B0503020204020204" charset="-122"/>
              </a:rPr>
              <a:t>20211119</a:t>
            </a:r>
            <a:r>
              <a:rPr lang="zh-CN" altLang="en-US" sz="4400">
                <a:solidFill>
                  <a:srgbClr val="595959"/>
                </a:solidFill>
                <a:latin typeface="微软雅黑" panose="020B0503020204020204" charset="-122"/>
                <a:ea typeface="微软雅黑" panose="020B0503020204020204" charset="-122"/>
              </a:rPr>
              <a:t>台州一模读后续写讲评</a:t>
            </a:r>
            <a:r>
              <a:rPr lang="en-US" altLang="zh-CN" sz="4400">
                <a:solidFill>
                  <a:srgbClr val="595959"/>
                </a:solidFill>
                <a:latin typeface="微软雅黑" panose="020B0503020204020204" charset="-122"/>
                <a:ea typeface="微软雅黑" panose="020B0503020204020204" charset="-122"/>
              </a:rPr>
              <a:t>My Pet Lamb</a:t>
            </a:r>
            <a:endParaRPr lang="en-US" altLang="zh-CN" sz="4400">
              <a:solidFill>
                <a:srgbClr val="595959"/>
              </a:solidFill>
              <a:latin typeface="微软雅黑" panose="020B0503020204020204" charset="-122"/>
              <a:ea typeface="微软雅黑" panose="020B0503020204020204" charset="-122"/>
            </a:endParaRPr>
          </a:p>
        </p:txBody>
      </p:sp>
      <p:sp>
        <p:nvSpPr>
          <p:cNvPr id="21" name="文本框 20"/>
          <p:cNvSpPr txBox="1"/>
          <p:nvPr/>
        </p:nvSpPr>
        <p:spPr>
          <a:xfrm>
            <a:off x="6414135" y="4287520"/>
            <a:ext cx="4166870" cy="1076325"/>
          </a:xfrm>
          <a:prstGeom prst="rect">
            <a:avLst/>
          </a:prstGeom>
          <a:noFill/>
        </p:spPr>
        <p:txBody>
          <a:bodyPr wrap="square" rtlCol="0">
            <a:spAutoFit/>
          </a:bodyPr>
          <a:p>
            <a:pPr algn="r" fontAlgn="auto">
              <a:lnSpc>
                <a:spcPct val="200000"/>
              </a:lnSpc>
            </a:pPr>
            <a:r>
              <a:rPr lang="zh-CN" altLang="en-US" sz="3200">
                <a:solidFill>
                  <a:schemeClr val="bg1">
                    <a:lumMod val="50000"/>
                  </a:schemeClr>
                </a:solidFill>
                <a:latin typeface="微软雅黑" panose="020B0503020204020204" charset="-122"/>
                <a:ea typeface="微软雅黑" panose="020B0503020204020204" charset="-122"/>
                <a:sym typeface="+mn-ea"/>
              </a:rPr>
              <a:t>陈星可</a:t>
            </a:r>
            <a:r>
              <a:rPr lang="en-US" altLang="zh-CN" sz="3200">
                <a:solidFill>
                  <a:schemeClr val="bg1">
                    <a:lumMod val="50000"/>
                  </a:schemeClr>
                </a:solidFill>
                <a:latin typeface="微软雅黑" panose="020B0503020204020204" charset="-122"/>
                <a:ea typeface="微软雅黑" panose="020B0503020204020204" charset="-122"/>
                <a:sym typeface="+mn-ea"/>
              </a:rPr>
              <a:t>  </a:t>
            </a:r>
            <a:r>
              <a:rPr lang="zh-CN" altLang="en-US" sz="3200">
                <a:solidFill>
                  <a:schemeClr val="bg1">
                    <a:lumMod val="50000"/>
                  </a:schemeClr>
                </a:solidFill>
                <a:latin typeface="微软雅黑" panose="020B0503020204020204" charset="-122"/>
                <a:ea typeface="微软雅黑" panose="020B0503020204020204" charset="-122"/>
                <a:sym typeface="+mn-ea"/>
              </a:rPr>
              <a:t>浙江天台中学</a:t>
            </a:r>
            <a:endParaRPr lang="zh-CN" altLang="en-US" sz="3200">
              <a:solidFill>
                <a:schemeClr val="bg1">
                  <a:lumMod val="50000"/>
                </a:schemeClr>
              </a:solidFill>
              <a:latin typeface="微软雅黑" panose="020B0503020204020204" charset="-122"/>
              <a:ea typeface="微软雅黑" panose="020B0503020204020204" charset="-122"/>
              <a:sym typeface="+mn-ea"/>
            </a:endParaRPr>
          </a:p>
        </p:txBody>
      </p:sp>
      <p:pic>
        <p:nvPicPr>
          <p:cNvPr id="100" name="图片 99"/>
          <p:cNvPicPr/>
          <p:nvPr/>
        </p:nvPicPr>
        <p:blipFill>
          <a:blip r:embed="rId2"/>
          <a:srcRect l="8839" t="9648" r="11097" b="6093"/>
          <a:stretch>
            <a:fillRect/>
          </a:stretch>
        </p:blipFill>
        <p:spPr>
          <a:xfrm>
            <a:off x="151765" y="1356995"/>
            <a:ext cx="4542790" cy="5248275"/>
          </a:xfrm>
          <a:prstGeom prst="rect">
            <a:avLst/>
          </a:prstGeom>
          <a:noFill/>
          <a:ln w="9525">
            <a:noFill/>
          </a:ln>
          <a:effectLst>
            <a:softEdge rad="190500"/>
          </a:effectLst>
        </p:spPr>
      </p:pic>
      <p:pic>
        <p:nvPicPr>
          <p:cNvPr id="2" name="图片 1" descr="花"/>
          <p:cNvPicPr>
            <a:picLocks noChangeAspect="1"/>
          </p:cNvPicPr>
          <p:nvPr/>
        </p:nvPicPr>
        <p:blipFill>
          <a:blip r:embed="rId3"/>
          <a:stretch>
            <a:fillRect/>
          </a:stretch>
        </p:blipFill>
        <p:spPr>
          <a:xfrm>
            <a:off x="0" y="0"/>
            <a:ext cx="12211050" cy="6868795"/>
          </a:xfrm>
          <a:prstGeom prst="rect">
            <a:avLst/>
          </a:prstGeom>
        </p:spPr>
      </p:pic>
    </p:spTree>
  </p:cSld>
  <p:clrMapOvr>
    <a:masterClrMapping/>
  </p:clrMapOvr>
  <p:timing>
    <p:tnLst>
      <p:par>
        <p:cTn id="1" dur="indefinite" restart="never" nodeType="tmRoot"/>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184265" y="46355"/>
            <a:ext cx="2418715" cy="521970"/>
          </a:xfrm>
          <a:prstGeom prst="rect">
            <a:avLst/>
          </a:prstGeom>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zh-CN" altLang="en-US" sz="2800" b="1">
                <a:solidFill>
                  <a:srgbClr val="DF0CF2"/>
                </a:solidFill>
              </a:rPr>
              <a:t>考场作文点评</a:t>
            </a:r>
            <a:endParaRPr lang="zh-CN" altLang="en-US" sz="2800" b="1">
              <a:solidFill>
                <a:srgbClr val="DF0CF2"/>
              </a:solidFill>
            </a:endParaRPr>
          </a:p>
        </p:txBody>
      </p:sp>
      <p:sp>
        <p:nvSpPr>
          <p:cNvPr id="5" name="矩形 4"/>
          <p:cNvSpPr/>
          <p:nvPr/>
        </p:nvSpPr>
        <p:spPr>
          <a:xfrm flipV="1">
            <a:off x="169545" y="492125"/>
            <a:ext cx="2225040"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3025" y="46355"/>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p:cNvPicPr>
            <a:picLocks noChangeAspect="1"/>
          </p:cNvPicPr>
          <p:nvPr/>
        </p:nvPicPr>
        <p:blipFill>
          <a:blip r:embed="rId1"/>
          <a:srcRect l="15630" t="22171" r="10146" b="14031"/>
          <a:stretch>
            <a:fillRect/>
          </a:stretch>
        </p:blipFill>
        <p:spPr>
          <a:xfrm>
            <a:off x="169545" y="165735"/>
            <a:ext cx="5480685" cy="3395980"/>
          </a:xfrm>
          <a:prstGeom prst="rect">
            <a:avLst/>
          </a:prstGeom>
        </p:spPr>
      </p:pic>
      <p:pic>
        <p:nvPicPr>
          <p:cNvPr id="3" name="图片 2"/>
          <p:cNvPicPr>
            <a:picLocks noChangeAspect="1"/>
          </p:cNvPicPr>
          <p:nvPr/>
        </p:nvPicPr>
        <p:blipFill>
          <a:blip r:embed="rId2"/>
          <a:srcRect l="15905" t="39827" r="29107" b="11909"/>
          <a:stretch>
            <a:fillRect/>
          </a:stretch>
        </p:blipFill>
        <p:spPr>
          <a:xfrm>
            <a:off x="169545" y="3495040"/>
            <a:ext cx="5480685" cy="2947670"/>
          </a:xfrm>
          <a:prstGeom prst="rect">
            <a:avLst/>
          </a:prstGeom>
        </p:spPr>
      </p:pic>
      <p:sp>
        <p:nvSpPr>
          <p:cNvPr id="7" name="文本框 6"/>
          <p:cNvSpPr txBox="1"/>
          <p:nvPr/>
        </p:nvSpPr>
        <p:spPr>
          <a:xfrm>
            <a:off x="5884545" y="568325"/>
            <a:ext cx="6010275" cy="6369685"/>
          </a:xfrm>
          <a:prstGeom prst="rect">
            <a:avLst/>
          </a:prstGeom>
          <a:noFill/>
          <a:ln>
            <a:gradFill>
              <a:gsLst>
                <a:gs pos="0">
                  <a:srgbClr val="14CD68"/>
                </a:gs>
                <a:gs pos="100000">
                  <a:srgbClr val="0B6E38"/>
                </a:gs>
              </a:gsLst>
            </a:gra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880"/>
              </a:lnSpc>
            </a:pPr>
            <a:r>
              <a:rPr lang="en-US"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rPr>
              <a:t>、该文较好地完成了写作的要求。情节简练，与原文的衔接自然；情节之间的过渡也比较自然，给读者留下一种</a:t>
            </a:r>
            <a:r>
              <a:rPr lang="en-US" altLang="zh-CN"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rPr>
              <a:t>简单又不简单</a:t>
            </a:r>
            <a:r>
              <a:rPr lang="en-US" altLang="zh-CN"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rPr>
              <a:t>的印象。</a:t>
            </a:r>
            <a:endParaRPr lang="zh-CN" altLang="en-US"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ts val="2880"/>
              </a:lnSpc>
            </a:pPr>
            <a:r>
              <a:rPr lang="en-US" altLang="zh-CN"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rPr>
              <a:t>、第一段表达比第二段要出彩些。虚拟语气</a:t>
            </a:r>
            <a:r>
              <a:rPr lang="en-US" altLang="zh-CN" sz="2800">
                <a:solidFill>
                  <a:srgbClr val="1205BD"/>
                </a:solidFill>
                <a:latin typeface="Times New Roman" panose="02020603050405020304" charset="0"/>
                <a:ea typeface="宋体" panose="02010600030101010101" pitchFamily="2" charset="-122"/>
                <a:cs typeface="Times New Roman" panose="02020603050405020304" charset="0"/>
                <a:sym typeface="+mn-ea"/>
              </a:rPr>
              <a:t>but for</a:t>
            </a:r>
            <a:r>
              <a:rPr lang="zh-CN" altLang="en-US"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rPr>
              <a:t>和独立主格结构的运用，为文章提升了档次；心理活动描写、无灵主语句、各种感官的综合运用等展示了作者良好的语言功底。</a:t>
            </a:r>
            <a:endParaRPr lang="zh-CN" altLang="en-US"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ts val="2880"/>
              </a:lnSpc>
            </a:pPr>
            <a:r>
              <a:rPr lang="en-US" altLang="zh-CN"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rPr>
              <a:t>第二段稍微显得逊色。语言表达方面有一些错误，情节的推进也可以更加紧凑。但是</a:t>
            </a:r>
            <a:r>
              <a:rPr lang="en-US" altLang="zh-CN" sz="2800">
                <a:solidFill>
                  <a:srgbClr val="1205BD"/>
                </a:solidFill>
                <a:latin typeface="Times New Roman" panose="02020603050405020304" charset="0"/>
                <a:ea typeface="宋体" panose="02010600030101010101" pitchFamily="2" charset="-122"/>
                <a:cs typeface="Times New Roman" panose="02020603050405020304" charset="0"/>
                <a:sym typeface="+mn-ea"/>
              </a:rPr>
              <a:t>ultimately, </a:t>
            </a:r>
            <a:endParaRPr lang="en-US" altLang="zh-CN" sz="2800">
              <a:solidFill>
                <a:srgbClr val="1205BD"/>
              </a:solidFill>
              <a:latin typeface="Times New Roman" panose="02020603050405020304" charset="0"/>
              <a:ea typeface="宋体" panose="02010600030101010101" pitchFamily="2" charset="-122"/>
              <a:cs typeface="Times New Roman" panose="02020603050405020304" charset="0"/>
              <a:sym typeface="+mn-ea"/>
            </a:endParaRPr>
          </a:p>
          <a:p>
            <a:pPr algn="l" fontAlgn="auto">
              <a:lnSpc>
                <a:spcPts val="2880"/>
              </a:lnSpc>
            </a:pPr>
            <a:r>
              <a:rPr lang="en-US" altLang="zh-CN" sz="2800">
                <a:solidFill>
                  <a:srgbClr val="1205BD"/>
                </a:solidFill>
                <a:latin typeface="Times New Roman" panose="02020603050405020304" charset="0"/>
                <a:ea typeface="宋体" panose="02010600030101010101" pitchFamily="2" charset="-122"/>
                <a:cs typeface="Times New Roman" panose="02020603050405020304" charset="0"/>
                <a:sym typeface="+mn-ea"/>
              </a:rPr>
              <a:t>As for the money</a:t>
            </a:r>
            <a:r>
              <a:rPr lang="zh-CN" altLang="en-US"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rPr>
              <a:t>等都是</a:t>
            </a:r>
            <a:endParaRPr lang="zh-CN" altLang="en-US"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ts val="2880"/>
              </a:lnSpc>
            </a:pPr>
            <a:r>
              <a:rPr lang="zh-CN" altLang="en-US"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rPr>
              <a:t>本段表达方面的亮点</a:t>
            </a:r>
            <a:r>
              <a:rPr lang="en-US" altLang="zh-CN"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ts val="2880"/>
              </a:lnSpc>
            </a:pPr>
            <a:r>
              <a:rPr lang="en-US" altLang="zh-CN" sz="2800">
                <a:solidFill>
                  <a:srgbClr val="1205BD"/>
                </a:solidFill>
                <a:latin typeface="Times New Roman" panose="02020603050405020304" charset="0"/>
                <a:ea typeface="宋体" panose="02010600030101010101" pitchFamily="2" charset="-122"/>
                <a:cs typeface="Times New Roman" panose="02020603050405020304" charset="0"/>
                <a:sym typeface="+mn-ea"/>
              </a:rPr>
              <a:t>We can raise the lamb </a:t>
            </a:r>
            <a:endParaRPr lang="en-US" altLang="zh-CN" sz="2800">
              <a:solidFill>
                <a:srgbClr val="1205BD"/>
              </a:solidFill>
              <a:latin typeface="Times New Roman" panose="02020603050405020304" charset="0"/>
              <a:ea typeface="宋体" panose="02010600030101010101" pitchFamily="2" charset="-122"/>
              <a:cs typeface="Times New Roman" panose="02020603050405020304" charset="0"/>
              <a:sym typeface="+mn-ea"/>
            </a:endParaRPr>
          </a:p>
          <a:p>
            <a:pPr algn="l" fontAlgn="auto">
              <a:lnSpc>
                <a:spcPts val="2880"/>
              </a:lnSpc>
            </a:pPr>
            <a:r>
              <a:rPr lang="en-US" altLang="zh-CN" sz="2800">
                <a:solidFill>
                  <a:srgbClr val="1205BD"/>
                </a:solidFill>
                <a:latin typeface="Times New Roman" panose="02020603050405020304" charset="0"/>
                <a:ea typeface="宋体" panose="02010600030101010101" pitchFamily="2" charset="-122"/>
                <a:cs typeface="Times New Roman" panose="02020603050405020304" charset="0"/>
                <a:sym typeface="+mn-ea"/>
              </a:rPr>
              <a:t>together</a:t>
            </a:r>
            <a:r>
              <a:rPr lang="zh-CN" altLang="en-US" sz="2800">
                <a:solidFill>
                  <a:srgbClr val="1205BD"/>
                </a:solidFill>
                <a:latin typeface="Times New Roman" panose="02020603050405020304" charset="0"/>
                <a:ea typeface="宋体" panose="02010600030101010101" pitchFamily="2" charset="-122"/>
                <a:cs typeface="Times New Roman" panose="02020603050405020304" charset="0"/>
                <a:sym typeface="+mn-ea"/>
              </a:rPr>
              <a:t>，</a:t>
            </a:r>
            <a:r>
              <a:rPr lang="en-US" altLang="zh-CN" sz="2800">
                <a:solidFill>
                  <a:srgbClr val="1205BD"/>
                </a:solidFill>
                <a:latin typeface="Times New Roman" panose="02020603050405020304" charset="0"/>
                <a:ea typeface="宋体" panose="02010600030101010101" pitchFamily="2" charset="-122"/>
                <a:cs typeface="Times New Roman" panose="02020603050405020304" charset="0"/>
                <a:sym typeface="+mn-ea"/>
              </a:rPr>
              <a:t>So did Daisy</a:t>
            </a:r>
            <a:endParaRPr lang="en-US" altLang="zh-CN" sz="2800">
              <a:solidFill>
                <a:srgbClr val="1205BD"/>
              </a:solidFill>
              <a:latin typeface="Times New Roman" panose="02020603050405020304" charset="0"/>
              <a:ea typeface="宋体" panose="02010600030101010101" pitchFamily="2" charset="-122"/>
              <a:cs typeface="Times New Roman" panose="02020603050405020304" charset="0"/>
              <a:sym typeface="+mn-ea"/>
            </a:endParaRPr>
          </a:p>
          <a:p>
            <a:pPr algn="l" fontAlgn="auto">
              <a:lnSpc>
                <a:spcPts val="2880"/>
              </a:lnSpc>
            </a:pPr>
            <a:r>
              <a:rPr lang="zh-CN" altLang="en-US"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rPr>
              <a:t>是思维上的一个亮点。</a:t>
            </a:r>
            <a:endParaRPr lang="zh-CN" altLang="en-US" sz="2800">
              <a:solidFill>
                <a:srgbClr val="1205BD"/>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168910" y="6569710"/>
            <a:ext cx="5068570" cy="3683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zh-CN" altLang="en-US"/>
              <a:t>特别感谢夏娅红老师提供学生作品素材！</a:t>
            </a:r>
            <a:endParaRPr lang="zh-CN" altLang="en-US"/>
          </a:p>
        </p:txBody>
      </p:sp>
      <p:pic>
        <p:nvPicPr>
          <p:cNvPr id="9" name="图片 8"/>
          <p:cNvPicPr/>
          <p:nvPr>
            <p:custDataLst>
              <p:tags r:id="rId3"/>
            </p:custDataLst>
          </p:nvPr>
        </p:nvPicPr>
        <p:blipFill>
          <a:blip r:embed="rId4"/>
          <a:stretch>
            <a:fillRect/>
          </a:stretch>
        </p:blipFill>
        <p:spPr>
          <a:xfrm>
            <a:off x="9686290" y="4714240"/>
            <a:ext cx="2404110" cy="2143760"/>
          </a:xfrm>
          <a:prstGeom prst="ellipse">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 name="图片 1" descr="花"/>
          <p:cNvPicPr>
            <a:picLocks noChangeAspect="1"/>
          </p:cNvPicPr>
          <p:nvPr/>
        </p:nvPicPr>
        <p:blipFill>
          <a:blip r:embed="rId2"/>
          <a:stretch>
            <a:fillRect/>
          </a:stretch>
        </p:blipFill>
        <p:spPr>
          <a:xfrm>
            <a:off x="0" y="-641985"/>
            <a:ext cx="12432665" cy="7906385"/>
          </a:xfrm>
          <a:prstGeom prst="rect">
            <a:avLst/>
          </a:prstGeom>
        </p:spPr>
      </p:pic>
      <p:sp>
        <p:nvSpPr>
          <p:cNvPr id="3" name="文本框 2"/>
          <p:cNvSpPr txBox="1"/>
          <p:nvPr/>
        </p:nvSpPr>
        <p:spPr>
          <a:xfrm>
            <a:off x="842645" y="521970"/>
            <a:ext cx="10525760" cy="5600700"/>
          </a:xfrm>
          <a:prstGeom prst="rect">
            <a:avLst/>
          </a:prstGeom>
          <a:noFill/>
          <a:ln>
            <a:solidFill>
              <a:srgbClr val="1205BD"/>
            </a:solidFill>
          </a:ln>
        </p:spPr>
        <p:txBody>
          <a:bodyPr wrap="square" rtlCol="0">
            <a:spAutoFit/>
          </a:bodyPr>
          <a:p>
            <a:pPr algn="l" fontAlgn="auto">
              <a:lnSpc>
                <a:spcPts val="3580"/>
              </a:lnSpc>
            </a:pP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参考范文：</a:t>
            </a:r>
            <a:endParaRPr lang="zh-CN" altLang="en-US" sz="2800">
              <a:solidFill>
                <a:schemeClr val="tx1"/>
              </a:solidFill>
              <a:latin typeface="Arial" panose="020B0604020202020204" pitchFamily="34" charset="0"/>
              <a:ea typeface="微软雅黑" panose="020B0503020204020204" charset="-122"/>
              <a:cs typeface="Arial" panose="020B0604020202020204" pitchFamily="34" charset="0"/>
            </a:endParaRPr>
          </a:p>
          <a:p>
            <a:pPr algn="l" fontAlgn="auto">
              <a:lnSpc>
                <a:spcPts val="3580"/>
              </a:lnSpc>
            </a:pP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   </a:t>
            </a:r>
            <a:r>
              <a:rPr lang="en-US" altLang="zh-CN" sz="2800" i="1">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2800" i="1">
                <a:solidFill>
                  <a:schemeClr val="tx1"/>
                </a:solidFill>
                <a:latin typeface="Arial" panose="020B0604020202020204" pitchFamily="34" charset="0"/>
                <a:ea typeface="微软雅黑" panose="020B0503020204020204" charset="-122"/>
                <a:cs typeface="Arial" panose="020B0604020202020204" pitchFamily="34" charset="0"/>
              </a:rPr>
              <a:t>But the more she explained. the stronger her children begged for Daisy</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 </a:t>
            </a: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No!- No! No!</a:t>
            </a: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 they dashed to Daisy and threw their arms around her, begging </a:t>
            </a: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Please, mother! We would rather go hungry than lose her!</a:t>
            </a: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 Hearing this, Mrs. Grant was in great sorrow, her heart bleeding. After all, she clearly knew that the </a:t>
            </a:r>
            <a:r>
              <a:rPr lang="zh-CN" altLang="en-US" sz="2800" u="sng">
                <a:solidFill>
                  <a:schemeClr val="tx1"/>
                </a:solidFill>
                <a:latin typeface="Arial" panose="020B0604020202020204" pitchFamily="34" charset="0"/>
                <a:ea typeface="微软雅黑" panose="020B0503020204020204" charset="-122"/>
                <a:cs typeface="Arial" panose="020B0604020202020204" pitchFamily="34" charset="0"/>
              </a:rPr>
              <a:t>children </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had devoted so much </a:t>
            </a:r>
            <a:r>
              <a:rPr lang="zh-CN" altLang="en-US" sz="2800" u="sng">
                <a:solidFill>
                  <a:schemeClr val="tx1"/>
                </a:solidFill>
                <a:latin typeface="Arial" panose="020B0604020202020204" pitchFamily="34" charset="0"/>
                <a:ea typeface="微软雅黑" panose="020B0503020204020204" charset="-122"/>
                <a:cs typeface="Arial" panose="020B0604020202020204" pitchFamily="34" charset="0"/>
              </a:rPr>
              <a:t>love </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to </a:t>
            </a:r>
            <a:r>
              <a:rPr lang="zh-CN" altLang="en-US" sz="2800" u="sng">
                <a:solidFill>
                  <a:schemeClr val="tx1"/>
                </a:solidFill>
                <a:latin typeface="Arial" panose="020B0604020202020204" pitchFamily="34" charset="0"/>
                <a:ea typeface="微软雅黑" panose="020B0503020204020204" charset="-122"/>
                <a:cs typeface="Arial" panose="020B0604020202020204" pitchFamily="34" charset="0"/>
              </a:rPr>
              <a:t>Daisy </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and that Daisy was more than a </a:t>
            </a:r>
            <a:r>
              <a:rPr lang="zh-CN" altLang="en-US" sz="2800" u="sng">
                <a:solidFill>
                  <a:schemeClr val="tx1"/>
                </a:solidFill>
                <a:latin typeface="Arial" panose="020B0604020202020204" pitchFamily="34" charset="0"/>
                <a:ea typeface="微软雅黑" panose="020B0503020204020204" charset="-122"/>
                <a:cs typeface="Arial" panose="020B0604020202020204" pitchFamily="34" charset="0"/>
              </a:rPr>
              <a:t>pet lamb</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 to them; she was, in their eyes, a family member! Having struggled hard, she turned to the butcher and decided that she would not sell daisy and would return the </a:t>
            </a:r>
            <a:r>
              <a:rPr lang="zh-CN" altLang="en-US" sz="2800" u="sng">
                <a:solidFill>
                  <a:schemeClr val="tx1"/>
                </a:solidFill>
                <a:latin typeface="Arial" panose="020B0604020202020204" pitchFamily="34" charset="0"/>
                <a:ea typeface="微软雅黑" panose="020B0503020204020204" charset="-122"/>
                <a:cs typeface="Arial" panose="020B0604020202020204" pitchFamily="34" charset="0"/>
              </a:rPr>
              <a:t>money</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 （90</a:t>
            </a: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words</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a:t>
            </a:r>
            <a:endParaRPr lang="zh-CN" altLang="en-US" sz="2800">
              <a:solidFill>
                <a:schemeClr val="tx1"/>
              </a:solidFill>
              <a:latin typeface="Arial" panose="020B0604020202020204" pitchFamily="34" charset="0"/>
              <a:ea typeface="微软雅黑" panose="020B0503020204020204" charset="-122"/>
              <a:cs typeface="Arial" panose="020B0604020202020204" pitchFamily="34" charset="0"/>
            </a:endParaRPr>
          </a:p>
          <a:p>
            <a:pPr algn="l" fontAlgn="auto">
              <a:lnSpc>
                <a:spcPts val="3580"/>
              </a:lnSpc>
            </a:pP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 </a:t>
            </a:r>
            <a:endParaRPr lang="zh-CN" altLang="en-US" sz="280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5" name="矩形 4"/>
          <p:cNvSpPr/>
          <p:nvPr/>
        </p:nvSpPr>
        <p:spPr>
          <a:xfrm flipV="1">
            <a:off x="933450" y="1042670"/>
            <a:ext cx="1436370"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836930" y="405130"/>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 name="图片 1" descr="花"/>
          <p:cNvPicPr>
            <a:picLocks noChangeAspect="1"/>
          </p:cNvPicPr>
          <p:nvPr/>
        </p:nvPicPr>
        <p:blipFill>
          <a:blip r:embed="rId2"/>
          <a:stretch>
            <a:fillRect/>
          </a:stretch>
        </p:blipFill>
        <p:spPr>
          <a:xfrm>
            <a:off x="-117475" y="-506730"/>
            <a:ext cx="13049885" cy="8129270"/>
          </a:xfrm>
          <a:prstGeom prst="rect">
            <a:avLst/>
          </a:prstGeom>
        </p:spPr>
      </p:pic>
      <p:sp>
        <p:nvSpPr>
          <p:cNvPr id="3" name="文本框 2"/>
          <p:cNvSpPr txBox="1"/>
          <p:nvPr/>
        </p:nvSpPr>
        <p:spPr>
          <a:xfrm>
            <a:off x="842645" y="521970"/>
            <a:ext cx="10525760" cy="5600700"/>
          </a:xfrm>
          <a:prstGeom prst="rect">
            <a:avLst/>
          </a:prstGeom>
          <a:noFill/>
          <a:ln>
            <a:solidFill>
              <a:srgbClr val="1205BD"/>
            </a:solidFill>
          </a:ln>
        </p:spPr>
        <p:txBody>
          <a:bodyPr wrap="square" rtlCol="0">
            <a:spAutoFit/>
          </a:bodyPr>
          <a:p>
            <a:pPr algn="l" fontAlgn="auto">
              <a:lnSpc>
                <a:spcPts val="3580"/>
              </a:lnSpc>
            </a:pP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2800" i="1">
                <a:solidFill>
                  <a:schemeClr val="tx1"/>
                </a:solidFill>
                <a:latin typeface="Arial" panose="020B0604020202020204" pitchFamily="34" charset="0"/>
                <a:ea typeface="微软雅黑" panose="020B0503020204020204" charset="-122"/>
                <a:cs typeface="Arial" panose="020B0604020202020204" pitchFamily="34" charset="0"/>
              </a:rPr>
              <a:t>The butcher, who had been watching all, was touched in his heart.</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 When Mrs. Grant took out the money and gave it back, he just waved his hand and announced, </a:t>
            </a: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I will not rob the children of their pet!</a:t>
            </a: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 He approached the children, patted them on the shoulders </a:t>
            </a:r>
            <a:r>
              <a:rPr lang="zh-CN" altLang="en-US" sz="2800" u="sng">
                <a:solidFill>
                  <a:schemeClr val="tx1"/>
                </a:solidFill>
                <a:latin typeface="Arial" panose="020B0604020202020204" pitchFamily="34" charset="0"/>
                <a:ea typeface="微软雅黑" panose="020B0503020204020204" charset="-122"/>
                <a:cs typeface="Arial" panose="020B0604020202020204" pitchFamily="34" charset="0"/>
              </a:rPr>
              <a:t>gently </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and promised that he would </a:t>
            </a:r>
            <a:r>
              <a:rPr lang="zh-CN" altLang="en-US" sz="2800" u="sng">
                <a:solidFill>
                  <a:schemeClr val="tx1"/>
                </a:solidFill>
                <a:latin typeface="Arial" panose="020B0604020202020204" pitchFamily="34" charset="0"/>
                <a:ea typeface="微软雅黑" panose="020B0503020204020204" charset="-122"/>
                <a:cs typeface="Arial" panose="020B0604020202020204" pitchFamily="34" charset="0"/>
              </a:rPr>
              <a:t>buy </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Daisy from their mother and then gave it back to them as a gift. The word left the children standing stunned. Then, looking up at him, one asked seriously, </a:t>
            </a: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Sir, do you really mean that?</a:t>
            </a: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 The butcher just replied as seriously, </a:t>
            </a: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I mean every word of it. She is OUR Daisy. My boy and I will come to see her occasionally.</a:t>
            </a: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 Hearing this, all the children gathered round and stroked the pet, their little hearts filled with joy. </a:t>
            </a: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120</a:t>
            </a: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words</a:t>
            </a: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a:t>
            </a:r>
            <a:endParaRPr lang="en-US" altLang="zh-CN" sz="2800">
              <a:solidFill>
                <a:schemeClr val="tx1"/>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 name="图片 1" descr="花"/>
          <p:cNvPicPr>
            <a:picLocks noChangeAspect="1"/>
          </p:cNvPicPr>
          <p:nvPr/>
        </p:nvPicPr>
        <p:blipFill>
          <a:blip r:embed="rId2"/>
          <a:stretch>
            <a:fillRect/>
          </a:stretch>
        </p:blipFill>
        <p:spPr>
          <a:xfrm>
            <a:off x="0" y="-944245"/>
            <a:ext cx="12456160" cy="9669145"/>
          </a:xfrm>
          <a:prstGeom prst="rect">
            <a:avLst/>
          </a:prstGeom>
        </p:spPr>
      </p:pic>
      <p:sp>
        <p:nvSpPr>
          <p:cNvPr id="3" name="文本框 2"/>
          <p:cNvSpPr txBox="1"/>
          <p:nvPr/>
        </p:nvSpPr>
        <p:spPr>
          <a:xfrm>
            <a:off x="695960" y="247650"/>
            <a:ext cx="10732135" cy="6369685"/>
          </a:xfrm>
          <a:prstGeom prst="rect">
            <a:avLst/>
          </a:prstGeom>
          <a:noFill/>
          <a:ln>
            <a:solidFill>
              <a:srgbClr val="1205BD"/>
            </a:solidFill>
          </a:ln>
        </p:spPr>
        <p:txBody>
          <a:bodyPr wrap="square" rtlCol="0">
            <a:spAutoFit/>
          </a:bodyPr>
          <a:p>
            <a:pPr algn="l" fontAlgn="auto">
              <a:lnSpc>
                <a:spcPts val="2880"/>
              </a:lnSpc>
            </a:pPr>
            <a:r>
              <a:rPr lang="zh-CN" altLang="en-US" sz="2200">
                <a:solidFill>
                  <a:schemeClr val="tx1"/>
                </a:solidFill>
                <a:latin typeface="Arial" panose="020B0604020202020204" pitchFamily="34" charset="0"/>
                <a:ea typeface="微软雅黑" panose="020B0503020204020204" charset="-122"/>
                <a:cs typeface="Arial" panose="020B0604020202020204" pitchFamily="34" charset="0"/>
              </a:rPr>
              <a:t>下水作文：</a:t>
            </a:r>
            <a:endParaRPr lang="zh-CN" altLang="en-US" sz="2200">
              <a:solidFill>
                <a:schemeClr val="tx1"/>
              </a:solidFill>
              <a:latin typeface="Arial" panose="020B0604020202020204" pitchFamily="34" charset="0"/>
              <a:ea typeface="微软雅黑" panose="020B0503020204020204" charset="-122"/>
              <a:cs typeface="Arial" panose="020B0604020202020204" pitchFamily="34" charset="0"/>
            </a:endParaRPr>
          </a:p>
          <a:p>
            <a:pPr algn="l" fontAlgn="auto">
              <a:lnSpc>
                <a:spcPts val="2880"/>
              </a:lnSpc>
            </a:pPr>
            <a:r>
              <a:rPr lang="en-US" altLang="zh-CN" sz="2200">
                <a:solidFill>
                  <a:schemeClr val="tx1"/>
                </a:solidFill>
                <a:latin typeface="Arial" panose="020B0604020202020204" pitchFamily="34" charset="0"/>
                <a:ea typeface="微软雅黑" panose="020B0503020204020204" charset="-122"/>
                <a:cs typeface="Arial" panose="020B0604020202020204" pitchFamily="34" charset="0"/>
              </a:rPr>
              <a:t>    </a:t>
            </a:r>
            <a:r>
              <a:rPr lang="en-US" altLang="zh-CN" sz="2200" i="1">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2200" i="1">
                <a:solidFill>
                  <a:schemeClr val="tx1"/>
                </a:solidFill>
                <a:latin typeface="Arial" panose="020B0604020202020204" pitchFamily="34" charset="0"/>
                <a:ea typeface="微软雅黑" panose="020B0503020204020204" charset="-122"/>
                <a:cs typeface="Arial" panose="020B0604020202020204" pitchFamily="34" charset="0"/>
              </a:rPr>
              <a:t>But the more she explained. the stronger her children begged for Daisy</a:t>
            </a:r>
            <a:r>
              <a:rPr lang="zh-CN" altLang="en-US" sz="2200">
                <a:solidFill>
                  <a:schemeClr val="tx1"/>
                </a:solidFill>
                <a:latin typeface="Arial" panose="020B0604020202020204" pitchFamily="34" charset="0"/>
                <a:ea typeface="微软雅黑" panose="020B0503020204020204" charset="-122"/>
                <a:cs typeface="Arial" panose="020B0604020202020204" pitchFamily="34" charset="0"/>
              </a:rPr>
              <a:t>. </a:t>
            </a:r>
            <a:r>
              <a:rPr sz="2200">
                <a:solidFill>
                  <a:schemeClr val="tx1"/>
                </a:solidFill>
                <a:latin typeface="Arial" panose="020B0604020202020204" pitchFamily="34" charset="0"/>
                <a:ea typeface="微软雅黑" panose="020B0503020204020204" charset="-122"/>
                <a:cs typeface="Arial" panose="020B0604020202020204" pitchFamily="34" charset="0"/>
              </a:rPr>
              <a:t>With </a:t>
            </a:r>
            <a:r>
              <a:rPr sz="2200" u="sng">
                <a:solidFill>
                  <a:schemeClr val="tx1"/>
                </a:solidFill>
                <a:latin typeface="Arial" panose="020B0604020202020204" pitchFamily="34" charset="0"/>
                <a:ea typeface="微软雅黑" panose="020B0503020204020204" charset="-122"/>
                <a:cs typeface="Arial" panose="020B0604020202020204" pitchFamily="34" charset="0"/>
              </a:rPr>
              <a:t>tearful </a:t>
            </a:r>
            <a:r>
              <a:rPr sz="2200">
                <a:solidFill>
                  <a:schemeClr val="tx1"/>
                </a:solidFill>
                <a:latin typeface="Arial" panose="020B0604020202020204" pitchFamily="34" charset="0"/>
                <a:ea typeface="微软雅黑" panose="020B0503020204020204" charset="-122"/>
                <a:cs typeface="Arial" panose="020B0604020202020204" pitchFamily="34" charset="0"/>
              </a:rPr>
              <a:t>eyes, they hugged the </a:t>
            </a:r>
            <a:r>
              <a:rPr sz="2200" u="sng">
                <a:solidFill>
                  <a:schemeClr val="tx1"/>
                </a:solidFill>
                <a:latin typeface="Arial" panose="020B0604020202020204" pitchFamily="34" charset="0"/>
                <a:ea typeface="微软雅黑" panose="020B0503020204020204" charset="-122"/>
                <a:cs typeface="Arial" panose="020B0604020202020204" pitchFamily="34" charset="0"/>
              </a:rPr>
              <a:t>pet lamb</a:t>
            </a:r>
            <a:r>
              <a:rPr sz="2200">
                <a:solidFill>
                  <a:schemeClr val="tx1"/>
                </a:solidFill>
                <a:latin typeface="Arial" panose="020B0604020202020204" pitchFamily="34" charset="0"/>
                <a:ea typeface="微软雅黑" panose="020B0503020204020204" charset="-122"/>
                <a:cs typeface="Arial" panose="020B0604020202020204" pitchFamily="34" charset="0"/>
              </a:rPr>
              <a:t> tightly, and even promised </a:t>
            </a:r>
            <a:r>
              <a:rPr lang="en-US" sz="2200">
                <a:solidFill>
                  <a:schemeClr val="tx1"/>
                </a:solidFill>
                <a:latin typeface="Arial" panose="020B0604020202020204" pitchFamily="34" charset="0"/>
                <a:ea typeface="微软雅黑" panose="020B0503020204020204" charset="-122"/>
                <a:cs typeface="Arial" panose="020B0604020202020204" pitchFamily="34" charset="0"/>
              </a:rPr>
              <a:t>to </a:t>
            </a:r>
            <a:r>
              <a:rPr sz="2200">
                <a:solidFill>
                  <a:schemeClr val="tx1"/>
                </a:solidFill>
                <a:latin typeface="Arial" panose="020B0604020202020204" pitchFamily="34" charset="0"/>
                <a:ea typeface="微软雅黑" panose="020B0503020204020204" charset="-122"/>
                <a:cs typeface="Arial" panose="020B0604020202020204" pitchFamily="34" charset="0"/>
              </a:rPr>
              <a:t>go with less food and no clothes as long as their mother agreed to keep the lamb. Well aware that if she didn’t sell the lamb, her family would probably end up freezing or starving to death, Mrs. Grant closed her eyes, tears silently falling out of the corners of her eyes. Sensing that their mother was still hesitant about what to do, the poor </a:t>
            </a:r>
            <a:r>
              <a:rPr sz="2200" u="sng">
                <a:solidFill>
                  <a:schemeClr val="tx1"/>
                </a:solidFill>
                <a:latin typeface="Arial" panose="020B0604020202020204" pitchFamily="34" charset="0"/>
                <a:ea typeface="微软雅黑" panose="020B0503020204020204" charset="-122"/>
                <a:cs typeface="Arial" panose="020B0604020202020204" pitchFamily="34" charset="0"/>
              </a:rPr>
              <a:t>children </a:t>
            </a:r>
            <a:r>
              <a:rPr sz="2200">
                <a:solidFill>
                  <a:schemeClr val="tx1"/>
                </a:solidFill>
                <a:latin typeface="Arial" panose="020B0604020202020204" pitchFamily="34" charset="0"/>
                <a:ea typeface="微软雅黑" panose="020B0503020204020204" charset="-122"/>
                <a:cs typeface="Arial" panose="020B0604020202020204" pitchFamily="34" charset="0"/>
              </a:rPr>
              <a:t>turned to the butcher’s boy and begged him not to take it away. They clearly knew that the lamb’s life was at the mercy of the boy and his father -- the </a:t>
            </a:r>
            <a:r>
              <a:rPr sz="2200" u="sng">
                <a:solidFill>
                  <a:schemeClr val="tx1"/>
                </a:solidFill>
                <a:latin typeface="Arial" panose="020B0604020202020204" pitchFamily="34" charset="0"/>
                <a:ea typeface="微软雅黑" panose="020B0503020204020204" charset="-122"/>
                <a:cs typeface="Arial" panose="020B0604020202020204" pitchFamily="34" charset="0"/>
              </a:rPr>
              <a:t>butcher</a:t>
            </a:r>
            <a:r>
              <a:rPr sz="2200">
                <a:solidFill>
                  <a:schemeClr val="tx1"/>
                </a:solidFill>
                <a:latin typeface="Arial" panose="020B0604020202020204" pitchFamily="34" charset="0"/>
                <a:ea typeface="微软雅黑" panose="020B0503020204020204" charset="-122"/>
                <a:cs typeface="Arial" panose="020B0604020202020204" pitchFamily="34" charset="0"/>
              </a:rPr>
              <a:t>. 110</a:t>
            </a:r>
            <a:r>
              <a:rPr lang="zh-CN" altLang="en-US" sz="2200">
                <a:solidFill>
                  <a:schemeClr val="tx1"/>
                </a:solidFill>
                <a:latin typeface="Arial" panose="020B0604020202020204" pitchFamily="34" charset="0"/>
                <a:ea typeface="微软雅黑" panose="020B0503020204020204" charset="-122"/>
                <a:cs typeface="Arial" panose="020B0604020202020204" pitchFamily="34" charset="0"/>
              </a:rPr>
              <a:t> </a:t>
            </a:r>
            <a:endParaRPr lang="zh-CN" altLang="en-US" sz="2200">
              <a:solidFill>
                <a:schemeClr val="tx1"/>
              </a:solidFill>
              <a:latin typeface="Arial" panose="020B0604020202020204" pitchFamily="34" charset="0"/>
              <a:ea typeface="微软雅黑" panose="020B0503020204020204" charset="-122"/>
              <a:cs typeface="Arial" panose="020B0604020202020204" pitchFamily="34" charset="0"/>
            </a:endParaRPr>
          </a:p>
          <a:p>
            <a:pPr algn="l" fontAlgn="auto">
              <a:lnSpc>
                <a:spcPts val="2880"/>
              </a:lnSpc>
            </a:pPr>
            <a:r>
              <a:rPr lang="en-US" altLang="zh-CN" sz="220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2200" i="1">
                <a:latin typeface="Arial" panose="020B0604020202020204" pitchFamily="34" charset="0"/>
                <a:ea typeface="微软雅黑" panose="020B0503020204020204" charset="-122"/>
                <a:cs typeface="Arial" panose="020B0604020202020204" pitchFamily="34" charset="0"/>
                <a:sym typeface="+mn-ea"/>
              </a:rPr>
              <a:t>The butcher, who had been watching all, was touched in his heart.</a:t>
            </a:r>
            <a:r>
              <a:rPr lang="zh-CN" altLang="en-US" sz="2200">
                <a:latin typeface="Arial" panose="020B0604020202020204" pitchFamily="34" charset="0"/>
                <a:ea typeface="微软雅黑" panose="020B0503020204020204" charset="-122"/>
                <a:cs typeface="Arial" panose="020B0604020202020204" pitchFamily="34" charset="0"/>
                <a:sym typeface="+mn-ea"/>
              </a:rPr>
              <a:t> </a:t>
            </a:r>
            <a:r>
              <a:rPr sz="2200">
                <a:latin typeface="Arial" panose="020B0604020202020204" pitchFamily="34" charset="0"/>
                <a:ea typeface="微软雅黑" panose="020B0503020204020204" charset="-122"/>
                <a:cs typeface="Arial" panose="020B0604020202020204" pitchFamily="34" charset="0"/>
                <a:sym typeface="+mn-ea"/>
              </a:rPr>
              <a:t>The pet was their only warm comfort. He should never </a:t>
            </a:r>
            <a:r>
              <a:rPr lang="en-US" sz="2200">
                <a:latin typeface="Arial" panose="020B0604020202020204" pitchFamily="34" charset="0"/>
                <a:ea typeface="微软雅黑" panose="020B0503020204020204" charset="-122"/>
                <a:cs typeface="Arial" panose="020B0604020202020204" pitchFamily="34" charset="0"/>
                <a:sym typeface="+mn-ea"/>
              </a:rPr>
              <a:t>m</a:t>
            </a:r>
            <a:r>
              <a:rPr sz="2200">
                <a:latin typeface="Arial" panose="020B0604020202020204" pitchFamily="34" charset="0"/>
                <a:ea typeface="微软雅黑" panose="020B0503020204020204" charset="-122"/>
                <a:cs typeface="Arial" panose="020B0604020202020204" pitchFamily="34" charset="0"/>
                <a:sym typeface="+mn-ea"/>
              </a:rPr>
              <a:t>ake money by depriving the children of their only source of joy. His mind working fast, an idea popped up. Approaching the children and the pet lamb, he announced that he would </a:t>
            </a:r>
            <a:r>
              <a:rPr sz="2200" u="sng">
                <a:latin typeface="Arial" panose="020B0604020202020204" pitchFamily="34" charset="0"/>
                <a:ea typeface="微软雅黑" panose="020B0503020204020204" charset="-122"/>
                <a:cs typeface="Arial" panose="020B0604020202020204" pitchFamily="34" charset="0"/>
                <a:sym typeface="+mn-ea"/>
              </a:rPr>
              <a:t>buy </a:t>
            </a:r>
            <a:r>
              <a:rPr sz="2200">
                <a:latin typeface="Arial" panose="020B0604020202020204" pitchFamily="34" charset="0"/>
                <a:ea typeface="微软雅黑" panose="020B0503020204020204" charset="-122"/>
                <a:cs typeface="Arial" panose="020B0604020202020204" pitchFamily="34" charset="0"/>
                <a:sym typeface="+mn-ea"/>
              </a:rPr>
              <a:t>the lamb with the </a:t>
            </a:r>
            <a:r>
              <a:rPr sz="2200" u="sng">
                <a:latin typeface="Arial" panose="020B0604020202020204" pitchFamily="34" charset="0"/>
                <a:ea typeface="微软雅黑" panose="020B0503020204020204" charset="-122"/>
                <a:cs typeface="Arial" panose="020B0604020202020204" pitchFamily="34" charset="0"/>
                <a:sym typeface="+mn-ea"/>
              </a:rPr>
              <a:t>money </a:t>
            </a:r>
            <a:r>
              <a:rPr sz="2200">
                <a:latin typeface="Arial" panose="020B0604020202020204" pitchFamily="34" charset="0"/>
                <a:ea typeface="微软雅黑" panose="020B0503020204020204" charset="-122"/>
                <a:cs typeface="Arial" panose="020B0604020202020204" pitchFamily="34" charset="0"/>
                <a:sym typeface="+mn-ea"/>
              </a:rPr>
              <a:t>he had paid Mrs. Grant, but he would give the lamb back to them as a present for</a:t>
            </a:r>
            <a:r>
              <a:rPr lang="en-US" sz="2200">
                <a:latin typeface="Arial" panose="020B0604020202020204" pitchFamily="34" charset="0"/>
                <a:ea typeface="微软雅黑" panose="020B0503020204020204" charset="-122"/>
                <a:cs typeface="Arial" panose="020B0604020202020204" pitchFamily="34" charset="0"/>
                <a:sym typeface="+mn-ea"/>
              </a:rPr>
              <a:t> </a:t>
            </a:r>
            <a:r>
              <a:rPr sz="2200">
                <a:latin typeface="Arial" panose="020B0604020202020204" pitchFamily="34" charset="0"/>
                <a:ea typeface="微软雅黑" panose="020B0503020204020204" charset="-122"/>
                <a:cs typeface="Arial" panose="020B0604020202020204" pitchFamily="34" charset="0"/>
                <a:sym typeface="+mn-ea"/>
              </a:rPr>
              <a:t>their loving heart. At the uplifting words, the children danced happily around</a:t>
            </a:r>
            <a:r>
              <a:rPr lang="en-US" sz="2200">
                <a:latin typeface="Arial" panose="020B0604020202020204" pitchFamily="34" charset="0"/>
                <a:ea typeface="微软雅黑" panose="020B0503020204020204" charset="-122"/>
                <a:cs typeface="Arial" panose="020B0604020202020204" pitchFamily="34" charset="0"/>
                <a:sym typeface="+mn-ea"/>
              </a:rPr>
              <a:t> </a:t>
            </a:r>
            <a:r>
              <a:rPr sz="2200">
                <a:latin typeface="Arial" panose="020B0604020202020204" pitchFamily="34" charset="0"/>
                <a:ea typeface="微软雅黑" panose="020B0503020204020204" charset="-122"/>
                <a:cs typeface="Arial" panose="020B0604020202020204" pitchFamily="34" charset="0"/>
                <a:sym typeface="+mn-ea"/>
              </a:rPr>
              <a:t>the lamb in circles. And Mrs. Grant threw an appreciative look at the butcher,</a:t>
            </a:r>
            <a:r>
              <a:rPr lang="en-US" sz="2200">
                <a:latin typeface="Arial" panose="020B0604020202020204" pitchFamily="34" charset="0"/>
                <a:ea typeface="微软雅黑" panose="020B0503020204020204" charset="-122"/>
                <a:cs typeface="Arial" panose="020B0604020202020204" pitchFamily="34" charset="0"/>
                <a:sym typeface="+mn-ea"/>
              </a:rPr>
              <a:t> </a:t>
            </a:r>
            <a:r>
              <a:rPr sz="2200">
                <a:latin typeface="Arial" panose="020B0604020202020204" pitchFamily="34" charset="0"/>
                <a:ea typeface="微软雅黑" panose="020B0503020204020204" charset="-122"/>
                <a:cs typeface="Arial" panose="020B0604020202020204" pitchFamily="34" charset="0"/>
                <a:sym typeface="+mn-ea"/>
              </a:rPr>
              <a:t>delighted that both her family and the pet lamb luckily survived thanks to the butcher’s gentle heart.   </a:t>
            </a:r>
            <a:endParaRPr lang="en-US" altLang="zh-CN" sz="2200">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文本框 2"/>
          <p:cNvSpPr txBox="1"/>
          <p:nvPr/>
        </p:nvSpPr>
        <p:spPr>
          <a:xfrm>
            <a:off x="842645" y="521970"/>
            <a:ext cx="10525760" cy="5600700"/>
          </a:xfrm>
          <a:prstGeom prst="rect">
            <a:avLst/>
          </a:prstGeom>
          <a:noFill/>
          <a:ln>
            <a:solidFill>
              <a:srgbClr val="1205BD"/>
            </a:solidFill>
          </a:ln>
        </p:spPr>
        <p:txBody>
          <a:bodyPr wrap="square" rtlCol="0">
            <a:spAutoFit/>
          </a:bodyPr>
          <a:p>
            <a:pPr algn="l" fontAlgn="auto">
              <a:lnSpc>
                <a:spcPts val="3580"/>
              </a:lnSpc>
            </a:pP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下水作文：</a:t>
            </a:r>
            <a:endParaRPr lang="zh-CN" altLang="en-US" sz="2800">
              <a:solidFill>
                <a:schemeClr val="tx1"/>
              </a:solidFill>
              <a:latin typeface="Arial" panose="020B0604020202020204" pitchFamily="34" charset="0"/>
              <a:ea typeface="微软雅黑" panose="020B0503020204020204" charset="-122"/>
              <a:cs typeface="Arial" panose="020B0604020202020204" pitchFamily="34" charset="0"/>
            </a:endParaRPr>
          </a:p>
          <a:p>
            <a:pPr algn="l" fontAlgn="auto">
              <a:lnSpc>
                <a:spcPts val="3580"/>
              </a:lnSpc>
            </a:pP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   </a:t>
            </a:r>
            <a:r>
              <a:rPr lang="en-US" altLang="zh-CN" sz="2800" i="1">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2800" i="1">
                <a:solidFill>
                  <a:schemeClr val="tx1"/>
                </a:solidFill>
                <a:latin typeface="Arial" panose="020B0604020202020204" pitchFamily="34" charset="0"/>
                <a:ea typeface="微软雅黑" panose="020B0503020204020204" charset="-122"/>
                <a:cs typeface="Arial" panose="020B0604020202020204" pitchFamily="34" charset="0"/>
              </a:rPr>
              <a:t>But the more she explained. the stronger her children begged for Daisy</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a:t>
            </a:r>
            <a:r>
              <a:rPr lang="zh-CN" altLang="en-US" sz="2800">
                <a:solidFill>
                  <a:schemeClr val="tx1"/>
                </a:solidFill>
                <a:highlight>
                  <a:srgbClr val="FFFF00"/>
                </a:highlight>
                <a:latin typeface="Arial" panose="020B0604020202020204" pitchFamily="34" charset="0"/>
                <a:ea typeface="微软雅黑" panose="020B0503020204020204" charset="-122"/>
                <a:cs typeface="Arial" panose="020B0604020202020204" pitchFamily="34" charset="0"/>
              </a:rPr>
              <a:t> </a:t>
            </a:r>
            <a:r>
              <a:rPr sz="2800">
                <a:solidFill>
                  <a:schemeClr val="tx1"/>
                </a:solidFill>
                <a:highlight>
                  <a:srgbClr val="FFFF00"/>
                </a:highlight>
                <a:latin typeface="Arial" panose="020B0604020202020204" pitchFamily="34" charset="0"/>
                <a:ea typeface="微软雅黑" panose="020B0503020204020204" charset="-122"/>
                <a:cs typeface="Arial" panose="020B0604020202020204" pitchFamily="34" charset="0"/>
              </a:rPr>
              <a:t>With </a:t>
            </a:r>
            <a:r>
              <a:rPr sz="2800" u="sng">
                <a:solidFill>
                  <a:schemeClr val="tx1"/>
                </a:solidFill>
                <a:highlight>
                  <a:srgbClr val="FFFF00"/>
                </a:highlight>
                <a:latin typeface="Arial" panose="020B0604020202020204" pitchFamily="34" charset="0"/>
                <a:ea typeface="微软雅黑" panose="020B0503020204020204" charset="-122"/>
                <a:cs typeface="Arial" panose="020B0604020202020204" pitchFamily="34" charset="0"/>
              </a:rPr>
              <a:t>tearful </a:t>
            </a:r>
            <a:r>
              <a:rPr sz="2800">
                <a:solidFill>
                  <a:schemeClr val="tx1"/>
                </a:solidFill>
                <a:highlight>
                  <a:srgbClr val="FFFF00"/>
                </a:highlight>
                <a:latin typeface="Arial" panose="020B0604020202020204" pitchFamily="34" charset="0"/>
                <a:ea typeface="微软雅黑" panose="020B0503020204020204" charset="-122"/>
                <a:cs typeface="Arial" panose="020B0604020202020204" pitchFamily="34" charset="0"/>
              </a:rPr>
              <a:t>eyes, they hugged the </a:t>
            </a:r>
            <a:r>
              <a:rPr sz="2800" u="sng">
                <a:solidFill>
                  <a:schemeClr val="tx1"/>
                </a:solidFill>
                <a:highlight>
                  <a:srgbClr val="FFFF00"/>
                </a:highlight>
                <a:latin typeface="Arial" panose="020B0604020202020204" pitchFamily="34" charset="0"/>
                <a:ea typeface="微软雅黑" panose="020B0503020204020204" charset="-122"/>
                <a:cs typeface="Arial" panose="020B0604020202020204" pitchFamily="34" charset="0"/>
              </a:rPr>
              <a:t>pet lamb</a:t>
            </a:r>
            <a:r>
              <a:rPr sz="2800">
                <a:solidFill>
                  <a:schemeClr val="tx1"/>
                </a:solidFill>
                <a:highlight>
                  <a:srgbClr val="FFFF00"/>
                </a:highlight>
                <a:latin typeface="Arial" panose="020B0604020202020204" pitchFamily="34" charset="0"/>
                <a:ea typeface="微软雅黑" panose="020B0503020204020204" charset="-122"/>
                <a:cs typeface="Arial" panose="020B0604020202020204" pitchFamily="34" charset="0"/>
              </a:rPr>
              <a:t> tightly, and even promised </a:t>
            </a:r>
            <a:r>
              <a:rPr lang="en-US" sz="2800">
                <a:solidFill>
                  <a:schemeClr val="tx1"/>
                </a:solidFill>
                <a:highlight>
                  <a:srgbClr val="FFFF00"/>
                </a:highlight>
                <a:latin typeface="Arial" panose="020B0604020202020204" pitchFamily="34" charset="0"/>
                <a:ea typeface="微软雅黑" panose="020B0503020204020204" charset="-122"/>
                <a:cs typeface="Arial" panose="020B0604020202020204" pitchFamily="34" charset="0"/>
              </a:rPr>
              <a:t>to </a:t>
            </a:r>
            <a:r>
              <a:rPr sz="2800">
                <a:solidFill>
                  <a:schemeClr val="tx1"/>
                </a:solidFill>
                <a:highlight>
                  <a:srgbClr val="FFFF00"/>
                </a:highlight>
                <a:latin typeface="Arial" panose="020B0604020202020204" pitchFamily="34" charset="0"/>
                <a:ea typeface="微软雅黑" panose="020B0503020204020204" charset="-122"/>
                <a:cs typeface="Arial" panose="020B0604020202020204" pitchFamily="34" charset="0"/>
              </a:rPr>
              <a:t>go with less food and no clothes as long as their mother agreed to keep the lamb. </a:t>
            </a:r>
            <a:r>
              <a:rPr sz="2800">
                <a:solidFill>
                  <a:schemeClr val="tx1"/>
                </a:solidFill>
                <a:highlight>
                  <a:srgbClr val="FF00FF"/>
                </a:highlight>
                <a:latin typeface="Arial" panose="020B0604020202020204" pitchFamily="34" charset="0"/>
                <a:ea typeface="微软雅黑" panose="020B0503020204020204" charset="-122"/>
                <a:cs typeface="Arial" panose="020B0604020202020204" pitchFamily="34" charset="0"/>
              </a:rPr>
              <a:t>Well aware that if she didn’t sell the lamb, her family would probably end up freezing or starving to death, Mrs. Grant closed her eyes, tears silently falling out of the corners of her eyes. </a:t>
            </a:r>
            <a:r>
              <a:rPr sz="2800">
                <a:solidFill>
                  <a:schemeClr val="tx1"/>
                </a:solidFill>
                <a:highlight>
                  <a:srgbClr val="00FFFF"/>
                </a:highlight>
                <a:latin typeface="Arial" panose="020B0604020202020204" pitchFamily="34" charset="0"/>
                <a:ea typeface="微软雅黑" panose="020B0503020204020204" charset="-122"/>
                <a:cs typeface="Arial" panose="020B0604020202020204" pitchFamily="34" charset="0"/>
              </a:rPr>
              <a:t>Sensing that their mother was still hesitant about what to do, the poor </a:t>
            </a:r>
            <a:r>
              <a:rPr sz="2800" u="sng">
                <a:solidFill>
                  <a:schemeClr val="tx1"/>
                </a:solidFill>
                <a:highlight>
                  <a:srgbClr val="00FFFF"/>
                </a:highlight>
                <a:latin typeface="Arial" panose="020B0604020202020204" pitchFamily="34" charset="0"/>
                <a:ea typeface="微软雅黑" panose="020B0503020204020204" charset="-122"/>
                <a:cs typeface="Arial" panose="020B0604020202020204" pitchFamily="34" charset="0"/>
              </a:rPr>
              <a:t>children </a:t>
            </a:r>
            <a:r>
              <a:rPr sz="2800">
                <a:solidFill>
                  <a:schemeClr val="tx1"/>
                </a:solidFill>
                <a:highlight>
                  <a:srgbClr val="00FFFF"/>
                </a:highlight>
                <a:latin typeface="Arial" panose="020B0604020202020204" pitchFamily="34" charset="0"/>
                <a:ea typeface="微软雅黑" panose="020B0503020204020204" charset="-122"/>
                <a:cs typeface="Arial" panose="020B0604020202020204" pitchFamily="34" charset="0"/>
              </a:rPr>
              <a:t>turned to the butcher’s boy and begged him not to take it away. They clearly knew that the lamb’s life was at the mercy of the boy and his father -- the </a:t>
            </a:r>
            <a:r>
              <a:rPr sz="2800" u="sng">
                <a:solidFill>
                  <a:schemeClr val="tx1"/>
                </a:solidFill>
                <a:highlight>
                  <a:srgbClr val="00FFFF"/>
                </a:highlight>
                <a:latin typeface="Arial" panose="020B0604020202020204" pitchFamily="34" charset="0"/>
                <a:ea typeface="微软雅黑" panose="020B0503020204020204" charset="-122"/>
                <a:cs typeface="Arial" panose="020B0604020202020204" pitchFamily="34" charset="0"/>
              </a:rPr>
              <a:t>butcher</a:t>
            </a:r>
            <a:r>
              <a:rPr sz="2800">
                <a:solidFill>
                  <a:schemeClr val="tx1"/>
                </a:solidFill>
                <a:highlight>
                  <a:srgbClr val="00FFFF"/>
                </a:highlight>
                <a:latin typeface="Arial" panose="020B0604020202020204" pitchFamily="34" charset="0"/>
                <a:ea typeface="微软雅黑" panose="020B0503020204020204" charset="-122"/>
                <a:cs typeface="Arial" panose="020B0604020202020204" pitchFamily="34" charset="0"/>
              </a:rPr>
              <a:t>. 110</a:t>
            </a:r>
            <a:r>
              <a:rPr lang="zh-CN" altLang="en-US" sz="2800">
                <a:solidFill>
                  <a:schemeClr val="tx1"/>
                </a:solidFill>
                <a:highlight>
                  <a:srgbClr val="00FFFF"/>
                </a:highlight>
                <a:latin typeface="Arial" panose="020B0604020202020204" pitchFamily="34" charset="0"/>
                <a:ea typeface="微软雅黑" panose="020B0503020204020204" charset="-122"/>
                <a:cs typeface="Arial" panose="020B0604020202020204" pitchFamily="34" charset="0"/>
              </a:rPr>
              <a:t> </a:t>
            </a:r>
            <a:endParaRPr lang="zh-CN" altLang="en-US" sz="2800">
              <a:solidFill>
                <a:schemeClr val="tx1"/>
              </a:solidFill>
              <a:highlight>
                <a:srgbClr val="00FFFF"/>
              </a:highlight>
              <a:latin typeface="Arial" panose="020B0604020202020204" pitchFamily="34" charset="0"/>
              <a:ea typeface="微软雅黑" panose="020B0503020204020204" charset="-122"/>
              <a:cs typeface="Arial" panose="020B0604020202020204" pitchFamily="34" charset="0"/>
            </a:endParaRPr>
          </a:p>
        </p:txBody>
      </p:sp>
      <p:sp>
        <p:nvSpPr>
          <p:cNvPr id="5" name="矩形 4"/>
          <p:cNvSpPr/>
          <p:nvPr/>
        </p:nvSpPr>
        <p:spPr>
          <a:xfrm flipV="1">
            <a:off x="923925" y="1023620"/>
            <a:ext cx="1514475"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827405" y="386080"/>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rot="19560000">
            <a:off x="3187700" y="1541145"/>
            <a:ext cx="2991485" cy="521970"/>
          </a:xfrm>
          <a:prstGeom prst="rect">
            <a:avLst/>
          </a:prstGeom>
          <a:solidFill>
            <a:srgbClr val="FFFF00"/>
          </a:solidFill>
        </p:spPr>
        <p:txBody>
          <a:bodyPr wrap="square" rtlCol="0">
            <a:spAutoFit/>
          </a:bodyPr>
          <a:p>
            <a:r>
              <a:rPr lang="en-US" altLang="zh-CN" sz="2800"/>
              <a:t>Plot 1:</a:t>
            </a:r>
            <a:r>
              <a:rPr lang="zh-CN" altLang="en-US" sz="2800"/>
              <a:t>向妈妈请求</a:t>
            </a:r>
            <a:endParaRPr lang="zh-CN" altLang="en-US" sz="2800"/>
          </a:p>
        </p:txBody>
      </p:sp>
      <p:sp>
        <p:nvSpPr>
          <p:cNvPr id="7" name="文本框 6"/>
          <p:cNvSpPr txBox="1"/>
          <p:nvPr/>
        </p:nvSpPr>
        <p:spPr>
          <a:xfrm rot="19500000">
            <a:off x="9101455" y="2480310"/>
            <a:ext cx="2991485" cy="521970"/>
          </a:xfrm>
          <a:prstGeom prst="rect">
            <a:avLst/>
          </a:prstGeom>
          <a:solidFill>
            <a:srgbClr val="DF0CF2"/>
          </a:solidFill>
        </p:spPr>
        <p:txBody>
          <a:bodyPr wrap="square" rtlCol="0">
            <a:spAutoFit/>
          </a:bodyPr>
          <a:p>
            <a:r>
              <a:rPr lang="en-US" altLang="zh-CN" sz="2800"/>
              <a:t>Plot 2:</a:t>
            </a:r>
            <a:r>
              <a:rPr lang="zh-CN" altLang="en-US" sz="2800"/>
              <a:t>妈妈的反应</a:t>
            </a:r>
            <a:endParaRPr lang="zh-CN" altLang="en-US" sz="2800"/>
          </a:p>
        </p:txBody>
      </p:sp>
      <p:sp>
        <p:nvSpPr>
          <p:cNvPr id="8" name="文本框 7"/>
          <p:cNvSpPr txBox="1"/>
          <p:nvPr/>
        </p:nvSpPr>
        <p:spPr>
          <a:xfrm rot="20160000">
            <a:off x="5516245" y="5198110"/>
            <a:ext cx="2991485" cy="521970"/>
          </a:xfrm>
          <a:prstGeom prst="rect">
            <a:avLst/>
          </a:prstGeom>
          <a:solidFill>
            <a:srgbClr val="13EBE4"/>
          </a:solidFill>
        </p:spPr>
        <p:txBody>
          <a:bodyPr wrap="square" rtlCol="0">
            <a:spAutoFit/>
          </a:bodyPr>
          <a:p>
            <a:r>
              <a:rPr lang="en-US" altLang="zh-CN" sz="2800"/>
              <a:t>Plot 3:</a:t>
            </a:r>
            <a:r>
              <a:rPr lang="zh-CN" altLang="en-US" sz="2800"/>
              <a:t>向男孩请求</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文本框 2"/>
          <p:cNvSpPr txBox="1"/>
          <p:nvPr/>
        </p:nvSpPr>
        <p:spPr>
          <a:xfrm>
            <a:off x="842645" y="521970"/>
            <a:ext cx="10525760" cy="5141595"/>
          </a:xfrm>
          <a:prstGeom prst="rect">
            <a:avLst/>
          </a:prstGeom>
          <a:noFill/>
          <a:ln>
            <a:solidFill>
              <a:srgbClr val="1205BD"/>
            </a:solidFill>
          </a:ln>
        </p:spPr>
        <p:txBody>
          <a:bodyPr wrap="square" rtlCol="0">
            <a:spAutoFit/>
          </a:bodyPr>
          <a:p>
            <a:pPr algn="l" fontAlgn="auto">
              <a:lnSpc>
                <a:spcPts val="3580"/>
              </a:lnSpc>
            </a:pPr>
            <a:r>
              <a:rPr lang="en-US" altLang="zh-CN" sz="280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2800" i="1">
                <a:solidFill>
                  <a:schemeClr val="tx1"/>
                </a:solidFill>
                <a:latin typeface="Arial" panose="020B0604020202020204" pitchFamily="34" charset="0"/>
                <a:ea typeface="微软雅黑" panose="020B0503020204020204" charset="-122"/>
                <a:cs typeface="Arial" panose="020B0604020202020204" pitchFamily="34" charset="0"/>
              </a:rPr>
              <a:t>The butcher, who had been watching all, was touched in his heart.</a:t>
            </a:r>
            <a:r>
              <a:rPr lang="zh-CN" altLang="en-US" sz="2800">
                <a:solidFill>
                  <a:schemeClr val="tx1"/>
                </a:solidFill>
                <a:latin typeface="Arial" panose="020B0604020202020204" pitchFamily="34" charset="0"/>
                <a:ea typeface="微软雅黑" panose="020B0503020204020204" charset="-122"/>
                <a:cs typeface="Arial" panose="020B0604020202020204" pitchFamily="34" charset="0"/>
              </a:rPr>
              <a:t> </a:t>
            </a:r>
            <a:r>
              <a:rPr sz="2800">
                <a:solidFill>
                  <a:schemeClr val="tx1"/>
                </a:solidFill>
                <a:latin typeface="Arial" panose="020B0604020202020204" pitchFamily="34" charset="0"/>
                <a:ea typeface="微软雅黑" panose="020B0503020204020204" charset="-122"/>
                <a:cs typeface="Arial" panose="020B0604020202020204" pitchFamily="34" charset="0"/>
              </a:rPr>
              <a:t>T</a:t>
            </a:r>
            <a:r>
              <a:rPr sz="2800">
                <a:solidFill>
                  <a:schemeClr val="tx1"/>
                </a:solidFill>
                <a:highlight>
                  <a:srgbClr val="FFFF00"/>
                </a:highlight>
                <a:latin typeface="Arial" panose="020B0604020202020204" pitchFamily="34" charset="0"/>
                <a:ea typeface="微软雅黑" panose="020B0503020204020204" charset="-122"/>
                <a:cs typeface="Arial" panose="020B0604020202020204" pitchFamily="34" charset="0"/>
              </a:rPr>
              <a:t>he pet was their only warm comfort. He should never </a:t>
            </a:r>
            <a:r>
              <a:rPr lang="en-US" sz="2800">
                <a:solidFill>
                  <a:schemeClr val="tx1"/>
                </a:solidFill>
                <a:highlight>
                  <a:srgbClr val="FFFF00"/>
                </a:highlight>
                <a:latin typeface="Arial" panose="020B0604020202020204" pitchFamily="34" charset="0"/>
                <a:ea typeface="微软雅黑" panose="020B0503020204020204" charset="-122"/>
                <a:cs typeface="Arial" panose="020B0604020202020204" pitchFamily="34" charset="0"/>
              </a:rPr>
              <a:t>m</a:t>
            </a:r>
            <a:r>
              <a:rPr sz="2800">
                <a:solidFill>
                  <a:schemeClr val="tx1"/>
                </a:solidFill>
                <a:highlight>
                  <a:srgbClr val="FFFF00"/>
                </a:highlight>
                <a:latin typeface="Arial" panose="020B0604020202020204" pitchFamily="34" charset="0"/>
                <a:ea typeface="微软雅黑" panose="020B0503020204020204" charset="-122"/>
                <a:cs typeface="Arial" panose="020B0604020202020204" pitchFamily="34" charset="0"/>
              </a:rPr>
              <a:t>ake money by depriving the children of their only source of joy. </a:t>
            </a:r>
            <a:r>
              <a:rPr sz="2800">
                <a:solidFill>
                  <a:schemeClr val="tx1"/>
                </a:solidFill>
                <a:highlight>
                  <a:srgbClr val="FF00FF"/>
                </a:highlight>
                <a:latin typeface="Arial" panose="020B0604020202020204" pitchFamily="34" charset="0"/>
                <a:ea typeface="微软雅黑" panose="020B0503020204020204" charset="-122"/>
                <a:cs typeface="Arial" panose="020B0604020202020204" pitchFamily="34" charset="0"/>
              </a:rPr>
              <a:t>His mind working fast, an idea popped up. Approaching the </a:t>
            </a:r>
            <a:endParaRPr sz="2800">
              <a:solidFill>
                <a:schemeClr val="tx1"/>
              </a:solidFill>
              <a:highlight>
                <a:srgbClr val="FF00FF"/>
              </a:highlight>
              <a:latin typeface="Arial" panose="020B0604020202020204" pitchFamily="34" charset="0"/>
              <a:ea typeface="微软雅黑" panose="020B0503020204020204" charset="-122"/>
              <a:cs typeface="Arial" panose="020B0604020202020204" pitchFamily="34" charset="0"/>
            </a:endParaRPr>
          </a:p>
          <a:p>
            <a:pPr algn="l" fontAlgn="auto">
              <a:lnSpc>
                <a:spcPts val="3580"/>
              </a:lnSpc>
            </a:pPr>
            <a:r>
              <a:rPr sz="2800">
                <a:solidFill>
                  <a:schemeClr val="tx1"/>
                </a:solidFill>
                <a:highlight>
                  <a:srgbClr val="FF00FF"/>
                </a:highlight>
                <a:latin typeface="Arial" panose="020B0604020202020204" pitchFamily="34" charset="0"/>
                <a:ea typeface="微软雅黑" panose="020B0503020204020204" charset="-122"/>
                <a:cs typeface="Arial" panose="020B0604020202020204" pitchFamily="34" charset="0"/>
              </a:rPr>
              <a:t>children and the pet lamb, he announced that he would </a:t>
            </a:r>
            <a:r>
              <a:rPr sz="2800" u="sng">
                <a:solidFill>
                  <a:schemeClr val="tx1"/>
                </a:solidFill>
                <a:highlight>
                  <a:srgbClr val="FF00FF"/>
                </a:highlight>
                <a:latin typeface="Arial" panose="020B0604020202020204" pitchFamily="34" charset="0"/>
                <a:ea typeface="微软雅黑" panose="020B0503020204020204" charset="-122"/>
                <a:cs typeface="Arial" panose="020B0604020202020204" pitchFamily="34" charset="0"/>
              </a:rPr>
              <a:t>buy </a:t>
            </a:r>
            <a:r>
              <a:rPr sz="2800">
                <a:solidFill>
                  <a:schemeClr val="tx1"/>
                </a:solidFill>
                <a:highlight>
                  <a:srgbClr val="FF00FF"/>
                </a:highlight>
                <a:latin typeface="Arial" panose="020B0604020202020204" pitchFamily="34" charset="0"/>
                <a:ea typeface="微软雅黑" panose="020B0503020204020204" charset="-122"/>
                <a:cs typeface="Arial" panose="020B0604020202020204" pitchFamily="34" charset="0"/>
              </a:rPr>
              <a:t>the lamb with the </a:t>
            </a:r>
            <a:r>
              <a:rPr sz="2800" u="sng">
                <a:solidFill>
                  <a:schemeClr val="tx1"/>
                </a:solidFill>
                <a:highlight>
                  <a:srgbClr val="FF00FF"/>
                </a:highlight>
                <a:latin typeface="Arial" panose="020B0604020202020204" pitchFamily="34" charset="0"/>
                <a:ea typeface="微软雅黑" panose="020B0503020204020204" charset="-122"/>
                <a:cs typeface="Arial" panose="020B0604020202020204" pitchFamily="34" charset="0"/>
              </a:rPr>
              <a:t>money </a:t>
            </a:r>
            <a:r>
              <a:rPr sz="2800">
                <a:solidFill>
                  <a:schemeClr val="tx1"/>
                </a:solidFill>
                <a:highlight>
                  <a:srgbClr val="FF00FF"/>
                </a:highlight>
                <a:latin typeface="Arial" panose="020B0604020202020204" pitchFamily="34" charset="0"/>
                <a:ea typeface="微软雅黑" panose="020B0503020204020204" charset="-122"/>
                <a:cs typeface="Arial" panose="020B0604020202020204" pitchFamily="34" charset="0"/>
              </a:rPr>
              <a:t>he had paid Mrs. Grant, but he would give the lamb back to them as a present for</a:t>
            </a:r>
            <a:r>
              <a:rPr lang="en-US" sz="2800">
                <a:solidFill>
                  <a:schemeClr val="tx1"/>
                </a:solidFill>
                <a:highlight>
                  <a:srgbClr val="FF00FF"/>
                </a:highlight>
                <a:latin typeface="Arial" panose="020B0604020202020204" pitchFamily="34" charset="0"/>
                <a:ea typeface="微软雅黑" panose="020B0503020204020204" charset="-122"/>
                <a:cs typeface="Arial" panose="020B0604020202020204" pitchFamily="34" charset="0"/>
              </a:rPr>
              <a:t> </a:t>
            </a:r>
            <a:r>
              <a:rPr sz="2800">
                <a:solidFill>
                  <a:schemeClr val="tx1"/>
                </a:solidFill>
                <a:highlight>
                  <a:srgbClr val="FF00FF"/>
                </a:highlight>
                <a:latin typeface="Arial" panose="020B0604020202020204" pitchFamily="34" charset="0"/>
                <a:ea typeface="微软雅黑" panose="020B0503020204020204" charset="-122"/>
                <a:cs typeface="Arial" panose="020B0604020202020204" pitchFamily="34" charset="0"/>
              </a:rPr>
              <a:t>their loving heart. </a:t>
            </a:r>
            <a:r>
              <a:rPr sz="2800">
                <a:solidFill>
                  <a:schemeClr val="tx1"/>
                </a:solidFill>
                <a:highlight>
                  <a:srgbClr val="00FFFF"/>
                </a:highlight>
                <a:latin typeface="Arial" panose="020B0604020202020204" pitchFamily="34" charset="0"/>
                <a:ea typeface="微软雅黑" panose="020B0503020204020204" charset="-122"/>
                <a:cs typeface="Arial" panose="020B0604020202020204" pitchFamily="34" charset="0"/>
              </a:rPr>
              <a:t>At the uplifting words, the children danced happily around</a:t>
            </a:r>
            <a:r>
              <a:rPr lang="en-US" sz="2800">
                <a:solidFill>
                  <a:schemeClr val="tx1"/>
                </a:solidFill>
                <a:highlight>
                  <a:srgbClr val="00FFFF"/>
                </a:highlight>
                <a:latin typeface="Arial" panose="020B0604020202020204" pitchFamily="34" charset="0"/>
                <a:ea typeface="微软雅黑" panose="020B0503020204020204" charset="-122"/>
                <a:cs typeface="Arial" panose="020B0604020202020204" pitchFamily="34" charset="0"/>
              </a:rPr>
              <a:t> </a:t>
            </a:r>
            <a:r>
              <a:rPr sz="2800">
                <a:solidFill>
                  <a:schemeClr val="tx1"/>
                </a:solidFill>
                <a:highlight>
                  <a:srgbClr val="00FFFF"/>
                </a:highlight>
                <a:latin typeface="Arial" panose="020B0604020202020204" pitchFamily="34" charset="0"/>
                <a:ea typeface="微软雅黑" panose="020B0503020204020204" charset="-122"/>
                <a:cs typeface="Arial" panose="020B0604020202020204" pitchFamily="34" charset="0"/>
              </a:rPr>
              <a:t>the lamb in circles. And Mrs. Grant threw an appreciative look at the butcher,</a:t>
            </a:r>
            <a:endParaRPr sz="2800">
              <a:solidFill>
                <a:schemeClr val="tx1"/>
              </a:solidFill>
              <a:highlight>
                <a:srgbClr val="00FFFF"/>
              </a:highlight>
              <a:latin typeface="Arial" panose="020B0604020202020204" pitchFamily="34" charset="0"/>
              <a:ea typeface="微软雅黑" panose="020B0503020204020204" charset="-122"/>
              <a:cs typeface="Arial" panose="020B0604020202020204" pitchFamily="34" charset="0"/>
            </a:endParaRPr>
          </a:p>
          <a:p>
            <a:pPr algn="l" fontAlgn="auto">
              <a:lnSpc>
                <a:spcPts val="3580"/>
              </a:lnSpc>
            </a:pPr>
            <a:r>
              <a:rPr sz="2800">
                <a:solidFill>
                  <a:schemeClr val="tx1"/>
                </a:solidFill>
                <a:highlight>
                  <a:srgbClr val="00FFFF"/>
                </a:highlight>
                <a:latin typeface="Arial" panose="020B0604020202020204" pitchFamily="34" charset="0"/>
                <a:ea typeface="微软雅黑" panose="020B0503020204020204" charset="-122"/>
                <a:cs typeface="Arial" panose="020B0604020202020204" pitchFamily="34" charset="0"/>
              </a:rPr>
              <a:t>delighted that both her family and the pet lamb luckily survived thanks to the butcher’s gentle heart. </a:t>
            </a:r>
            <a:r>
              <a:rPr sz="2800">
                <a:solidFill>
                  <a:schemeClr val="tx1"/>
                </a:solidFill>
                <a:latin typeface="Arial" panose="020B0604020202020204" pitchFamily="34" charset="0"/>
                <a:ea typeface="微软雅黑" panose="020B0503020204020204" charset="-122"/>
                <a:cs typeface="Arial" panose="020B0604020202020204" pitchFamily="34" charset="0"/>
              </a:rPr>
              <a:t>  107</a:t>
            </a:r>
            <a:endParaRPr sz="280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7" name="文本框 6"/>
          <p:cNvSpPr txBox="1"/>
          <p:nvPr/>
        </p:nvSpPr>
        <p:spPr>
          <a:xfrm rot="19440000">
            <a:off x="3599180" y="814705"/>
            <a:ext cx="2991485" cy="521970"/>
          </a:xfrm>
          <a:prstGeom prst="rect">
            <a:avLst/>
          </a:prstGeom>
          <a:solidFill>
            <a:srgbClr val="FFFF00"/>
          </a:solidFill>
        </p:spPr>
        <p:txBody>
          <a:bodyPr wrap="square" rtlCol="0">
            <a:spAutoFit/>
          </a:bodyPr>
          <a:p>
            <a:r>
              <a:rPr lang="en-US" altLang="zh-CN" sz="2800"/>
              <a:t>Plot 1:</a:t>
            </a:r>
            <a:r>
              <a:rPr lang="zh-CN" altLang="en-US" sz="2800"/>
              <a:t>如何被触动</a:t>
            </a:r>
            <a:endParaRPr lang="zh-CN" altLang="en-US" sz="2800"/>
          </a:p>
        </p:txBody>
      </p:sp>
      <p:sp>
        <p:nvSpPr>
          <p:cNvPr id="8" name="文本框 7"/>
          <p:cNvSpPr txBox="1"/>
          <p:nvPr/>
        </p:nvSpPr>
        <p:spPr>
          <a:xfrm rot="19500000">
            <a:off x="8079105" y="2317750"/>
            <a:ext cx="3451860" cy="521970"/>
          </a:xfrm>
          <a:prstGeom prst="rect">
            <a:avLst/>
          </a:prstGeom>
          <a:solidFill>
            <a:srgbClr val="DF0CF2"/>
          </a:solidFill>
        </p:spPr>
        <p:txBody>
          <a:bodyPr wrap="square" rtlCol="0">
            <a:spAutoFit/>
          </a:bodyPr>
          <a:p>
            <a:r>
              <a:rPr lang="en-US" altLang="zh-CN" sz="2800"/>
              <a:t>Plot 2:</a:t>
            </a:r>
            <a:r>
              <a:rPr lang="zh-CN" altLang="en-US" sz="2800"/>
              <a:t>如何解决难题</a:t>
            </a:r>
            <a:endParaRPr lang="zh-CN" altLang="en-US" sz="2800"/>
          </a:p>
        </p:txBody>
      </p:sp>
      <p:sp>
        <p:nvSpPr>
          <p:cNvPr id="9" name="文本框 8"/>
          <p:cNvSpPr txBox="1"/>
          <p:nvPr/>
        </p:nvSpPr>
        <p:spPr>
          <a:xfrm rot="20160000">
            <a:off x="7821295" y="4207510"/>
            <a:ext cx="2991485" cy="521970"/>
          </a:xfrm>
          <a:prstGeom prst="rect">
            <a:avLst/>
          </a:prstGeom>
          <a:solidFill>
            <a:srgbClr val="13EBE4"/>
          </a:solidFill>
        </p:spPr>
        <p:txBody>
          <a:bodyPr wrap="square" rtlCol="0">
            <a:spAutoFit/>
          </a:bodyPr>
          <a:p>
            <a:r>
              <a:rPr lang="en-US" altLang="zh-CN" sz="2800"/>
              <a:t>Plot 3:</a:t>
            </a:r>
            <a:r>
              <a:rPr lang="zh-CN" altLang="en-US" sz="2800"/>
              <a:t>家人的反应</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图片 3" descr="花"/>
          <p:cNvPicPr>
            <a:picLocks noChangeAspect="1"/>
          </p:cNvPicPr>
          <p:nvPr/>
        </p:nvPicPr>
        <p:blipFill>
          <a:blip r:embed="rId2"/>
          <a:stretch>
            <a:fillRect/>
          </a:stretch>
        </p:blipFill>
        <p:spPr>
          <a:xfrm>
            <a:off x="3175" y="-12700"/>
            <a:ext cx="12211050" cy="6868795"/>
          </a:xfrm>
          <a:prstGeom prst="rect">
            <a:avLst/>
          </a:prstGeom>
        </p:spPr>
      </p:pic>
      <p:cxnSp>
        <p:nvCxnSpPr>
          <p:cNvPr id="16" name="直接连接符 15"/>
          <p:cNvCxnSpPr/>
          <p:nvPr/>
        </p:nvCxnSpPr>
        <p:spPr>
          <a:xfrm>
            <a:off x="4119245" y="3157220"/>
            <a:ext cx="2294890" cy="29845"/>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6900545" y="3187700"/>
            <a:ext cx="1548765" cy="9525"/>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456305" y="2148840"/>
            <a:ext cx="5305425" cy="1198880"/>
          </a:xfrm>
          <a:prstGeom prst="rect">
            <a:avLst/>
          </a:prstGeom>
          <a:noFill/>
        </p:spPr>
        <p:txBody>
          <a:bodyPr wrap="square" rtlCol="0">
            <a:spAutoFit/>
          </a:bodyPr>
          <a:p>
            <a:pPr algn="ctr"/>
            <a:r>
              <a:rPr lang="en-US" altLang="zh-CN" sz="7200">
                <a:gradFill>
                  <a:gsLst>
                    <a:gs pos="0">
                      <a:srgbClr val="7B32B2"/>
                    </a:gs>
                    <a:gs pos="100000">
                      <a:srgbClr val="401A5D"/>
                    </a:gs>
                  </a:gsLst>
                  <a:lin scaled="0"/>
                </a:gradFill>
                <a:latin typeface="微软雅黑" panose="020B0503020204020204" charset="-122"/>
                <a:ea typeface="微软雅黑" panose="020B0503020204020204" charset="-122"/>
              </a:rPr>
              <a:t>Thank you</a:t>
            </a:r>
            <a:endParaRPr lang="en-US" altLang="zh-CN" sz="7200">
              <a:gradFill>
                <a:gsLst>
                  <a:gs pos="0">
                    <a:srgbClr val="7B32B2"/>
                  </a:gs>
                  <a:gs pos="100000">
                    <a:srgbClr val="401A5D"/>
                  </a:gs>
                </a:gsLst>
                <a:lin scaled="0"/>
              </a:gra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铁塔"/>
          <p:cNvPicPr>
            <a:picLocks noChangeAspect="1"/>
          </p:cNvPicPr>
          <p:nvPr/>
        </p:nvPicPr>
        <p:blipFill>
          <a:blip r:embed="rId1"/>
          <a:stretch>
            <a:fillRect/>
          </a:stretch>
        </p:blipFill>
        <p:spPr>
          <a:xfrm>
            <a:off x="1569085" y="1666240"/>
            <a:ext cx="3088640" cy="3219450"/>
          </a:xfrm>
          <a:prstGeom prst="rect">
            <a:avLst/>
          </a:prstGeom>
        </p:spPr>
      </p:pic>
      <p:sp>
        <p:nvSpPr>
          <p:cNvPr id="3" name="文本框 2"/>
          <p:cNvSpPr txBox="1"/>
          <p:nvPr/>
        </p:nvSpPr>
        <p:spPr>
          <a:xfrm>
            <a:off x="1651635" y="3013710"/>
            <a:ext cx="3325495" cy="829945"/>
          </a:xfrm>
          <a:prstGeom prst="rect">
            <a:avLst/>
          </a:prstGeom>
          <a:noFill/>
        </p:spPr>
        <p:txBody>
          <a:bodyPr wrap="square" rtlCol="0">
            <a:spAutoFit/>
          </a:bodyPr>
          <a:p>
            <a:pPr algn="l"/>
            <a:r>
              <a:rPr lang="en-US" altLang="zh-CN" sz="4800">
                <a:solidFill>
                  <a:schemeClr val="bg1"/>
                </a:solidFill>
                <a:latin typeface="方正粗黑宋简体" panose="02000000000000000000" charset="-122"/>
                <a:ea typeface="方正粗黑宋简体" panose="02000000000000000000" charset="-122"/>
                <a:cs typeface="Arial" panose="020B0604020202020204" pitchFamily="34" charset="0"/>
              </a:rPr>
              <a:t>Contents</a:t>
            </a:r>
            <a:endParaRPr lang="en-US" altLang="zh-CN" sz="4800">
              <a:solidFill>
                <a:schemeClr val="bg1"/>
              </a:solidFill>
              <a:latin typeface="方正粗黑宋简体" panose="02000000000000000000" charset="-122"/>
              <a:ea typeface="方正粗黑宋简体" panose="02000000000000000000" charset="-122"/>
              <a:cs typeface="Arial" panose="020B0604020202020204" pitchFamily="34" charset="0"/>
            </a:endParaRPr>
          </a:p>
        </p:txBody>
      </p:sp>
      <p:grpSp>
        <p:nvGrpSpPr>
          <p:cNvPr id="17" name="组合 16"/>
          <p:cNvGrpSpPr/>
          <p:nvPr/>
        </p:nvGrpSpPr>
        <p:grpSpPr>
          <a:xfrm>
            <a:off x="5353685" y="1384300"/>
            <a:ext cx="612140" cy="645160"/>
            <a:chOff x="10007" y="2180"/>
            <a:chExt cx="964" cy="1016"/>
          </a:xfrm>
        </p:grpSpPr>
        <p:pic>
          <p:nvPicPr>
            <p:cNvPr id="6" name="图片 5" descr="田字格"/>
            <p:cNvPicPr>
              <a:picLocks noChangeAspect="1"/>
            </p:cNvPicPr>
            <p:nvPr/>
          </p:nvPicPr>
          <p:blipFill>
            <a:blip r:embed="rId2"/>
            <a:stretch>
              <a:fillRect/>
            </a:stretch>
          </p:blipFill>
          <p:spPr>
            <a:xfrm>
              <a:off x="10007" y="2180"/>
              <a:ext cx="964" cy="960"/>
            </a:xfrm>
            <a:prstGeom prst="rect">
              <a:avLst/>
            </a:prstGeom>
          </p:spPr>
        </p:pic>
        <p:sp>
          <p:nvSpPr>
            <p:cNvPr id="10" name="文本框 9"/>
            <p:cNvSpPr txBox="1"/>
            <p:nvPr/>
          </p:nvSpPr>
          <p:spPr>
            <a:xfrm>
              <a:off x="10007" y="2180"/>
              <a:ext cx="964" cy="1016"/>
            </a:xfrm>
            <a:prstGeom prst="rect">
              <a:avLst/>
            </a:prstGeom>
            <a:noFill/>
          </p:spPr>
          <p:txBody>
            <a:bodyPr wrap="square" rtlCol="0">
              <a:spAutoFit/>
            </a:bodyPr>
            <a:p>
              <a:pPr algn="ctr"/>
              <a:r>
                <a:rPr lang="en-US" altLang="zh-CN" sz="3600">
                  <a:solidFill>
                    <a:srgbClr val="595959"/>
                  </a:solidFill>
                  <a:latin typeface="迷你简细行楷" panose="02010609000101010101" charset="-122"/>
                  <a:ea typeface="迷你简细行楷" panose="02010609000101010101" charset="-122"/>
                </a:rPr>
                <a:t>1</a:t>
              </a:r>
              <a:endParaRPr lang="en-US" altLang="zh-CN" sz="3600">
                <a:solidFill>
                  <a:srgbClr val="595959"/>
                </a:solidFill>
                <a:latin typeface="迷你简细行楷" panose="02010609000101010101" charset="-122"/>
                <a:ea typeface="迷你简细行楷" panose="02010609000101010101" charset="-122"/>
              </a:endParaRPr>
            </a:p>
          </p:txBody>
        </p:sp>
      </p:grpSp>
      <p:grpSp>
        <p:nvGrpSpPr>
          <p:cNvPr id="18" name="组合 17"/>
          <p:cNvGrpSpPr/>
          <p:nvPr/>
        </p:nvGrpSpPr>
        <p:grpSpPr>
          <a:xfrm>
            <a:off x="5353685" y="2494280"/>
            <a:ext cx="612140" cy="645160"/>
            <a:chOff x="10007" y="3969"/>
            <a:chExt cx="964" cy="1016"/>
          </a:xfrm>
        </p:grpSpPr>
        <p:pic>
          <p:nvPicPr>
            <p:cNvPr id="4" name="图片 3" descr="田字格"/>
            <p:cNvPicPr>
              <a:picLocks noChangeAspect="1"/>
            </p:cNvPicPr>
            <p:nvPr/>
          </p:nvPicPr>
          <p:blipFill>
            <a:blip r:embed="rId2"/>
            <a:stretch>
              <a:fillRect/>
            </a:stretch>
          </p:blipFill>
          <p:spPr>
            <a:xfrm>
              <a:off x="10007" y="3969"/>
              <a:ext cx="964" cy="960"/>
            </a:xfrm>
            <a:prstGeom prst="rect">
              <a:avLst/>
            </a:prstGeom>
          </p:spPr>
        </p:pic>
        <p:sp>
          <p:nvSpPr>
            <p:cNvPr id="5" name="文本框 4"/>
            <p:cNvSpPr txBox="1"/>
            <p:nvPr/>
          </p:nvSpPr>
          <p:spPr>
            <a:xfrm>
              <a:off x="10007" y="3969"/>
              <a:ext cx="964" cy="1016"/>
            </a:xfrm>
            <a:prstGeom prst="rect">
              <a:avLst/>
            </a:prstGeom>
            <a:noFill/>
          </p:spPr>
          <p:txBody>
            <a:bodyPr wrap="square" rtlCol="0">
              <a:spAutoFit/>
            </a:bodyPr>
            <a:p>
              <a:pPr algn="ctr"/>
              <a:r>
                <a:rPr lang="en-US" altLang="zh-CN" sz="3600">
                  <a:solidFill>
                    <a:srgbClr val="595959"/>
                  </a:solidFill>
                  <a:latin typeface="迷你简细行楷" panose="02010609000101010101" charset="-122"/>
                  <a:ea typeface="迷你简细行楷" panose="02010609000101010101" charset="-122"/>
                </a:rPr>
                <a:t>2</a:t>
              </a:r>
              <a:endParaRPr lang="en-US" altLang="zh-CN" sz="3600">
                <a:solidFill>
                  <a:srgbClr val="595959"/>
                </a:solidFill>
                <a:latin typeface="迷你简细行楷" panose="02010609000101010101" charset="-122"/>
                <a:ea typeface="迷你简细行楷" panose="02010609000101010101" charset="-122"/>
              </a:endParaRPr>
            </a:p>
          </p:txBody>
        </p:sp>
      </p:grpSp>
      <p:grpSp>
        <p:nvGrpSpPr>
          <p:cNvPr id="19" name="组合 18"/>
          <p:cNvGrpSpPr/>
          <p:nvPr/>
        </p:nvGrpSpPr>
        <p:grpSpPr>
          <a:xfrm>
            <a:off x="5360035" y="3604260"/>
            <a:ext cx="612140" cy="645160"/>
            <a:chOff x="10007" y="5769"/>
            <a:chExt cx="964" cy="1016"/>
          </a:xfrm>
        </p:grpSpPr>
        <p:pic>
          <p:nvPicPr>
            <p:cNvPr id="7" name="图片 6" descr="田字格"/>
            <p:cNvPicPr>
              <a:picLocks noChangeAspect="1"/>
            </p:cNvPicPr>
            <p:nvPr/>
          </p:nvPicPr>
          <p:blipFill>
            <a:blip r:embed="rId2"/>
            <a:stretch>
              <a:fillRect/>
            </a:stretch>
          </p:blipFill>
          <p:spPr>
            <a:xfrm>
              <a:off x="10007" y="5769"/>
              <a:ext cx="964" cy="960"/>
            </a:xfrm>
            <a:prstGeom prst="rect">
              <a:avLst/>
            </a:prstGeom>
          </p:spPr>
        </p:pic>
        <p:sp>
          <p:nvSpPr>
            <p:cNvPr id="8" name="文本框 7"/>
            <p:cNvSpPr txBox="1"/>
            <p:nvPr/>
          </p:nvSpPr>
          <p:spPr>
            <a:xfrm>
              <a:off x="10007" y="5769"/>
              <a:ext cx="964" cy="1016"/>
            </a:xfrm>
            <a:prstGeom prst="rect">
              <a:avLst/>
            </a:prstGeom>
            <a:noFill/>
          </p:spPr>
          <p:txBody>
            <a:bodyPr wrap="square" rtlCol="0">
              <a:spAutoFit/>
            </a:bodyPr>
            <a:p>
              <a:pPr algn="ctr"/>
              <a:r>
                <a:rPr lang="en-US" altLang="zh-CN" sz="3600">
                  <a:solidFill>
                    <a:srgbClr val="595959"/>
                  </a:solidFill>
                  <a:latin typeface="迷你简细行楷" panose="02010609000101010101" charset="-122"/>
                  <a:ea typeface="迷你简细行楷" panose="02010609000101010101" charset="-122"/>
                </a:rPr>
                <a:t>3</a:t>
              </a:r>
              <a:endParaRPr lang="en-US" altLang="zh-CN" sz="3600">
                <a:solidFill>
                  <a:srgbClr val="595959"/>
                </a:solidFill>
                <a:latin typeface="迷你简细行楷" panose="02010609000101010101" charset="-122"/>
                <a:ea typeface="迷你简细行楷" panose="02010609000101010101" charset="-122"/>
              </a:endParaRPr>
            </a:p>
          </p:txBody>
        </p:sp>
      </p:grpSp>
      <p:grpSp>
        <p:nvGrpSpPr>
          <p:cNvPr id="20" name="组合 19"/>
          <p:cNvGrpSpPr/>
          <p:nvPr/>
        </p:nvGrpSpPr>
        <p:grpSpPr>
          <a:xfrm>
            <a:off x="5353685" y="4657725"/>
            <a:ext cx="612140" cy="645160"/>
            <a:chOff x="10007" y="7500"/>
            <a:chExt cx="964" cy="1016"/>
          </a:xfrm>
        </p:grpSpPr>
        <p:pic>
          <p:nvPicPr>
            <p:cNvPr id="9" name="图片 8" descr="田字格"/>
            <p:cNvPicPr>
              <a:picLocks noChangeAspect="1"/>
            </p:cNvPicPr>
            <p:nvPr/>
          </p:nvPicPr>
          <p:blipFill>
            <a:blip r:embed="rId2"/>
            <a:stretch>
              <a:fillRect/>
            </a:stretch>
          </p:blipFill>
          <p:spPr>
            <a:xfrm>
              <a:off x="10007" y="7500"/>
              <a:ext cx="964" cy="960"/>
            </a:xfrm>
            <a:prstGeom prst="rect">
              <a:avLst/>
            </a:prstGeom>
          </p:spPr>
        </p:pic>
        <p:sp>
          <p:nvSpPr>
            <p:cNvPr id="11" name="文本框 10"/>
            <p:cNvSpPr txBox="1"/>
            <p:nvPr/>
          </p:nvSpPr>
          <p:spPr>
            <a:xfrm>
              <a:off x="10007" y="7500"/>
              <a:ext cx="964" cy="1016"/>
            </a:xfrm>
            <a:prstGeom prst="rect">
              <a:avLst/>
            </a:prstGeom>
            <a:noFill/>
          </p:spPr>
          <p:txBody>
            <a:bodyPr wrap="square" rtlCol="0">
              <a:spAutoFit/>
            </a:bodyPr>
            <a:p>
              <a:pPr algn="ctr"/>
              <a:r>
                <a:rPr lang="en-US" altLang="zh-CN" sz="3600">
                  <a:solidFill>
                    <a:srgbClr val="595959"/>
                  </a:solidFill>
                  <a:latin typeface="迷你简细行楷" panose="02010609000101010101" charset="-122"/>
                  <a:ea typeface="迷你简细行楷" panose="02010609000101010101" charset="-122"/>
                </a:rPr>
                <a:t>4</a:t>
              </a:r>
              <a:endParaRPr lang="en-US" altLang="zh-CN" sz="3600">
                <a:solidFill>
                  <a:srgbClr val="595959"/>
                </a:solidFill>
                <a:latin typeface="迷你简细行楷" panose="02010609000101010101" charset="-122"/>
                <a:ea typeface="迷你简细行楷" panose="02010609000101010101" charset="-122"/>
              </a:endParaRPr>
            </a:p>
          </p:txBody>
        </p:sp>
      </p:grpSp>
      <p:sp>
        <p:nvSpPr>
          <p:cNvPr id="13" name="文本框 12"/>
          <p:cNvSpPr txBox="1"/>
          <p:nvPr/>
        </p:nvSpPr>
        <p:spPr>
          <a:xfrm>
            <a:off x="6380480" y="1212215"/>
            <a:ext cx="5685790" cy="953135"/>
          </a:xfrm>
          <a:prstGeom prst="rect">
            <a:avLst/>
          </a:prstGeom>
          <a:noFill/>
        </p:spPr>
        <p:txBody>
          <a:bodyPr wrap="square" rtlCol="0">
            <a:spAutoFit/>
          </a:bodyPr>
          <a:p>
            <a:pPr algn="l" fontAlgn="auto">
              <a:lnSpc>
                <a:spcPct val="100000"/>
              </a:lnSpc>
            </a:pPr>
            <a:r>
              <a:rPr lang="en-US" altLang="zh-CN" sz="2800" b="1">
                <a:solidFill>
                  <a:srgbClr val="595959"/>
                </a:solidFill>
                <a:latin typeface="微软雅黑" panose="020B0503020204020204" charset="-122"/>
                <a:ea typeface="微软雅黑" panose="020B0503020204020204" charset="-122"/>
                <a:sym typeface="+mn-ea"/>
              </a:rPr>
              <a:t>Language Learning </a:t>
            </a:r>
            <a:endParaRPr lang="en-US" altLang="zh-CN" sz="2800" b="1">
              <a:solidFill>
                <a:srgbClr val="595959"/>
              </a:solidFill>
              <a:latin typeface="微软雅黑" panose="020B0503020204020204" charset="-122"/>
              <a:ea typeface="微软雅黑" panose="020B0503020204020204" charset="-122"/>
              <a:sym typeface="+mn-ea"/>
            </a:endParaRPr>
          </a:p>
          <a:p>
            <a:pPr algn="l" fontAlgn="auto">
              <a:lnSpc>
                <a:spcPct val="100000"/>
              </a:lnSpc>
            </a:pPr>
            <a:r>
              <a:rPr lang="en-US" altLang="zh-CN" sz="2800" b="1">
                <a:solidFill>
                  <a:srgbClr val="595959"/>
                </a:solidFill>
                <a:latin typeface="微软雅黑" panose="020B0503020204020204" charset="-122"/>
                <a:ea typeface="微软雅黑" panose="020B0503020204020204" charset="-122"/>
                <a:sym typeface="+mn-ea"/>
              </a:rPr>
              <a:t>&amp; Story Understanding</a:t>
            </a:r>
            <a:endParaRPr lang="en-US" altLang="zh-CN" sz="2800" b="1">
              <a:solidFill>
                <a:srgbClr val="595959"/>
              </a:solidFill>
              <a:latin typeface="微软雅黑" panose="020B0503020204020204" charset="-122"/>
              <a:ea typeface="微软雅黑" panose="020B0503020204020204" charset="-122"/>
              <a:sym typeface="+mn-ea"/>
            </a:endParaRPr>
          </a:p>
        </p:txBody>
      </p:sp>
      <p:sp>
        <p:nvSpPr>
          <p:cNvPr id="14" name="文本框 13"/>
          <p:cNvSpPr txBox="1"/>
          <p:nvPr/>
        </p:nvSpPr>
        <p:spPr>
          <a:xfrm>
            <a:off x="6400165" y="2496820"/>
            <a:ext cx="5088255" cy="953135"/>
          </a:xfrm>
          <a:prstGeom prst="rect">
            <a:avLst/>
          </a:prstGeom>
          <a:noFill/>
        </p:spPr>
        <p:txBody>
          <a:bodyPr wrap="square" rtlCol="0">
            <a:spAutoFit/>
          </a:bodyPr>
          <a:p>
            <a:pPr algn="l" fontAlgn="auto">
              <a:lnSpc>
                <a:spcPct val="100000"/>
              </a:lnSpc>
            </a:pPr>
            <a:r>
              <a:rPr lang="en-US" altLang="zh-CN" sz="2800" b="1">
                <a:solidFill>
                  <a:srgbClr val="595959"/>
                </a:solidFill>
                <a:latin typeface="微软雅黑" panose="020B0503020204020204" charset="-122"/>
                <a:ea typeface="微软雅黑" panose="020B0503020204020204" charset="-122"/>
                <a:sym typeface="+mn-ea"/>
              </a:rPr>
              <a:t>Plot Designing </a:t>
            </a:r>
            <a:endParaRPr lang="en-US" altLang="zh-CN" sz="2800" b="1">
              <a:solidFill>
                <a:srgbClr val="595959"/>
              </a:solidFill>
              <a:latin typeface="微软雅黑" panose="020B0503020204020204" charset="-122"/>
              <a:ea typeface="微软雅黑" panose="020B0503020204020204" charset="-122"/>
              <a:sym typeface="+mn-ea"/>
            </a:endParaRPr>
          </a:p>
          <a:p>
            <a:pPr algn="l" fontAlgn="auto">
              <a:lnSpc>
                <a:spcPct val="100000"/>
              </a:lnSpc>
            </a:pPr>
            <a:r>
              <a:rPr lang="en-US" altLang="zh-CN" sz="2800" b="1">
                <a:solidFill>
                  <a:srgbClr val="595959"/>
                </a:solidFill>
                <a:latin typeface="微软雅黑" panose="020B0503020204020204" charset="-122"/>
                <a:ea typeface="微软雅黑" panose="020B0503020204020204" charset="-122"/>
                <a:sym typeface="+mn-ea"/>
              </a:rPr>
              <a:t>&amp; Sentence Constructing</a:t>
            </a:r>
            <a:endParaRPr lang="en-US" altLang="zh-CN" sz="2800" b="1">
              <a:solidFill>
                <a:srgbClr val="595959"/>
              </a:solidFill>
              <a:latin typeface="微软雅黑" panose="020B0503020204020204" charset="-122"/>
              <a:ea typeface="微软雅黑" panose="020B0503020204020204" charset="-122"/>
              <a:sym typeface="+mn-ea"/>
            </a:endParaRPr>
          </a:p>
        </p:txBody>
      </p:sp>
      <p:sp>
        <p:nvSpPr>
          <p:cNvPr id="15" name="文本框 14"/>
          <p:cNvSpPr txBox="1"/>
          <p:nvPr/>
        </p:nvSpPr>
        <p:spPr>
          <a:xfrm>
            <a:off x="6380480" y="3722370"/>
            <a:ext cx="5111750" cy="521970"/>
          </a:xfrm>
          <a:prstGeom prst="rect">
            <a:avLst/>
          </a:prstGeom>
          <a:noFill/>
        </p:spPr>
        <p:txBody>
          <a:bodyPr wrap="square" rtlCol="0">
            <a:spAutoFit/>
          </a:bodyPr>
          <a:p>
            <a:pPr algn="l" fontAlgn="auto">
              <a:lnSpc>
                <a:spcPct val="100000"/>
              </a:lnSpc>
            </a:pPr>
            <a:r>
              <a:rPr lang="en-US" altLang="zh-CN" sz="2800" b="1">
                <a:solidFill>
                  <a:srgbClr val="595959"/>
                </a:solidFill>
                <a:latin typeface="微软雅黑" panose="020B0503020204020204" charset="-122"/>
                <a:ea typeface="微软雅黑" panose="020B0503020204020204" charset="-122"/>
                <a:sym typeface="+mn-ea"/>
              </a:rPr>
              <a:t>Language Accumulation</a:t>
            </a:r>
            <a:endParaRPr lang="en-US" altLang="zh-CN" sz="2800" b="1">
              <a:solidFill>
                <a:srgbClr val="595959"/>
              </a:solidFill>
              <a:latin typeface="微软雅黑" panose="020B0503020204020204" charset="-122"/>
              <a:ea typeface="微软雅黑" panose="020B0503020204020204" charset="-122"/>
              <a:sym typeface="+mn-ea"/>
            </a:endParaRPr>
          </a:p>
        </p:txBody>
      </p:sp>
      <p:sp>
        <p:nvSpPr>
          <p:cNvPr id="16" name="文本框 15"/>
          <p:cNvSpPr txBox="1"/>
          <p:nvPr/>
        </p:nvSpPr>
        <p:spPr>
          <a:xfrm>
            <a:off x="6380480" y="4719320"/>
            <a:ext cx="5685790" cy="521970"/>
          </a:xfrm>
          <a:prstGeom prst="rect">
            <a:avLst/>
          </a:prstGeom>
          <a:noFill/>
        </p:spPr>
        <p:txBody>
          <a:bodyPr wrap="square" rtlCol="0">
            <a:spAutoFit/>
          </a:bodyPr>
          <a:p>
            <a:pPr algn="l" fontAlgn="auto">
              <a:lnSpc>
                <a:spcPct val="100000"/>
              </a:lnSpc>
            </a:pPr>
            <a:r>
              <a:rPr lang="en-US" altLang="zh-CN" sz="2800" b="1">
                <a:solidFill>
                  <a:srgbClr val="595959"/>
                </a:solidFill>
                <a:latin typeface="微软雅黑" panose="020B0503020204020204" charset="-122"/>
                <a:ea typeface="微软雅黑" panose="020B0503020204020204" charset="-122"/>
                <a:sym typeface="+mn-ea"/>
              </a:rPr>
              <a:t>Story Writing &amp; Appreciating</a:t>
            </a:r>
            <a:endParaRPr lang="en-US" altLang="zh-CN" sz="2800" b="1">
              <a:solidFill>
                <a:srgbClr val="595959"/>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1" presetClass="entr" presetSubtype="0" fill="hold" grpId="1"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par>
                          <p:cTn id="18" fill="hold">
                            <p:stCondLst>
                              <p:cond delay="1350"/>
                            </p:stCondLst>
                            <p:childTnLst>
                              <p:par>
                                <p:cTn id="19" presetID="53" presetClass="entr" presetSubtype="16"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18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2350"/>
                            </p:stCondLst>
                            <p:childTnLst>
                              <p:par>
                                <p:cTn id="31" presetID="53" presetClass="entr" presetSubtype="16"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par>
                          <p:cTn id="36" fill="hold">
                            <p:stCondLst>
                              <p:cond delay="2850"/>
                            </p:stCondLst>
                            <p:childTnLst>
                              <p:par>
                                <p:cTn id="37" presetID="42"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anim calcmode="lin" valueType="num">
                                      <p:cBhvr>
                                        <p:cTn id="40" dur="500" fill="hold"/>
                                        <p:tgtEl>
                                          <p:spTgt spid="14"/>
                                        </p:tgtEl>
                                        <p:attrNameLst>
                                          <p:attrName>ppt_x</p:attrName>
                                        </p:attrNameLst>
                                      </p:cBhvr>
                                      <p:tavLst>
                                        <p:tav tm="0">
                                          <p:val>
                                            <p:strVal val="#ppt_x"/>
                                          </p:val>
                                        </p:tav>
                                        <p:tav tm="100000">
                                          <p:val>
                                            <p:strVal val="#ppt_x"/>
                                          </p:val>
                                        </p:tav>
                                      </p:tavLst>
                                    </p:anim>
                                    <p:anim calcmode="lin" valueType="num">
                                      <p:cBhvr>
                                        <p:cTn id="41" dur="500" fill="hold"/>
                                        <p:tgtEl>
                                          <p:spTgt spid="14"/>
                                        </p:tgtEl>
                                        <p:attrNameLst>
                                          <p:attrName>ppt_y</p:attrName>
                                        </p:attrNameLst>
                                      </p:cBhvr>
                                      <p:tavLst>
                                        <p:tav tm="0">
                                          <p:val>
                                            <p:strVal val="#ppt_y+.1"/>
                                          </p:val>
                                        </p:tav>
                                        <p:tav tm="100000">
                                          <p:val>
                                            <p:strVal val="#ppt_y"/>
                                          </p:val>
                                        </p:tav>
                                      </p:tavLst>
                                    </p:anim>
                                  </p:childTnLst>
                                </p:cTn>
                              </p:par>
                            </p:childTnLst>
                          </p:cTn>
                        </p:par>
                        <p:par>
                          <p:cTn id="42" fill="hold">
                            <p:stCondLst>
                              <p:cond delay="3350"/>
                            </p:stCondLst>
                            <p:childTnLst>
                              <p:par>
                                <p:cTn id="43" presetID="53" presetClass="entr" presetSubtype="16"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3850"/>
                            </p:stCondLst>
                            <p:childTnLst>
                              <p:par>
                                <p:cTn id="49" presetID="42"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anim calcmode="lin" valueType="num">
                                      <p:cBhvr>
                                        <p:cTn id="52" dur="500" fill="hold"/>
                                        <p:tgtEl>
                                          <p:spTgt spid="15"/>
                                        </p:tgtEl>
                                        <p:attrNameLst>
                                          <p:attrName>ppt_x</p:attrName>
                                        </p:attrNameLst>
                                      </p:cBhvr>
                                      <p:tavLst>
                                        <p:tav tm="0">
                                          <p:val>
                                            <p:strVal val="#ppt_x"/>
                                          </p:val>
                                        </p:tav>
                                        <p:tav tm="100000">
                                          <p:val>
                                            <p:strVal val="#ppt_x"/>
                                          </p:val>
                                        </p:tav>
                                      </p:tavLst>
                                    </p:anim>
                                    <p:anim calcmode="lin" valueType="num">
                                      <p:cBhvr>
                                        <p:cTn id="53" dur="500" fill="hold"/>
                                        <p:tgtEl>
                                          <p:spTgt spid="15"/>
                                        </p:tgtEl>
                                        <p:attrNameLst>
                                          <p:attrName>ppt_y</p:attrName>
                                        </p:attrNameLst>
                                      </p:cBhvr>
                                      <p:tavLst>
                                        <p:tav tm="0">
                                          <p:val>
                                            <p:strVal val="#ppt_y+.1"/>
                                          </p:val>
                                        </p:tav>
                                        <p:tav tm="100000">
                                          <p:val>
                                            <p:strVal val="#ppt_y"/>
                                          </p:val>
                                        </p:tav>
                                      </p:tavLst>
                                    </p:anim>
                                  </p:childTnLst>
                                </p:cTn>
                              </p:par>
                            </p:childTnLst>
                          </p:cTn>
                        </p:par>
                        <p:par>
                          <p:cTn id="54" fill="hold">
                            <p:stCondLst>
                              <p:cond delay="4350"/>
                            </p:stCondLst>
                            <p:childTnLst>
                              <p:par>
                                <p:cTn id="55" presetID="53" presetClass="entr" presetSubtype="16"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childTnLst>
                          </p:cTn>
                        </p:par>
                        <p:par>
                          <p:cTn id="60" fill="hold">
                            <p:stCondLst>
                              <p:cond delay="4850"/>
                            </p:stCondLst>
                            <p:childTnLst>
                              <p:par>
                                <p:cTn id="61" presetID="42"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anim calcmode="lin" valueType="num">
                                      <p:cBhvr>
                                        <p:cTn id="64" dur="500" fill="hold"/>
                                        <p:tgtEl>
                                          <p:spTgt spid="16"/>
                                        </p:tgtEl>
                                        <p:attrNameLst>
                                          <p:attrName>ppt_x</p:attrName>
                                        </p:attrNameLst>
                                      </p:cBhvr>
                                      <p:tavLst>
                                        <p:tav tm="0">
                                          <p:val>
                                            <p:strVal val="#ppt_x"/>
                                          </p:val>
                                        </p:tav>
                                        <p:tav tm="100000">
                                          <p:val>
                                            <p:strVal val="#ppt_x"/>
                                          </p:val>
                                        </p:tav>
                                      </p:tavLst>
                                    </p:anim>
                                    <p:anim calcmode="lin" valueType="num">
                                      <p:cBhvr>
                                        <p:cTn id="65"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 name="文本框 19"/>
          <p:cNvSpPr txBox="1"/>
          <p:nvPr/>
        </p:nvSpPr>
        <p:spPr>
          <a:xfrm>
            <a:off x="73025" y="210820"/>
            <a:ext cx="12045950" cy="6410960"/>
          </a:xfrm>
          <a:prstGeom prst="rect">
            <a:avLst/>
          </a:prstGeom>
          <a:noFill/>
        </p:spPr>
        <p:txBody>
          <a:bodyPr wrap="square" rtlCol="0">
            <a:spAutoFit/>
          </a:bodyPr>
          <a:p>
            <a:pPr algn="ctr" fontAlgn="auto">
              <a:lnSpc>
                <a:spcPts val="3080"/>
              </a:lnSpc>
            </a:pPr>
            <a:r>
              <a:rPr sz="2800" b="1">
                <a:solidFill>
                  <a:srgbClr val="595959"/>
                </a:solidFill>
                <a:latin typeface="Times New Roman" panose="02020603050405020304" charset="0"/>
                <a:ea typeface="微软雅黑" panose="020B0503020204020204" charset="-122"/>
                <a:cs typeface="Times New Roman" panose="02020603050405020304" charset="0"/>
              </a:rPr>
              <a:t>THE PET LAMB</a:t>
            </a:r>
            <a:endParaRPr sz="2800" b="1">
              <a:solidFill>
                <a:srgbClr val="595959"/>
              </a:solidFill>
              <a:latin typeface="Times New Roman" panose="02020603050405020304" charset="0"/>
              <a:ea typeface="微软雅黑" panose="020B0503020204020204" charset="-122"/>
              <a:cs typeface="Times New Roman" panose="02020603050405020304" charset="0"/>
            </a:endParaRPr>
          </a:p>
          <a:p>
            <a:pPr algn="l" fontAlgn="auto">
              <a:lnSpc>
                <a:spcPts val="3080"/>
              </a:lnSpc>
            </a:pPr>
            <a:r>
              <a:rPr lang="en-US" sz="2800">
                <a:solidFill>
                  <a:srgbClr val="595959"/>
                </a:solidFill>
                <a:latin typeface="Times New Roman" panose="02020603050405020304" charset="0"/>
                <a:ea typeface="微软雅黑" panose="020B0503020204020204" charset="-122"/>
                <a:cs typeface="Times New Roman" panose="02020603050405020304" charset="0"/>
              </a:rPr>
              <a:t>     </a:t>
            </a:r>
            <a:r>
              <a:rPr sz="2800">
                <a:solidFill>
                  <a:schemeClr val="tx1"/>
                </a:solidFill>
                <a:latin typeface="Times New Roman" panose="02020603050405020304" charset="0"/>
                <a:ea typeface="微软雅黑" panose="020B0503020204020204" charset="-122"/>
                <a:cs typeface="Times New Roman" panose="02020603050405020304" charset="0"/>
              </a:rPr>
              <a:t>Almost all the possessions had been sold to buy food and clothing for the family. At last, nothing was left but the </a:t>
            </a:r>
            <a:r>
              <a:rPr sz="2800" u="sng">
                <a:solidFill>
                  <a:schemeClr val="tx1"/>
                </a:solidFill>
                <a:latin typeface="Times New Roman" panose="02020603050405020304" charset="0"/>
                <a:ea typeface="微软雅黑" panose="020B0503020204020204" charset="-122"/>
                <a:cs typeface="Times New Roman" panose="02020603050405020304" charset="0"/>
              </a:rPr>
              <a:t>pet lamb</a:t>
            </a:r>
            <a:r>
              <a:rPr sz="2800">
                <a:solidFill>
                  <a:schemeClr val="tx1"/>
                </a:solidFill>
                <a:latin typeface="Times New Roman" panose="02020603050405020304" charset="0"/>
                <a:ea typeface="微软雅黑" panose="020B0503020204020204" charset="-122"/>
                <a:cs typeface="Times New Roman" panose="02020603050405020304" charset="0"/>
              </a:rPr>
              <a:t>, Daisy. At the thought of parting with the little creature, Mrs. Grant’s felt sad because the children </a:t>
            </a:r>
            <a:r>
              <a:rPr sz="2800" u="sng">
                <a:solidFill>
                  <a:schemeClr val="tx1"/>
                </a:solidFill>
                <a:latin typeface="Times New Roman" panose="02020603050405020304" charset="0"/>
                <a:ea typeface="微软雅黑" panose="020B0503020204020204" charset="-122"/>
                <a:cs typeface="Times New Roman" panose="02020603050405020304" charset="0"/>
              </a:rPr>
              <a:t>loved </a:t>
            </a:r>
            <a:r>
              <a:rPr sz="2800">
                <a:solidFill>
                  <a:schemeClr val="tx1"/>
                </a:solidFill>
                <a:latin typeface="Times New Roman" panose="02020603050405020304" charset="0"/>
                <a:ea typeface="微软雅黑" panose="020B0503020204020204" charset="-122"/>
                <a:cs typeface="Times New Roman" panose="02020603050405020304" charset="0"/>
              </a:rPr>
              <a:t>it very much. Having struggled hard, she had to make up her mind to sell the lamb. But she could not ask any child to go for the </a:t>
            </a:r>
            <a:r>
              <a:rPr sz="2800" u="sng">
                <a:solidFill>
                  <a:schemeClr val="tx1"/>
                </a:solidFill>
                <a:latin typeface="Times New Roman" panose="02020603050405020304" charset="0"/>
                <a:ea typeface="微软雅黑" panose="020B0503020204020204" charset="-122"/>
                <a:cs typeface="Times New Roman" panose="02020603050405020304" charset="0"/>
              </a:rPr>
              <a:t>butcher</a:t>
            </a:r>
            <a:r>
              <a:rPr sz="2800">
                <a:solidFill>
                  <a:schemeClr val="tx1"/>
                </a:solidFill>
                <a:latin typeface="Times New Roman" panose="02020603050405020304" charset="0"/>
                <a:ea typeface="微软雅黑" panose="020B0503020204020204" charset="-122"/>
                <a:cs typeface="Times New Roman" panose="02020603050405020304" charset="0"/>
              </a:rPr>
              <a:t>. Finally, she went herself with a heavy heart, dragging her leaden feet, and bargained with the butcher for the sale of Daisy. </a:t>
            </a:r>
            <a:endParaRPr sz="280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080"/>
              </a:lnSpc>
            </a:pPr>
            <a:r>
              <a:rPr sz="2800">
                <a:solidFill>
                  <a:schemeClr val="tx1"/>
                </a:solidFill>
                <a:latin typeface="Times New Roman" panose="02020603050405020304" charset="0"/>
                <a:ea typeface="微软雅黑" panose="020B0503020204020204" charset="-122"/>
                <a:cs typeface="Times New Roman" panose="02020603050405020304" charset="0"/>
              </a:rPr>
              <a:t>  </a:t>
            </a:r>
            <a:r>
              <a:rPr lang="en-US" sz="2800">
                <a:solidFill>
                  <a:schemeClr val="tx1"/>
                </a:solidFill>
                <a:latin typeface="Times New Roman" panose="02020603050405020304" charset="0"/>
                <a:ea typeface="微软雅黑" panose="020B0503020204020204" charset="-122"/>
                <a:cs typeface="Times New Roman" panose="02020603050405020304" charset="0"/>
              </a:rPr>
              <a:t>   </a:t>
            </a:r>
            <a:r>
              <a:rPr sz="2800">
                <a:solidFill>
                  <a:schemeClr val="tx1"/>
                </a:solidFill>
                <a:latin typeface="Times New Roman" panose="02020603050405020304" charset="0"/>
                <a:ea typeface="微软雅黑" panose="020B0503020204020204" charset="-122"/>
                <a:cs typeface="Times New Roman" panose="02020603050405020304" charset="0"/>
              </a:rPr>
              <a:t>While the children were all </a:t>
            </a:r>
            <a:r>
              <a:rPr sz="2800" u="sng">
                <a:solidFill>
                  <a:schemeClr val="tx1"/>
                </a:solidFill>
                <a:latin typeface="Times New Roman" panose="02020603050405020304" charset="0"/>
                <a:ea typeface="微软雅黑" panose="020B0503020204020204" charset="-122"/>
                <a:cs typeface="Times New Roman" panose="02020603050405020304" charset="0"/>
              </a:rPr>
              <a:t>playing </a:t>
            </a:r>
            <a:r>
              <a:rPr sz="2800">
                <a:solidFill>
                  <a:schemeClr val="tx1"/>
                </a:solidFill>
                <a:latin typeface="Times New Roman" panose="02020603050405020304" charset="0"/>
                <a:ea typeface="微软雅黑" panose="020B0503020204020204" charset="-122"/>
                <a:cs typeface="Times New Roman" panose="02020603050405020304" charset="0"/>
              </a:rPr>
              <a:t>with the lamb, the butcher and his boy came to the door. “You see I am here for the lamb,” said the butcher in a loud voice. Hearing this, one child ran to her mother’s side, and asked what was happening in alarm. Mrs. Grant </a:t>
            </a:r>
            <a:r>
              <a:rPr sz="2800" u="sng">
                <a:solidFill>
                  <a:schemeClr val="tx1"/>
                </a:solidFill>
                <a:latin typeface="Times New Roman" panose="02020603050405020304" charset="0"/>
                <a:ea typeface="微软雅黑" panose="020B0503020204020204" charset="-122"/>
                <a:cs typeface="Times New Roman" panose="02020603050405020304" charset="0"/>
              </a:rPr>
              <a:t>gently </a:t>
            </a:r>
            <a:r>
              <a:rPr sz="2800">
                <a:solidFill>
                  <a:schemeClr val="tx1"/>
                </a:solidFill>
                <a:latin typeface="Times New Roman" panose="02020603050405020304" charset="0"/>
                <a:ea typeface="微软雅黑" panose="020B0503020204020204" charset="-122"/>
                <a:cs typeface="Times New Roman" panose="02020603050405020304" charset="0"/>
              </a:rPr>
              <a:t>pushed the child aside, bent down and was about to tell the truth.</a:t>
            </a:r>
            <a:endParaRPr sz="280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080"/>
              </a:lnSpc>
            </a:pPr>
            <a:r>
              <a:rPr lang="en-US" sz="2800">
                <a:solidFill>
                  <a:schemeClr val="tx1"/>
                </a:solidFill>
                <a:latin typeface="Times New Roman" panose="02020603050405020304" charset="0"/>
                <a:ea typeface="微软雅黑" panose="020B0503020204020204" charset="-122"/>
                <a:cs typeface="Times New Roman" panose="02020603050405020304" charset="0"/>
              </a:rPr>
              <a:t>   </a:t>
            </a:r>
            <a:r>
              <a:rPr sz="2800">
                <a:solidFill>
                  <a:schemeClr val="tx1"/>
                </a:solidFill>
                <a:latin typeface="Times New Roman" panose="02020603050405020304" charset="0"/>
                <a:ea typeface="微软雅黑" panose="020B0503020204020204" charset="-122"/>
                <a:cs typeface="Times New Roman" panose="02020603050405020304" charset="0"/>
              </a:rPr>
              <a:t>“That’s my lamb now, Charlie!” said the butcher’s boy in a playful tone, going up to Daisy with a rope in his hand.</a:t>
            </a:r>
            <a:endParaRPr sz="280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080"/>
              </a:lnSpc>
            </a:pPr>
            <a:r>
              <a:rPr lang="en-US" sz="2800">
                <a:solidFill>
                  <a:schemeClr val="tx1"/>
                </a:solidFill>
                <a:latin typeface="Times New Roman" panose="02020603050405020304" charset="0"/>
                <a:ea typeface="微软雅黑" panose="020B0503020204020204" charset="-122"/>
                <a:cs typeface="Times New Roman" panose="02020603050405020304" charset="0"/>
              </a:rPr>
              <a:t>  </a:t>
            </a:r>
            <a:r>
              <a:rPr sz="2800">
                <a:solidFill>
                  <a:schemeClr val="tx1"/>
                </a:solidFill>
                <a:latin typeface="Times New Roman" panose="02020603050405020304" charset="0"/>
                <a:ea typeface="微软雅黑" panose="020B0503020204020204" charset="-122"/>
                <a:cs typeface="Times New Roman" panose="02020603050405020304" charset="0"/>
              </a:rPr>
              <a:t> “No, it is not your lamb. It is ours!” said Charlie, placing himself in front of it.</a:t>
            </a:r>
            <a:endParaRPr sz="280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3" name="矩形 2"/>
          <p:cNvSpPr/>
          <p:nvPr/>
        </p:nvSpPr>
        <p:spPr>
          <a:xfrm>
            <a:off x="306705" y="521970"/>
            <a:ext cx="3107055"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208915" y="0"/>
            <a:ext cx="342392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rPr>
              <a:t>Read and Understand</a:t>
            </a:r>
            <a:endParaRPr lang="en-US" altLang="zh-CN" sz="2800">
              <a:solidFill>
                <a:srgbClr val="1205BD"/>
              </a:solidFill>
            </a:endParaRPr>
          </a:p>
        </p:txBody>
      </p:sp>
      <p:sp>
        <p:nvSpPr>
          <p:cNvPr id="6" name="矩形 5"/>
          <p:cNvSpPr/>
          <p:nvPr/>
        </p:nvSpPr>
        <p:spPr>
          <a:xfrm>
            <a:off x="208915" y="0"/>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 name="文本框 19"/>
          <p:cNvSpPr txBox="1"/>
          <p:nvPr/>
        </p:nvSpPr>
        <p:spPr>
          <a:xfrm>
            <a:off x="73025" y="568325"/>
            <a:ext cx="12045950" cy="6410960"/>
          </a:xfrm>
          <a:prstGeom prst="rect">
            <a:avLst/>
          </a:prstGeom>
          <a:noFill/>
        </p:spPr>
        <p:txBody>
          <a:bodyPr wrap="square" rtlCol="0">
            <a:spAutoFit/>
          </a:bodyPr>
          <a:p>
            <a:pPr algn="l" fontAlgn="auto">
              <a:lnSpc>
                <a:spcPts val="3080"/>
              </a:lnSpc>
            </a:pPr>
            <a:r>
              <a:rPr sz="2800">
                <a:solidFill>
                  <a:srgbClr val="595959"/>
                </a:solidFill>
                <a:latin typeface="Times New Roman" panose="02020603050405020304" charset="0"/>
                <a:ea typeface="微软雅黑" panose="020B0503020204020204" charset="-122"/>
                <a:cs typeface="Times New Roman" panose="02020603050405020304" charset="0"/>
              </a:rPr>
              <a:t>  </a:t>
            </a:r>
            <a:r>
              <a:rPr lang="en-US" sz="2800">
                <a:solidFill>
                  <a:srgbClr val="595959"/>
                </a:solidFill>
                <a:latin typeface="Times New Roman" panose="02020603050405020304" charset="0"/>
                <a:ea typeface="微软雅黑" panose="020B0503020204020204" charset="-122"/>
                <a:cs typeface="Times New Roman" panose="02020603050405020304" charset="0"/>
              </a:rPr>
              <a:t>  </a:t>
            </a:r>
            <a:r>
              <a:rPr sz="2800">
                <a:solidFill>
                  <a:schemeClr val="tx1"/>
                </a:solidFill>
                <a:latin typeface="Times New Roman" panose="02020603050405020304" charset="0"/>
                <a:ea typeface="微软雅黑" panose="020B0503020204020204" charset="-122"/>
                <a:cs typeface="Times New Roman" panose="02020603050405020304" charset="0"/>
              </a:rPr>
              <a:t>But the boy, pushing him aside, threw a rope round Daisy’s neck, and began to drag the little creature away. The poor lamb bleated very sadly. The cry of grief which fell upon the mother’s ears was too much for her, and her heart sank within her. In a moment, begging with </a:t>
            </a:r>
            <a:r>
              <a:rPr sz="2800" u="sng">
                <a:solidFill>
                  <a:schemeClr val="tx1"/>
                </a:solidFill>
                <a:latin typeface="Times New Roman" panose="02020603050405020304" charset="0"/>
                <a:ea typeface="微软雅黑" panose="020B0503020204020204" charset="-122"/>
                <a:cs typeface="Times New Roman" panose="02020603050405020304" charset="0"/>
              </a:rPr>
              <a:t>tearful </a:t>
            </a:r>
            <a:r>
              <a:rPr sz="2800">
                <a:solidFill>
                  <a:schemeClr val="tx1"/>
                </a:solidFill>
                <a:latin typeface="Times New Roman" panose="02020603050405020304" charset="0"/>
                <a:ea typeface="微软雅黑" panose="020B0503020204020204" charset="-122"/>
                <a:cs typeface="Times New Roman" panose="02020603050405020304" charset="0"/>
              </a:rPr>
              <a:t>eyes, the </a:t>
            </a:r>
            <a:r>
              <a:rPr sz="2800" u="sng">
                <a:solidFill>
                  <a:schemeClr val="tx1"/>
                </a:solidFill>
                <a:latin typeface="Times New Roman" panose="02020603050405020304" charset="0"/>
                <a:ea typeface="微软雅黑" panose="020B0503020204020204" charset="-122"/>
                <a:cs typeface="Times New Roman" panose="02020603050405020304" charset="0"/>
              </a:rPr>
              <a:t>children </a:t>
            </a:r>
            <a:r>
              <a:rPr sz="2800">
                <a:solidFill>
                  <a:schemeClr val="tx1"/>
                </a:solidFill>
                <a:latin typeface="Times New Roman" panose="02020603050405020304" charset="0"/>
                <a:ea typeface="微软雅黑" panose="020B0503020204020204" charset="-122"/>
                <a:cs typeface="Times New Roman" panose="02020603050405020304" charset="0"/>
              </a:rPr>
              <a:t>were all around their mother with voices </a:t>
            </a:r>
            <a:r>
              <a:rPr sz="2800" u="sng">
                <a:solidFill>
                  <a:schemeClr val="tx1"/>
                </a:solidFill>
                <a:latin typeface="Times New Roman" panose="02020603050405020304" charset="0"/>
                <a:ea typeface="微软雅黑" panose="020B0503020204020204" charset="-122"/>
                <a:cs typeface="Times New Roman" panose="02020603050405020304" charset="0"/>
              </a:rPr>
              <a:t>choking </a:t>
            </a:r>
            <a:r>
              <a:rPr sz="2800">
                <a:solidFill>
                  <a:schemeClr val="tx1"/>
                </a:solidFill>
                <a:latin typeface="Times New Roman" panose="02020603050405020304" charset="0"/>
                <a:ea typeface="微软雅黑" panose="020B0503020204020204" charset="-122"/>
                <a:cs typeface="Times New Roman" panose="02020603050405020304" charset="0"/>
              </a:rPr>
              <a:t>with sobs for their little pet.</a:t>
            </a:r>
            <a:endParaRPr sz="280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080"/>
              </a:lnSpc>
            </a:pPr>
            <a:r>
              <a:rPr sz="2800">
                <a:solidFill>
                  <a:schemeClr val="tx1"/>
                </a:solidFill>
                <a:latin typeface="Times New Roman" panose="02020603050405020304" charset="0"/>
                <a:ea typeface="微软雅黑" panose="020B0503020204020204" charset="-122"/>
                <a:cs typeface="Times New Roman" panose="02020603050405020304" charset="0"/>
              </a:rPr>
              <a:t> </a:t>
            </a:r>
            <a:r>
              <a:rPr lang="en-US" sz="2800">
                <a:solidFill>
                  <a:schemeClr val="tx1"/>
                </a:solidFill>
                <a:latin typeface="Times New Roman" panose="02020603050405020304" charset="0"/>
                <a:ea typeface="微软雅黑" panose="020B0503020204020204" charset="-122"/>
                <a:cs typeface="Times New Roman" panose="02020603050405020304" charset="0"/>
              </a:rPr>
              <a:t>   </a:t>
            </a:r>
            <a:r>
              <a:rPr sz="2800">
                <a:solidFill>
                  <a:schemeClr val="tx1"/>
                </a:solidFill>
                <a:latin typeface="Times New Roman" panose="02020603050405020304" charset="0"/>
                <a:ea typeface="微软雅黑" panose="020B0503020204020204" charset="-122"/>
                <a:cs typeface="Times New Roman" panose="02020603050405020304" charset="0"/>
              </a:rPr>
              <a:t>“Pray tell your boy to stop a moment,” she said in husky (沙哑的) tones to the butcher.</a:t>
            </a:r>
            <a:endParaRPr sz="280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080"/>
              </a:lnSpc>
            </a:pPr>
            <a:r>
              <a:rPr sz="2800">
                <a:solidFill>
                  <a:schemeClr val="tx1"/>
                </a:solidFill>
                <a:latin typeface="Times New Roman" panose="02020603050405020304" charset="0"/>
                <a:ea typeface="微软雅黑" panose="020B0503020204020204" charset="-122"/>
                <a:cs typeface="Times New Roman" panose="02020603050405020304" charset="0"/>
              </a:rPr>
              <a:t>  </a:t>
            </a:r>
            <a:r>
              <a:rPr lang="en-US" sz="2800">
                <a:solidFill>
                  <a:schemeClr val="tx1"/>
                </a:solidFill>
                <a:latin typeface="Times New Roman" panose="02020603050405020304" charset="0"/>
                <a:ea typeface="微软雅黑" panose="020B0503020204020204" charset="-122"/>
                <a:cs typeface="Times New Roman" panose="02020603050405020304" charset="0"/>
              </a:rPr>
              <a:t>  </a:t>
            </a:r>
            <a:r>
              <a:rPr sz="2800">
                <a:solidFill>
                  <a:schemeClr val="tx1"/>
                </a:solidFill>
                <a:latin typeface="Times New Roman" panose="02020603050405020304" charset="0"/>
                <a:ea typeface="微软雅黑" panose="020B0503020204020204" charset="-122"/>
                <a:cs typeface="Times New Roman" panose="02020603050405020304" charset="0"/>
              </a:rPr>
              <a:t>The boy, at a word from the butcher, stopped dragging the lamb, and the little creature stopped its bleating.</a:t>
            </a:r>
            <a:endParaRPr sz="280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080"/>
              </a:lnSpc>
            </a:pPr>
            <a:r>
              <a:rPr sz="2800">
                <a:solidFill>
                  <a:schemeClr val="tx1"/>
                </a:solidFill>
                <a:latin typeface="Times New Roman" panose="02020603050405020304" charset="0"/>
                <a:ea typeface="微软雅黑" panose="020B0503020204020204" charset="-122"/>
                <a:cs typeface="Times New Roman" panose="02020603050405020304" charset="0"/>
              </a:rPr>
              <a:t>  </a:t>
            </a:r>
            <a:r>
              <a:rPr lang="en-US" sz="2800">
                <a:solidFill>
                  <a:schemeClr val="tx1"/>
                </a:solidFill>
                <a:latin typeface="Times New Roman" panose="02020603050405020304" charset="0"/>
                <a:ea typeface="微软雅黑" panose="020B0503020204020204" charset="-122"/>
                <a:cs typeface="Times New Roman" panose="02020603050405020304" charset="0"/>
              </a:rPr>
              <a:t>  </a:t>
            </a:r>
            <a:r>
              <a:rPr sz="2800">
                <a:solidFill>
                  <a:schemeClr val="tx1"/>
                </a:solidFill>
                <a:latin typeface="Times New Roman" panose="02020603050405020304" charset="0"/>
                <a:ea typeface="微软雅黑" panose="020B0503020204020204" charset="-122"/>
                <a:cs typeface="Times New Roman" panose="02020603050405020304" charset="0"/>
              </a:rPr>
              <a:t>In a trembling voice, Mrs. Grant explained to them how badly off they were after their father died. She also added that the kind butcher had given the </a:t>
            </a:r>
            <a:r>
              <a:rPr sz="2800" u="sng">
                <a:solidFill>
                  <a:schemeClr val="tx1"/>
                </a:solidFill>
                <a:latin typeface="Times New Roman" panose="02020603050405020304" charset="0"/>
                <a:ea typeface="微软雅黑" panose="020B0503020204020204" charset="-122"/>
                <a:cs typeface="Times New Roman" panose="02020603050405020304" charset="0"/>
              </a:rPr>
              <a:t>money </a:t>
            </a:r>
            <a:r>
              <a:rPr sz="2800">
                <a:solidFill>
                  <a:schemeClr val="tx1"/>
                </a:solidFill>
                <a:latin typeface="Times New Roman" panose="02020603050405020304" charset="0"/>
                <a:ea typeface="微软雅黑" panose="020B0503020204020204" charset="-122"/>
                <a:cs typeface="Times New Roman" panose="02020603050405020304" charset="0"/>
              </a:rPr>
              <a:t>for Daisy. With this money, she could </a:t>
            </a:r>
            <a:r>
              <a:rPr sz="2800" u="sng">
                <a:solidFill>
                  <a:schemeClr val="tx1"/>
                </a:solidFill>
                <a:latin typeface="Times New Roman" panose="02020603050405020304" charset="0"/>
                <a:ea typeface="微软雅黑" panose="020B0503020204020204" charset="-122"/>
                <a:cs typeface="Times New Roman" panose="02020603050405020304" charset="0"/>
              </a:rPr>
              <a:t>buy </a:t>
            </a:r>
            <a:r>
              <a:rPr sz="2800">
                <a:solidFill>
                  <a:schemeClr val="tx1"/>
                </a:solidFill>
                <a:latin typeface="Times New Roman" panose="02020603050405020304" charset="0"/>
                <a:ea typeface="微软雅黑" panose="020B0503020204020204" charset="-122"/>
                <a:cs typeface="Times New Roman" panose="02020603050405020304" charset="0"/>
              </a:rPr>
              <a:t>her children bread to eat.</a:t>
            </a:r>
            <a:endParaRPr sz="280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080"/>
              </a:lnSpc>
            </a:pPr>
            <a:r>
              <a:rPr sz="2800">
                <a:solidFill>
                  <a:schemeClr val="tx1"/>
                </a:solidFill>
                <a:latin typeface="Times New Roman" panose="02020603050405020304" charset="0"/>
                <a:ea typeface="微软雅黑" panose="020B0503020204020204" charset="-122"/>
                <a:cs typeface="Times New Roman" panose="02020603050405020304" charset="0"/>
              </a:rPr>
              <a:t> </a:t>
            </a:r>
            <a:r>
              <a:rPr lang="en-US" sz="2800">
                <a:solidFill>
                  <a:schemeClr val="tx1"/>
                </a:solidFill>
                <a:latin typeface="Times New Roman" panose="02020603050405020304" charset="0"/>
                <a:ea typeface="微软雅黑" panose="020B0503020204020204" charset="-122"/>
                <a:cs typeface="Times New Roman" panose="02020603050405020304" charset="0"/>
              </a:rPr>
              <a:t>    </a:t>
            </a:r>
            <a:r>
              <a:rPr sz="2800" i="1">
                <a:solidFill>
                  <a:schemeClr val="tx1"/>
                </a:solidFill>
                <a:latin typeface="Times New Roman" panose="02020603050405020304" charset="0"/>
                <a:ea typeface="微软雅黑" panose="020B0503020204020204" charset="-122"/>
                <a:cs typeface="Times New Roman" panose="02020603050405020304" charset="0"/>
              </a:rPr>
              <a:t>Para 1: But the more she explained, the stronger her children begged for Daisy.  __________________________________________________________________</a:t>
            </a:r>
            <a:endParaRPr sz="2800" i="1">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080"/>
              </a:lnSpc>
            </a:pPr>
            <a:r>
              <a:rPr sz="2800" i="1">
                <a:solidFill>
                  <a:schemeClr val="tx1"/>
                </a:solidFill>
                <a:latin typeface="Times New Roman" panose="02020603050405020304" charset="0"/>
                <a:ea typeface="微软雅黑" panose="020B0503020204020204" charset="-122"/>
                <a:cs typeface="Times New Roman" panose="02020603050405020304" charset="0"/>
              </a:rPr>
              <a:t> </a:t>
            </a:r>
            <a:r>
              <a:rPr lang="en-US" sz="2800" i="1">
                <a:solidFill>
                  <a:schemeClr val="tx1"/>
                </a:solidFill>
                <a:latin typeface="Times New Roman" panose="02020603050405020304" charset="0"/>
                <a:ea typeface="微软雅黑" panose="020B0503020204020204" charset="-122"/>
                <a:cs typeface="Times New Roman" panose="02020603050405020304" charset="0"/>
              </a:rPr>
              <a:t>   </a:t>
            </a:r>
            <a:r>
              <a:rPr sz="2800" i="1">
                <a:solidFill>
                  <a:schemeClr val="tx1"/>
                </a:solidFill>
                <a:latin typeface="Times New Roman" panose="02020603050405020304" charset="0"/>
                <a:ea typeface="微软雅黑" panose="020B0503020204020204" charset="-122"/>
                <a:cs typeface="Times New Roman" panose="02020603050405020304" charset="0"/>
              </a:rPr>
              <a:t>Para 2: The butcher, who had been watching all, was touched in his heart._____ _____________________________________</a:t>
            </a:r>
            <a:r>
              <a:rPr lang="en-US" sz="2800" i="1">
                <a:solidFill>
                  <a:schemeClr val="tx1"/>
                </a:solidFill>
                <a:latin typeface="Times New Roman" panose="02020603050405020304" charset="0"/>
                <a:ea typeface="微软雅黑" panose="020B0503020204020204" charset="-122"/>
                <a:cs typeface="Times New Roman" panose="02020603050405020304" charset="0"/>
              </a:rPr>
              <a:t>________________</a:t>
            </a:r>
            <a:r>
              <a:rPr sz="2800" i="1">
                <a:solidFill>
                  <a:schemeClr val="tx1"/>
                </a:solidFill>
                <a:latin typeface="Times New Roman" panose="02020603050405020304" charset="0"/>
                <a:ea typeface="微软雅黑" panose="020B0503020204020204" charset="-122"/>
                <a:cs typeface="Times New Roman" panose="02020603050405020304" charset="0"/>
              </a:rPr>
              <a:t>_____________</a:t>
            </a:r>
            <a:endParaRPr sz="2800" i="1">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2" name="文本框 1"/>
          <p:cNvSpPr txBox="1"/>
          <p:nvPr/>
        </p:nvSpPr>
        <p:spPr>
          <a:xfrm>
            <a:off x="73025" y="46355"/>
            <a:ext cx="342392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rPr>
              <a:t>Read and Understand</a:t>
            </a:r>
            <a:endParaRPr lang="en-US" altLang="zh-CN" sz="2800">
              <a:solidFill>
                <a:srgbClr val="1205BD"/>
              </a:solidFill>
            </a:endParaRPr>
          </a:p>
        </p:txBody>
      </p:sp>
      <p:sp>
        <p:nvSpPr>
          <p:cNvPr id="5" name="矩形 4"/>
          <p:cNvSpPr/>
          <p:nvPr/>
        </p:nvSpPr>
        <p:spPr>
          <a:xfrm>
            <a:off x="148590" y="492125"/>
            <a:ext cx="3107055"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3025" y="46355"/>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 name="文本框 19"/>
          <p:cNvSpPr txBox="1"/>
          <p:nvPr/>
        </p:nvSpPr>
        <p:spPr>
          <a:xfrm>
            <a:off x="73025" y="568325"/>
            <a:ext cx="12045950" cy="5908040"/>
          </a:xfrm>
          <a:prstGeom prst="rect">
            <a:avLst/>
          </a:prstGeom>
          <a:noFill/>
        </p:spPr>
        <p:txBody>
          <a:bodyPr wrap="square" rtlCol="0">
            <a:spAutoFit/>
          </a:bodyPr>
          <a:p>
            <a:pPr algn="l" fontAlgn="auto">
              <a:lnSpc>
                <a:spcPts val="3780"/>
              </a:lnSpc>
            </a:pPr>
            <a:r>
              <a:rPr sz="2800">
                <a:solidFill>
                  <a:srgbClr val="595959"/>
                </a:solidFill>
                <a:latin typeface="Times New Roman" panose="02020603050405020304" charset="0"/>
                <a:ea typeface="微软雅黑" panose="020B0503020204020204" charset="-122"/>
                <a:cs typeface="Times New Roman" panose="02020603050405020304" charset="0"/>
              </a:rPr>
              <a:t>  </a:t>
            </a:r>
            <a:r>
              <a:rPr lang="en-US" sz="2800">
                <a:solidFill>
                  <a:srgbClr val="595959"/>
                </a:solidFill>
                <a:latin typeface="Times New Roman" panose="02020603050405020304" charset="0"/>
                <a:ea typeface="微软雅黑" panose="020B0503020204020204" charset="-122"/>
                <a:cs typeface="Times New Roman" panose="02020603050405020304" charset="0"/>
              </a:rPr>
              <a:t>  </a:t>
            </a:r>
            <a:r>
              <a:rPr lang="en-US" sz="3200">
                <a:solidFill>
                  <a:schemeClr val="tx1"/>
                </a:solidFill>
                <a:latin typeface="Times New Roman" panose="02020603050405020304" charset="0"/>
                <a:ea typeface="微软雅黑" panose="020B0503020204020204" charset="-122"/>
                <a:cs typeface="Times New Roman" panose="02020603050405020304" charset="0"/>
              </a:rPr>
              <a:t>Mrs. Grant __________(stick) in a dilemma. After her husband passed away, her family was _____ _____ (=poor) and she had sold all the possessions to keep the family away from ________(hungry) and cold. Now she had no ______________ but to sell the pet lamb, which her children had been devoting their love to, _____ the butcher.</a:t>
            </a:r>
            <a:endParaRPr lang="en-US" sz="320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780"/>
              </a:lnSpc>
            </a:pPr>
            <a:r>
              <a:rPr lang="en-US" sz="3200">
                <a:solidFill>
                  <a:schemeClr val="tx1"/>
                </a:solidFill>
                <a:latin typeface="Times New Roman" panose="02020603050405020304" charset="0"/>
                <a:ea typeface="微软雅黑" panose="020B0503020204020204" charset="-122"/>
                <a:cs typeface="Times New Roman" panose="02020603050405020304" charset="0"/>
              </a:rPr>
              <a:t>    When the butcher and his boy came for the lamb, Charles stopped himelf in front of the lamb, trying to prevent it from ___________(take) away. And the bleating of the lamb made Mrs. Grant’s heart sink with her voice __________(choke) with sobs.</a:t>
            </a:r>
            <a:endParaRPr lang="en-US" sz="320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780"/>
              </a:lnSpc>
            </a:pPr>
            <a:r>
              <a:rPr lang="en-US" altLang="zh-CN" sz="3200">
                <a:solidFill>
                  <a:schemeClr val="tx1"/>
                </a:solidFill>
                <a:latin typeface="Times New Roman" panose="02020603050405020304" charset="0"/>
                <a:ea typeface="微软雅黑" panose="020B0503020204020204" charset="-122"/>
                <a:cs typeface="Times New Roman" panose="02020603050405020304" charset="0"/>
              </a:rPr>
              <a:t>   With no _______ to disappoint her children, Mrs. Grant asked the butcher to stop the deal and would like to return the money, ______ was badly needed though.</a:t>
            </a:r>
            <a:endParaRPr lang="en-US" altLang="zh-CN" sz="320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2" name="文本框 1"/>
          <p:cNvSpPr txBox="1"/>
          <p:nvPr/>
        </p:nvSpPr>
        <p:spPr>
          <a:xfrm>
            <a:off x="73025" y="46355"/>
            <a:ext cx="342392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rPr>
              <a:t>Read and Understand</a:t>
            </a:r>
            <a:endParaRPr lang="en-US" altLang="zh-CN" sz="2800">
              <a:solidFill>
                <a:srgbClr val="1205BD"/>
              </a:solidFill>
            </a:endParaRPr>
          </a:p>
        </p:txBody>
      </p:sp>
      <p:sp>
        <p:nvSpPr>
          <p:cNvPr id="5" name="矩形 4"/>
          <p:cNvSpPr/>
          <p:nvPr/>
        </p:nvSpPr>
        <p:spPr>
          <a:xfrm>
            <a:off x="148590" y="492125"/>
            <a:ext cx="3107055"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3025" y="46355"/>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446020" y="641985"/>
            <a:ext cx="217678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was stuck</a:t>
            </a:r>
            <a:endParaRPr lang="en-US" altLang="zh-CN" sz="2800">
              <a:solidFill>
                <a:srgbClr val="FF0000"/>
              </a:solidFill>
              <a:latin typeface="Arial" panose="020B0604020202020204" pitchFamily="34" charset="0"/>
              <a:cs typeface="Arial" panose="020B0604020202020204" pitchFamily="34" charset="0"/>
            </a:endParaRPr>
          </a:p>
        </p:txBody>
      </p:sp>
      <p:sp>
        <p:nvSpPr>
          <p:cNvPr id="4" name="文本框 3"/>
          <p:cNvSpPr txBox="1"/>
          <p:nvPr/>
        </p:nvSpPr>
        <p:spPr>
          <a:xfrm>
            <a:off x="3711575" y="1048385"/>
            <a:ext cx="217678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badly off</a:t>
            </a:r>
            <a:endParaRPr lang="en-US" altLang="zh-CN" sz="2800">
              <a:solidFill>
                <a:srgbClr val="FF0000"/>
              </a:solidFill>
              <a:latin typeface="Arial" panose="020B0604020202020204" pitchFamily="34" charset="0"/>
              <a:cs typeface="Arial" panose="020B0604020202020204" pitchFamily="34" charset="0"/>
            </a:endParaRPr>
          </a:p>
        </p:txBody>
      </p:sp>
      <p:sp>
        <p:nvSpPr>
          <p:cNvPr id="7" name="文本框 6"/>
          <p:cNvSpPr txBox="1"/>
          <p:nvPr/>
        </p:nvSpPr>
        <p:spPr>
          <a:xfrm>
            <a:off x="7006590" y="1570355"/>
            <a:ext cx="217678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hunger</a:t>
            </a:r>
            <a:endParaRPr lang="en-US" altLang="zh-CN" sz="2800">
              <a:solidFill>
                <a:srgbClr val="FF0000"/>
              </a:solidFill>
              <a:latin typeface="Arial" panose="020B0604020202020204" pitchFamily="34" charset="0"/>
              <a:cs typeface="Arial" panose="020B0604020202020204" pitchFamily="34" charset="0"/>
            </a:endParaRPr>
          </a:p>
        </p:txBody>
      </p:sp>
      <p:sp>
        <p:nvSpPr>
          <p:cNvPr id="8" name="文本框 7"/>
          <p:cNvSpPr txBox="1"/>
          <p:nvPr/>
        </p:nvSpPr>
        <p:spPr>
          <a:xfrm>
            <a:off x="2832735" y="2007235"/>
            <a:ext cx="3344545"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choice/ alternative</a:t>
            </a:r>
            <a:endParaRPr lang="en-US" altLang="zh-CN" sz="2800">
              <a:solidFill>
                <a:srgbClr val="FF0000"/>
              </a:solidFill>
              <a:latin typeface="Arial" panose="020B0604020202020204" pitchFamily="34" charset="0"/>
              <a:cs typeface="Arial" panose="020B0604020202020204" pitchFamily="34" charset="0"/>
            </a:endParaRPr>
          </a:p>
        </p:txBody>
      </p:sp>
      <p:sp>
        <p:nvSpPr>
          <p:cNvPr id="9" name="文本框 8"/>
          <p:cNvSpPr txBox="1"/>
          <p:nvPr/>
        </p:nvSpPr>
        <p:spPr>
          <a:xfrm>
            <a:off x="6776720" y="2529205"/>
            <a:ext cx="217678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   to</a:t>
            </a:r>
            <a:endParaRPr lang="en-US" altLang="zh-CN" sz="2800">
              <a:solidFill>
                <a:srgbClr val="FF0000"/>
              </a:solidFill>
              <a:latin typeface="Arial" panose="020B0604020202020204" pitchFamily="34" charset="0"/>
              <a:cs typeface="Arial" panose="020B0604020202020204" pitchFamily="34" charset="0"/>
            </a:endParaRPr>
          </a:p>
        </p:txBody>
      </p:sp>
      <p:sp>
        <p:nvSpPr>
          <p:cNvPr id="10" name="文本框 9"/>
          <p:cNvSpPr txBox="1"/>
          <p:nvPr/>
        </p:nvSpPr>
        <p:spPr>
          <a:xfrm>
            <a:off x="8723630" y="3488055"/>
            <a:ext cx="217678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being taken</a:t>
            </a:r>
            <a:endParaRPr lang="en-US" altLang="zh-CN" sz="2800">
              <a:solidFill>
                <a:srgbClr val="FF0000"/>
              </a:solidFill>
              <a:latin typeface="Arial" panose="020B0604020202020204" pitchFamily="34" charset="0"/>
              <a:cs typeface="Arial" panose="020B0604020202020204" pitchFamily="34" charset="0"/>
            </a:endParaRPr>
          </a:p>
        </p:txBody>
      </p:sp>
      <p:sp>
        <p:nvSpPr>
          <p:cNvPr id="11" name="文本框 10"/>
          <p:cNvSpPr txBox="1"/>
          <p:nvPr/>
        </p:nvSpPr>
        <p:spPr>
          <a:xfrm>
            <a:off x="1713865" y="4413250"/>
            <a:ext cx="217678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choking</a:t>
            </a:r>
            <a:endParaRPr lang="en-US" altLang="zh-CN" sz="2800">
              <a:solidFill>
                <a:srgbClr val="FF0000"/>
              </a:solidFill>
              <a:latin typeface="Arial" panose="020B0604020202020204" pitchFamily="34" charset="0"/>
              <a:cs typeface="Arial" panose="020B0604020202020204" pitchFamily="34" charset="0"/>
            </a:endParaRPr>
          </a:p>
        </p:txBody>
      </p:sp>
      <p:sp>
        <p:nvSpPr>
          <p:cNvPr id="12" name="文本框 11"/>
          <p:cNvSpPr txBox="1"/>
          <p:nvPr/>
        </p:nvSpPr>
        <p:spPr>
          <a:xfrm>
            <a:off x="1894205" y="4935220"/>
            <a:ext cx="217678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heart</a:t>
            </a:r>
            <a:endParaRPr lang="en-US" altLang="zh-CN" sz="2800">
              <a:solidFill>
                <a:srgbClr val="FF0000"/>
              </a:solidFill>
              <a:latin typeface="Arial" panose="020B0604020202020204" pitchFamily="34" charset="0"/>
              <a:cs typeface="Arial" panose="020B0604020202020204" pitchFamily="34" charset="0"/>
            </a:endParaRPr>
          </a:p>
        </p:txBody>
      </p:sp>
      <p:sp>
        <p:nvSpPr>
          <p:cNvPr id="13" name="文本框 12"/>
          <p:cNvSpPr txBox="1"/>
          <p:nvPr/>
        </p:nvSpPr>
        <p:spPr>
          <a:xfrm>
            <a:off x="9862820" y="5405755"/>
            <a:ext cx="2176780" cy="521970"/>
          </a:xfrm>
          <a:prstGeom prst="rect">
            <a:avLst/>
          </a:prstGeom>
          <a:noFill/>
        </p:spPr>
        <p:txBody>
          <a:bodyPr wrap="square" rtlCol="0">
            <a:spAutoFit/>
          </a:bodyPr>
          <a:p>
            <a:r>
              <a:rPr lang="en-US" altLang="zh-CN" sz="2800">
                <a:solidFill>
                  <a:srgbClr val="FF0000"/>
                </a:solidFill>
                <a:latin typeface="Arial" panose="020B0604020202020204" pitchFamily="34" charset="0"/>
                <a:cs typeface="Arial" panose="020B0604020202020204" pitchFamily="34" charset="0"/>
              </a:rPr>
              <a:t>which</a:t>
            </a:r>
            <a:endParaRPr lang="en-US" altLang="zh-CN" sz="280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P spid="4" grpId="0"/>
      <p:bldP spid="7"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 name="文本框 19"/>
          <p:cNvSpPr txBox="1"/>
          <p:nvPr/>
        </p:nvSpPr>
        <p:spPr>
          <a:xfrm>
            <a:off x="342900" y="568325"/>
            <a:ext cx="5019040" cy="6059805"/>
          </a:xfrm>
          <a:prstGeom prst="rect">
            <a:avLst/>
          </a:prstGeom>
          <a:noFill/>
          <a:ln>
            <a:solidFill>
              <a:srgbClr val="1205BD"/>
            </a:solidFill>
          </a:ln>
        </p:spPr>
        <p:txBody>
          <a:bodyPr wrap="square" rtlCol="0">
            <a:spAutoFit/>
          </a:bodyPr>
          <a:p>
            <a:pPr algn="l" fontAlgn="auto">
              <a:lnSpc>
                <a:spcPts val="3580"/>
              </a:lnSpc>
            </a:pPr>
            <a:r>
              <a:rPr lang="en-US" sz="320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一想</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看</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听到</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fontAlgn="auto">
              <a:lnSpc>
                <a:spcPts val="3580"/>
              </a:lnSpc>
            </a:pP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与</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分手</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fontAlgn="auto">
              <a:lnSpc>
                <a:spcPts val="3580"/>
              </a:lnSpc>
            </a:pP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苦苦挣扎</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纠结</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fontAlgn="auto">
              <a:lnSpc>
                <a:spcPts val="3580"/>
              </a:lnSpc>
            </a:pP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4.</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去叫</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请屠户</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fontAlgn="auto">
              <a:lnSpc>
                <a:spcPts val="3580"/>
              </a:lnSpc>
            </a:pP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5.</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拖着好像灌了铅的双腿</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fontAlgn="auto">
              <a:lnSpc>
                <a:spcPts val="3580"/>
              </a:lnSpc>
            </a:pP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6.</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与</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讨价还价</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fontAlgn="auto">
              <a:lnSpc>
                <a:spcPts val="3580"/>
              </a:lnSpc>
            </a:pP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7.</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惊恐地</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fontAlgn="auto">
              <a:lnSpc>
                <a:spcPts val="3580"/>
              </a:lnSpc>
            </a:pP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8.</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拦在某人的前面</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fontAlgn="auto">
              <a:lnSpc>
                <a:spcPts val="3580"/>
              </a:lnSpc>
            </a:pP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9.</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把</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推到一边</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fontAlgn="auto">
              <a:lnSpc>
                <a:spcPts val="3580"/>
              </a:lnSpc>
            </a:pP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10.</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用绳子套住羊羔的脖子</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fontAlgn="auto">
              <a:lnSpc>
                <a:spcPts val="3580"/>
              </a:lnSpc>
            </a:pP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11.哽咽；泣不成声</a:t>
            </a:r>
            <a:endPar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fontAlgn="auto">
              <a:lnSpc>
                <a:spcPts val="3580"/>
              </a:lnSpc>
            </a:pP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12.</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贫穷的</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缺少</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的</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fontAlgn="auto">
              <a:lnSpc>
                <a:spcPts val="3580"/>
              </a:lnSpc>
            </a:pP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rPr>
              <a:t>13.</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rPr>
              <a:t>心被触动了</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73025" y="46355"/>
            <a:ext cx="252222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rPr>
              <a:t>Learn Langauge</a:t>
            </a:r>
            <a:endParaRPr lang="en-US" altLang="zh-CN" sz="2800">
              <a:solidFill>
                <a:srgbClr val="1205BD"/>
              </a:solidFill>
            </a:endParaRPr>
          </a:p>
        </p:txBody>
      </p:sp>
      <p:sp>
        <p:nvSpPr>
          <p:cNvPr id="5" name="矩形 4"/>
          <p:cNvSpPr/>
          <p:nvPr/>
        </p:nvSpPr>
        <p:spPr>
          <a:xfrm>
            <a:off x="148590" y="492125"/>
            <a:ext cx="2282825"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3025" y="46355"/>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5469890" y="535940"/>
            <a:ext cx="6459855" cy="6126480"/>
          </a:xfrm>
          <a:prstGeom prst="rect">
            <a:avLst/>
          </a:prstGeom>
          <a:noFill/>
          <a:ln>
            <a:solidFill>
              <a:srgbClr val="1205BD"/>
            </a:solidFill>
          </a:ln>
        </p:spPr>
        <p:txBody>
          <a:bodyPr wrap="square" rtlCol="0">
            <a:spAutoFit/>
          </a:bodyPr>
          <a:p>
            <a:pPr algn="l" fontAlgn="auto">
              <a:lnSpc>
                <a:spcPts val="3620"/>
              </a:lnSpc>
            </a:pPr>
            <a:r>
              <a:rPr lang="en-US" sz="3200">
                <a:solidFill>
                  <a:schemeClr val="tx1"/>
                </a:solidFill>
                <a:latin typeface="Arial" panose="020B0604020202020204" pitchFamily="34" charset="0"/>
                <a:ea typeface="宋体" panose="02010600030101010101" pitchFamily="2" charset="-122"/>
                <a:cs typeface="Arial" panose="020B0604020202020204" pitchFamily="34" charset="0"/>
              </a:rPr>
              <a:t>1.at the thought/ sight/ sound of...</a:t>
            </a:r>
            <a:endParaRPr lang="en-US" sz="3200">
              <a:solidFill>
                <a:schemeClr val="tx1"/>
              </a:solidFill>
              <a:latin typeface="Arial" panose="020B0604020202020204" pitchFamily="34" charset="0"/>
              <a:ea typeface="宋体" panose="02010600030101010101" pitchFamily="2" charset="-122"/>
              <a:cs typeface="Arial" panose="020B0604020202020204" pitchFamily="34" charset="0"/>
            </a:endParaRPr>
          </a:p>
          <a:p>
            <a:pPr algn="l" fontAlgn="auto">
              <a:lnSpc>
                <a:spcPts val="3620"/>
              </a:lnSpc>
            </a:pPr>
            <a:r>
              <a:rPr lang="en-US" sz="3200">
                <a:solidFill>
                  <a:schemeClr val="tx1"/>
                </a:solidFill>
                <a:latin typeface="Arial" panose="020B0604020202020204" pitchFamily="34" charset="0"/>
                <a:ea typeface="宋体" panose="02010600030101010101" pitchFamily="2" charset="-122"/>
                <a:cs typeface="Arial" panose="020B0604020202020204" pitchFamily="34" charset="0"/>
              </a:rPr>
              <a:t>2. part with...</a:t>
            </a:r>
            <a:endParaRPr lang="en-US" sz="3200">
              <a:solidFill>
                <a:schemeClr val="tx1"/>
              </a:solidFill>
              <a:latin typeface="Arial" panose="020B0604020202020204" pitchFamily="34" charset="0"/>
              <a:ea typeface="宋体" panose="02010600030101010101" pitchFamily="2" charset="-122"/>
              <a:cs typeface="Arial" panose="020B0604020202020204" pitchFamily="34" charset="0"/>
            </a:endParaRPr>
          </a:p>
          <a:p>
            <a:pPr algn="l" fontAlgn="auto">
              <a:lnSpc>
                <a:spcPts val="3620"/>
              </a:lnSpc>
            </a:pPr>
            <a:r>
              <a:rPr lang="en-US" sz="3200">
                <a:solidFill>
                  <a:schemeClr val="tx1"/>
                </a:solidFill>
                <a:latin typeface="Arial" panose="020B0604020202020204" pitchFamily="34" charset="0"/>
                <a:ea typeface="宋体" panose="02010600030101010101" pitchFamily="2" charset="-122"/>
                <a:cs typeface="Arial" panose="020B0604020202020204" pitchFamily="34" charset="0"/>
              </a:rPr>
              <a:t>3.struggle hard</a:t>
            </a:r>
            <a:endParaRPr lang="en-US" sz="3200">
              <a:solidFill>
                <a:schemeClr val="tx1"/>
              </a:solidFill>
              <a:latin typeface="Arial" panose="020B0604020202020204" pitchFamily="34" charset="0"/>
              <a:ea typeface="宋体" panose="02010600030101010101" pitchFamily="2" charset="-122"/>
              <a:cs typeface="Arial" panose="020B0604020202020204" pitchFamily="34" charset="0"/>
            </a:endParaRPr>
          </a:p>
          <a:p>
            <a:pPr algn="l" fontAlgn="auto">
              <a:lnSpc>
                <a:spcPts val="3620"/>
              </a:lnSpc>
            </a:pPr>
            <a:r>
              <a:rPr lang="en-US" sz="3200">
                <a:solidFill>
                  <a:schemeClr val="tx1"/>
                </a:solidFill>
                <a:latin typeface="Arial" panose="020B0604020202020204" pitchFamily="34" charset="0"/>
                <a:ea typeface="宋体" panose="02010600030101010101" pitchFamily="2" charset="-122"/>
                <a:cs typeface="Arial" panose="020B0604020202020204" pitchFamily="34" charset="0"/>
              </a:rPr>
              <a:t>4.go for the butcher</a:t>
            </a:r>
            <a:endParaRPr lang="en-US" sz="3200">
              <a:solidFill>
                <a:schemeClr val="tx1"/>
              </a:solidFill>
              <a:latin typeface="Arial" panose="020B0604020202020204" pitchFamily="34" charset="0"/>
              <a:ea typeface="宋体" panose="02010600030101010101" pitchFamily="2" charset="-122"/>
              <a:cs typeface="Arial" panose="020B0604020202020204" pitchFamily="34" charset="0"/>
            </a:endParaRPr>
          </a:p>
          <a:p>
            <a:pPr algn="l" fontAlgn="auto">
              <a:lnSpc>
                <a:spcPts val="3620"/>
              </a:lnSpc>
            </a:pPr>
            <a:r>
              <a:rPr lang="en-US" sz="3200">
                <a:solidFill>
                  <a:schemeClr val="tx1"/>
                </a:solidFill>
                <a:latin typeface="Arial" panose="020B0604020202020204" pitchFamily="34" charset="0"/>
                <a:ea typeface="宋体" panose="02010600030101010101" pitchFamily="2" charset="-122"/>
                <a:cs typeface="Arial" panose="020B0604020202020204" pitchFamily="34" charset="0"/>
              </a:rPr>
              <a:t>5.drag one’s leaden feet</a:t>
            </a:r>
            <a:endParaRPr lang="en-US" sz="3200">
              <a:solidFill>
                <a:schemeClr val="tx1"/>
              </a:solidFill>
              <a:latin typeface="Arial" panose="020B0604020202020204" pitchFamily="34" charset="0"/>
              <a:ea typeface="宋体" panose="02010600030101010101" pitchFamily="2" charset="-122"/>
              <a:cs typeface="Arial" panose="020B0604020202020204" pitchFamily="34" charset="0"/>
            </a:endParaRPr>
          </a:p>
          <a:p>
            <a:pPr algn="l" fontAlgn="auto">
              <a:lnSpc>
                <a:spcPts val="3620"/>
              </a:lnSpc>
            </a:pPr>
            <a:r>
              <a:rPr lang="en-US" sz="3200">
                <a:solidFill>
                  <a:schemeClr val="tx1"/>
                </a:solidFill>
                <a:latin typeface="Arial" panose="020B0604020202020204" pitchFamily="34" charset="0"/>
                <a:ea typeface="宋体" panose="02010600030101010101" pitchFamily="2" charset="-122"/>
                <a:cs typeface="Arial" panose="020B0604020202020204" pitchFamily="34" charset="0"/>
              </a:rPr>
              <a:t>6.bargain with...</a:t>
            </a:r>
            <a:endParaRPr lang="en-US" sz="3200">
              <a:solidFill>
                <a:schemeClr val="tx1"/>
              </a:solidFill>
              <a:latin typeface="Arial" panose="020B0604020202020204" pitchFamily="34" charset="0"/>
              <a:ea typeface="宋体" panose="02010600030101010101" pitchFamily="2" charset="-122"/>
              <a:cs typeface="Arial" panose="020B0604020202020204" pitchFamily="34" charset="0"/>
            </a:endParaRPr>
          </a:p>
          <a:p>
            <a:pPr algn="l" fontAlgn="auto">
              <a:lnSpc>
                <a:spcPts val="3620"/>
              </a:lnSpc>
            </a:pPr>
            <a:r>
              <a:rPr lang="en-US" sz="3200">
                <a:solidFill>
                  <a:schemeClr val="tx1"/>
                </a:solidFill>
                <a:latin typeface="Arial" panose="020B0604020202020204" pitchFamily="34" charset="0"/>
                <a:ea typeface="宋体" panose="02010600030101010101" pitchFamily="2" charset="-122"/>
                <a:cs typeface="Arial" panose="020B0604020202020204" pitchFamily="34" charset="0"/>
              </a:rPr>
              <a:t>7.in alarm,  in shock</a:t>
            </a:r>
            <a:endParaRPr lang="en-US" sz="3200">
              <a:solidFill>
                <a:schemeClr val="tx1"/>
              </a:solidFill>
              <a:latin typeface="Arial" panose="020B0604020202020204" pitchFamily="34" charset="0"/>
              <a:ea typeface="宋体" panose="02010600030101010101" pitchFamily="2" charset="-122"/>
              <a:cs typeface="Arial" panose="020B0604020202020204" pitchFamily="34" charset="0"/>
            </a:endParaRPr>
          </a:p>
          <a:p>
            <a:pPr algn="l" fontAlgn="auto">
              <a:lnSpc>
                <a:spcPts val="3620"/>
              </a:lnSpc>
            </a:pPr>
            <a:r>
              <a:rPr lang="en-US" sz="3200">
                <a:solidFill>
                  <a:schemeClr val="tx1"/>
                </a:solidFill>
                <a:latin typeface="Arial" panose="020B0604020202020204" pitchFamily="34" charset="0"/>
                <a:ea typeface="宋体" panose="02010600030101010101" pitchFamily="2" charset="-122"/>
                <a:cs typeface="Arial" panose="020B0604020202020204" pitchFamily="34" charset="0"/>
              </a:rPr>
              <a:t>8. place oneself in front of sb.</a:t>
            </a:r>
            <a:endParaRPr lang="en-US" sz="3200">
              <a:solidFill>
                <a:schemeClr val="tx1"/>
              </a:solidFill>
              <a:latin typeface="Arial" panose="020B0604020202020204" pitchFamily="34" charset="0"/>
              <a:ea typeface="宋体" panose="02010600030101010101" pitchFamily="2" charset="-122"/>
              <a:cs typeface="Arial" panose="020B0604020202020204" pitchFamily="34" charset="0"/>
            </a:endParaRPr>
          </a:p>
          <a:p>
            <a:pPr algn="l" fontAlgn="auto">
              <a:lnSpc>
                <a:spcPts val="3620"/>
              </a:lnSpc>
            </a:pPr>
            <a:r>
              <a:rPr lang="en-US" sz="3200">
                <a:solidFill>
                  <a:schemeClr val="tx1"/>
                </a:solidFill>
                <a:latin typeface="Arial" panose="020B0604020202020204" pitchFamily="34" charset="0"/>
                <a:ea typeface="宋体" panose="02010600030101010101" pitchFamily="2" charset="-122"/>
                <a:cs typeface="Arial" panose="020B0604020202020204" pitchFamily="34" charset="0"/>
              </a:rPr>
              <a:t>9.push... aside</a:t>
            </a:r>
            <a:endParaRPr lang="en-US" sz="3200">
              <a:solidFill>
                <a:schemeClr val="tx1"/>
              </a:solidFill>
              <a:latin typeface="Arial" panose="020B0604020202020204" pitchFamily="34" charset="0"/>
              <a:ea typeface="宋体" panose="02010600030101010101" pitchFamily="2" charset="-122"/>
              <a:cs typeface="Arial" panose="020B0604020202020204" pitchFamily="34" charset="0"/>
            </a:endParaRPr>
          </a:p>
          <a:p>
            <a:pPr algn="l" fontAlgn="auto">
              <a:lnSpc>
                <a:spcPts val="3620"/>
              </a:lnSpc>
            </a:pPr>
            <a:r>
              <a:rPr lang="en-US" sz="2600">
                <a:solidFill>
                  <a:schemeClr val="tx1"/>
                </a:solidFill>
                <a:latin typeface="Arial" panose="020B0604020202020204" pitchFamily="34" charset="0"/>
                <a:ea typeface="宋体" panose="02010600030101010101" pitchFamily="2" charset="-122"/>
                <a:cs typeface="Arial" panose="020B0604020202020204" pitchFamily="34" charset="0"/>
              </a:rPr>
              <a:t>10.throw the rope around the lamb’s neck</a:t>
            </a:r>
            <a:endParaRPr lang="en-US" sz="2600">
              <a:solidFill>
                <a:schemeClr val="tx1"/>
              </a:solidFill>
              <a:latin typeface="Arial" panose="020B0604020202020204" pitchFamily="34" charset="0"/>
              <a:ea typeface="宋体" panose="02010600030101010101" pitchFamily="2" charset="-122"/>
              <a:cs typeface="Arial" panose="020B0604020202020204" pitchFamily="34" charset="0"/>
            </a:endParaRPr>
          </a:p>
          <a:p>
            <a:pPr algn="l" fontAlgn="auto">
              <a:lnSpc>
                <a:spcPts val="3620"/>
              </a:lnSpc>
            </a:pPr>
            <a:r>
              <a:rPr lang="en-US" sz="3200">
                <a:solidFill>
                  <a:schemeClr val="tx1"/>
                </a:solidFill>
                <a:latin typeface="Arial" panose="020B0604020202020204" pitchFamily="34" charset="0"/>
                <a:ea typeface="宋体" panose="02010600030101010101" pitchFamily="2" charset="-122"/>
                <a:cs typeface="Arial" panose="020B0604020202020204" pitchFamily="34" charset="0"/>
              </a:rPr>
              <a:t>11.choke with sobs</a:t>
            </a:r>
            <a:endParaRPr lang="en-US" sz="3200">
              <a:solidFill>
                <a:schemeClr val="tx1"/>
              </a:solidFill>
              <a:latin typeface="Arial" panose="020B0604020202020204" pitchFamily="34" charset="0"/>
              <a:ea typeface="宋体" panose="02010600030101010101" pitchFamily="2" charset="-122"/>
              <a:cs typeface="Arial" panose="020B0604020202020204" pitchFamily="34" charset="0"/>
            </a:endParaRPr>
          </a:p>
          <a:p>
            <a:pPr algn="l" fontAlgn="auto">
              <a:lnSpc>
                <a:spcPts val="3620"/>
              </a:lnSpc>
            </a:pPr>
            <a:r>
              <a:rPr lang="en-US" sz="3200">
                <a:solidFill>
                  <a:schemeClr val="tx1"/>
                </a:solidFill>
                <a:latin typeface="Arial" panose="020B0604020202020204" pitchFamily="34" charset="0"/>
                <a:ea typeface="宋体" panose="02010600030101010101" pitchFamily="2" charset="-122"/>
                <a:cs typeface="Arial" panose="020B0604020202020204" pitchFamily="34" charset="0"/>
              </a:rPr>
              <a:t>12.be badly off</a:t>
            </a:r>
            <a:endParaRPr lang="en-US" sz="3200">
              <a:solidFill>
                <a:schemeClr val="tx1"/>
              </a:solidFill>
              <a:latin typeface="Arial" panose="020B0604020202020204" pitchFamily="34" charset="0"/>
              <a:ea typeface="宋体" panose="02010600030101010101" pitchFamily="2" charset="-122"/>
              <a:cs typeface="Arial" panose="020B0604020202020204" pitchFamily="34" charset="0"/>
            </a:endParaRPr>
          </a:p>
          <a:p>
            <a:pPr algn="l" fontAlgn="auto">
              <a:lnSpc>
                <a:spcPts val="3620"/>
              </a:lnSpc>
            </a:pPr>
            <a:r>
              <a:rPr lang="en-US" sz="3200">
                <a:solidFill>
                  <a:schemeClr val="tx1"/>
                </a:solidFill>
                <a:latin typeface="Arial" panose="020B0604020202020204" pitchFamily="34" charset="0"/>
                <a:ea typeface="宋体" panose="02010600030101010101" pitchFamily="2" charset="-122"/>
                <a:cs typeface="Arial" panose="020B0604020202020204" pitchFamily="34" charset="0"/>
              </a:rPr>
              <a:t>13.be touched in one’s heart</a:t>
            </a:r>
            <a:endParaRPr lang="en-US" sz="320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 name="文本框 19"/>
          <p:cNvSpPr txBox="1"/>
          <p:nvPr/>
        </p:nvSpPr>
        <p:spPr>
          <a:xfrm>
            <a:off x="73025" y="568325"/>
            <a:ext cx="12118975" cy="5446395"/>
          </a:xfrm>
          <a:prstGeom prst="rect">
            <a:avLst/>
          </a:prstGeom>
          <a:noFill/>
          <a:ln>
            <a:noFill/>
          </a:ln>
        </p:spPr>
        <p:txBody>
          <a:bodyPr wrap="square" rtlCol="0">
            <a:spAutoFit/>
          </a:bodyPr>
          <a:p>
            <a:pPr algn="l" fontAlgn="auto">
              <a:lnSpc>
                <a:spcPts val="3480"/>
              </a:lnSpc>
            </a:pPr>
            <a:r>
              <a:rPr lang="en-US" sz="2800">
                <a:latin typeface="Times New Roman" panose="02020603050405020304" charset="0"/>
                <a:ea typeface="微软雅黑" panose="020B0503020204020204" charset="-122"/>
                <a:cs typeface="Times New Roman" panose="02020603050405020304" charset="0"/>
                <a:sym typeface="+mn-ea"/>
              </a:rPr>
              <a:t>1.</a:t>
            </a:r>
            <a:r>
              <a:rPr sz="2800">
                <a:latin typeface="Times New Roman" panose="02020603050405020304" charset="0"/>
                <a:ea typeface="微软雅黑" panose="020B0503020204020204" charset="-122"/>
                <a:cs typeface="Times New Roman" panose="02020603050405020304" charset="0"/>
                <a:sym typeface="+mn-ea"/>
              </a:rPr>
              <a:t>Finally, she went herself with a heavy heart, dragging her leaden feet, and bargained with the butcher for the sale of Daisy. </a:t>
            </a:r>
            <a:endParaRPr sz="2800">
              <a:latin typeface="Times New Roman" panose="02020603050405020304" charset="0"/>
              <a:ea typeface="微软雅黑" panose="020B0503020204020204" charset="-122"/>
              <a:cs typeface="Times New Roman" panose="02020603050405020304" charset="0"/>
              <a:sym typeface="+mn-ea"/>
            </a:endParaRPr>
          </a:p>
          <a:p>
            <a:pPr algn="l" fontAlgn="auto">
              <a:lnSpc>
                <a:spcPts val="3480"/>
              </a:lnSpc>
            </a:pPr>
            <a:endParaRPr sz="2800">
              <a:latin typeface="Times New Roman" panose="02020603050405020304" charset="0"/>
              <a:ea typeface="微软雅黑" panose="020B0503020204020204" charset="-122"/>
              <a:cs typeface="Times New Roman" panose="02020603050405020304" charset="0"/>
              <a:sym typeface="+mn-ea"/>
            </a:endParaRPr>
          </a:p>
          <a:p>
            <a:pPr algn="l" fontAlgn="auto">
              <a:lnSpc>
                <a:spcPts val="3480"/>
              </a:lnSpc>
            </a:pPr>
            <a:endParaRPr sz="2800">
              <a:latin typeface="Times New Roman" panose="02020603050405020304" charset="0"/>
              <a:ea typeface="微软雅黑" panose="020B0503020204020204" charset="-122"/>
              <a:cs typeface="Times New Roman" panose="02020603050405020304" charset="0"/>
              <a:sym typeface="+mn-ea"/>
            </a:endParaRPr>
          </a:p>
          <a:p>
            <a:pPr algn="l" fontAlgn="auto">
              <a:lnSpc>
                <a:spcPts val="3480"/>
              </a:lnSpc>
            </a:pPr>
            <a:endParaRPr lang="en-US" sz="2800">
              <a:latin typeface="Times New Roman" panose="02020603050405020304" charset="0"/>
              <a:ea typeface="微软雅黑" panose="020B0503020204020204" charset="-122"/>
              <a:cs typeface="Times New Roman" panose="02020603050405020304" charset="0"/>
              <a:sym typeface="+mn-ea"/>
            </a:endParaRPr>
          </a:p>
          <a:p>
            <a:pPr algn="l" fontAlgn="auto">
              <a:lnSpc>
                <a:spcPts val="3480"/>
              </a:lnSpc>
            </a:pPr>
            <a:r>
              <a:rPr lang="en-US" sz="2800">
                <a:latin typeface="Times New Roman" panose="02020603050405020304" charset="0"/>
                <a:ea typeface="微软雅黑" panose="020B0503020204020204" charset="-122"/>
                <a:cs typeface="Times New Roman" panose="02020603050405020304" charset="0"/>
                <a:sym typeface="+mn-ea"/>
              </a:rPr>
              <a:t>2.</a:t>
            </a:r>
            <a:r>
              <a:rPr sz="2800">
                <a:latin typeface="Times New Roman" panose="02020603050405020304" charset="0"/>
                <a:ea typeface="微软雅黑" panose="020B0503020204020204" charset="-122"/>
                <a:cs typeface="Times New Roman" panose="02020603050405020304" charset="0"/>
                <a:sym typeface="+mn-ea"/>
              </a:rPr>
              <a:t>The cry of grief which fell upon the mother’s ears was too much for her, and her heart sank within her. In a moment, begging with tearful eyes, the children were all around their mother with voices choking with sobs for their little pet.</a:t>
            </a:r>
            <a:endParaRPr sz="2800">
              <a:latin typeface="Times New Roman" panose="02020603050405020304" charset="0"/>
              <a:ea typeface="微软雅黑" panose="020B0503020204020204" charset="-122"/>
              <a:cs typeface="Times New Roman" panose="02020603050405020304" charset="0"/>
              <a:sym typeface="+mn-ea"/>
            </a:endParaRPr>
          </a:p>
          <a:p>
            <a:pPr algn="l" fontAlgn="auto">
              <a:lnSpc>
                <a:spcPts val="3480"/>
              </a:lnSpc>
            </a:pPr>
            <a:endParaRPr sz="280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480"/>
              </a:lnSpc>
            </a:pPr>
            <a:endParaRPr sz="2800">
              <a:solidFill>
                <a:schemeClr val="tx1"/>
              </a:solidFill>
              <a:latin typeface="Times New Roman" panose="02020603050405020304" charset="0"/>
              <a:ea typeface="微软雅黑" panose="020B0503020204020204" charset="-122"/>
              <a:cs typeface="Times New Roman" panose="02020603050405020304" charset="0"/>
            </a:endParaRPr>
          </a:p>
          <a:p>
            <a:pPr algn="l" fontAlgn="auto">
              <a:lnSpc>
                <a:spcPts val="3480"/>
              </a:lnSpc>
            </a:pPr>
            <a:r>
              <a:rPr lang="en-US" sz="2800">
                <a:latin typeface="Times New Roman" panose="02020603050405020304" charset="0"/>
                <a:ea typeface="微软雅黑" panose="020B0503020204020204" charset="-122"/>
                <a:cs typeface="Times New Roman" panose="02020603050405020304" charset="0"/>
                <a:sym typeface="+mn-ea"/>
              </a:rPr>
              <a:t>3.</a:t>
            </a:r>
            <a:r>
              <a:rPr sz="2800">
                <a:latin typeface="Times New Roman" panose="02020603050405020304" charset="0"/>
                <a:ea typeface="微软雅黑" panose="020B0503020204020204" charset="-122"/>
                <a:cs typeface="Times New Roman" panose="02020603050405020304" charset="0"/>
                <a:sym typeface="+mn-ea"/>
              </a:rPr>
              <a:t>Mrs. Grant explained to them how badly off they were after their father died. She also added that the kind butcher had given the money for Daisy. </a:t>
            </a:r>
            <a:endParaRPr lang="en-US" sz="2800">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2" name="文本框 1"/>
          <p:cNvSpPr txBox="1"/>
          <p:nvPr/>
        </p:nvSpPr>
        <p:spPr>
          <a:xfrm>
            <a:off x="73025" y="46355"/>
            <a:ext cx="252222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rPr>
              <a:t>Learn Langauge</a:t>
            </a:r>
            <a:endParaRPr lang="en-US" altLang="zh-CN" sz="2800">
              <a:solidFill>
                <a:srgbClr val="1205BD"/>
              </a:solidFill>
            </a:endParaRPr>
          </a:p>
        </p:txBody>
      </p:sp>
      <p:sp>
        <p:nvSpPr>
          <p:cNvPr id="5" name="矩形 4"/>
          <p:cNvSpPr/>
          <p:nvPr/>
        </p:nvSpPr>
        <p:spPr>
          <a:xfrm>
            <a:off x="148590" y="492125"/>
            <a:ext cx="2282825"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3025" y="46355"/>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7480" y="1525905"/>
            <a:ext cx="11877040" cy="1383665"/>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p>
            <a:r>
              <a:rPr lang="en-US" altLang="zh-CN" sz="2800"/>
              <a:t>1.</a:t>
            </a:r>
            <a:r>
              <a:rPr lang="zh-CN" altLang="en-US" sz="2800"/>
              <a:t>运用动作链</a:t>
            </a:r>
            <a:r>
              <a:rPr lang="en-US" altLang="zh-CN" sz="2800"/>
              <a:t>(went+ dragging+ bargained)</a:t>
            </a:r>
            <a:r>
              <a:rPr lang="zh-CN" altLang="en-US" sz="2800"/>
              <a:t>有助于画面和情节的推进；</a:t>
            </a:r>
            <a:endParaRPr lang="zh-CN" altLang="en-US" sz="2800"/>
          </a:p>
          <a:p>
            <a:r>
              <a:rPr lang="en-US" altLang="zh-CN" sz="2800"/>
              <a:t>2.</a:t>
            </a:r>
            <a:r>
              <a:rPr lang="zh-CN" altLang="en-US" sz="2800"/>
              <a:t>借助于动词</a:t>
            </a:r>
            <a:r>
              <a:rPr lang="en-US" altLang="zh-CN" sz="2800"/>
              <a:t>drag, bargain,</a:t>
            </a:r>
            <a:r>
              <a:rPr lang="zh-CN" altLang="en-US" sz="2800"/>
              <a:t>形容词</a:t>
            </a:r>
            <a:r>
              <a:rPr lang="en-US" altLang="zh-CN" sz="2800"/>
              <a:t>heavy, leaden</a:t>
            </a:r>
            <a:r>
              <a:rPr lang="zh-CN" altLang="en-US" sz="2800"/>
              <a:t>等的运用来侧面描写主人公的情绪、情感。</a:t>
            </a:r>
            <a:endParaRPr lang="zh-CN" altLang="en-US" sz="2800"/>
          </a:p>
        </p:txBody>
      </p:sp>
      <p:sp>
        <p:nvSpPr>
          <p:cNvPr id="7" name="文本框 6"/>
          <p:cNvSpPr txBox="1"/>
          <p:nvPr/>
        </p:nvSpPr>
        <p:spPr>
          <a:xfrm>
            <a:off x="169545" y="4104640"/>
            <a:ext cx="11877040" cy="953135"/>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p>
            <a:r>
              <a:rPr lang="en-US" altLang="zh-CN" sz="2800"/>
              <a:t>  </a:t>
            </a:r>
            <a:r>
              <a:rPr lang="zh-CN" altLang="en-US" sz="2800"/>
              <a:t>表示</a:t>
            </a:r>
            <a:r>
              <a:rPr lang="en-US" altLang="zh-CN" sz="2800"/>
              <a:t>“</a:t>
            </a:r>
            <a:r>
              <a:rPr lang="zh-CN" altLang="en-US" sz="2800"/>
              <a:t>难过、伤心</a:t>
            </a:r>
            <a:r>
              <a:rPr lang="en-US" altLang="zh-CN" sz="2800"/>
              <a:t>”</a:t>
            </a:r>
            <a:r>
              <a:rPr lang="zh-CN" altLang="en-US" sz="2800"/>
              <a:t>的多角度描写：声音</a:t>
            </a:r>
            <a:r>
              <a:rPr lang="en-US" altLang="zh-CN" sz="2800"/>
              <a:t>(the cry of grief, voices choking with sobs)</a:t>
            </a:r>
            <a:r>
              <a:rPr lang="zh-CN" altLang="en-US" sz="2800"/>
              <a:t>、身体部位表现</a:t>
            </a:r>
            <a:r>
              <a:rPr lang="en-US" altLang="zh-CN" sz="2800"/>
              <a:t>(heart sank, tearful eyes)</a:t>
            </a:r>
            <a:r>
              <a:rPr lang="zh-CN" altLang="en-US" sz="2800"/>
              <a:t>等。</a:t>
            </a:r>
            <a:endParaRPr lang="zh-CN" altLang="en-US" sz="2800"/>
          </a:p>
        </p:txBody>
      </p:sp>
      <p:sp>
        <p:nvSpPr>
          <p:cNvPr id="8" name="文本框 7"/>
          <p:cNvSpPr txBox="1"/>
          <p:nvPr/>
        </p:nvSpPr>
        <p:spPr>
          <a:xfrm>
            <a:off x="193675" y="5904865"/>
            <a:ext cx="11877040" cy="521970"/>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p>
            <a:r>
              <a:rPr lang="zh-CN" altLang="en-US" sz="2800"/>
              <a:t>不同的</a:t>
            </a:r>
            <a:r>
              <a:rPr lang="en-US" altLang="zh-CN" sz="2800"/>
              <a:t>“</a:t>
            </a:r>
            <a:r>
              <a:rPr lang="zh-CN" altLang="en-US" sz="2800"/>
              <a:t>说</a:t>
            </a:r>
            <a:r>
              <a:rPr lang="en-US" altLang="zh-CN" sz="2800"/>
              <a:t>”</a:t>
            </a:r>
            <a:r>
              <a:rPr lang="zh-CN" altLang="en-US" sz="2800"/>
              <a:t>：</a:t>
            </a:r>
            <a:r>
              <a:rPr lang="en-US" altLang="zh-CN" sz="2800"/>
              <a:t>say, explain, add</a:t>
            </a:r>
            <a:r>
              <a:rPr lang="zh-CN" altLang="en-US" sz="2800"/>
              <a:t>等等。</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bldLvl="0" animBg="1"/>
      <p:bldP spid="7" grpId="0" bldLvl="0" animBg="1"/>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 name="文本框 19"/>
          <p:cNvSpPr txBox="1"/>
          <p:nvPr/>
        </p:nvSpPr>
        <p:spPr>
          <a:xfrm>
            <a:off x="73025" y="760095"/>
            <a:ext cx="12045950" cy="2856230"/>
          </a:xfrm>
          <a:prstGeom prst="rect">
            <a:avLst/>
          </a:prstGeom>
          <a:noFill/>
        </p:spPr>
        <p:txBody>
          <a:bodyPr wrap="square" rtlCol="0">
            <a:spAutoFit/>
          </a:bodyPr>
          <a:p>
            <a:pPr fontAlgn="auto">
              <a:lnSpc>
                <a:spcPts val="3080"/>
              </a:lnSpc>
            </a:pPr>
            <a:r>
              <a:rPr lang="zh-CN" sz="3200">
                <a:solidFill>
                  <a:srgbClr val="FF0000"/>
                </a:solidFill>
                <a:latin typeface="Times New Roman" panose="02020603050405020304" charset="0"/>
                <a:ea typeface="微软雅黑" panose="020B0503020204020204" charset="-122"/>
                <a:cs typeface="Times New Roman" panose="02020603050405020304" charset="0"/>
              </a:rPr>
              <a:t>情节</a:t>
            </a:r>
            <a:r>
              <a:rPr lang="en-US" altLang="zh-CN" sz="3200">
                <a:solidFill>
                  <a:srgbClr val="FF0000"/>
                </a:solidFill>
                <a:latin typeface="Times New Roman" panose="02020603050405020304" charset="0"/>
                <a:ea typeface="微软雅黑" panose="020B0503020204020204" charset="-122"/>
                <a:cs typeface="Times New Roman" panose="02020603050405020304" charset="0"/>
              </a:rPr>
              <a:t>1</a:t>
            </a:r>
            <a:r>
              <a:rPr lang="zh-CN" altLang="en-US" sz="3200">
                <a:solidFill>
                  <a:srgbClr val="FF0000"/>
                </a:solidFill>
                <a:latin typeface="Times New Roman" panose="02020603050405020304" charset="0"/>
                <a:ea typeface="微软雅黑" panose="020B0503020204020204" charset="-122"/>
                <a:cs typeface="Times New Roman" panose="02020603050405020304" charset="0"/>
              </a:rPr>
              <a:t>：</a:t>
            </a:r>
            <a:endParaRPr lang="zh-CN" altLang="en-US" sz="3200">
              <a:solidFill>
                <a:srgbClr val="FF0000"/>
              </a:solidFill>
              <a:latin typeface="Times New Roman" panose="02020603050405020304" charset="0"/>
              <a:ea typeface="微软雅黑" panose="020B0503020204020204" charset="-122"/>
              <a:cs typeface="Times New Roman" panose="02020603050405020304" charset="0"/>
            </a:endParaRPr>
          </a:p>
          <a:p>
            <a:pPr fontAlgn="auto">
              <a:lnSpc>
                <a:spcPts val="3080"/>
              </a:lnSpc>
            </a:pPr>
            <a:endParaRPr lang="zh-CN" altLang="en-US" sz="3200">
              <a:solidFill>
                <a:srgbClr val="FF0000"/>
              </a:solidFill>
              <a:latin typeface="Times New Roman" panose="02020603050405020304" charset="0"/>
              <a:ea typeface="微软雅黑" panose="020B0503020204020204" charset="-122"/>
              <a:cs typeface="Times New Roman" panose="02020603050405020304" charset="0"/>
            </a:endParaRPr>
          </a:p>
          <a:p>
            <a:pPr fontAlgn="auto">
              <a:lnSpc>
                <a:spcPts val="3080"/>
              </a:lnSpc>
            </a:pPr>
            <a:endParaRPr lang="zh-CN" altLang="en-US" sz="3200">
              <a:solidFill>
                <a:srgbClr val="FF0000"/>
              </a:solidFill>
              <a:latin typeface="Times New Roman" panose="02020603050405020304" charset="0"/>
              <a:ea typeface="微软雅黑" panose="020B0503020204020204" charset="-122"/>
              <a:cs typeface="Times New Roman" panose="02020603050405020304" charset="0"/>
            </a:endParaRPr>
          </a:p>
          <a:p>
            <a:pPr fontAlgn="auto">
              <a:lnSpc>
                <a:spcPts val="3080"/>
              </a:lnSpc>
            </a:pPr>
            <a:endParaRPr lang="zh-CN" altLang="en-US" sz="3200">
              <a:solidFill>
                <a:srgbClr val="FF0000"/>
              </a:solidFill>
              <a:latin typeface="Times New Roman" panose="02020603050405020304" charset="0"/>
              <a:ea typeface="微软雅黑" panose="020B0503020204020204" charset="-122"/>
              <a:cs typeface="Times New Roman" panose="02020603050405020304" charset="0"/>
            </a:endParaRPr>
          </a:p>
          <a:p>
            <a:pPr fontAlgn="auto">
              <a:lnSpc>
                <a:spcPts val="3080"/>
              </a:lnSpc>
            </a:pPr>
            <a:endParaRPr lang="zh-CN" altLang="en-US" sz="3200">
              <a:solidFill>
                <a:srgbClr val="FF0000"/>
              </a:solidFill>
              <a:latin typeface="Times New Roman" panose="02020603050405020304" charset="0"/>
              <a:ea typeface="微软雅黑" panose="020B0503020204020204" charset="-122"/>
              <a:cs typeface="Times New Roman" panose="02020603050405020304" charset="0"/>
            </a:endParaRPr>
          </a:p>
          <a:p>
            <a:pPr fontAlgn="auto">
              <a:lnSpc>
                <a:spcPts val="3080"/>
              </a:lnSpc>
            </a:pPr>
            <a:endParaRPr lang="zh-CN" altLang="en-US" sz="3200">
              <a:solidFill>
                <a:srgbClr val="FF0000"/>
              </a:solidFill>
              <a:latin typeface="Times New Roman" panose="02020603050405020304" charset="0"/>
              <a:ea typeface="微软雅黑" panose="020B0503020204020204" charset="-122"/>
              <a:cs typeface="Times New Roman" panose="02020603050405020304" charset="0"/>
            </a:endParaRPr>
          </a:p>
          <a:p>
            <a:pPr fontAlgn="auto">
              <a:lnSpc>
                <a:spcPts val="3080"/>
              </a:lnSpc>
            </a:pPr>
            <a:r>
              <a:rPr lang="zh-CN" altLang="en-US" sz="3200">
                <a:solidFill>
                  <a:srgbClr val="FF0000"/>
                </a:solidFill>
                <a:latin typeface="Times New Roman" panose="02020603050405020304" charset="0"/>
                <a:ea typeface="微软雅黑" panose="020B0503020204020204" charset="-122"/>
                <a:cs typeface="Times New Roman" panose="02020603050405020304" charset="0"/>
              </a:rPr>
              <a:t>情节</a:t>
            </a:r>
            <a:r>
              <a:rPr lang="en-US" altLang="zh-CN" sz="3200">
                <a:solidFill>
                  <a:srgbClr val="FF0000"/>
                </a:solidFill>
                <a:latin typeface="Times New Roman" panose="02020603050405020304" charset="0"/>
                <a:ea typeface="微软雅黑" panose="020B0503020204020204" charset="-122"/>
                <a:cs typeface="Times New Roman" panose="02020603050405020304" charset="0"/>
              </a:rPr>
              <a:t>2</a:t>
            </a:r>
            <a:r>
              <a:rPr lang="zh-CN" altLang="en-US" sz="3200">
                <a:solidFill>
                  <a:srgbClr val="FF0000"/>
                </a:solidFill>
                <a:latin typeface="Times New Roman" panose="02020603050405020304" charset="0"/>
                <a:ea typeface="微软雅黑" panose="020B0503020204020204" charset="-122"/>
                <a:cs typeface="Times New Roman" panose="02020603050405020304" charset="0"/>
              </a:rPr>
              <a:t>：</a:t>
            </a:r>
            <a:endParaRPr lang="zh-CN" altLang="en-US" sz="320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2" name="文本框 1"/>
          <p:cNvSpPr txBox="1"/>
          <p:nvPr/>
        </p:nvSpPr>
        <p:spPr>
          <a:xfrm>
            <a:off x="73025" y="46355"/>
            <a:ext cx="3423920" cy="521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1205BD"/>
                </a:solidFill>
              </a:rPr>
              <a:t>Design the plot</a:t>
            </a:r>
            <a:endParaRPr lang="en-US" altLang="zh-CN" sz="2800">
              <a:solidFill>
                <a:srgbClr val="1205BD"/>
              </a:solidFill>
            </a:endParaRPr>
          </a:p>
        </p:txBody>
      </p:sp>
      <p:sp>
        <p:nvSpPr>
          <p:cNvPr id="5" name="矩形 4"/>
          <p:cNvSpPr/>
          <p:nvPr/>
        </p:nvSpPr>
        <p:spPr>
          <a:xfrm flipV="1">
            <a:off x="169545" y="469265"/>
            <a:ext cx="2188845" cy="7620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3025" y="46355"/>
            <a:ext cx="96520" cy="713740"/>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68910" y="1211580"/>
            <a:ext cx="11823065" cy="953135"/>
          </a:xfrm>
          <a:prstGeom prst="rect">
            <a:avLst/>
          </a:prstGeom>
          <a:noFill/>
        </p:spPr>
        <p:txBody>
          <a:bodyPr wrap="square" rtlCol="0">
            <a:spAutoFit/>
          </a:bodyPr>
          <a:p>
            <a:r>
              <a:rPr lang="en-US" altLang="zh-CN" sz="2800"/>
              <a:t>1.</a:t>
            </a:r>
            <a:r>
              <a:rPr lang="zh-CN" altLang="en-US" sz="2800"/>
              <a:t>孩子们为小羊羔求情</a:t>
            </a:r>
            <a:r>
              <a:rPr lang="en-US" altLang="zh-CN" sz="2800"/>
              <a:t> </a:t>
            </a:r>
            <a:r>
              <a:rPr lang="zh-CN" altLang="en-US" sz="2800"/>
              <a:t>，宁愿少吃少穿也想留下小羊羔</a:t>
            </a:r>
            <a:r>
              <a:rPr lang="en-US" altLang="zh-CN" sz="2800"/>
              <a:t>--- </a:t>
            </a:r>
            <a:r>
              <a:rPr lang="zh-CN" altLang="en-US" sz="2800"/>
              <a:t>妈妈举棋不定，纠结中</a:t>
            </a:r>
            <a:r>
              <a:rPr lang="en-US" altLang="zh-CN" sz="2800"/>
              <a:t>--- </a:t>
            </a:r>
            <a:r>
              <a:rPr lang="zh-CN" altLang="en-US" sz="2800"/>
              <a:t>孩子们转而向屠户的孩子求助；</a:t>
            </a:r>
            <a:endParaRPr lang="zh-CN" altLang="en-US" sz="2800"/>
          </a:p>
        </p:txBody>
      </p:sp>
      <p:sp>
        <p:nvSpPr>
          <p:cNvPr id="4" name="文本框 3"/>
          <p:cNvSpPr txBox="1"/>
          <p:nvPr/>
        </p:nvSpPr>
        <p:spPr>
          <a:xfrm>
            <a:off x="169545" y="2164715"/>
            <a:ext cx="11949430" cy="953135"/>
          </a:xfrm>
          <a:prstGeom prst="rect">
            <a:avLst/>
          </a:prstGeom>
          <a:noFill/>
        </p:spPr>
        <p:txBody>
          <a:bodyPr wrap="square" rtlCol="0">
            <a:spAutoFit/>
          </a:bodyPr>
          <a:p>
            <a:r>
              <a:rPr lang="en-US" sz="2800"/>
              <a:t>2.</a:t>
            </a:r>
            <a:r>
              <a:rPr lang="zh-CN" altLang="en-US" sz="2800"/>
              <a:t>屠户看到这一切心里触动</a:t>
            </a:r>
            <a:r>
              <a:rPr lang="en-US" altLang="zh-CN" sz="2800"/>
              <a:t>--- </a:t>
            </a:r>
            <a:r>
              <a:rPr lang="zh-CN" altLang="en-US" sz="2800"/>
              <a:t>决定留下小羊羔，也留下钱，帮助她们度过难关</a:t>
            </a:r>
            <a:r>
              <a:rPr lang="en-US" altLang="zh-CN" sz="2800"/>
              <a:t>---</a:t>
            </a:r>
            <a:r>
              <a:rPr lang="zh-CN" altLang="en-US" sz="2800"/>
              <a:t>一家人感动。</a:t>
            </a:r>
            <a:endParaRPr lang="zh-CN" altLang="en-US" sz="2800"/>
          </a:p>
        </p:txBody>
      </p:sp>
      <p:pic>
        <p:nvPicPr>
          <p:cNvPr id="101" name="图片 100"/>
          <p:cNvPicPr/>
          <p:nvPr/>
        </p:nvPicPr>
        <p:blipFill>
          <a:blip r:embed="rId2"/>
          <a:stretch>
            <a:fillRect/>
          </a:stretch>
        </p:blipFill>
        <p:spPr>
          <a:xfrm>
            <a:off x="8669655" y="3524250"/>
            <a:ext cx="3522345" cy="3333750"/>
          </a:xfrm>
          <a:prstGeom prst="ellipse">
            <a:avLst/>
          </a:prstGeom>
          <a:noFill/>
          <a:ln w="9525">
            <a:noFill/>
          </a:ln>
        </p:spPr>
      </p:pic>
      <p:sp>
        <p:nvSpPr>
          <p:cNvPr id="7" name="文本框 6"/>
          <p:cNvSpPr txBox="1"/>
          <p:nvPr/>
        </p:nvSpPr>
        <p:spPr>
          <a:xfrm>
            <a:off x="233045" y="3616325"/>
            <a:ext cx="8789035" cy="1383665"/>
          </a:xfrm>
          <a:prstGeom prst="rect">
            <a:avLst/>
          </a:prstGeom>
          <a:noFill/>
        </p:spPr>
        <p:txBody>
          <a:bodyPr wrap="square" rtlCol="0">
            <a:spAutoFit/>
          </a:bodyPr>
          <a:p>
            <a:r>
              <a:rPr lang="en-US" altLang="zh-CN" sz="2800"/>
              <a:t>1.</a:t>
            </a:r>
            <a:r>
              <a:rPr lang="zh-CN" altLang="en-US" sz="2800"/>
              <a:t>孩子们为小羊羔求情</a:t>
            </a:r>
            <a:r>
              <a:rPr lang="en-US" altLang="zh-CN" sz="2800"/>
              <a:t> </a:t>
            </a:r>
            <a:r>
              <a:rPr lang="zh-CN" altLang="en-US" sz="2800"/>
              <a:t>，宁愿少吃少穿也想留下小羊羔</a:t>
            </a:r>
            <a:r>
              <a:rPr lang="en-US" altLang="zh-CN" sz="2800"/>
              <a:t>--- </a:t>
            </a:r>
            <a:r>
              <a:rPr lang="zh-CN" altLang="en-US" sz="2800"/>
              <a:t>妈妈不忍心孩子们的爱心，转而向屠户求助：留下小羊羔，退回收下的钱；</a:t>
            </a:r>
            <a:endParaRPr lang="zh-CN" altLang="en-US" sz="2800"/>
          </a:p>
        </p:txBody>
      </p:sp>
      <p:sp>
        <p:nvSpPr>
          <p:cNvPr id="8" name="文本框 7"/>
          <p:cNvSpPr txBox="1"/>
          <p:nvPr/>
        </p:nvSpPr>
        <p:spPr>
          <a:xfrm>
            <a:off x="233045" y="4999990"/>
            <a:ext cx="8788400" cy="1383665"/>
          </a:xfrm>
          <a:prstGeom prst="rect">
            <a:avLst/>
          </a:prstGeom>
          <a:noFill/>
        </p:spPr>
        <p:txBody>
          <a:bodyPr wrap="square" rtlCol="0">
            <a:spAutoFit/>
          </a:bodyPr>
          <a:p>
            <a:r>
              <a:rPr lang="en-US" sz="2800"/>
              <a:t>2.</a:t>
            </a:r>
            <a:r>
              <a:rPr lang="zh-CN" altLang="en-US" sz="2800">
                <a:sym typeface="+mn-ea"/>
              </a:rPr>
              <a:t>屠户看到这一切心里触动</a:t>
            </a:r>
            <a:r>
              <a:rPr lang="en-US" altLang="zh-CN" sz="2800">
                <a:sym typeface="+mn-ea"/>
              </a:rPr>
              <a:t>--- </a:t>
            </a:r>
            <a:r>
              <a:rPr lang="zh-CN" altLang="en-US" sz="2800">
                <a:sym typeface="+mn-ea"/>
              </a:rPr>
              <a:t>决定留下小羊羔和钱，并且让儿子一起来陪伴小羊羔</a:t>
            </a:r>
            <a:r>
              <a:rPr lang="en-US" altLang="zh-CN" sz="2800">
                <a:sym typeface="+mn-ea"/>
              </a:rPr>
              <a:t>---</a:t>
            </a:r>
            <a:r>
              <a:rPr lang="zh-CN" altLang="en-US" sz="2800">
                <a:sym typeface="+mn-ea"/>
              </a:rPr>
              <a:t>一家人感动，庆幸家人和羊羔都可以度过难关。</a:t>
            </a:r>
            <a:endParaRPr lang="zh-CN" altLang="en-US" sz="28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P spid="4" grpId="0"/>
      <p:bldP spid="7" grpId="0"/>
      <p:bldP spid="8" grpId="0"/>
    </p:bldLst>
  </p:timing>
</p:sld>
</file>

<file path=ppt/tags/tag1.xml><?xml version="1.0" encoding="utf-8"?>
<p:tagLst xmlns:p="http://schemas.openxmlformats.org/presentationml/2006/main">
  <p:tag name="KSO_WM_UNIT_PLACING_PICTURE_USER_VIEWPORT" val="{&quot;height&quot;:35640,&quot;width&quot;:16200}"/>
</p:tagLst>
</file>

<file path=ppt/tags/tag2.xml><?xml version="1.0" encoding="utf-8"?>
<p:tagLst xmlns:p="http://schemas.openxmlformats.org/presentationml/2006/main">
  <p:tag name="KSO_WM_UNIT_PLACING_PICTURE_USER_VIEWPORT" val="{&quot;height&quot;:3376,&quot;width&quot;:3786}"/>
</p:tagLst>
</file>

<file path=ppt/tags/tag3.xml><?xml version="1.0" encoding="utf-8"?>
<p:tagLst xmlns:p="http://schemas.openxmlformats.org/presentationml/2006/main">
  <p:tag name="KSO_WM_UNIT_PLACING_PICTURE_USER_VIEWPORT" val="{&quot;height&quot;:3376,&quot;width&quot;:3786}"/>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15858</Words>
  <Application>WPS 演示</Application>
  <PresentationFormat>宽屏</PresentationFormat>
  <Paragraphs>330</Paragraphs>
  <Slides>26</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Arial</vt:lpstr>
      <vt:lpstr>宋体</vt:lpstr>
      <vt:lpstr>Wingdings</vt:lpstr>
      <vt:lpstr>Times New Roman</vt:lpstr>
      <vt:lpstr>Cambria</vt:lpstr>
      <vt:lpstr>微软雅黑</vt:lpstr>
      <vt:lpstr>方正粗黑宋简体</vt:lpstr>
      <vt:lpstr>迷你简细行楷</vt:lpstr>
      <vt:lpstr>Arial Unicode MS</vt:lpstr>
      <vt:lpstr>Calibri Light</vt:lpstr>
      <vt:lpstr>Calibri</vt:lpstr>
      <vt:lpstr>Wingdings</vt:lpstr>
      <vt:lpstr>HelveticaNeue</vt:lpstr>
      <vt:lpstr>Corbel</vt:lpstr>
      <vt:lpstr>华文新魏</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南山有谷堆</cp:lastModifiedBy>
  <cp:revision>25</cp:revision>
  <dcterms:created xsi:type="dcterms:W3CDTF">2021-11-20T07:57:00Z</dcterms:created>
  <dcterms:modified xsi:type="dcterms:W3CDTF">2021-11-21T10:54:19Z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B3AFCE26046C488DBC774E992136BF32</vt:lpwstr>
  </property>
  <property fmtid="{D5CDD505-2E9C-101B-9397-08002B2CF9AE}" pid="3" name="KSOProductBuildVer">
    <vt:lpwstr>2052-11.8.2.8506</vt:lpwstr>
  </property>
</Properties>
</file>