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9"/>
  </p:notesMasterIdLst>
  <p:sldIdLst>
    <p:sldId id="302" r:id="rId3"/>
    <p:sldId id="257" r:id="rId4"/>
    <p:sldId id="256" r:id="rId5"/>
    <p:sldId id="258" r:id="rId6"/>
    <p:sldId id="259" r:id="rId7"/>
    <p:sldId id="263" r:id="rId8"/>
    <p:sldId id="260" r:id="rId10"/>
    <p:sldId id="261" r:id="rId11"/>
    <p:sldId id="262" r:id="rId12"/>
    <p:sldId id="264" r:id="rId13"/>
    <p:sldId id="265" r:id="rId14"/>
    <p:sldId id="275" r:id="rId15"/>
    <p:sldId id="267" r:id="rId16"/>
    <p:sldId id="284" r:id="rId17"/>
    <p:sldId id="285" r:id="rId18"/>
    <p:sldId id="287" r:id="rId19"/>
    <p:sldId id="286" r:id="rId20"/>
    <p:sldId id="278" r:id="rId21"/>
    <p:sldId id="269" r:id="rId22"/>
    <p:sldId id="270" r:id="rId23"/>
    <p:sldId id="293" r:id="rId24"/>
    <p:sldId id="272" r:id="rId25"/>
    <p:sldId id="276" r:id="rId26"/>
    <p:sldId id="294" r:id="rId27"/>
    <p:sldId id="279" r:id="rId28"/>
    <p:sldId id="296" r:id="rId29"/>
    <p:sldId id="295" r:id="rId30"/>
    <p:sldId id="292" r:id="rId31"/>
    <p:sldId id="280" r:id="rId32"/>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 jian" initials="k" lastIdx="5"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128"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264"/>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notesMaster" Target="notesMasters/notesMaster1.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6" Type="http://schemas.openxmlformats.org/officeDocument/2006/relationships/commentAuthors" Target="commentAuthors.xml"/><Relationship Id="rId35" Type="http://schemas.openxmlformats.org/officeDocument/2006/relationships/tableStyles" Target="tableStyles.xml"/><Relationship Id="rId34" Type="http://schemas.openxmlformats.org/officeDocument/2006/relationships/viewProps" Target="viewProps.xml"/><Relationship Id="rId33" Type="http://schemas.openxmlformats.org/officeDocument/2006/relationships/presProps" Target="presProps.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1ED486F-183D-4CC5-8B06-6A4196108076}"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6485C5-22E4-4B82-8CBA-D5A426081B5B}"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txBox="1">
            <a:spLocks noGrp="1" noChangeArrowheads="1"/>
          </p:cNvSpPr>
          <p:nvPr/>
        </p:nvSpPr>
        <p:spPr bwMode="auto">
          <a:xfrm>
            <a:off x="3886200" y="8686800"/>
            <a:ext cx="2971800" cy="457200"/>
          </a:xfrm>
          <a:prstGeom prst="rect">
            <a:avLst/>
          </a:prstGeom>
          <a:noFill/>
          <a:ln w="9525">
            <a:noFill/>
            <a:miter lim="800000"/>
          </a:ln>
        </p:spPr>
        <p:txBody>
          <a:bodyPr anchor="b"/>
          <a:lstStyle/>
          <a:p>
            <a:pPr algn="r" eaLnBrk="0" hangingPunct="0"/>
            <a:fld id="{2090C030-8B72-4F17-A6AA-1DC509D20CD1}" type="slidenum">
              <a:rPr lang="zh-CN" altLang="en-US" sz="1200">
                <a:latin typeface="Times New Roman" panose="02020603050405020304" pitchFamily="18" charset="0"/>
              </a:rPr>
            </a:fld>
            <a:endParaRPr lang="zh-CN" altLang="en-US" sz="1200">
              <a:latin typeface="Times New Roman" panose="02020603050405020304" pitchFamily="18" charset="0"/>
            </a:endParaRPr>
          </a:p>
        </p:txBody>
      </p:sp>
      <p:sp>
        <p:nvSpPr>
          <p:cNvPr id="51203" name="Rectangle 2"/>
          <p:cNvSpPr>
            <a:spLocks noGrp="1" noRot="1" noChangeAspect="1" noChangeArrowheads="1" noTextEdit="1"/>
          </p:cNvSpPr>
          <p:nvPr>
            <p:ph type="sldImg" idx="4294967295"/>
          </p:nvPr>
        </p:nvSpPr>
        <p:spPr>
          <a:xfrm>
            <a:off x="1144588" y="685800"/>
            <a:ext cx="4572000" cy="3429000"/>
          </a:xfrm>
        </p:spPr>
      </p:sp>
      <p:sp>
        <p:nvSpPr>
          <p:cNvPr id="51204" name="Rectangle 3"/>
          <p:cNvSpPr>
            <a:spLocks noGrp="1" noChangeArrowheads="1"/>
          </p:cNvSpPr>
          <p:nvPr>
            <p:ph type="body" idx="4294967295"/>
          </p:nvPr>
        </p:nvSpPr>
        <p:spPr>
          <a:xfrm>
            <a:off x="914400" y="4343400"/>
            <a:ext cx="5029200" cy="4114800"/>
          </a:xfrm>
          <a:noFill/>
        </p:spPr>
        <p:txBody>
          <a:bodyPr/>
          <a:lstStyle/>
          <a:p>
            <a:pPr eaLnBrk="1" hangingPunct="1"/>
            <a:endParaRPr lang="en-US" altLang="zh-CN" dirty="0"/>
          </a:p>
        </p:txBody>
      </p:sp>
      <p:sp>
        <p:nvSpPr>
          <p:cNvPr id="51205" name="灯片编号占位符 1"/>
          <p:cNvSpPr>
            <a:spLocks noGrp="1" noChangeArrowheads="1"/>
          </p:cNvSpPr>
          <p:nvPr>
            <p:ph type="sldNum" sz="quarter" idx="5"/>
          </p:nvPr>
        </p:nvSpPr>
        <p:spPr bwMode="auto">
          <a:noFill/>
          <a:ln>
            <a:miter lim="800000"/>
          </a:ln>
        </p:spPr>
        <p:txBody>
          <a:bodyPr/>
          <a:lstStyle/>
          <a:p>
            <a:fld id="{35BFC4E5-8AFE-4B78-8920-96CAB43B2451}"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1. a/an    2. he--she </a:t>
            </a:r>
            <a:endParaRPr lang="zh-CN" altLang="en-US" dirty="0"/>
          </a:p>
        </p:txBody>
      </p:sp>
      <p:sp>
        <p:nvSpPr>
          <p:cNvPr id="4" name="灯片编号占位符 3"/>
          <p:cNvSpPr>
            <a:spLocks noGrp="1"/>
          </p:cNvSpPr>
          <p:nvPr>
            <p:ph type="sldNum" sz="quarter" idx="5"/>
          </p:nvPr>
        </p:nvSpPr>
        <p:spPr/>
        <p:txBody>
          <a:bodyPr/>
          <a:lstStyle/>
          <a:p>
            <a:fld id="{A76485C5-22E4-4B82-8CBA-D5A426081B5B}"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Before the accident </a:t>
            </a:r>
            <a:r>
              <a:rPr lang="zh-CN" altLang="en-US" dirty="0" smtClean="0"/>
              <a:t>和</a:t>
            </a:r>
            <a:r>
              <a:rPr lang="en-US" altLang="zh-CN" dirty="0" smtClean="0"/>
              <a:t>after the accident</a:t>
            </a:r>
            <a:r>
              <a:rPr lang="zh-CN" altLang="en-US" dirty="0" smtClean="0"/>
              <a:t>以图片的形式呈现</a:t>
            </a:r>
            <a:endParaRPr lang="zh-CN" altLang="en-US" dirty="0"/>
          </a:p>
        </p:txBody>
      </p:sp>
      <p:sp>
        <p:nvSpPr>
          <p:cNvPr id="4" name="灯片编号占位符 3"/>
          <p:cNvSpPr>
            <a:spLocks noGrp="1"/>
          </p:cNvSpPr>
          <p:nvPr>
            <p:ph type="sldNum" sz="quarter" idx="5"/>
          </p:nvPr>
        </p:nvSpPr>
        <p:spPr/>
        <p:txBody>
          <a:bodyPr/>
          <a:lstStyle/>
          <a:p>
            <a:fld id="{A76485C5-22E4-4B82-8CBA-D5A426081B5B}"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Before the performance  </a:t>
            </a:r>
            <a:r>
              <a:rPr lang="zh-CN" altLang="en-US" dirty="0" smtClean="0"/>
              <a:t>和</a:t>
            </a:r>
            <a:r>
              <a:rPr lang="en-US" altLang="zh-CN" dirty="0" smtClean="0"/>
              <a:t> </a:t>
            </a:r>
            <a:r>
              <a:rPr lang="en-US" altLang="zh-CN" dirty="0"/>
              <a:t>in</a:t>
            </a:r>
            <a:r>
              <a:rPr lang="zh-CN" altLang="en-US" dirty="0"/>
              <a:t> </a:t>
            </a:r>
            <a:r>
              <a:rPr lang="en-US" altLang="zh-CN" dirty="0"/>
              <a:t>and after the </a:t>
            </a:r>
            <a:r>
              <a:rPr lang="en-US" altLang="zh-CN" dirty="0" smtClean="0"/>
              <a:t>performance</a:t>
            </a:r>
            <a:r>
              <a:rPr lang="zh-CN" altLang="en-US" dirty="0" smtClean="0"/>
              <a:t>，以图片形式呈现。</a:t>
            </a:r>
            <a:endParaRPr lang="zh-CN" altLang="en-US" dirty="0"/>
          </a:p>
        </p:txBody>
      </p:sp>
      <p:sp>
        <p:nvSpPr>
          <p:cNvPr id="4" name="灯片编号占位符 3"/>
          <p:cNvSpPr>
            <a:spLocks noGrp="1"/>
          </p:cNvSpPr>
          <p:nvPr>
            <p:ph type="sldNum" sz="quarter" idx="5"/>
          </p:nvPr>
        </p:nvSpPr>
        <p:spPr/>
        <p:txBody>
          <a:bodyPr/>
          <a:lstStyle/>
          <a:p>
            <a:fld id="{A76485C5-22E4-4B82-8CBA-D5A426081B5B}"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此处的</a:t>
            </a:r>
            <a:r>
              <a:rPr lang="en-US" altLang="zh-CN" dirty="0"/>
              <a:t>2</a:t>
            </a:r>
            <a:r>
              <a:rPr lang="zh-CN" altLang="en-US" dirty="0"/>
              <a:t>来自何处？没有</a:t>
            </a:r>
            <a:r>
              <a:rPr lang="en-US" altLang="zh-CN" dirty="0"/>
              <a:t>1</a:t>
            </a:r>
            <a:r>
              <a:rPr lang="zh-CN" altLang="en-US" dirty="0"/>
              <a:t>啊。 这一张不用归入</a:t>
            </a:r>
            <a:r>
              <a:rPr lang="en-US" altLang="zh-CN" dirty="0"/>
              <a:t>understanding</a:t>
            </a:r>
            <a:r>
              <a:rPr lang="zh-CN" altLang="en-US" dirty="0"/>
              <a:t>，可以独立出来当作写作的技巧里讲。（比如比赛的场面的描写）</a:t>
            </a:r>
            <a:endParaRPr lang="zh-CN" altLang="en-US" dirty="0"/>
          </a:p>
        </p:txBody>
      </p:sp>
      <p:sp>
        <p:nvSpPr>
          <p:cNvPr id="4" name="灯片编号占位符 3"/>
          <p:cNvSpPr>
            <a:spLocks noGrp="1"/>
          </p:cNvSpPr>
          <p:nvPr>
            <p:ph type="sldNum" sz="quarter" idx="5"/>
          </p:nvPr>
        </p:nvSpPr>
        <p:spPr/>
        <p:txBody>
          <a:bodyPr/>
          <a:lstStyle/>
          <a:p>
            <a:fld id="{A76485C5-22E4-4B82-8CBA-D5A426081B5B}"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这一阶段都在分析分本的情节，语言挪到后面再讲</a:t>
            </a:r>
            <a:endParaRPr lang="zh-CN" altLang="en-US" dirty="0"/>
          </a:p>
        </p:txBody>
      </p:sp>
      <p:sp>
        <p:nvSpPr>
          <p:cNvPr id="4" name="灯片编号占位符 3"/>
          <p:cNvSpPr>
            <a:spLocks noGrp="1"/>
          </p:cNvSpPr>
          <p:nvPr>
            <p:ph type="sldNum" sz="quarter" idx="5"/>
          </p:nvPr>
        </p:nvSpPr>
        <p:spPr/>
        <p:txBody>
          <a:bodyPr/>
          <a:lstStyle/>
          <a:p>
            <a:fld id="{A76485C5-22E4-4B82-8CBA-D5A426081B5B}"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从此张开始，不用每一个好的语言点都去分析，仿写。挑选部分出来，做几个小专题。比如：描写紧张不安的表达，文章里的方式，拓展几种表达，最后再仿写。借助一篇文章，能够积累某两三个小专题出来，就足够了。多了，反而散乱了。如果不舍得扔掉，在词汇巩固练习里已经有了补充。</a:t>
            </a:r>
            <a:endParaRPr lang="zh-CN" altLang="en-US" dirty="0"/>
          </a:p>
        </p:txBody>
      </p:sp>
      <p:sp>
        <p:nvSpPr>
          <p:cNvPr id="4" name="灯片编号占位符 3"/>
          <p:cNvSpPr>
            <a:spLocks noGrp="1"/>
          </p:cNvSpPr>
          <p:nvPr>
            <p:ph type="sldNum" sz="quarter" idx="5"/>
          </p:nvPr>
        </p:nvSpPr>
        <p:spPr/>
        <p:txBody>
          <a:bodyPr/>
          <a:lstStyle/>
          <a:p>
            <a:fld id="{A76485C5-22E4-4B82-8CBA-D5A426081B5B}"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pn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fld>
            <a:endParaRPr lang="zh-CN" altLang="en-US"/>
          </a:p>
        </p:txBody>
      </p:sp>
      <p:pic>
        <p:nvPicPr>
          <p:cNvPr id="1031" name="图片 7" descr="水印"/>
          <p:cNvPicPr>
            <a:picLocks noChangeAspect="1"/>
          </p:cNvPicPr>
          <p:nvPr userDrawn="1"/>
        </p:nvPicPr>
        <p:blipFill>
          <a:blip r:embed="rId12"/>
          <a:stretch>
            <a:fillRect/>
          </a:stretch>
        </p:blipFill>
        <p:spPr>
          <a:xfrm>
            <a:off x="8103553" y="63500"/>
            <a:ext cx="1006475" cy="325438"/>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jpeg"/></Relationships>
</file>

<file path=ppt/slides/_rels/slide10.xml.rels><?xml version="1.0" encoding="UTF-8" standalone="yes"?>
<Relationships xmlns="http://schemas.openxmlformats.org/package/2006/relationships"><Relationship Id="rId4" Type="http://schemas.openxmlformats.org/officeDocument/2006/relationships/notesSlide" Target="../notesSlides/notesSlide4.xml"/><Relationship Id="rId3" Type="http://schemas.openxmlformats.org/officeDocument/2006/relationships/slideLayout" Target="../slideLayouts/slideLayout7.xml"/><Relationship Id="rId2" Type="http://schemas.openxmlformats.org/officeDocument/2006/relationships/image" Target="../media/image5.jpeg"/><Relationship Id="rId1" Type="http://schemas.openxmlformats.org/officeDocument/2006/relationships/hyperlink" Target="http://jx.people.com.cn/n2/2016/0821/c186330-28867135-2.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7.png"/><Relationship Id="rId1" Type="http://schemas.openxmlformats.org/officeDocument/2006/relationships/image" Target="../media/image6.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3.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3" name="矩形 1"/>
          <p:cNvSpPr/>
          <p:nvPr/>
        </p:nvSpPr>
        <p:spPr>
          <a:xfrm>
            <a:off x="1060847" y="2169319"/>
            <a:ext cx="3584971" cy="3046095"/>
          </a:xfrm>
          <a:prstGeom prst="rect">
            <a:avLst/>
          </a:prstGeom>
          <a:noFill/>
          <a:ln w="9525">
            <a:noFill/>
          </a:ln>
        </p:spPr>
        <p:txBody>
          <a:bodyPr wrap="square" anchor="t">
            <a:spAutoFit/>
          </a:bodyPr>
          <a:p>
            <a:r>
              <a:rPr lang="zh-CN" altLang="en-US" sz="2400" b="1">
                <a:solidFill>
                  <a:srgbClr val="FF0000"/>
                </a:solidFill>
                <a:latin typeface="HelveticaNeue" pitchFamily="2" charset="0"/>
                <a:ea typeface="宋体" panose="02010600030101010101" pitchFamily="2" charset="-122"/>
              </a:rPr>
              <a:t>感恩遇见，相互成就，本课件资料仅供您个人参考、教学使用，严禁自行在网络传播，违者依知识产权法追究法律责任。</a:t>
            </a:r>
            <a:endParaRPr lang="en-US" altLang="zh-CN" sz="2400" b="1">
              <a:solidFill>
                <a:srgbClr val="FF0000"/>
              </a:solidFill>
              <a:latin typeface="HelveticaNeue" pitchFamily="2" charset="0"/>
              <a:ea typeface="宋体" panose="02010600030101010101" pitchFamily="2" charset="-122"/>
            </a:endParaRPr>
          </a:p>
          <a:p>
            <a:endParaRPr lang="en-US" altLang="zh-CN" sz="2400" b="1">
              <a:solidFill>
                <a:srgbClr val="FF0000"/>
              </a:solidFill>
              <a:latin typeface="HelveticaNeue" pitchFamily="2" charset="0"/>
              <a:ea typeface="宋体" panose="02010600030101010101" pitchFamily="2" charset="-122"/>
            </a:endParaRPr>
          </a:p>
          <a:p>
            <a:r>
              <a:rPr lang="zh-CN" altLang="en-US" sz="2400" b="1">
                <a:solidFill>
                  <a:srgbClr val="FF0000"/>
                </a:solidFill>
                <a:latin typeface="HelveticaNeue" pitchFamily="2" charset="0"/>
                <a:ea typeface="宋体" panose="02010600030101010101" pitchFamily="2" charset="-122"/>
              </a:rPr>
              <a:t>更多教学资源请关注</a:t>
            </a:r>
            <a:endParaRPr lang="en-US" altLang="zh-CN" sz="2400" b="1">
              <a:solidFill>
                <a:srgbClr val="FF0000"/>
              </a:solidFill>
              <a:latin typeface="HelveticaNeue" pitchFamily="2" charset="0"/>
              <a:ea typeface="宋体" panose="02010600030101010101" pitchFamily="2" charset="-122"/>
            </a:endParaRPr>
          </a:p>
          <a:p>
            <a:r>
              <a:rPr lang="zh-CN" altLang="en-US" sz="2400" b="1">
                <a:solidFill>
                  <a:srgbClr val="FF0000"/>
                </a:solidFill>
                <a:latin typeface="HelveticaNeue" pitchFamily="2" charset="0"/>
                <a:ea typeface="宋体" panose="02010600030101010101" pitchFamily="2" charset="-122"/>
              </a:rPr>
              <a:t>公众号：溯恩高中英语</a:t>
            </a:r>
            <a:endParaRPr lang="zh-CN" altLang="en-US" sz="2400" b="1">
              <a:solidFill>
                <a:srgbClr val="FF0000"/>
              </a:solidFill>
              <a:latin typeface="HelveticaNeue" pitchFamily="2" charset="0"/>
              <a:ea typeface="宋体" panose="02010600030101010101" pitchFamily="2" charset="-122"/>
            </a:endParaRPr>
          </a:p>
        </p:txBody>
      </p:sp>
      <p:pic>
        <p:nvPicPr>
          <p:cNvPr id="3074" name="图片 2"/>
          <p:cNvPicPr>
            <a:picLocks noChangeAspect="1"/>
          </p:cNvPicPr>
          <p:nvPr/>
        </p:nvPicPr>
        <p:blipFill>
          <a:blip r:embed="rId1"/>
          <a:stretch>
            <a:fillRect/>
          </a:stretch>
        </p:blipFill>
        <p:spPr>
          <a:xfrm>
            <a:off x="4985147" y="2616994"/>
            <a:ext cx="2468165" cy="2468166"/>
          </a:xfrm>
          <a:prstGeom prst="rect">
            <a:avLst/>
          </a:prstGeom>
          <a:noFill/>
          <a:ln w="9525">
            <a:noFill/>
          </a:ln>
        </p:spPr>
      </p:pic>
      <p:sp>
        <p:nvSpPr>
          <p:cNvPr id="3075" name="矩形 3"/>
          <p:cNvSpPr/>
          <p:nvPr/>
        </p:nvSpPr>
        <p:spPr>
          <a:xfrm>
            <a:off x="5183981" y="2103835"/>
            <a:ext cx="3615928" cy="506730"/>
          </a:xfrm>
          <a:prstGeom prst="rect">
            <a:avLst/>
          </a:prstGeom>
          <a:noFill/>
          <a:ln w="9525">
            <a:noFill/>
          </a:ln>
        </p:spPr>
        <p:txBody>
          <a:bodyPr wrap="square" anchor="t">
            <a:spAutoFit/>
          </a:bodyPr>
          <a:p>
            <a:r>
              <a:rPr lang="zh-CN" altLang="en-US" sz="2700" b="1">
                <a:latin typeface="华文新魏" panose="02010800040101010101" pitchFamily="2" charset="-122"/>
                <a:ea typeface="宋体" panose="02010600030101010101" pitchFamily="2" charset="-122"/>
              </a:rPr>
              <a:t>知识产权声明</a:t>
            </a:r>
            <a:endParaRPr lang="zh-CN" altLang="en-US" sz="2700" b="1">
              <a:latin typeface="华文新魏" panose="02010800040101010101" pitchFamily="2" charset="-122"/>
              <a:ea typeface="宋体" panose="02010600030101010101" pitchFamily="2" charset="-122"/>
            </a:endParaRPr>
          </a:p>
        </p:txBody>
      </p:sp>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9512" y="188640"/>
            <a:ext cx="3456384" cy="646331"/>
          </a:xfrm>
          <a:prstGeom prst="rect">
            <a:avLst/>
          </a:prstGeom>
          <a:noFill/>
        </p:spPr>
        <p:txBody>
          <a:bodyPr wrap="square" rtlCol="0">
            <a:spAutoFit/>
          </a:bodyPr>
          <a:lstStyle/>
          <a:p>
            <a:r>
              <a:rPr lang="en-US" altLang="zh-CN" sz="3600" b="1" dirty="0">
                <a:solidFill>
                  <a:srgbClr val="FF0000"/>
                </a:solidFill>
              </a:rPr>
              <a:t>Qualities:</a:t>
            </a:r>
            <a:endParaRPr lang="zh-CN" altLang="en-US" sz="3600" b="1" dirty="0">
              <a:solidFill>
                <a:srgbClr val="FF0000"/>
              </a:solidFill>
            </a:endParaRPr>
          </a:p>
        </p:txBody>
      </p:sp>
      <p:grpSp>
        <p:nvGrpSpPr>
          <p:cNvPr id="3" name="组合 2"/>
          <p:cNvGrpSpPr/>
          <p:nvPr/>
        </p:nvGrpSpPr>
        <p:grpSpPr>
          <a:xfrm>
            <a:off x="251520" y="2528814"/>
            <a:ext cx="1200249" cy="600124"/>
            <a:chOff x="1296149" y="1872209"/>
            <a:chExt cx="1200249" cy="600124"/>
          </a:xfrm>
        </p:grpSpPr>
        <p:sp>
          <p:nvSpPr>
            <p:cNvPr id="4" name="圆角矩形 3"/>
            <p:cNvSpPr/>
            <p:nvPr/>
          </p:nvSpPr>
          <p:spPr>
            <a:xfrm>
              <a:off x="1296149" y="1872209"/>
              <a:ext cx="1200249" cy="600124"/>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5" name="圆角矩形 4"/>
            <p:cNvSpPr/>
            <p:nvPr/>
          </p:nvSpPr>
          <p:spPr>
            <a:xfrm>
              <a:off x="1313726" y="1889786"/>
              <a:ext cx="1165095" cy="56497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altLang="zh-CN" sz="2800" b="1" kern="1200" dirty="0">
                  <a:solidFill>
                    <a:srgbClr val="FFFF00"/>
                  </a:solidFill>
                </a:rPr>
                <a:t>Laurie</a:t>
              </a:r>
              <a:endParaRPr lang="zh-CN" altLang="en-US" sz="2800" b="1" kern="1200" dirty="0">
                <a:solidFill>
                  <a:srgbClr val="FFFF00"/>
                </a:solidFill>
              </a:endParaRPr>
            </a:p>
          </p:txBody>
        </p:sp>
      </p:grpSp>
      <p:grpSp>
        <p:nvGrpSpPr>
          <p:cNvPr id="6" name="组合 5"/>
          <p:cNvGrpSpPr/>
          <p:nvPr/>
        </p:nvGrpSpPr>
        <p:grpSpPr>
          <a:xfrm>
            <a:off x="1907704" y="1340768"/>
            <a:ext cx="1200249" cy="600124"/>
            <a:chOff x="3537471" y="708406"/>
            <a:chExt cx="1200249" cy="600124"/>
          </a:xfrm>
        </p:grpSpPr>
        <p:sp>
          <p:nvSpPr>
            <p:cNvPr id="7" name="圆角矩形 6"/>
            <p:cNvSpPr/>
            <p:nvPr/>
          </p:nvSpPr>
          <p:spPr>
            <a:xfrm>
              <a:off x="3537471" y="708406"/>
              <a:ext cx="1200249" cy="600124"/>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圆角矩形 4"/>
            <p:cNvSpPr/>
            <p:nvPr/>
          </p:nvSpPr>
          <p:spPr>
            <a:xfrm>
              <a:off x="3555048" y="725983"/>
              <a:ext cx="1165095" cy="56497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altLang="zh-CN" sz="2800" b="1" kern="1200" dirty="0"/>
                <a:t>before</a:t>
              </a:r>
              <a:endParaRPr lang="zh-CN" altLang="en-US" sz="2800" b="1" kern="1200" dirty="0"/>
            </a:p>
          </p:txBody>
        </p:sp>
      </p:grpSp>
      <p:grpSp>
        <p:nvGrpSpPr>
          <p:cNvPr id="9" name="组合 8"/>
          <p:cNvGrpSpPr/>
          <p:nvPr/>
        </p:nvGrpSpPr>
        <p:grpSpPr>
          <a:xfrm>
            <a:off x="1925281" y="3966894"/>
            <a:ext cx="1200249" cy="1262305"/>
            <a:chOff x="3510345" y="3151663"/>
            <a:chExt cx="1200249" cy="600124"/>
          </a:xfrm>
        </p:grpSpPr>
        <p:sp>
          <p:nvSpPr>
            <p:cNvPr id="10" name="圆角矩形 9"/>
            <p:cNvSpPr/>
            <p:nvPr/>
          </p:nvSpPr>
          <p:spPr>
            <a:xfrm>
              <a:off x="3510345" y="3151663"/>
              <a:ext cx="1200249" cy="600124"/>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1" name="圆角矩形 4"/>
            <p:cNvSpPr/>
            <p:nvPr/>
          </p:nvSpPr>
          <p:spPr>
            <a:xfrm>
              <a:off x="3527922" y="3169240"/>
              <a:ext cx="1165095" cy="56497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altLang="zh-CN" sz="2800" b="1" kern="1200" dirty="0"/>
                <a:t>in and </a:t>
              </a:r>
              <a:endParaRPr lang="en-US" altLang="zh-CN" sz="2800" b="1" kern="1200" dirty="0"/>
            </a:p>
            <a:p>
              <a:pPr lvl="0" algn="ctr" defTabSz="1244600">
                <a:lnSpc>
                  <a:spcPct val="90000"/>
                </a:lnSpc>
                <a:spcBef>
                  <a:spcPct val="0"/>
                </a:spcBef>
                <a:spcAft>
                  <a:spcPct val="35000"/>
                </a:spcAft>
              </a:pPr>
              <a:r>
                <a:rPr lang="en-US" altLang="zh-CN" sz="2800" b="1" kern="1200" dirty="0"/>
                <a:t>after</a:t>
              </a:r>
              <a:endParaRPr lang="zh-CN" altLang="en-US" sz="2800" b="1" kern="1200" dirty="0"/>
            </a:p>
          </p:txBody>
        </p:sp>
      </p:grpSp>
      <p:sp>
        <p:nvSpPr>
          <p:cNvPr id="13" name="TextBox 12"/>
          <p:cNvSpPr txBox="1"/>
          <p:nvPr/>
        </p:nvSpPr>
        <p:spPr>
          <a:xfrm>
            <a:off x="3125531" y="802159"/>
            <a:ext cx="1834276" cy="1508105"/>
          </a:xfrm>
          <a:prstGeom prst="rect">
            <a:avLst/>
          </a:prstGeom>
          <a:noFill/>
        </p:spPr>
        <p:txBody>
          <a:bodyPr wrap="square" rtlCol="0">
            <a:spAutoFit/>
          </a:bodyPr>
          <a:lstStyle/>
          <a:p>
            <a:r>
              <a:rPr lang="en-US" altLang="zh-CN" sz="3200" dirty="0">
                <a:solidFill>
                  <a:srgbClr val="FF0000"/>
                </a:solidFill>
                <a:latin typeface="Times New Roman" panose="02020603050405020304" pitchFamily="18" charset="0"/>
                <a:cs typeface="Times New Roman" panose="02020603050405020304" pitchFamily="18" charset="0"/>
              </a:rPr>
              <a:t>nervous doubtful</a:t>
            </a:r>
            <a:endParaRPr lang="en-US" altLang="zh-CN" sz="3200" dirty="0">
              <a:solidFill>
                <a:srgbClr val="FF0000"/>
              </a:solidFill>
              <a:latin typeface="Times New Roman" panose="02020603050405020304" pitchFamily="18" charset="0"/>
              <a:cs typeface="Times New Roman" panose="02020603050405020304" pitchFamily="18" charset="0"/>
            </a:endParaRPr>
          </a:p>
          <a:p>
            <a:r>
              <a:rPr lang="en-US" altLang="zh-CN" sz="2800" dirty="0">
                <a:solidFill>
                  <a:srgbClr val="000099"/>
                </a:solidFill>
                <a:latin typeface="Times New Roman" panose="02020603050405020304" pitchFamily="18" charset="0"/>
                <a:cs typeface="Times New Roman" panose="02020603050405020304" pitchFamily="18" charset="0"/>
              </a:rPr>
              <a:t>determined</a:t>
            </a:r>
            <a:endParaRPr lang="zh-CN" altLang="en-US" sz="2800" dirty="0">
              <a:solidFill>
                <a:srgbClr val="000099"/>
              </a:solidFill>
              <a:latin typeface="Times New Roman" panose="02020603050405020304" pitchFamily="18" charset="0"/>
              <a:cs typeface="Times New Roman" panose="02020603050405020304" pitchFamily="18" charset="0"/>
            </a:endParaRPr>
          </a:p>
        </p:txBody>
      </p:sp>
      <p:sp>
        <p:nvSpPr>
          <p:cNvPr id="15" name="TextBox 14"/>
          <p:cNvSpPr txBox="1"/>
          <p:nvPr/>
        </p:nvSpPr>
        <p:spPr>
          <a:xfrm>
            <a:off x="3275856" y="3504715"/>
            <a:ext cx="1872208" cy="1077218"/>
          </a:xfrm>
          <a:prstGeom prst="rect">
            <a:avLst/>
          </a:prstGeom>
          <a:noFill/>
        </p:spPr>
        <p:txBody>
          <a:bodyPr wrap="square" rtlCol="0">
            <a:spAutoFit/>
          </a:bodyPr>
          <a:lstStyle/>
          <a:p>
            <a:r>
              <a:rPr lang="en-US" altLang="zh-CN" sz="3200" dirty="0">
                <a:solidFill>
                  <a:srgbClr val="FF0000"/>
                </a:solidFill>
                <a:latin typeface="Times New Roman" panose="02020603050405020304" pitchFamily="18" charset="0"/>
                <a:cs typeface="Times New Roman" panose="02020603050405020304" pitchFamily="18" charset="0"/>
              </a:rPr>
              <a:t>confident, proud</a:t>
            </a:r>
            <a:endParaRPr lang="zh-CN" altLang="en-US" sz="3200" dirty="0">
              <a:solidFill>
                <a:srgbClr val="FF0000"/>
              </a:solidFill>
              <a:latin typeface="Times New Roman" panose="02020603050405020304" pitchFamily="18" charset="0"/>
              <a:cs typeface="Times New Roman" panose="02020603050405020304" pitchFamily="18" charset="0"/>
            </a:endParaRPr>
          </a:p>
        </p:txBody>
      </p:sp>
      <p:sp>
        <p:nvSpPr>
          <p:cNvPr id="16" name="TextBox 15"/>
          <p:cNvSpPr txBox="1"/>
          <p:nvPr/>
        </p:nvSpPr>
        <p:spPr>
          <a:xfrm>
            <a:off x="4932040" y="173964"/>
            <a:ext cx="4211960" cy="3046988"/>
          </a:xfrm>
          <a:prstGeom prst="rect">
            <a:avLst/>
          </a:prstGeom>
          <a:noFill/>
        </p:spPr>
        <p:txBody>
          <a:bodyPr wrap="square" rtlCol="0">
            <a:spAutoFit/>
          </a:bodyPr>
          <a:lstStyle/>
          <a:p>
            <a:r>
              <a:rPr lang="en-US" altLang="zh-CN" sz="2400" dirty="0">
                <a:latin typeface="Times New Roman" panose="02020603050405020304" pitchFamily="18" charset="0"/>
                <a:cs typeface="Times New Roman" panose="02020603050405020304" pitchFamily="18" charset="0"/>
              </a:rPr>
              <a:t>P11: now there was no choice, I’ll have to try the triple, hope for the best</a:t>
            </a:r>
            <a:endParaRPr lang="en-US" altLang="zh-CN" sz="2400" dirty="0">
              <a:latin typeface="Times New Roman" panose="02020603050405020304" pitchFamily="18" charset="0"/>
              <a:cs typeface="Times New Roman" panose="02020603050405020304" pitchFamily="18" charset="0"/>
            </a:endParaRPr>
          </a:p>
          <a:p>
            <a:r>
              <a:rPr lang="en-US" altLang="zh-CN" sz="2400" dirty="0">
                <a:latin typeface="Times New Roman" panose="02020603050405020304" pitchFamily="18" charset="0"/>
                <a:cs typeface="Times New Roman" panose="02020603050405020304" pitchFamily="18" charset="0"/>
              </a:rPr>
              <a:t>P16:jump, sent, do, move slowly, warm up, do,</a:t>
            </a:r>
            <a:endParaRPr lang="en-US" altLang="zh-CN" sz="2400" dirty="0">
              <a:latin typeface="Times New Roman" panose="02020603050405020304" pitchFamily="18" charset="0"/>
              <a:cs typeface="Times New Roman" panose="02020603050405020304" pitchFamily="18" charset="0"/>
            </a:endParaRPr>
          </a:p>
          <a:p>
            <a:r>
              <a:rPr lang="en-US" altLang="zh-CN" sz="2400" dirty="0">
                <a:latin typeface="Times New Roman" panose="02020603050405020304" pitchFamily="18" charset="0"/>
                <a:cs typeface="Times New Roman" panose="02020603050405020304" pitchFamily="18" charset="0"/>
              </a:rPr>
              <a:t>P18: I just have to, firmly</a:t>
            </a:r>
            <a:endParaRPr lang="en-US" altLang="zh-CN" sz="2400" dirty="0">
              <a:latin typeface="Times New Roman" panose="02020603050405020304" pitchFamily="18" charset="0"/>
              <a:cs typeface="Times New Roman" panose="02020603050405020304" pitchFamily="18" charset="0"/>
            </a:endParaRPr>
          </a:p>
          <a:p>
            <a:r>
              <a:rPr lang="en-US" altLang="zh-CN" sz="2400" dirty="0">
                <a:latin typeface="Times New Roman" panose="02020603050405020304" pitchFamily="18" charset="0"/>
                <a:cs typeface="Times New Roman" panose="02020603050405020304" pitchFamily="18" charset="0"/>
              </a:rPr>
              <a:t>P15: I </a:t>
            </a:r>
            <a:r>
              <a:rPr lang="en-US" altLang="zh-CN" sz="2000" dirty="0">
                <a:latin typeface="Times New Roman" panose="02020603050405020304" pitchFamily="18" charset="0"/>
                <a:cs typeface="Times New Roman" panose="02020603050405020304" pitchFamily="18" charset="0"/>
              </a:rPr>
              <a:t>would</a:t>
            </a:r>
            <a:r>
              <a:rPr lang="en-US" altLang="zh-CN" sz="2400" dirty="0">
                <a:latin typeface="Times New Roman" panose="02020603050405020304" pitchFamily="18" charset="0"/>
                <a:cs typeface="Times New Roman" panose="02020603050405020304" pitchFamily="18" charset="0"/>
              </a:rPr>
              <a:t> </a:t>
            </a:r>
            <a:r>
              <a:rPr lang="en-US" altLang="zh-CN" sz="2000" dirty="0">
                <a:latin typeface="Times New Roman" panose="02020603050405020304" pitchFamily="18" charset="0"/>
                <a:cs typeface="Times New Roman" panose="02020603050405020304" pitchFamily="18" charset="0"/>
              </a:rPr>
              <a:t>win</a:t>
            </a:r>
            <a:r>
              <a:rPr lang="en-US" altLang="zh-CN" sz="2400" dirty="0">
                <a:latin typeface="Times New Roman" panose="02020603050405020304" pitchFamily="18" charset="0"/>
                <a:cs typeface="Times New Roman" panose="02020603050405020304" pitchFamily="18" charset="0"/>
              </a:rPr>
              <a:t>- because Jinny’s the only real competition I have.</a:t>
            </a:r>
            <a:endParaRPr lang="zh-CN" altLang="en-US" sz="2400" dirty="0">
              <a:latin typeface="Times New Roman" panose="02020603050405020304" pitchFamily="18" charset="0"/>
              <a:cs typeface="Times New Roman" panose="02020603050405020304" pitchFamily="18" charset="0"/>
            </a:endParaRPr>
          </a:p>
        </p:txBody>
      </p:sp>
      <p:pic>
        <p:nvPicPr>
          <p:cNvPr id="2050" name="Picture 2" descr="http://www.people.com.cn/mediafile/pic/20160821/21/8833682329888761653.jpg">
            <a:hlinkClick r:id="rId1"/>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29176" t="3615" r="17629" b="24048"/>
          <a:stretch>
            <a:fillRect/>
          </a:stretch>
        </p:blipFill>
        <p:spPr bwMode="auto">
          <a:xfrm>
            <a:off x="2137220" y="2257578"/>
            <a:ext cx="741216" cy="1312179"/>
          </a:xfrm>
          <a:prstGeom prst="rect">
            <a:avLst/>
          </a:prstGeom>
          <a:noFill/>
          <a:extLst>
            <a:ext uri="{909E8E84-426E-40DD-AFC4-6F175D3DCCD1}">
              <a14:hiddenFill xmlns:a14="http://schemas.microsoft.com/office/drawing/2010/main">
                <a:solidFill>
                  <a:srgbClr val="FFFFFF"/>
                </a:solidFill>
              </a14:hiddenFill>
            </a:ext>
          </a:extLst>
        </p:spPr>
      </p:pic>
      <p:sp>
        <p:nvSpPr>
          <p:cNvPr id="20" name="TextBox 19"/>
          <p:cNvSpPr txBox="1"/>
          <p:nvPr/>
        </p:nvSpPr>
        <p:spPr>
          <a:xfrm>
            <a:off x="2838390" y="274331"/>
            <a:ext cx="2093650" cy="2554545"/>
          </a:xfrm>
          <a:prstGeom prst="rect">
            <a:avLst/>
          </a:prstGeom>
          <a:solidFill>
            <a:schemeClr val="accent3"/>
          </a:solidFill>
        </p:spPr>
        <p:txBody>
          <a:bodyPr wrap="square" rtlCol="0">
            <a:spAutoFit/>
          </a:bodyPr>
          <a:lstStyle/>
          <a:p>
            <a:r>
              <a:rPr lang="en-US" altLang="zh-CN" sz="2400" dirty="0">
                <a:solidFill>
                  <a:srgbClr val="FF0000"/>
                </a:solidFill>
              </a:rPr>
              <a:t>inner thought</a:t>
            </a:r>
            <a:endParaRPr lang="en-US" altLang="zh-CN" sz="2400" dirty="0">
              <a:solidFill>
                <a:srgbClr val="FF0000"/>
              </a:solidFill>
            </a:endParaRPr>
          </a:p>
          <a:p>
            <a:endParaRPr lang="en-US" altLang="zh-CN" sz="2400" dirty="0">
              <a:solidFill>
                <a:srgbClr val="FF0000"/>
              </a:solidFill>
            </a:endParaRPr>
          </a:p>
          <a:p>
            <a:r>
              <a:rPr lang="en-US" altLang="zh-CN" sz="2400" dirty="0">
                <a:solidFill>
                  <a:srgbClr val="FF0000"/>
                </a:solidFill>
              </a:rPr>
              <a:t>Gesture</a:t>
            </a:r>
            <a:endParaRPr lang="en-US" altLang="zh-CN" sz="2400" dirty="0">
              <a:solidFill>
                <a:srgbClr val="FF0000"/>
              </a:solidFill>
            </a:endParaRPr>
          </a:p>
          <a:p>
            <a:endParaRPr lang="en-US" altLang="zh-CN" sz="2400" dirty="0">
              <a:solidFill>
                <a:srgbClr val="FF0000"/>
              </a:solidFill>
            </a:endParaRPr>
          </a:p>
          <a:p>
            <a:r>
              <a:rPr lang="en-US" altLang="zh-CN" sz="2400" dirty="0">
                <a:solidFill>
                  <a:srgbClr val="FF0000"/>
                </a:solidFill>
              </a:rPr>
              <a:t>Inner thought</a:t>
            </a:r>
            <a:endParaRPr lang="en-US" altLang="zh-CN" sz="2400" dirty="0">
              <a:solidFill>
                <a:srgbClr val="FF0000"/>
              </a:solidFill>
            </a:endParaRPr>
          </a:p>
          <a:p>
            <a:endParaRPr lang="en-US" altLang="zh-CN" sz="2000" dirty="0">
              <a:solidFill>
                <a:srgbClr val="FF0000"/>
              </a:solidFill>
            </a:endParaRPr>
          </a:p>
          <a:p>
            <a:endParaRPr lang="zh-CN" altLang="en-US" sz="2000" dirty="0">
              <a:solidFill>
                <a:srgbClr val="FF0000"/>
              </a:solidFill>
            </a:endParaRPr>
          </a:p>
        </p:txBody>
      </p:sp>
      <p:sp>
        <p:nvSpPr>
          <p:cNvPr id="21" name="TextBox 20"/>
          <p:cNvSpPr txBox="1"/>
          <p:nvPr/>
        </p:nvSpPr>
        <p:spPr>
          <a:xfrm>
            <a:off x="5040052" y="3428286"/>
            <a:ext cx="4103948" cy="2862322"/>
          </a:xfrm>
          <a:prstGeom prst="rect">
            <a:avLst/>
          </a:prstGeom>
          <a:noFill/>
        </p:spPr>
        <p:txBody>
          <a:bodyPr wrap="square" rtlCol="0">
            <a:spAutoFit/>
          </a:bodyPr>
          <a:lstStyle/>
          <a:p>
            <a:r>
              <a:rPr lang="en-US" altLang="zh-CN" sz="2000" dirty="0">
                <a:latin typeface="Times New Roman" panose="02020603050405020304" pitchFamily="18" charset="0"/>
                <a:cs typeface="Times New Roman" panose="02020603050405020304" pitchFamily="18" charset="0"/>
              </a:rPr>
              <a:t>P20:wait until the music filled the stadium, keep in time with</a:t>
            </a:r>
            <a:endParaRPr lang="en-US" altLang="zh-CN" sz="2000" dirty="0">
              <a:latin typeface="Times New Roman" panose="02020603050405020304" pitchFamily="18" charset="0"/>
              <a:cs typeface="Times New Roman" panose="02020603050405020304" pitchFamily="18" charset="0"/>
            </a:endParaRPr>
          </a:p>
          <a:p>
            <a:r>
              <a:rPr lang="en-US" altLang="zh-CN" sz="2000" dirty="0">
                <a:latin typeface="Times New Roman" panose="02020603050405020304" pitchFamily="18" charset="0"/>
                <a:cs typeface="Times New Roman" panose="02020603050405020304" pitchFamily="18" charset="0"/>
              </a:rPr>
              <a:t>P21: Good</a:t>
            </a:r>
            <a:endParaRPr lang="en-US" altLang="zh-CN" sz="2000" dirty="0">
              <a:latin typeface="Times New Roman" panose="02020603050405020304" pitchFamily="18" charset="0"/>
              <a:cs typeface="Times New Roman" panose="02020603050405020304" pitchFamily="18" charset="0"/>
            </a:endParaRPr>
          </a:p>
          <a:p>
            <a:r>
              <a:rPr lang="en-US" altLang="zh-CN" sz="2000" dirty="0">
                <a:latin typeface="Times New Roman" panose="02020603050405020304" pitchFamily="18" charset="0"/>
                <a:cs typeface="Times New Roman" panose="02020603050405020304" pitchFamily="18" charset="0"/>
              </a:rPr>
              <a:t>P22:spin smoothly, the audience applauded from time to time, enthusiastically,  applause filled the stadium,</a:t>
            </a:r>
            <a:endParaRPr lang="en-US" altLang="zh-CN" sz="2000" dirty="0">
              <a:latin typeface="Times New Roman" panose="02020603050405020304" pitchFamily="18" charset="0"/>
              <a:cs typeface="Times New Roman" panose="02020603050405020304" pitchFamily="18" charset="0"/>
            </a:endParaRPr>
          </a:p>
          <a:p>
            <a:r>
              <a:rPr lang="en-US" altLang="zh-CN" sz="2000" dirty="0">
                <a:latin typeface="Times New Roman" panose="02020603050405020304" pitchFamily="18" charset="0"/>
                <a:cs typeface="Times New Roman" panose="02020603050405020304" pitchFamily="18" charset="0"/>
              </a:rPr>
              <a:t>P26: smiled</a:t>
            </a:r>
            <a:endParaRPr lang="en-US" altLang="zh-CN" sz="2000" dirty="0">
              <a:latin typeface="Times New Roman" panose="02020603050405020304" pitchFamily="18" charset="0"/>
              <a:cs typeface="Times New Roman" panose="02020603050405020304" pitchFamily="18" charset="0"/>
            </a:endParaRPr>
          </a:p>
          <a:p>
            <a:r>
              <a:rPr lang="en-US" altLang="zh-CN" sz="2000" dirty="0">
                <a:latin typeface="Times New Roman" panose="02020603050405020304" pitchFamily="18" charset="0"/>
                <a:cs typeface="Times New Roman" panose="02020603050405020304" pitchFamily="18" charset="0"/>
              </a:rPr>
              <a:t>P28 I guess I did</a:t>
            </a:r>
            <a:endParaRPr lang="zh-CN" altLang="en-US" sz="2000" dirty="0">
              <a:latin typeface="Times New Roman" panose="02020603050405020304" pitchFamily="18" charset="0"/>
              <a:cs typeface="Times New Roman" panose="02020603050405020304" pitchFamily="18" charset="0"/>
            </a:endParaRPr>
          </a:p>
        </p:txBody>
      </p:sp>
      <p:sp>
        <p:nvSpPr>
          <p:cNvPr id="22" name="TextBox 21"/>
          <p:cNvSpPr txBox="1"/>
          <p:nvPr/>
        </p:nvSpPr>
        <p:spPr>
          <a:xfrm>
            <a:off x="2750401" y="3469471"/>
            <a:ext cx="2269628" cy="3046988"/>
          </a:xfrm>
          <a:prstGeom prst="rect">
            <a:avLst/>
          </a:prstGeom>
          <a:solidFill>
            <a:schemeClr val="accent3"/>
          </a:solidFill>
        </p:spPr>
        <p:txBody>
          <a:bodyPr wrap="square" rtlCol="0">
            <a:spAutoFit/>
          </a:bodyPr>
          <a:lstStyle/>
          <a:p>
            <a:r>
              <a:rPr lang="en-US" altLang="zh-CN" sz="2400" dirty="0">
                <a:solidFill>
                  <a:srgbClr val="FF0000"/>
                </a:solidFill>
              </a:rPr>
              <a:t>gesture</a:t>
            </a:r>
            <a:endParaRPr lang="en-US" altLang="zh-CN" sz="2400" dirty="0">
              <a:solidFill>
                <a:srgbClr val="FF0000"/>
              </a:solidFill>
            </a:endParaRPr>
          </a:p>
          <a:p>
            <a:r>
              <a:rPr lang="en-US" altLang="zh-CN" sz="2400" dirty="0">
                <a:solidFill>
                  <a:srgbClr val="FF0000"/>
                </a:solidFill>
              </a:rPr>
              <a:t>Inner thought</a:t>
            </a:r>
            <a:endParaRPr lang="en-US" altLang="zh-CN" sz="2400" dirty="0">
              <a:solidFill>
                <a:srgbClr val="FF0000"/>
              </a:solidFill>
            </a:endParaRPr>
          </a:p>
          <a:p>
            <a:endParaRPr lang="en-US" altLang="zh-CN" sz="2400" dirty="0">
              <a:solidFill>
                <a:srgbClr val="FF0000"/>
              </a:solidFill>
            </a:endParaRPr>
          </a:p>
          <a:p>
            <a:endParaRPr lang="en-US" altLang="zh-CN" sz="2400" dirty="0">
              <a:solidFill>
                <a:srgbClr val="FF0000"/>
              </a:solidFill>
            </a:endParaRPr>
          </a:p>
          <a:p>
            <a:endParaRPr lang="en-US" altLang="zh-CN" sz="2400" dirty="0">
              <a:solidFill>
                <a:srgbClr val="FF0000"/>
              </a:solidFill>
            </a:endParaRPr>
          </a:p>
          <a:p>
            <a:endParaRPr lang="en-US" altLang="zh-CN" sz="2400" dirty="0">
              <a:solidFill>
                <a:srgbClr val="FF0000"/>
              </a:solidFill>
            </a:endParaRPr>
          </a:p>
          <a:p>
            <a:r>
              <a:rPr lang="en-US" altLang="zh-CN" sz="2400" dirty="0">
                <a:solidFill>
                  <a:srgbClr val="FF0000"/>
                </a:solidFill>
              </a:rPr>
              <a:t>facial expression</a:t>
            </a:r>
            <a:endParaRPr lang="en-US" altLang="zh-CN" sz="2400" dirty="0">
              <a:solidFill>
                <a:srgbClr val="FF0000"/>
              </a:solidFill>
            </a:endParaRPr>
          </a:p>
          <a:p>
            <a:r>
              <a:rPr lang="en-US" altLang="zh-CN" sz="2400" dirty="0">
                <a:solidFill>
                  <a:srgbClr val="FF0000"/>
                </a:solidFill>
              </a:rPr>
              <a:t>discourse</a:t>
            </a:r>
            <a:endParaRPr lang="zh-CN" altLang="en-US" sz="20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6"/>
                                        </p:tgtEl>
                                        <p:attrNameLst>
                                          <p:attrName>style.visibility</p:attrName>
                                        </p:attrNameLst>
                                      </p:cBhvr>
                                      <p:to>
                                        <p:strVal val="visible"/>
                                      </p:to>
                                    </p:set>
                                    <p:anim calcmode="lin" valueType="num">
                                      <p:cBhvr additive="base">
                                        <p:cTn id="13" dur="500" fill="hold"/>
                                        <p:tgtEl>
                                          <p:spTgt spid="16"/>
                                        </p:tgtEl>
                                        <p:attrNameLst>
                                          <p:attrName>ppt_x</p:attrName>
                                        </p:attrNameLst>
                                      </p:cBhvr>
                                      <p:tavLst>
                                        <p:tav tm="0">
                                          <p:val>
                                            <p:strVal val="#ppt_x"/>
                                          </p:val>
                                        </p:tav>
                                        <p:tav tm="100000">
                                          <p:val>
                                            <p:strVal val="#ppt_x"/>
                                          </p:val>
                                        </p:tav>
                                      </p:tavLst>
                                    </p:anim>
                                    <p:anim calcmode="lin" valueType="num">
                                      <p:cBhvr additive="base">
                                        <p:cTn id="14"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0"/>
                                        </p:tgtEl>
                                        <p:attrNameLst>
                                          <p:attrName>style.visibility</p:attrName>
                                        </p:attrNameLst>
                                      </p:cBhvr>
                                      <p:to>
                                        <p:strVal val="visible"/>
                                      </p:to>
                                    </p:set>
                                    <p:anim calcmode="lin" valueType="num">
                                      <p:cBhvr additive="base">
                                        <p:cTn id="19" dur="500" fill="hold"/>
                                        <p:tgtEl>
                                          <p:spTgt spid="20"/>
                                        </p:tgtEl>
                                        <p:attrNameLst>
                                          <p:attrName>ppt_x</p:attrName>
                                        </p:attrNameLst>
                                      </p:cBhvr>
                                      <p:tavLst>
                                        <p:tav tm="0">
                                          <p:val>
                                            <p:strVal val="#ppt_x"/>
                                          </p:val>
                                        </p:tav>
                                        <p:tav tm="100000">
                                          <p:val>
                                            <p:strVal val="#ppt_x"/>
                                          </p:val>
                                        </p:tav>
                                      </p:tavLst>
                                    </p:anim>
                                    <p:anim calcmode="lin" valueType="num">
                                      <p:cBhvr additive="base">
                                        <p:cTn id="20"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5"/>
                                        </p:tgtEl>
                                        <p:attrNameLst>
                                          <p:attrName>style.visibility</p:attrName>
                                        </p:attrNameLst>
                                      </p:cBhvr>
                                      <p:to>
                                        <p:strVal val="visible"/>
                                      </p:to>
                                    </p:set>
                                    <p:anim calcmode="lin" valueType="num">
                                      <p:cBhvr additive="base">
                                        <p:cTn id="25" dur="500" fill="hold"/>
                                        <p:tgtEl>
                                          <p:spTgt spid="15"/>
                                        </p:tgtEl>
                                        <p:attrNameLst>
                                          <p:attrName>ppt_x</p:attrName>
                                        </p:attrNameLst>
                                      </p:cBhvr>
                                      <p:tavLst>
                                        <p:tav tm="0">
                                          <p:val>
                                            <p:strVal val="#ppt_x"/>
                                          </p:val>
                                        </p:tav>
                                        <p:tav tm="100000">
                                          <p:val>
                                            <p:strVal val="#ppt_x"/>
                                          </p:val>
                                        </p:tav>
                                      </p:tavLst>
                                    </p:anim>
                                    <p:anim calcmode="lin" valueType="num">
                                      <p:cBhvr additive="base">
                                        <p:cTn id="26"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1"/>
                                        </p:tgtEl>
                                        <p:attrNameLst>
                                          <p:attrName>style.visibility</p:attrName>
                                        </p:attrNameLst>
                                      </p:cBhvr>
                                      <p:to>
                                        <p:strVal val="visible"/>
                                      </p:to>
                                    </p:set>
                                    <p:anim calcmode="lin" valueType="num">
                                      <p:cBhvr additive="base">
                                        <p:cTn id="31" dur="500" fill="hold"/>
                                        <p:tgtEl>
                                          <p:spTgt spid="21"/>
                                        </p:tgtEl>
                                        <p:attrNameLst>
                                          <p:attrName>ppt_x</p:attrName>
                                        </p:attrNameLst>
                                      </p:cBhvr>
                                      <p:tavLst>
                                        <p:tav tm="0">
                                          <p:val>
                                            <p:strVal val="#ppt_x"/>
                                          </p:val>
                                        </p:tav>
                                        <p:tav tm="100000">
                                          <p:val>
                                            <p:strVal val="#ppt_x"/>
                                          </p:val>
                                        </p:tav>
                                      </p:tavLst>
                                    </p:anim>
                                    <p:anim calcmode="lin" valueType="num">
                                      <p:cBhvr additive="base">
                                        <p:cTn id="32"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2"/>
                                        </p:tgtEl>
                                        <p:attrNameLst>
                                          <p:attrName>style.visibility</p:attrName>
                                        </p:attrNameLst>
                                      </p:cBhvr>
                                      <p:to>
                                        <p:strVal val="visible"/>
                                      </p:to>
                                    </p:set>
                                    <p:anim calcmode="lin" valueType="num">
                                      <p:cBhvr additive="base">
                                        <p:cTn id="37" dur="500" fill="hold"/>
                                        <p:tgtEl>
                                          <p:spTgt spid="22"/>
                                        </p:tgtEl>
                                        <p:attrNameLst>
                                          <p:attrName>ppt_x</p:attrName>
                                        </p:attrNameLst>
                                      </p:cBhvr>
                                      <p:tavLst>
                                        <p:tav tm="0">
                                          <p:val>
                                            <p:strVal val="#ppt_x"/>
                                          </p:val>
                                        </p:tav>
                                        <p:tav tm="100000">
                                          <p:val>
                                            <p:strVal val="#ppt_x"/>
                                          </p:val>
                                        </p:tav>
                                      </p:tavLst>
                                    </p:anim>
                                    <p:anim calcmode="lin" valueType="num">
                                      <p:cBhvr additive="base">
                                        <p:cTn id="38"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5" grpId="0"/>
      <p:bldP spid="16" grpId="0"/>
      <p:bldP spid="20" grpId="0" animBg="1"/>
      <p:bldP spid="21" grpId="0"/>
      <p:bldP spid="2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9512" y="188640"/>
            <a:ext cx="3456384" cy="646331"/>
          </a:xfrm>
          <a:prstGeom prst="rect">
            <a:avLst/>
          </a:prstGeom>
          <a:noFill/>
        </p:spPr>
        <p:txBody>
          <a:bodyPr wrap="square" rtlCol="0">
            <a:spAutoFit/>
          </a:bodyPr>
          <a:lstStyle/>
          <a:p>
            <a:r>
              <a:rPr lang="en-US" altLang="zh-CN" sz="3600" b="1" dirty="0">
                <a:solidFill>
                  <a:srgbClr val="FF0000"/>
                </a:solidFill>
              </a:rPr>
              <a:t>Qualities:</a:t>
            </a:r>
            <a:endParaRPr lang="zh-CN" altLang="en-US" sz="3600" b="1" dirty="0">
              <a:solidFill>
                <a:srgbClr val="FF0000"/>
              </a:solidFill>
            </a:endParaRPr>
          </a:p>
        </p:txBody>
      </p:sp>
      <p:grpSp>
        <p:nvGrpSpPr>
          <p:cNvPr id="3" name="组合 2"/>
          <p:cNvGrpSpPr/>
          <p:nvPr/>
        </p:nvGrpSpPr>
        <p:grpSpPr>
          <a:xfrm>
            <a:off x="203581" y="2086071"/>
            <a:ext cx="1201238" cy="821786"/>
            <a:chOff x="14955" y="967714"/>
            <a:chExt cx="1201238" cy="821786"/>
          </a:xfrm>
        </p:grpSpPr>
        <p:sp>
          <p:nvSpPr>
            <p:cNvPr id="4" name="圆角矩形 3"/>
            <p:cNvSpPr/>
            <p:nvPr/>
          </p:nvSpPr>
          <p:spPr>
            <a:xfrm>
              <a:off x="14955" y="967714"/>
              <a:ext cx="1201238" cy="821786"/>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5" name="圆角矩形 4"/>
            <p:cNvSpPr/>
            <p:nvPr/>
          </p:nvSpPr>
          <p:spPr>
            <a:xfrm>
              <a:off x="39024" y="991783"/>
              <a:ext cx="1153100" cy="77364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2860" tIns="22860" rIns="22860" bIns="22860" numCol="1" spcCol="1270" anchor="ctr" anchorCtr="0">
              <a:noAutofit/>
            </a:bodyPr>
            <a:lstStyle/>
            <a:p>
              <a:pPr lvl="0" algn="ctr" defTabSz="1600200">
                <a:lnSpc>
                  <a:spcPct val="90000"/>
                </a:lnSpc>
                <a:spcBef>
                  <a:spcPct val="0"/>
                </a:spcBef>
                <a:spcAft>
                  <a:spcPct val="35000"/>
                </a:spcAft>
              </a:pPr>
              <a:r>
                <a:rPr lang="en-US" altLang="zh-CN" sz="3600" b="1" kern="1200" dirty="0">
                  <a:solidFill>
                    <a:srgbClr val="FFFF00"/>
                  </a:solidFill>
                </a:rPr>
                <a:t>Kathy</a:t>
              </a:r>
              <a:endParaRPr lang="zh-CN" altLang="en-US" sz="3600" b="1" kern="1200" dirty="0">
                <a:solidFill>
                  <a:srgbClr val="FFFF00"/>
                </a:solidFill>
              </a:endParaRPr>
            </a:p>
          </p:txBody>
        </p:sp>
      </p:grpSp>
      <p:sp>
        <p:nvSpPr>
          <p:cNvPr id="6" name="TextBox 5"/>
          <p:cNvSpPr txBox="1"/>
          <p:nvPr/>
        </p:nvSpPr>
        <p:spPr>
          <a:xfrm>
            <a:off x="1907704" y="650305"/>
            <a:ext cx="7236296" cy="4062651"/>
          </a:xfrm>
          <a:prstGeom prst="rect">
            <a:avLst/>
          </a:prstGeom>
          <a:noFill/>
        </p:spPr>
        <p:txBody>
          <a:bodyPr wrap="square" rtlCol="0">
            <a:spAutoFit/>
          </a:bodyPr>
          <a:lstStyle/>
          <a:p>
            <a:r>
              <a:rPr lang="en-US" altLang="zh-CN" sz="2400" dirty="0"/>
              <a:t>P4-13</a:t>
            </a:r>
            <a:endParaRPr lang="en-US" altLang="zh-CN" sz="2400" dirty="0"/>
          </a:p>
          <a:p>
            <a:pPr marL="342900" indent="-342900">
              <a:buFont typeface="Wingdings" panose="05000000000000000000" pitchFamily="2" charset="2"/>
              <a:buChar char="u"/>
            </a:pPr>
            <a:r>
              <a:rPr lang="en-US" altLang="zh-CN" sz="2400" dirty="0"/>
              <a:t>Welcome to the competition! We have missed you these last six months!</a:t>
            </a:r>
            <a:endParaRPr lang="en-US" altLang="zh-CN" sz="2400" dirty="0"/>
          </a:p>
          <a:p>
            <a:pPr marL="342900" indent="-342900">
              <a:buFont typeface="Wingdings" panose="05000000000000000000" pitchFamily="2" charset="2"/>
              <a:buChar char="u"/>
            </a:pPr>
            <a:r>
              <a:rPr lang="en-US" altLang="zh-CN" sz="2400" dirty="0"/>
              <a:t>How’s the knee? Is it going to slow you down? …</a:t>
            </a:r>
            <a:endParaRPr lang="en-US" altLang="zh-CN" sz="2400" dirty="0"/>
          </a:p>
          <a:p>
            <a:pPr marL="342900" indent="-342900">
              <a:buFont typeface="Wingdings" panose="05000000000000000000" pitchFamily="2" charset="2"/>
              <a:buChar char="u"/>
            </a:pPr>
            <a:r>
              <a:rPr lang="en-US" altLang="zh-CN" sz="2400" dirty="0"/>
              <a:t>P27:You won! You won!, rushed up to her</a:t>
            </a:r>
            <a:endParaRPr lang="en-US" altLang="zh-CN" sz="2400" dirty="0"/>
          </a:p>
          <a:p>
            <a:endParaRPr lang="en-US" altLang="zh-CN" sz="2400" dirty="0"/>
          </a:p>
          <a:p>
            <a:pPr marL="342900" indent="-342900">
              <a:buFont typeface="Wingdings" panose="05000000000000000000" pitchFamily="2" charset="2"/>
              <a:buChar char="Ø"/>
            </a:pPr>
            <a:r>
              <a:rPr lang="en-US" altLang="zh-CN" sz="2400" dirty="0"/>
              <a:t>We have some new competition this year</a:t>
            </a:r>
            <a:endParaRPr lang="en-US" altLang="zh-CN" sz="2400" dirty="0"/>
          </a:p>
          <a:p>
            <a:pPr marL="342900" indent="-342900">
              <a:buFont typeface="Wingdings" panose="05000000000000000000" pitchFamily="2" charset="2"/>
              <a:buChar char="Ø"/>
            </a:pPr>
            <a:r>
              <a:rPr lang="en-US" altLang="zh-CN" sz="2400" dirty="0"/>
              <a:t>She is unbelievable! She does four double axels and a triple toe loop</a:t>
            </a:r>
            <a:endParaRPr lang="en-US" altLang="zh-CN" sz="2400" dirty="0"/>
          </a:p>
          <a:p>
            <a:pPr marL="342900" indent="-342900">
              <a:buFont typeface="Wingdings" panose="05000000000000000000" pitchFamily="2" charset="2"/>
              <a:buChar char="Ø"/>
            </a:pPr>
            <a:r>
              <a:rPr lang="en-US" altLang="zh-CN" sz="2400" dirty="0"/>
              <a:t>She is the one you have to beat this year</a:t>
            </a:r>
            <a:endParaRPr lang="en-US" altLang="zh-CN" sz="2400" dirty="0"/>
          </a:p>
          <a:p>
            <a:endParaRPr lang="en-US" altLang="zh-CN" dirty="0"/>
          </a:p>
        </p:txBody>
      </p:sp>
      <p:cxnSp>
        <p:nvCxnSpPr>
          <p:cNvPr id="8" name="直接连接符 7"/>
          <p:cNvCxnSpPr/>
          <p:nvPr/>
        </p:nvCxnSpPr>
        <p:spPr>
          <a:xfrm>
            <a:off x="1857805" y="2681630"/>
            <a:ext cx="7056784"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227650" y="4869160"/>
            <a:ext cx="8748464" cy="523220"/>
          </a:xfrm>
          <a:prstGeom prst="rect">
            <a:avLst/>
          </a:prstGeom>
          <a:noFill/>
        </p:spPr>
        <p:txBody>
          <a:bodyPr wrap="square" rtlCol="0">
            <a:spAutoFit/>
          </a:bodyPr>
          <a:lstStyle/>
          <a:p>
            <a:r>
              <a:rPr lang="en-US" altLang="zh-CN" sz="2800" dirty="0">
                <a:solidFill>
                  <a:srgbClr val="FF0000"/>
                </a:solidFill>
                <a:latin typeface="Times New Roman" panose="02020603050405020304" pitchFamily="18" charset="0"/>
                <a:cs typeface="Times New Roman" panose="02020603050405020304" pitchFamily="18" charset="0"/>
              </a:rPr>
              <a:t>Q:  Why did Cathy repeatedly say good things about Jinny?</a:t>
            </a:r>
            <a:endParaRPr lang="zh-CN" altLang="en-US" sz="2800" dirty="0">
              <a:solidFill>
                <a:srgbClr val="FF0000"/>
              </a:solidFill>
              <a:latin typeface="Times New Roman" panose="02020603050405020304" pitchFamily="18" charset="0"/>
              <a:cs typeface="Times New Roman" panose="02020603050405020304" pitchFamily="18" charset="0"/>
            </a:endParaRPr>
          </a:p>
        </p:txBody>
      </p:sp>
      <p:sp>
        <p:nvSpPr>
          <p:cNvPr id="10" name="TextBox 9"/>
          <p:cNvSpPr txBox="1"/>
          <p:nvPr/>
        </p:nvSpPr>
        <p:spPr>
          <a:xfrm>
            <a:off x="683568" y="5517232"/>
            <a:ext cx="6767581" cy="523220"/>
          </a:xfrm>
          <a:prstGeom prst="rect">
            <a:avLst/>
          </a:prstGeom>
          <a:noFill/>
        </p:spPr>
        <p:txBody>
          <a:bodyPr wrap="square" rtlCol="0">
            <a:spAutoFit/>
          </a:bodyPr>
          <a:lstStyle/>
          <a:p>
            <a:r>
              <a:rPr lang="en-US" altLang="zh-CN" sz="2800" b="1" dirty="0">
                <a:solidFill>
                  <a:srgbClr val="FF0000"/>
                </a:solidFill>
                <a:latin typeface="Times New Roman" panose="02020603050405020304" pitchFamily="18" charset="0"/>
                <a:cs typeface="Times New Roman" panose="02020603050405020304" pitchFamily="18" charset="0"/>
              </a:rPr>
              <a:t>Out of concern </a:t>
            </a:r>
            <a:r>
              <a:rPr lang="en-US" altLang="zh-CN" sz="2800" dirty="0">
                <a:solidFill>
                  <a:srgbClr val="FF0000"/>
                </a:solidFill>
                <a:latin typeface="Times New Roman" panose="02020603050405020304" pitchFamily="18" charset="0"/>
                <a:cs typeface="Times New Roman" panose="02020603050405020304" pitchFamily="18" charset="0"/>
              </a:rPr>
              <a:t>--- concerned, care about</a:t>
            </a:r>
            <a:endParaRPr lang="zh-CN" altLang="en-US" sz="2800" dirty="0">
              <a:solidFill>
                <a:srgbClr val="FF0000"/>
              </a:solidFill>
              <a:latin typeface="Times New Roman" panose="02020603050405020304" pitchFamily="18" charset="0"/>
              <a:cs typeface="Times New Roman" panose="02020603050405020304" pitchFamily="18" charset="0"/>
            </a:endParaRPr>
          </a:p>
        </p:txBody>
      </p:sp>
      <p:sp>
        <p:nvSpPr>
          <p:cNvPr id="11" name="TextBox 10"/>
          <p:cNvSpPr txBox="1"/>
          <p:nvPr/>
        </p:nvSpPr>
        <p:spPr>
          <a:xfrm>
            <a:off x="6876256" y="511804"/>
            <a:ext cx="2088232" cy="646331"/>
          </a:xfrm>
          <a:prstGeom prst="rect">
            <a:avLst/>
          </a:prstGeom>
          <a:noFill/>
        </p:spPr>
        <p:txBody>
          <a:bodyPr wrap="square" rtlCol="0">
            <a:spAutoFit/>
          </a:bodyPr>
          <a:lstStyle/>
          <a:p>
            <a:r>
              <a:rPr lang="en-US" altLang="zh-CN" sz="3600" dirty="0">
                <a:solidFill>
                  <a:srgbClr val="FF0000"/>
                </a:solidFill>
              </a:rPr>
              <a:t>Dialogue</a:t>
            </a:r>
            <a:endParaRPr lang="zh-CN" altLang="en-US" sz="36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ppt_x"/>
                                          </p:val>
                                        </p:tav>
                                        <p:tav tm="100000">
                                          <p:val>
                                            <p:strVal val="#ppt_x"/>
                                          </p:val>
                                        </p:tav>
                                      </p:tavLst>
                                    </p:anim>
                                    <p:anim calcmode="lin" valueType="num">
                                      <p:cBhvr additive="base">
                                        <p:cTn id="2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P spid="1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9512" y="188640"/>
            <a:ext cx="3456384" cy="646331"/>
          </a:xfrm>
          <a:prstGeom prst="rect">
            <a:avLst/>
          </a:prstGeom>
          <a:noFill/>
        </p:spPr>
        <p:txBody>
          <a:bodyPr wrap="square" rtlCol="0">
            <a:spAutoFit/>
          </a:bodyPr>
          <a:lstStyle/>
          <a:p>
            <a:r>
              <a:rPr lang="en-US" altLang="zh-CN" sz="3600" b="1" dirty="0">
                <a:solidFill>
                  <a:srgbClr val="FF0000"/>
                </a:solidFill>
              </a:rPr>
              <a:t>Qualities:</a:t>
            </a:r>
            <a:endParaRPr lang="zh-CN" altLang="en-US" sz="3600" b="1" dirty="0">
              <a:solidFill>
                <a:srgbClr val="FF0000"/>
              </a:solidFill>
            </a:endParaRPr>
          </a:p>
        </p:txBody>
      </p:sp>
      <p:grpSp>
        <p:nvGrpSpPr>
          <p:cNvPr id="3" name="组合 2"/>
          <p:cNvGrpSpPr/>
          <p:nvPr/>
        </p:nvGrpSpPr>
        <p:grpSpPr>
          <a:xfrm>
            <a:off x="203581" y="2086071"/>
            <a:ext cx="1201238" cy="821786"/>
            <a:chOff x="14955" y="967714"/>
            <a:chExt cx="1201238" cy="821786"/>
          </a:xfrm>
        </p:grpSpPr>
        <p:sp>
          <p:nvSpPr>
            <p:cNvPr id="4" name="圆角矩形 3"/>
            <p:cNvSpPr/>
            <p:nvPr/>
          </p:nvSpPr>
          <p:spPr>
            <a:xfrm>
              <a:off x="14955" y="967714"/>
              <a:ext cx="1201238" cy="821786"/>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5" name="圆角矩形 4"/>
            <p:cNvSpPr/>
            <p:nvPr/>
          </p:nvSpPr>
          <p:spPr>
            <a:xfrm>
              <a:off x="39024" y="991783"/>
              <a:ext cx="1153100" cy="77364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2860" tIns="22860" rIns="22860" bIns="22860" numCol="1" spcCol="1270" anchor="ctr" anchorCtr="0">
              <a:noAutofit/>
            </a:bodyPr>
            <a:lstStyle/>
            <a:p>
              <a:pPr lvl="0" algn="ctr" defTabSz="1600200">
                <a:lnSpc>
                  <a:spcPct val="90000"/>
                </a:lnSpc>
                <a:spcBef>
                  <a:spcPct val="0"/>
                </a:spcBef>
                <a:spcAft>
                  <a:spcPct val="35000"/>
                </a:spcAft>
              </a:pPr>
              <a:r>
                <a:rPr lang="en-US" altLang="zh-CN" sz="3600" b="1" kern="1200" dirty="0">
                  <a:solidFill>
                    <a:srgbClr val="FFFF00"/>
                  </a:solidFill>
                </a:rPr>
                <a:t>Kathy</a:t>
              </a:r>
              <a:endParaRPr lang="zh-CN" altLang="en-US" sz="3600" b="1" kern="1200" dirty="0">
                <a:solidFill>
                  <a:srgbClr val="FFFF00"/>
                </a:solidFill>
              </a:endParaRPr>
            </a:p>
          </p:txBody>
        </p:sp>
      </p:grpSp>
      <p:sp>
        <p:nvSpPr>
          <p:cNvPr id="6" name="TextBox 5"/>
          <p:cNvSpPr txBox="1"/>
          <p:nvPr/>
        </p:nvSpPr>
        <p:spPr>
          <a:xfrm>
            <a:off x="1907704" y="650305"/>
            <a:ext cx="7236296" cy="1846659"/>
          </a:xfrm>
          <a:prstGeom prst="rect">
            <a:avLst/>
          </a:prstGeom>
          <a:noFill/>
        </p:spPr>
        <p:txBody>
          <a:bodyPr wrap="square" rtlCol="0">
            <a:spAutoFit/>
          </a:bodyPr>
          <a:lstStyle/>
          <a:p>
            <a:r>
              <a:rPr lang="en-US" altLang="zh-CN" sz="2400" dirty="0"/>
              <a:t>P4-13</a:t>
            </a:r>
            <a:endParaRPr lang="en-US" altLang="zh-CN" sz="2400" dirty="0"/>
          </a:p>
          <a:p>
            <a:pPr marL="342900" indent="-342900">
              <a:buFont typeface="Wingdings" panose="05000000000000000000" pitchFamily="2" charset="2"/>
              <a:buChar char="u"/>
            </a:pPr>
            <a:r>
              <a:rPr lang="en-US" altLang="zh-CN" sz="2400" dirty="0"/>
              <a:t> burst through the door</a:t>
            </a:r>
            <a:endParaRPr lang="en-US" altLang="zh-CN" sz="2400" dirty="0"/>
          </a:p>
          <a:p>
            <a:pPr marL="342900" indent="-342900">
              <a:buFont typeface="Wingdings" panose="05000000000000000000" pitchFamily="2" charset="2"/>
              <a:buChar char="u"/>
            </a:pPr>
            <a:r>
              <a:rPr lang="en-US" altLang="zh-CN" sz="2400" dirty="0"/>
              <a:t> hurried out, slamming the door behind her</a:t>
            </a:r>
            <a:endParaRPr lang="en-US" altLang="zh-CN" sz="2400" dirty="0"/>
          </a:p>
          <a:p>
            <a:pPr marL="342900" indent="-342900">
              <a:buFont typeface="Wingdings" panose="05000000000000000000" pitchFamily="2" charset="2"/>
              <a:buChar char="u"/>
            </a:pPr>
            <a:r>
              <a:rPr lang="en-US" altLang="zh-CN" sz="2400" dirty="0"/>
              <a:t> P17. The door flew open.</a:t>
            </a:r>
            <a:endParaRPr lang="en-US" altLang="zh-CN" sz="2400" dirty="0"/>
          </a:p>
          <a:p>
            <a:endParaRPr lang="en-US" altLang="zh-CN" dirty="0"/>
          </a:p>
        </p:txBody>
      </p:sp>
      <p:cxnSp>
        <p:nvCxnSpPr>
          <p:cNvPr id="8" name="直接连接符 7"/>
          <p:cNvCxnSpPr/>
          <p:nvPr/>
        </p:nvCxnSpPr>
        <p:spPr>
          <a:xfrm>
            <a:off x="1857805" y="2681630"/>
            <a:ext cx="7056784"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683567" y="3356992"/>
            <a:ext cx="6767581" cy="954107"/>
          </a:xfrm>
          <a:prstGeom prst="rect">
            <a:avLst/>
          </a:prstGeom>
          <a:noFill/>
        </p:spPr>
        <p:txBody>
          <a:bodyPr wrap="square" rtlCol="0">
            <a:spAutoFit/>
          </a:bodyPr>
          <a:lstStyle/>
          <a:p>
            <a:r>
              <a:rPr lang="en-US" altLang="zh-CN" sz="2800" dirty="0">
                <a:solidFill>
                  <a:srgbClr val="FF0000"/>
                </a:solidFill>
                <a:latin typeface="Times New Roman" panose="02020603050405020304" pitchFamily="18" charset="0"/>
                <a:cs typeface="Times New Roman" panose="02020603050405020304" pitchFamily="18" charset="0"/>
              </a:rPr>
              <a:t>concerned, care about</a:t>
            </a:r>
            <a:endParaRPr lang="en-US" altLang="zh-CN" sz="2800" dirty="0">
              <a:solidFill>
                <a:srgbClr val="FF0000"/>
              </a:solidFill>
              <a:latin typeface="Times New Roman" panose="02020603050405020304" pitchFamily="18" charset="0"/>
              <a:cs typeface="Times New Roman" panose="02020603050405020304" pitchFamily="18" charset="0"/>
            </a:endParaRPr>
          </a:p>
          <a:p>
            <a:r>
              <a:rPr lang="en-US" altLang="zh-CN" sz="2800" dirty="0">
                <a:solidFill>
                  <a:srgbClr val="FF0000"/>
                </a:solidFill>
                <a:latin typeface="Times New Roman" panose="02020603050405020304" pitchFamily="18" charset="0"/>
                <a:cs typeface="Times New Roman" panose="02020603050405020304" pitchFamily="18" charset="0"/>
              </a:rPr>
              <a:t>straight</a:t>
            </a:r>
            <a:endParaRPr lang="zh-CN" altLang="en-US" sz="2800" dirty="0">
              <a:solidFill>
                <a:srgbClr val="FF0000"/>
              </a:solidFill>
              <a:latin typeface="Times New Roman" panose="02020603050405020304" pitchFamily="18" charset="0"/>
              <a:cs typeface="Times New Roman" panose="02020603050405020304" pitchFamily="18" charset="0"/>
            </a:endParaRPr>
          </a:p>
        </p:txBody>
      </p:sp>
      <p:sp>
        <p:nvSpPr>
          <p:cNvPr id="7" name="TextBox 6"/>
          <p:cNvSpPr txBox="1"/>
          <p:nvPr/>
        </p:nvSpPr>
        <p:spPr>
          <a:xfrm>
            <a:off x="1043608" y="4941168"/>
            <a:ext cx="6912768" cy="523220"/>
          </a:xfrm>
          <a:prstGeom prst="rect">
            <a:avLst/>
          </a:prstGeom>
          <a:noFill/>
        </p:spPr>
        <p:txBody>
          <a:bodyPr wrap="square" rtlCol="0">
            <a:spAutoFit/>
          </a:bodyPr>
          <a:lstStyle/>
          <a:p>
            <a:r>
              <a:rPr lang="en-US" altLang="zh-CN" sz="2800" dirty="0"/>
              <a:t>David gave the door a kick and it flew open. </a:t>
            </a:r>
            <a:endParaRPr lang="en-US" altLang="zh-CN"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ppt_x"/>
                                          </p:val>
                                        </p:tav>
                                        <p:tav tm="100000">
                                          <p:val>
                                            <p:strVal val="#ppt_x"/>
                                          </p:val>
                                        </p:tav>
                                      </p:tavLst>
                                    </p:anim>
                                    <p:anim calcmode="lin" valueType="num">
                                      <p:cBhvr additive="base">
                                        <p:cTn id="1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323528" y="1556792"/>
            <a:ext cx="8229600" cy="5688632"/>
          </a:xfrm>
        </p:spPr>
        <p:txBody>
          <a:bodyPr/>
          <a:lstStyle/>
          <a:p>
            <a:pPr>
              <a:buNone/>
            </a:pPr>
            <a:endParaRPr lang="en-US" altLang="zh-CN" dirty="0"/>
          </a:p>
          <a:p>
            <a:pPr>
              <a:buNone/>
            </a:pPr>
            <a:endParaRPr lang="en-US" altLang="zh-CN" dirty="0"/>
          </a:p>
          <a:p>
            <a:pPr>
              <a:buNone/>
            </a:pPr>
            <a:endParaRPr lang="en-US" altLang="zh-CN" dirty="0"/>
          </a:p>
          <a:p>
            <a:pPr>
              <a:buNone/>
            </a:pPr>
            <a:endParaRPr lang="en-US" altLang="zh-CN" dirty="0"/>
          </a:p>
        </p:txBody>
      </p:sp>
      <p:sp>
        <p:nvSpPr>
          <p:cNvPr id="10" name="矩形 9"/>
          <p:cNvSpPr/>
          <p:nvPr/>
        </p:nvSpPr>
        <p:spPr>
          <a:xfrm>
            <a:off x="2771800" y="1340768"/>
            <a:ext cx="3312368" cy="1384995"/>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a:buFont typeface="Arial" panose="020B0604020202020204" pitchFamily="34" charset="0"/>
              <a:buChar char="•"/>
            </a:pPr>
            <a:r>
              <a:rPr lang="en-US" altLang="zh-CN" sz="2800" dirty="0">
                <a:solidFill>
                  <a:schemeClr val="tx1"/>
                </a:solidFill>
              </a:rPr>
              <a:t>the one to beat</a:t>
            </a:r>
            <a:endParaRPr lang="en-US" altLang="zh-CN" sz="2800" dirty="0">
              <a:solidFill>
                <a:schemeClr val="tx1"/>
              </a:solidFill>
            </a:endParaRPr>
          </a:p>
          <a:p>
            <a:pPr>
              <a:buFont typeface="Arial" panose="020B0604020202020204" pitchFamily="34" charset="0"/>
              <a:buChar char="•"/>
            </a:pPr>
            <a:r>
              <a:rPr lang="en-US" altLang="zh-CN" sz="2800" dirty="0">
                <a:solidFill>
                  <a:schemeClr val="tx1"/>
                </a:solidFill>
              </a:rPr>
              <a:t>four double axels</a:t>
            </a:r>
            <a:endParaRPr lang="en-US" altLang="zh-CN" sz="2800" dirty="0">
              <a:solidFill>
                <a:schemeClr val="tx1"/>
              </a:solidFill>
            </a:endParaRPr>
          </a:p>
          <a:p>
            <a:pPr>
              <a:buFont typeface="Arial" panose="020B0604020202020204" pitchFamily="34" charset="0"/>
              <a:buChar char="•"/>
            </a:pPr>
            <a:r>
              <a:rPr lang="en-US" altLang="zh-CN" sz="2800" dirty="0">
                <a:solidFill>
                  <a:schemeClr val="tx1"/>
                </a:solidFill>
              </a:rPr>
              <a:t>a triple toe loop</a:t>
            </a:r>
            <a:endParaRPr lang="en-US" altLang="zh-CN" sz="2800" dirty="0">
              <a:solidFill>
                <a:schemeClr val="tx1"/>
              </a:solidFill>
            </a:endParaRPr>
          </a:p>
        </p:txBody>
      </p:sp>
      <p:sp>
        <p:nvSpPr>
          <p:cNvPr id="18" name="矩形 17"/>
          <p:cNvSpPr/>
          <p:nvPr/>
        </p:nvSpPr>
        <p:spPr>
          <a:xfrm>
            <a:off x="1403648" y="0"/>
            <a:ext cx="6120680" cy="830997"/>
          </a:xfrm>
          <a:prstGeom prst="rect">
            <a:avLst/>
          </a:prstGeom>
          <a:noFill/>
        </p:spPr>
        <p:txBody>
          <a:bodyPr wrap="square" lIns="91440" tIns="45720" rIns="91440" bIns="45720">
            <a:spAutoFit/>
          </a:bodyPr>
          <a:lstStyle/>
          <a:p>
            <a:pPr algn="ctr"/>
            <a:r>
              <a:rPr lang="en-US" altLang="zh-CN" sz="4800" b="1" cap="none" spc="0"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What kind of opponent?</a:t>
            </a:r>
            <a:endParaRPr lang="zh-CN" altLang="en-US" sz="4800" b="1" cap="none" spc="0"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pic>
        <p:nvPicPr>
          <p:cNvPr id="1027" name="Picture 3"/>
          <p:cNvPicPr>
            <a:picLocks noChangeAspect="1" noChangeArrowheads="1"/>
          </p:cNvPicPr>
          <p:nvPr/>
        </p:nvPicPr>
        <p:blipFill>
          <a:blip r:embed="rId1" cstate="print"/>
          <a:srcRect l="42125"/>
          <a:stretch>
            <a:fillRect/>
          </a:stretch>
        </p:blipFill>
        <p:spPr bwMode="auto">
          <a:xfrm>
            <a:off x="2699792" y="1844824"/>
            <a:ext cx="3312368" cy="1460640"/>
          </a:xfrm>
          <a:prstGeom prst="rect">
            <a:avLst/>
          </a:prstGeom>
          <a:noFill/>
          <a:ln w="9525">
            <a:noFill/>
            <a:miter lim="800000"/>
            <a:headEnd/>
            <a:tailEnd/>
          </a:ln>
        </p:spPr>
      </p:pic>
      <p:grpSp>
        <p:nvGrpSpPr>
          <p:cNvPr id="22" name="组合 21"/>
          <p:cNvGrpSpPr/>
          <p:nvPr/>
        </p:nvGrpSpPr>
        <p:grpSpPr>
          <a:xfrm>
            <a:off x="2915816" y="3153513"/>
            <a:ext cx="5148064" cy="2971492"/>
            <a:chOff x="3995936" y="2780928"/>
            <a:chExt cx="5148064" cy="2971492"/>
          </a:xfrm>
        </p:grpSpPr>
        <p:sp>
          <p:nvSpPr>
            <p:cNvPr id="19" name="矩形 18"/>
            <p:cNvSpPr/>
            <p:nvPr/>
          </p:nvSpPr>
          <p:spPr>
            <a:xfrm>
              <a:off x="3995936" y="5229200"/>
              <a:ext cx="3628528" cy="523220"/>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a:buFont typeface="Arial" panose="020B0604020202020204" pitchFamily="34" charset="0"/>
                <a:buChar char="•"/>
              </a:pPr>
              <a:r>
                <a:rPr lang="en-US" altLang="zh-CN" sz="2800" dirty="0">
                  <a:solidFill>
                    <a:schemeClr val="tx1"/>
                  </a:solidFill>
                </a:rPr>
                <a:t>“Hi, I’m </a:t>
              </a:r>
              <a:r>
                <a:rPr lang="en-US" altLang="zh-CN" sz="2800" dirty="0" err="1">
                  <a:solidFill>
                    <a:schemeClr val="tx1"/>
                  </a:solidFill>
                </a:rPr>
                <a:t>Jinny</a:t>
              </a:r>
              <a:r>
                <a:rPr lang="en-US" altLang="zh-CN" sz="2800" dirty="0">
                  <a:solidFill>
                    <a:schemeClr val="tx1"/>
                  </a:solidFill>
                </a:rPr>
                <a:t> Jordan.”</a:t>
              </a:r>
              <a:endParaRPr lang="en-US" altLang="zh-CN" sz="2800" dirty="0">
                <a:solidFill>
                  <a:schemeClr val="tx1"/>
                </a:solidFill>
              </a:endParaRPr>
            </a:p>
          </p:txBody>
        </p:sp>
        <p:sp>
          <p:nvSpPr>
            <p:cNvPr id="21" name="矩形 20"/>
            <p:cNvSpPr/>
            <p:nvPr/>
          </p:nvSpPr>
          <p:spPr>
            <a:xfrm>
              <a:off x="3995936" y="2780928"/>
              <a:ext cx="5148064" cy="2246769"/>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a:buFont typeface="Arial" panose="020B0604020202020204" pitchFamily="34" charset="0"/>
                <a:buChar char="•"/>
              </a:pPr>
              <a:r>
                <a:rPr lang="en-US" altLang="zh-CN" sz="2800" dirty="0">
                  <a:solidFill>
                    <a:schemeClr val="tx1"/>
                  </a:solidFill>
                </a:rPr>
                <a:t>Her arms </a:t>
              </a:r>
              <a:r>
                <a:rPr lang="en-US" altLang="zh-CN" sz="2800" dirty="0">
                  <a:solidFill>
                    <a:srgbClr val="FF0000"/>
                  </a:solidFill>
                </a:rPr>
                <a:t>were filled with</a:t>
              </a:r>
              <a:r>
                <a:rPr lang="en-US" altLang="zh-CN" sz="2800" dirty="0">
                  <a:solidFill>
                    <a:schemeClr val="tx1"/>
                  </a:solidFill>
                </a:rPr>
                <a:t>…</a:t>
              </a:r>
              <a:endParaRPr lang="en-US" altLang="zh-CN" sz="2800" dirty="0">
                <a:solidFill>
                  <a:schemeClr val="tx1"/>
                </a:solidFill>
              </a:endParaRPr>
            </a:p>
            <a:p>
              <a:pPr>
                <a:buFont typeface="Arial" panose="020B0604020202020204" pitchFamily="34" charset="0"/>
                <a:buChar char="•"/>
              </a:pPr>
              <a:r>
                <a:rPr lang="en-US" altLang="zh-CN" sz="2800" dirty="0">
                  <a:solidFill>
                    <a:schemeClr val="tx1"/>
                  </a:solidFill>
                </a:rPr>
                <a:t>She </a:t>
              </a:r>
              <a:r>
                <a:rPr lang="en-US" altLang="zh-CN" sz="2800" dirty="0">
                  <a:solidFill>
                    <a:srgbClr val="FF0000"/>
                  </a:solidFill>
                </a:rPr>
                <a:t>dumped</a:t>
              </a:r>
              <a:r>
                <a:rPr lang="en-US" altLang="zh-CN" sz="2800" dirty="0">
                  <a:solidFill>
                    <a:schemeClr val="tx1"/>
                  </a:solidFill>
                </a:rPr>
                <a:t> some of her belongs onto a chair.</a:t>
              </a:r>
              <a:endParaRPr lang="en-US" altLang="zh-CN" sz="2800" dirty="0">
                <a:solidFill>
                  <a:schemeClr val="tx1"/>
                </a:solidFill>
              </a:endParaRPr>
            </a:p>
            <a:p>
              <a:pPr>
                <a:buFont typeface="Arial" panose="020B0604020202020204" pitchFamily="34" charset="0"/>
                <a:buChar char="•"/>
              </a:pPr>
              <a:r>
                <a:rPr lang="en-US" altLang="zh-CN" sz="2800" dirty="0">
                  <a:solidFill>
                    <a:schemeClr val="tx1"/>
                  </a:solidFill>
                </a:rPr>
                <a:t>The bag fell to the floor </a:t>
              </a:r>
              <a:r>
                <a:rPr lang="en-US" altLang="zh-CN" sz="2800" dirty="0">
                  <a:solidFill>
                    <a:srgbClr val="FF0000"/>
                  </a:solidFill>
                </a:rPr>
                <a:t>with a thud.</a:t>
              </a:r>
              <a:endParaRPr lang="en-US" altLang="zh-CN" sz="2800" dirty="0">
                <a:solidFill>
                  <a:srgbClr val="FF0000"/>
                </a:solidFill>
              </a:endParaRPr>
            </a:p>
          </p:txBody>
        </p:sp>
      </p:grpSp>
      <p:pic>
        <p:nvPicPr>
          <p:cNvPr id="2" name="Picture 2"/>
          <p:cNvPicPr>
            <a:picLocks noChangeAspect="1" noChangeArrowheads="1"/>
          </p:cNvPicPr>
          <p:nvPr/>
        </p:nvPicPr>
        <p:blipFill>
          <a:blip r:embed="rId2" cstate="print"/>
          <a:srcRect/>
          <a:stretch>
            <a:fillRect/>
          </a:stretch>
        </p:blipFill>
        <p:spPr bwMode="auto">
          <a:xfrm>
            <a:off x="3133865" y="3854025"/>
            <a:ext cx="3442956" cy="1537320"/>
          </a:xfrm>
          <a:prstGeom prst="rect">
            <a:avLst/>
          </a:prstGeom>
          <a:noFill/>
          <a:ln w="9525">
            <a:noFill/>
            <a:miter lim="800000"/>
            <a:headEnd/>
            <a:tailEnd/>
          </a:ln>
        </p:spPr>
      </p:pic>
      <p:grpSp>
        <p:nvGrpSpPr>
          <p:cNvPr id="14" name="组合 13"/>
          <p:cNvGrpSpPr/>
          <p:nvPr/>
        </p:nvGrpSpPr>
        <p:grpSpPr>
          <a:xfrm>
            <a:off x="6711054" y="1886173"/>
            <a:ext cx="1626547" cy="577359"/>
            <a:chOff x="1475662" y="792085"/>
            <a:chExt cx="1626547" cy="577359"/>
          </a:xfrm>
        </p:grpSpPr>
        <p:sp>
          <p:nvSpPr>
            <p:cNvPr id="20" name="圆角矩形 19"/>
            <p:cNvSpPr/>
            <p:nvPr/>
          </p:nvSpPr>
          <p:spPr>
            <a:xfrm>
              <a:off x="1475662" y="792085"/>
              <a:ext cx="1626547" cy="577359"/>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3" name="圆角矩形 4"/>
            <p:cNvSpPr/>
            <p:nvPr/>
          </p:nvSpPr>
          <p:spPr>
            <a:xfrm>
              <a:off x="1492572" y="808995"/>
              <a:ext cx="1592727" cy="54353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en-US" altLang="zh-CN" sz="3200" b="1" kern="1200" dirty="0"/>
                <a:t>indirect </a:t>
              </a:r>
              <a:endParaRPr lang="zh-CN" altLang="en-US" sz="3200" b="1" kern="1200" dirty="0"/>
            </a:p>
          </p:txBody>
        </p:sp>
      </p:grpSp>
      <p:grpSp>
        <p:nvGrpSpPr>
          <p:cNvPr id="24" name="组合 23"/>
          <p:cNvGrpSpPr/>
          <p:nvPr/>
        </p:nvGrpSpPr>
        <p:grpSpPr>
          <a:xfrm>
            <a:off x="7435568" y="5214359"/>
            <a:ext cx="1256623" cy="506722"/>
            <a:chOff x="1497896" y="2007985"/>
            <a:chExt cx="1256623" cy="506722"/>
          </a:xfrm>
        </p:grpSpPr>
        <p:sp>
          <p:nvSpPr>
            <p:cNvPr id="25" name="圆角矩形 24"/>
            <p:cNvSpPr/>
            <p:nvPr/>
          </p:nvSpPr>
          <p:spPr>
            <a:xfrm>
              <a:off x="1497896" y="2007985"/>
              <a:ext cx="1256623" cy="506722"/>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6" name="圆角矩形 4"/>
            <p:cNvSpPr/>
            <p:nvPr/>
          </p:nvSpPr>
          <p:spPr>
            <a:xfrm>
              <a:off x="1512737" y="2022826"/>
              <a:ext cx="1226941" cy="47704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en-US" altLang="zh-CN" sz="3200" b="1" kern="1200" dirty="0"/>
                <a:t>direct</a:t>
              </a:r>
              <a:endParaRPr lang="zh-CN" altLang="en-US" sz="3200" b="1" kern="1200" dirty="0"/>
            </a:p>
          </p:txBody>
        </p:sp>
      </p:grpSp>
      <p:grpSp>
        <p:nvGrpSpPr>
          <p:cNvPr id="27" name="组合 26"/>
          <p:cNvGrpSpPr/>
          <p:nvPr/>
        </p:nvGrpSpPr>
        <p:grpSpPr>
          <a:xfrm>
            <a:off x="1391129" y="4339197"/>
            <a:ext cx="2460791" cy="600124"/>
            <a:chOff x="1296149" y="1872209"/>
            <a:chExt cx="1200249" cy="600124"/>
          </a:xfrm>
        </p:grpSpPr>
        <p:sp>
          <p:nvSpPr>
            <p:cNvPr id="28" name="圆角矩形 27"/>
            <p:cNvSpPr/>
            <p:nvPr/>
          </p:nvSpPr>
          <p:spPr>
            <a:xfrm>
              <a:off x="1296149" y="1872209"/>
              <a:ext cx="1200249" cy="600124"/>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9" name="圆角矩形 4"/>
            <p:cNvSpPr/>
            <p:nvPr/>
          </p:nvSpPr>
          <p:spPr>
            <a:xfrm>
              <a:off x="1313726" y="1889786"/>
              <a:ext cx="1165095" cy="56497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altLang="zh-CN" sz="2800" b="1" kern="1200" dirty="0">
                  <a:solidFill>
                    <a:srgbClr val="FFFF00"/>
                  </a:solidFill>
                </a:rPr>
                <a:t>characteristics</a:t>
              </a:r>
              <a:endParaRPr lang="zh-CN" altLang="en-US" sz="2800" b="1" kern="1200" dirty="0">
                <a:solidFill>
                  <a:srgbClr val="FFFF00"/>
                </a:solidFill>
              </a:endParaRPr>
            </a:p>
          </p:txBody>
        </p:sp>
      </p:grpSp>
      <p:grpSp>
        <p:nvGrpSpPr>
          <p:cNvPr id="30" name="组合 29"/>
          <p:cNvGrpSpPr/>
          <p:nvPr/>
        </p:nvGrpSpPr>
        <p:grpSpPr>
          <a:xfrm>
            <a:off x="1346507" y="2676824"/>
            <a:ext cx="1200249" cy="600124"/>
            <a:chOff x="1296149" y="1872209"/>
            <a:chExt cx="1200249" cy="600124"/>
          </a:xfrm>
        </p:grpSpPr>
        <p:sp>
          <p:nvSpPr>
            <p:cNvPr id="31" name="圆角矩形 30"/>
            <p:cNvSpPr/>
            <p:nvPr/>
          </p:nvSpPr>
          <p:spPr>
            <a:xfrm>
              <a:off x="1296149" y="1872209"/>
              <a:ext cx="1200249" cy="600124"/>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2" name="圆角矩形 4"/>
            <p:cNvSpPr/>
            <p:nvPr/>
          </p:nvSpPr>
          <p:spPr>
            <a:xfrm>
              <a:off x="1313726" y="1889786"/>
              <a:ext cx="1165095" cy="56497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altLang="zh-CN" sz="2800" b="1" kern="1200" dirty="0">
                  <a:solidFill>
                    <a:srgbClr val="FFFF00"/>
                  </a:solidFill>
                </a:rPr>
                <a:t>skills</a:t>
              </a:r>
              <a:endParaRPr lang="zh-CN" altLang="en-US" sz="2800" b="1" kern="1200" dirty="0">
                <a:solidFill>
                  <a:srgbClr val="FFFF00"/>
                </a:solidFill>
              </a:endParaRPr>
            </a:p>
          </p:txBody>
        </p:sp>
      </p:grpSp>
      <p:grpSp>
        <p:nvGrpSpPr>
          <p:cNvPr id="33" name="组合 32"/>
          <p:cNvGrpSpPr/>
          <p:nvPr/>
        </p:nvGrpSpPr>
        <p:grpSpPr>
          <a:xfrm>
            <a:off x="163835" y="3756650"/>
            <a:ext cx="1200249" cy="600124"/>
            <a:chOff x="1296149" y="1872209"/>
            <a:chExt cx="1200249" cy="600124"/>
          </a:xfrm>
        </p:grpSpPr>
        <p:sp>
          <p:nvSpPr>
            <p:cNvPr id="34" name="圆角矩形 33"/>
            <p:cNvSpPr/>
            <p:nvPr/>
          </p:nvSpPr>
          <p:spPr>
            <a:xfrm>
              <a:off x="1296149" y="1872209"/>
              <a:ext cx="1200249" cy="600124"/>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5" name="圆角矩形 4"/>
            <p:cNvSpPr/>
            <p:nvPr/>
          </p:nvSpPr>
          <p:spPr>
            <a:xfrm>
              <a:off x="1313726" y="1889786"/>
              <a:ext cx="1165095" cy="56497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altLang="zh-CN" sz="2800" b="1" kern="1200" dirty="0">
                  <a:solidFill>
                    <a:srgbClr val="FFFF00"/>
                  </a:solidFill>
                </a:rPr>
                <a:t>Jinny</a:t>
              </a:r>
              <a:endParaRPr lang="zh-CN" altLang="en-US" sz="2800" b="1" kern="1200" dirty="0">
                <a:solidFill>
                  <a:srgbClr val="FFFF00"/>
                </a:solidFil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xit" presetSubtype="10" fill="hold" grpId="0" nodeType="clickEffect">
                                  <p:stCondLst>
                                    <p:cond delay="0"/>
                                  </p:stCondLst>
                                  <p:childTnLst>
                                    <p:animEffect transition="out" filter="blinds(horizontal)">
                                      <p:cBhvr>
                                        <p:cTn id="6" dur="500"/>
                                        <p:tgtEl>
                                          <p:spTgt spid="10"/>
                                        </p:tgtEl>
                                      </p:cBhvr>
                                    </p:animEffect>
                                    <p:set>
                                      <p:cBhvr>
                                        <p:cTn id="7" dur="1" fill="hold">
                                          <p:stCondLst>
                                            <p:cond delay="499"/>
                                          </p:stCondLst>
                                        </p:cTn>
                                        <p:tgtEl>
                                          <p:spTgt spid="10"/>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027"/>
                                        </p:tgtEl>
                                        <p:attrNameLst>
                                          <p:attrName>style.visibility</p:attrName>
                                        </p:attrNameLst>
                                      </p:cBhvr>
                                      <p:to>
                                        <p:strVal val="visible"/>
                                      </p:to>
                                    </p:set>
                                    <p:animEffect transition="in" filter="blinds(horizontal)">
                                      <p:cBhvr>
                                        <p:cTn id="12" dur="500"/>
                                        <p:tgtEl>
                                          <p:spTgt spid="1027"/>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blinds(horizontal)">
                                      <p:cBhvr>
                                        <p:cTn id="17" dur="500"/>
                                        <p:tgtEl>
                                          <p:spTgt spid="22"/>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xit" presetSubtype="10" fill="hold" nodeType="clickEffect">
                                  <p:stCondLst>
                                    <p:cond delay="0"/>
                                  </p:stCondLst>
                                  <p:childTnLst>
                                    <p:animEffect transition="out" filter="blinds(horizontal)">
                                      <p:cBhvr>
                                        <p:cTn id="21" dur="500"/>
                                        <p:tgtEl>
                                          <p:spTgt spid="22"/>
                                        </p:tgtEl>
                                      </p:cBhvr>
                                    </p:animEffect>
                                    <p:set>
                                      <p:cBhvr>
                                        <p:cTn id="22" dur="1" fill="hold">
                                          <p:stCondLst>
                                            <p:cond delay="499"/>
                                          </p:stCondLst>
                                        </p:cTn>
                                        <p:tgtEl>
                                          <p:spTgt spid="22"/>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blinds(horizontal)">
                                      <p:cBhvr>
                                        <p:cTn id="27" dur="500"/>
                                        <p:tgtEl>
                                          <p:spTgt spid="2"/>
                                        </p:tgtEl>
                                      </p:cBhvr>
                                    </p:animEffect>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30"/>
                                        </p:tgtEl>
                                        <p:attrNameLst>
                                          <p:attrName>style.visibility</p:attrName>
                                        </p:attrNameLst>
                                      </p:cBhvr>
                                      <p:to>
                                        <p:strVal val="visible"/>
                                      </p:to>
                                    </p:set>
                                    <p:anim calcmode="lin" valueType="num">
                                      <p:cBhvr additive="base">
                                        <p:cTn id="32" dur="500" fill="hold"/>
                                        <p:tgtEl>
                                          <p:spTgt spid="30"/>
                                        </p:tgtEl>
                                        <p:attrNameLst>
                                          <p:attrName>ppt_x</p:attrName>
                                        </p:attrNameLst>
                                      </p:cBhvr>
                                      <p:tavLst>
                                        <p:tav tm="0">
                                          <p:val>
                                            <p:strVal val="#ppt_x"/>
                                          </p:val>
                                        </p:tav>
                                        <p:tav tm="100000">
                                          <p:val>
                                            <p:strVal val="#ppt_x"/>
                                          </p:val>
                                        </p:tav>
                                      </p:tavLst>
                                    </p:anim>
                                    <p:anim calcmode="lin" valueType="num">
                                      <p:cBhvr additive="base">
                                        <p:cTn id="33"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nodeType="clickEffect">
                                  <p:stCondLst>
                                    <p:cond delay="0"/>
                                  </p:stCondLst>
                                  <p:childTnLst>
                                    <p:set>
                                      <p:cBhvr>
                                        <p:cTn id="37" dur="1" fill="hold">
                                          <p:stCondLst>
                                            <p:cond delay="0"/>
                                          </p:stCondLst>
                                        </p:cTn>
                                        <p:tgtEl>
                                          <p:spTgt spid="27"/>
                                        </p:tgtEl>
                                        <p:attrNameLst>
                                          <p:attrName>style.visibility</p:attrName>
                                        </p:attrNameLst>
                                      </p:cBhvr>
                                      <p:to>
                                        <p:strVal val="visible"/>
                                      </p:to>
                                    </p:set>
                                    <p:anim calcmode="lin" valueType="num">
                                      <p:cBhvr additive="base">
                                        <p:cTn id="38" dur="500" fill="hold"/>
                                        <p:tgtEl>
                                          <p:spTgt spid="27"/>
                                        </p:tgtEl>
                                        <p:attrNameLst>
                                          <p:attrName>ppt_x</p:attrName>
                                        </p:attrNameLst>
                                      </p:cBhvr>
                                      <p:tavLst>
                                        <p:tav tm="0">
                                          <p:val>
                                            <p:strVal val="#ppt_x"/>
                                          </p:val>
                                        </p:tav>
                                        <p:tav tm="100000">
                                          <p:val>
                                            <p:strVal val="#ppt_x"/>
                                          </p:val>
                                        </p:tav>
                                      </p:tavLst>
                                    </p:anim>
                                    <p:anim calcmode="lin" valueType="num">
                                      <p:cBhvr additive="base">
                                        <p:cTn id="39"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nodeType="clickEffect">
                                  <p:stCondLst>
                                    <p:cond delay="0"/>
                                  </p:stCondLst>
                                  <p:childTnLst>
                                    <p:set>
                                      <p:cBhvr>
                                        <p:cTn id="43" dur="1" fill="hold">
                                          <p:stCondLst>
                                            <p:cond delay="0"/>
                                          </p:stCondLst>
                                        </p:cTn>
                                        <p:tgtEl>
                                          <p:spTgt spid="14"/>
                                        </p:tgtEl>
                                        <p:attrNameLst>
                                          <p:attrName>style.visibility</p:attrName>
                                        </p:attrNameLst>
                                      </p:cBhvr>
                                      <p:to>
                                        <p:strVal val="visible"/>
                                      </p:to>
                                    </p:set>
                                    <p:anim calcmode="lin" valueType="num">
                                      <p:cBhvr additive="base">
                                        <p:cTn id="44" dur="500" fill="hold"/>
                                        <p:tgtEl>
                                          <p:spTgt spid="14"/>
                                        </p:tgtEl>
                                        <p:attrNameLst>
                                          <p:attrName>ppt_x</p:attrName>
                                        </p:attrNameLst>
                                      </p:cBhvr>
                                      <p:tavLst>
                                        <p:tav tm="0">
                                          <p:val>
                                            <p:strVal val="#ppt_x"/>
                                          </p:val>
                                        </p:tav>
                                        <p:tav tm="100000">
                                          <p:val>
                                            <p:strVal val="#ppt_x"/>
                                          </p:val>
                                        </p:tav>
                                      </p:tavLst>
                                    </p:anim>
                                    <p:anim calcmode="lin" valueType="num">
                                      <p:cBhvr additive="base">
                                        <p:cTn id="45"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nodeType="clickEffect">
                                  <p:stCondLst>
                                    <p:cond delay="0"/>
                                  </p:stCondLst>
                                  <p:childTnLst>
                                    <p:set>
                                      <p:cBhvr>
                                        <p:cTn id="49" dur="1" fill="hold">
                                          <p:stCondLst>
                                            <p:cond delay="0"/>
                                          </p:stCondLst>
                                        </p:cTn>
                                        <p:tgtEl>
                                          <p:spTgt spid="24"/>
                                        </p:tgtEl>
                                        <p:attrNameLst>
                                          <p:attrName>style.visibility</p:attrName>
                                        </p:attrNameLst>
                                      </p:cBhvr>
                                      <p:to>
                                        <p:strVal val="visible"/>
                                      </p:to>
                                    </p:set>
                                    <p:anim calcmode="lin" valueType="num">
                                      <p:cBhvr additive="base">
                                        <p:cTn id="50" dur="500" fill="hold"/>
                                        <p:tgtEl>
                                          <p:spTgt spid="24"/>
                                        </p:tgtEl>
                                        <p:attrNameLst>
                                          <p:attrName>ppt_x</p:attrName>
                                        </p:attrNameLst>
                                      </p:cBhvr>
                                      <p:tavLst>
                                        <p:tav tm="0">
                                          <p:val>
                                            <p:strVal val="#ppt_x"/>
                                          </p:val>
                                        </p:tav>
                                        <p:tav tm="100000">
                                          <p:val>
                                            <p:strVal val="#ppt_x"/>
                                          </p:val>
                                        </p:tav>
                                      </p:tavLst>
                                    </p:anim>
                                    <p:anim calcmode="lin" valueType="num">
                                      <p:cBhvr additive="base">
                                        <p:cTn id="51"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044" y="188640"/>
            <a:ext cx="9116955" cy="6124754"/>
          </a:xfrm>
          <a:prstGeom prst="rect">
            <a:avLst/>
          </a:prstGeom>
          <a:noFill/>
        </p:spPr>
        <p:txBody>
          <a:bodyPr wrap="square" rtlCol="0">
            <a:spAutoFit/>
          </a:bodyPr>
          <a:lstStyle/>
          <a:p>
            <a:r>
              <a:rPr lang="en-US" altLang="zh-CN" sz="2800" b="1" dirty="0">
                <a:solidFill>
                  <a:srgbClr val="FF0000"/>
                </a:solidFill>
                <a:latin typeface="Segoe UI Semibold" panose="020B0702040204020203" pitchFamily="34" charset="0"/>
                <a:ea typeface="Cambria Math" panose="02040503050406030204" pitchFamily="18" charset="0"/>
                <a:cs typeface="Segoe UI Semibold" panose="020B0702040204020203" pitchFamily="34" charset="0"/>
              </a:rPr>
              <a:t>Understanding:</a:t>
            </a:r>
            <a:br>
              <a:rPr lang="en-US" altLang="zh-CN" sz="2800" b="1" dirty="0">
                <a:latin typeface="Cambria Math" panose="02040503050406030204" pitchFamily="18" charset="0"/>
                <a:ea typeface="Cambria Math" panose="02040503050406030204" pitchFamily="18" charset="0"/>
              </a:rPr>
            </a:br>
            <a:r>
              <a:rPr lang="en-US" altLang="zh-CN" sz="2800" b="1" dirty="0">
                <a:latin typeface="Cambria Math" panose="02040503050406030204" pitchFamily="18" charset="0"/>
                <a:ea typeface="Cambria Math" panose="02040503050406030204" pitchFamily="18" charset="0"/>
              </a:rPr>
              <a:t>    P11: </a:t>
            </a:r>
            <a:r>
              <a:rPr lang="en-US" altLang="zh-CN" sz="2800" dirty="0"/>
              <a:t>Laurie knew that music was nearly as </a:t>
            </a:r>
            <a:r>
              <a:rPr lang="en-US" altLang="zh-CN" sz="2800" b="1" dirty="0">
                <a:solidFill>
                  <a:srgbClr val="FF0000"/>
                </a:solidFill>
              </a:rPr>
              <a:t>important</a:t>
            </a:r>
            <a:r>
              <a:rPr lang="en-US" altLang="zh-CN" sz="2800" dirty="0"/>
              <a:t> to the program as the skating itself. The music you skated to created mood, rhythm and style. Laurie had worked with her coach for months to select and then tape her music program. If she lost her music tape, she might as well forget about skating. It was that simple. </a:t>
            </a:r>
            <a:endParaRPr lang="en-US" altLang="zh-CN" sz="2800" dirty="0"/>
          </a:p>
          <a:p>
            <a:pPr marL="457200" indent="-457200">
              <a:buFont typeface="Wingdings" panose="05000000000000000000" pitchFamily="2" charset="2"/>
              <a:buChar char="l"/>
            </a:pPr>
            <a:r>
              <a:rPr lang="en-US" altLang="zh-CN" sz="2800" dirty="0">
                <a:latin typeface="Cambria Math" panose="02040503050406030204" pitchFamily="18" charset="0"/>
                <a:ea typeface="Cambria Math" panose="02040503050406030204" pitchFamily="18" charset="0"/>
              </a:rPr>
              <a:t> </a:t>
            </a:r>
            <a:r>
              <a:rPr lang="en-US" altLang="zh-CN" sz="2800" dirty="0" smtClean="0">
                <a:latin typeface="Cambria Math" panose="02040503050406030204" pitchFamily="18" charset="0"/>
                <a:ea typeface="Cambria Math" panose="02040503050406030204" pitchFamily="18" charset="0"/>
              </a:rPr>
              <a:t>The </a:t>
            </a:r>
            <a:r>
              <a:rPr lang="en-US" altLang="zh-CN" sz="2800" dirty="0">
                <a:latin typeface="Cambria Math" panose="02040503050406030204" pitchFamily="18" charset="0"/>
                <a:ea typeface="Cambria Math" panose="02040503050406030204" pitchFamily="18" charset="0"/>
              </a:rPr>
              <a:t>passage tells us </a:t>
            </a:r>
            <a:r>
              <a:rPr lang="en-US" altLang="zh-CN" sz="2800" dirty="0" smtClean="0">
                <a:latin typeface="Cambria Math" panose="02040503050406030204" pitchFamily="18" charset="0"/>
                <a:ea typeface="Cambria Math" panose="02040503050406030204" pitchFamily="18" charset="0"/>
              </a:rPr>
              <a:t>_______________________________.</a:t>
            </a:r>
            <a:endParaRPr lang="en-US" altLang="zh-CN" sz="2800" dirty="0" smtClean="0">
              <a:latin typeface="Cambria Math" panose="02040503050406030204" pitchFamily="18" charset="0"/>
              <a:ea typeface="Cambria Math" panose="02040503050406030204" pitchFamily="18" charset="0"/>
            </a:endParaRPr>
          </a:p>
          <a:p>
            <a:pPr marL="457200" indent="-457200">
              <a:buFont typeface="Wingdings" panose="05000000000000000000" pitchFamily="2" charset="2"/>
              <a:buChar char="l"/>
            </a:pPr>
            <a:endParaRPr lang="en-US" altLang="zh-CN" sz="2800" dirty="0">
              <a:latin typeface="Cambria Math" panose="02040503050406030204" pitchFamily="18" charset="0"/>
              <a:ea typeface="Cambria Math" panose="02040503050406030204" pitchFamily="18" charset="0"/>
            </a:endParaRPr>
          </a:p>
          <a:p>
            <a:pPr marL="457200" indent="-457200">
              <a:buFont typeface="Wingdings" panose="05000000000000000000" pitchFamily="2" charset="2"/>
              <a:buChar char="l"/>
            </a:pPr>
            <a:r>
              <a:rPr lang="en-US" altLang="zh-CN" sz="2800" dirty="0" smtClean="0">
                <a:latin typeface="Cambria Math" panose="02040503050406030204" pitchFamily="18" charset="0"/>
                <a:ea typeface="Cambria Math" panose="02040503050406030204" pitchFamily="18" charset="0"/>
              </a:rPr>
              <a:t> </a:t>
            </a:r>
            <a:r>
              <a:rPr lang="en-US" altLang="zh-CN" sz="2800" dirty="0">
                <a:latin typeface="Cambria Math" panose="02040503050406030204" pitchFamily="18" charset="0"/>
                <a:ea typeface="Cambria Math" panose="02040503050406030204" pitchFamily="18" charset="0"/>
              </a:rPr>
              <a:t>The passage develops in a/an ______________________ way</a:t>
            </a:r>
            <a:r>
              <a:rPr lang="en-US" altLang="zh-CN" sz="2800" dirty="0" smtClean="0">
                <a:latin typeface="Cambria Math" panose="02040503050406030204" pitchFamily="18" charset="0"/>
                <a:ea typeface="Cambria Math" panose="02040503050406030204" pitchFamily="18" charset="0"/>
              </a:rPr>
              <a:t>.</a:t>
            </a:r>
            <a:endParaRPr lang="en-US" altLang="zh-CN" sz="2800" dirty="0" smtClean="0">
              <a:latin typeface="Cambria Math" panose="02040503050406030204" pitchFamily="18" charset="0"/>
              <a:ea typeface="Cambria Math" panose="02040503050406030204" pitchFamily="18" charset="0"/>
            </a:endParaRPr>
          </a:p>
          <a:p>
            <a:pPr marL="457200" indent="-457200">
              <a:buFont typeface="Wingdings" panose="05000000000000000000" pitchFamily="2" charset="2"/>
              <a:buChar char="l"/>
            </a:pPr>
            <a:endParaRPr lang="en-US" altLang="zh-CN" sz="2800" dirty="0">
              <a:latin typeface="Cambria Math" panose="02040503050406030204" pitchFamily="18" charset="0"/>
              <a:ea typeface="Cambria Math" panose="02040503050406030204" pitchFamily="18" charset="0"/>
            </a:endParaRPr>
          </a:p>
          <a:p>
            <a:pPr marL="457200" indent="-457200">
              <a:buFont typeface="Wingdings" panose="05000000000000000000" pitchFamily="2" charset="2"/>
              <a:buChar char="l"/>
            </a:pPr>
            <a:r>
              <a:rPr lang="en-US" altLang="zh-CN" sz="2800" dirty="0" smtClean="0">
                <a:latin typeface="Cambria Math" panose="02040503050406030204" pitchFamily="18" charset="0"/>
                <a:ea typeface="Cambria Math" panose="02040503050406030204" pitchFamily="18" charset="0"/>
              </a:rPr>
              <a:t> </a:t>
            </a:r>
            <a:r>
              <a:rPr lang="en-US" altLang="zh-CN" sz="2800" dirty="0">
                <a:latin typeface="Cambria Math" panose="02040503050406030204" pitchFamily="18" charset="0"/>
                <a:ea typeface="Cambria Math" panose="02040503050406030204" pitchFamily="18" charset="0"/>
              </a:rPr>
              <a:t>The author emphasizes the importance of music so much to _________________________________________________.</a:t>
            </a:r>
            <a:endParaRPr lang="en-US" altLang="zh-CN" sz="2800" dirty="0">
              <a:latin typeface="Cambria Math" panose="02040503050406030204" pitchFamily="18" charset="0"/>
              <a:ea typeface="Cambria Math" panose="02040503050406030204" pitchFamily="18" charset="0"/>
            </a:endParaRPr>
          </a:p>
          <a:p>
            <a:r>
              <a:rPr lang="en-US" altLang="zh-CN" sz="2800" dirty="0">
                <a:latin typeface="Cambria Math" panose="02040503050406030204" pitchFamily="18" charset="0"/>
                <a:ea typeface="Cambria Math" panose="02040503050406030204" pitchFamily="18" charset="0"/>
              </a:rPr>
              <a:t>      </a:t>
            </a:r>
            <a:endParaRPr lang="en-US" altLang="zh-CN" sz="2800" dirty="0">
              <a:latin typeface="Cambria Math" panose="02040503050406030204" pitchFamily="18" charset="0"/>
              <a:ea typeface="Cambria Math" panose="02040503050406030204" pitchFamily="18" charset="0"/>
            </a:endParaRPr>
          </a:p>
        </p:txBody>
      </p:sp>
      <p:sp>
        <p:nvSpPr>
          <p:cNvPr id="3" name="TextBox 2"/>
          <p:cNvSpPr txBox="1"/>
          <p:nvPr/>
        </p:nvSpPr>
        <p:spPr>
          <a:xfrm>
            <a:off x="1867325" y="5216127"/>
            <a:ext cx="7258779" cy="523220"/>
          </a:xfrm>
          <a:prstGeom prst="rect">
            <a:avLst/>
          </a:prstGeom>
          <a:noFill/>
        </p:spPr>
        <p:txBody>
          <a:bodyPr wrap="square" rtlCol="0">
            <a:spAutoFit/>
          </a:bodyPr>
          <a:lstStyle/>
          <a:p>
            <a:r>
              <a:rPr lang="en-US" altLang="zh-CN" sz="2800" dirty="0" smtClean="0">
                <a:solidFill>
                  <a:srgbClr val="FF0000"/>
                </a:solidFill>
              </a:rPr>
              <a:t>show Laurie’s difficulty in making the decision</a:t>
            </a:r>
            <a:endParaRPr lang="zh-CN" altLang="en-US" sz="2800" dirty="0">
              <a:solidFill>
                <a:srgbClr val="FF0000"/>
              </a:solidFill>
            </a:endParaRPr>
          </a:p>
        </p:txBody>
      </p:sp>
      <p:sp>
        <p:nvSpPr>
          <p:cNvPr id="4" name="TextBox 3"/>
          <p:cNvSpPr txBox="1"/>
          <p:nvPr/>
        </p:nvSpPr>
        <p:spPr>
          <a:xfrm>
            <a:off x="3707904" y="3212976"/>
            <a:ext cx="5436096" cy="523220"/>
          </a:xfrm>
          <a:prstGeom prst="rect">
            <a:avLst/>
          </a:prstGeom>
          <a:noFill/>
        </p:spPr>
        <p:txBody>
          <a:bodyPr wrap="square" rtlCol="0">
            <a:spAutoFit/>
          </a:bodyPr>
          <a:lstStyle/>
          <a:p>
            <a:r>
              <a:rPr lang="en-US" altLang="zh-CN" sz="2800" dirty="0">
                <a:solidFill>
                  <a:srgbClr val="FF0000"/>
                </a:solidFill>
              </a:rPr>
              <a:t>the importance of music to a skater</a:t>
            </a:r>
            <a:endParaRPr lang="zh-CN" altLang="en-US" sz="2800" dirty="0">
              <a:solidFill>
                <a:srgbClr val="FF0000"/>
              </a:solidFill>
            </a:endParaRPr>
          </a:p>
        </p:txBody>
      </p:sp>
      <p:sp>
        <p:nvSpPr>
          <p:cNvPr id="5" name="TextBox 4"/>
          <p:cNvSpPr txBox="1"/>
          <p:nvPr/>
        </p:nvSpPr>
        <p:spPr>
          <a:xfrm>
            <a:off x="5327575" y="4045915"/>
            <a:ext cx="3816424" cy="523220"/>
          </a:xfrm>
          <a:prstGeom prst="rect">
            <a:avLst/>
          </a:prstGeom>
          <a:noFill/>
        </p:spPr>
        <p:txBody>
          <a:bodyPr wrap="square" rtlCol="0">
            <a:spAutoFit/>
          </a:bodyPr>
          <a:lstStyle/>
          <a:p>
            <a:r>
              <a:rPr lang="en-US" altLang="zh-CN" sz="2800" dirty="0">
                <a:solidFill>
                  <a:srgbClr val="FF0000"/>
                </a:solidFill>
              </a:rPr>
              <a:t>General- Specific</a:t>
            </a:r>
            <a:endParaRPr lang="zh-CN" altLang="en-US" sz="28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anim calcmode="lin" valueType="num">
                                      <p:cBhvr additive="base">
                                        <p:cTn id="13"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anim calcmode="lin" valueType="num">
                                      <p:cBhvr additive="base">
                                        <p:cTn id="19"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additive="base">
                                        <p:cTn id="25" dur="500" fill="hold"/>
                                        <p:tgtEl>
                                          <p:spTgt spid="4"/>
                                        </p:tgtEl>
                                        <p:attrNameLst>
                                          <p:attrName>ppt_x</p:attrName>
                                        </p:attrNameLst>
                                      </p:cBhvr>
                                      <p:tavLst>
                                        <p:tav tm="0">
                                          <p:val>
                                            <p:strVal val="#ppt_x"/>
                                          </p:val>
                                        </p:tav>
                                        <p:tav tm="100000">
                                          <p:val>
                                            <p:strVal val="#ppt_x"/>
                                          </p:val>
                                        </p:tav>
                                      </p:tavLst>
                                    </p:anim>
                                    <p:anim calcmode="lin" valueType="num">
                                      <p:cBhvr additive="base">
                                        <p:cTn id="2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gtEl>
                                        <p:attrNameLst>
                                          <p:attrName>style.visibility</p:attrName>
                                        </p:attrNameLst>
                                      </p:cBhvr>
                                      <p:to>
                                        <p:strVal val="visible"/>
                                      </p:to>
                                    </p:set>
                                    <p:anim calcmode="lin" valueType="num">
                                      <p:cBhvr additive="base">
                                        <p:cTn id="31" dur="500" fill="hold"/>
                                        <p:tgtEl>
                                          <p:spTgt spid="5"/>
                                        </p:tgtEl>
                                        <p:attrNameLst>
                                          <p:attrName>ppt_x</p:attrName>
                                        </p:attrNameLst>
                                      </p:cBhvr>
                                      <p:tavLst>
                                        <p:tav tm="0">
                                          <p:val>
                                            <p:strVal val="#ppt_x"/>
                                          </p:val>
                                        </p:tav>
                                        <p:tav tm="100000">
                                          <p:val>
                                            <p:strVal val="#ppt_x"/>
                                          </p:val>
                                        </p:tav>
                                      </p:tavLst>
                                    </p:anim>
                                    <p:anim calcmode="lin" valueType="num">
                                      <p:cBhvr additive="base">
                                        <p:cTn id="3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0" end="0"/>
                                            </p:txEl>
                                          </p:spTgt>
                                        </p:tgtEl>
                                        <p:attrNameLst>
                                          <p:attrName>style.visibility</p:attrName>
                                        </p:attrNameLst>
                                      </p:cBhvr>
                                      <p:to>
                                        <p:strVal val="visible"/>
                                      </p:to>
                                    </p:set>
                                    <p:anim calcmode="lin" valueType="num">
                                      <p:cBhvr additive="base">
                                        <p:cTn id="3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044" y="188640"/>
            <a:ext cx="9116955" cy="2949525"/>
          </a:xfrm>
          <a:prstGeom prst="rect">
            <a:avLst/>
          </a:prstGeom>
          <a:noFill/>
        </p:spPr>
        <p:txBody>
          <a:bodyPr wrap="square" rtlCol="0">
            <a:spAutoFit/>
          </a:bodyPr>
          <a:lstStyle/>
          <a:p>
            <a:r>
              <a:rPr lang="en-US" altLang="zh-CN" sz="2800" b="1" dirty="0">
                <a:solidFill>
                  <a:srgbClr val="FF0000"/>
                </a:solidFill>
                <a:latin typeface="Segoe UI Semibold" panose="020B0702040204020203" pitchFamily="34" charset="0"/>
                <a:ea typeface="Cambria Math" panose="02040503050406030204" pitchFamily="18" charset="0"/>
                <a:cs typeface="Segoe UI Semibold" panose="020B0702040204020203" pitchFamily="34" charset="0"/>
              </a:rPr>
              <a:t>Understanding:</a:t>
            </a:r>
            <a:br>
              <a:rPr lang="en-US" altLang="zh-CN" sz="2800" b="1" dirty="0">
                <a:latin typeface="Cambria Math" panose="02040503050406030204" pitchFamily="18" charset="0"/>
                <a:ea typeface="Cambria Math" panose="02040503050406030204" pitchFamily="18" charset="0"/>
              </a:rPr>
            </a:br>
            <a:r>
              <a:rPr lang="en-US" altLang="zh-CN" sz="2800" b="1" dirty="0">
                <a:latin typeface="Cambria Math" panose="02040503050406030204" pitchFamily="18" charset="0"/>
                <a:ea typeface="Cambria Math" panose="02040503050406030204" pitchFamily="18" charset="0"/>
              </a:rPr>
              <a:t>    P14: </a:t>
            </a:r>
            <a:r>
              <a:rPr lang="en-US" altLang="zh-CN" sz="3200" dirty="0"/>
              <a:t>Laurie stood </a:t>
            </a:r>
            <a:r>
              <a:rPr lang="en-US" altLang="zh-CN" sz="3200" b="1" dirty="0"/>
              <a:t>motionless</a:t>
            </a:r>
            <a:r>
              <a:rPr lang="en-US" altLang="zh-CN" sz="3200" dirty="0"/>
              <a:t> for what must have been only seconds --yet it seemed like years while she thought about what to do.</a:t>
            </a:r>
            <a:endParaRPr lang="zh-CN" altLang="zh-CN" sz="3200" dirty="0"/>
          </a:p>
          <a:p>
            <a:pPr>
              <a:lnSpc>
                <a:spcPts val="3700"/>
              </a:lnSpc>
            </a:pPr>
            <a:r>
              <a:rPr lang="en-US" altLang="zh-CN" sz="3200" dirty="0">
                <a:solidFill>
                  <a:srgbClr val="FF0000"/>
                </a:solidFill>
                <a:latin typeface="Times New Roman" panose="02020603050405020304" pitchFamily="18" charset="0"/>
                <a:cs typeface="Times New Roman" panose="02020603050405020304" pitchFamily="18" charset="0"/>
              </a:rPr>
              <a:t>       It seemed like years/ a century before….</a:t>
            </a:r>
            <a:endParaRPr lang="en-US" altLang="zh-CN" sz="3200" dirty="0">
              <a:solidFill>
                <a:srgbClr val="FF0000"/>
              </a:solidFill>
              <a:latin typeface="Times New Roman" panose="02020603050405020304" pitchFamily="18" charset="0"/>
              <a:cs typeface="Times New Roman" panose="02020603050405020304" pitchFamily="18" charset="0"/>
            </a:endParaRPr>
          </a:p>
          <a:p>
            <a:pPr>
              <a:lnSpc>
                <a:spcPts val="3700"/>
              </a:lnSpc>
            </a:pPr>
            <a:r>
              <a:rPr lang="en-US" altLang="zh-CN" sz="3200" dirty="0">
                <a:solidFill>
                  <a:srgbClr val="FF0000"/>
                </a:solidFill>
                <a:latin typeface="Times New Roman" panose="02020603050405020304" pitchFamily="18" charset="0"/>
                <a:ea typeface="Microsoft JhengHei Light" panose="020B0304030504040204" pitchFamily="34" charset="-120"/>
                <a:cs typeface="Times New Roman" panose="02020603050405020304" pitchFamily="18" charset="0"/>
              </a:rPr>
              <a:t>       After what seemed like years/ a century,…</a:t>
            </a:r>
            <a:endParaRPr lang="en-US" altLang="zh-CN" sz="2800" dirty="0">
              <a:ea typeface="Microsoft JhengHei Light" panose="020B0304030504040204" pitchFamily="34" charset="-120"/>
            </a:endParaRPr>
          </a:p>
        </p:txBody>
      </p:sp>
      <p:sp>
        <p:nvSpPr>
          <p:cNvPr id="4" name="TextBox 3"/>
          <p:cNvSpPr txBox="1"/>
          <p:nvPr/>
        </p:nvSpPr>
        <p:spPr>
          <a:xfrm>
            <a:off x="55214" y="3155744"/>
            <a:ext cx="8981281" cy="954107"/>
          </a:xfrm>
          <a:prstGeom prst="rect">
            <a:avLst/>
          </a:prstGeom>
          <a:noFill/>
        </p:spPr>
        <p:txBody>
          <a:bodyPr wrap="square" rtlCol="0">
            <a:spAutoFit/>
          </a:bodyPr>
          <a:lstStyle/>
          <a:p>
            <a:r>
              <a:rPr lang="en-US" altLang="zh-CN" sz="2800" dirty="0">
                <a:latin typeface="Segoe UI Semibold" panose="020B0702040204020203" pitchFamily="34" charset="0"/>
                <a:cs typeface="Segoe UI Semibold" panose="020B0702040204020203" pitchFamily="34" charset="0"/>
              </a:rPr>
              <a:t>   Laurie must be feeling ____________________________ over whether to turn in the tape at the moment.</a:t>
            </a:r>
            <a:endParaRPr lang="zh-CN" altLang="en-US" sz="2800" dirty="0">
              <a:latin typeface="Segoe UI Semibold" panose="020B0702040204020203" pitchFamily="34" charset="0"/>
              <a:cs typeface="Segoe UI Semibold" panose="020B0702040204020203" pitchFamily="34" charset="0"/>
            </a:endParaRPr>
          </a:p>
        </p:txBody>
      </p:sp>
      <p:sp>
        <p:nvSpPr>
          <p:cNvPr id="5" name="TextBox 4"/>
          <p:cNvSpPr txBox="1"/>
          <p:nvPr/>
        </p:nvSpPr>
        <p:spPr>
          <a:xfrm>
            <a:off x="4211960" y="3155744"/>
            <a:ext cx="4608512" cy="523220"/>
          </a:xfrm>
          <a:prstGeom prst="rect">
            <a:avLst/>
          </a:prstGeom>
          <a:noFill/>
        </p:spPr>
        <p:txBody>
          <a:bodyPr wrap="square" rtlCol="0">
            <a:spAutoFit/>
          </a:bodyPr>
          <a:lstStyle/>
          <a:p>
            <a:r>
              <a:rPr lang="en-US" altLang="zh-CN" sz="2800" dirty="0">
                <a:solidFill>
                  <a:srgbClr val="FF0000"/>
                </a:solidFill>
              </a:rPr>
              <a:t>hesitant, torn, in a dilemma</a:t>
            </a:r>
            <a:endParaRPr lang="zh-CN" altLang="en-US" sz="28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anim calcmode="lin" valueType="num">
                                      <p:cBhvr additive="base">
                                        <p:cTn id="11"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500" fill="hold"/>
                                        <p:tgtEl>
                                          <p:spTgt spid="5"/>
                                        </p:tgtEl>
                                        <p:attrNameLst>
                                          <p:attrName>ppt_x</p:attrName>
                                        </p:attrNameLst>
                                      </p:cBhvr>
                                      <p:tavLst>
                                        <p:tav tm="0">
                                          <p:val>
                                            <p:strVal val="#ppt_x"/>
                                          </p:val>
                                        </p:tav>
                                        <p:tav tm="100000">
                                          <p:val>
                                            <p:strVal val="#ppt_x"/>
                                          </p:val>
                                        </p:tav>
                                      </p:tavLst>
                                    </p:anim>
                                    <p:anim calcmode="lin" valueType="num">
                                      <p:cBhvr additive="base">
                                        <p:cTn id="1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044" y="188640"/>
            <a:ext cx="9116955" cy="5068054"/>
          </a:xfrm>
          <a:prstGeom prst="rect">
            <a:avLst/>
          </a:prstGeom>
          <a:noFill/>
        </p:spPr>
        <p:txBody>
          <a:bodyPr wrap="square" rtlCol="0">
            <a:spAutoFit/>
          </a:bodyPr>
          <a:lstStyle/>
          <a:p>
            <a:pPr>
              <a:lnSpc>
                <a:spcPts val="3700"/>
              </a:lnSpc>
            </a:pPr>
            <a:r>
              <a:rPr lang="en-US" altLang="zh-CN" sz="2800" b="1" dirty="0">
                <a:solidFill>
                  <a:srgbClr val="FF0000"/>
                </a:solidFill>
                <a:latin typeface="Segoe UI Semibold" panose="020B0702040204020203" pitchFamily="34" charset="0"/>
                <a:ea typeface="Cambria Math" panose="02040503050406030204" pitchFamily="18" charset="0"/>
                <a:cs typeface="Segoe UI Semibold" panose="020B0702040204020203" pitchFamily="34" charset="0"/>
              </a:rPr>
              <a:t>Understanding:</a:t>
            </a:r>
            <a:br>
              <a:rPr lang="en-US" altLang="zh-CN" sz="2800" b="1" dirty="0">
                <a:latin typeface="Cambria Math" panose="02040503050406030204" pitchFamily="18" charset="0"/>
                <a:ea typeface="Cambria Math" panose="02040503050406030204" pitchFamily="18" charset="0"/>
              </a:rPr>
            </a:br>
            <a:r>
              <a:rPr lang="en-US" altLang="zh-CN" sz="2800" b="1" dirty="0">
                <a:latin typeface="Cambria Math" panose="02040503050406030204" pitchFamily="18" charset="0"/>
                <a:ea typeface="Cambria Math" panose="02040503050406030204" pitchFamily="18" charset="0"/>
              </a:rPr>
              <a:t>    P29: </a:t>
            </a:r>
            <a:r>
              <a:rPr lang="en-US" altLang="zh-CN" sz="3200" dirty="0">
                <a:latin typeface="Times New Roman" panose="02020603050405020304" pitchFamily="18" charset="0"/>
                <a:cs typeface="Times New Roman" panose="02020603050405020304" pitchFamily="18" charset="0"/>
              </a:rPr>
              <a:t>But no one will ever know how close I really came to losing.</a:t>
            </a:r>
            <a:endParaRPr lang="en-US" altLang="zh-CN" sz="3200" dirty="0">
              <a:latin typeface="Times New Roman" panose="02020603050405020304" pitchFamily="18" charset="0"/>
              <a:cs typeface="Times New Roman" panose="02020603050405020304" pitchFamily="18" charset="0"/>
            </a:endParaRPr>
          </a:p>
          <a:p>
            <a:pPr>
              <a:lnSpc>
                <a:spcPts val="3700"/>
              </a:lnSpc>
            </a:pPr>
            <a:r>
              <a:rPr lang="en-US" altLang="zh-CN" sz="3200" dirty="0">
                <a:solidFill>
                  <a:srgbClr val="FF0000"/>
                </a:solidFill>
                <a:latin typeface="Times New Roman" panose="02020603050405020304" pitchFamily="18" charset="0"/>
                <a:cs typeface="Times New Roman" panose="02020603050405020304" pitchFamily="18" charset="0"/>
              </a:rPr>
              <a:t>       </a:t>
            </a:r>
            <a:r>
              <a:rPr lang="en-US" altLang="zh-CN" sz="3200" dirty="0" smtClean="0">
                <a:solidFill>
                  <a:srgbClr val="FF0000"/>
                </a:solidFill>
                <a:latin typeface="Times New Roman" panose="02020603050405020304" pitchFamily="18" charset="0"/>
                <a:cs typeface="Times New Roman" panose="02020603050405020304" pitchFamily="18" charset="0"/>
              </a:rPr>
              <a:t>She </a:t>
            </a:r>
            <a:r>
              <a:rPr lang="en-US" altLang="zh-CN" sz="3200" dirty="0">
                <a:solidFill>
                  <a:srgbClr val="FF0000"/>
                </a:solidFill>
                <a:latin typeface="Times New Roman" panose="02020603050405020304" pitchFamily="18" charset="0"/>
                <a:cs typeface="Times New Roman" panose="02020603050405020304" pitchFamily="18" charset="0"/>
              </a:rPr>
              <a:t>came close to losing _________________.</a:t>
            </a:r>
            <a:endParaRPr lang="en-US" altLang="zh-CN" sz="3200" dirty="0">
              <a:solidFill>
                <a:srgbClr val="FF0000"/>
              </a:solidFill>
              <a:latin typeface="Times New Roman" panose="02020603050405020304" pitchFamily="18" charset="0"/>
              <a:cs typeface="Times New Roman" panose="02020603050405020304" pitchFamily="18" charset="0"/>
            </a:endParaRPr>
          </a:p>
          <a:p>
            <a:r>
              <a:rPr lang="en-US" altLang="zh-CN" sz="3200" dirty="0">
                <a:latin typeface="Cambria Math" panose="02040503050406030204" pitchFamily="18" charset="0"/>
                <a:ea typeface="Cambria Math" panose="02040503050406030204" pitchFamily="18" charset="0"/>
              </a:rPr>
              <a:t>       </a:t>
            </a:r>
            <a:r>
              <a:rPr lang="en-US" altLang="zh-CN" sz="2800" dirty="0">
                <a:ea typeface="Microsoft JhengHei Light" panose="020B0304030504040204" pitchFamily="34" charset="-120"/>
              </a:rPr>
              <a:t>A. the competition</a:t>
            </a:r>
            <a:endParaRPr lang="en-US" altLang="zh-CN" sz="2800" dirty="0">
              <a:ea typeface="Microsoft JhengHei Light" panose="020B0304030504040204" pitchFamily="34" charset="-120"/>
            </a:endParaRPr>
          </a:p>
          <a:p>
            <a:r>
              <a:rPr lang="en-US" altLang="zh-CN" sz="2800" dirty="0">
                <a:ea typeface="Microsoft JhengHei Light" panose="020B0304030504040204" pitchFamily="34" charset="-120"/>
              </a:rPr>
              <a:t>        B.  the chance to compete in the World Cup and the Olympics</a:t>
            </a:r>
            <a:endParaRPr lang="en-US" altLang="zh-CN" sz="2800" dirty="0">
              <a:ea typeface="Microsoft JhengHei Light" panose="020B0304030504040204" pitchFamily="34" charset="-120"/>
            </a:endParaRPr>
          </a:p>
          <a:p>
            <a:r>
              <a:rPr lang="en-US" altLang="zh-CN" sz="2800" dirty="0">
                <a:ea typeface="Microsoft JhengHei Light" panose="020B0304030504040204" pitchFamily="34" charset="-120"/>
              </a:rPr>
              <a:t>        C.  the friendship with a terrific skater</a:t>
            </a:r>
            <a:endParaRPr lang="en-US" altLang="zh-CN" sz="2800" dirty="0">
              <a:ea typeface="Microsoft JhengHei Light" panose="020B0304030504040204" pitchFamily="34" charset="-120"/>
            </a:endParaRPr>
          </a:p>
          <a:p>
            <a:r>
              <a:rPr lang="en-US" altLang="zh-CN" sz="2800" dirty="0">
                <a:ea typeface="Microsoft JhengHei Light" panose="020B0304030504040204" pitchFamily="34" charset="-120"/>
              </a:rPr>
              <a:t>        D.  the good sense of music</a:t>
            </a:r>
            <a:endParaRPr lang="en-US" altLang="zh-CN" sz="2800" dirty="0">
              <a:ea typeface="Microsoft JhengHei Light" panose="020B0304030504040204" pitchFamily="34" charset="-120"/>
            </a:endParaRPr>
          </a:p>
          <a:p>
            <a:r>
              <a:rPr lang="en-US" altLang="zh-CN" sz="2800" dirty="0">
                <a:ea typeface="Microsoft JhengHei Light" panose="020B0304030504040204" pitchFamily="34" charset="-120"/>
              </a:rPr>
              <a:t>        E.  the spirit of “fair play”  </a:t>
            </a:r>
            <a:endParaRPr lang="en-US" altLang="zh-CN" sz="2800" dirty="0">
              <a:ea typeface="Microsoft JhengHei Light" panose="020B0304030504040204" pitchFamily="34" charset="-120"/>
            </a:endParaRPr>
          </a:p>
          <a:p>
            <a:r>
              <a:rPr lang="en-US" altLang="zh-CN" sz="2800" dirty="0">
                <a:ea typeface="Microsoft JhengHei Light" panose="020B0304030504040204" pitchFamily="34" charset="-120"/>
              </a:rPr>
              <a:t>        F. G….</a:t>
            </a:r>
            <a:endParaRPr lang="en-US" altLang="zh-CN" sz="2800" dirty="0">
              <a:ea typeface="Microsoft JhengHei Light" panose="020B0304030504040204" pitchFamily="34" charset="-12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anim calcmode="lin" valueType="num">
                                      <p:cBhvr additive="base">
                                        <p:cTn id="11"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anim calcmode="lin" valueType="num">
                                      <p:cBhvr additive="base">
                                        <p:cTn id="15"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anim calcmode="lin" valueType="num">
                                      <p:cBhvr additive="base">
                                        <p:cTn id="19"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anim calcmode="lin" valueType="num">
                                      <p:cBhvr additive="base">
                                        <p:cTn id="23"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7" end="7"/>
                                            </p:txEl>
                                          </p:spTgt>
                                        </p:tgtEl>
                                        <p:attrNameLst>
                                          <p:attrName>style.visibility</p:attrName>
                                        </p:attrNameLst>
                                      </p:cBhvr>
                                      <p:to>
                                        <p:strVal val="visible"/>
                                      </p:to>
                                    </p:set>
                                    <p:anim calcmode="lin" valueType="num">
                                      <p:cBhvr additive="base">
                                        <p:cTn id="27"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43497"/>
            <a:ext cx="9116955" cy="6686446"/>
          </a:xfrm>
          <a:prstGeom prst="rect">
            <a:avLst/>
          </a:prstGeom>
          <a:noFill/>
        </p:spPr>
        <p:txBody>
          <a:bodyPr wrap="square" rtlCol="0">
            <a:spAutoFit/>
          </a:bodyPr>
          <a:lstStyle/>
          <a:p>
            <a:pPr>
              <a:lnSpc>
                <a:spcPts val="3700"/>
              </a:lnSpc>
            </a:pPr>
            <a:r>
              <a:rPr lang="en-US" altLang="zh-CN" sz="3200" dirty="0" smtClean="0">
                <a:solidFill>
                  <a:srgbClr val="FF0000"/>
                </a:solidFill>
              </a:rPr>
              <a:t>How </a:t>
            </a:r>
            <a:r>
              <a:rPr lang="en-US" altLang="zh-CN" sz="3200" dirty="0">
                <a:solidFill>
                  <a:srgbClr val="FF0000"/>
                </a:solidFill>
              </a:rPr>
              <a:t>do you know that Laurie performed well? </a:t>
            </a:r>
            <a:endParaRPr lang="en-US" altLang="zh-CN" sz="3200" dirty="0" smtClean="0">
              <a:solidFill>
                <a:srgbClr val="FF0000"/>
              </a:solidFill>
            </a:endParaRPr>
          </a:p>
          <a:p>
            <a:pPr marL="457200" indent="-457200">
              <a:lnSpc>
                <a:spcPts val="3700"/>
              </a:lnSpc>
              <a:buFont typeface="Wingdings" panose="05000000000000000000" pitchFamily="2" charset="2"/>
              <a:buChar char="l"/>
            </a:pPr>
            <a:r>
              <a:rPr lang="en-US" altLang="zh-CN" sz="2800" dirty="0" smtClean="0">
                <a:latin typeface="Times New Roman" panose="02020603050405020304" pitchFamily="18" charset="0"/>
                <a:ea typeface="Microsoft JhengHei Light" panose="020B0304030504040204" pitchFamily="34" charset="-120"/>
                <a:cs typeface="Times New Roman" panose="02020603050405020304" pitchFamily="18" charset="0"/>
              </a:rPr>
              <a:t>P21</a:t>
            </a:r>
            <a:r>
              <a:rPr lang="en-US" altLang="zh-CN" sz="2800" dirty="0">
                <a:latin typeface="Times New Roman" panose="02020603050405020304" pitchFamily="18" charset="0"/>
                <a:ea typeface="Microsoft JhengHei Light" panose="020B0304030504040204" pitchFamily="34" charset="-120"/>
                <a:cs typeface="Times New Roman" panose="02020603050405020304" pitchFamily="18" charset="0"/>
              </a:rPr>
              <a:t>:  "Good," she thought to herself, "my knee’s holding up.”</a:t>
            </a:r>
            <a:endParaRPr lang="en-US" altLang="zh-CN" sz="2800" dirty="0">
              <a:latin typeface="Times New Roman" panose="02020603050405020304" pitchFamily="18" charset="0"/>
              <a:ea typeface="Microsoft JhengHei Light" panose="020B0304030504040204" pitchFamily="34" charset="-120"/>
              <a:cs typeface="Times New Roman" panose="02020603050405020304" pitchFamily="18" charset="0"/>
            </a:endParaRPr>
          </a:p>
          <a:p>
            <a:pPr marL="457200" indent="-457200">
              <a:buFont typeface="Wingdings" panose="05000000000000000000" pitchFamily="2" charset="2"/>
              <a:buChar char="l"/>
            </a:pPr>
            <a:r>
              <a:rPr lang="en-US" altLang="zh-CN" sz="2800" dirty="0">
                <a:latin typeface="Times New Roman" panose="02020603050405020304" pitchFamily="18" charset="0"/>
                <a:ea typeface="Microsoft JhengHei Light" panose="020B0304030504040204" pitchFamily="34" charset="-120"/>
                <a:cs typeface="Times New Roman" panose="02020603050405020304" pitchFamily="18" charset="0"/>
              </a:rPr>
              <a:t> P22: </a:t>
            </a:r>
            <a:r>
              <a:rPr lang="en-US" altLang="zh-CN" sz="2800" dirty="0">
                <a:latin typeface="Times New Roman" panose="02020603050405020304" pitchFamily="18" charset="0"/>
                <a:cs typeface="Times New Roman" panose="02020603050405020304" pitchFamily="18" charset="0"/>
              </a:rPr>
              <a:t>The audience </a:t>
            </a:r>
            <a:r>
              <a:rPr lang="en-US" altLang="zh-CN" sz="2800" u="sng" dirty="0">
                <a:latin typeface="Times New Roman" panose="02020603050405020304" pitchFamily="18" charset="0"/>
                <a:cs typeface="Times New Roman" panose="02020603050405020304" pitchFamily="18" charset="0"/>
              </a:rPr>
              <a:t>applauded</a:t>
            </a:r>
            <a:r>
              <a:rPr lang="en-US" altLang="zh-CN" sz="2800" dirty="0">
                <a:latin typeface="Times New Roman" panose="02020603050405020304" pitchFamily="18" charset="0"/>
                <a:cs typeface="Times New Roman" panose="02020603050405020304" pitchFamily="18" charset="0"/>
              </a:rPr>
              <a:t> from time to time, enthusiastically </a:t>
            </a:r>
            <a:r>
              <a:rPr lang="en-US" altLang="zh-CN" sz="2800" u="sng" dirty="0">
                <a:latin typeface="Times New Roman" panose="02020603050405020304" pitchFamily="18" charset="0"/>
                <a:cs typeface="Times New Roman" panose="02020603050405020304" pitchFamily="18" charset="0"/>
              </a:rPr>
              <a:t>supporting</a:t>
            </a:r>
            <a:r>
              <a:rPr lang="en-US" altLang="zh-CN" sz="2800" dirty="0">
                <a:latin typeface="Times New Roman" panose="02020603050405020304" pitchFamily="18" charset="0"/>
                <a:cs typeface="Times New Roman" panose="02020603050405020304" pitchFamily="18" charset="0"/>
              </a:rPr>
              <a:t> her in her comeback.</a:t>
            </a:r>
            <a:endParaRPr lang="zh-CN" altLang="zh-CN" sz="2800" dirty="0">
              <a:latin typeface="Times New Roman" panose="02020603050405020304" pitchFamily="18" charset="0"/>
              <a:cs typeface="Times New Roman" panose="02020603050405020304" pitchFamily="18" charset="0"/>
            </a:endParaRPr>
          </a:p>
          <a:p>
            <a:pPr marL="457200" indent="-457200">
              <a:buFont typeface="Wingdings" panose="05000000000000000000" pitchFamily="2" charset="2"/>
              <a:buChar char="l"/>
            </a:pPr>
            <a:r>
              <a:rPr lang="en-US" altLang="zh-CN" sz="2800" dirty="0">
                <a:latin typeface="Times New Roman" panose="02020603050405020304" pitchFamily="18" charset="0"/>
                <a:ea typeface="Microsoft JhengHei Light" panose="020B0304030504040204" pitchFamily="34" charset="-120"/>
                <a:cs typeface="Times New Roman" panose="02020603050405020304" pitchFamily="18" charset="0"/>
              </a:rPr>
              <a:t> P22: </a:t>
            </a:r>
            <a:r>
              <a:rPr lang="en-US" altLang="zh-CN" sz="2800" dirty="0">
                <a:latin typeface="Times New Roman" panose="02020603050405020304" pitchFamily="18" charset="0"/>
                <a:cs typeface="Times New Roman" panose="02020603050405020304" pitchFamily="18" charset="0"/>
              </a:rPr>
              <a:t>As she completed it, she heard the audience </a:t>
            </a:r>
            <a:r>
              <a:rPr lang="en-US" altLang="zh-CN" sz="2800" u="sng" dirty="0">
                <a:latin typeface="Times New Roman" panose="02020603050405020304" pitchFamily="18" charset="0"/>
                <a:cs typeface="Times New Roman" panose="02020603050405020304" pitchFamily="18" charset="0"/>
              </a:rPr>
              <a:t>gasp</a:t>
            </a:r>
            <a:r>
              <a:rPr lang="en-US" altLang="zh-CN" sz="2800" dirty="0">
                <a:latin typeface="Times New Roman" panose="02020603050405020304" pitchFamily="18" charset="0"/>
                <a:cs typeface="Times New Roman" panose="02020603050405020304" pitchFamily="18" charset="0"/>
              </a:rPr>
              <a:t>.</a:t>
            </a:r>
            <a:endParaRPr lang="en-US" altLang="zh-CN" sz="2800" dirty="0">
              <a:latin typeface="Times New Roman" panose="02020603050405020304" pitchFamily="18" charset="0"/>
              <a:cs typeface="Times New Roman" panose="02020603050405020304" pitchFamily="18" charset="0"/>
            </a:endParaRPr>
          </a:p>
          <a:p>
            <a:pPr marL="457200" indent="-457200">
              <a:buFont typeface="Wingdings" panose="05000000000000000000" pitchFamily="2" charset="2"/>
              <a:buChar char="l"/>
            </a:pPr>
            <a:r>
              <a:rPr lang="en-US" altLang="zh-CN" sz="2800" dirty="0">
                <a:latin typeface="Times New Roman" panose="02020603050405020304" pitchFamily="18" charset="0"/>
                <a:ea typeface="Microsoft JhengHei Light" panose="020B0304030504040204" pitchFamily="34" charset="-120"/>
                <a:cs typeface="Times New Roman" panose="02020603050405020304" pitchFamily="18" charset="0"/>
              </a:rPr>
              <a:t> P23: When her turn was over, </a:t>
            </a:r>
            <a:r>
              <a:rPr lang="en-US" altLang="zh-CN" sz="2800" u="sng" dirty="0">
                <a:latin typeface="Times New Roman" panose="02020603050405020304" pitchFamily="18" charset="0"/>
                <a:ea typeface="Microsoft JhengHei Light" panose="020B0304030504040204" pitchFamily="34" charset="-120"/>
                <a:cs typeface="Times New Roman" panose="02020603050405020304" pitchFamily="18" charset="0"/>
              </a:rPr>
              <a:t>applause filled the stadium</a:t>
            </a:r>
            <a:r>
              <a:rPr lang="en-US" altLang="zh-CN" sz="2800" dirty="0">
                <a:latin typeface="Times New Roman" panose="02020603050405020304" pitchFamily="18" charset="0"/>
                <a:ea typeface="Microsoft JhengHei Light" panose="020B0304030504040204" pitchFamily="34" charset="-120"/>
                <a:cs typeface="Times New Roman" panose="02020603050405020304" pitchFamily="18" charset="0"/>
              </a:rPr>
              <a:t>, and she stood there, for a moment, in the center of the ice </a:t>
            </a:r>
            <a:r>
              <a:rPr lang="en-US" altLang="zh-CN" sz="2800" u="sng" dirty="0">
                <a:latin typeface="Times New Roman" panose="02020603050405020304" pitchFamily="18" charset="0"/>
                <a:ea typeface="Microsoft JhengHei Light" panose="020B0304030504040204" pitchFamily="34" charset="-120"/>
                <a:cs typeface="Times New Roman" panose="02020603050405020304" pitchFamily="18" charset="0"/>
              </a:rPr>
              <a:t>in the spotlight. </a:t>
            </a:r>
            <a:endParaRPr lang="en-US" altLang="zh-CN" sz="2800" u="sng" dirty="0">
              <a:latin typeface="Times New Roman" panose="02020603050405020304" pitchFamily="18" charset="0"/>
              <a:ea typeface="Microsoft JhengHei Light" panose="020B0304030504040204" pitchFamily="34" charset="-120"/>
              <a:cs typeface="Times New Roman" panose="02020603050405020304" pitchFamily="18" charset="0"/>
            </a:endParaRPr>
          </a:p>
          <a:p>
            <a:pPr marL="457200" indent="-457200">
              <a:buFont typeface="Wingdings" panose="05000000000000000000" pitchFamily="2" charset="2"/>
              <a:buChar char="l"/>
            </a:pPr>
            <a:r>
              <a:rPr lang="en-US" altLang="zh-CN" sz="2800" dirty="0">
                <a:latin typeface="Times New Roman" panose="02020603050405020304" pitchFamily="18" charset="0"/>
                <a:ea typeface="Microsoft JhengHei Light" panose="020B0304030504040204" pitchFamily="34" charset="-120"/>
                <a:cs typeface="Times New Roman" panose="02020603050405020304" pitchFamily="18" charset="0"/>
              </a:rPr>
              <a:t> P25:  "You did it, Laurie!" she said. "You skated perfectly-and beautifully. </a:t>
            </a:r>
            <a:r>
              <a:rPr lang="en-US" altLang="zh-CN" sz="2800" u="sng" dirty="0">
                <a:latin typeface="Times New Roman" panose="02020603050405020304" pitchFamily="18" charset="0"/>
                <a:ea typeface="Microsoft JhengHei Light" panose="020B0304030504040204" pitchFamily="34" charset="-120"/>
                <a:cs typeface="Times New Roman" panose="02020603050405020304" pitchFamily="18" charset="0"/>
              </a:rPr>
              <a:t>You didn’t make a single mistake! </a:t>
            </a:r>
            <a:r>
              <a:rPr lang="en-US" altLang="zh-CN" sz="2800" dirty="0">
                <a:latin typeface="Times New Roman" panose="02020603050405020304" pitchFamily="18" charset="0"/>
                <a:ea typeface="Microsoft JhengHei Light" panose="020B0304030504040204" pitchFamily="34" charset="-120"/>
                <a:cs typeface="Times New Roman" panose="02020603050405020304" pitchFamily="18" charset="0"/>
              </a:rPr>
              <a:t>I think that you've won!”</a:t>
            </a:r>
            <a:endParaRPr lang="en-US" altLang="zh-CN" sz="2800" dirty="0">
              <a:latin typeface="Times New Roman" panose="02020603050405020304" pitchFamily="18" charset="0"/>
              <a:ea typeface="Microsoft JhengHei Light" panose="020B0304030504040204" pitchFamily="34" charset="-120"/>
              <a:cs typeface="Times New Roman" panose="02020603050405020304" pitchFamily="18" charset="0"/>
            </a:endParaRPr>
          </a:p>
          <a:p>
            <a:pPr marL="457200" indent="-457200">
              <a:buFont typeface="Wingdings" panose="05000000000000000000" pitchFamily="2" charset="2"/>
              <a:buChar char="l"/>
            </a:pPr>
            <a:r>
              <a:rPr lang="en-US" altLang="zh-CN" sz="2800" dirty="0">
                <a:latin typeface="Times New Roman" panose="02020603050405020304" pitchFamily="18" charset="0"/>
                <a:ea typeface="Microsoft JhengHei Light" panose="020B0304030504040204" pitchFamily="34" charset="-120"/>
                <a:cs typeface="Times New Roman" panose="02020603050405020304" pitchFamily="18" charset="0"/>
              </a:rPr>
              <a:t>  </a:t>
            </a:r>
            <a:r>
              <a:rPr lang="en-US" altLang="zh-CN" sz="2800" dirty="0">
                <a:latin typeface="Times New Roman" panose="02020603050405020304" pitchFamily="18" charset="0"/>
                <a:cs typeface="Times New Roman" panose="02020603050405020304" pitchFamily="18" charset="0"/>
              </a:rPr>
              <a:t>P27  Laurie, you won! You won!" Kathy screamed, as she rushed up to her.</a:t>
            </a:r>
            <a:endParaRPr lang="zh-CN" altLang="zh-CN" sz="2800" dirty="0">
              <a:latin typeface="Times New Roman" panose="02020603050405020304" pitchFamily="18" charset="0"/>
              <a:cs typeface="Times New Roman" panose="02020603050405020304" pitchFamily="18" charset="0"/>
            </a:endParaRPr>
          </a:p>
          <a:p>
            <a:endParaRPr lang="en-US" altLang="zh-CN" sz="2800" dirty="0">
              <a:latin typeface="Times New Roman" panose="02020603050405020304" pitchFamily="18" charset="0"/>
              <a:ea typeface="Microsoft JhengHei Light" panose="020B0304030504040204" pitchFamily="34" charset="-120"/>
              <a:cs typeface="Times New Roman" panose="02020603050405020304" pitchFamily="18" charset="0"/>
            </a:endParaRPr>
          </a:p>
        </p:txBody>
      </p:sp>
      <p:sp>
        <p:nvSpPr>
          <p:cNvPr id="3" name="TextBox 2"/>
          <p:cNvSpPr txBox="1"/>
          <p:nvPr/>
        </p:nvSpPr>
        <p:spPr>
          <a:xfrm>
            <a:off x="2555776" y="1027446"/>
            <a:ext cx="3253883" cy="461665"/>
          </a:xfrm>
          <a:prstGeom prst="rect">
            <a:avLst/>
          </a:prstGeom>
          <a:noFill/>
        </p:spPr>
        <p:txBody>
          <a:bodyPr wrap="square" rtlCol="0">
            <a:spAutoFit/>
          </a:bodyPr>
          <a:lstStyle/>
          <a:p>
            <a:r>
              <a:rPr lang="en-US" altLang="zh-CN" sz="2400" dirty="0" smtClean="0">
                <a:solidFill>
                  <a:srgbClr val="FF0000"/>
                </a:solidFill>
              </a:rPr>
              <a:t>inner </a:t>
            </a:r>
            <a:r>
              <a:rPr lang="en-US" altLang="zh-CN" sz="2400" dirty="0">
                <a:solidFill>
                  <a:srgbClr val="FF0000"/>
                </a:solidFill>
              </a:rPr>
              <a:t>thought</a:t>
            </a:r>
            <a:r>
              <a:rPr lang="zh-CN" altLang="en-US" sz="2400" dirty="0">
                <a:solidFill>
                  <a:srgbClr val="FF0000"/>
                </a:solidFill>
              </a:rPr>
              <a:t>内心活动</a:t>
            </a:r>
            <a:endParaRPr lang="zh-CN" altLang="en-US" sz="2400" dirty="0">
              <a:solidFill>
                <a:srgbClr val="FF0000"/>
              </a:solidFill>
            </a:endParaRPr>
          </a:p>
        </p:txBody>
      </p:sp>
      <p:sp>
        <p:nvSpPr>
          <p:cNvPr id="4" name="TextBox 3"/>
          <p:cNvSpPr txBox="1"/>
          <p:nvPr/>
        </p:nvSpPr>
        <p:spPr>
          <a:xfrm>
            <a:off x="7137379" y="1653265"/>
            <a:ext cx="2554595" cy="461665"/>
          </a:xfrm>
          <a:prstGeom prst="rect">
            <a:avLst/>
          </a:prstGeom>
          <a:noFill/>
        </p:spPr>
        <p:txBody>
          <a:bodyPr wrap="square" rtlCol="0">
            <a:spAutoFit/>
          </a:bodyPr>
          <a:lstStyle/>
          <a:p>
            <a:r>
              <a:rPr lang="zh-CN" altLang="en-US" sz="2400" dirty="0">
                <a:solidFill>
                  <a:srgbClr val="FF0000"/>
                </a:solidFill>
              </a:rPr>
              <a:t>侧面</a:t>
            </a:r>
            <a:r>
              <a:rPr lang="zh-CN" altLang="en-US" sz="2400" dirty="0" smtClean="0">
                <a:solidFill>
                  <a:srgbClr val="FF0000"/>
                </a:solidFill>
              </a:rPr>
              <a:t>描写</a:t>
            </a:r>
            <a:r>
              <a:rPr lang="en-US" altLang="zh-CN" sz="2400" dirty="0" smtClean="0">
                <a:solidFill>
                  <a:srgbClr val="FF0000"/>
                </a:solidFill>
              </a:rPr>
              <a:t>(</a:t>
            </a:r>
            <a:r>
              <a:rPr lang="zh-CN" altLang="en-US" sz="2400" dirty="0" smtClean="0">
                <a:solidFill>
                  <a:srgbClr val="FF0000"/>
                </a:solidFill>
              </a:rPr>
              <a:t>动作</a:t>
            </a:r>
            <a:r>
              <a:rPr lang="en-US" altLang="zh-CN" sz="2400" dirty="0" smtClean="0">
                <a:solidFill>
                  <a:srgbClr val="FF0000"/>
                </a:solidFill>
              </a:rPr>
              <a:t>)</a:t>
            </a:r>
            <a:endParaRPr lang="zh-CN" altLang="en-US" sz="2400" dirty="0">
              <a:solidFill>
                <a:srgbClr val="FF0000"/>
              </a:solidFill>
            </a:endParaRPr>
          </a:p>
        </p:txBody>
      </p:sp>
      <p:sp>
        <p:nvSpPr>
          <p:cNvPr id="5" name="TextBox 4"/>
          <p:cNvSpPr txBox="1"/>
          <p:nvPr/>
        </p:nvSpPr>
        <p:spPr>
          <a:xfrm>
            <a:off x="4150308" y="4983559"/>
            <a:ext cx="3253883" cy="461665"/>
          </a:xfrm>
          <a:prstGeom prst="rect">
            <a:avLst/>
          </a:prstGeom>
          <a:noFill/>
        </p:spPr>
        <p:txBody>
          <a:bodyPr wrap="square" rtlCol="0">
            <a:spAutoFit/>
          </a:bodyPr>
          <a:lstStyle/>
          <a:p>
            <a:r>
              <a:rPr lang="zh-CN" altLang="en-US" sz="2400" dirty="0">
                <a:solidFill>
                  <a:srgbClr val="FF0000"/>
                </a:solidFill>
              </a:rPr>
              <a:t>细节对白</a:t>
            </a:r>
            <a:endParaRPr lang="zh-CN" altLang="en-US" sz="2400" dirty="0">
              <a:solidFill>
                <a:srgbClr val="FF0000"/>
              </a:solidFill>
            </a:endParaRPr>
          </a:p>
        </p:txBody>
      </p:sp>
      <p:sp>
        <p:nvSpPr>
          <p:cNvPr id="6" name="TextBox 5"/>
          <p:cNvSpPr txBox="1"/>
          <p:nvPr/>
        </p:nvSpPr>
        <p:spPr>
          <a:xfrm>
            <a:off x="3598845" y="5775647"/>
            <a:ext cx="3253883" cy="461665"/>
          </a:xfrm>
          <a:prstGeom prst="rect">
            <a:avLst/>
          </a:prstGeom>
          <a:noFill/>
        </p:spPr>
        <p:txBody>
          <a:bodyPr wrap="square" rtlCol="0">
            <a:spAutoFit/>
          </a:bodyPr>
          <a:lstStyle/>
          <a:p>
            <a:r>
              <a:rPr lang="zh-CN" altLang="en-US" sz="2400" dirty="0">
                <a:solidFill>
                  <a:srgbClr val="FF0000"/>
                </a:solidFill>
              </a:rPr>
              <a:t>对白</a:t>
            </a:r>
            <a:r>
              <a:rPr lang="en-US" altLang="zh-CN" sz="2400" dirty="0">
                <a:solidFill>
                  <a:srgbClr val="FF0000"/>
                </a:solidFill>
              </a:rPr>
              <a:t>+</a:t>
            </a:r>
            <a:r>
              <a:rPr lang="zh-CN" altLang="en-US" sz="2400" dirty="0">
                <a:solidFill>
                  <a:srgbClr val="FF0000"/>
                </a:solidFill>
              </a:rPr>
              <a:t>动作</a:t>
            </a:r>
            <a:endParaRPr lang="zh-CN" altLang="en-US" sz="2400" dirty="0">
              <a:solidFill>
                <a:srgbClr val="FF0000"/>
              </a:solidFill>
            </a:endParaRPr>
          </a:p>
        </p:txBody>
      </p:sp>
      <p:sp>
        <p:nvSpPr>
          <p:cNvPr id="7" name="TextBox 6"/>
          <p:cNvSpPr txBox="1"/>
          <p:nvPr/>
        </p:nvSpPr>
        <p:spPr>
          <a:xfrm>
            <a:off x="4859937" y="3586063"/>
            <a:ext cx="3253883" cy="461665"/>
          </a:xfrm>
          <a:prstGeom prst="rect">
            <a:avLst/>
          </a:prstGeom>
          <a:noFill/>
        </p:spPr>
        <p:txBody>
          <a:bodyPr wrap="square" rtlCol="0">
            <a:spAutoFit/>
          </a:bodyPr>
          <a:lstStyle/>
          <a:p>
            <a:r>
              <a:rPr lang="zh-CN" altLang="en-US" sz="2400" dirty="0">
                <a:solidFill>
                  <a:srgbClr val="FF0000"/>
                </a:solidFill>
              </a:rPr>
              <a:t>侧面描写（声音）</a:t>
            </a:r>
            <a:endParaRPr lang="zh-CN" altLang="en-US" sz="2400" dirty="0">
              <a:solidFill>
                <a:srgbClr val="FF0000"/>
              </a:solidFill>
            </a:endParaRPr>
          </a:p>
        </p:txBody>
      </p:sp>
      <p:sp>
        <p:nvSpPr>
          <p:cNvPr id="8" name="TextBox 7"/>
          <p:cNvSpPr txBox="1"/>
          <p:nvPr/>
        </p:nvSpPr>
        <p:spPr>
          <a:xfrm>
            <a:off x="6836523" y="2128730"/>
            <a:ext cx="2554595" cy="461665"/>
          </a:xfrm>
          <a:prstGeom prst="rect">
            <a:avLst/>
          </a:prstGeom>
          <a:noFill/>
        </p:spPr>
        <p:txBody>
          <a:bodyPr wrap="square" rtlCol="0">
            <a:spAutoFit/>
          </a:bodyPr>
          <a:lstStyle/>
          <a:p>
            <a:r>
              <a:rPr lang="zh-CN" altLang="en-US" sz="2400" dirty="0">
                <a:solidFill>
                  <a:srgbClr val="FF0000"/>
                </a:solidFill>
              </a:rPr>
              <a:t>侧面描写（声音）</a:t>
            </a:r>
            <a:endParaRPr lang="zh-CN" altLang="en-US" sz="2400" dirty="0">
              <a:solidFill>
                <a:srgbClr val="FF0000"/>
              </a:solidFill>
            </a:endParaRPr>
          </a:p>
        </p:txBody>
      </p:sp>
      <p:sp>
        <p:nvSpPr>
          <p:cNvPr id="9" name="TextBox 8"/>
          <p:cNvSpPr txBox="1"/>
          <p:nvPr/>
        </p:nvSpPr>
        <p:spPr>
          <a:xfrm>
            <a:off x="0" y="6237312"/>
            <a:ext cx="9116955" cy="523220"/>
          </a:xfrm>
          <a:prstGeom prst="rect">
            <a:avLst/>
          </a:prstGeom>
          <a:noFill/>
        </p:spPr>
        <p:txBody>
          <a:bodyPr wrap="square" rtlCol="0">
            <a:spAutoFit/>
          </a:bodyPr>
          <a:lstStyle/>
          <a:p>
            <a:r>
              <a:rPr lang="en-US" altLang="zh-CN" sz="2800" b="1" dirty="0">
                <a:solidFill>
                  <a:srgbClr val="000099"/>
                </a:solidFill>
              </a:rPr>
              <a:t> </a:t>
            </a:r>
            <a:r>
              <a:rPr lang="en-US" altLang="zh-CN" sz="2800" b="1" dirty="0" smtClean="0">
                <a:solidFill>
                  <a:srgbClr val="000099"/>
                </a:solidFill>
              </a:rPr>
              <a:t>Writing Tip:  </a:t>
            </a:r>
            <a:r>
              <a:rPr lang="en-US" altLang="zh-CN" sz="2400" b="1" dirty="0" smtClean="0"/>
              <a:t>We can describe a scene from various angles/aspects. </a:t>
            </a:r>
            <a:endParaRPr lang="zh-CN" altLang="en-US" sz="24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 calcmode="lin" valueType="num">
                                      <p:cBhvr additive="base">
                                        <p:cTn id="25"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anim calcmode="lin" valueType="num">
                                      <p:cBhvr additive="base">
                                        <p:cTn id="31"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 calcmode="lin" valueType="num">
                                      <p:cBhvr additive="base">
                                        <p:cTn id="37"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gtEl>
                                        <p:attrNameLst>
                                          <p:attrName>style.visibility</p:attrName>
                                        </p:attrNameLst>
                                      </p:cBhvr>
                                      <p:to>
                                        <p:strVal val="visible"/>
                                      </p:to>
                                    </p:set>
                                    <p:anim calcmode="lin" valueType="num">
                                      <p:cBhvr additive="base">
                                        <p:cTn id="43" dur="500" fill="hold"/>
                                        <p:tgtEl>
                                          <p:spTgt spid="3"/>
                                        </p:tgtEl>
                                        <p:attrNameLst>
                                          <p:attrName>ppt_x</p:attrName>
                                        </p:attrNameLst>
                                      </p:cBhvr>
                                      <p:tavLst>
                                        <p:tav tm="0">
                                          <p:val>
                                            <p:strVal val="#ppt_x"/>
                                          </p:val>
                                        </p:tav>
                                        <p:tav tm="100000">
                                          <p:val>
                                            <p:strVal val="#ppt_x"/>
                                          </p:val>
                                        </p:tav>
                                      </p:tavLst>
                                    </p:anim>
                                    <p:anim calcmode="lin" valueType="num">
                                      <p:cBhvr additive="base">
                                        <p:cTn id="4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4"/>
                                        </p:tgtEl>
                                        <p:attrNameLst>
                                          <p:attrName>style.visibility</p:attrName>
                                        </p:attrNameLst>
                                      </p:cBhvr>
                                      <p:to>
                                        <p:strVal val="visible"/>
                                      </p:to>
                                    </p:set>
                                    <p:anim calcmode="lin" valueType="num">
                                      <p:cBhvr additive="base">
                                        <p:cTn id="49" dur="500" fill="hold"/>
                                        <p:tgtEl>
                                          <p:spTgt spid="4"/>
                                        </p:tgtEl>
                                        <p:attrNameLst>
                                          <p:attrName>ppt_x</p:attrName>
                                        </p:attrNameLst>
                                      </p:cBhvr>
                                      <p:tavLst>
                                        <p:tav tm="0">
                                          <p:val>
                                            <p:strVal val="#ppt_x"/>
                                          </p:val>
                                        </p:tav>
                                        <p:tav tm="100000">
                                          <p:val>
                                            <p:strVal val="#ppt_x"/>
                                          </p:val>
                                        </p:tav>
                                      </p:tavLst>
                                    </p:anim>
                                    <p:anim calcmode="lin" valueType="num">
                                      <p:cBhvr additive="base">
                                        <p:cTn id="5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8"/>
                                        </p:tgtEl>
                                        <p:attrNameLst>
                                          <p:attrName>style.visibility</p:attrName>
                                        </p:attrNameLst>
                                      </p:cBhvr>
                                      <p:to>
                                        <p:strVal val="visible"/>
                                      </p:to>
                                    </p:set>
                                    <p:anim calcmode="lin" valueType="num">
                                      <p:cBhvr additive="base">
                                        <p:cTn id="55" dur="500" fill="hold"/>
                                        <p:tgtEl>
                                          <p:spTgt spid="8"/>
                                        </p:tgtEl>
                                        <p:attrNameLst>
                                          <p:attrName>ppt_x</p:attrName>
                                        </p:attrNameLst>
                                      </p:cBhvr>
                                      <p:tavLst>
                                        <p:tav tm="0">
                                          <p:val>
                                            <p:strVal val="#ppt_x"/>
                                          </p:val>
                                        </p:tav>
                                        <p:tav tm="100000">
                                          <p:val>
                                            <p:strVal val="#ppt_x"/>
                                          </p:val>
                                        </p:tav>
                                      </p:tavLst>
                                    </p:anim>
                                    <p:anim calcmode="lin" valueType="num">
                                      <p:cBhvr additive="base">
                                        <p:cTn id="5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7"/>
                                        </p:tgtEl>
                                        <p:attrNameLst>
                                          <p:attrName>style.visibility</p:attrName>
                                        </p:attrNameLst>
                                      </p:cBhvr>
                                      <p:to>
                                        <p:strVal val="visible"/>
                                      </p:to>
                                    </p:set>
                                    <p:anim calcmode="lin" valueType="num">
                                      <p:cBhvr additive="base">
                                        <p:cTn id="61" dur="500" fill="hold"/>
                                        <p:tgtEl>
                                          <p:spTgt spid="7"/>
                                        </p:tgtEl>
                                        <p:attrNameLst>
                                          <p:attrName>ppt_x</p:attrName>
                                        </p:attrNameLst>
                                      </p:cBhvr>
                                      <p:tavLst>
                                        <p:tav tm="0">
                                          <p:val>
                                            <p:strVal val="#ppt_x"/>
                                          </p:val>
                                        </p:tav>
                                        <p:tav tm="100000">
                                          <p:val>
                                            <p:strVal val="#ppt_x"/>
                                          </p:val>
                                        </p:tav>
                                      </p:tavLst>
                                    </p:anim>
                                    <p:anim calcmode="lin" valueType="num">
                                      <p:cBhvr additive="base">
                                        <p:cTn id="6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5"/>
                                        </p:tgtEl>
                                        <p:attrNameLst>
                                          <p:attrName>style.visibility</p:attrName>
                                        </p:attrNameLst>
                                      </p:cBhvr>
                                      <p:to>
                                        <p:strVal val="visible"/>
                                      </p:to>
                                    </p:set>
                                    <p:anim calcmode="lin" valueType="num">
                                      <p:cBhvr additive="base">
                                        <p:cTn id="67" dur="500" fill="hold"/>
                                        <p:tgtEl>
                                          <p:spTgt spid="5"/>
                                        </p:tgtEl>
                                        <p:attrNameLst>
                                          <p:attrName>ppt_x</p:attrName>
                                        </p:attrNameLst>
                                      </p:cBhvr>
                                      <p:tavLst>
                                        <p:tav tm="0">
                                          <p:val>
                                            <p:strVal val="#ppt_x"/>
                                          </p:val>
                                        </p:tav>
                                        <p:tav tm="100000">
                                          <p:val>
                                            <p:strVal val="#ppt_x"/>
                                          </p:val>
                                        </p:tav>
                                      </p:tavLst>
                                    </p:anim>
                                    <p:anim calcmode="lin" valueType="num">
                                      <p:cBhvr additive="base">
                                        <p:cTn id="6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6"/>
                                        </p:tgtEl>
                                        <p:attrNameLst>
                                          <p:attrName>style.visibility</p:attrName>
                                        </p:attrNameLst>
                                      </p:cBhvr>
                                      <p:to>
                                        <p:strVal val="visible"/>
                                      </p:to>
                                    </p:set>
                                    <p:anim calcmode="lin" valueType="num">
                                      <p:cBhvr additive="base">
                                        <p:cTn id="73" dur="500" fill="hold"/>
                                        <p:tgtEl>
                                          <p:spTgt spid="6"/>
                                        </p:tgtEl>
                                        <p:attrNameLst>
                                          <p:attrName>ppt_x</p:attrName>
                                        </p:attrNameLst>
                                      </p:cBhvr>
                                      <p:tavLst>
                                        <p:tav tm="0">
                                          <p:val>
                                            <p:strVal val="#ppt_x"/>
                                          </p:val>
                                        </p:tav>
                                        <p:tav tm="100000">
                                          <p:val>
                                            <p:strVal val="#ppt_x"/>
                                          </p:val>
                                        </p:tav>
                                      </p:tavLst>
                                    </p:anim>
                                    <p:anim calcmode="lin" valueType="num">
                                      <p:cBhvr additive="base">
                                        <p:cTn id="7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9"/>
                                        </p:tgtEl>
                                        <p:attrNameLst>
                                          <p:attrName>style.visibility</p:attrName>
                                        </p:attrNameLst>
                                      </p:cBhvr>
                                      <p:to>
                                        <p:strVal val="visible"/>
                                      </p:to>
                                    </p:set>
                                    <p:anim calcmode="lin" valueType="num">
                                      <p:cBhvr additive="base">
                                        <p:cTn id="79" dur="500" fill="hold"/>
                                        <p:tgtEl>
                                          <p:spTgt spid="9"/>
                                        </p:tgtEl>
                                        <p:attrNameLst>
                                          <p:attrName>ppt_x</p:attrName>
                                        </p:attrNameLst>
                                      </p:cBhvr>
                                      <p:tavLst>
                                        <p:tav tm="0">
                                          <p:val>
                                            <p:strVal val="#ppt_x"/>
                                          </p:val>
                                        </p:tav>
                                        <p:tav tm="100000">
                                          <p:val>
                                            <p:strVal val="#ppt_x"/>
                                          </p:val>
                                        </p:tav>
                                      </p:tavLst>
                                    </p:anim>
                                    <p:anim calcmode="lin" valueType="num">
                                      <p:cBhvr additive="base">
                                        <p:cTn id="8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P spid="9"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044" y="188640"/>
            <a:ext cx="9116955" cy="5755422"/>
          </a:xfrm>
          <a:prstGeom prst="rect">
            <a:avLst/>
          </a:prstGeom>
          <a:noFill/>
        </p:spPr>
        <p:txBody>
          <a:bodyPr wrap="square" rtlCol="0">
            <a:spAutoFit/>
          </a:bodyPr>
          <a:lstStyle/>
          <a:p>
            <a:r>
              <a:rPr lang="en-US" altLang="zh-CN" sz="2800" b="1" dirty="0">
                <a:latin typeface="Times New Roman" panose="02020603050405020304" pitchFamily="18" charset="0"/>
                <a:cs typeface="Times New Roman" panose="02020603050405020304" pitchFamily="18" charset="0"/>
              </a:rPr>
              <a:t>Language</a:t>
            </a:r>
            <a:r>
              <a:rPr lang="en-US" altLang="zh-CN" sz="2800" b="1" dirty="0" smtClean="0">
                <a:latin typeface="Times New Roman" panose="02020603050405020304" pitchFamily="18" charset="0"/>
                <a:cs typeface="Times New Roman" panose="02020603050405020304" pitchFamily="18" charset="0"/>
              </a:rPr>
              <a:t>: </a:t>
            </a:r>
            <a:endParaRPr lang="en-US" altLang="zh-CN" sz="2800" b="1" dirty="0">
              <a:latin typeface="Times New Roman" panose="02020603050405020304" pitchFamily="18" charset="0"/>
              <a:cs typeface="Times New Roman" panose="02020603050405020304" pitchFamily="18" charset="0"/>
            </a:endParaRPr>
          </a:p>
          <a:p>
            <a:r>
              <a:rPr lang="en-US" altLang="zh-CN" sz="2800" dirty="0" smtClean="0">
                <a:latin typeface="Cambria Math" panose="02040503050406030204" pitchFamily="18" charset="0"/>
                <a:ea typeface="Cambria Math" panose="02040503050406030204" pitchFamily="18" charset="0"/>
              </a:rPr>
              <a:t>Expressions </a:t>
            </a:r>
            <a:r>
              <a:rPr lang="en-US" altLang="zh-CN" sz="2800" dirty="0">
                <a:latin typeface="Cambria Math" panose="02040503050406030204" pitchFamily="18" charset="0"/>
                <a:ea typeface="Cambria Math" panose="02040503050406030204" pitchFamily="18" charset="0"/>
              </a:rPr>
              <a:t>about skating:</a:t>
            </a:r>
            <a:br>
              <a:rPr lang="en-US" altLang="zh-CN" sz="2800" dirty="0">
                <a:latin typeface="Cambria Math" panose="02040503050406030204" pitchFamily="18" charset="0"/>
                <a:ea typeface="Cambria Math" panose="02040503050406030204" pitchFamily="18" charset="0"/>
              </a:rPr>
            </a:br>
            <a:r>
              <a:rPr lang="en-US" altLang="zh-CN" sz="2800" dirty="0">
                <a:latin typeface="Cambria Math" panose="02040503050406030204" pitchFamily="18" charset="0"/>
                <a:ea typeface="Cambria Math" panose="02040503050406030204" pitchFamily="18" charset="0"/>
              </a:rPr>
              <a:t> 1.glide </a:t>
            </a:r>
            <a:r>
              <a:rPr lang="zh-CN" altLang="en-US" sz="2800" dirty="0">
                <a:latin typeface="Cambria Math" panose="02040503050406030204" pitchFamily="18" charset="0"/>
                <a:ea typeface="Cambria Math" panose="02040503050406030204" pitchFamily="18" charset="0"/>
              </a:rPr>
              <a:t>滑翔 </a:t>
            </a:r>
            <a:r>
              <a:rPr lang="en-US" altLang="zh-CN" sz="2800" dirty="0">
                <a:latin typeface="Cambria Math" panose="02040503050406030204" pitchFamily="18" charset="0"/>
                <a:ea typeface="Cambria Math" panose="02040503050406030204" pitchFamily="18" charset="0"/>
              </a:rPr>
              <a:t>across the rink</a:t>
            </a:r>
            <a:endParaRPr lang="en-US" altLang="zh-CN" sz="2800" dirty="0">
              <a:latin typeface="Cambria Math" panose="02040503050406030204" pitchFamily="18" charset="0"/>
              <a:ea typeface="Cambria Math" panose="02040503050406030204" pitchFamily="18" charset="0"/>
            </a:endParaRPr>
          </a:p>
          <a:p>
            <a:r>
              <a:rPr lang="en-US" altLang="zh-CN" sz="2800" dirty="0">
                <a:latin typeface="Cambria Math" panose="02040503050406030204" pitchFamily="18" charset="0"/>
                <a:ea typeface="Cambria Math" panose="02040503050406030204" pitchFamily="18" charset="0"/>
              </a:rPr>
              <a:t>                       </a:t>
            </a:r>
            <a:r>
              <a:rPr lang="zh-CN" altLang="en-US" sz="2800" dirty="0">
                <a:latin typeface="Cambria Math" panose="02040503050406030204" pitchFamily="18" charset="0"/>
                <a:ea typeface="Cambria Math" panose="02040503050406030204" pitchFamily="18" charset="0"/>
              </a:rPr>
              <a:t>划过溜冰场</a:t>
            </a:r>
            <a:endParaRPr lang="en-US" altLang="zh-CN" sz="2800" dirty="0">
              <a:latin typeface="Cambria Math" panose="02040503050406030204" pitchFamily="18" charset="0"/>
              <a:ea typeface="Cambria Math" panose="02040503050406030204" pitchFamily="18" charset="0"/>
            </a:endParaRPr>
          </a:p>
          <a:p>
            <a:endParaRPr lang="en-US" altLang="zh-CN" sz="2800" dirty="0">
              <a:latin typeface="Cambria Math" panose="02040503050406030204" pitchFamily="18" charset="0"/>
              <a:ea typeface="Cambria Math" panose="02040503050406030204" pitchFamily="18" charset="0"/>
            </a:endParaRPr>
          </a:p>
          <a:p>
            <a:r>
              <a:rPr lang="en-US" altLang="zh-CN" sz="2800" dirty="0">
                <a:latin typeface="Cambria Math" panose="02040503050406030204" pitchFamily="18" charset="0"/>
                <a:ea typeface="Cambria Math" panose="02040503050406030204" pitchFamily="18" charset="0"/>
              </a:rPr>
              <a:t> 2.fly across the ice with the cold air rushing past her</a:t>
            </a:r>
            <a:endParaRPr lang="en-US" altLang="zh-CN" sz="2800" dirty="0">
              <a:latin typeface="Cambria Math" panose="02040503050406030204" pitchFamily="18" charset="0"/>
              <a:ea typeface="Cambria Math" panose="02040503050406030204" pitchFamily="18" charset="0"/>
            </a:endParaRPr>
          </a:p>
          <a:p>
            <a:r>
              <a:rPr lang="en-US" altLang="zh-CN" sz="2800" dirty="0">
                <a:latin typeface="Cambria Math" panose="02040503050406030204" pitchFamily="18" charset="0"/>
                <a:ea typeface="Cambria Math" panose="02040503050406030204" pitchFamily="18" charset="0"/>
              </a:rPr>
              <a:t>            </a:t>
            </a:r>
            <a:r>
              <a:rPr lang="en-US" altLang="zh-CN" sz="2800" dirty="0" smtClean="0">
                <a:latin typeface="Cambria Math" panose="02040503050406030204" pitchFamily="18" charset="0"/>
                <a:ea typeface="Cambria Math" panose="02040503050406030204" pitchFamily="18" charset="0"/>
              </a:rPr>
              <a:t>         </a:t>
            </a:r>
            <a:r>
              <a:rPr lang="zh-CN" altLang="en-US" sz="2800" dirty="0" smtClean="0">
                <a:latin typeface="Cambria Math" panose="02040503050406030204" pitchFamily="18" charset="0"/>
                <a:ea typeface="Cambria Math" panose="02040503050406030204" pitchFamily="18" charset="0"/>
              </a:rPr>
              <a:t>飞</a:t>
            </a:r>
            <a:r>
              <a:rPr lang="zh-CN" altLang="en-US" sz="2800" dirty="0">
                <a:latin typeface="Cambria Math" panose="02040503050406030204" pitchFamily="18" charset="0"/>
                <a:ea typeface="Cambria Math" panose="02040503050406030204" pitchFamily="18" charset="0"/>
              </a:rPr>
              <a:t>一般地在冰面上划过，冷冷的空气掠过</a:t>
            </a:r>
            <a:endParaRPr lang="en-US" altLang="zh-CN" sz="2800" dirty="0">
              <a:latin typeface="Cambria Math" panose="02040503050406030204" pitchFamily="18" charset="0"/>
              <a:ea typeface="Cambria Math" panose="02040503050406030204" pitchFamily="18" charset="0"/>
            </a:endParaRPr>
          </a:p>
          <a:p>
            <a:endParaRPr lang="en-US" altLang="zh-CN" sz="2800" dirty="0">
              <a:latin typeface="Cambria Math" panose="02040503050406030204" pitchFamily="18" charset="0"/>
              <a:ea typeface="Cambria Math" panose="02040503050406030204" pitchFamily="18" charset="0"/>
            </a:endParaRPr>
          </a:p>
          <a:p>
            <a:r>
              <a:rPr lang="en-US" altLang="zh-CN" sz="2800" dirty="0">
                <a:latin typeface="Cambria Math" panose="02040503050406030204" pitchFamily="18" charset="0"/>
                <a:ea typeface="Cambria Math" panose="02040503050406030204" pitchFamily="18" charset="0"/>
              </a:rPr>
              <a:t> 3.make long, looping circles across the ice</a:t>
            </a:r>
            <a:endParaRPr lang="en-US" altLang="zh-CN" sz="2800" dirty="0">
              <a:latin typeface="Cambria Math" panose="02040503050406030204" pitchFamily="18" charset="0"/>
              <a:ea typeface="Cambria Math" panose="02040503050406030204" pitchFamily="18" charset="0"/>
            </a:endParaRPr>
          </a:p>
          <a:p>
            <a:r>
              <a:rPr lang="en-US" altLang="zh-CN" sz="2800" dirty="0">
                <a:latin typeface="Cambria Math" panose="02040503050406030204" pitchFamily="18" charset="0"/>
                <a:ea typeface="Cambria Math" panose="02040503050406030204" pitchFamily="18" charset="0"/>
              </a:rPr>
              <a:t>          </a:t>
            </a:r>
            <a:r>
              <a:rPr lang="en-US" altLang="zh-CN" sz="2800" dirty="0" smtClean="0">
                <a:latin typeface="Cambria Math" panose="02040503050406030204" pitchFamily="18" charset="0"/>
                <a:ea typeface="Cambria Math" panose="02040503050406030204" pitchFamily="18" charset="0"/>
              </a:rPr>
              <a:t>            </a:t>
            </a:r>
            <a:r>
              <a:rPr lang="zh-CN" altLang="en-US" sz="2800" dirty="0" smtClean="0">
                <a:latin typeface="Cambria Math" panose="02040503050406030204" pitchFamily="18" charset="0"/>
                <a:ea typeface="Cambria Math" panose="02040503050406030204" pitchFamily="18" charset="0"/>
              </a:rPr>
              <a:t>在冰面上滑出一个个圆圈</a:t>
            </a:r>
            <a:endParaRPr lang="en-US" altLang="zh-CN" sz="2800" dirty="0">
              <a:latin typeface="Cambria Math" panose="02040503050406030204" pitchFamily="18" charset="0"/>
              <a:ea typeface="Cambria Math" panose="02040503050406030204" pitchFamily="18" charset="0"/>
            </a:endParaRPr>
          </a:p>
          <a:p>
            <a:endParaRPr lang="en-US" altLang="zh-CN" sz="2800" dirty="0">
              <a:latin typeface="Cambria Math" panose="02040503050406030204" pitchFamily="18" charset="0"/>
              <a:ea typeface="Cambria Math" panose="02040503050406030204" pitchFamily="18" charset="0"/>
            </a:endParaRPr>
          </a:p>
          <a:p>
            <a:r>
              <a:rPr lang="en-US" altLang="zh-CN" sz="2800" dirty="0">
                <a:latin typeface="Cambria Math" panose="02040503050406030204" pitchFamily="18" charset="0"/>
                <a:ea typeface="Cambria Math" panose="02040503050406030204" pitchFamily="18" charset="0"/>
              </a:rPr>
              <a:t> 4. as if having the whole rink to herself</a:t>
            </a:r>
            <a:endParaRPr lang="en-US" altLang="zh-CN" sz="2800" dirty="0">
              <a:latin typeface="Cambria Math" panose="02040503050406030204" pitchFamily="18" charset="0"/>
              <a:ea typeface="Cambria Math" panose="02040503050406030204" pitchFamily="18" charset="0"/>
            </a:endParaRPr>
          </a:p>
          <a:p>
            <a:r>
              <a:rPr lang="en-US" altLang="zh-CN" sz="2800">
                <a:latin typeface="Cambria Math" panose="02040503050406030204" pitchFamily="18" charset="0"/>
                <a:ea typeface="Cambria Math" panose="02040503050406030204" pitchFamily="18" charset="0"/>
              </a:rPr>
              <a:t>                 </a:t>
            </a:r>
            <a:r>
              <a:rPr lang="en-US" altLang="zh-CN" sz="2800" smtClean="0">
                <a:latin typeface="Cambria Math" panose="02040503050406030204" pitchFamily="18" charset="0"/>
                <a:ea typeface="Cambria Math" panose="02040503050406030204" pitchFamily="18" charset="0"/>
              </a:rPr>
              <a:t>    </a:t>
            </a:r>
            <a:r>
              <a:rPr lang="zh-CN" altLang="en-US" sz="2800" smtClean="0">
                <a:latin typeface="Cambria Math" panose="02040503050406030204" pitchFamily="18" charset="0"/>
                <a:ea typeface="Cambria Math" panose="02040503050406030204" pitchFamily="18" charset="0"/>
              </a:rPr>
              <a:t>好像</a:t>
            </a:r>
            <a:r>
              <a:rPr lang="zh-CN" altLang="en-US" sz="2800" dirty="0">
                <a:latin typeface="Cambria Math" panose="02040503050406030204" pitchFamily="18" charset="0"/>
                <a:ea typeface="Cambria Math" panose="02040503050406030204" pitchFamily="18" charset="0"/>
              </a:rPr>
              <a:t>整个溜冰场都是她的</a:t>
            </a:r>
            <a:endParaRPr lang="zh-CN" altLang="en-US" sz="2800" dirty="0">
              <a:latin typeface="Cambria Math" panose="020405030504060302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5" end="5"/>
                                            </p:txEl>
                                          </p:spTgt>
                                        </p:tgtEl>
                                        <p:attrNameLst>
                                          <p:attrName>style.visibility</p:attrName>
                                        </p:attrNameLst>
                                      </p:cBhvr>
                                      <p:to>
                                        <p:strVal val="visible"/>
                                      </p:to>
                                    </p:set>
                                    <p:anim calcmode="lin" valueType="num">
                                      <p:cBhvr additive="base">
                                        <p:cTn id="13"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11" end="11"/>
                                            </p:txEl>
                                          </p:spTgt>
                                        </p:tgtEl>
                                        <p:attrNameLst>
                                          <p:attrName>style.visibility</p:attrName>
                                        </p:attrNameLst>
                                      </p:cBhvr>
                                      <p:to>
                                        <p:strVal val="visible"/>
                                      </p:to>
                                    </p:set>
                                    <p:anim calcmode="lin" valueType="num">
                                      <p:cBhvr additive="base">
                                        <p:cTn id="19"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4560"/>
            <a:ext cx="9144000" cy="954107"/>
          </a:xfrm>
          <a:prstGeom prst="rect">
            <a:avLst/>
          </a:prstGeom>
          <a:noFill/>
          <a:ln>
            <a:solidFill>
              <a:schemeClr val="accent1"/>
            </a:solidFill>
          </a:ln>
        </p:spPr>
        <p:txBody>
          <a:bodyPr wrap="square" rtlCol="0">
            <a:spAutoFit/>
          </a:bodyPr>
          <a:lstStyle/>
          <a:p>
            <a:r>
              <a:rPr lang="en-US" altLang="zh-CN" sz="2800" dirty="0">
                <a:latin typeface="Times New Roman" panose="02020603050405020304" pitchFamily="18" charset="0"/>
                <a:cs typeface="Times New Roman" panose="02020603050405020304" pitchFamily="18" charset="0"/>
              </a:rPr>
              <a:t> </a:t>
            </a:r>
            <a:r>
              <a:rPr lang="en-US" altLang="zh-CN" sz="2800" dirty="0" smtClean="0">
                <a:latin typeface="Times New Roman" panose="02020603050405020304" pitchFamily="18" charset="0"/>
                <a:cs typeface="Times New Roman" panose="02020603050405020304" pitchFamily="18" charset="0"/>
              </a:rPr>
              <a:t>    P1.3.Laurie </a:t>
            </a:r>
            <a:r>
              <a:rPr lang="en-US" altLang="zh-CN" sz="2800" dirty="0">
                <a:latin typeface="Times New Roman" panose="02020603050405020304" pitchFamily="18" charset="0"/>
                <a:cs typeface="Times New Roman" panose="02020603050405020304" pitchFamily="18" charset="0"/>
              </a:rPr>
              <a:t>was very </a:t>
            </a:r>
            <a:r>
              <a:rPr lang="en-US" altLang="zh-CN" sz="2800" dirty="0">
                <a:solidFill>
                  <a:srgbClr val="FF0000"/>
                </a:solidFill>
                <a:latin typeface="Times New Roman" panose="02020603050405020304" pitchFamily="18" charset="0"/>
                <a:cs typeface="Times New Roman" panose="02020603050405020304" pitchFamily="18" charset="0"/>
              </a:rPr>
              <a:t>nervous</a:t>
            </a:r>
            <a:r>
              <a:rPr lang="en-US" altLang="zh-CN" sz="2800" dirty="0">
                <a:latin typeface="Times New Roman" panose="02020603050405020304" pitchFamily="18" charset="0"/>
                <a:cs typeface="Times New Roman" panose="02020603050405020304" pitchFamily="18" charset="0"/>
              </a:rPr>
              <a:t>. She knew that today was a very important day in her comeback.</a:t>
            </a:r>
            <a:endParaRPr lang="zh-CN" altLang="en-US" sz="2800" dirty="0">
              <a:latin typeface="Times New Roman" panose="02020603050405020304" pitchFamily="18" charset="0"/>
              <a:cs typeface="Times New Roman" panose="02020603050405020304" pitchFamily="18" charset="0"/>
            </a:endParaRPr>
          </a:p>
        </p:txBody>
      </p:sp>
      <p:sp>
        <p:nvSpPr>
          <p:cNvPr id="3" name="TextBox 2"/>
          <p:cNvSpPr txBox="1"/>
          <p:nvPr/>
        </p:nvSpPr>
        <p:spPr>
          <a:xfrm>
            <a:off x="11967" y="1205137"/>
            <a:ext cx="8928992" cy="5693866"/>
          </a:xfrm>
          <a:prstGeom prst="rect">
            <a:avLst/>
          </a:prstGeom>
          <a:noFill/>
        </p:spPr>
        <p:txBody>
          <a:bodyPr wrap="square" rtlCol="0">
            <a:spAutoFit/>
          </a:bodyPr>
          <a:lstStyle/>
          <a:p>
            <a:pPr marL="342900" indent="-342900">
              <a:buFont typeface="Wingdings" panose="05000000000000000000" pitchFamily="2" charset="2"/>
              <a:buChar char="l"/>
            </a:pPr>
            <a:r>
              <a:rPr lang="en-US" altLang="zh-CN" sz="2600" dirty="0">
                <a:latin typeface="Arial Unicode MS" panose="020B0604020202020204" pitchFamily="34" charset="-122"/>
                <a:ea typeface="Arial Unicode MS" panose="020B0604020202020204" pitchFamily="34" charset="-122"/>
                <a:cs typeface="Arial Unicode MS" panose="020B0604020202020204" pitchFamily="34" charset="-122"/>
              </a:rPr>
              <a:t>nervous, tense, uneasy (</a:t>
            </a:r>
            <a:r>
              <a:rPr lang="zh-CN" altLang="en-US" sz="2600" dirty="0">
                <a:latin typeface="Arial Unicode MS" panose="020B0604020202020204" pitchFamily="34" charset="-122"/>
                <a:ea typeface="Arial Unicode MS" panose="020B0604020202020204" pitchFamily="34" charset="-122"/>
                <a:cs typeface="Arial Unicode MS" panose="020B0604020202020204" pitchFamily="34" charset="-122"/>
              </a:rPr>
              <a:t>直接写</a:t>
            </a:r>
            <a:r>
              <a:rPr lang="en-US" altLang="zh-CN" sz="2600" dirty="0">
                <a:latin typeface="Arial Unicode MS" panose="020B0604020202020204" pitchFamily="34" charset="-122"/>
                <a:ea typeface="Arial Unicode MS" panose="020B0604020202020204" pitchFamily="34" charset="-122"/>
                <a:cs typeface="Arial Unicode MS" panose="020B0604020202020204" pitchFamily="34" charset="-122"/>
              </a:rPr>
              <a:t>)</a:t>
            </a:r>
            <a:endParaRPr lang="zh-CN" altLang="zh-CN" sz="2600" dirty="0">
              <a:latin typeface="Arial Unicode MS" panose="020B0604020202020204" pitchFamily="34" charset="-122"/>
              <a:ea typeface="Arial Unicode MS" panose="020B0604020202020204" pitchFamily="34" charset="-122"/>
              <a:cs typeface="Arial Unicode MS" panose="020B0604020202020204" pitchFamily="34" charset="-122"/>
            </a:endParaRPr>
          </a:p>
          <a:p>
            <a:pPr lvl="0"/>
            <a:r>
              <a:rPr lang="en-US" altLang="zh-CN" sz="2600" dirty="0">
                <a:latin typeface="Arial Unicode MS" panose="020B0604020202020204" pitchFamily="34" charset="-122"/>
                <a:ea typeface="Arial Unicode MS" panose="020B0604020202020204" pitchFamily="34" charset="-122"/>
                <a:cs typeface="Arial Unicode MS" panose="020B0604020202020204" pitchFamily="34" charset="-122"/>
              </a:rPr>
              <a:t>     He was so worried/ nervous that he simply walked up and down the room.</a:t>
            </a:r>
            <a:endParaRPr lang="en-US" altLang="zh-CN" sz="2600" dirty="0">
              <a:latin typeface="Arial Unicode MS" panose="020B0604020202020204" pitchFamily="34" charset="-122"/>
              <a:ea typeface="Arial Unicode MS" panose="020B0604020202020204" pitchFamily="34" charset="-122"/>
              <a:cs typeface="Arial Unicode MS" panose="020B0604020202020204" pitchFamily="34" charset="-122"/>
            </a:endParaRPr>
          </a:p>
          <a:p>
            <a:pPr lvl="0"/>
            <a:r>
              <a:rPr lang="en-US" altLang="zh-CN" sz="2600" dirty="0">
                <a:latin typeface="Arial Unicode MS" panose="020B0604020202020204" pitchFamily="34" charset="-122"/>
                <a:ea typeface="Arial Unicode MS" panose="020B0604020202020204" pitchFamily="34" charset="-122"/>
                <a:cs typeface="Arial Unicode MS" panose="020B0604020202020204" pitchFamily="34" charset="-122"/>
              </a:rPr>
              <a:t>     -- So nervous was he that…</a:t>
            </a:r>
            <a:endParaRPr lang="zh-CN" altLang="zh-CN" sz="2600" dirty="0">
              <a:latin typeface="Arial Unicode MS" panose="020B0604020202020204" pitchFamily="34" charset="-122"/>
              <a:ea typeface="Arial Unicode MS" panose="020B0604020202020204" pitchFamily="34" charset="-122"/>
              <a:cs typeface="Arial Unicode MS" panose="020B0604020202020204" pitchFamily="34" charset="-122"/>
            </a:endParaRPr>
          </a:p>
          <a:p>
            <a:pPr marL="342900" indent="-342900">
              <a:buFont typeface="Wingdings" panose="05000000000000000000" pitchFamily="2" charset="2"/>
              <a:buChar char="l"/>
            </a:pPr>
            <a:r>
              <a:rPr lang="en-US" altLang="zh-CN" sz="2600" u="sng" dirty="0">
                <a:latin typeface="Arial Unicode MS" panose="020B0604020202020204" pitchFamily="34" charset="-122"/>
                <a:ea typeface="Arial Unicode MS" panose="020B0604020202020204" pitchFamily="34" charset="-122"/>
                <a:cs typeface="Arial Unicode MS" panose="020B0604020202020204" pitchFamily="34" charset="-122"/>
              </a:rPr>
              <a:t>His heart </a:t>
            </a:r>
            <a:r>
              <a:rPr lang="en-US" altLang="zh-CN" sz="2600" dirty="0">
                <a:latin typeface="Arial Unicode MS" panose="020B0604020202020204" pitchFamily="34" charset="-122"/>
                <a:ea typeface="Arial Unicode MS" panose="020B0604020202020204" pitchFamily="34" charset="-122"/>
                <a:cs typeface="Arial Unicode MS" panose="020B0604020202020204" pitchFamily="34" charset="-122"/>
              </a:rPr>
              <a:t>beating wildly, he could feel his palms sweat.</a:t>
            </a:r>
            <a:endParaRPr lang="en-US" altLang="zh-CN" sz="2600" dirty="0">
              <a:latin typeface="Arial Unicode MS" panose="020B0604020202020204" pitchFamily="34" charset="-122"/>
              <a:ea typeface="Arial Unicode MS" panose="020B0604020202020204" pitchFamily="34" charset="-122"/>
              <a:cs typeface="Arial Unicode MS" panose="020B0604020202020204" pitchFamily="34" charset="-122"/>
            </a:endParaRPr>
          </a:p>
          <a:p>
            <a:pPr marL="342900" indent="-342900">
              <a:buFont typeface="Wingdings" panose="05000000000000000000" pitchFamily="2" charset="2"/>
              <a:buChar char="l"/>
            </a:pPr>
            <a:r>
              <a:rPr lang="en-US" altLang="zh-CN" sz="2600" dirty="0">
                <a:latin typeface="Arial Unicode MS" panose="020B0604020202020204" pitchFamily="34" charset="-122"/>
                <a:ea typeface="Arial Unicode MS" panose="020B0604020202020204" pitchFamily="34" charset="-122"/>
                <a:cs typeface="Arial Unicode MS" panose="020B0604020202020204" pitchFamily="34" charset="-122"/>
              </a:rPr>
              <a:t>I pretended to be calm, but my trembling voice gave me away.</a:t>
            </a:r>
            <a:endParaRPr lang="en-US" altLang="zh-CN" sz="2600" dirty="0">
              <a:latin typeface="Arial Unicode MS" panose="020B0604020202020204" pitchFamily="34" charset="-122"/>
              <a:ea typeface="Arial Unicode MS" panose="020B0604020202020204" pitchFamily="34" charset="-122"/>
              <a:cs typeface="Arial Unicode MS" panose="020B0604020202020204" pitchFamily="34" charset="-122"/>
            </a:endParaRPr>
          </a:p>
          <a:p>
            <a:pPr marL="342900" indent="-342900">
              <a:buFont typeface="Wingdings" panose="05000000000000000000" pitchFamily="2" charset="2"/>
              <a:buChar char="l"/>
            </a:pPr>
            <a:r>
              <a:rPr lang="en-US" altLang="zh-CN" sz="2600" dirty="0">
                <a:latin typeface="Arial Unicode MS" panose="020B0604020202020204" pitchFamily="34" charset="-122"/>
                <a:ea typeface="Arial Unicode MS" panose="020B0604020202020204" pitchFamily="34" charset="-122"/>
                <a:cs typeface="Arial Unicode MS" panose="020B0604020202020204" pitchFamily="34" charset="-122"/>
              </a:rPr>
              <a:t>Beads of perspiration</a:t>
            </a:r>
            <a:r>
              <a:rPr lang="zh-CN" altLang="en-US" sz="2600" dirty="0">
                <a:latin typeface="Arial Unicode MS" panose="020B0604020202020204" pitchFamily="34" charset="-122"/>
                <a:ea typeface="Arial Unicode MS" panose="020B0604020202020204" pitchFamily="34" charset="-122"/>
                <a:cs typeface="Arial Unicode MS" panose="020B0604020202020204" pitchFamily="34" charset="-122"/>
              </a:rPr>
              <a:t>汗珠 </a:t>
            </a:r>
            <a:r>
              <a:rPr lang="en-US" altLang="zh-CN" sz="2600" dirty="0">
                <a:latin typeface="Arial Unicode MS" panose="020B0604020202020204" pitchFamily="34" charset="-122"/>
                <a:ea typeface="Arial Unicode MS" panose="020B0604020202020204" pitchFamily="34" charset="-122"/>
                <a:cs typeface="Arial Unicode MS" panose="020B0604020202020204" pitchFamily="34" charset="-122"/>
              </a:rPr>
              <a:t>trickled down her face. </a:t>
            </a:r>
            <a:endParaRPr lang="en-US" altLang="zh-CN" sz="2600" dirty="0">
              <a:latin typeface="Arial Unicode MS" panose="020B0604020202020204" pitchFamily="34" charset="-122"/>
              <a:ea typeface="Arial Unicode MS" panose="020B0604020202020204" pitchFamily="34" charset="-122"/>
              <a:cs typeface="Arial Unicode MS" panose="020B0604020202020204" pitchFamily="34" charset="-122"/>
            </a:endParaRPr>
          </a:p>
          <a:p>
            <a:pPr marL="342900" indent="-342900">
              <a:buFont typeface="Wingdings" panose="05000000000000000000" pitchFamily="2" charset="2"/>
              <a:buChar char="l"/>
            </a:pPr>
            <a:r>
              <a:rPr lang="en-US" altLang="zh-CN" sz="2600" dirty="0">
                <a:latin typeface="Arial Unicode MS" panose="020B0604020202020204" pitchFamily="34" charset="-122"/>
                <a:ea typeface="Arial Unicode MS" panose="020B0604020202020204" pitchFamily="34" charset="-122"/>
                <a:cs typeface="Arial Unicode MS" panose="020B0604020202020204" pitchFamily="34" charset="-122"/>
              </a:rPr>
              <a:t>I could feel sweat beading on my forehead as I walked around the corner.</a:t>
            </a:r>
            <a:endParaRPr lang="en-US" altLang="zh-CN" sz="2600" dirty="0">
              <a:latin typeface="Arial Unicode MS" panose="020B0604020202020204" pitchFamily="34" charset="-122"/>
              <a:ea typeface="Arial Unicode MS" panose="020B0604020202020204" pitchFamily="34" charset="-122"/>
              <a:cs typeface="Arial Unicode MS" panose="020B0604020202020204" pitchFamily="34" charset="-122"/>
            </a:endParaRPr>
          </a:p>
          <a:p>
            <a:pPr marL="342900" indent="-342900">
              <a:buFont typeface="Wingdings" panose="05000000000000000000" pitchFamily="2" charset="2"/>
              <a:buChar char="l"/>
            </a:pPr>
            <a:r>
              <a:rPr lang="en-US" altLang="zh-CN" sz="2600" dirty="0">
                <a:latin typeface="Arial Unicode MS" panose="020B0604020202020204" pitchFamily="34" charset="-122"/>
                <a:ea typeface="Arial Unicode MS" panose="020B0604020202020204" pitchFamily="34" charset="-122"/>
                <a:cs typeface="Arial Unicode MS" panose="020B0604020202020204" pitchFamily="34" charset="-122"/>
              </a:rPr>
              <a:t>Every time I speak, I have butterflies in my stomach.</a:t>
            </a:r>
            <a:endParaRPr lang="en-US" altLang="zh-CN" sz="2600" dirty="0">
              <a:latin typeface="Arial Unicode MS" panose="020B0604020202020204" pitchFamily="34" charset="-122"/>
              <a:ea typeface="Arial Unicode MS" panose="020B0604020202020204" pitchFamily="34" charset="-122"/>
              <a:cs typeface="Arial Unicode MS" panose="020B0604020202020204" pitchFamily="34" charset="-122"/>
            </a:endParaRPr>
          </a:p>
          <a:p>
            <a:pPr marL="342900" indent="-342900">
              <a:buFont typeface="Wingdings" panose="05000000000000000000" pitchFamily="2" charset="2"/>
              <a:buChar char="l"/>
            </a:pPr>
            <a:r>
              <a:rPr lang="en-US" altLang="zh-CN" sz="2600" dirty="0">
                <a:latin typeface="Arial Unicode MS" panose="020B0604020202020204" pitchFamily="34" charset="-122"/>
                <a:ea typeface="Arial Unicode MS" panose="020B0604020202020204" pitchFamily="34" charset="-122"/>
                <a:cs typeface="Arial Unicode MS" panose="020B0604020202020204" pitchFamily="34" charset="-122"/>
              </a:rPr>
              <a:t>Her anxiety for her husband grew with every minute that passed.</a:t>
            </a:r>
            <a:endParaRPr lang="en-US" altLang="zh-CN" sz="2600" dirty="0">
              <a:latin typeface="Arial Unicode MS" panose="020B0604020202020204" pitchFamily="34" charset="-122"/>
              <a:ea typeface="Arial Unicode MS" panose="020B0604020202020204" pitchFamily="34" charset="-122"/>
              <a:cs typeface="Arial Unicode MS" panose="020B0604020202020204" pitchFamily="34" charset="-122"/>
            </a:endParaRPr>
          </a:p>
          <a:p>
            <a:pPr marL="342900" indent="-342900">
              <a:buFont typeface="Wingdings" panose="05000000000000000000" pitchFamily="2" charset="2"/>
              <a:buChar char="l"/>
            </a:pPr>
            <a:endParaRPr lang="en-US" altLang="zh-CN" sz="2600" dirty="0">
              <a:latin typeface="Arial Unicode MS" panose="020B0604020202020204" pitchFamily="34" charset="-122"/>
              <a:ea typeface="Arial Unicode MS" panose="020B0604020202020204" pitchFamily="34" charset="-122"/>
              <a:cs typeface="Arial Unicode MS" panose="020B0604020202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0" y="692696"/>
            <a:ext cx="8748464" cy="2448272"/>
          </a:xfrm>
        </p:spPr>
        <p:txBody>
          <a:bodyPr>
            <a:normAutofit/>
          </a:bodyPr>
          <a:lstStyle/>
          <a:p>
            <a:pPr>
              <a:lnSpc>
                <a:spcPts val="4000"/>
              </a:lnSpc>
            </a:pPr>
            <a:r>
              <a:rPr lang="en-US" altLang="zh-CN" sz="7200" dirty="0">
                <a:latin typeface="AR DARLING" panose="02000000000000000000" pitchFamily="2" charset="0"/>
              </a:rPr>
              <a:t>The </a:t>
            </a:r>
            <a:r>
              <a:rPr lang="en-US" altLang="zh-CN" sz="7200" dirty="0">
                <a:solidFill>
                  <a:srgbClr val="FF0000"/>
                </a:solidFill>
                <a:latin typeface="AR DARLING" panose="02000000000000000000" pitchFamily="2" charset="0"/>
              </a:rPr>
              <a:t>Comeback</a:t>
            </a:r>
            <a:br>
              <a:rPr lang="en-US" altLang="zh-CN" sz="7200" dirty="0">
                <a:solidFill>
                  <a:srgbClr val="FF0000"/>
                </a:solidFill>
                <a:latin typeface="AR DARLING" panose="02000000000000000000" pitchFamily="2" charset="0"/>
              </a:rPr>
            </a:br>
            <a:r>
              <a:rPr lang="en-US" altLang="zh-CN" sz="7200" dirty="0">
                <a:solidFill>
                  <a:srgbClr val="FF0000"/>
                </a:solidFill>
                <a:latin typeface="AR DARLING" panose="02000000000000000000" pitchFamily="2" charset="0"/>
              </a:rPr>
              <a:t>    </a:t>
            </a:r>
            <a:r>
              <a:rPr lang="en-US" altLang="zh-CN" sz="2800" dirty="0">
                <a:solidFill>
                  <a:srgbClr val="FF0000"/>
                </a:solidFill>
                <a:latin typeface="AR DARLING" panose="02000000000000000000" pitchFamily="2" charset="0"/>
              </a:rPr>
              <a:t>-- Elizabeth Vans </a:t>
            </a:r>
            <a:r>
              <a:rPr lang="en-US" altLang="zh-CN" sz="2800" dirty="0" err="1">
                <a:solidFill>
                  <a:srgbClr val="FF0000"/>
                </a:solidFill>
                <a:latin typeface="AR DARLING" panose="02000000000000000000" pitchFamily="2" charset="0"/>
              </a:rPr>
              <a:t>Steenwyk</a:t>
            </a:r>
            <a:br>
              <a:rPr lang="en-US" altLang="zh-CN" sz="2400" dirty="0">
                <a:solidFill>
                  <a:srgbClr val="FF0000"/>
                </a:solidFill>
                <a:latin typeface="AR HERMANN" panose="02000000000000000000" pitchFamily="2" charset="0"/>
              </a:rPr>
            </a:br>
            <a:endParaRPr lang="zh-CN" altLang="en-US" sz="7200" dirty="0">
              <a:latin typeface="AR HERMANN" panose="02000000000000000000" pitchFamily="2" charset="0"/>
              <a:ea typeface="GungsuhChe" pitchFamily="49" charset="-127"/>
            </a:endParaRPr>
          </a:p>
        </p:txBody>
      </p:sp>
      <p:pic>
        <p:nvPicPr>
          <p:cNvPr id="1026" name="Picture 2"/>
          <p:cNvPicPr>
            <a:picLocks noChangeAspect="1" noChangeArrowheads="1"/>
          </p:cNvPicPr>
          <p:nvPr/>
        </p:nvPicPr>
        <p:blipFill>
          <a:blip r:embed="rId1" cstate="print"/>
          <a:srcRect/>
          <a:stretch>
            <a:fillRect/>
          </a:stretch>
        </p:blipFill>
        <p:spPr bwMode="auto">
          <a:xfrm>
            <a:off x="2123728" y="2780928"/>
            <a:ext cx="3781425" cy="36861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1877" y="116632"/>
            <a:ext cx="9036496" cy="2246769"/>
          </a:xfrm>
          <a:prstGeom prst="rect">
            <a:avLst/>
          </a:prstGeom>
          <a:noFill/>
        </p:spPr>
        <p:txBody>
          <a:bodyPr wrap="square" rtlCol="0">
            <a:spAutoFit/>
          </a:bodyPr>
          <a:lstStyle/>
          <a:p>
            <a:r>
              <a:rPr lang="en-US" altLang="zh-CN" sz="2800" dirty="0" smtClean="0">
                <a:latin typeface="Arial Unicode MS" panose="020B0604020202020204" pitchFamily="34" charset="-122"/>
                <a:ea typeface="Arial Unicode MS" panose="020B0604020202020204" pitchFamily="34" charset="-122"/>
                <a:cs typeface="Arial Unicode MS" panose="020B0604020202020204" pitchFamily="34" charset="-122"/>
              </a:rPr>
              <a:t>4.1</a:t>
            </a:r>
            <a:r>
              <a:rPr lang="en-US" altLang="zh-CN" sz="2800" dirty="0">
                <a:latin typeface="Arial Unicode MS" panose="020B0604020202020204" pitchFamily="34" charset="-122"/>
                <a:ea typeface="Arial Unicode MS" panose="020B0604020202020204" pitchFamily="34" charset="-122"/>
                <a:cs typeface="Arial Unicode MS" panose="020B0604020202020204" pitchFamily="34" charset="-122"/>
              </a:rPr>
              <a:t>. </a:t>
            </a:r>
            <a:r>
              <a:rPr lang="en-US" altLang="zh-CN" sz="2800" dirty="0">
                <a:solidFill>
                  <a:srgbClr val="FF0000"/>
                </a:solidFill>
                <a:latin typeface="Arial Unicode MS" panose="020B0604020202020204" pitchFamily="34" charset="-122"/>
                <a:ea typeface="Arial Unicode MS" panose="020B0604020202020204" pitchFamily="34" charset="-122"/>
                <a:cs typeface="Arial Unicode MS" panose="020B0604020202020204" pitchFamily="34" charset="-122"/>
              </a:rPr>
              <a:t>burst through </a:t>
            </a:r>
            <a:r>
              <a:rPr lang="en-US" altLang="zh-CN" sz="2800" dirty="0">
                <a:latin typeface="Arial Unicode MS" panose="020B0604020202020204" pitchFamily="34" charset="-122"/>
                <a:ea typeface="Arial Unicode MS" panose="020B0604020202020204" pitchFamily="34" charset="-122"/>
                <a:cs typeface="Arial Unicode MS" panose="020B0604020202020204" pitchFamily="34" charset="-122"/>
              </a:rPr>
              <a:t>the door</a:t>
            </a:r>
            <a:endParaRPr lang="en-US" altLang="zh-CN" sz="2800" dirty="0">
              <a:latin typeface="Arial Unicode MS" panose="020B0604020202020204" pitchFamily="34" charset="-122"/>
              <a:ea typeface="Arial Unicode MS" panose="020B0604020202020204" pitchFamily="34" charset="-122"/>
              <a:cs typeface="Arial Unicode MS" panose="020B0604020202020204" pitchFamily="34" charset="-122"/>
            </a:endParaRPr>
          </a:p>
          <a:p>
            <a:r>
              <a:rPr lang="en-US" altLang="zh-CN" sz="2800" dirty="0" smtClean="0">
                <a:latin typeface="Arial Unicode MS" panose="020B0604020202020204" pitchFamily="34" charset="-122"/>
                <a:ea typeface="Arial Unicode MS" panose="020B0604020202020204" pitchFamily="34" charset="-122"/>
                <a:cs typeface="Arial Unicode MS" panose="020B0604020202020204" pitchFamily="34" charset="-122"/>
              </a:rPr>
              <a:t>           --- </a:t>
            </a:r>
            <a:r>
              <a:rPr lang="en-US" altLang="zh-CN" sz="2800" dirty="0">
                <a:latin typeface="Arial Unicode MS" panose="020B0604020202020204" pitchFamily="34" charset="-122"/>
                <a:ea typeface="Arial Unicode MS" panose="020B0604020202020204" pitchFamily="34" charset="-122"/>
                <a:cs typeface="Arial Unicode MS" panose="020B0604020202020204" pitchFamily="34" charset="-122"/>
              </a:rPr>
              <a:t>She burst into the dressing room.</a:t>
            </a:r>
            <a:endParaRPr lang="en-US" altLang="zh-CN" sz="2800" dirty="0">
              <a:latin typeface="Arial Unicode MS" panose="020B0604020202020204" pitchFamily="34" charset="-122"/>
              <a:ea typeface="Arial Unicode MS" panose="020B0604020202020204" pitchFamily="34" charset="-122"/>
              <a:cs typeface="Arial Unicode MS" panose="020B0604020202020204" pitchFamily="34" charset="-122"/>
            </a:endParaRPr>
          </a:p>
          <a:p>
            <a:r>
              <a:rPr lang="en-US" altLang="zh-CN" sz="2800" dirty="0" smtClean="0">
                <a:latin typeface="Arial Unicode MS" panose="020B0604020202020204" pitchFamily="34" charset="-122"/>
                <a:ea typeface="Arial Unicode MS" panose="020B0604020202020204" pitchFamily="34" charset="-122"/>
                <a:cs typeface="Arial Unicode MS" panose="020B0604020202020204" pitchFamily="34" charset="-122"/>
              </a:rPr>
              <a:t>           --- </a:t>
            </a:r>
            <a:r>
              <a:rPr lang="en-US" altLang="zh-CN" sz="2800" dirty="0">
                <a:latin typeface="Arial Unicode MS" panose="020B0604020202020204" pitchFamily="34" charset="-122"/>
                <a:ea typeface="Arial Unicode MS" panose="020B0604020202020204" pitchFamily="34" charset="-122"/>
                <a:cs typeface="Arial Unicode MS" panose="020B0604020202020204" pitchFamily="34" charset="-122"/>
              </a:rPr>
              <a:t>She couldn’t wait to see Laurie again.  (eager)</a:t>
            </a:r>
            <a:endParaRPr lang="en-US" altLang="zh-CN" sz="2800" dirty="0">
              <a:latin typeface="Arial Unicode MS" panose="020B0604020202020204" pitchFamily="34" charset="-122"/>
              <a:ea typeface="Arial Unicode MS" panose="020B0604020202020204" pitchFamily="34" charset="-122"/>
              <a:cs typeface="Arial Unicode MS" panose="020B0604020202020204" pitchFamily="34" charset="-122"/>
            </a:endParaRPr>
          </a:p>
          <a:p>
            <a:r>
              <a:rPr lang="en-US" altLang="zh-CN" sz="2800" dirty="0">
                <a:latin typeface="Arial Unicode MS" panose="020B0604020202020204" pitchFamily="34" charset="-122"/>
                <a:ea typeface="Arial Unicode MS" panose="020B0604020202020204" pitchFamily="34" charset="-122"/>
                <a:cs typeface="Arial Unicode MS" panose="020B0604020202020204" pitchFamily="34" charset="-122"/>
              </a:rPr>
              <a:t>        It mean that she was ________.</a:t>
            </a:r>
            <a:endParaRPr lang="en-US" altLang="zh-CN" sz="2800" dirty="0">
              <a:latin typeface="Arial Unicode MS" panose="020B0604020202020204" pitchFamily="34" charset="-122"/>
              <a:ea typeface="Arial Unicode MS" panose="020B0604020202020204" pitchFamily="34" charset="-122"/>
              <a:cs typeface="Arial Unicode MS" panose="020B0604020202020204" pitchFamily="34" charset="-122"/>
            </a:endParaRPr>
          </a:p>
          <a:p>
            <a:r>
              <a:rPr lang="en-US" altLang="zh-CN" sz="2800" dirty="0">
                <a:latin typeface="Arial Unicode MS" panose="020B0604020202020204" pitchFamily="34" charset="-122"/>
                <a:ea typeface="Arial Unicode MS" panose="020B0604020202020204" pitchFamily="34" charset="-122"/>
                <a:cs typeface="Arial Unicode MS" panose="020B0604020202020204" pitchFamily="34" charset="-122"/>
              </a:rPr>
              <a:t>       </a:t>
            </a:r>
            <a:r>
              <a:rPr lang="en-US" altLang="zh-CN" sz="2800" dirty="0">
                <a:solidFill>
                  <a:srgbClr val="000099"/>
                </a:solidFill>
                <a:latin typeface="Arial Unicode MS" panose="020B0604020202020204" pitchFamily="34" charset="-122"/>
                <a:ea typeface="Arial Unicode MS" panose="020B0604020202020204" pitchFamily="34" charset="-122"/>
                <a:cs typeface="Arial Unicode MS" panose="020B0604020202020204" pitchFamily="34" charset="-122"/>
              </a:rPr>
              <a:t>A. in a hurry    B. thrilled  C. burning with anger/fury  </a:t>
            </a:r>
            <a:endParaRPr lang="zh-CN" altLang="en-US" sz="2800" dirty="0">
              <a:solidFill>
                <a:srgbClr val="000099"/>
              </a:solidFill>
              <a:latin typeface="Arial Unicode MS" panose="020B0604020202020204" pitchFamily="34" charset="-122"/>
              <a:ea typeface="Arial Unicode MS" panose="020B0604020202020204" pitchFamily="34" charset="-122"/>
              <a:cs typeface="Arial Unicode MS" panose="020B0604020202020204" pitchFamily="34" charset="-122"/>
            </a:endParaRPr>
          </a:p>
        </p:txBody>
      </p:sp>
      <p:sp>
        <p:nvSpPr>
          <p:cNvPr id="3" name="TextBox 2"/>
          <p:cNvSpPr txBox="1"/>
          <p:nvPr/>
        </p:nvSpPr>
        <p:spPr>
          <a:xfrm>
            <a:off x="28790" y="2852936"/>
            <a:ext cx="9252520" cy="3785652"/>
          </a:xfrm>
          <a:prstGeom prst="rect">
            <a:avLst/>
          </a:prstGeom>
          <a:noFill/>
        </p:spPr>
        <p:txBody>
          <a:bodyPr wrap="square" rtlCol="0">
            <a:spAutoFit/>
          </a:bodyPr>
          <a:lstStyle/>
          <a:p>
            <a:pPr marL="457200" indent="-457200">
              <a:buFont typeface="Wingdings" panose="05000000000000000000" pitchFamily="2" charset="2"/>
              <a:buChar char="l"/>
            </a:pPr>
            <a:r>
              <a:rPr lang="en-US" altLang="zh-CN" sz="2400" dirty="0">
                <a:latin typeface="Arial Unicode MS" panose="020B0604020202020204" pitchFamily="34" charset="-122"/>
                <a:ea typeface="Arial Unicode MS" panose="020B0604020202020204" pitchFamily="34" charset="-122"/>
                <a:cs typeface="Arial Unicode MS" panose="020B0604020202020204" pitchFamily="34" charset="-122"/>
              </a:rPr>
              <a:t>At the sight of her mother, she came flying down the stairs/ driveway, two at a time.</a:t>
            </a:r>
            <a:endParaRPr lang="en-US" altLang="zh-CN" sz="2400" dirty="0">
              <a:latin typeface="Arial Unicode MS" panose="020B0604020202020204" pitchFamily="34" charset="-122"/>
              <a:ea typeface="Arial Unicode MS" panose="020B0604020202020204" pitchFamily="34" charset="-122"/>
              <a:cs typeface="Arial Unicode MS" panose="020B0604020202020204" pitchFamily="34" charset="-122"/>
            </a:endParaRPr>
          </a:p>
          <a:p>
            <a:pPr marL="342900" indent="-342900">
              <a:buFont typeface="Wingdings" panose="05000000000000000000" pitchFamily="2" charset="2"/>
              <a:buChar char="l"/>
            </a:pPr>
            <a:r>
              <a:rPr lang="en-US" altLang="zh-CN" sz="2400" dirty="0">
                <a:latin typeface="Arial Unicode MS" panose="020B0604020202020204" pitchFamily="34" charset="-122"/>
                <a:ea typeface="Arial Unicode MS" panose="020B0604020202020204" pitchFamily="34" charset="-122"/>
                <a:cs typeface="Arial Unicode MS" panose="020B0604020202020204" pitchFamily="34" charset="-122"/>
              </a:rPr>
              <a:t>  When the boy caught sight of Poppy, he went rushing toward the dog and bent down to give her a big hug. </a:t>
            </a:r>
            <a:endParaRPr lang="en-US" altLang="zh-CN" sz="2400" dirty="0">
              <a:latin typeface="Arial Unicode MS" panose="020B0604020202020204" pitchFamily="34" charset="-122"/>
              <a:ea typeface="Arial Unicode MS" panose="020B0604020202020204" pitchFamily="34" charset="-122"/>
              <a:cs typeface="Arial Unicode MS" panose="020B0604020202020204" pitchFamily="34" charset="-122"/>
            </a:endParaRPr>
          </a:p>
          <a:p>
            <a:pPr marL="342900" indent="-342900">
              <a:buFont typeface="Wingdings" panose="05000000000000000000" pitchFamily="2" charset="2"/>
              <a:buChar char="l"/>
            </a:pPr>
            <a:r>
              <a:rPr lang="en-US" altLang="zh-CN" sz="2400" dirty="0">
                <a:latin typeface="Arial Unicode MS" panose="020B0604020202020204" pitchFamily="34" charset="-122"/>
                <a:ea typeface="Arial Unicode MS" panose="020B0604020202020204" pitchFamily="34" charset="-122"/>
                <a:cs typeface="Arial Unicode MS" panose="020B0604020202020204" pitchFamily="34" charset="-122"/>
              </a:rPr>
              <a:t> As he entered the doorstep, Poppy trotted to him and got up on his back legs, trying to lick her old friend. The boy crouched, put his arms round Poppy’s neck and scratched her behind the ears.</a:t>
            </a:r>
            <a:endParaRPr lang="en-US" altLang="zh-CN" sz="2400" dirty="0">
              <a:latin typeface="Arial Unicode MS" panose="020B0604020202020204" pitchFamily="34" charset="-122"/>
              <a:ea typeface="Arial Unicode MS" panose="020B0604020202020204" pitchFamily="34" charset="-122"/>
              <a:cs typeface="Arial Unicode MS" panose="020B0604020202020204" pitchFamily="34" charset="-122"/>
            </a:endParaRPr>
          </a:p>
          <a:p>
            <a:pPr marL="342900" indent="-342900">
              <a:buFont typeface="Wingdings" panose="05000000000000000000" pitchFamily="2" charset="2"/>
              <a:buChar char="l"/>
            </a:pPr>
            <a:r>
              <a:rPr lang="en-US" altLang="zh-CN" sz="2400" dirty="0">
                <a:latin typeface="Arial Unicode MS" panose="020B0604020202020204" pitchFamily="34" charset="-122"/>
                <a:ea typeface="Arial Unicode MS" panose="020B0604020202020204" pitchFamily="34" charset="-122"/>
                <a:cs typeface="Arial Unicode MS" panose="020B0604020202020204" pitchFamily="34" charset="-122"/>
              </a:rPr>
              <a:t> The moment he entered the house, he was greeted by excited Poppy, who licked the boy’s face when he knelt down at her side, stroking her fur gently.</a:t>
            </a:r>
            <a:endParaRPr lang="en-US" altLang="zh-CN" sz="2400" dirty="0">
              <a:latin typeface="Arial Unicode MS" panose="020B0604020202020204" pitchFamily="34" charset="-122"/>
              <a:ea typeface="Arial Unicode MS" panose="020B0604020202020204" pitchFamily="34" charset="-122"/>
              <a:cs typeface="Arial Unicode MS" panose="020B0604020202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0" end="0"/>
                                            </p:txEl>
                                          </p:spTgt>
                                        </p:tgtEl>
                                        <p:attrNameLst>
                                          <p:attrName>style.visibility</p:attrName>
                                        </p:attrNameLst>
                                      </p:cBhvr>
                                      <p:to>
                                        <p:strVal val="visible"/>
                                      </p:to>
                                    </p:set>
                                    <p:anim calcmode="lin" valueType="num">
                                      <p:cBhvr additive="base">
                                        <p:cTn id="3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1" end="1"/>
                                            </p:txEl>
                                          </p:spTgt>
                                        </p:tgtEl>
                                        <p:attrNameLst>
                                          <p:attrName>style.visibility</p:attrName>
                                        </p:attrNameLst>
                                      </p:cBhvr>
                                      <p:to>
                                        <p:strVal val="visible"/>
                                      </p:to>
                                    </p:set>
                                    <p:anim calcmode="lin" valueType="num">
                                      <p:cBhvr additive="base">
                                        <p:cTn id="4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2" end="2"/>
                                            </p:txEl>
                                          </p:spTgt>
                                        </p:tgtEl>
                                        <p:attrNameLst>
                                          <p:attrName>style.visibility</p:attrName>
                                        </p:attrNameLst>
                                      </p:cBhvr>
                                      <p:to>
                                        <p:strVal val="visible"/>
                                      </p:to>
                                    </p:set>
                                    <p:anim calcmode="lin" valueType="num">
                                      <p:cBhvr additive="base">
                                        <p:cTn id="4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3" end="3"/>
                                            </p:txEl>
                                          </p:spTgt>
                                        </p:tgtEl>
                                        <p:attrNameLst>
                                          <p:attrName>style.visibility</p:attrName>
                                        </p:attrNameLst>
                                      </p:cBhvr>
                                      <p:to>
                                        <p:strVal val="visible"/>
                                      </p:to>
                                    </p:set>
                                    <p:anim calcmode="lin" valueType="num">
                                      <p:cBhvr additive="base">
                                        <p:cTn id="5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044" y="188640"/>
            <a:ext cx="9116955" cy="1859483"/>
          </a:xfrm>
          <a:prstGeom prst="rect">
            <a:avLst/>
          </a:prstGeom>
          <a:noFill/>
        </p:spPr>
        <p:txBody>
          <a:bodyPr wrap="square" rtlCol="0">
            <a:spAutoFit/>
          </a:bodyPr>
          <a:lstStyle/>
          <a:p>
            <a:r>
              <a:rPr lang="en-US" altLang="zh-CN" sz="2800" dirty="0" smtClean="0">
                <a:latin typeface="Times New Roman" panose="02020603050405020304" pitchFamily="18" charset="0"/>
                <a:ea typeface="Cambria Math" panose="02040503050406030204" pitchFamily="18" charset="0"/>
                <a:cs typeface="Times New Roman" panose="02020603050405020304" pitchFamily="18" charset="0"/>
              </a:rPr>
              <a:t>   </a:t>
            </a:r>
            <a:r>
              <a:rPr lang="en-US" altLang="zh-CN" sz="2800" dirty="0">
                <a:latin typeface="Times New Roman" panose="02020603050405020304" pitchFamily="18" charset="0"/>
                <a:ea typeface="Cambria Math" panose="02040503050406030204" pitchFamily="18" charset="0"/>
                <a:cs typeface="Times New Roman" panose="02020603050405020304" pitchFamily="18" charset="0"/>
              </a:rPr>
              <a:t>P14: </a:t>
            </a:r>
            <a:r>
              <a:rPr lang="en-US" altLang="zh-CN" sz="2800" dirty="0">
                <a:latin typeface="Times New Roman" panose="02020603050405020304" pitchFamily="18" charset="0"/>
                <a:cs typeface="Times New Roman" panose="02020603050405020304" pitchFamily="18" charset="0"/>
              </a:rPr>
              <a:t>Laurie stood motionless for what must have been only seconds --yet it seemed like years while she thought about what to do.</a:t>
            </a:r>
            <a:endParaRPr lang="zh-CN" altLang="zh-CN" sz="2800" dirty="0">
              <a:latin typeface="Times New Roman" panose="02020603050405020304" pitchFamily="18" charset="0"/>
              <a:cs typeface="Times New Roman" panose="02020603050405020304" pitchFamily="18" charset="0"/>
            </a:endParaRPr>
          </a:p>
          <a:p>
            <a:pPr>
              <a:lnSpc>
                <a:spcPts val="3700"/>
              </a:lnSpc>
            </a:pPr>
            <a:r>
              <a:rPr lang="en-US" altLang="zh-CN" sz="3200" dirty="0">
                <a:solidFill>
                  <a:srgbClr val="FF0000"/>
                </a:solidFill>
                <a:latin typeface="Times New Roman" panose="02020603050405020304" pitchFamily="18" charset="0"/>
                <a:cs typeface="Times New Roman" panose="02020603050405020304" pitchFamily="18" charset="0"/>
              </a:rPr>
              <a:t>       </a:t>
            </a:r>
            <a:endParaRPr lang="en-US" altLang="zh-CN" sz="2800" dirty="0">
              <a:ea typeface="Microsoft JhengHei Light" panose="020B0304030504040204" pitchFamily="34" charset="-120"/>
            </a:endParaRPr>
          </a:p>
        </p:txBody>
      </p:sp>
      <p:sp>
        <p:nvSpPr>
          <p:cNvPr id="4" name="TextBox 3"/>
          <p:cNvSpPr txBox="1"/>
          <p:nvPr/>
        </p:nvSpPr>
        <p:spPr>
          <a:xfrm>
            <a:off x="143966" y="2204864"/>
            <a:ext cx="8981281" cy="2893100"/>
          </a:xfrm>
          <a:prstGeom prst="rect">
            <a:avLst/>
          </a:prstGeom>
          <a:noFill/>
        </p:spPr>
        <p:txBody>
          <a:bodyPr wrap="square" rtlCol="0">
            <a:spAutoFit/>
          </a:bodyPr>
          <a:lstStyle/>
          <a:p>
            <a:pPr marL="457200" indent="-457200">
              <a:buFont typeface="Wingdings" panose="05000000000000000000" pitchFamily="2" charset="2"/>
              <a:buChar char="Ø"/>
            </a:pPr>
            <a:r>
              <a:rPr lang="en-US" altLang="zh-CN" sz="2600" dirty="0" smtClean="0">
                <a:latin typeface="Cambria" panose="02040503050406030204" pitchFamily="18" charset="0"/>
                <a:ea typeface="Cambria" panose="02040503050406030204" pitchFamily="18" charset="0"/>
                <a:cs typeface="Arial Unicode MS" panose="020B0604020202020204" pitchFamily="34" charset="-122"/>
              </a:rPr>
              <a:t>An </a:t>
            </a:r>
            <a:r>
              <a:rPr lang="en-US" altLang="zh-CN" sz="2600" dirty="0">
                <a:latin typeface="Cambria" panose="02040503050406030204" pitchFamily="18" charset="0"/>
                <a:ea typeface="Cambria" panose="02040503050406030204" pitchFamily="18" charset="0"/>
                <a:cs typeface="Arial Unicode MS" panose="020B0604020202020204" pitchFamily="34" charset="-122"/>
              </a:rPr>
              <a:t>inner voice asked me to buy the pair of boots I desired, but another voice popped up almost simultaneously, urging me to buy some decorations and feasts for </a:t>
            </a:r>
            <a:r>
              <a:rPr lang="en-US" altLang="zh-CN" sz="2600">
                <a:latin typeface="Cambria" panose="02040503050406030204" pitchFamily="18" charset="0"/>
                <a:ea typeface="Cambria" panose="02040503050406030204" pitchFamily="18" charset="0"/>
                <a:cs typeface="Arial Unicode MS" panose="020B0604020202020204" pitchFamily="34" charset="-122"/>
              </a:rPr>
              <a:t>the </a:t>
            </a:r>
            <a:r>
              <a:rPr lang="en-US" altLang="zh-CN" sz="2600" smtClean="0">
                <a:latin typeface="Cambria" panose="02040503050406030204" pitchFamily="18" charset="0"/>
                <a:ea typeface="Cambria" panose="02040503050406030204" pitchFamily="18" charset="0"/>
                <a:cs typeface="Arial Unicode MS" panose="020B0604020202020204" pitchFamily="34" charset="-122"/>
              </a:rPr>
              <a:t>family </a:t>
            </a:r>
            <a:r>
              <a:rPr lang="en-US" altLang="zh-CN" sz="2600" dirty="0">
                <a:latin typeface="Cambria" panose="02040503050406030204" pitchFamily="18" charset="0"/>
                <a:ea typeface="Cambria" panose="02040503050406030204" pitchFamily="18" charset="0"/>
                <a:cs typeface="Arial Unicode MS" panose="020B0604020202020204" pitchFamily="34" charset="-122"/>
              </a:rPr>
              <a:t>instead, which made me feel torn.</a:t>
            </a:r>
            <a:endParaRPr lang="en-US" altLang="zh-CN" sz="2600" dirty="0">
              <a:latin typeface="Cambria" panose="02040503050406030204" pitchFamily="18" charset="0"/>
              <a:ea typeface="Cambria" panose="02040503050406030204" pitchFamily="18" charset="0"/>
              <a:cs typeface="Arial Unicode MS" panose="020B0604020202020204" pitchFamily="34" charset="-122"/>
            </a:endParaRPr>
          </a:p>
          <a:p>
            <a:pPr marL="457200" indent="-457200">
              <a:buFont typeface="Wingdings" panose="05000000000000000000" pitchFamily="2" charset="2"/>
              <a:buChar char="Ø"/>
            </a:pPr>
            <a:r>
              <a:rPr lang="en-US" altLang="zh-CN" sz="2600" dirty="0" smtClean="0">
                <a:latin typeface="Cambria" panose="02040503050406030204" pitchFamily="18" charset="0"/>
                <a:ea typeface="Cambria" panose="02040503050406030204" pitchFamily="18" charset="0"/>
                <a:cs typeface="Arial Unicode MS" panose="020B0604020202020204" pitchFamily="34" charset="-122"/>
              </a:rPr>
              <a:t>Being </a:t>
            </a:r>
            <a:r>
              <a:rPr lang="en-US" altLang="zh-CN" sz="2600" dirty="0">
                <a:latin typeface="Cambria" panose="02040503050406030204" pitchFamily="18" charset="0"/>
                <a:ea typeface="Cambria" panose="02040503050406030204" pitchFamily="18" charset="0"/>
                <a:cs typeface="Arial Unicode MS" panose="020B0604020202020204" pitchFamily="34" charset="-122"/>
              </a:rPr>
              <a:t>torn as to whether to risk everyone's safety to save the dog out, he suddenly thought that the dog might be the best friend and comfort to the boys in the war. </a:t>
            </a:r>
            <a:endParaRPr lang="en-US" altLang="zh-CN" sz="2600" dirty="0">
              <a:latin typeface="Cambria" panose="02040503050406030204" pitchFamily="18" charset="0"/>
              <a:ea typeface="Cambria" panose="02040503050406030204" pitchFamily="18" charset="0"/>
              <a:cs typeface="Arial Unicode MS" panose="020B0604020202020204" pitchFamily="34" charset="-122"/>
            </a:endParaRPr>
          </a:p>
        </p:txBody>
      </p:sp>
      <p:sp>
        <p:nvSpPr>
          <p:cNvPr id="5" name="TextBox 4"/>
          <p:cNvSpPr txBox="1"/>
          <p:nvPr/>
        </p:nvSpPr>
        <p:spPr>
          <a:xfrm>
            <a:off x="611560" y="1560076"/>
            <a:ext cx="7560840" cy="523220"/>
          </a:xfrm>
          <a:prstGeom prst="rect">
            <a:avLst/>
          </a:prstGeom>
          <a:noFill/>
        </p:spPr>
        <p:txBody>
          <a:bodyPr wrap="square" rtlCol="0">
            <a:spAutoFit/>
          </a:bodyPr>
          <a:lstStyle/>
          <a:p>
            <a:r>
              <a:rPr lang="en-US" altLang="zh-CN" sz="2800" dirty="0" smtClean="0">
                <a:solidFill>
                  <a:srgbClr val="FF0000"/>
                </a:solidFill>
              </a:rPr>
              <a:t>“</a:t>
            </a:r>
            <a:r>
              <a:rPr lang="zh-CN" altLang="en-US" sz="2800" dirty="0" smtClean="0">
                <a:solidFill>
                  <a:srgbClr val="FF0000"/>
                </a:solidFill>
              </a:rPr>
              <a:t>纠结</a:t>
            </a:r>
            <a:r>
              <a:rPr lang="en-US" altLang="zh-CN" sz="2800" dirty="0" smtClean="0">
                <a:solidFill>
                  <a:srgbClr val="FF0000"/>
                </a:solidFill>
              </a:rPr>
              <a:t>”</a:t>
            </a:r>
            <a:r>
              <a:rPr lang="zh-CN" altLang="en-US" sz="2800" dirty="0" smtClean="0">
                <a:solidFill>
                  <a:srgbClr val="FF0000"/>
                </a:solidFill>
              </a:rPr>
              <a:t>的表达：</a:t>
            </a:r>
            <a:endParaRPr lang="zh-CN" altLang="en-US" sz="28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7504" y="260648"/>
            <a:ext cx="9036496" cy="5693866"/>
          </a:xfrm>
          <a:prstGeom prst="rect">
            <a:avLst/>
          </a:prstGeom>
          <a:noFill/>
        </p:spPr>
        <p:txBody>
          <a:bodyPr wrap="square" rtlCol="0">
            <a:spAutoFit/>
          </a:bodyPr>
          <a:lstStyle/>
          <a:p>
            <a:r>
              <a:rPr lang="en-US" altLang="zh-CN" sz="2800" dirty="0" smtClean="0">
                <a:latin typeface="Times New Roman" panose="02020603050405020304" pitchFamily="18" charset="0"/>
                <a:cs typeface="Times New Roman" panose="02020603050405020304" pitchFamily="18" charset="0"/>
              </a:rPr>
              <a:t>P15</a:t>
            </a:r>
            <a:r>
              <a:rPr lang="en-US" altLang="zh-CN" sz="2800" dirty="0">
                <a:latin typeface="Times New Roman" panose="02020603050405020304" pitchFamily="18" charset="0"/>
                <a:cs typeface="Times New Roman" panose="02020603050405020304" pitchFamily="18" charset="0"/>
              </a:rPr>
              <a:t>. 1. She thought back to that awful, rainy night when…</a:t>
            </a:r>
            <a:endParaRPr lang="en-US" altLang="zh-CN" sz="2800" dirty="0">
              <a:latin typeface="Times New Roman" panose="02020603050405020304" pitchFamily="18" charset="0"/>
              <a:cs typeface="Times New Roman" panose="02020603050405020304" pitchFamily="18" charset="0"/>
            </a:endParaRPr>
          </a:p>
          <a:p>
            <a:r>
              <a:rPr lang="en-US" altLang="zh-CN" sz="2800" dirty="0">
                <a:latin typeface="Times New Roman" panose="02020603050405020304" pitchFamily="18" charset="0"/>
                <a:cs typeface="Times New Roman" panose="02020603050405020304" pitchFamily="18" charset="0"/>
              </a:rPr>
              <a:t>   (</a:t>
            </a:r>
            <a:r>
              <a:rPr lang="zh-CN" altLang="en-US" sz="2800" dirty="0">
                <a:latin typeface="Times New Roman" panose="02020603050405020304" pitchFamily="18" charset="0"/>
                <a:cs typeface="Times New Roman" panose="02020603050405020304" pitchFamily="18" charset="0"/>
              </a:rPr>
              <a:t>思绪</a:t>
            </a:r>
            <a:r>
              <a:rPr lang="en-US" altLang="zh-CN" sz="2800" dirty="0">
                <a:latin typeface="Times New Roman" panose="02020603050405020304" pitchFamily="18" charset="0"/>
                <a:cs typeface="Times New Roman" panose="02020603050405020304" pitchFamily="18" charset="0"/>
              </a:rPr>
              <a:t>/</a:t>
            </a:r>
            <a:r>
              <a:rPr lang="zh-CN" altLang="en-US" sz="2800" dirty="0">
                <a:latin typeface="Times New Roman" panose="02020603050405020304" pitchFamily="18" charset="0"/>
                <a:cs typeface="Times New Roman" panose="02020603050405020304" pitchFamily="18" charset="0"/>
              </a:rPr>
              <a:t>记忆</a:t>
            </a:r>
            <a:r>
              <a:rPr lang="zh-CN" altLang="en-US" sz="2800" dirty="0" smtClean="0">
                <a:latin typeface="Times New Roman" panose="02020603050405020304" pitchFamily="18" charset="0"/>
                <a:cs typeface="Times New Roman" panose="02020603050405020304" pitchFamily="18" charset="0"/>
              </a:rPr>
              <a:t>回到</a:t>
            </a:r>
            <a:r>
              <a:rPr lang="en-US" altLang="zh-CN" sz="2800" dirty="0" smtClean="0">
                <a:latin typeface="Times New Roman" panose="02020603050405020304" pitchFamily="18" charset="0"/>
                <a:cs typeface="Times New Roman" panose="02020603050405020304" pitchFamily="18" charset="0"/>
              </a:rPr>
              <a:t>……)</a:t>
            </a:r>
            <a:endParaRPr lang="en-US" altLang="zh-CN" sz="2800" dirty="0">
              <a:latin typeface="Times New Roman" panose="02020603050405020304" pitchFamily="18" charset="0"/>
              <a:cs typeface="Times New Roman" panose="02020603050405020304" pitchFamily="18" charset="0"/>
            </a:endParaRPr>
          </a:p>
          <a:p>
            <a:r>
              <a:rPr lang="en-US" altLang="zh-CN" sz="2800" dirty="0" smtClean="0">
                <a:latin typeface="Times New Roman" panose="02020603050405020304" pitchFamily="18" charset="0"/>
                <a:cs typeface="Times New Roman" panose="02020603050405020304" pitchFamily="18" charset="0"/>
              </a:rPr>
              <a:t>      2</a:t>
            </a:r>
            <a:r>
              <a:rPr lang="en-US" altLang="zh-CN" sz="2800" dirty="0">
                <a:latin typeface="Times New Roman" panose="02020603050405020304" pitchFamily="18" charset="0"/>
                <a:cs typeface="Times New Roman" panose="02020603050405020304" pitchFamily="18" charset="0"/>
              </a:rPr>
              <a:t>.--- </a:t>
            </a:r>
            <a:r>
              <a:rPr lang="en-US" altLang="zh-CN" sz="2800" dirty="0">
                <a:latin typeface="Times New Roman" panose="02020603050405020304" pitchFamily="18" charset="0"/>
                <a:ea typeface="Cambria Math" panose="02040503050406030204" pitchFamily="18" charset="0"/>
                <a:cs typeface="Times New Roman" panose="02020603050405020304" pitchFamily="18" charset="0"/>
              </a:rPr>
              <a:t>She couldn’t help thinking of the…</a:t>
            </a:r>
            <a:endParaRPr lang="en-US" altLang="zh-CN" sz="2800" dirty="0">
              <a:latin typeface="Times New Roman" panose="02020603050405020304" pitchFamily="18" charset="0"/>
              <a:ea typeface="Cambria Math" panose="02040503050406030204" pitchFamily="18" charset="0"/>
              <a:cs typeface="Times New Roman" panose="02020603050405020304" pitchFamily="18" charset="0"/>
            </a:endParaRPr>
          </a:p>
          <a:p>
            <a:r>
              <a:rPr lang="en-US" altLang="zh-CN" sz="2800" dirty="0">
                <a:latin typeface="Times New Roman" panose="02020603050405020304" pitchFamily="18" charset="0"/>
                <a:ea typeface="Cambria Math" panose="02040503050406030204" pitchFamily="18" charset="0"/>
                <a:cs typeface="Times New Roman" panose="02020603050405020304" pitchFamily="18" charset="0"/>
              </a:rPr>
              <a:t>  </a:t>
            </a:r>
            <a:r>
              <a:rPr lang="en-US" altLang="zh-CN" sz="2800" dirty="0">
                <a:solidFill>
                  <a:srgbClr val="FF0000"/>
                </a:solidFill>
                <a:latin typeface="Times New Roman" panose="02020603050405020304" pitchFamily="18" charset="0"/>
                <a:ea typeface="Cambria Math" panose="02040503050406030204" pitchFamily="18" charset="0"/>
                <a:cs typeface="Times New Roman" panose="02020603050405020304" pitchFamily="18" charset="0"/>
              </a:rPr>
              <a:t>I’ve </a:t>
            </a:r>
            <a:r>
              <a:rPr lang="en-US" altLang="zh-CN" sz="2800" dirty="0" smtClean="0">
                <a:solidFill>
                  <a:srgbClr val="FF0000"/>
                </a:solidFill>
                <a:latin typeface="Times New Roman" panose="02020603050405020304" pitchFamily="18" charset="0"/>
                <a:ea typeface="Cambria Math" panose="02040503050406030204" pitchFamily="18" charset="0"/>
                <a:cs typeface="Times New Roman" panose="02020603050405020304" pitchFamily="18" charset="0"/>
              </a:rPr>
              <a:t>enjoyed </a:t>
            </a:r>
            <a:r>
              <a:rPr lang="en-US" altLang="zh-CN" sz="2800" dirty="0">
                <a:solidFill>
                  <a:srgbClr val="FF0000"/>
                </a:solidFill>
                <a:latin typeface="Times New Roman" panose="02020603050405020304" pitchFamily="18" charset="0"/>
                <a:ea typeface="Cambria Math" panose="02040503050406030204" pitchFamily="18" charset="0"/>
                <a:cs typeface="Times New Roman" panose="02020603050405020304" pitchFamily="18" charset="0"/>
              </a:rPr>
              <a:t>a laugh or two thinking back to that moment.</a:t>
            </a:r>
            <a:r>
              <a:rPr lang="en-US" altLang="zh-CN" sz="2800" dirty="0">
                <a:solidFill>
                  <a:srgbClr val="FF0000"/>
                </a:solidFill>
                <a:latin typeface="Times New Roman" panose="02020603050405020304" pitchFamily="18" charset="0"/>
                <a:cs typeface="Times New Roman" panose="02020603050405020304" pitchFamily="18" charset="0"/>
              </a:rPr>
              <a:t>        </a:t>
            </a:r>
            <a:endParaRPr lang="en-US" altLang="zh-CN" sz="2800" dirty="0">
              <a:solidFill>
                <a:srgbClr val="FF0000"/>
              </a:solidFill>
              <a:latin typeface="Times New Roman" panose="02020603050405020304" pitchFamily="18" charset="0"/>
              <a:cs typeface="Times New Roman" panose="02020603050405020304" pitchFamily="18" charset="0"/>
            </a:endParaRPr>
          </a:p>
          <a:p>
            <a:r>
              <a:rPr lang="en-US" altLang="zh-CN" sz="2800" dirty="0">
                <a:latin typeface="Times New Roman" panose="02020603050405020304" pitchFamily="18" charset="0"/>
                <a:cs typeface="Times New Roman" panose="02020603050405020304" pitchFamily="18" charset="0"/>
              </a:rPr>
              <a:t>     3.---The  scene </a:t>
            </a:r>
            <a:r>
              <a:rPr lang="en-US" altLang="zh-CN" sz="2800" u="sng" dirty="0">
                <a:latin typeface="Times New Roman" panose="02020603050405020304" pitchFamily="18" charset="0"/>
                <a:cs typeface="Times New Roman" panose="02020603050405020304" pitchFamily="18" charset="0"/>
              </a:rPr>
              <a:t>made her think back to </a:t>
            </a:r>
            <a:r>
              <a:rPr lang="en-US" altLang="zh-CN" sz="2800" dirty="0">
                <a:latin typeface="Times New Roman" panose="02020603050405020304" pitchFamily="18" charset="0"/>
                <a:cs typeface="Times New Roman" panose="02020603050405020304" pitchFamily="18" charset="0"/>
              </a:rPr>
              <a:t>the awful, rainy night when…</a:t>
            </a:r>
            <a:endParaRPr lang="en-US" altLang="zh-CN" sz="2800" dirty="0">
              <a:latin typeface="Times New Roman" panose="02020603050405020304" pitchFamily="18" charset="0"/>
              <a:cs typeface="Times New Roman" panose="02020603050405020304" pitchFamily="18" charset="0"/>
            </a:endParaRPr>
          </a:p>
          <a:p>
            <a:r>
              <a:rPr lang="en-US" altLang="zh-CN" sz="2800" dirty="0">
                <a:latin typeface="Times New Roman" panose="02020603050405020304" pitchFamily="18" charset="0"/>
                <a:ea typeface="Cambria Math" panose="02040503050406030204" pitchFamily="18" charset="0"/>
                <a:cs typeface="Times New Roman" panose="02020603050405020304" pitchFamily="18" charset="0"/>
              </a:rPr>
              <a:t>     </a:t>
            </a:r>
            <a:r>
              <a:rPr lang="en-US" altLang="zh-CN" sz="2800" dirty="0" smtClean="0">
                <a:latin typeface="Times New Roman" panose="02020603050405020304" pitchFamily="18" charset="0"/>
                <a:ea typeface="Cambria Math" panose="02040503050406030204" pitchFamily="18" charset="0"/>
                <a:cs typeface="Times New Roman" panose="02020603050405020304" pitchFamily="18" charset="0"/>
              </a:rPr>
              <a:t>4</a:t>
            </a:r>
            <a:r>
              <a:rPr lang="en-US" altLang="zh-CN" sz="2800" dirty="0">
                <a:latin typeface="Times New Roman" panose="02020603050405020304" pitchFamily="18" charset="0"/>
                <a:ea typeface="Cambria Math" panose="02040503050406030204" pitchFamily="18" charset="0"/>
                <a:cs typeface="Times New Roman" panose="02020603050405020304" pitchFamily="18" charset="0"/>
              </a:rPr>
              <a:t>. ---The scene </a:t>
            </a:r>
            <a:r>
              <a:rPr lang="en-US" altLang="zh-CN" sz="2800" u="sng" dirty="0">
                <a:latin typeface="Times New Roman" panose="02020603050405020304" pitchFamily="18" charset="0"/>
                <a:ea typeface="Cambria Math" panose="02040503050406030204" pitchFamily="18" charset="0"/>
                <a:cs typeface="Times New Roman" panose="02020603050405020304" pitchFamily="18" charset="0"/>
              </a:rPr>
              <a:t>brought her memory back to </a:t>
            </a:r>
            <a:r>
              <a:rPr lang="en-US" altLang="zh-CN" sz="2800" dirty="0">
                <a:latin typeface="Times New Roman" panose="02020603050405020304" pitchFamily="18" charset="0"/>
                <a:ea typeface="Cambria Math" panose="02040503050406030204" pitchFamily="18" charset="0"/>
                <a:cs typeface="Times New Roman" panose="02020603050405020304" pitchFamily="18" charset="0"/>
              </a:rPr>
              <a:t>the …</a:t>
            </a:r>
            <a:endParaRPr lang="en-US" altLang="zh-CN" sz="2800" dirty="0">
              <a:latin typeface="Times New Roman" panose="02020603050405020304" pitchFamily="18" charset="0"/>
              <a:ea typeface="Cambria Math" panose="02040503050406030204" pitchFamily="18" charset="0"/>
              <a:cs typeface="Times New Roman" panose="02020603050405020304" pitchFamily="18" charset="0"/>
            </a:endParaRPr>
          </a:p>
          <a:p>
            <a:r>
              <a:rPr lang="en-US" altLang="zh-CN" sz="2800" dirty="0">
                <a:latin typeface="Times New Roman" panose="02020603050405020304" pitchFamily="18" charset="0"/>
                <a:ea typeface="Cambria Math" panose="02040503050406030204" pitchFamily="18" charset="0"/>
                <a:cs typeface="Times New Roman" panose="02020603050405020304" pitchFamily="18" charset="0"/>
              </a:rPr>
              <a:t>     </a:t>
            </a:r>
            <a:r>
              <a:rPr lang="en-US" altLang="zh-CN" sz="2800" dirty="0" smtClean="0">
                <a:latin typeface="Times New Roman" panose="02020603050405020304" pitchFamily="18" charset="0"/>
                <a:ea typeface="Cambria Math" panose="02040503050406030204" pitchFamily="18" charset="0"/>
                <a:cs typeface="Times New Roman" panose="02020603050405020304" pitchFamily="18" charset="0"/>
              </a:rPr>
              <a:t>5</a:t>
            </a:r>
            <a:r>
              <a:rPr lang="en-US" altLang="zh-CN" sz="2800" dirty="0">
                <a:latin typeface="Times New Roman" panose="02020603050405020304" pitchFamily="18" charset="0"/>
                <a:ea typeface="Cambria Math" panose="02040503050406030204" pitchFamily="18" charset="0"/>
                <a:cs typeface="Times New Roman" panose="02020603050405020304" pitchFamily="18" charset="0"/>
              </a:rPr>
              <a:t>.--- The teddy bear often brings to my mind the days when…</a:t>
            </a:r>
            <a:endParaRPr lang="en-US" altLang="zh-CN" sz="2800" dirty="0">
              <a:latin typeface="Times New Roman" panose="02020603050405020304" pitchFamily="18" charset="0"/>
              <a:ea typeface="Cambria Math" panose="02040503050406030204" pitchFamily="18" charset="0"/>
              <a:cs typeface="Times New Roman" panose="02020603050405020304" pitchFamily="18" charset="0"/>
            </a:endParaRPr>
          </a:p>
          <a:p>
            <a:r>
              <a:rPr lang="en-US" altLang="zh-CN" sz="2800" dirty="0">
                <a:latin typeface="Times New Roman" panose="02020603050405020304" pitchFamily="18" charset="0"/>
                <a:ea typeface="Cambria Math" panose="02040503050406030204" pitchFamily="18" charset="0"/>
                <a:cs typeface="Times New Roman" panose="02020603050405020304" pitchFamily="18" charset="0"/>
              </a:rPr>
              <a:t>              ( bring my childhood to mind)</a:t>
            </a:r>
            <a:endParaRPr lang="en-US" altLang="zh-CN" sz="2800" dirty="0">
              <a:latin typeface="Times New Roman" panose="02020603050405020304" pitchFamily="18" charset="0"/>
              <a:ea typeface="Cambria Math" panose="02040503050406030204" pitchFamily="18" charset="0"/>
              <a:cs typeface="Times New Roman" panose="02020603050405020304" pitchFamily="18" charset="0"/>
            </a:endParaRPr>
          </a:p>
          <a:p>
            <a:r>
              <a:rPr lang="en-US" altLang="zh-CN" sz="2800" dirty="0">
                <a:latin typeface="Times New Roman" panose="02020603050405020304" pitchFamily="18" charset="0"/>
                <a:ea typeface="Cambria Math" panose="02040503050406030204" pitchFamily="18" charset="0"/>
                <a:cs typeface="Times New Roman" panose="02020603050405020304" pitchFamily="18" charset="0"/>
              </a:rPr>
              <a:t>     </a:t>
            </a:r>
            <a:r>
              <a:rPr lang="en-US" altLang="zh-CN" sz="2800" dirty="0" smtClean="0">
                <a:latin typeface="Times New Roman" panose="02020603050405020304" pitchFamily="18" charset="0"/>
                <a:ea typeface="Cambria Math" panose="02040503050406030204" pitchFamily="18" charset="0"/>
                <a:cs typeface="Times New Roman" panose="02020603050405020304" pitchFamily="18" charset="0"/>
              </a:rPr>
              <a:t>6</a:t>
            </a:r>
            <a:r>
              <a:rPr lang="en-US" altLang="zh-CN" sz="2800" dirty="0">
                <a:latin typeface="Times New Roman" panose="02020603050405020304" pitchFamily="18" charset="0"/>
                <a:ea typeface="Cambria Math" panose="02040503050406030204" pitchFamily="18" charset="0"/>
                <a:cs typeface="Times New Roman" panose="02020603050405020304" pitchFamily="18" charset="0"/>
              </a:rPr>
              <a:t>. ---Her memories </a:t>
            </a:r>
            <a:r>
              <a:rPr lang="en-US" altLang="zh-CN" sz="2800" u="sng" dirty="0">
                <a:solidFill>
                  <a:srgbClr val="FF0000"/>
                </a:solidFill>
                <a:latin typeface="Times New Roman" panose="02020603050405020304" pitchFamily="18" charset="0"/>
                <a:ea typeface="Cambria Math" panose="02040503050406030204" pitchFamily="18" charset="0"/>
                <a:cs typeface="Times New Roman" panose="02020603050405020304" pitchFamily="18" charset="0"/>
              </a:rPr>
              <a:t>went/flew</a:t>
            </a:r>
            <a:r>
              <a:rPr lang="en-US" altLang="zh-CN" sz="2800" u="sng" dirty="0">
                <a:latin typeface="Times New Roman" panose="02020603050405020304" pitchFamily="18" charset="0"/>
                <a:ea typeface="Cambria Math" panose="02040503050406030204" pitchFamily="18" charset="0"/>
                <a:cs typeface="Times New Roman" panose="02020603050405020304" pitchFamily="18" charset="0"/>
              </a:rPr>
              <a:t> back to </a:t>
            </a:r>
            <a:r>
              <a:rPr lang="en-US" altLang="zh-CN" sz="2800" dirty="0">
                <a:latin typeface="Times New Roman" panose="02020603050405020304" pitchFamily="18" charset="0"/>
                <a:ea typeface="Cambria Math" panose="02040503050406030204" pitchFamily="18" charset="0"/>
                <a:cs typeface="Times New Roman" panose="02020603050405020304" pitchFamily="18" charset="0"/>
              </a:rPr>
              <a:t>the ….</a:t>
            </a:r>
            <a:endParaRPr lang="en-US" altLang="zh-CN" sz="2800" dirty="0">
              <a:latin typeface="Times New Roman" panose="02020603050405020304" pitchFamily="18" charset="0"/>
              <a:ea typeface="Cambria Math" panose="02040503050406030204" pitchFamily="18" charset="0"/>
              <a:cs typeface="Times New Roman" panose="02020603050405020304" pitchFamily="18" charset="0"/>
            </a:endParaRPr>
          </a:p>
          <a:p>
            <a:endParaRPr lang="en-US" altLang="zh-CN" sz="2800" dirty="0">
              <a:latin typeface="Cambria Math" panose="02040503050406030204" pitchFamily="18" charset="0"/>
              <a:ea typeface="Cambria Math" panose="02040503050406030204" pitchFamily="18" charset="0"/>
            </a:endParaRPr>
          </a:p>
          <a:p>
            <a:r>
              <a:rPr lang="en-US" altLang="zh-CN" sz="2800" dirty="0">
                <a:latin typeface="Cambria Math" panose="02040503050406030204" pitchFamily="18" charset="0"/>
                <a:ea typeface="Cambria Math" panose="02040503050406030204" pitchFamily="18" charset="0"/>
              </a:rPr>
              <a:t>     </a:t>
            </a:r>
            <a:r>
              <a:rPr lang="en-US" altLang="zh-CN" sz="2800" dirty="0"/>
              <a:t>  </a:t>
            </a:r>
            <a:endParaRPr lang="en-US" altLang="zh-CN" sz="2800" dirty="0"/>
          </a:p>
        </p:txBody>
      </p:sp>
      <p:sp>
        <p:nvSpPr>
          <p:cNvPr id="3" name="TextBox 2"/>
          <p:cNvSpPr txBox="1"/>
          <p:nvPr/>
        </p:nvSpPr>
        <p:spPr>
          <a:xfrm>
            <a:off x="323528" y="5445224"/>
            <a:ext cx="8568952" cy="523220"/>
          </a:xfrm>
          <a:prstGeom prst="rect">
            <a:avLst/>
          </a:prstGeom>
          <a:noFill/>
        </p:spPr>
        <p:txBody>
          <a:bodyPr wrap="square" rtlCol="0">
            <a:spAutoFit/>
          </a:bodyPr>
          <a:lstStyle/>
          <a:p>
            <a:r>
              <a:rPr lang="en-US" altLang="zh-CN" sz="2800" dirty="0" smtClean="0">
                <a:solidFill>
                  <a:srgbClr val="FF0000"/>
                </a:solidFill>
              </a:rPr>
              <a:t>1-2 </a:t>
            </a:r>
            <a:r>
              <a:rPr lang="zh-CN" altLang="en-US" sz="2800" dirty="0" smtClean="0">
                <a:solidFill>
                  <a:srgbClr val="FF0000"/>
                </a:solidFill>
              </a:rPr>
              <a:t>人</a:t>
            </a:r>
            <a:r>
              <a:rPr lang="zh-CN" altLang="en-US" sz="2800" dirty="0">
                <a:solidFill>
                  <a:srgbClr val="FF0000"/>
                </a:solidFill>
              </a:rPr>
              <a:t>作主语；</a:t>
            </a:r>
            <a:r>
              <a:rPr lang="en-US" altLang="zh-CN" sz="2800" dirty="0" smtClean="0">
                <a:solidFill>
                  <a:srgbClr val="FF0000"/>
                </a:solidFill>
              </a:rPr>
              <a:t>3-5 </a:t>
            </a:r>
            <a:r>
              <a:rPr lang="zh-CN" altLang="en-US" sz="2800" dirty="0" smtClean="0">
                <a:solidFill>
                  <a:srgbClr val="FF0000"/>
                </a:solidFill>
              </a:rPr>
              <a:t>物</a:t>
            </a:r>
            <a:r>
              <a:rPr lang="en-US" altLang="zh-CN" sz="2800" dirty="0">
                <a:solidFill>
                  <a:srgbClr val="FF0000"/>
                </a:solidFill>
              </a:rPr>
              <a:t>/</a:t>
            </a:r>
            <a:r>
              <a:rPr lang="zh-CN" altLang="en-US" sz="2800" dirty="0">
                <a:solidFill>
                  <a:srgbClr val="FF0000"/>
                </a:solidFill>
              </a:rPr>
              <a:t>场景作主语；</a:t>
            </a:r>
            <a:r>
              <a:rPr lang="en-US" altLang="zh-CN" sz="2800" dirty="0" smtClean="0">
                <a:solidFill>
                  <a:srgbClr val="FF0000"/>
                </a:solidFill>
              </a:rPr>
              <a:t>6 memory</a:t>
            </a:r>
            <a:r>
              <a:rPr lang="zh-CN" altLang="en-US" sz="2800" dirty="0">
                <a:solidFill>
                  <a:srgbClr val="FF0000"/>
                </a:solidFill>
              </a:rPr>
              <a:t>做主语</a:t>
            </a:r>
            <a:endParaRPr lang="zh-CN" altLang="en-US" sz="28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anim calcmode="lin" valueType="num">
                                      <p:cBhvr additive="base">
                                        <p:cTn id="13"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 calcmode="lin" valueType="num">
                                      <p:cBhvr additive="base">
                                        <p:cTn id="19"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anim calcmode="lin" valueType="num">
                                      <p:cBhvr additive="base">
                                        <p:cTn id="23"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anim calcmode="lin" valueType="num">
                                      <p:cBhvr additive="base">
                                        <p:cTn id="27"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7" end="7"/>
                                            </p:txEl>
                                          </p:spTgt>
                                        </p:tgtEl>
                                        <p:attrNameLst>
                                          <p:attrName>style.visibility</p:attrName>
                                        </p:attrNameLst>
                                      </p:cBhvr>
                                      <p:to>
                                        <p:strVal val="visible"/>
                                      </p:to>
                                    </p:set>
                                    <p:anim calcmode="lin" valueType="num">
                                      <p:cBhvr additive="base">
                                        <p:cTn id="31"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7" end="7"/>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2">
                                            <p:txEl>
                                              <p:pRg st="8" end="8"/>
                                            </p:txEl>
                                          </p:spTgt>
                                        </p:tgtEl>
                                        <p:attrNameLst>
                                          <p:attrName>style.visibility</p:attrName>
                                        </p:attrNameLst>
                                      </p:cBhvr>
                                      <p:to>
                                        <p:strVal val="visible"/>
                                      </p:to>
                                    </p:set>
                                    <p:anim calcmode="lin" valueType="num">
                                      <p:cBhvr additive="base">
                                        <p:cTn id="35"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8" end="8"/>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2">
                                            <p:txEl>
                                              <p:pRg st="10" end="10"/>
                                            </p:txEl>
                                          </p:spTgt>
                                        </p:tgtEl>
                                        <p:attrNameLst>
                                          <p:attrName>style.visibility</p:attrName>
                                        </p:attrNameLst>
                                      </p:cBhvr>
                                      <p:to>
                                        <p:strVal val="visible"/>
                                      </p:to>
                                    </p:set>
                                    <p:anim calcmode="lin" valueType="num">
                                      <p:cBhvr additive="base">
                                        <p:cTn id="39"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3"/>
                                        </p:tgtEl>
                                        <p:attrNameLst>
                                          <p:attrName>style.visibility</p:attrName>
                                        </p:attrNameLst>
                                      </p:cBhvr>
                                      <p:to>
                                        <p:strVal val="visible"/>
                                      </p:to>
                                    </p:set>
                                    <p:anim calcmode="lin" valueType="num">
                                      <p:cBhvr additive="base">
                                        <p:cTn id="45" dur="500" fill="hold"/>
                                        <p:tgtEl>
                                          <p:spTgt spid="3"/>
                                        </p:tgtEl>
                                        <p:attrNameLst>
                                          <p:attrName>ppt_x</p:attrName>
                                        </p:attrNameLst>
                                      </p:cBhvr>
                                      <p:tavLst>
                                        <p:tav tm="0">
                                          <p:val>
                                            <p:strVal val="#ppt_x"/>
                                          </p:val>
                                        </p:tav>
                                        <p:tav tm="100000">
                                          <p:val>
                                            <p:strVal val="#ppt_x"/>
                                          </p:val>
                                        </p:tav>
                                      </p:tavLst>
                                    </p:anim>
                                    <p:anim calcmode="lin" valueType="num">
                                      <p:cBhvr additive="base">
                                        <p:cTn id="46"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6145272"/>
          </a:xfrm>
          <a:prstGeom prst="rect">
            <a:avLst/>
          </a:prstGeom>
          <a:noFill/>
        </p:spPr>
        <p:txBody>
          <a:bodyPr wrap="square" rtlCol="0">
            <a:spAutoFit/>
          </a:bodyPr>
          <a:lstStyle/>
          <a:p>
            <a:r>
              <a:rPr lang="en-US" altLang="zh-CN" sz="2800" dirty="0" smtClean="0">
                <a:latin typeface="Times New Roman" panose="02020603050405020304" pitchFamily="18" charset="0"/>
                <a:ea typeface="Cambria Math" panose="02040503050406030204" pitchFamily="18" charset="0"/>
                <a:cs typeface="Times New Roman" panose="02020603050405020304" pitchFamily="18" charset="0"/>
              </a:rPr>
              <a:t>P22.2</a:t>
            </a:r>
            <a:r>
              <a:rPr lang="en-US" altLang="zh-CN" sz="2800" dirty="0">
                <a:latin typeface="Times New Roman" panose="02020603050405020304" pitchFamily="18" charset="0"/>
                <a:ea typeface="Cambria Math" panose="02040503050406030204" pitchFamily="18" charset="0"/>
                <a:cs typeface="Times New Roman" panose="02020603050405020304" pitchFamily="18" charset="0"/>
              </a:rPr>
              <a:t>. The audience applauded from time to time, enthusiastically supporting her in he comeback.</a:t>
            </a:r>
            <a:endParaRPr lang="en-US" altLang="zh-CN" sz="2800" dirty="0">
              <a:latin typeface="Times New Roman" panose="02020603050405020304" pitchFamily="18" charset="0"/>
              <a:ea typeface="Cambria Math" panose="02040503050406030204" pitchFamily="18" charset="0"/>
              <a:cs typeface="Times New Roman" panose="02020603050405020304" pitchFamily="18" charset="0"/>
            </a:endParaRPr>
          </a:p>
          <a:p>
            <a:r>
              <a:rPr lang="en-US" altLang="zh-CN" sz="2800" dirty="0">
                <a:latin typeface="Times New Roman" panose="02020603050405020304" pitchFamily="18" charset="0"/>
                <a:ea typeface="Cambria Math" panose="02040503050406030204" pitchFamily="18" charset="0"/>
                <a:cs typeface="Times New Roman" panose="02020603050405020304" pitchFamily="18" charset="0"/>
              </a:rPr>
              <a:t> </a:t>
            </a:r>
            <a:r>
              <a:rPr lang="en-US" altLang="zh-CN" sz="2800" dirty="0" smtClean="0">
                <a:latin typeface="Times New Roman" panose="02020603050405020304" pitchFamily="18" charset="0"/>
                <a:ea typeface="Cambria Math" panose="02040503050406030204" pitchFamily="18" charset="0"/>
                <a:cs typeface="Times New Roman" panose="02020603050405020304" pitchFamily="18" charset="0"/>
              </a:rPr>
              <a:t>P23.2</a:t>
            </a:r>
            <a:r>
              <a:rPr lang="en-US" altLang="zh-CN" sz="2800" dirty="0">
                <a:latin typeface="Times New Roman" panose="02020603050405020304" pitchFamily="18" charset="0"/>
                <a:ea typeface="Cambria Math" panose="02040503050406030204" pitchFamily="18" charset="0"/>
                <a:cs typeface="Times New Roman" panose="02020603050405020304" pitchFamily="18" charset="0"/>
              </a:rPr>
              <a:t>. When her turn was over, applause filled the stadium, and she stood there in the </a:t>
            </a:r>
            <a:r>
              <a:rPr lang="en-US" altLang="zh-CN" sz="2800" dirty="0" err="1">
                <a:latin typeface="Times New Roman" panose="02020603050405020304" pitchFamily="18" charset="0"/>
                <a:ea typeface="Cambria Math" panose="02040503050406030204" pitchFamily="18" charset="0"/>
                <a:cs typeface="Times New Roman" panose="02020603050405020304" pitchFamily="18" charset="0"/>
              </a:rPr>
              <a:t>centre</a:t>
            </a:r>
            <a:r>
              <a:rPr lang="en-US" altLang="zh-CN" sz="2800" dirty="0">
                <a:latin typeface="Times New Roman" panose="02020603050405020304" pitchFamily="18" charset="0"/>
                <a:ea typeface="Cambria Math" panose="02040503050406030204" pitchFamily="18" charset="0"/>
                <a:cs typeface="Times New Roman" panose="02020603050405020304" pitchFamily="18" charset="0"/>
              </a:rPr>
              <a:t> of the ice in the spotlight</a:t>
            </a:r>
            <a:r>
              <a:rPr lang="en-US" altLang="zh-CN" sz="2800" dirty="0">
                <a:latin typeface="Cambria Math" panose="02040503050406030204" pitchFamily="18" charset="0"/>
                <a:ea typeface="Cambria Math" panose="02040503050406030204" pitchFamily="18" charset="0"/>
                <a:cs typeface="Times New Roman" panose="02020603050405020304" pitchFamily="18" charset="0"/>
              </a:rPr>
              <a:t>.</a:t>
            </a:r>
            <a:endParaRPr lang="en-US" altLang="zh-CN" sz="2800" dirty="0">
              <a:latin typeface="Cambria Math" panose="02040503050406030204" pitchFamily="18" charset="0"/>
              <a:ea typeface="Cambria Math" panose="02040503050406030204" pitchFamily="18" charset="0"/>
              <a:cs typeface="Times New Roman" panose="02020603050405020304" pitchFamily="18" charset="0"/>
            </a:endParaRPr>
          </a:p>
          <a:p>
            <a:r>
              <a:rPr lang="en-US" altLang="zh-CN" sz="2800" dirty="0">
                <a:latin typeface="Times New Roman" panose="02020603050405020304" pitchFamily="18" charset="0"/>
                <a:cs typeface="Times New Roman" panose="02020603050405020304" pitchFamily="18" charset="0"/>
              </a:rPr>
              <a:t>  	</a:t>
            </a:r>
            <a:endParaRPr lang="en-US" altLang="zh-CN" sz="2800" dirty="0">
              <a:latin typeface="Times New Roman" panose="02020603050405020304" pitchFamily="18" charset="0"/>
              <a:cs typeface="Times New Roman" panose="02020603050405020304" pitchFamily="18" charset="0"/>
            </a:endParaRPr>
          </a:p>
          <a:p>
            <a:pPr>
              <a:lnSpc>
                <a:spcPts val="3800"/>
              </a:lnSpc>
            </a:pPr>
            <a:r>
              <a:rPr lang="en-US" altLang="zh-CN" sz="2800" dirty="0">
                <a:latin typeface="Times New Roman" panose="02020603050405020304" pitchFamily="18" charset="0"/>
                <a:cs typeface="Times New Roman" panose="02020603050405020304" pitchFamily="18" charset="0"/>
              </a:rPr>
              <a:t> </a:t>
            </a:r>
            <a:r>
              <a:rPr lang="en-US" altLang="zh-CN" sz="2800" dirty="0" smtClean="0">
                <a:latin typeface="Times New Roman" panose="02020603050405020304" pitchFamily="18" charset="0"/>
                <a:cs typeface="Times New Roman" panose="02020603050405020304" pitchFamily="18" charset="0"/>
              </a:rPr>
              <a:t>  A </a:t>
            </a:r>
            <a:r>
              <a:rPr lang="en-US" altLang="zh-CN" sz="2800" dirty="0">
                <a:latin typeface="Times New Roman" panose="02020603050405020304" pitchFamily="18" charset="0"/>
                <a:cs typeface="Times New Roman" panose="02020603050405020304" pitchFamily="18" charset="0"/>
              </a:rPr>
              <a:t>thunderous applause burst out.  </a:t>
            </a:r>
            <a:endParaRPr lang="zh-CN" altLang="en-US" sz="2800" dirty="0">
              <a:latin typeface="Times New Roman" panose="02020603050405020304" pitchFamily="18" charset="0"/>
              <a:cs typeface="Times New Roman" panose="02020603050405020304" pitchFamily="18" charset="0"/>
            </a:endParaRPr>
          </a:p>
          <a:p>
            <a:pPr>
              <a:lnSpc>
                <a:spcPts val="3800"/>
              </a:lnSpc>
            </a:pPr>
            <a:r>
              <a:rPr lang="zh-CN" altLang="en-US" sz="2800" dirty="0">
                <a:latin typeface="Times New Roman" panose="02020603050405020304" pitchFamily="18" charset="0"/>
                <a:cs typeface="Times New Roman" panose="02020603050405020304" pitchFamily="18" charset="0"/>
              </a:rPr>
              <a:t>  </a:t>
            </a:r>
            <a:r>
              <a:rPr lang="zh-CN" altLang="en-US" sz="2800" dirty="0" smtClean="0">
                <a:latin typeface="Times New Roman" panose="02020603050405020304" pitchFamily="18" charset="0"/>
                <a:cs typeface="Times New Roman" panose="02020603050405020304" pitchFamily="18" charset="0"/>
              </a:rPr>
              <a:t>   </a:t>
            </a:r>
            <a:r>
              <a:rPr lang="en-US" altLang="zh-CN" sz="2800" dirty="0">
                <a:latin typeface="Times New Roman" panose="02020603050405020304" pitchFamily="18" charset="0"/>
                <a:cs typeface="Times New Roman" panose="02020603050405020304" pitchFamily="18" charset="0"/>
              </a:rPr>
              <a:t>-- The thunderous applause filled every corner of the room.</a:t>
            </a:r>
            <a:endParaRPr lang="en-US" altLang="zh-CN" sz="2800" dirty="0">
              <a:latin typeface="Times New Roman" panose="02020603050405020304" pitchFamily="18" charset="0"/>
              <a:cs typeface="Times New Roman" panose="02020603050405020304" pitchFamily="18" charset="0"/>
            </a:endParaRPr>
          </a:p>
          <a:p>
            <a:pPr>
              <a:lnSpc>
                <a:spcPts val="3800"/>
              </a:lnSpc>
            </a:pPr>
            <a:r>
              <a:rPr lang="en-US" altLang="zh-CN" sz="2800" dirty="0">
                <a:latin typeface="Times New Roman" panose="02020603050405020304" pitchFamily="18" charset="0"/>
                <a:cs typeface="Times New Roman" panose="02020603050405020304" pitchFamily="18" charset="0"/>
              </a:rPr>
              <a:t>  </a:t>
            </a:r>
            <a:r>
              <a:rPr lang="en-US" altLang="zh-CN" sz="2800" dirty="0" smtClean="0">
                <a:latin typeface="Times New Roman" panose="02020603050405020304" pitchFamily="18" charset="0"/>
                <a:cs typeface="Times New Roman" panose="02020603050405020304" pitchFamily="18" charset="0"/>
              </a:rPr>
              <a:t>    </a:t>
            </a:r>
            <a:r>
              <a:rPr lang="en-US" altLang="zh-CN" sz="2800" dirty="0">
                <a:latin typeface="Times New Roman" panose="02020603050405020304" pitchFamily="18" charset="0"/>
                <a:cs typeface="Times New Roman" panose="02020603050405020304" pitchFamily="18" charset="0"/>
              </a:rPr>
              <a:t>-- The whole room was filled with thunderous applause.</a:t>
            </a:r>
            <a:endParaRPr lang="en-US" altLang="zh-CN" sz="2800" dirty="0">
              <a:latin typeface="Times New Roman" panose="02020603050405020304" pitchFamily="18" charset="0"/>
              <a:cs typeface="Times New Roman" panose="02020603050405020304" pitchFamily="18" charset="0"/>
            </a:endParaRPr>
          </a:p>
          <a:p>
            <a:pPr>
              <a:lnSpc>
                <a:spcPts val="3800"/>
              </a:lnSpc>
            </a:pPr>
            <a:r>
              <a:rPr lang="en-US" altLang="zh-CN" sz="2800" dirty="0">
                <a:latin typeface="Times New Roman" panose="02020603050405020304" pitchFamily="18" charset="0"/>
                <a:cs typeface="Times New Roman" panose="02020603050405020304" pitchFamily="18" charset="0"/>
              </a:rPr>
              <a:t>	</a:t>
            </a:r>
            <a:endParaRPr lang="en-US" altLang="zh-CN" sz="2800" dirty="0" smtClean="0">
              <a:latin typeface="Times New Roman" panose="02020603050405020304" pitchFamily="18" charset="0"/>
              <a:cs typeface="Times New Roman" panose="02020603050405020304" pitchFamily="18" charset="0"/>
            </a:endParaRPr>
          </a:p>
          <a:p>
            <a:pPr>
              <a:lnSpc>
                <a:spcPts val="3800"/>
              </a:lnSpc>
            </a:pPr>
            <a:r>
              <a:rPr lang="en-US" altLang="zh-CN" sz="2800" dirty="0">
                <a:latin typeface="Times New Roman" panose="02020603050405020304" pitchFamily="18" charset="0"/>
                <a:cs typeface="Times New Roman" panose="02020603050405020304" pitchFamily="18" charset="0"/>
              </a:rPr>
              <a:t> </a:t>
            </a:r>
            <a:r>
              <a:rPr lang="en-US" altLang="zh-CN" sz="2800" dirty="0" smtClean="0">
                <a:latin typeface="Times New Roman" panose="02020603050405020304" pitchFamily="18" charset="0"/>
                <a:cs typeface="Times New Roman" panose="02020603050405020304" pitchFamily="18" charset="0"/>
              </a:rPr>
              <a:t>  People </a:t>
            </a:r>
            <a:r>
              <a:rPr lang="en-US" altLang="zh-CN" sz="2800" dirty="0">
                <a:latin typeface="Times New Roman" panose="02020603050405020304" pitchFamily="18" charset="0"/>
                <a:cs typeface="Times New Roman" panose="02020603050405020304" pitchFamily="18" charset="0"/>
              </a:rPr>
              <a:t>broke into a storm of applause. </a:t>
            </a:r>
            <a:endParaRPr lang="zh-CN" altLang="en-US" sz="2800" dirty="0">
              <a:latin typeface="Times New Roman" panose="02020603050405020304" pitchFamily="18" charset="0"/>
              <a:cs typeface="Times New Roman" panose="02020603050405020304" pitchFamily="18" charset="0"/>
            </a:endParaRPr>
          </a:p>
          <a:p>
            <a:pPr>
              <a:lnSpc>
                <a:spcPts val="3800"/>
              </a:lnSpc>
            </a:pPr>
            <a:r>
              <a:rPr lang="en-US" altLang="zh-CN" sz="2800" dirty="0">
                <a:latin typeface="Times New Roman" panose="02020603050405020304" pitchFamily="18" charset="0"/>
                <a:cs typeface="Times New Roman" panose="02020603050405020304" pitchFamily="18" charset="0"/>
              </a:rPr>
              <a:t> </a:t>
            </a:r>
            <a:r>
              <a:rPr lang="en-US" altLang="zh-CN" sz="2800" dirty="0" smtClean="0">
                <a:latin typeface="Times New Roman" panose="02020603050405020304" pitchFamily="18" charset="0"/>
                <a:cs typeface="Times New Roman" panose="02020603050405020304" pitchFamily="18" charset="0"/>
              </a:rPr>
              <a:t>     --</a:t>
            </a:r>
            <a:r>
              <a:rPr lang="en-US" altLang="zh-CN" sz="2800" dirty="0">
                <a:latin typeface="Times New Roman" panose="02020603050405020304" pitchFamily="18" charset="0"/>
                <a:cs typeface="Times New Roman" panose="02020603050405020304" pitchFamily="18" charset="0"/>
              </a:rPr>
              <a:t>The audience burst out clapping and cheering.</a:t>
            </a:r>
            <a:endParaRPr lang="en-US" altLang="zh-CN" sz="2800" dirty="0">
              <a:latin typeface="Times New Roman" panose="02020603050405020304" pitchFamily="18" charset="0"/>
              <a:cs typeface="Times New Roman" panose="02020603050405020304" pitchFamily="18" charset="0"/>
            </a:endParaRPr>
          </a:p>
          <a:p>
            <a:pPr>
              <a:lnSpc>
                <a:spcPts val="3800"/>
              </a:lnSpc>
            </a:pPr>
            <a:r>
              <a:rPr lang="en-US" altLang="zh-CN" sz="2800" dirty="0">
                <a:latin typeface="Times New Roman" panose="02020603050405020304" pitchFamily="18" charset="0"/>
                <a:cs typeface="Times New Roman" panose="02020603050405020304" pitchFamily="18" charset="0"/>
              </a:rPr>
              <a:t>  </a:t>
            </a:r>
            <a:r>
              <a:rPr lang="en-US" altLang="zh-CN" sz="2800" dirty="0" smtClean="0">
                <a:latin typeface="Times New Roman" panose="02020603050405020304" pitchFamily="18" charset="0"/>
                <a:cs typeface="Times New Roman" panose="02020603050405020304" pitchFamily="18" charset="0"/>
              </a:rPr>
              <a:t>-- Everyone </a:t>
            </a:r>
            <a:r>
              <a:rPr lang="en-US" altLang="zh-CN" sz="2800" dirty="0">
                <a:latin typeface="Times New Roman" panose="02020603050405020304" pitchFamily="18" charset="0"/>
                <a:cs typeface="Times New Roman" panose="02020603050405020304" pitchFamily="18" charset="0"/>
              </a:rPr>
              <a:t>started to clap their hands and the applause was deafening</a:t>
            </a:r>
            <a:r>
              <a:rPr lang="en-US" altLang="zh-CN" sz="2800" dirty="0" smtClean="0">
                <a:latin typeface="Times New Roman" panose="02020603050405020304" pitchFamily="18" charset="0"/>
                <a:cs typeface="Times New Roman" panose="02020603050405020304" pitchFamily="18" charset="0"/>
              </a:rPr>
              <a:t>.</a:t>
            </a:r>
            <a:endParaRPr lang="en-US" altLang="zh-CN" sz="2800" dirty="0">
              <a:latin typeface="Times New Roman" panose="02020603050405020304" pitchFamily="18" charset="0"/>
              <a:cs typeface="Times New Roman" panose="02020603050405020304" pitchFamily="18" charset="0"/>
            </a:endParaRPr>
          </a:p>
        </p:txBody>
      </p:sp>
      <p:sp>
        <p:nvSpPr>
          <p:cNvPr id="3" name="TextBox 2"/>
          <p:cNvSpPr txBox="1"/>
          <p:nvPr/>
        </p:nvSpPr>
        <p:spPr>
          <a:xfrm>
            <a:off x="323528" y="1742001"/>
            <a:ext cx="7560840" cy="523220"/>
          </a:xfrm>
          <a:prstGeom prst="rect">
            <a:avLst/>
          </a:prstGeom>
          <a:noFill/>
        </p:spPr>
        <p:txBody>
          <a:bodyPr wrap="square" rtlCol="0">
            <a:spAutoFit/>
          </a:bodyPr>
          <a:lstStyle/>
          <a:p>
            <a:r>
              <a:rPr lang="en-US" altLang="zh-CN" sz="2800" dirty="0" smtClean="0">
                <a:solidFill>
                  <a:srgbClr val="FF0000"/>
                </a:solidFill>
              </a:rPr>
              <a:t>“</a:t>
            </a:r>
            <a:r>
              <a:rPr lang="zh-CN" altLang="en-US" sz="2800" dirty="0" smtClean="0">
                <a:solidFill>
                  <a:srgbClr val="FF0000"/>
                </a:solidFill>
              </a:rPr>
              <a:t>掌声响起</a:t>
            </a:r>
            <a:r>
              <a:rPr lang="en-US" altLang="zh-CN" sz="2800" dirty="0" smtClean="0">
                <a:solidFill>
                  <a:srgbClr val="FF0000"/>
                </a:solidFill>
              </a:rPr>
              <a:t>”</a:t>
            </a:r>
            <a:r>
              <a:rPr lang="zh-CN" altLang="en-US" sz="2800" dirty="0" smtClean="0">
                <a:solidFill>
                  <a:srgbClr val="FF0000"/>
                </a:solidFill>
              </a:rPr>
              <a:t>的表达：</a:t>
            </a:r>
            <a:endParaRPr lang="zh-CN" altLang="en-US" sz="28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anim calcmode="lin" valueType="num">
                                      <p:cBhvr additive="base">
                                        <p:cTn id="13"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 calcmode="lin" valueType="num">
                                      <p:cBhvr additive="base">
                                        <p:cTn id="19"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anim calcmode="lin" valueType="num">
                                      <p:cBhvr additive="base">
                                        <p:cTn id="23"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2">
                                            <p:txEl>
                                              <p:pRg st="7" end="7"/>
                                            </p:txEl>
                                          </p:spTgt>
                                        </p:tgtEl>
                                        <p:attrNameLst>
                                          <p:attrName>style.visibility</p:attrName>
                                        </p:attrNameLst>
                                      </p:cBhvr>
                                      <p:to>
                                        <p:strVal val="visible"/>
                                      </p:to>
                                    </p:set>
                                    <p:anim calcmode="lin" valueType="num">
                                      <p:cBhvr additive="base">
                                        <p:cTn id="2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2">
                                            <p:txEl>
                                              <p:pRg st="8" end="8"/>
                                            </p:txEl>
                                          </p:spTgt>
                                        </p:tgtEl>
                                        <p:attrNameLst>
                                          <p:attrName>style.visibility</p:attrName>
                                        </p:attrNameLst>
                                      </p:cBhvr>
                                      <p:to>
                                        <p:strVal val="visible"/>
                                      </p:to>
                                    </p:set>
                                    <p:anim calcmode="lin" valueType="num">
                                      <p:cBhvr additive="base">
                                        <p:cTn id="35"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8" end="8"/>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2">
                                            <p:txEl>
                                              <p:pRg st="9" end="9"/>
                                            </p:txEl>
                                          </p:spTgt>
                                        </p:tgtEl>
                                        <p:attrNameLst>
                                          <p:attrName>style.visibility</p:attrName>
                                        </p:attrNameLst>
                                      </p:cBhvr>
                                      <p:to>
                                        <p:strVal val="visible"/>
                                      </p:to>
                                    </p:set>
                                    <p:anim calcmode="lin" valueType="num">
                                      <p:cBhvr additive="base">
                                        <p:cTn id="39"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5601533"/>
          </a:xfrm>
          <a:prstGeom prst="rect">
            <a:avLst/>
          </a:prstGeom>
          <a:noFill/>
        </p:spPr>
        <p:txBody>
          <a:bodyPr wrap="square" rtlCol="0">
            <a:spAutoFit/>
          </a:bodyPr>
          <a:lstStyle/>
          <a:p>
            <a:r>
              <a:rPr lang="en-US" altLang="zh-CN" sz="2800" dirty="0" smtClean="0">
                <a:latin typeface="Times New Roman" panose="02020603050405020304" pitchFamily="18" charset="0"/>
                <a:ea typeface="Cambria Math" panose="02040503050406030204" pitchFamily="18" charset="0"/>
                <a:cs typeface="Times New Roman" panose="02020603050405020304" pitchFamily="18" charset="0"/>
              </a:rPr>
              <a:t>P22.2</a:t>
            </a:r>
            <a:r>
              <a:rPr lang="en-US" altLang="zh-CN" sz="2800" dirty="0">
                <a:latin typeface="Times New Roman" panose="02020603050405020304" pitchFamily="18" charset="0"/>
                <a:ea typeface="Cambria Math" panose="02040503050406030204" pitchFamily="18" charset="0"/>
                <a:cs typeface="Times New Roman" panose="02020603050405020304" pitchFamily="18" charset="0"/>
              </a:rPr>
              <a:t>. The audience applauded from time to time, enthusiastically supporting her in he comeback.</a:t>
            </a:r>
            <a:endParaRPr lang="en-US" altLang="zh-CN" sz="2800" dirty="0">
              <a:latin typeface="Times New Roman" panose="02020603050405020304" pitchFamily="18" charset="0"/>
              <a:ea typeface="Cambria Math" panose="02040503050406030204" pitchFamily="18" charset="0"/>
              <a:cs typeface="Times New Roman" panose="02020603050405020304" pitchFamily="18" charset="0"/>
            </a:endParaRPr>
          </a:p>
          <a:p>
            <a:r>
              <a:rPr lang="en-US" altLang="zh-CN" sz="2800" dirty="0">
                <a:latin typeface="Times New Roman" panose="02020603050405020304" pitchFamily="18" charset="0"/>
                <a:ea typeface="Cambria Math" panose="02040503050406030204" pitchFamily="18" charset="0"/>
                <a:cs typeface="Times New Roman" panose="02020603050405020304" pitchFamily="18" charset="0"/>
              </a:rPr>
              <a:t> </a:t>
            </a:r>
            <a:r>
              <a:rPr lang="en-US" altLang="zh-CN" sz="2800" dirty="0" smtClean="0">
                <a:latin typeface="Times New Roman" panose="02020603050405020304" pitchFamily="18" charset="0"/>
                <a:ea typeface="Cambria Math" panose="02040503050406030204" pitchFamily="18" charset="0"/>
                <a:cs typeface="Times New Roman" panose="02020603050405020304" pitchFamily="18" charset="0"/>
              </a:rPr>
              <a:t>P23.2</a:t>
            </a:r>
            <a:r>
              <a:rPr lang="en-US" altLang="zh-CN" sz="2800" dirty="0">
                <a:latin typeface="Times New Roman" panose="02020603050405020304" pitchFamily="18" charset="0"/>
                <a:ea typeface="Cambria Math" panose="02040503050406030204" pitchFamily="18" charset="0"/>
                <a:cs typeface="Times New Roman" panose="02020603050405020304" pitchFamily="18" charset="0"/>
              </a:rPr>
              <a:t>. When her turn was over, applause filled the stadium, and she stood there in the </a:t>
            </a:r>
            <a:r>
              <a:rPr lang="en-US" altLang="zh-CN" sz="2800" dirty="0" err="1">
                <a:latin typeface="Times New Roman" panose="02020603050405020304" pitchFamily="18" charset="0"/>
                <a:ea typeface="Cambria Math" panose="02040503050406030204" pitchFamily="18" charset="0"/>
                <a:cs typeface="Times New Roman" panose="02020603050405020304" pitchFamily="18" charset="0"/>
              </a:rPr>
              <a:t>centre</a:t>
            </a:r>
            <a:r>
              <a:rPr lang="en-US" altLang="zh-CN" sz="2800" dirty="0">
                <a:latin typeface="Times New Roman" panose="02020603050405020304" pitchFamily="18" charset="0"/>
                <a:ea typeface="Cambria Math" panose="02040503050406030204" pitchFamily="18" charset="0"/>
                <a:cs typeface="Times New Roman" panose="02020603050405020304" pitchFamily="18" charset="0"/>
              </a:rPr>
              <a:t> of the ice in the spotlight</a:t>
            </a:r>
            <a:r>
              <a:rPr lang="en-US" altLang="zh-CN" sz="2800" dirty="0">
                <a:latin typeface="Cambria Math" panose="02040503050406030204" pitchFamily="18" charset="0"/>
                <a:ea typeface="Cambria Math" panose="02040503050406030204" pitchFamily="18" charset="0"/>
                <a:cs typeface="Times New Roman" panose="02020603050405020304" pitchFamily="18" charset="0"/>
              </a:rPr>
              <a:t>.</a:t>
            </a:r>
            <a:endParaRPr lang="en-US" altLang="zh-CN" sz="2800" dirty="0">
              <a:latin typeface="Cambria Math" panose="02040503050406030204" pitchFamily="18" charset="0"/>
              <a:ea typeface="Cambria Math" panose="02040503050406030204" pitchFamily="18" charset="0"/>
              <a:cs typeface="Times New Roman" panose="02020603050405020304" pitchFamily="18" charset="0"/>
            </a:endParaRPr>
          </a:p>
          <a:p>
            <a:r>
              <a:rPr lang="en-US" altLang="zh-CN" sz="2800" dirty="0">
                <a:latin typeface="Times New Roman" panose="02020603050405020304" pitchFamily="18" charset="0"/>
                <a:cs typeface="Times New Roman" panose="02020603050405020304" pitchFamily="18" charset="0"/>
              </a:rPr>
              <a:t>  	</a:t>
            </a:r>
            <a:endParaRPr lang="en-US" altLang="zh-CN" sz="2800" dirty="0">
              <a:latin typeface="Times New Roman" panose="02020603050405020304" pitchFamily="18" charset="0"/>
              <a:cs typeface="Times New Roman" panose="02020603050405020304" pitchFamily="18" charset="0"/>
            </a:endParaRPr>
          </a:p>
          <a:p>
            <a:pPr>
              <a:lnSpc>
                <a:spcPts val="3800"/>
              </a:lnSpc>
            </a:pPr>
            <a:r>
              <a:rPr lang="en-US" altLang="zh-CN" sz="2800" dirty="0">
                <a:latin typeface="Times New Roman" panose="02020603050405020304" pitchFamily="18" charset="0"/>
                <a:cs typeface="Times New Roman" panose="02020603050405020304" pitchFamily="18" charset="0"/>
              </a:rPr>
              <a:t>     </a:t>
            </a:r>
            <a:endParaRPr lang="en-US" altLang="zh-CN" sz="2800" dirty="0">
              <a:latin typeface="Times New Roman" panose="02020603050405020304" pitchFamily="18" charset="0"/>
              <a:cs typeface="Times New Roman" panose="02020603050405020304" pitchFamily="18" charset="0"/>
            </a:endParaRPr>
          </a:p>
          <a:p>
            <a:pPr>
              <a:lnSpc>
                <a:spcPts val="3800"/>
              </a:lnSpc>
            </a:pPr>
            <a:r>
              <a:rPr lang="en-US" altLang="zh-CN" sz="2800" dirty="0" smtClean="0">
                <a:latin typeface="Times New Roman" panose="02020603050405020304" pitchFamily="18" charset="0"/>
                <a:cs typeface="Times New Roman" panose="02020603050405020304" pitchFamily="18" charset="0"/>
              </a:rPr>
              <a:t>    Mr</a:t>
            </a:r>
            <a:r>
              <a:rPr lang="en-US" altLang="zh-CN" sz="2800" dirty="0">
                <a:latin typeface="Times New Roman" panose="02020603050405020304" pitchFamily="18" charset="0"/>
                <a:cs typeface="Times New Roman" panose="02020603050405020304" pitchFamily="18" charset="0"/>
              </a:rPr>
              <a:t>. Smith made a main speech and received rounds of warm applause.</a:t>
            </a:r>
            <a:endParaRPr lang="en-US" altLang="zh-CN" sz="2800" dirty="0">
              <a:latin typeface="Times New Roman" panose="02020603050405020304" pitchFamily="18" charset="0"/>
              <a:cs typeface="Times New Roman" panose="02020603050405020304" pitchFamily="18" charset="0"/>
            </a:endParaRPr>
          </a:p>
          <a:p>
            <a:pPr>
              <a:lnSpc>
                <a:spcPts val="3800"/>
              </a:lnSpc>
            </a:pPr>
            <a:r>
              <a:rPr lang="en-US" altLang="zh-CN" sz="2800" dirty="0">
                <a:latin typeface="Times New Roman" panose="02020603050405020304" pitchFamily="18" charset="0"/>
                <a:cs typeface="Times New Roman" panose="02020603050405020304" pitchFamily="18" charset="0"/>
              </a:rPr>
              <a:t>  --His brilliant speech won a burst of long and warm applause./ won waves of applause. </a:t>
            </a:r>
            <a:endParaRPr lang="en-US" altLang="zh-CN" sz="2800" dirty="0">
              <a:latin typeface="Times New Roman" panose="02020603050405020304" pitchFamily="18" charset="0"/>
              <a:cs typeface="Times New Roman" panose="02020603050405020304" pitchFamily="18" charset="0"/>
            </a:endParaRPr>
          </a:p>
          <a:p>
            <a:pPr>
              <a:lnSpc>
                <a:spcPts val="3800"/>
              </a:lnSpc>
            </a:pPr>
            <a:r>
              <a:rPr lang="en-US" altLang="zh-CN" sz="2800" dirty="0" smtClean="0">
                <a:latin typeface="Times New Roman" panose="02020603050405020304" pitchFamily="18" charset="0"/>
                <a:cs typeface="Times New Roman" panose="02020603050405020304" pitchFamily="18" charset="0"/>
              </a:rPr>
              <a:t>  -- Cheers </a:t>
            </a:r>
            <a:r>
              <a:rPr lang="en-US" altLang="zh-CN" sz="2800" dirty="0">
                <a:latin typeface="Times New Roman" panose="02020603050405020304" pitchFamily="18" charset="0"/>
                <a:cs typeface="Times New Roman" panose="02020603050405020304" pitchFamily="18" charset="0"/>
              </a:rPr>
              <a:t>and applause took over the whole room</a:t>
            </a:r>
            <a:r>
              <a:rPr lang="en-US" altLang="zh-CN" sz="2800" dirty="0" smtClean="0">
                <a:latin typeface="Times New Roman" panose="02020603050405020304" pitchFamily="18" charset="0"/>
                <a:cs typeface="Times New Roman" panose="02020603050405020304" pitchFamily="18" charset="0"/>
              </a:rPr>
              <a:t>.</a:t>
            </a:r>
            <a:r>
              <a:rPr lang="zh-CN" altLang="en-US" sz="2800" dirty="0" smtClean="0">
                <a:latin typeface="Times New Roman" panose="02020603050405020304" pitchFamily="18" charset="0"/>
                <a:cs typeface="Times New Roman" panose="02020603050405020304" pitchFamily="18" charset="0"/>
              </a:rPr>
              <a:t> </a:t>
            </a:r>
            <a:r>
              <a:rPr lang="zh-CN" altLang="en-US" sz="2800" dirty="0">
                <a:latin typeface="Times New Roman" panose="02020603050405020304" pitchFamily="18" charset="0"/>
                <a:cs typeface="Times New Roman" panose="02020603050405020304" pitchFamily="18" charset="0"/>
              </a:rPr>
              <a:t>	</a:t>
            </a:r>
            <a:endParaRPr lang="en-US" altLang="zh-CN" sz="2800" dirty="0">
              <a:latin typeface="Times New Roman" panose="02020603050405020304" pitchFamily="18" charset="0"/>
              <a:cs typeface="Times New Roman" panose="02020603050405020304" pitchFamily="18" charset="0"/>
            </a:endParaRPr>
          </a:p>
          <a:p>
            <a:endParaRPr lang="zh-CN" altLang="en-US" sz="2800" dirty="0">
              <a:latin typeface="Times New Roman" panose="02020603050405020304" pitchFamily="18" charset="0"/>
              <a:cs typeface="Times New Roman" panose="02020603050405020304" pitchFamily="18" charset="0"/>
            </a:endParaRPr>
          </a:p>
        </p:txBody>
      </p:sp>
      <p:sp>
        <p:nvSpPr>
          <p:cNvPr id="3" name="TextBox 2"/>
          <p:cNvSpPr txBox="1"/>
          <p:nvPr/>
        </p:nvSpPr>
        <p:spPr>
          <a:xfrm>
            <a:off x="347755" y="2003611"/>
            <a:ext cx="7560840" cy="523220"/>
          </a:xfrm>
          <a:prstGeom prst="rect">
            <a:avLst/>
          </a:prstGeom>
          <a:noFill/>
        </p:spPr>
        <p:txBody>
          <a:bodyPr wrap="square" rtlCol="0">
            <a:spAutoFit/>
          </a:bodyPr>
          <a:lstStyle/>
          <a:p>
            <a:r>
              <a:rPr lang="en-US" altLang="zh-CN" sz="2800" dirty="0" smtClean="0">
                <a:solidFill>
                  <a:srgbClr val="FF0000"/>
                </a:solidFill>
              </a:rPr>
              <a:t>“</a:t>
            </a:r>
            <a:r>
              <a:rPr lang="zh-CN" altLang="en-US" sz="2800" dirty="0" smtClean="0">
                <a:solidFill>
                  <a:srgbClr val="FF0000"/>
                </a:solidFill>
              </a:rPr>
              <a:t>掌声响起</a:t>
            </a:r>
            <a:r>
              <a:rPr lang="en-US" altLang="zh-CN" sz="2800" dirty="0" smtClean="0">
                <a:solidFill>
                  <a:srgbClr val="FF0000"/>
                </a:solidFill>
              </a:rPr>
              <a:t>”</a:t>
            </a:r>
            <a:r>
              <a:rPr lang="zh-CN" altLang="en-US" sz="2800" dirty="0" smtClean="0">
                <a:solidFill>
                  <a:srgbClr val="FF0000"/>
                </a:solidFill>
              </a:rPr>
              <a:t>的表达：</a:t>
            </a:r>
            <a:endParaRPr lang="zh-CN" altLang="en-US" sz="28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anim calcmode="lin" valueType="num">
                                      <p:cBhvr additive="base">
                                        <p:cTn id="13"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anim calcmode="lin" valueType="num">
                                      <p:cBhvr additive="base">
                                        <p:cTn id="19"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anim calcmode="lin" valueType="num">
                                      <p:cBhvr additive="base">
                                        <p:cTn id="23"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952" y="0"/>
            <a:ext cx="9141048" cy="3046988"/>
          </a:xfrm>
          <a:prstGeom prst="rect">
            <a:avLst/>
          </a:prstGeom>
          <a:noFill/>
        </p:spPr>
        <p:txBody>
          <a:bodyPr wrap="square" rtlCol="0">
            <a:spAutoFit/>
          </a:bodyPr>
          <a:lstStyle/>
          <a:p>
            <a:r>
              <a:rPr lang="en-US" altLang="zh-CN" sz="3200" b="1" dirty="0" smtClean="0">
                <a:latin typeface="Times New Roman" panose="02020603050405020304" pitchFamily="18" charset="0"/>
                <a:cs typeface="Times New Roman" panose="02020603050405020304" pitchFamily="18" charset="0"/>
              </a:rPr>
              <a:t>Micro-writing</a:t>
            </a:r>
            <a:r>
              <a:rPr lang="zh-CN" altLang="en-US" sz="3200" b="1" dirty="0" smtClean="0">
                <a:latin typeface="Times New Roman" panose="02020603050405020304" pitchFamily="18" charset="0"/>
                <a:cs typeface="Times New Roman" panose="02020603050405020304" pitchFamily="18" charset="0"/>
              </a:rPr>
              <a:t>：</a:t>
            </a:r>
            <a:endParaRPr lang="en-US" altLang="zh-CN" sz="3200" b="1" dirty="0">
              <a:latin typeface="Times New Roman" panose="02020603050405020304" pitchFamily="18" charset="0"/>
              <a:cs typeface="Times New Roman" panose="02020603050405020304" pitchFamily="18" charset="0"/>
            </a:endParaRPr>
          </a:p>
          <a:p>
            <a:r>
              <a:rPr lang="en-US" altLang="zh-CN" sz="3200" dirty="0">
                <a:latin typeface="Times New Roman" panose="02020603050405020304" pitchFamily="18" charset="0"/>
                <a:cs typeface="Times New Roman" panose="02020603050405020304" pitchFamily="18" charset="0"/>
              </a:rPr>
              <a:t>     </a:t>
            </a:r>
            <a:r>
              <a:rPr lang="zh-CN" altLang="en-US" sz="3200" dirty="0" smtClean="0">
                <a:latin typeface="Times New Roman" panose="02020603050405020304" pitchFamily="18" charset="0"/>
                <a:cs typeface="Times New Roman" panose="02020603050405020304" pitchFamily="18" charset="0"/>
              </a:rPr>
              <a:t>场景</a:t>
            </a:r>
            <a:r>
              <a:rPr lang="en-US" altLang="zh-CN" sz="3200" dirty="0" smtClean="0">
                <a:latin typeface="Times New Roman" panose="02020603050405020304" pitchFamily="18" charset="0"/>
                <a:cs typeface="Times New Roman" panose="02020603050405020304" pitchFamily="18" charset="0"/>
              </a:rPr>
              <a:t>:</a:t>
            </a:r>
            <a:r>
              <a:rPr lang="zh-CN" altLang="en-US" sz="3200" dirty="0" smtClean="0">
                <a:latin typeface="Times New Roman" panose="02020603050405020304" pitchFamily="18" charset="0"/>
                <a:cs typeface="Times New Roman" panose="02020603050405020304" pitchFamily="18" charset="0"/>
              </a:rPr>
              <a:t>今天课堂上老师发下了昨天的考卷</a:t>
            </a:r>
            <a:r>
              <a:rPr lang="en-US" altLang="zh-CN" sz="3200" dirty="0" smtClean="0">
                <a:latin typeface="Times New Roman" panose="02020603050405020304" pitchFamily="18" charset="0"/>
                <a:cs typeface="Times New Roman" panose="02020603050405020304" pitchFamily="18" charset="0"/>
              </a:rPr>
              <a:t>,</a:t>
            </a:r>
            <a:r>
              <a:rPr lang="zh-CN" altLang="en-US" sz="3200" dirty="0">
                <a:latin typeface="Times New Roman" panose="02020603050405020304" pitchFamily="18" charset="0"/>
                <a:cs typeface="Times New Roman" panose="02020603050405020304" pitchFamily="18" charset="0"/>
              </a:rPr>
              <a:t> 我</a:t>
            </a:r>
            <a:r>
              <a:rPr lang="zh-CN" altLang="en-US" sz="3200" dirty="0" smtClean="0">
                <a:latin typeface="Times New Roman" panose="02020603050405020304" pitchFamily="18" charset="0"/>
                <a:cs typeface="Times New Roman" panose="02020603050405020304" pitchFamily="18" charset="0"/>
              </a:rPr>
              <a:t>在全班同学中取得了最大的进步，得到了老师的表扬。</a:t>
            </a:r>
            <a:endParaRPr lang="en-US" altLang="zh-CN" sz="3200" dirty="0" smtClean="0">
              <a:latin typeface="Times New Roman" panose="02020603050405020304" pitchFamily="18" charset="0"/>
              <a:cs typeface="Times New Roman" panose="02020603050405020304" pitchFamily="18" charset="0"/>
            </a:endParaRPr>
          </a:p>
          <a:p>
            <a:r>
              <a:rPr lang="en-US" altLang="zh-CN" sz="3200" dirty="0">
                <a:latin typeface="Times New Roman" panose="02020603050405020304" pitchFamily="18" charset="0"/>
                <a:cs typeface="Times New Roman" panose="02020603050405020304" pitchFamily="18" charset="0"/>
              </a:rPr>
              <a:t> </a:t>
            </a:r>
            <a:r>
              <a:rPr lang="en-US" altLang="zh-CN" sz="3200" dirty="0" smtClean="0">
                <a:latin typeface="Times New Roman" panose="02020603050405020304" pitchFamily="18" charset="0"/>
                <a:cs typeface="Times New Roman" panose="02020603050405020304" pitchFamily="18" charset="0"/>
              </a:rPr>
              <a:t>    </a:t>
            </a:r>
            <a:r>
              <a:rPr lang="zh-CN" altLang="en-US" sz="3200" dirty="0" smtClean="0">
                <a:latin typeface="Times New Roman" panose="02020603050405020304" pitchFamily="18" charset="0"/>
                <a:cs typeface="Times New Roman" panose="02020603050405020304" pitchFamily="18" charset="0"/>
              </a:rPr>
              <a:t>要求：</a:t>
            </a:r>
            <a:r>
              <a:rPr lang="en-US" altLang="zh-CN" sz="3200" dirty="0" smtClean="0">
                <a:latin typeface="Times New Roman" panose="02020603050405020304" pitchFamily="18" charset="0"/>
                <a:cs typeface="Times New Roman" panose="02020603050405020304" pitchFamily="18" charset="0"/>
              </a:rPr>
              <a:t>1.</a:t>
            </a:r>
            <a:r>
              <a:rPr lang="zh-CN" altLang="en-US" sz="3200" dirty="0" smtClean="0">
                <a:latin typeface="Times New Roman" panose="02020603050405020304" pitchFamily="18" charset="0"/>
                <a:cs typeface="Times New Roman" panose="02020603050405020304" pitchFamily="18" charset="0"/>
              </a:rPr>
              <a:t>字数不少于</a:t>
            </a:r>
            <a:r>
              <a:rPr lang="en-US" altLang="zh-CN" sz="3200" dirty="0" smtClean="0">
                <a:latin typeface="Times New Roman" panose="02020603050405020304" pitchFamily="18" charset="0"/>
                <a:cs typeface="Times New Roman" panose="02020603050405020304" pitchFamily="18" charset="0"/>
              </a:rPr>
              <a:t>80</a:t>
            </a:r>
            <a:r>
              <a:rPr lang="zh-CN" altLang="en-US" sz="3200" dirty="0" smtClean="0">
                <a:latin typeface="Times New Roman" panose="02020603050405020304" pitchFamily="18" charset="0"/>
                <a:cs typeface="Times New Roman" panose="02020603050405020304" pitchFamily="18" charset="0"/>
              </a:rPr>
              <a:t>；</a:t>
            </a:r>
            <a:endParaRPr lang="en-US" altLang="zh-CN" sz="3200" dirty="0" smtClean="0">
              <a:latin typeface="Times New Roman" panose="02020603050405020304" pitchFamily="18" charset="0"/>
              <a:cs typeface="Times New Roman" panose="02020603050405020304" pitchFamily="18" charset="0"/>
            </a:endParaRPr>
          </a:p>
          <a:p>
            <a:r>
              <a:rPr lang="en-US" altLang="zh-CN" sz="3200" dirty="0">
                <a:latin typeface="Times New Roman" panose="02020603050405020304" pitchFamily="18" charset="0"/>
                <a:cs typeface="Times New Roman" panose="02020603050405020304" pitchFamily="18" charset="0"/>
              </a:rPr>
              <a:t> </a:t>
            </a:r>
            <a:r>
              <a:rPr lang="en-US" altLang="zh-CN" sz="3200" dirty="0" smtClean="0">
                <a:latin typeface="Times New Roman" panose="02020603050405020304" pitchFamily="18" charset="0"/>
                <a:cs typeface="Times New Roman" panose="02020603050405020304" pitchFamily="18" charset="0"/>
              </a:rPr>
              <a:t>                2. </a:t>
            </a:r>
            <a:r>
              <a:rPr lang="zh-CN" altLang="en-US" sz="3200" dirty="0" smtClean="0">
                <a:latin typeface="Times New Roman" panose="02020603050405020304" pitchFamily="18" charset="0"/>
                <a:cs typeface="Times New Roman" panose="02020603050405020304" pitchFamily="18" charset="0"/>
              </a:rPr>
              <a:t>使用“紧张、鼓掌、回忆过去、纠结”等表达中的至少</a:t>
            </a:r>
            <a:r>
              <a:rPr lang="en-US" altLang="zh-CN" sz="3200" dirty="0" smtClean="0">
                <a:latin typeface="Times New Roman" panose="02020603050405020304" pitchFamily="18" charset="0"/>
                <a:cs typeface="Times New Roman" panose="02020603050405020304" pitchFamily="18" charset="0"/>
              </a:rPr>
              <a:t>3</a:t>
            </a:r>
            <a:r>
              <a:rPr lang="zh-CN" altLang="en-US" sz="3200" dirty="0" smtClean="0">
                <a:latin typeface="Times New Roman" panose="02020603050405020304" pitchFamily="18" charset="0"/>
                <a:cs typeface="Times New Roman" panose="02020603050405020304" pitchFamily="18" charset="0"/>
              </a:rPr>
              <a:t>个要素。</a:t>
            </a:r>
            <a:endParaRPr lang="en-US" altLang="zh-CN" sz="3200" dirty="0" smtClean="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952" y="0"/>
            <a:ext cx="9141048" cy="5663089"/>
          </a:xfrm>
          <a:prstGeom prst="rect">
            <a:avLst/>
          </a:prstGeom>
          <a:noFill/>
        </p:spPr>
        <p:txBody>
          <a:bodyPr wrap="square" rtlCol="0">
            <a:spAutoFit/>
          </a:bodyPr>
          <a:lstStyle/>
          <a:p>
            <a:r>
              <a:rPr lang="en-US" altLang="zh-CN" sz="3200" b="1" dirty="0" smtClean="0">
                <a:latin typeface="Times New Roman" panose="02020603050405020304" pitchFamily="18" charset="0"/>
                <a:cs typeface="Times New Roman" panose="02020603050405020304" pitchFamily="18" charset="0"/>
              </a:rPr>
              <a:t>A possible version</a:t>
            </a:r>
            <a:r>
              <a:rPr lang="zh-CN" altLang="en-US" sz="3200" b="1" dirty="0" smtClean="0">
                <a:latin typeface="Times New Roman" panose="02020603050405020304" pitchFamily="18" charset="0"/>
                <a:cs typeface="Times New Roman" panose="02020603050405020304" pitchFamily="18" charset="0"/>
              </a:rPr>
              <a:t>：</a:t>
            </a:r>
            <a:endParaRPr lang="en-US" altLang="zh-CN" sz="3200" b="1" dirty="0">
              <a:latin typeface="Times New Roman" panose="02020603050405020304" pitchFamily="18" charset="0"/>
              <a:cs typeface="Times New Roman" panose="02020603050405020304" pitchFamily="18" charset="0"/>
            </a:endParaRPr>
          </a:p>
          <a:p>
            <a:r>
              <a:rPr lang="en-US" altLang="zh-CN" sz="3000" dirty="0">
                <a:latin typeface="Times New Roman" panose="02020603050405020304" pitchFamily="18" charset="0"/>
                <a:cs typeface="Times New Roman" panose="02020603050405020304" pitchFamily="18" charset="0"/>
              </a:rPr>
              <a:t>     </a:t>
            </a:r>
            <a:r>
              <a:rPr lang="en-US" altLang="zh-CN" sz="3000" dirty="0" smtClean="0">
                <a:latin typeface="Times New Roman" panose="02020603050405020304" pitchFamily="18" charset="0"/>
                <a:cs typeface="Times New Roman" panose="02020603050405020304" pitchFamily="18" charset="0"/>
              </a:rPr>
              <a:t>The moment the bell announcing the beginning of </a:t>
            </a:r>
            <a:r>
              <a:rPr lang="en-US" altLang="zh-CN" sz="3000" dirty="0">
                <a:latin typeface="Times New Roman" panose="02020603050405020304" pitchFamily="18" charset="0"/>
                <a:cs typeface="Times New Roman" panose="02020603050405020304" pitchFamily="18" charset="0"/>
              </a:rPr>
              <a:t>the </a:t>
            </a:r>
            <a:r>
              <a:rPr lang="en-US" altLang="zh-CN" sz="3000" dirty="0" smtClean="0">
                <a:latin typeface="Times New Roman" panose="02020603050405020304" pitchFamily="18" charset="0"/>
                <a:cs typeface="Times New Roman" panose="02020603050405020304" pitchFamily="18" charset="0"/>
              </a:rPr>
              <a:t>class rang</a:t>
            </a:r>
            <a:r>
              <a:rPr lang="en-US" altLang="zh-CN" sz="3000" dirty="0">
                <a:latin typeface="Times New Roman" panose="02020603050405020304" pitchFamily="18" charset="0"/>
                <a:cs typeface="Times New Roman" panose="02020603050405020304" pitchFamily="18" charset="0"/>
              </a:rPr>
              <a:t>, </a:t>
            </a:r>
            <a:r>
              <a:rPr lang="en-US" altLang="zh-CN" sz="3000" dirty="0" smtClean="0">
                <a:latin typeface="Times New Roman" panose="02020603050405020304" pitchFamily="18" charset="0"/>
                <a:cs typeface="Times New Roman" panose="02020603050405020304" pitchFamily="18" charset="0"/>
              </a:rPr>
              <a:t>Mr. Bai entered the classroom with a roll of papers in her hand. Wondering how I had performed in the exam, I could feel my palms sweating and my heart beating wildly, waiting anxiously for the result. When the teacher announced that I had made the greatest progress in class, thunderous applause filled every corner of the classroom. Looking back at the days when I made every effort to make up for the lessons I had missed and the progress I made, I knew that my efforts were finally rewarded.</a:t>
            </a:r>
            <a:endParaRPr lang="en-US" altLang="zh-CN" sz="3000" dirty="0" smtClean="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952" y="0"/>
            <a:ext cx="9141048" cy="3600986"/>
          </a:xfrm>
          <a:prstGeom prst="rect">
            <a:avLst/>
          </a:prstGeom>
          <a:noFill/>
        </p:spPr>
        <p:txBody>
          <a:bodyPr wrap="square" rtlCol="0">
            <a:spAutoFit/>
          </a:bodyPr>
          <a:lstStyle/>
          <a:p>
            <a:r>
              <a:rPr lang="en-US" altLang="zh-CN" sz="2400" b="1" dirty="0">
                <a:latin typeface="Times New Roman" panose="02020603050405020304" pitchFamily="18" charset="0"/>
                <a:cs typeface="Times New Roman" panose="02020603050405020304" pitchFamily="18" charset="0"/>
              </a:rPr>
              <a:t>  </a:t>
            </a:r>
            <a:r>
              <a:rPr lang="zh-CN" altLang="zh-CN" sz="2400" b="1" dirty="0">
                <a:latin typeface="Times New Roman" panose="02020603050405020304" pitchFamily="18" charset="0"/>
                <a:cs typeface="Times New Roman" panose="02020603050405020304" pitchFamily="18" charset="0"/>
              </a:rPr>
              <a:t> </a:t>
            </a:r>
            <a:r>
              <a:rPr lang="en-US" altLang="zh-CN" sz="3200" b="1" dirty="0" smtClean="0">
                <a:latin typeface="Times New Roman" panose="02020603050405020304" pitchFamily="18" charset="0"/>
                <a:cs typeface="Times New Roman" panose="02020603050405020304" pitchFamily="18" charset="0"/>
              </a:rPr>
              <a:t>Assignment---Writing </a:t>
            </a:r>
            <a:r>
              <a:rPr lang="en-US" altLang="zh-CN" sz="3200" b="1" dirty="0">
                <a:latin typeface="Times New Roman" panose="02020603050405020304" pitchFamily="18" charset="0"/>
                <a:cs typeface="Times New Roman" panose="02020603050405020304" pitchFamily="18" charset="0"/>
              </a:rPr>
              <a:t>1</a:t>
            </a:r>
            <a:r>
              <a:rPr lang="zh-CN" altLang="en-US" sz="3200" b="1" dirty="0">
                <a:latin typeface="Times New Roman" panose="02020603050405020304" pitchFamily="18" charset="0"/>
                <a:cs typeface="Times New Roman" panose="02020603050405020304" pitchFamily="18" charset="0"/>
              </a:rPr>
              <a:t>：</a:t>
            </a:r>
            <a:endParaRPr lang="en-US" altLang="zh-CN" sz="3200" b="1" dirty="0">
              <a:latin typeface="Times New Roman" panose="02020603050405020304" pitchFamily="18" charset="0"/>
              <a:cs typeface="Times New Roman" panose="02020603050405020304" pitchFamily="18" charset="0"/>
            </a:endParaRPr>
          </a:p>
          <a:p>
            <a:r>
              <a:rPr lang="en-US" altLang="zh-CN" sz="3200" dirty="0">
                <a:latin typeface="Times New Roman" panose="02020603050405020304" pitchFamily="18" charset="0"/>
                <a:cs typeface="Times New Roman" panose="02020603050405020304" pitchFamily="18" charset="0"/>
              </a:rPr>
              <a:t>     </a:t>
            </a:r>
            <a:r>
              <a:rPr lang="zh-CN" altLang="en-US" sz="3200" dirty="0">
                <a:latin typeface="Times New Roman" panose="02020603050405020304" pitchFamily="18" charset="0"/>
                <a:cs typeface="Times New Roman" panose="02020603050405020304" pitchFamily="18" charset="0"/>
              </a:rPr>
              <a:t>假定你是</a:t>
            </a:r>
            <a:r>
              <a:rPr lang="en-US" altLang="zh-CN" sz="3200" dirty="0">
                <a:latin typeface="Times New Roman" panose="02020603050405020304" pitchFamily="18" charset="0"/>
                <a:cs typeface="Times New Roman" panose="02020603050405020304" pitchFamily="18" charset="0"/>
              </a:rPr>
              <a:t>Kathy</a:t>
            </a:r>
            <a:r>
              <a:rPr lang="zh-CN" altLang="en-US" sz="3200" dirty="0">
                <a:latin typeface="Times New Roman" panose="02020603050405020304" pitchFamily="18" charset="0"/>
                <a:cs typeface="Times New Roman" panose="02020603050405020304" pitchFamily="18" charset="0"/>
              </a:rPr>
              <a:t>。你的好友</a:t>
            </a:r>
            <a:r>
              <a:rPr lang="en-US" altLang="zh-CN" sz="3200" dirty="0">
                <a:latin typeface="Times New Roman" panose="02020603050405020304" pitchFamily="18" charset="0"/>
                <a:cs typeface="Times New Roman" panose="02020603050405020304" pitchFamily="18" charset="0"/>
              </a:rPr>
              <a:t>Laurie</a:t>
            </a:r>
            <a:r>
              <a:rPr lang="zh-CN" altLang="en-US" sz="3200" dirty="0">
                <a:latin typeface="Times New Roman" panose="02020603050405020304" pitchFamily="18" charset="0"/>
                <a:cs typeface="Times New Roman" panose="02020603050405020304" pitchFamily="18" charset="0"/>
              </a:rPr>
              <a:t>在复出后的第一次全国滑冰比赛中就取得第一名的好成绩。现在你写信向她表示祝贺，主要内容包括：</a:t>
            </a:r>
            <a:endParaRPr lang="en-US" altLang="zh-CN" sz="3200" dirty="0">
              <a:latin typeface="Times New Roman" panose="02020603050405020304" pitchFamily="18" charset="0"/>
              <a:cs typeface="Times New Roman" panose="02020603050405020304" pitchFamily="18" charset="0"/>
            </a:endParaRPr>
          </a:p>
          <a:p>
            <a:r>
              <a:rPr lang="en-US" altLang="zh-CN" sz="3200" dirty="0">
                <a:latin typeface="Times New Roman" panose="02020603050405020304" pitchFamily="18" charset="0"/>
                <a:cs typeface="Times New Roman" panose="02020603050405020304" pitchFamily="18" charset="0"/>
              </a:rPr>
              <a:t>   1.</a:t>
            </a:r>
            <a:r>
              <a:rPr lang="zh-CN" altLang="en-US" sz="3200" dirty="0">
                <a:latin typeface="Times New Roman" panose="02020603050405020304" pitchFamily="18" charset="0"/>
                <a:cs typeface="Times New Roman" panose="02020603050405020304" pitchFamily="18" charset="0"/>
              </a:rPr>
              <a:t>写信目的；</a:t>
            </a:r>
            <a:endParaRPr lang="en-US" altLang="zh-CN" sz="3200" dirty="0">
              <a:latin typeface="Times New Roman" panose="02020603050405020304" pitchFamily="18" charset="0"/>
              <a:cs typeface="Times New Roman" panose="02020603050405020304" pitchFamily="18" charset="0"/>
            </a:endParaRPr>
          </a:p>
          <a:p>
            <a:r>
              <a:rPr lang="en-US" altLang="zh-CN" sz="3200" dirty="0">
                <a:latin typeface="Times New Roman" panose="02020603050405020304" pitchFamily="18" charset="0"/>
                <a:cs typeface="Times New Roman" panose="02020603050405020304" pitchFamily="18" charset="0"/>
              </a:rPr>
              <a:t>   2.</a:t>
            </a:r>
            <a:r>
              <a:rPr lang="zh-CN" altLang="en-US" sz="3200" dirty="0">
                <a:latin typeface="Times New Roman" panose="02020603050405020304" pitchFamily="18" charset="0"/>
                <a:cs typeface="Times New Roman" panose="02020603050405020304" pitchFamily="18" charset="0"/>
              </a:rPr>
              <a:t>肯定她的努力和成就；</a:t>
            </a:r>
            <a:endParaRPr lang="en-US" altLang="zh-CN" sz="3200" dirty="0">
              <a:latin typeface="Times New Roman" panose="02020603050405020304" pitchFamily="18" charset="0"/>
              <a:cs typeface="Times New Roman" panose="02020603050405020304" pitchFamily="18" charset="0"/>
            </a:endParaRPr>
          </a:p>
          <a:p>
            <a:r>
              <a:rPr lang="en-US" altLang="zh-CN" sz="3200" dirty="0">
                <a:latin typeface="Times New Roman" panose="02020603050405020304" pitchFamily="18" charset="0"/>
                <a:cs typeface="Times New Roman" panose="02020603050405020304" pitchFamily="18" charset="0"/>
              </a:rPr>
              <a:t>    3.</a:t>
            </a:r>
            <a:r>
              <a:rPr lang="zh-CN" altLang="en-US" sz="3200" dirty="0">
                <a:latin typeface="Times New Roman" panose="02020603050405020304" pitchFamily="18" charset="0"/>
                <a:cs typeface="Times New Roman" panose="02020603050405020304" pitchFamily="18" charset="0"/>
              </a:rPr>
              <a:t>你的打算和对她的祝福。</a:t>
            </a:r>
            <a:endParaRPr lang="zh-CN" altLang="zh-CN" sz="32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952" y="0"/>
            <a:ext cx="9141048" cy="6863417"/>
          </a:xfrm>
          <a:prstGeom prst="rect">
            <a:avLst/>
          </a:prstGeom>
          <a:noFill/>
        </p:spPr>
        <p:txBody>
          <a:bodyPr wrap="square" rtlCol="0">
            <a:spAutoFit/>
          </a:bodyPr>
          <a:lstStyle/>
          <a:p>
            <a:r>
              <a:rPr lang="en-US" altLang="zh-CN" sz="2400" b="1" dirty="0">
                <a:latin typeface="Times New Roman" panose="02020603050405020304" pitchFamily="18" charset="0"/>
                <a:cs typeface="Times New Roman" panose="02020603050405020304" pitchFamily="18" charset="0"/>
              </a:rPr>
              <a:t>  </a:t>
            </a:r>
            <a:r>
              <a:rPr lang="zh-CN" altLang="zh-CN" sz="2400" b="1" dirty="0">
                <a:latin typeface="Times New Roman" panose="02020603050405020304" pitchFamily="18" charset="0"/>
                <a:cs typeface="Times New Roman" panose="02020603050405020304" pitchFamily="18" charset="0"/>
              </a:rPr>
              <a:t> </a:t>
            </a:r>
            <a:r>
              <a:rPr lang="en-US" altLang="zh-CN" sz="3200" b="1" dirty="0" smtClean="0">
                <a:solidFill>
                  <a:srgbClr val="FF0000"/>
                </a:solidFill>
                <a:latin typeface="Times New Roman" panose="02020603050405020304" pitchFamily="18" charset="0"/>
                <a:cs typeface="Times New Roman" panose="02020603050405020304" pitchFamily="18" charset="0"/>
              </a:rPr>
              <a:t>Assignments---Writing </a:t>
            </a:r>
            <a:r>
              <a:rPr lang="en-US" altLang="zh-CN" sz="3200" b="1" dirty="0">
                <a:solidFill>
                  <a:srgbClr val="FF0000"/>
                </a:solidFill>
                <a:latin typeface="Times New Roman" panose="02020603050405020304" pitchFamily="18" charset="0"/>
                <a:cs typeface="Times New Roman" panose="02020603050405020304" pitchFamily="18" charset="0"/>
              </a:rPr>
              <a:t>2</a:t>
            </a:r>
            <a:r>
              <a:rPr lang="zh-CN" altLang="en-US" sz="3200" b="1" dirty="0">
                <a:solidFill>
                  <a:srgbClr val="FF0000"/>
                </a:solidFill>
                <a:latin typeface="Times New Roman" panose="02020603050405020304" pitchFamily="18" charset="0"/>
                <a:cs typeface="Times New Roman" panose="02020603050405020304" pitchFamily="18" charset="0"/>
              </a:rPr>
              <a:t>：</a:t>
            </a:r>
            <a:endParaRPr lang="en-US" altLang="zh-CN" sz="3200" b="1" dirty="0">
              <a:solidFill>
                <a:srgbClr val="FF0000"/>
              </a:solidFill>
              <a:latin typeface="Times New Roman" panose="02020603050405020304" pitchFamily="18" charset="0"/>
              <a:cs typeface="Times New Roman" panose="02020603050405020304" pitchFamily="18" charset="0"/>
            </a:endParaRPr>
          </a:p>
          <a:p>
            <a:r>
              <a:rPr lang="en-US" altLang="zh-CN" sz="2400" dirty="0">
                <a:latin typeface="Times New Roman" panose="02020603050405020304" pitchFamily="18" charset="0"/>
                <a:cs typeface="Times New Roman" panose="02020603050405020304" pitchFamily="18" charset="0"/>
              </a:rPr>
              <a:t>     Laurie sat quietly in the empty dressing room. She had not competed since the accident. As she waited for her turn to skate, Laurie was very </a:t>
            </a:r>
            <a:r>
              <a:rPr lang="en-US" altLang="zh-CN" sz="2400" u="sng" dirty="0">
                <a:latin typeface="Times New Roman" panose="02020603050405020304" pitchFamily="18" charset="0"/>
                <a:cs typeface="Times New Roman" panose="02020603050405020304" pitchFamily="18" charset="0"/>
              </a:rPr>
              <a:t>nervous</a:t>
            </a:r>
            <a:r>
              <a:rPr lang="en-US" altLang="zh-CN" sz="2400" dirty="0">
                <a:latin typeface="Times New Roman" panose="02020603050405020304" pitchFamily="18" charset="0"/>
                <a:cs typeface="Times New Roman" panose="02020603050405020304" pitchFamily="18" charset="0"/>
              </a:rPr>
              <a:t>. Today was very important in </a:t>
            </a:r>
            <a:r>
              <a:rPr lang="en-US" altLang="zh-CN" sz="2400" u="sng" dirty="0">
                <a:latin typeface="Times New Roman" panose="02020603050405020304" pitchFamily="18" charset="0"/>
                <a:cs typeface="Times New Roman" panose="02020603050405020304" pitchFamily="18" charset="0"/>
              </a:rPr>
              <a:t>her comeback</a:t>
            </a:r>
            <a:r>
              <a:rPr lang="en-US" altLang="zh-CN" sz="2400" dirty="0">
                <a:latin typeface="Times New Roman" panose="02020603050405020304" pitchFamily="18" charset="0"/>
                <a:cs typeface="Times New Roman" panose="02020603050405020304" pitchFamily="18" charset="0"/>
              </a:rPr>
              <a:t>. “If I can win today, ” she thought, “I can skate in the World Cup next year and then the Olympics.”</a:t>
            </a:r>
            <a:endParaRPr lang="zh-CN" altLang="zh-CN" sz="2400" dirty="0">
              <a:latin typeface="Times New Roman" panose="02020603050405020304" pitchFamily="18" charset="0"/>
              <a:cs typeface="Times New Roman" panose="02020603050405020304" pitchFamily="18" charset="0"/>
            </a:endParaRPr>
          </a:p>
          <a:p>
            <a:r>
              <a:rPr lang="en-US" altLang="zh-CN" sz="2400" dirty="0">
                <a:latin typeface="Times New Roman" panose="02020603050405020304" pitchFamily="18" charset="0"/>
                <a:cs typeface="Times New Roman" panose="02020603050405020304" pitchFamily="18" charset="0"/>
              </a:rPr>
              <a:t>   Before Laurie had her accident, everyone had said that she was the one to beat. </a:t>
            </a:r>
            <a:endParaRPr lang="zh-CN" altLang="zh-CN" sz="2400" dirty="0">
              <a:latin typeface="Times New Roman" panose="02020603050405020304" pitchFamily="18" charset="0"/>
              <a:cs typeface="Times New Roman" panose="02020603050405020304" pitchFamily="18" charset="0"/>
            </a:endParaRPr>
          </a:p>
          <a:p>
            <a:r>
              <a:rPr lang="en-US" altLang="zh-CN" sz="2400" dirty="0">
                <a:latin typeface="Times New Roman" panose="02020603050405020304" pitchFamily="18" charset="0"/>
                <a:cs typeface="Times New Roman" panose="02020603050405020304" pitchFamily="18" charset="0"/>
              </a:rPr>
              <a:t>   She thought back to that car accident where her </a:t>
            </a:r>
            <a:r>
              <a:rPr lang="en-US" altLang="zh-CN" sz="2400" u="sng" dirty="0">
                <a:latin typeface="Times New Roman" panose="02020603050405020304" pitchFamily="18" charset="0"/>
                <a:cs typeface="Times New Roman" panose="02020603050405020304" pitchFamily="18" charset="0"/>
              </a:rPr>
              <a:t>right knee</a:t>
            </a:r>
            <a:r>
              <a:rPr lang="en-US" altLang="zh-CN" sz="2400" dirty="0">
                <a:latin typeface="Times New Roman" panose="02020603050405020304" pitchFamily="18" charset="0"/>
                <a:cs typeface="Times New Roman" panose="02020603050405020304" pitchFamily="18" charset="0"/>
              </a:rPr>
              <a:t> was badly injured. She spent six total months on recovery, treatment and practice because she hoped to regain her skill.</a:t>
            </a:r>
            <a:endParaRPr lang="zh-CN" altLang="zh-CN" sz="2400" dirty="0">
              <a:latin typeface="Times New Roman" panose="02020603050405020304" pitchFamily="18" charset="0"/>
              <a:cs typeface="Times New Roman" panose="02020603050405020304" pitchFamily="18" charset="0"/>
            </a:endParaRPr>
          </a:p>
          <a:p>
            <a:r>
              <a:rPr lang="en-US" altLang="zh-CN" sz="2400" dirty="0">
                <a:latin typeface="Times New Roman" panose="02020603050405020304" pitchFamily="18" charset="0"/>
                <a:cs typeface="Times New Roman" panose="02020603050405020304" pitchFamily="18" charset="0"/>
              </a:rPr>
              <a:t>   “Hello, Laurie, ” one of her friends burst in. “How’s the knee? Is it going to slow you down? ”</a:t>
            </a:r>
            <a:endParaRPr lang="zh-CN" altLang="zh-CN" sz="2400" dirty="0">
              <a:latin typeface="Times New Roman" panose="02020603050405020304" pitchFamily="18" charset="0"/>
              <a:cs typeface="Times New Roman" panose="02020603050405020304" pitchFamily="18" charset="0"/>
            </a:endParaRPr>
          </a:p>
          <a:p>
            <a:r>
              <a:rPr lang="en-US" altLang="zh-CN" sz="2400" dirty="0">
                <a:latin typeface="Times New Roman" panose="02020603050405020304" pitchFamily="18" charset="0"/>
                <a:cs typeface="Times New Roman" panose="02020603050405020304" pitchFamily="18" charset="0"/>
              </a:rPr>
              <a:t>   “I guess we’ll find out tonight, ” Laurie said.</a:t>
            </a:r>
            <a:endParaRPr lang="zh-CN" altLang="zh-CN" sz="2400" dirty="0">
              <a:latin typeface="Times New Roman" panose="02020603050405020304" pitchFamily="18" charset="0"/>
              <a:cs typeface="Times New Roman" panose="02020603050405020304" pitchFamily="18" charset="0"/>
            </a:endParaRPr>
          </a:p>
          <a:p>
            <a:r>
              <a:rPr lang="en-US" altLang="zh-CN" sz="2400" dirty="0">
                <a:latin typeface="Times New Roman" panose="02020603050405020304" pitchFamily="18" charset="0"/>
                <a:cs typeface="Times New Roman" panose="02020603050405020304" pitchFamily="18" charset="0"/>
              </a:rPr>
              <a:t>   "There’s a girl named Jinny, strong in everything. She’s the only </a:t>
            </a:r>
            <a:r>
              <a:rPr lang="en-US" altLang="zh-CN" sz="2400" u="sng" dirty="0">
                <a:latin typeface="Times New Roman" panose="02020603050405020304" pitchFamily="18" charset="0"/>
                <a:cs typeface="Times New Roman" panose="02020603050405020304" pitchFamily="18" charset="0"/>
              </a:rPr>
              <a:t>real competitor</a:t>
            </a:r>
            <a:r>
              <a:rPr lang="en-US" altLang="zh-CN" sz="2400" dirty="0">
                <a:latin typeface="Times New Roman" panose="02020603050405020304" pitchFamily="18" charset="0"/>
                <a:cs typeface="Times New Roman" panose="02020603050405020304" pitchFamily="18" charset="0"/>
              </a:rPr>
              <a:t> you have to beat,” the friend said and hurried out.</a:t>
            </a:r>
            <a:endParaRPr lang="zh-CN" altLang="zh-CN" sz="2400" dirty="0">
              <a:latin typeface="Times New Roman" panose="02020603050405020304" pitchFamily="18" charset="0"/>
              <a:cs typeface="Times New Roman" panose="02020603050405020304" pitchFamily="18" charset="0"/>
            </a:endParaRPr>
          </a:p>
          <a:p>
            <a:r>
              <a:rPr lang="en-US" altLang="zh-CN" sz="2400" dirty="0">
                <a:latin typeface="Times New Roman" panose="02020603050405020304" pitchFamily="18" charset="0"/>
                <a:cs typeface="Times New Roman" panose="02020603050405020304" pitchFamily="18" charset="0"/>
              </a:rPr>
              <a:t>    Hearing that, Laurie decided to show her most </a:t>
            </a:r>
            <a:r>
              <a:rPr lang="en-US" altLang="zh-CN" sz="2400" u="sng" dirty="0">
                <a:latin typeface="Times New Roman" panose="02020603050405020304" pitchFamily="18" charset="0"/>
                <a:cs typeface="Times New Roman" panose="02020603050405020304" pitchFamily="18" charset="0"/>
              </a:rPr>
              <a:t>difficult jump</a:t>
            </a:r>
            <a:r>
              <a:rPr lang="en-US" altLang="zh-CN" sz="2400" dirty="0">
                <a:latin typeface="Times New Roman" panose="02020603050405020304" pitchFamily="18" charset="0"/>
                <a:cs typeface="Times New Roman" panose="02020603050405020304" pitchFamily="18" charset="0"/>
              </a:rPr>
              <a:t>. “If I don’t try it, I won’t stand a chance, ” she thought. “Does anyone </a:t>
            </a:r>
            <a:r>
              <a:rPr lang="en-US" altLang="zh-CN" sz="2400" dirty="0" smtClean="0">
                <a:latin typeface="Times New Roman" panose="02020603050405020304" pitchFamily="18" charset="0"/>
                <a:cs typeface="Times New Roman" panose="02020603050405020304" pitchFamily="18" charset="0"/>
              </a:rPr>
              <a:t>believe</a:t>
            </a:r>
            <a:endParaRPr lang="zh-CN" altLang="zh-CN" sz="24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952" y="0"/>
            <a:ext cx="9141048" cy="7273786"/>
          </a:xfrm>
          <a:prstGeom prst="rect">
            <a:avLst/>
          </a:prstGeom>
          <a:noFill/>
        </p:spPr>
        <p:txBody>
          <a:bodyPr wrap="square" rtlCol="0">
            <a:spAutoFit/>
          </a:bodyPr>
          <a:lstStyle/>
          <a:p>
            <a:pPr>
              <a:lnSpc>
                <a:spcPts val="2800"/>
              </a:lnSpc>
            </a:pPr>
            <a:r>
              <a:rPr lang="en-US" altLang="zh-CN" sz="2000" dirty="0">
                <a:latin typeface="Times New Roman" panose="02020603050405020304" pitchFamily="18" charset="0"/>
                <a:cs typeface="Times New Roman" panose="02020603050405020304" pitchFamily="18" charset="0"/>
              </a:rPr>
              <a:t> that I can still win</a:t>
            </a:r>
            <a:r>
              <a:rPr lang="en-US" altLang="zh-CN" sz="2000" dirty="0" smtClean="0">
                <a:latin typeface="Times New Roman" panose="02020603050405020304" pitchFamily="18" charset="0"/>
                <a:cs typeface="Times New Roman" panose="02020603050405020304" pitchFamily="18" charset="0"/>
              </a:rPr>
              <a:t>?”</a:t>
            </a:r>
            <a:endParaRPr lang="en-US" altLang="zh-CN" sz="2000" dirty="0" smtClean="0">
              <a:latin typeface="Times New Roman" panose="02020603050405020304" pitchFamily="18" charset="0"/>
              <a:cs typeface="Times New Roman" panose="02020603050405020304" pitchFamily="18" charset="0"/>
            </a:endParaRPr>
          </a:p>
          <a:p>
            <a:pPr>
              <a:lnSpc>
                <a:spcPts val="2800"/>
              </a:lnSpc>
            </a:pPr>
            <a:r>
              <a:rPr lang="en-US" altLang="zh-CN" sz="2000" dirty="0">
                <a:latin typeface="Times New Roman" panose="02020603050405020304" pitchFamily="18" charset="0"/>
                <a:cs typeface="Times New Roman" panose="02020603050405020304" pitchFamily="18" charset="0"/>
              </a:rPr>
              <a:t> </a:t>
            </a:r>
            <a:r>
              <a:rPr lang="en-US" altLang="zh-CN" sz="2000" dirty="0" smtClean="0">
                <a:latin typeface="Times New Roman" panose="02020603050405020304" pitchFamily="18" charset="0"/>
                <a:cs typeface="Times New Roman" panose="02020603050405020304" pitchFamily="18" charset="0"/>
              </a:rPr>
              <a:t>    Suddenly </a:t>
            </a:r>
            <a:r>
              <a:rPr lang="en-US" altLang="zh-CN" sz="2000" dirty="0">
                <a:latin typeface="Times New Roman" panose="02020603050405020304" pitchFamily="18" charset="0"/>
                <a:cs typeface="Times New Roman" panose="02020603050405020304" pitchFamily="18" charset="0"/>
              </a:rPr>
              <a:t>her right knee sent pain up and down her leg. The doctor said it would do that for a while. “What makes you think you have</a:t>
            </a:r>
            <a:r>
              <a:rPr lang="en-US" altLang="zh-CN" sz="2000" u="sng" dirty="0">
                <a:latin typeface="Times New Roman" panose="02020603050405020304" pitchFamily="18" charset="0"/>
                <a:cs typeface="Times New Roman" panose="02020603050405020304" pitchFamily="18" charset="0"/>
              </a:rPr>
              <a:t> a chance</a:t>
            </a:r>
            <a:r>
              <a:rPr lang="en-US" altLang="zh-CN" sz="2000" dirty="0">
                <a:latin typeface="Times New Roman" panose="02020603050405020304" pitchFamily="18" charset="0"/>
                <a:cs typeface="Times New Roman" panose="02020603050405020304" pitchFamily="18" charset="0"/>
              </a:rPr>
              <a:t> tonight?” she said to herself.</a:t>
            </a:r>
            <a:endParaRPr lang="zh-CN" altLang="zh-CN" sz="2000" dirty="0">
              <a:latin typeface="Times New Roman" panose="02020603050405020304" pitchFamily="18" charset="0"/>
              <a:cs typeface="Times New Roman" panose="02020603050405020304" pitchFamily="18" charset="0"/>
            </a:endParaRPr>
          </a:p>
          <a:p>
            <a:pPr>
              <a:lnSpc>
                <a:spcPts val="2800"/>
              </a:lnSpc>
            </a:pPr>
            <a:r>
              <a:rPr lang="en-US" altLang="zh-CN" sz="2000" dirty="0">
                <a:latin typeface="Times New Roman" panose="02020603050405020304" pitchFamily="18" charset="0"/>
                <a:cs typeface="Times New Roman" panose="02020603050405020304" pitchFamily="18" charset="0"/>
              </a:rPr>
              <a:t>     After the pain passed, she moved slowly to warm up. </a:t>
            </a:r>
            <a:r>
              <a:rPr lang="en-US" altLang="zh-CN" dirty="0">
                <a:latin typeface="Times New Roman" panose="02020603050405020304" pitchFamily="18" charset="0"/>
                <a:cs typeface="Times New Roman" panose="02020603050405020304" pitchFamily="18" charset="0"/>
              </a:rPr>
              <a:t>Then she said firmly, “I must win!”</a:t>
            </a:r>
            <a:endParaRPr lang="zh-CN" altLang="zh-CN" dirty="0">
              <a:latin typeface="Times New Roman" panose="02020603050405020304" pitchFamily="18" charset="0"/>
              <a:cs typeface="Times New Roman" panose="02020603050405020304" pitchFamily="18" charset="0"/>
            </a:endParaRPr>
          </a:p>
          <a:p>
            <a:pPr>
              <a:lnSpc>
                <a:spcPts val="2800"/>
              </a:lnSpc>
            </a:pPr>
            <a:r>
              <a:rPr lang="en-US" altLang="zh-CN" sz="2000" dirty="0">
                <a:latin typeface="Times New Roman" panose="02020603050405020304" pitchFamily="18" charset="0"/>
                <a:cs typeface="Times New Roman" panose="02020603050405020304" pitchFamily="18" charset="0"/>
              </a:rPr>
              <a:t>   At that moment, a young woman hurried in with a skate equipment bag. She put some of her belongings onto a chair. </a:t>
            </a:r>
            <a:r>
              <a:rPr lang="en-US" altLang="zh-CN" sz="2000" u="sng" dirty="0">
                <a:latin typeface="Times New Roman" panose="02020603050405020304" pitchFamily="18" charset="0"/>
                <a:cs typeface="Times New Roman" panose="02020603050405020304" pitchFamily="18" charset="0"/>
              </a:rPr>
              <a:t>Her bag</a:t>
            </a:r>
            <a:r>
              <a:rPr lang="en-US" altLang="zh-CN" sz="2000" dirty="0">
                <a:latin typeface="Times New Roman" panose="02020603050405020304" pitchFamily="18" charset="0"/>
                <a:cs typeface="Times New Roman" panose="02020603050405020304" pitchFamily="18" charset="0"/>
              </a:rPr>
              <a:t> fell to the floor. “Hi, I’m Jinny Jordan,” she said.</a:t>
            </a:r>
            <a:endParaRPr lang="zh-CN" altLang="zh-CN" sz="2000" dirty="0">
              <a:latin typeface="Times New Roman" panose="02020603050405020304" pitchFamily="18" charset="0"/>
              <a:cs typeface="Times New Roman" panose="02020603050405020304" pitchFamily="18" charset="0"/>
            </a:endParaRPr>
          </a:p>
          <a:p>
            <a:pPr>
              <a:lnSpc>
                <a:spcPts val="2800"/>
              </a:lnSpc>
            </a:pPr>
            <a:r>
              <a:rPr lang="en-US" altLang="zh-CN" sz="2000" dirty="0">
                <a:latin typeface="Times New Roman" panose="02020603050405020304" pitchFamily="18" charset="0"/>
                <a:cs typeface="Times New Roman" panose="02020603050405020304" pitchFamily="18" charset="0"/>
              </a:rPr>
              <a:t>    Laurie felt uncomfortable as she looked at Jinny. “So this is my competitor,” thought Laurie. “Because of her, I may </a:t>
            </a:r>
            <a:r>
              <a:rPr lang="en-US" altLang="zh-CN" sz="2000" u="sng" dirty="0">
                <a:latin typeface="Times New Roman" panose="02020603050405020304" pitchFamily="18" charset="0"/>
                <a:cs typeface="Times New Roman" panose="02020603050405020304" pitchFamily="18" charset="0"/>
              </a:rPr>
              <a:t>lose</a:t>
            </a:r>
            <a:r>
              <a:rPr lang="en-US" altLang="zh-CN" sz="2000" dirty="0">
                <a:latin typeface="Times New Roman" panose="02020603050405020304" pitchFamily="18" charset="0"/>
                <a:cs typeface="Times New Roman" panose="02020603050405020304" pitchFamily="18" charset="0"/>
              </a:rPr>
              <a:t> tonight. ”</a:t>
            </a:r>
            <a:endParaRPr lang="zh-CN" altLang="zh-CN" sz="2000" dirty="0">
              <a:latin typeface="Times New Roman" panose="02020603050405020304" pitchFamily="18" charset="0"/>
              <a:cs typeface="Times New Roman" panose="02020603050405020304" pitchFamily="18" charset="0"/>
            </a:endParaRPr>
          </a:p>
          <a:p>
            <a:pPr>
              <a:lnSpc>
                <a:spcPts val="2800"/>
              </a:lnSpc>
            </a:pPr>
            <a:r>
              <a:rPr lang="en-US" altLang="zh-CN" sz="2000" dirty="0">
                <a:latin typeface="Times New Roman" panose="02020603050405020304" pitchFamily="18" charset="0"/>
                <a:cs typeface="Times New Roman" panose="02020603050405020304" pitchFamily="18" charset="0"/>
              </a:rPr>
              <a:t>   “I'm Laurie Collins, ” Laurie told Jinny. “Something fell out of your bag, Jinny.”</a:t>
            </a:r>
            <a:endParaRPr lang="zh-CN" altLang="zh-CN" sz="2000" dirty="0">
              <a:latin typeface="Times New Roman" panose="02020603050405020304" pitchFamily="18" charset="0"/>
              <a:cs typeface="Times New Roman" panose="02020603050405020304" pitchFamily="18" charset="0"/>
            </a:endParaRPr>
          </a:p>
          <a:p>
            <a:pPr>
              <a:lnSpc>
                <a:spcPts val="2800"/>
              </a:lnSpc>
            </a:pPr>
            <a:r>
              <a:rPr lang="en-US" altLang="zh-CN" sz="2000" dirty="0">
                <a:latin typeface="Times New Roman" panose="02020603050405020304" pitchFamily="18" charset="0"/>
                <a:cs typeface="Times New Roman" panose="02020603050405020304" pitchFamily="18" charset="0"/>
              </a:rPr>
              <a:t>   As Jinny began to gather her belongings, the door opened.</a:t>
            </a:r>
            <a:endParaRPr lang="zh-CN" altLang="zh-CN" sz="2000" dirty="0">
              <a:latin typeface="Times New Roman" panose="02020603050405020304" pitchFamily="18" charset="0"/>
              <a:cs typeface="Times New Roman" panose="02020603050405020304" pitchFamily="18" charset="0"/>
            </a:endParaRPr>
          </a:p>
          <a:p>
            <a:pPr>
              <a:lnSpc>
                <a:spcPts val="2800"/>
              </a:lnSpc>
            </a:pPr>
            <a:r>
              <a:rPr lang="en-US" altLang="zh-CN" sz="2000" dirty="0">
                <a:latin typeface="Times New Roman" panose="02020603050405020304" pitchFamily="18" charset="0"/>
                <a:cs typeface="Times New Roman" panose="02020603050405020304" pitchFamily="18" charset="0"/>
              </a:rPr>
              <a:t>   “Jinny,” someone called, “your </a:t>
            </a:r>
            <a:r>
              <a:rPr lang="en-US" altLang="zh-CN" sz="2000" u="sng" dirty="0">
                <a:latin typeface="Times New Roman" panose="02020603050405020304" pitchFamily="18" charset="0"/>
                <a:cs typeface="Times New Roman" panose="02020603050405020304" pitchFamily="18" charset="0"/>
              </a:rPr>
              <a:t>music</a:t>
            </a:r>
            <a:r>
              <a:rPr lang="en-US" altLang="zh-CN" sz="2000" dirty="0">
                <a:latin typeface="Times New Roman" panose="02020603050405020304" pitchFamily="18" charset="0"/>
                <a:cs typeface="Times New Roman" panose="02020603050405020304" pitchFamily="18" charset="0"/>
              </a:rPr>
              <a:t> tape is missing. You are the next one! Laurie, after Jinny.”</a:t>
            </a:r>
            <a:endParaRPr lang="zh-CN" altLang="zh-CN" sz="2000" dirty="0">
              <a:latin typeface="Times New Roman" panose="02020603050405020304" pitchFamily="18" charset="0"/>
              <a:cs typeface="Times New Roman" panose="02020603050405020304" pitchFamily="18" charset="0"/>
            </a:endParaRPr>
          </a:p>
          <a:p>
            <a:pPr>
              <a:lnSpc>
                <a:spcPts val="2800"/>
              </a:lnSpc>
            </a:pPr>
            <a:r>
              <a:rPr lang="en-US" altLang="zh-CN" sz="2000" dirty="0">
                <a:latin typeface="Times New Roman" panose="02020603050405020304" pitchFamily="18" charset="0"/>
                <a:cs typeface="Times New Roman" panose="02020603050405020304" pitchFamily="18" charset="0"/>
              </a:rPr>
              <a:t>   “Oh, my God! I thought I had handed it in hours ago, </a:t>
            </a:r>
            <a:r>
              <a:rPr lang="en-US" altLang="zh-CN" sz="2000" u="sng" dirty="0">
                <a:latin typeface="Times New Roman" panose="02020603050405020304" pitchFamily="18" charset="0"/>
                <a:cs typeface="Times New Roman" panose="02020603050405020304" pitchFamily="18" charset="0"/>
              </a:rPr>
              <a:t>the green box</a:t>
            </a:r>
            <a:r>
              <a:rPr lang="en-US" altLang="zh-CN" sz="2000" dirty="0">
                <a:latin typeface="Times New Roman" panose="02020603050405020304" pitchFamily="18" charset="0"/>
                <a:cs typeface="Times New Roman" panose="02020603050405020304" pitchFamily="18" charset="0"/>
              </a:rPr>
              <a:t> with my name on,” screamed Jinny, hurrying out.</a:t>
            </a:r>
            <a:endParaRPr lang="zh-CN" altLang="zh-CN" sz="2000" dirty="0">
              <a:latin typeface="Times New Roman" panose="02020603050405020304" pitchFamily="18" charset="0"/>
              <a:cs typeface="Times New Roman" panose="02020603050405020304" pitchFamily="18" charset="0"/>
            </a:endParaRPr>
          </a:p>
          <a:p>
            <a:pPr>
              <a:lnSpc>
                <a:spcPts val="2800"/>
              </a:lnSpc>
            </a:pPr>
            <a:r>
              <a:rPr lang="en-US" altLang="zh-CN" sz="2000" dirty="0">
                <a:latin typeface="Times New Roman" panose="02020603050405020304" pitchFamily="18" charset="0"/>
                <a:cs typeface="Times New Roman" panose="02020603050405020304" pitchFamily="18" charset="0"/>
              </a:rPr>
              <a:t>   “Music is so important to the skating. What a pity!” Laurie said thoughtfully, doing some preparation alone in the dressing room. </a:t>
            </a:r>
            <a:endParaRPr lang="zh-CN" altLang="zh-CN" sz="2000" dirty="0">
              <a:latin typeface="Times New Roman" panose="02020603050405020304" pitchFamily="18" charset="0"/>
              <a:cs typeface="Times New Roman" panose="02020603050405020304" pitchFamily="18" charset="0"/>
            </a:endParaRPr>
          </a:p>
          <a:p>
            <a:pPr>
              <a:lnSpc>
                <a:spcPts val="2800"/>
              </a:lnSpc>
            </a:pPr>
            <a:r>
              <a:rPr lang="en-US" altLang="zh-CN" sz="2000" b="1" dirty="0">
                <a:latin typeface="Times New Roman" panose="02020603050405020304" pitchFamily="18" charset="0"/>
                <a:cs typeface="Times New Roman" panose="02020603050405020304" pitchFamily="18" charset="0"/>
              </a:rPr>
              <a:t> Paragraph 1</a:t>
            </a:r>
            <a:r>
              <a:rPr lang="en-US" altLang="zh-CN" sz="2000" i="1" dirty="0">
                <a:latin typeface="Times New Roman" panose="02020603050405020304" pitchFamily="18" charset="0"/>
                <a:cs typeface="Times New Roman" panose="02020603050405020304" pitchFamily="18" charset="0"/>
              </a:rPr>
              <a:t>    Suddenly, she saw something under the chair.</a:t>
            </a:r>
            <a:r>
              <a:rPr lang="en-US" altLang="zh-CN" sz="2000" i="1" u="sng" dirty="0">
                <a:latin typeface="Times New Roman" panose="02020603050405020304" pitchFamily="18" charset="0"/>
                <a:cs typeface="Times New Roman" panose="02020603050405020304" pitchFamily="18" charset="0"/>
              </a:rPr>
              <a:t>                                                                          </a:t>
            </a:r>
            <a:endParaRPr lang="zh-CN" altLang="zh-CN" sz="2000" dirty="0">
              <a:latin typeface="Times New Roman" panose="02020603050405020304" pitchFamily="18" charset="0"/>
              <a:cs typeface="Times New Roman" panose="02020603050405020304" pitchFamily="18" charset="0"/>
            </a:endParaRPr>
          </a:p>
          <a:p>
            <a:pPr>
              <a:lnSpc>
                <a:spcPts val="2800"/>
              </a:lnSpc>
            </a:pPr>
            <a:r>
              <a:rPr lang="en-US" altLang="zh-CN" sz="2000" b="1" dirty="0">
                <a:latin typeface="Times New Roman" panose="02020603050405020304" pitchFamily="18" charset="0"/>
                <a:cs typeface="Times New Roman" panose="02020603050405020304" pitchFamily="18" charset="0"/>
              </a:rPr>
              <a:t> Paragraph 2</a:t>
            </a:r>
            <a:r>
              <a:rPr lang="en-US" altLang="zh-CN" sz="2000" i="1" dirty="0">
                <a:latin typeface="Times New Roman" panose="02020603050405020304" pitchFamily="18" charset="0"/>
                <a:cs typeface="Times New Roman" panose="02020603050405020304" pitchFamily="18" charset="0"/>
              </a:rPr>
              <a:t>    Minutes later, Laurie glided(</a:t>
            </a:r>
            <a:r>
              <a:rPr lang="zh-CN" altLang="zh-CN" sz="2000" i="1" dirty="0">
                <a:latin typeface="Times New Roman" panose="02020603050405020304" pitchFamily="18" charset="0"/>
                <a:cs typeface="Times New Roman" panose="02020603050405020304" pitchFamily="18" charset="0"/>
              </a:rPr>
              <a:t>滑行</a:t>
            </a:r>
            <a:r>
              <a:rPr lang="en-US" altLang="zh-CN" sz="2000" i="1" dirty="0">
                <a:latin typeface="Times New Roman" panose="02020603050405020304" pitchFamily="18" charset="0"/>
                <a:cs typeface="Times New Roman" panose="02020603050405020304" pitchFamily="18" charset="0"/>
              </a:rPr>
              <a:t>) to the center of the stadium when her name was called.</a:t>
            </a:r>
            <a:endParaRPr lang="zh-CN" altLang="zh-CN" sz="2000" dirty="0">
              <a:latin typeface="Times New Roman" panose="02020603050405020304" pitchFamily="18" charset="0"/>
              <a:cs typeface="Times New Roman" panose="02020603050405020304" pitchFamily="18" charset="0"/>
            </a:endParaRPr>
          </a:p>
          <a:p>
            <a:pPr>
              <a:lnSpc>
                <a:spcPts val="2800"/>
              </a:lnSpc>
            </a:pPr>
            <a:r>
              <a:rPr lang="en-US" altLang="zh-CN" sz="2000" i="1" u="sng" dirty="0">
                <a:latin typeface="Times New Roman" panose="02020603050405020304" pitchFamily="18" charset="0"/>
                <a:cs typeface="Times New Roman" panose="02020603050405020304" pitchFamily="18" charset="0"/>
              </a:rPr>
              <a:t>                                                                                         </a:t>
            </a:r>
            <a:endParaRPr lang="zh-CN" altLang="zh-CN" sz="20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9512" y="332656"/>
            <a:ext cx="8712968" cy="1015663"/>
          </a:xfrm>
          <a:prstGeom prst="rect">
            <a:avLst/>
          </a:prstGeom>
          <a:noFill/>
        </p:spPr>
        <p:txBody>
          <a:bodyPr wrap="square" rtlCol="0">
            <a:spAutoFit/>
          </a:bodyPr>
          <a:lstStyle/>
          <a:p>
            <a:r>
              <a:rPr lang="en-US" altLang="zh-CN" sz="2800" dirty="0"/>
              <a:t>    What does </a:t>
            </a:r>
            <a:r>
              <a:rPr lang="en-US" altLang="zh-CN" sz="3200" b="1" dirty="0">
                <a:solidFill>
                  <a:srgbClr val="FF0000"/>
                </a:solidFill>
              </a:rPr>
              <a:t>comeback </a:t>
            </a:r>
            <a:r>
              <a:rPr lang="en-US" altLang="zh-CN" sz="2800" dirty="0"/>
              <a:t>mean? On what occasions does the word frequently appear?</a:t>
            </a:r>
            <a:endParaRPr lang="zh-CN" altLang="en-US" sz="2800" dirty="0"/>
          </a:p>
        </p:txBody>
      </p:sp>
      <p:sp>
        <p:nvSpPr>
          <p:cNvPr id="3" name="TextBox 2"/>
          <p:cNvSpPr txBox="1"/>
          <p:nvPr/>
        </p:nvSpPr>
        <p:spPr>
          <a:xfrm>
            <a:off x="179512" y="1556792"/>
            <a:ext cx="8712968" cy="1815882"/>
          </a:xfrm>
          <a:prstGeom prst="rect">
            <a:avLst/>
          </a:prstGeom>
          <a:noFill/>
        </p:spPr>
        <p:txBody>
          <a:bodyPr wrap="square" rtlCol="0">
            <a:spAutoFit/>
          </a:bodyPr>
          <a:lstStyle/>
          <a:p>
            <a:pPr marL="457200" indent="-457200">
              <a:buFont typeface="Wingdings" panose="05000000000000000000" pitchFamily="2" charset="2"/>
              <a:buChar char="Ø"/>
            </a:pPr>
            <a:r>
              <a:rPr lang="en-US" altLang="zh-CN" sz="2800" dirty="0">
                <a:latin typeface="Cambria" panose="02040503050406030204" pitchFamily="18" charset="0"/>
                <a:ea typeface="Cambria" panose="02040503050406030204" pitchFamily="18" charset="0"/>
              </a:rPr>
              <a:t>If a person in public life </a:t>
            </a:r>
            <a:r>
              <a:rPr lang="en-US" altLang="zh-CN" sz="2800" dirty="0">
                <a:solidFill>
                  <a:srgbClr val="FF0000"/>
                </a:solidFill>
                <a:latin typeface="Cambria" panose="02040503050406030204" pitchFamily="18" charset="0"/>
                <a:ea typeface="Cambria" panose="02040503050406030204" pitchFamily="18" charset="0"/>
              </a:rPr>
              <a:t>makes a comeback </a:t>
            </a:r>
            <a:r>
              <a:rPr lang="en-US" altLang="zh-CN" sz="2800" dirty="0">
                <a:latin typeface="Cambria" panose="02040503050406030204" pitchFamily="18" charset="0"/>
                <a:ea typeface="Cambria" panose="02040503050406030204" pitchFamily="18" charset="0"/>
              </a:rPr>
              <a:t>, they start doing something again which they previously stopped doing, or they become popular again.</a:t>
            </a:r>
            <a:endParaRPr lang="en-US" altLang="zh-CN" sz="2800" dirty="0">
              <a:latin typeface="Cambria" panose="02040503050406030204" pitchFamily="18" charset="0"/>
              <a:ea typeface="Cambria" panose="02040503050406030204" pitchFamily="18" charset="0"/>
            </a:endParaRPr>
          </a:p>
          <a:p>
            <a:r>
              <a:rPr lang="en-US" altLang="zh-CN" sz="2800" dirty="0">
                <a:latin typeface="Cambria" panose="02040503050406030204" pitchFamily="18" charset="0"/>
                <a:ea typeface="Cambria" panose="02040503050406030204" pitchFamily="18" charset="0"/>
              </a:rPr>
              <a:t>                                                     (-- stars,….)</a:t>
            </a:r>
            <a:endParaRPr lang="zh-CN" altLang="en-US" sz="2800" dirty="0">
              <a:latin typeface="Cambria" panose="02040503050406030204" pitchFamily="18" charset="0"/>
            </a:endParaRPr>
          </a:p>
        </p:txBody>
      </p:sp>
      <p:sp>
        <p:nvSpPr>
          <p:cNvPr id="4" name="TextBox 3"/>
          <p:cNvSpPr txBox="1"/>
          <p:nvPr/>
        </p:nvSpPr>
        <p:spPr>
          <a:xfrm>
            <a:off x="179512" y="3645024"/>
            <a:ext cx="8712968" cy="1384995"/>
          </a:xfrm>
          <a:prstGeom prst="rect">
            <a:avLst/>
          </a:prstGeom>
          <a:noFill/>
        </p:spPr>
        <p:txBody>
          <a:bodyPr wrap="square" rtlCol="0">
            <a:spAutoFit/>
          </a:bodyPr>
          <a:lstStyle/>
          <a:p>
            <a:pPr marL="457200" indent="-457200">
              <a:buFont typeface="Wingdings" panose="05000000000000000000" pitchFamily="2" charset="2"/>
              <a:buChar char="Ø"/>
            </a:pPr>
            <a:r>
              <a:rPr lang="en-US" altLang="zh-CN" sz="2800" dirty="0">
                <a:latin typeface="Cambria" panose="02040503050406030204" pitchFamily="18" charset="0"/>
                <a:ea typeface="Cambria" panose="02040503050406030204" pitchFamily="18" charset="0"/>
              </a:rPr>
              <a:t>If a thing </a:t>
            </a:r>
            <a:r>
              <a:rPr lang="en-US" altLang="zh-CN" sz="2800" dirty="0">
                <a:solidFill>
                  <a:srgbClr val="FF0000"/>
                </a:solidFill>
                <a:latin typeface="Cambria" panose="02040503050406030204" pitchFamily="18" charset="0"/>
                <a:ea typeface="Cambria" panose="02040503050406030204" pitchFamily="18" charset="0"/>
              </a:rPr>
              <a:t>makes a comeback </a:t>
            </a:r>
            <a:r>
              <a:rPr lang="en-US" altLang="zh-CN" sz="2800" dirty="0">
                <a:latin typeface="Cambria" panose="02040503050406030204" pitchFamily="18" charset="0"/>
                <a:ea typeface="Cambria" panose="02040503050406030204" pitchFamily="18" charset="0"/>
              </a:rPr>
              <a:t>, it becomes popular and fashionable or successful again.</a:t>
            </a:r>
            <a:endParaRPr lang="en-US" altLang="zh-CN" sz="2800" dirty="0">
              <a:latin typeface="Cambria" panose="02040503050406030204" pitchFamily="18" charset="0"/>
              <a:ea typeface="Cambria" panose="02040503050406030204" pitchFamily="18" charset="0"/>
            </a:endParaRPr>
          </a:p>
          <a:p>
            <a:r>
              <a:rPr lang="en-US" altLang="zh-CN" sz="2800" dirty="0">
                <a:latin typeface="Cambria" panose="02040503050406030204" pitchFamily="18" charset="0"/>
                <a:ea typeface="Cambria" panose="02040503050406030204" pitchFamily="18" charset="0"/>
              </a:rPr>
              <a:t>                                                  (works, fashion,…)</a:t>
            </a:r>
            <a:endParaRPr lang="zh-CN" altLang="en-US" sz="2800" dirty="0">
              <a:latin typeface="Cambria" panose="020405030504060302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9512" y="332656"/>
            <a:ext cx="8712968" cy="1015663"/>
          </a:xfrm>
          <a:prstGeom prst="rect">
            <a:avLst/>
          </a:prstGeom>
          <a:noFill/>
        </p:spPr>
        <p:txBody>
          <a:bodyPr wrap="square" rtlCol="0">
            <a:spAutoFit/>
          </a:bodyPr>
          <a:lstStyle/>
          <a:p>
            <a:r>
              <a:rPr lang="en-US" altLang="zh-CN" sz="2800" dirty="0"/>
              <a:t>    What does </a:t>
            </a:r>
            <a:r>
              <a:rPr lang="en-US" altLang="zh-CN" sz="3200" b="1" dirty="0">
                <a:solidFill>
                  <a:srgbClr val="FF0000"/>
                </a:solidFill>
              </a:rPr>
              <a:t>comeback </a:t>
            </a:r>
            <a:r>
              <a:rPr lang="en-US" altLang="zh-CN" sz="2800" dirty="0"/>
              <a:t>mean? On what occasions does the word frequently appear?</a:t>
            </a:r>
            <a:endParaRPr lang="zh-CN" altLang="en-US" sz="2800" dirty="0"/>
          </a:p>
        </p:txBody>
      </p:sp>
      <p:sp>
        <p:nvSpPr>
          <p:cNvPr id="5" name="TextBox 4"/>
          <p:cNvSpPr txBox="1"/>
          <p:nvPr/>
        </p:nvSpPr>
        <p:spPr>
          <a:xfrm>
            <a:off x="161752" y="1628800"/>
            <a:ext cx="8712968" cy="3539430"/>
          </a:xfrm>
          <a:prstGeom prst="rect">
            <a:avLst/>
          </a:prstGeom>
          <a:noFill/>
        </p:spPr>
        <p:txBody>
          <a:bodyPr wrap="square" rtlCol="0">
            <a:spAutoFit/>
          </a:bodyPr>
          <a:lstStyle/>
          <a:p>
            <a:pPr marL="457200" indent="-457200">
              <a:buFont typeface="Wingdings" panose="05000000000000000000" pitchFamily="2" charset="2"/>
              <a:buChar char="u"/>
            </a:pPr>
            <a:r>
              <a:rPr lang="en-US" altLang="zh-CN" sz="2800" dirty="0">
                <a:latin typeface="Cambria" panose="02040503050406030204" pitchFamily="18" charset="0"/>
                <a:ea typeface="Cambria" panose="02040503050406030204" pitchFamily="18" charset="0"/>
              </a:rPr>
              <a:t>Originally  </a:t>
            </a:r>
            <a:endParaRPr lang="en-US" altLang="zh-CN" sz="2800" dirty="0">
              <a:latin typeface="Cambria" panose="02040503050406030204" pitchFamily="18" charset="0"/>
              <a:ea typeface="Cambria" panose="02040503050406030204" pitchFamily="18" charset="0"/>
            </a:endParaRPr>
          </a:p>
          <a:p>
            <a:pPr marL="457200" indent="-457200">
              <a:buFont typeface="Wingdings" panose="05000000000000000000" pitchFamily="2" charset="2"/>
              <a:buChar char="u"/>
            </a:pPr>
            <a:endParaRPr lang="en-US" altLang="zh-CN" sz="2800" dirty="0">
              <a:latin typeface="Cambria" panose="02040503050406030204" pitchFamily="18" charset="0"/>
              <a:ea typeface="Cambria" panose="02040503050406030204" pitchFamily="18" charset="0"/>
            </a:endParaRPr>
          </a:p>
          <a:p>
            <a:pPr marL="457200" indent="-457200">
              <a:buFont typeface="Wingdings" panose="05000000000000000000" pitchFamily="2" charset="2"/>
              <a:buChar char="u"/>
            </a:pPr>
            <a:endParaRPr lang="en-US" altLang="zh-CN" sz="2800" dirty="0">
              <a:latin typeface="Cambria" panose="02040503050406030204" pitchFamily="18" charset="0"/>
              <a:ea typeface="Cambria" panose="02040503050406030204" pitchFamily="18" charset="0"/>
            </a:endParaRPr>
          </a:p>
          <a:p>
            <a:pPr marL="457200" indent="-457200">
              <a:buFont typeface="Wingdings" panose="05000000000000000000" pitchFamily="2" charset="2"/>
              <a:buChar char="u"/>
            </a:pPr>
            <a:r>
              <a:rPr lang="en-US" altLang="zh-CN" sz="2800" dirty="0">
                <a:latin typeface="Cambria" panose="02040503050406030204" pitchFamily="18" charset="0"/>
                <a:ea typeface="Cambria" panose="02040503050406030204" pitchFamily="18" charset="0"/>
              </a:rPr>
              <a:t>Later   </a:t>
            </a:r>
            <a:endParaRPr lang="en-US" altLang="zh-CN" sz="2800" dirty="0">
              <a:latin typeface="Cambria" panose="02040503050406030204" pitchFamily="18" charset="0"/>
              <a:ea typeface="Cambria" panose="02040503050406030204" pitchFamily="18" charset="0"/>
            </a:endParaRPr>
          </a:p>
          <a:p>
            <a:pPr marL="457200" indent="-457200">
              <a:buFont typeface="Wingdings" panose="05000000000000000000" pitchFamily="2" charset="2"/>
              <a:buChar char="u"/>
            </a:pPr>
            <a:endParaRPr lang="en-US" altLang="zh-CN" sz="2800" dirty="0">
              <a:latin typeface="Cambria" panose="02040503050406030204" pitchFamily="18" charset="0"/>
              <a:ea typeface="Cambria" panose="02040503050406030204" pitchFamily="18" charset="0"/>
            </a:endParaRPr>
          </a:p>
          <a:p>
            <a:pPr marL="457200" indent="-457200">
              <a:buFont typeface="Wingdings" panose="05000000000000000000" pitchFamily="2" charset="2"/>
              <a:buChar char="u"/>
            </a:pPr>
            <a:endParaRPr lang="en-US" altLang="zh-CN" sz="2800" dirty="0">
              <a:latin typeface="Cambria" panose="02040503050406030204" pitchFamily="18" charset="0"/>
              <a:ea typeface="Cambria" panose="02040503050406030204" pitchFamily="18" charset="0"/>
            </a:endParaRPr>
          </a:p>
          <a:p>
            <a:pPr marL="457200" indent="-457200">
              <a:buFont typeface="Wingdings" panose="05000000000000000000" pitchFamily="2" charset="2"/>
              <a:buChar char="u"/>
            </a:pPr>
            <a:endParaRPr lang="en-US" altLang="zh-CN" sz="2800" dirty="0">
              <a:latin typeface="Cambria" panose="02040503050406030204" pitchFamily="18" charset="0"/>
              <a:ea typeface="Cambria" panose="02040503050406030204" pitchFamily="18" charset="0"/>
            </a:endParaRPr>
          </a:p>
          <a:p>
            <a:pPr marL="457200" indent="-457200">
              <a:buFont typeface="Wingdings" panose="05000000000000000000" pitchFamily="2" charset="2"/>
              <a:buChar char="u"/>
            </a:pPr>
            <a:r>
              <a:rPr lang="en-US" altLang="zh-CN" sz="2800" dirty="0">
                <a:latin typeface="Cambria" panose="02040503050406030204" pitchFamily="18" charset="0"/>
                <a:ea typeface="Cambria" panose="02040503050406030204" pitchFamily="18" charset="0"/>
              </a:rPr>
              <a:t>Presently</a:t>
            </a:r>
            <a:endParaRPr lang="zh-CN" altLang="en-US" sz="2800" dirty="0">
              <a:latin typeface="Cambria" panose="02040503050406030204" pitchFamily="18" charset="0"/>
            </a:endParaRPr>
          </a:p>
        </p:txBody>
      </p:sp>
      <p:sp>
        <p:nvSpPr>
          <p:cNvPr id="6" name="TextBox 5"/>
          <p:cNvSpPr txBox="1"/>
          <p:nvPr/>
        </p:nvSpPr>
        <p:spPr>
          <a:xfrm>
            <a:off x="2411760" y="1643134"/>
            <a:ext cx="6732239" cy="1292662"/>
          </a:xfrm>
          <a:prstGeom prst="rect">
            <a:avLst/>
          </a:prstGeom>
          <a:noFill/>
        </p:spPr>
        <p:txBody>
          <a:bodyPr wrap="square" rtlCol="0">
            <a:spAutoFit/>
          </a:bodyPr>
          <a:lstStyle/>
          <a:p>
            <a:r>
              <a:rPr lang="en-US" altLang="zh-CN" sz="2600" dirty="0">
                <a:solidFill>
                  <a:srgbClr val="FF0000"/>
                </a:solidFill>
                <a:latin typeface="Cambria" panose="02040503050406030204" pitchFamily="18" charset="0"/>
                <a:ea typeface="Cambria" panose="02040503050406030204" pitchFamily="18" charset="0"/>
              </a:rPr>
              <a:t>a shining star,  a success,   a great hit,   an idol,  a role model, focus of attention;  outstanding,  distinguished;  stand out from others, </a:t>
            </a:r>
            <a:endParaRPr lang="zh-CN" altLang="en-US" sz="2600" dirty="0">
              <a:solidFill>
                <a:srgbClr val="FF0000"/>
              </a:solidFill>
              <a:latin typeface="Cambria" panose="02040503050406030204" pitchFamily="18" charset="0"/>
            </a:endParaRPr>
          </a:p>
        </p:txBody>
      </p:sp>
      <p:sp>
        <p:nvSpPr>
          <p:cNvPr id="7" name="TextBox 6"/>
          <p:cNvSpPr txBox="1"/>
          <p:nvPr/>
        </p:nvSpPr>
        <p:spPr>
          <a:xfrm>
            <a:off x="936104" y="3398515"/>
            <a:ext cx="8207896" cy="461665"/>
          </a:xfrm>
          <a:prstGeom prst="rect">
            <a:avLst/>
          </a:prstGeom>
          <a:noFill/>
        </p:spPr>
        <p:txBody>
          <a:bodyPr wrap="square" rtlCol="0">
            <a:spAutoFit/>
          </a:bodyPr>
          <a:lstStyle/>
          <a:p>
            <a:r>
              <a:rPr lang="en-US" altLang="zh-CN" sz="2400" dirty="0">
                <a:solidFill>
                  <a:srgbClr val="000099"/>
                </a:solidFill>
                <a:latin typeface="Cambria" panose="02040503050406030204" pitchFamily="18" charset="0"/>
                <a:ea typeface="Cambria" panose="02040503050406030204" pitchFamily="18" charset="0"/>
              </a:rPr>
              <a:t>go out of public sight, end up nowhere , give up on,…</a:t>
            </a:r>
            <a:endParaRPr lang="zh-CN" altLang="en-US" sz="2400" dirty="0">
              <a:solidFill>
                <a:srgbClr val="000099"/>
              </a:solidFill>
              <a:latin typeface="Cambria" panose="02040503050406030204" pitchFamily="18" charset="0"/>
            </a:endParaRPr>
          </a:p>
        </p:txBody>
      </p:sp>
      <p:sp>
        <p:nvSpPr>
          <p:cNvPr id="9" name="TextBox 8"/>
          <p:cNvSpPr txBox="1"/>
          <p:nvPr/>
        </p:nvSpPr>
        <p:spPr>
          <a:xfrm>
            <a:off x="2503140" y="4550930"/>
            <a:ext cx="6732239" cy="492443"/>
          </a:xfrm>
          <a:prstGeom prst="rect">
            <a:avLst/>
          </a:prstGeom>
          <a:noFill/>
        </p:spPr>
        <p:txBody>
          <a:bodyPr wrap="square" rtlCol="0">
            <a:spAutoFit/>
          </a:bodyPr>
          <a:lstStyle/>
          <a:p>
            <a:r>
              <a:rPr lang="en-US" altLang="zh-CN" sz="2600" dirty="0">
                <a:solidFill>
                  <a:srgbClr val="FF0000"/>
                </a:solidFill>
                <a:latin typeface="Cambria" panose="02040503050406030204" pitchFamily="18" charset="0"/>
                <a:ea typeface="Cambria" panose="02040503050406030204" pitchFamily="18" charset="0"/>
              </a:rPr>
              <a:t>make a comeback, trying  to… again.</a:t>
            </a:r>
            <a:endParaRPr lang="zh-CN" altLang="en-US" sz="2600" dirty="0">
              <a:solidFill>
                <a:srgbClr val="FF0000"/>
              </a:solidFill>
              <a:latin typeface="Cambria" panose="02040503050406030204" pitchFamily="18" charset="0"/>
            </a:endParaRPr>
          </a:p>
        </p:txBody>
      </p:sp>
      <p:sp>
        <p:nvSpPr>
          <p:cNvPr id="10" name="TextBox 9"/>
          <p:cNvSpPr txBox="1"/>
          <p:nvPr/>
        </p:nvSpPr>
        <p:spPr>
          <a:xfrm>
            <a:off x="323528" y="5171160"/>
            <a:ext cx="8568952" cy="1754326"/>
          </a:xfrm>
          <a:prstGeom prst="rect">
            <a:avLst/>
          </a:prstGeom>
          <a:noFill/>
        </p:spPr>
        <p:txBody>
          <a:bodyPr wrap="square" rtlCol="0">
            <a:spAutoFit/>
          </a:bodyPr>
          <a:lstStyle/>
          <a:p>
            <a:r>
              <a:rPr lang="en-US" altLang="zh-CN" sz="2600" dirty="0">
                <a:solidFill>
                  <a:srgbClr val="FF0000"/>
                </a:solidFill>
                <a:latin typeface="Cambria" panose="02040503050406030204" pitchFamily="18" charset="0"/>
                <a:ea typeface="Cambria" panose="02040503050406030204" pitchFamily="18" charset="0"/>
              </a:rPr>
              <a:t>       regain one’s skills,</a:t>
            </a:r>
            <a:endParaRPr lang="en-US" altLang="zh-CN" sz="2600" dirty="0">
              <a:solidFill>
                <a:srgbClr val="FF0000"/>
              </a:solidFill>
              <a:latin typeface="Cambria" panose="02040503050406030204" pitchFamily="18" charset="0"/>
              <a:ea typeface="Cambria" panose="02040503050406030204" pitchFamily="18" charset="0"/>
            </a:endParaRPr>
          </a:p>
          <a:p>
            <a:r>
              <a:rPr lang="en-US" altLang="zh-CN" sz="2600" dirty="0">
                <a:solidFill>
                  <a:srgbClr val="FF0000"/>
                </a:solidFill>
                <a:latin typeface="Cambria" panose="02040503050406030204" pitchFamily="18" charset="0"/>
                <a:ea typeface="Cambria" panose="02040503050406030204" pitchFamily="18" charset="0"/>
              </a:rPr>
              <a:t>      be back into good condition for…,</a:t>
            </a:r>
            <a:endParaRPr lang="en-US" altLang="zh-CN" sz="2600" dirty="0">
              <a:solidFill>
                <a:srgbClr val="FF0000"/>
              </a:solidFill>
              <a:latin typeface="Cambria" panose="02040503050406030204" pitchFamily="18" charset="0"/>
              <a:ea typeface="Cambria" panose="02040503050406030204" pitchFamily="18" charset="0"/>
            </a:endParaRPr>
          </a:p>
          <a:p>
            <a:r>
              <a:rPr lang="en-US" altLang="zh-CN" sz="2600" dirty="0">
                <a:solidFill>
                  <a:srgbClr val="FF0000"/>
                </a:solidFill>
                <a:latin typeface="Cambria" panose="02040503050406030204" pitchFamily="18" charset="0"/>
                <a:ea typeface="Cambria" panose="02040503050406030204" pitchFamily="18" charset="0"/>
              </a:rPr>
              <a:t>  </a:t>
            </a:r>
            <a:r>
              <a:rPr lang="en-US" altLang="zh-CN" sz="2800" b="1" dirty="0">
                <a:latin typeface="Arial Rounded MT Bold" panose="020F0704030504030204" pitchFamily="34" charset="0"/>
                <a:ea typeface="Cambria" panose="02040503050406030204" pitchFamily="18" charset="0"/>
              </a:rPr>
              <a:t>Winning is not everything.  It is the only thing!</a:t>
            </a:r>
            <a:br>
              <a:rPr lang="en-US" altLang="zh-CN" sz="2800" b="1" dirty="0">
                <a:latin typeface="Arial Rounded MT Bold" panose="020F0704030504030204" pitchFamily="34" charset="0"/>
                <a:ea typeface="Cambria" panose="02040503050406030204" pitchFamily="18" charset="0"/>
              </a:rPr>
            </a:br>
            <a:endParaRPr lang="zh-CN" altLang="en-US" sz="2800" b="1" dirty="0">
              <a:latin typeface="Arial Rounded MT Bold" panose="020F070403050403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 calcmode="lin" valueType="num">
                                      <p:cBhvr additive="base">
                                        <p:cTn id="1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7">
                                            <p:txEl>
                                              <p:pRg st="0" end="0"/>
                                            </p:txEl>
                                          </p:spTgt>
                                        </p:tgtEl>
                                        <p:attrNameLst>
                                          <p:attrName>style.visibility</p:attrName>
                                        </p:attrNameLst>
                                      </p:cBhvr>
                                      <p:to>
                                        <p:strVal val="visible"/>
                                      </p:to>
                                    </p:set>
                                    <p:anim calcmode="lin" valueType="num">
                                      <p:cBhvr additive="base">
                                        <p:cTn id="19"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9">
                                            <p:txEl>
                                              <p:pRg st="0" end="0"/>
                                            </p:txEl>
                                          </p:spTgt>
                                        </p:tgtEl>
                                        <p:attrNameLst>
                                          <p:attrName>style.visibility</p:attrName>
                                        </p:attrNameLst>
                                      </p:cBhvr>
                                      <p:to>
                                        <p:strVal val="visible"/>
                                      </p:to>
                                    </p:set>
                                    <p:anim calcmode="lin" valueType="num">
                                      <p:cBhvr additive="base">
                                        <p:cTn id="25"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0">
                                            <p:txEl>
                                              <p:pRg st="0" end="0"/>
                                            </p:txEl>
                                          </p:spTgt>
                                        </p:tgtEl>
                                        <p:attrNameLst>
                                          <p:attrName>style.visibility</p:attrName>
                                        </p:attrNameLst>
                                      </p:cBhvr>
                                      <p:to>
                                        <p:strVal val="visible"/>
                                      </p:to>
                                    </p:set>
                                    <p:anim calcmode="lin" valueType="num">
                                      <p:cBhvr additive="base">
                                        <p:cTn id="31"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0">
                                            <p:txEl>
                                              <p:pRg st="1" end="1"/>
                                            </p:txEl>
                                          </p:spTgt>
                                        </p:tgtEl>
                                        <p:attrNameLst>
                                          <p:attrName>style.visibility</p:attrName>
                                        </p:attrNameLst>
                                      </p:cBhvr>
                                      <p:to>
                                        <p:strVal val="visible"/>
                                      </p:to>
                                    </p:set>
                                    <p:anim calcmode="lin" valueType="num">
                                      <p:cBhvr additive="base">
                                        <p:cTn id="37" dur="500" fill="hold"/>
                                        <p:tgtEl>
                                          <p:spTgt spid="10">
                                            <p:txEl>
                                              <p:pRg st="1" end="1"/>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0">
                                            <p:txEl>
                                              <p:pRg st="2" end="2"/>
                                            </p:txEl>
                                          </p:spTgt>
                                        </p:tgtEl>
                                        <p:attrNameLst>
                                          <p:attrName>style.visibility</p:attrName>
                                        </p:attrNameLst>
                                      </p:cBhvr>
                                      <p:to>
                                        <p:strVal val="visible"/>
                                      </p:to>
                                    </p:set>
                                    <p:anim calcmode="lin" valueType="num">
                                      <p:cBhvr additive="base">
                                        <p:cTn id="43" dur="500" fill="hold"/>
                                        <p:tgtEl>
                                          <p:spTgt spid="10">
                                            <p:txEl>
                                              <p:pRg st="2" end="2"/>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0">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7504" y="332656"/>
            <a:ext cx="8208912" cy="584775"/>
          </a:xfrm>
          <a:prstGeom prst="rect">
            <a:avLst/>
          </a:prstGeom>
          <a:noFill/>
        </p:spPr>
        <p:txBody>
          <a:bodyPr wrap="square" rtlCol="0">
            <a:spAutoFit/>
          </a:bodyPr>
          <a:lstStyle/>
          <a:p>
            <a:r>
              <a:rPr lang="en-US" altLang="zh-CN" sz="3200" b="1" dirty="0">
                <a:solidFill>
                  <a:srgbClr val="000099"/>
                </a:solidFill>
              </a:rPr>
              <a:t>Characters:</a:t>
            </a:r>
            <a:endParaRPr lang="zh-CN" altLang="en-US" sz="3200" b="1" dirty="0">
              <a:solidFill>
                <a:srgbClr val="000099"/>
              </a:solidFill>
            </a:endParaRPr>
          </a:p>
        </p:txBody>
      </p:sp>
      <p:sp>
        <p:nvSpPr>
          <p:cNvPr id="3" name="TextBox 2"/>
          <p:cNvSpPr txBox="1"/>
          <p:nvPr/>
        </p:nvSpPr>
        <p:spPr>
          <a:xfrm>
            <a:off x="2123728" y="917431"/>
            <a:ext cx="4824536" cy="1077218"/>
          </a:xfrm>
          <a:prstGeom prst="rect">
            <a:avLst/>
          </a:prstGeom>
          <a:noFill/>
        </p:spPr>
        <p:txBody>
          <a:bodyPr wrap="square" rtlCol="0">
            <a:spAutoFit/>
          </a:bodyPr>
          <a:lstStyle/>
          <a:p>
            <a:pPr algn="ctr"/>
            <a:r>
              <a:rPr lang="en-US" altLang="zh-CN" sz="3200" dirty="0">
                <a:latin typeface="Times New Roman" panose="02020603050405020304" pitchFamily="18" charset="0"/>
                <a:cs typeface="Times New Roman" panose="02020603050405020304" pitchFamily="18" charset="0"/>
              </a:rPr>
              <a:t>Lead/Major  character: </a:t>
            </a:r>
            <a:endParaRPr lang="en-US" altLang="zh-CN" sz="3200" dirty="0">
              <a:latin typeface="Times New Roman" panose="02020603050405020304" pitchFamily="18" charset="0"/>
              <a:cs typeface="Times New Roman" panose="02020603050405020304" pitchFamily="18" charset="0"/>
            </a:endParaRPr>
          </a:p>
          <a:p>
            <a:pPr algn="ctr"/>
            <a:r>
              <a:rPr lang="en-US" altLang="zh-CN" sz="3200" dirty="0">
                <a:solidFill>
                  <a:srgbClr val="FF0000"/>
                </a:solidFill>
                <a:latin typeface="Times New Roman" panose="02020603050405020304" pitchFamily="18" charset="0"/>
                <a:cs typeface="Times New Roman" panose="02020603050405020304" pitchFamily="18" charset="0"/>
              </a:rPr>
              <a:t>Laurie</a:t>
            </a:r>
            <a:endParaRPr lang="zh-CN" altLang="en-US" sz="3200" dirty="0">
              <a:solidFill>
                <a:srgbClr val="FF0000"/>
              </a:solidFill>
              <a:latin typeface="Times New Roman" panose="02020603050405020304" pitchFamily="18" charset="0"/>
              <a:cs typeface="Times New Roman" panose="02020603050405020304" pitchFamily="18" charset="0"/>
            </a:endParaRPr>
          </a:p>
        </p:txBody>
      </p:sp>
      <p:sp>
        <p:nvSpPr>
          <p:cNvPr id="4" name="TextBox 3"/>
          <p:cNvSpPr txBox="1"/>
          <p:nvPr/>
        </p:nvSpPr>
        <p:spPr>
          <a:xfrm>
            <a:off x="-385498" y="3816710"/>
            <a:ext cx="4824536" cy="1077218"/>
          </a:xfrm>
          <a:prstGeom prst="rect">
            <a:avLst/>
          </a:prstGeom>
          <a:noFill/>
        </p:spPr>
        <p:txBody>
          <a:bodyPr wrap="square" rtlCol="0">
            <a:spAutoFit/>
          </a:bodyPr>
          <a:lstStyle/>
          <a:p>
            <a:pPr algn="ctr"/>
            <a:r>
              <a:rPr lang="en-US" altLang="zh-CN" sz="3200" dirty="0">
                <a:latin typeface="Times New Roman" panose="02020603050405020304" pitchFamily="18" charset="0"/>
                <a:cs typeface="Times New Roman" panose="02020603050405020304" pitchFamily="18" charset="0"/>
              </a:rPr>
              <a:t>Minor character: </a:t>
            </a:r>
            <a:endParaRPr lang="en-US" altLang="zh-CN" sz="3200" dirty="0">
              <a:latin typeface="Times New Roman" panose="02020603050405020304" pitchFamily="18" charset="0"/>
              <a:cs typeface="Times New Roman" panose="02020603050405020304" pitchFamily="18" charset="0"/>
            </a:endParaRPr>
          </a:p>
          <a:p>
            <a:pPr algn="ctr"/>
            <a:r>
              <a:rPr lang="en-US" altLang="zh-CN" sz="3200" dirty="0">
                <a:solidFill>
                  <a:srgbClr val="FF0000"/>
                </a:solidFill>
                <a:latin typeface="Times New Roman" panose="02020603050405020304" pitchFamily="18" charset="0"/>
                <a:cs typeface="Times New Roman" panose="02020603050405020304" pitchFamily="18" charset="0"/>
              </a:rPr>
              <a:t>Kathy</a:t>
            </a:r>
            <a:endParaRPr lang="zh-CN" altLang="en-US" sz="3200" dirty="0">
              <a:solidFill>
                <a:srgbClr val="FF0000"/>
              </a:solidFill>
              <a:latin typeface="Times New Roman" panose="02020603050405020304" pitchFamily="18" charset="0"/>
              <a:cs typeface="Times New Roman" panose="02020603050405020304" pitchFamily="18" charset="0"/>
            </a:endParaRPr>
          </a:p>
        </p:txBody>
      </p:sp>
      <p:sp>
        <p:nvSpPr>
          <p:cNvPr id="5" name="TextBox 4"/>
          <p:cNvSpPr txBox="1"/>
          <p:nvPr/>
        </p:nvSpPr>
        <p:spPr>
          <a:xfrm>
            <a:off x="4514022" y="3782661"/>
            <a:ext cx="4824536" cy="1077218"/>
          </a:xfrm>
          <a:prstGeom prst="rect">
            <a:avLst/>
          </a:prstGeom>
          <a:noFill/>
        </p:spPr>
        <p:txBody>
          <a:bodyPr wrap="square" rtlCol="0">
            <a:spAutoFit/>
          </a:bodyPr>
          <a:lstStyle/>
          <a:p>
            <a:pPr algn="ctr"/>
            <a:r>
              <a:rPr lang="en-US" altLang="zh-CN" sz="3200" dirty="0">
                <a:latin typeface="Times New Roman" panose="02020603050405020304" pitchFamily="18" charset="0"/>
                <a:cs typeface="Times New Roman" panose="02020603050405020304" pitchFamily="18" charset="0"/>
              </a:rPr>
              <a:t>Minor character: </a:t>
            </a:r>
            <a:endParaRPr lang="en-US" altLang="zh-CN" sz="3200" dirty="0">
              <a:latin typeface="Times New Roman" panose="02020603050405020304" pitchFamily="18" charset="0"/>
              <a:cs typeface="Times New Roman" panose="02020603050405020304" pitchFamily="18" charset="0"/>
            </a:endParaRPr>
          </a:p>
          <a:p>
            <a:pPr algn="ctr"/>
            <a:r>
              <a:rPr lang="en-US" altLang="zh-CN" sz="3200" dirty="0">
                <a:solidFill>
                  <a:srgbClr val="FF0000"/>
                </a:solidFill>
                <a:latin typeface="Times New Roman" panose="02020603050405020304" pitchFamily="18" charset="0"/>
                <a:cs typeface="Times New Roman" panose="02020603050405020304" pitchFamily="18" charset="0"/>
              </a:rPr>
              <a:t>Jinny Jordan</a:t>
            </a:r>
            <a:endParaRPr lang="zh-CN" altLang="en-US" sz="3200" dirty="0">
              <a:solidFill>
                <a:srgbClr val="FF0000"/>
              </a:solidFill>
              <a:latin typeface="Times New Roman" panose="02020603050405020304" pitchFamily="18" charset="0"/>
              <a:cs typeface="Times New Roman" panose="02020603050405020304" pitchFamily="18" charset="0"/>
            </a:endParaRPr>
          </a:p>
        </p:txBody>
      </p:sp>
      <p:cxnSp>
        <p:nvCxnSpPr>
          <p:cNvPr id="7" name="直接连接符 6"/>
          <p:cNvCxnSpPr>
            <a:endCxn id="4" idx="0"/>
          </p:cNvCxnSpPr>
          <p:nvPr/>
        </p:nvCxnSpPr>
        <p:spPr>
          <a:xfrm flipH="1">
            <a:off x="2026770" y="1456040"/>
            <a:ext cx="1897158" cy="236067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直接连接符 9"/>
          <p:cNvCxnSpPr/>
          <p:nvPr/>
        </p:nvCxnSpPr>
        <p:spPr>
          <a:xfrm>
            <a:off x="5148064" y="1628800"/>
            <a:ext cx="1440160" cy="2187910"/>
          </a:xfrm>
          <a:prstGeom prst="line">
            <a:avLst/>
          </a:prstGeom>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1907704" y="2636375"/>
            <a:ext cx="2304256" cy="584775"/>
          </a:xfrm>
          <a:prstGeom prst="rect">
            <a:avLst/>
          </a:prstGeom>
          <a:noFill/>
        </p:spPr>
        <p:txBody>
          <a:bodyPr wrap="square" rtlCol="0">
            <a:spAutoFit/>
          </a:bodyPr>
          <a:lstStyle/>
          <a:p>
            <a:r>
              <a:rPr lang="en-US" altLang="zh-CN" sz="3200" dirty="0">
                <a:latin typeface="Arial Unicode MS" panose="020B0604020202020204" pitchFamily="34" charset="-122"/>
                <a:ea typeface="Arial Unicode MS" panose="020B0604020202020204" pitchFamily="34" charset="-122"/>
                <a:cs typeface="Arial Unicode MS" panose="020B0604020202020204" pitchFamily="34" charset="-122"/>
              </a:rPr>
              <a:t>teammates</a:t>
            </a:r>
            <a:endParaRPr lang="zh-CN" altLang="en-US" sz="3200" dirty="0">
              <a:latin typeface="Arial Unicode MS" panose="020B0604020202020204" pitchFamily="34" charset="-122"/>
              <a:ea typeface="Arial Unicode MS" panose="020B0604020202020204" pitchFamily="34" charset="-122"/>
              <a:cs typeface="Arial Unicode MS" panose="020B0604020202020204" pitchFamily="34" charset="-122"/>
            </a:endParaRPr>
          </a:p>
        </p:txBody>
      </p:sp>
      <p:sp>
        <p:nvSpPr>
          <p:cNvPr id="12" name="TextBox 11"/>
          <p:cNvSpPr txBox="1"/>
          <p:nvPr/>
        </p:nvSpPr>
        <p:spPr>
          <a:xfrm>
            <a:off x="5004048" y="2343987"/>
            <a:ext cx="2304256" cy="1077218"/>
          </a:xfrm>
          <a:prstGeom prst="rect">
            <a:avLst/>
          </a:prstGeom>
          <a:noFill/>
        </p:spPr>
        <p:txBody>
          <a:bodyPr wrap="square" rtlCol="0">
            <a:spAutoFit/>
          </a:bodyPr>
          <a:lstStyle/>
          <a:p>
            <a:pPr algn="ctr"/>
            <a:r>
              <a:rPr lang="en-US" altLang="zh-CN" sz="3200" dirty="0">
                <a:latin typeface="Arial Unicode MS" panose="020B0604020202020204" pitchFamily="34" charset="-122"/>
                <a:ea typeface="Arial Unicode MS" panose="020B0604020202020204" pitchFamily="34" charset="-122"/>
                <a:cs typeface="Arial Unicode MS" panose="020B0604020202020204" pitchFamily="34" charset="-122"/>
              </a:rPr>
              <a:t>opponents, rivals</a:t>
            </a:r>
            <a:endParaRPr lang="zh-CN" altLang="en-US" sz="3200" dirty="0">
              <a:latin typeface="Arial Unicode MS" panose="020B0604020202020204" pitchFamily="34" charset="-122"/>
              <a:ea typeface="Arial Unicode MS" panose="020B0604020202020204" pitchFamily="34" charset="-122"/>
              <a:cs typeface="Arial Unicode MS" panose="020B0604020202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000"/>
                                        <p:tgtEl>
                                          <p:spTgt spid="11"/>
                                        </p:tgtEl>
                                      </p:cBhvr>
                                    </p:animEffect>
                                    <p:anim calcmode="lin" valueType="num">
                                      <p:cBhvr>
                                        <p:cTn id="8" dur="1000" fill="hold"/>
                                        <p:tgtEl>
                                          <p:spTgt spid="11"/>
                                        </p:tgtEl>
                                        <p:attrNameLst>
                                          <p:attrName>ppt_x</p:attrName>
                                        </p:attrNameLst>
                                      </p:cBhvr>
                                      <p:tavLst>
                                        <p:tav tm="0">
                                          <p:val>
                                            <p:strVal val="#ppt_x"/>
                                          </p:val>
                                        </p:tav>
                                        <p:tav tm="100000">
                                          <p:val>
                                            <p:strVal val="#ppt_x"/>
                                          </p:val>
                                        </p:tav>
                                      </p:tavLst>
                                    </p:anim>
                                    <p:anim calcmode="lin" valueType="num">
                                      <p:cBhvr>
                                        <p:cTn id="9"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2"/>
                                        </p:tgtEl>
                                        <p:attrNameLst>
                                          <p:attrName>style.visibility</p:attrName>
                                        </p:attrNameLst>
                                      </p:cBhvr>
                                      <p:to>
                                        <p:strVal val="visible"/>
                                      </p:to>
                                    </p:set>
                                    <p:animEffect transition="in" filter="fade">
                                      <p:cBhvr>
                                        <p:cTn id="14" dur="1000"/>
                                        <p:tgtEl>
                                          <p:spTgt spid="12"/>
                                        </p:tgtEl>
                                      </p:cBhvr>
                                    </p:animEffect>
                                    <p:anim calcmode="lin" valueType="num">
                                      <p:cBhvr>
                                        <p:cTn id="15" dur="1000" fill="hold"/>
                                        <p:tgtEl>
                                          <p:spTgt spid="12"/>
                                        </p:tgtEl>
                                        <p:attrNameLst>
                                          <p:attrName>ppt_x</p:attrName>
                                        </p:attrNameLst>
                                      </p:cBhvr>
                                      <p:tavLst>
                                        <p:tav tm="0">
                                          <p:val>
                                            <p:strVal val="#ppt_x"/>
                                          </p:val>
                                        </p:tav>
                                        <p:tav tm="100000">
                                          <p:val>
                                            <p:strVal val="#ppt_x"/>
                                          </p:val>
                                        </p:tav>
                                      </p:tavLst>
                                    </p:anim>
                                    <p:anim calcmode="lin" valueType="num">
                                      <p:cBhvr>
                                        <p:cTn id="16"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3" name="Rectangle 3"/>
          <p:cNvSpPr>
            <a:spLocks noGrp="1"/>
          </p:cNvSpPr>
          <p:nvPr>
            <p:ph type="body" idx="4294967295"/>
          </p:nvPr>
        </p:nvSpPr>
        <p:spPr>
          <a:xfrm>
            <a:off x="1996678" y="2209800"/>
            <a:ext cx="4629150" cy="2971800"/>
          </a:xfrm>
          <a:prstGeom prst="triangle">
            <a:avLst>
              <a:gd name="adj" fmla="val 50000"/>
            </a:avLst>
          </a:prstGeom>
          <a:solidFill>
            <a:srgbClr val="5BE593"/>
          </a:solidFill>
        </p:spPr>
        <p:txBody>
          <a:bodyPr/>
          <a:lstStyle/>
          <a:p>
            <a:pPr algn="ctr" eaLnBrk="1" hangingPunct="1">
              <a:buFontTx/>
              <a:buNone/>
            </a:pPr>
            <a:r>
              <a:rPr lang="en-US" altLang="zh-CN" sz="4800" b="1" noProof="1">
                <a:solidFill>
                  <a:srgbClr val="7030A0"/>
                </a:solidFill>
                <a:latin typeface="Albertus Extra Bold" pitchFamily="34" charset="0"/>
              </a:rPr>
              <a:t>Plot</a:t>
            </a:r>
            <a:endParaRPr lang="en-US" altLang="zh-CN" sz="4800" b="1" noProof="1">
              <a:solidFill>
                <a:srgbClr val="7030A0"/>
              </a:solidFill>
              <a:latin typeface="Albertus Extra Bold" pitchFamily="34" charset="0"/>
            </a:endParaRPr>
          </a:p>
        </p:txBody>
      </p:sp>
      <p:sp>
        <p:nvSpPr>
          <p:cNvPr id="15362" name="Rectangle 2"/>
          <p:cNvSpPr>
            <a:spLocks noGrp="1" noChangeArrowheads="1"/>
          </p:cNvSpPr>
          <p:nvPr>
            <p:ph type="title" idx="4294967295"/>
          </p:nvPr>
        </p:nvSpPr>
        <p:spPr>
          <a:xfrm>
            <a:off x="123742" y="123240"/>
            <a:ext cx="5829300" cy="1409700"/>
          </a:xfrm>
        </p:spPr>
        <p:txBody>
          <a:bodyPr anchor="b">
            <a:normAutofit/>
          </a:bodyPr>
          <a:lstStyle/>
          <a:p>
            <a:pPr eaLnBrk="1" hangingPunct="1">
              <a:defRPr/>
            </a:pPr>
            <a:r>
              <a:rPr lang="en-US" altLang="zh-CN" sz="4800" noProof="1">
                <a:solidFill>
                  <a:srgbClr val="FF0000"/>
                </a:solidFill>
                <a:effectLst>
                  <a:outerShdw blurRad="38100" dist="38100" dir="2700000">
                    <a:srgbClr val="FFFFFF"/>
                  </a:outerShdw>
                </a:effectLst>
                <a:latin typeface="Franklin Gothic Demi" panose="020B0703020102020204" pitchFamily="34" charset="0"/>
              </a:rPr>
              <a:t> </a:t>
            </a:r>
            <a:endParaRPr lang="en-US" altLang="zh-CN" sz="4800" noProof="1">
              <a:solidFill>
                <a:srgbClr val="FF0000"/>
              </a:solidFill>
              <a:effectLst>
                <a:outerShdw blurRad="38100" dist="38100" dir="2700000">
                  <a:srgbClr val="FFFFFF"/>
                </a:outerShdw>
              </a:effectLst>
              <a:latin typeface="Franklin Gothic Demi" panose="020B0703020102020204" pitchFamily="34" charset="0"/>
            </a:endParaRPr>
          </a:p>
        </p:txBody>
      </p:sp>
      <p:sp>
        <p:nvSpPr>
          <p:cNvPr id="15364" name="Text Box 4"/>
          <p:cNvSpPr txBox="1">
            <a:spLocks noChangeArrowheads="1"/>
          </p:cNvSpPr>
          <p:nvPr/>
        </p:nvSpPr>
        <p:spPr bwMode="auto">
          <a:xfrm>
            <a:off x="171450" y="4855266"/>
            <a:ext cx="2057400" cy="584775"/>
          </a:xfrm>
          <a:prstGeom prst="rect">
            <a:avLst/>
          </a:prstGeom>
          <a:noFill/>
          <a:ln w="9525">
            <a:noFill/>
            <a:miter lim="800000"/>
          </a:ln>
        </p:spPr>
        <p:txBody>
          <a:bodyPr wrap="square">
            <a:spAutoFit/>
          </a:bodyPr>
          <a:lstStyle/>
          <a:p>
            <a:pPr eaLnBrk="0" hangingPunct="0">
              <a:spcBef>
                <a:spcPct val="50000"/>
              </a:spcBef>
            </a:pPr>
            <a:r>
              <a:rPr lang="en-US" altLang="zh-CN" sz="3200" b="1" dirty="0">
                <a:latin typeface="Times New Roman" panose="02020603050405020304" pitchFamily="18" charset="0"/>
              </a:rPr>
              <a:t>Beginning</a:t>
            </a:r>
            <a:endParaRPr lang="en-US" altLang="zh-CN" sz="3200" b="1" dirty="0">
              <a:latin typeface="Times New Roman" panose="02020603050405020304" pitchFamily="18" charset="0"/>
            </a:endParaRPr>
          </a:p>
        </p:txBody>
      </p:sp>
      <p:sp>
        <p:nvSpPr>
          <p:cNvPr id="15369" name="Text Box 9"/>
          <p:cNvSpPr txBox="1">
            <a:spLocks noChangeArrowheads="1"/>
          </p:cNvSpPr>
          <p:nvPr/>
        </p:nvSpPr>
        <p:spPr bwMode="auto">
          <a:xfrm>
            <a:off x="1654322" y="2971800"/>
            <a:ext cx="2304500" cy="523220"/>
          </a:xfrm>
          <a:prstGeom prst="rect">
            <a:avLst/>
          </a:prstGeom>
          <a:noFill/>
          <a:ln w="9525">
            <a:noFill/>
            <a:miter lim="800000"/>
          </a:ln>
        </p:spPr>
        <p:txBody>
          <a:bodyPr wrap="square">
            <a:spAutoFit/>
          </a:bodyPr>
          <a:lstStyle/>
          <a:p>
            <a:pPr eaLnBrk="0" hangingPunct="0">
              <a:spcBef>
                <a:spcPct val="50000"/>
              </a:spcBef>
            </a:pPr>
            <a:r>
              <a:rPr lang="en-US" altLang="zh-CN" sz="2800" b="1" dirty="0">
                <a:latin typeface="Times New Roman" panose="02020603050405020304" pitchFamily="18" charset="0"/>
              </a:rPr>
              <a:t>Rising Action </a:t>
            </a:r>
            <a:endParaRPr lang="en-US" altLang="zh-CN" sz="2400" b="1" dirty="0">
              <a:latin typeface="Times New Roman" panose="02020603050405020304" pitchFamily="18" charset="0"/>
            </a:endParaRPr>
          </a:p>
        </p:txBody>
      </p:sp>
      <p:sp>
        <p:nvSpPr>
          <p:cNvPr id="15370" name="Text Box 10"/>
          <p:cNvSpPr txBox="1">
            <a:spLocks noChangeArrowheads="1"/>
          </p:cNvSpPr>
          <p:nvPr/>
        </p:nvSpPr>
        <p:spPr bwMode="auto">
          <a:xfrm>
            <a:off x="3400425" y="1609760"/>
            <a:ext cx="1523763" cy="523220"/>
          </a:xfrm>
          <a:prstGeom prst="rect">
            <a:avLst/>
          </a:prstGeom>
          <a:noFill/>
          <a:ln w="9525">
            <a:solidFill>
              <a:schemeClr val="bg1"/>
            </a:solidFill>
            <a:miter lim="800000"/>
          </a:ln>
        </p:spPr>
        <p:txBody>
          <a:bodyPr wrap="square">
            <a:spAutoFit/>
          </a:bodyPr>
          <a:lstStyle/>
          <a:p>
            <a:pPr eaLnBrk="0" hangingPunct="0">
              <a:spcBef>
                <a:spcPct val="50000"/>
              </a:spcBef>
            </a:pPr>
            <a:r>
              <a:rPr lang="en-US" altLang="zh-CN" sz="2800" b="1" dirty="0">
                <a:latin typeface="Times New Roman" panose="02020603050405020304" pitchFamily="18" charset="0"/>
              </a:rPr>
              <a:t>Climax</a:t>
            </a:r>
            <a:endParaRPr lang="en-US" altLang="zh-CN" sz="2800" b="1" dirty="0">
              <a:latin typeface="Times New Roman" panose="02020603050405020304" pitchFamily="18" charset="0"/>
            </a:endParaRPr>
          </a:p>
        </p:txBody>
      </p:sp>
      <p:sp>
        <p:nvSpPr>
          <p:cNvPr id="15371" name="Text Box 11"/>
          <p:cNvSpPr txBox="1">
            <a:spLocks noChangeArrowheads="1"/>
          </p:cNvSpPr>
          <p:nvPr/>
        </p:nvSpPr>
        <p:spPr bwMode="auto">
          <a:xfrm>
            <a:off x="6858000" y="5026551"/>
            <a:ext cx="2286000" cy="584775"/>
          </a:xfrm>
          <a:prstGeom prst="rect">
            <a:avLst/>
          </a:prstGeom>
          <a:noFill/>
          <a:ln w="9525">
            <a:noFill/>
            <a:miter lim="800000"/>
          </a:ln>
        </p:spPr>
        <p:txBody>
          <a:bodyPr wrap="square">
            <a:spAutoFit/>
          </a:bodyPr>
          <a:lstStyle/>
          <a:p>
            <a:pPr eaLnBrk="0" hangingPunct="0">
              <a:spcBef>
                <a:spcPct val="50000"/>
              </a:spcBef>
            </a:pPr>
            <a:r>
              <a:rPr lang="en-US" altLang="zh-CN" sz="3200" b="1" dirty="0">
                <a:latin typeface="Times New Roman" panose="02020603050405020304" pitchFamily="18" charset="0"/>
              </a:rPr>
              <a:t>Resolution</a:t>
            </a:r>
            <a:endParaRPr lang="en-US" altLang="zh-CN" sz="2800" b="1" dirty="0">
              <a:latin typeface="Times New Roman" panose="02020603050405020304" pitchFamily="18" charset="0"/>
            </a:endParaRPr>
          </a:p>
        </p:txBody>
      </p:sp>
      <p:sp>
        <p:nvSpPr>
          <p:cNvPr id="29705" name="Line 24"/>
          <p:cNvSpPr>
            <a:spLocks noChangeShapeType="1"/>
          </p:cNvSpPr>
          <p:nvPr/>
        </p:nvSpPr>
        <p:spPr bwMode="auto">
          <a:xfrm flipV="1">
            <a:off x="2286000" y="5181600"/>
            <a:ext cx="114300" cy="152400"/>
          </a:xfrm>
          <a:prstGeom prst="line">
            <a:avLst/>
          </a:prstGeom>
          <a:noFill/>
          <a:ln w="9525">
            <a:noFill/>
            <a:round/>
          </a:ln>
        </p:spPr>
        <p:txBody>
          <a:bodyPr/>
          <a:lstStyle/>
          <a:p>
            <a:endParaRPr lang="zh-CN" altLang="en-US"/>
          </a:p>
        </p:txBody>
      </p:sp>
      <p:sp>
        <p:nvSpPr>
          <p:cNvPr id="29706" name="Line 26"/>
          <p:cNvSpPr>
            <a:spLocks noChangeShapeType="1"/>
          </p:cNvSpPr>
          <p:nvPr/>
        </p:nvSpPr>
        <p:spPr bwMode="auto">
          <a:xfrm flipV="1">
            <a:off x="2343150" y="5029200"/>
            <a:ext cx="228600" cy="228600"/>
          </a:xfrm>
          <a:prstGeom prst="line">
            <a:avLst/>
          </a:prstGeom>
          <a:noFill/>
          <a:ln w="9525">
            <a:noFill/>
            <a:round/>
          </a:ln>
        </p:spPr>
        <p:txBody>
          <a:bodyPr/>
          <a:lstStyle/>
          <a:p>
            <a:endParaRPr lang="zh-CN" altLang="en-US"/>
          </a:p>
        </p:txBody>
      </p:sp>
      <p:sp>
        <p:nvSpPr>
          <p:cNvPr id="29707" name="Line 27"/>
          <p:cNvSpPr>
            <a:spLocks noChangeShapeType="1"/>
          </p:cNvSpPr>
          <p:nvPr/>
        </p:nvSpPr>
        <p:spPr bwMode="auto">
          <a:xfrm flipV="1">
            <a:off x="2343150" y="5105400"/>
            <a:ext cx="114300" cy="152400"/>
          </a:xfrm>
          <a:prstGeom prst="line">
            <a:avLst/>
          </a:prstGeom>
          <a:noFill/>
          <a:ln w="9525">
            <a:noFill/>
            <a:round/>
          </a:ln>
        </p:spPr>
        <p:txBody>
          <a:bodyPr/>
          <a:lstStyle/>
          <a:p>
            <a:endParaRPr lang="zh-CN" altLang="en-US"/>
          </a:p>
        </p:txBody>
      </p:sp>
      <p:sp>
        <p:nvSpPr>
          <p:cNvPr id="29708" name="Line 28"/>
          <p:cNvSpPr>
            <a:spLocks noChangeShapeType="1"/>
          </p:cNvSpPr>
          <p:nvPr/>
        </p:nvSpPr>
        <p:spPr bwMode="auto">
          <a:xfrm flipV="1">
            <a:off x="3314700" y="2209800"/>
            <a:ext cx="342900" cy="152400"/>
          </a:xfrm>
          <a:prstGeom prst="line">
            <a:avLst/>
          </a:prstGeom>
          <a:noFill/>
          <a:ln w="9525">
            <a:noFill/>
            <a:round/>
          </a:ln>
        </p:spPr>
        <p:txBody>
          <a:bodyPr/>
          <a:lstStyle/>
          <a:p>
            <a:endParaRPr lang="zh-CN" altLang="en-US"/>
          </a:p>
        </p:txBody>
      </p:sp>
      <p:sp>
        <p:nvSpPr>
          <p:cNvPr id="29709" name="Line 30"/>
          <p:cNvSpPr>
            <a:spLocks noChangeShapeType="1"/>
          </p:cNvSpPr>
          <p:nvPr/>
        </p:nvSpPr>
        <p:spPr bwMode="auto">
          <a:xfrm flipV="1">
            <a:off x="2228850" y="4724400"/>
            <a:ext cx="0" cy="609600"/>
          </a:xfrm>
          <a:prstGeom prst="line">
            <a:avLst/>
          </a:prstGeom>
          <a:noFill/>
          <a:ln w="9525">
            <a:noFill/>
            <a:round/>
          </a:ln>
        </p:spPr>
        <p:txBody>
          <a:bodyPr/>
          <a:lstStyle/>
          <a:p>
            <a:endParaRPr lang="zh-CN" altLang="en-US"/>
          </a:p>
        </p:txBody>
      </p:sp>
      <p:sp>
        <p:nvSpPr>
          <p:cNvPr id="29710" name="Line 31"/>
          <p:cNvSpPr>
            <a:spLocks noChangeShapeType="1"/>
          </p:cNvSpPr>
          <p:nvPr/>
        </p:nvSpPr>
        <p:spPr bwMode="auto">
          <a:xfrm flipV="1">
            <a:off x="3086100" y="2819400"/>
            <a:ext cx="628650" cy="533400"/>
          </a:xfrm>
          <a:prstGeom prst="line">
            <a:avLst/>
          </a:prstGeom>
          <a:noFill/>
          <a:ln w="9525">
            <a:noFill/>
            <a:round/>
          </a:ln>
        </p:spPr>
        <p:txBody>
          <a:bodyPr/>
          <a:lstStyle/>
          <a:p>
            <a:endParaRPr lang="zh-CN" altLang="en-US"/>
          </a:p>
        </p:txBody>
      </p:sp>
      <p:sp>
        <p:nvSpPr>
          <p:cNvPr id="29711" name="Line 34"/>
          <p:cNvSpPr>
            <a:spLocks noChangeShapeType="1"/>
          </p:cNvSpPr>
          <p:nvPr/>
        </p:nvSpPr>
        <p:spPr bwMode="auto">
          <a:xfrm flipV="1">
            <a:off x="2228850" y="4724400"/>
            <a:ext cx="228600" cy="228600"/>
          </a:xfrm>
          <a:prstGeom prst="line">
            <a:avLst/>
          </a:prstGeom>
          <a:noFill/>
          <a:ln w="9525">
            <a:noFill/>
            <a:round/>
          </a:ln>
        </p:spPr>
        <p:txBody>
          <a:bodyPr/>
          <a:lstStyle/>
          <a:p>
            <a:endParaRPr lang="zh-CN" altLang="en-US"/>
          </a:p>
        </p:txBody>
      </p:sp>
      <p:sp>
        <p:nvSpPr>
          <p:cNvPr id="2" name="Text Box 9"/>
          <p:cNvSpPr txBox="1">
            <a:spLocks noChangeArrowheads="1"/>
          </p:cNvSpPr>
          <p:nvPr/>
        </p:nvSpPr>
        <p:spPr bwMode="auto">
          <a:xfrm>
            <a:off x="5697854" y="2872444"/>
            <a:ext cx="2978601" cy="584775"/>
          </a:xfrm>
          <a:prstGeom prst="rect">
            <a:avLst/>
          </a:prstGeom>
          <a:noFill/>
          <a:ln w="9525">
            <a:noFill/>
            <a:miter lim="800000"/>
          </a:ln>
        </p:spPr>
        <p:txBody>
          <a:bodyPr wrap="square">
            <a:spAutoFit/>
          </a:bodyPr>
          <a:lstStyle/>
          <a:p>
            <a:pPr eaLnBrk="0" hangingPunct="0">
              <a:spcBef>
                <a:spcPct val="50000"/>
              </a:spcBef>
            </a:pPr>
            <a:r>
              <a:rPr lang="en-US" altLang="zh-CN" sz="3200" b="1" dirty="0">
                <a:latin typeface="Times New Roman" panose="02020603050405020304" pitchFamily="18" charset="0"/>
              </a:rPr>
              <a:t>Falling Action </a:t>
            </a:r>
            <a:endParaRPr lang="en-US" altLang="zh-CN" sz="2800" b="1" dirty="0">
              <a:latin typeface="Times New Roman" panose="02020603050405020304" pitchFamily="18" charset="0"/>
            </a:endParaRPr>
          </a:p>
        </p:txBody>
      </p:sp>
      <p:sp>
        <p:nvSpPr>
          <p:cNvPr id="4" name="文本框 3"/>
          <p:cNvSpPr txBox="1"/>
          <p:nvPr/>
        </p:nvSpPr>
        <p:spPr>
          <a:xfrm>
            <a:off x="171450" y="5516240"/>
            <a:ext cx="5247861" cy="954107"/>
          </a:xfrm>
          <a:prstGeom prst="rect">
            <a:avLst/>
          </a:prstGeom>
          <a:noFill/>
        </p:spPr>
        <p:txBody>
          <a:bodyPr wrap="square" rtlCol="0">
            <a:spAutoFit/>
          </a:bodyPr>
          <a:lstStyle/>
          <a:p>
            <a:r>
              <a:rPr lang="en-US" sz="2800" b="1" dirty="0">
                <a:solidFill>
                  <a:srgbClr val="FF0000"/>
                </a:solidFill>
                <a:latin typeface="Arial Narrow" panose="020B0606020202030204" pitchFamily="34" charset="0"/>
              </a:rPr>
              <a:t>Laurie  returned to the ice-skating the competition after an accident. </a:t>
            </a:r>
            <a:endParaRPr lang="en-US" sz="2800" b="1" dirty="0">
              <a:solidFill>
                <a:srgbClr val="FF0000"/>
              </a:solidFill>
              <a:latin typeface="Arial Narrow" panose="020B0606020202030204" pitchFamily="34" charset="0"/>
            </a:endParaRPr>
          </a:p>
        </p:txBody>
      </p:sp>
      <p:sp>
        <p:nvSpPr>
          <p:cNvPr id="19" name="文本框 18"/>
          <p:cNvSpPr txBox="1"/>
          <p:nvPr/>
        </p:nvSpPr>
        <p:spPr>
          <a:xfrm rot="18306237">
            <a:off x="-328191" y="2416131"/>
            <a:ext cx="4884089" cy="954107"/>
          </a:xfrm>
          <a:prstGeom prst="rect">
            <a:avLst/>
          </a:prstGeom>
          <a:noFill/>
        </p:spPr>
        <p:txBody>
          <a:bodyPr wrap="square" rtlCol="0">
            <a:spAutoFit/>
          </a:bodyPr>
          <a:lstStyle/>
          <a:p>
            <a:r>
              <a:rPr lang="en-US" sz="2800" b="1" dirty="0">
                <a:solidFill>
                  <a:srgbClr val="000099"/>
                </a:solidFill>
                <a:latin typeface="Arial Narrow" panose="020B0606020202030204" pitchFamily="34" charset="0"/>
              </a:rPr>
              <a:t>Laurie ‘s opponent lost her tape of music.</a:t>
            </a:r>
            <a:endParaRPr lang="en-US" sz="2800" b="1" dirty="0">
              <a:solidFill>
                <a:srgbClr val="000099"/>
              </a:solidFill>
              <a:latin typeface="Arial Narrow" panose="020B0606020202030204" pitchFamily="34" charset="0"/>
            </a:endParaRPr>
          </a:p>
        </p:txBody>
      </p:sp>
      <p:sp>
        <p:nvSpPr>
          <p:cNvPr id="20" name="文本框 19"/>
          <p:cNvSpPr txBox="1"/>
          <p:nvPr/>
        </p:nvSpPr>
        <p:spPr>
          <a:xfrm>
            <a:off x="1654322" y="137011"/>
            <a:ext cx="6726495" cy="954107"/>
          </a:xfrm>
          <a:prstGeom prst="rect">
            <a:avLst/>
          </a:prstGeom>
          <a:noFill/>
        </p:spPr>
        <p:txBody>
          <a:bodyPr wrap="square" rtlCol="0">
            <a:spAutoFit/>
          </a:bodyPr>
          <a:lstStyle/>
          <a:p>
            <a:r>
              <a:rPr lang="en-US" sz="2800" b="1" dirty="0">
                <a:solidFill>
                  <a:srgbClr val="FF0000"/>
                </a:solidFill>
                <a:latin typeface="Arial Narrow" panose="020B0606020202030204" pitchFamily="34" charset="0"/>
              </a:rPr>
              <a:t>Laurie found </a:t>
            </a:r>
            <a:r>
              <a:rPr lang="en-US" sz="2800" b="1" dirty="0" err="1">
                <a:solidFill>
                  <a:srgbClr val="FF0000"/>
                </a:solidFill>
                <a:latin typeface="Arial Narrow" panose="020B0606020202030204" pitchFamily="34" charset="0"/>
              </a:rPr>
              <a:t>Jinny’s</a:t>
            </a:r>
            <a:r>
              <a:rPr lang="en-US" sz="2800" b="1" dirty="0">
                <a:solidFill>
                  <a:srgbClr val="FF0000"/>
                </a:solidFill>
                <a:latin typeface="Arial Narrow" panose="020B0606020202030204" pitchFamily="34" charset="0"/>
              </a:rPr>
              <a:t> lost tape and wondered what to do with it.</a:t>
            </a:r>
            <a:endParaRPr lang="en-US" sz="2800" b="1" dirty="0">
              <a:solidFill>
                <a:srgbClr val="FF0000"/>
              </a:solidFill>
              <a:latin typeface="Arial Narrow" panose="020B0606020202030204" pitchFamily="34" charset="0"/>
            </a:endParaRPr>
          </a:p>
        </p:txBody>
      </p:sp>
      <p:sp>
        <p:nvSpPr>
          <p:cNvPr id="21" name="文本框 20"/>
          <p:cNvSpPr txBox="1"/>
          <p:nvPr/>
        </p:nvSpPr>
        <p:spPr>
          <a:xfrm rot="2741965">
            <a:off x="4023934" y="3106254"/>
            <a:ext cx="4884089" cy="584775"/>
          </a:xfrm>
          <a:prstGeom prst="rect">
            <a:avLst/>
          </a:prstGeom>
          <a:noFill/>
        </p:spPr>
        <p:txBody>
          <a:bodyPr wrap="square" rtlCol="0">
            <a:spAutoFit/>
          </a:bodyPr>
          <a:lstStyle/>
          <a:p>
            <a:r>
              <a:rPr lang="en-US" sz="2800" b="1" dirty="0">
                <a:solidFill>
                  <a:srgbClr val="000099"/>
                </a:solidFill>
                <a:latin typeface="Arial Narrow" panose="020B0606020202030204" pitchFamily="34" charset="0"/>
              </a:rPr>
              <a:t>Laurie returned the tape</a:t>
            </a:r>
            <a:r>
              <a:rPr lang="en-US" sz="3200" b="1" dirty="0">
                <a:solidFill>
                  <a:srgbClr val="FFFF00"/>
                </a:solidFill>
                <a:latin typeface="Arial Narrow" panose="020B0606020202030204" pitchFamily="34" charset="0"/>
              </a:rPr>
              <a:t>.</a:t>
            </a:r>
            <a:endParaRPr lang="en-US" sz="3200" b="1" dirty="0">
              <a:solidFill>
                <a:srgbClr val="FFFF00"/>
              </a:solidFill>
              <a:latin typeface="Arial Narrow" panose="020B0606020202030204" pitchFamily="34" charset="0"/>
            </a:endParaRPr>
          </a:p>
        </p:txBody>
      </p:sp>
      <p:sp>
        <p:nvSpPr>
          <p:cNvPr id="22" name="文本框 21"/>
          <p:cNvSpPr txBox="1"/>
          <p:nvPr/>
        </p:nvSpPr>
        <p:spPr>
          <a:xfrm>
            <a:off x="5435918" y="5575301"/>
            <a:ext cx="3882390" cy="954107"/>
          </a:xfrm>
          <a:prstGeom prst="rect">
            <a:avLst/>
          </a:prstGeom>
          <a:noFill/>
        </p:spPr>
        <p:txBody>
          <a:bodyPr wrap="square" rtlCol="0">
            <a:spAutoFit/>
          </a:bodyPr>
          <a:lstStyle/>
          <a:p>
            <a:r>
              <a:rPr lang="en-US" sz="2800" b="1" dirty="0">
                <a:solidFill>
                  <a:srgbClr val="FF0000"/>
                </a:solidFill>
                <a:latin typeface="Arial Narrow" panose="020B0606020202030204" pitchFamily="34" charset="0"/>
              </a:rPr>
              <a:t>Laurie performed well and won the competition.</a:t>
            </a:r>
            <a:endParaRPr lang="en-US" sz="2800" b="1" dirty="0">
              <a:solidFill>
                <a:srgbClr val="FF0000"/>
              </a:solidFill>
              <a:latin typeface="Arial Narrow" panose="020B0606020202030204"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9"/>
                                        </p:tgtEl>
                                        <p:attrNameLst>
                                          <p:attrName>style.visibility</p:attrName>
                                        </p:attrNameLst>
                                      </p:cBhvr>
                                      <p:to>
                                        <p:strVal val="visible"/>
                                      </p:to>
                                    </p:set>
                                    <p:anim calcmode="lin" valueType="num">
                                      <p:cBhvr additive="base">
                                        <p:cTn id="13" dur="500" fill="hold"/>
                                        <p:tgtEl>
                                          <p:spTgt spid="19"/>
                                        </p:tgtEl>
                                        <p:attrNameLst>
                                          <p:attrName>ppt_x</p:attrName>
                                        </p:attrNameLst>
                                      </p:cBhvr>
                                      <p:tavLst>
                                        <p:tav tm="0">
                                          <p:val>
                                            <p:strVal val="#ppt_x"/>
                                          </p:val>
                                        </p:tav>
                                        <p:tav tm="100000">
                                          <p:val>
                                            <p:strVal val="#ppt_x"/>
                                          </p:val>
                                        </p:tav>
                                      </p:tavLst>
                                    </p:anim>
                                    <p:anim calcmode="lin" valueType="num">
                                      <p:cBhvr additive="base">
                                        <p:cTn id="14"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0"/>
                                        </p:tgtEl>
                                        <p:attrNameLst>
                                          <p:attrName>style.visibility</p:attrName>
                                        </p:attrNameLst>
                                      </p:cBhvr>
                                      <p:to>
                                        <p:strVal val="visible"/>
                                      </p:to>
                                    </p:set>
                                    <p:anim calcmode="lin" valueType="num">
                                      <p:cBhvr additive="base">
                                        <p:cTn id="19" dur="500" fill="hold"/>
                                        <p:tgtEl>
                                          <p:spTgt spid="20"/>
                                        </p:tgtEl>
                                        <p:attrNameLst>
                                          <p:attrName>ppt_x</p:attrName>
                                        </p:attrNameLst>
                                      </p:cBhvr>
                                      <p:tavLst>
                                        <p:tav tm="0">
                                          <p:val>
                                            <p:strVal val="#ppt_x"/>
                                          </p:val>
                                        </p:tav>
                                        <p:tav tm="100000">
                                          <p:val>
                                            <p:strVal val="#ppt_x"/>
                                          </p:val>
                                        </p:tav>
                                      </p:tavLst>
                                    </p:anim>
                                    <p:anim calcmode="lin" valueType="num">
                                      <p:cBhvr additive="base">
                                        <p:cTn id="20"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1"/>
                                        </p:tgtEl>
                                        <p:attrNameLst>
                                          <p:attrName>style.visibility</p:attrName>
                                        </p:attrNameLst>
                                      </p:cBhvr>
                                      <p:to>
                                        <p:strVal val="visible"/>
                                      </p:to>
                                    </p:set>
                                    <p:anim calcmode="lin" valueType="num">
                                      <p:cBhvr additive="base">
                                        <p:cTn id="25" dur="500" fill="hold"/>
                                        <p:tgtEl>
                                          <p:spTgt spid="21"/>
                                        </p:tgtEl>
                                        <p:attrNameLst>
                                          <p:attrName>ppt_x</p:attrName>
                                        </p:attrNameLst>
                                      </p:cBhvr>
                                      <p:tavLst>
                                        <p:tav tm="0">
                                          <p:val>
                                            <p:strVal val="#ppt_x"/>
                                          </p:val>
                                        </p:tav>
                                        <p:tav tm="100000">
                                          <p:val>
                                            <p:strVal val="#ppt_x"/>
                                          </p:val>
                                        </p:tav>
                                      </p:tavLst>
                                    </p:anim>
                                    <p:anim calcmode="lin" valueType="num">
                                      <p:cBhvr additive="base">
                                        <p:cTn id="26"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2"/>
                                        </p:tgtEl>
                                        <p:attrNameLst>
                                          <p:attrName>style.visibility</p:attrName>
                                        </p:attrNameLst>
                                      </p:cBhvr>
                                      <p:to>
                                        <p:strVal val="visible"/>
                                      </p:to>
                                    </p:set>
                                    <p:anim calcmode="lin" valueType="num">
                                      <p:cBhvr additive="base">
                                        <p:cTn id="31" dur="500" fill="hold"/>
                                        <p:tgtEl>
                                          <p:spTgt spid="22"/>
                                        </p:tgtEl>
                                        <p:attrNameLst>
                                          <p:attrName>ppt_x</p:attrName>
                                        </p:attrNameLst>
                                      </p:cBhvr>
                                      <p:tavLst>
                                        <p:tav tm="0">
                                          <p:val>
                                            <p:strVal val="#ppt_x"/>
                                          </p:val>
                                        </p:tav>
                                        <p:tav tm="100000">
                                          <p:val>
                                            <p:strVal val="#ppt_x"/>
                                          </p:val>
                                        </p:tav>
                                      </p:tavLst>
                                    </p:anim>
                                    <p:anim calcmode="lin" valueType="num">
                                      <p:cBhvr additive="base">
                                        <p:cTn id="32"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9" grpId="0"/>
      <p:bldP spid="20" grpId="0"/>
      <p:bldP spid="21" grpId="0"/>
      <p:bldP spid="2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43497"/>
            <a:ext cx="9144000" cy="5755422"/>
          </a:xfrm>
          <a:prstGeom prst="rect">
            <a:avLst/>
          </a:prstGeom>
          <a:noFill/>
        </p:spPr>
        <p:txBody>
          <a:bodyPr wrap="square" rtlCol="0">
            <a:spAutoFit/>
          </a:bodyPr>
          <a:lstStyle/>
          <a:p>
            <a:r>
              <a:rPr lang="en-US" altLang="zh-CN" sz="3200" dirty="0">
                <a:solidFill>
                  <a:srgbClr val="FF0000"/>
                </a:solidFill>
              </a:rPr>
              <a:t>Plot</a:t>
            </a:r>
            <a:r>
              <a:rPr lang="en-US" altLang="zh-CN" sz="3200" dirty="0">
                <a:solidFill>
                  <a:srgbClr val="FF0000"/>
                </a:solidFill>
                <a:sym typeface="Wingdings" panose="05000000000000000000" pitchFamily="2" charset="2"/>
              </a:rPr>
              <a:t>: Part 1</a:t>
            </a:r>
            <a:endParaRPr lang="en-US" altLang="zh-CN" sz="3200" dirty="0">
              <a:solidFill>
                <a:srgbClr val="FF0000"/>
              </a:solidFill>
            </a:endParaRPr>
          </a:p>
          <a:p>
            <a:r>
              <a:rPr lang="en-US" altLang="zh-CN" sz="2800" dirty="0">
                <a:latin typeface="Times New Roman" panose="02020603050405020304" pitchFamily="18" charset="0"/>
                <a:cs typeface="Times New Roman" panose="02020603050405020304" pitchFamily="18" charset="0"/>
              </a:rPr>
              <a:t>   Laurie was a top ice-skater, who had ____________ all her opponents since ten.  Unluckily,  a car accident left her right knee badly damaged, which led to her </a:t>
            </a:r>
            <a:r>
              <a:rPr lang="en-US" altLang="zh-CN" sz="2800" dirty="0" smtClean="0">
                <a:latin typeface="Times New Roman" panose="02020603050405020304" pitchFamily="18" charset="0"/>
                <a:cs typeface="Times New Roman" panose="02020603050405020304" pitchFamily="18" charset="0"/>
              </a:rPr>
              <a:t>_________ </a:t>
            </a:r>
            <a:r>
              <a:rPr lang="en-US" altLang="zh-CN" sz="2800" dirty="0">
                <a:latin typeface="Times New Roman" panose="02020603050405020304" pitchFamily="18" charset="0"/>
                <a:cs typeface="Times New Roman" panose="02020603050405020304" pitchFamily="18" charset="0"/>
              </a:rPr>
              <a:t>from the rink for six months. Finally _________ (recover) from the injury, she was back, waiting ___________________ (</a:t>
            </a:r>
            <a:r>
              <a:rPr lang="zh-CN" altLang="en-US" sz="2800" dirty="0">
                <a:latin typeface="Times New Roman" panose="02020603050405020304" pitchFamily="18" charset="0"/>
                <a:cs typeface="Times New Roman" panose="02020603050405020304" pitchFamily="18" charset="0"/>
              </a:rPr>
              <a:t>神情，上下文</a:t>
            </a:r>
            <a:r>
              <a:rPr lang="en-US" altLang="zh-CN" sz="2800" dirty="0">
                <a:latin typeface="Times New Roman" panose="02020603050405020304" pitchFamily="18" charset="0"/>
                <a:cs typeface="Times New Roman" panose="02020603050405020304" pitchFamily="18" charset="0"/>
              </a:rPr>
              <a:t>) in the </a:t>
            </a:r>
            <a:r>
              <a:rPr lang="en-US" altLang="zh-CN" sz="2800" dirty="0">
                <a:solidFill>
                  <a:srgbClr val="FF0000"/>
                </a:solidFill>
                <a:latin typeface="Times New Roman" panose="02020603050405020304" pitchFamily="18" charset="0"/>
                <a:cs typeface="Times New Roman" panose="02020603050405020304" pitchFamily="18" charset="0"/>
              </a:rPr>
              <a:t>empty</a:t>
            </a:r>
            <a:r>
              <a:rPr lang="en-US" altLang="zh-CN" sz="2800" dirty="0">
                <a:latin typeface="Times New Roman" panose="02020603050405020304" pitchFamily="18" charset="0"/>
                <a:cs typeface="Times New Roman" panose="02020603050405020304" pitchFamily="18" charset="0"/>
              </a:rPr>
              <a:t> dressing room for the competition. What made her even more nervous was that </a:t>
            </a:r>
            <a:r>
              <a:rPr lang="en-US" altLang="zh-CN" sz="2800" dirty="0" smtClean="0">
                <a:latin typeface="Times New Roman" panose="02020603050405020304" pitchFamily="18" charset="0"/>
                <a:cs typeface="Times New Roman" panose="02020603050405020304" pitchFamily="18" charset="0"/>
              </a:rPr>
              <a:t>she </a:t>
            </a:r>
            <a:r>
              <a:rPr lang="en-US" altLang="zh-CN" sz="2800" dirty="0">
                <a:latin typeface="Times New Roman" panose="02020603050405020304" pitchFamily="18" charset="0"/>
                <a:cs typeface="Times New Roman" panose="02020603050405020304" pitchFamily="18" charset="0"/>
              </a:rPr>
              <a:t>was ________  /______________by her teammate Kathy that an e________  strong athlete was also in the competition. Desperate to win the competition and prove herself, she decided to take a _________, trying the most challenging feat </a:t>
            </a:r>
            <a:r>
              <a:rPr lang="en-US" altLang="zh-CN" sz="2800" b="1" dirty="0">
                <a:latin typeface="Times New Roman" panose="02020603050405020304" pitchFamily="18" charset="0"/>
                <a:cs typeface="Times New Roman" panose="02020603050405020304" pitchFamily="18" charset="0"/>
              </a:rPr>
              <a:t>to stand a ________(</a:t>
            </a:r>
            <a:r>
              <a:rPr lang="zh-CN" altLang="en-US" sz="2800" b="1" dirty="0">
                <a:latin typeface="Times New Roman" panose="02020603050405020304" pitchFamily="18" charset="0"/>
                <a:cs typeface="Times New Roman" panose="02020603050405020304" pitchFamily="18" charset="0"/>
              </a:rPr>
              <a:t>有可能，有希望</a:t>
            </a:r>
            <a:r>
              <a:rPr lang="en-US" altLang="zh-CN" sz="2800" b="1" dirty="0">
                <a:latin typeface="Times New Roman" panose="02020603050405020304" pitchFamily="18" charset="0"/>
                <a:cs typeface="Times New Roman" panose="02020603050405020304" pitchFamily="18" charset="0"/>
              </a:rPr>
              <a:t>).</a:t>
            </a:r>
            <a:endParaRPr lang="en-US" altLang="zh-CN" sz="2800" b="1" dirty="0">
              <a:latin typeface="Times New Roman" panose="02020603050405020304" pitchFamily="18" charset="0"/>
              <a:cs typeface="Times New Roman" panose="02020603050405020304" pitchFamily="18" charset="0"/>
            </a:endParaRPr>
          </a:p>
        </p:txBody>
      </p:sp>
      <p:sp>
        <p:nvSpPr>
          <p:cNvPr id="3" name="TextBox 2"/>
          <p:cNvSpPr txBox="1"/>
          <p:nvPr/>
        </p:nvSpPr>
        <p:spPr>
          <a:xfrm>
            <a:off x="5680692" y="55712"/>
            <a:ext cx="2419700" cy="954107"/>
          </a:xfrm>
          <a:prstGeom prst="rect">
            <a:avLst/>
          </a:prstGeom>
          <a:noFill/>
        </p:spPr>
        <p:txBody>
          <a:bodyPr wrap="square" rtlCol="0">
            <a:spAutoFit/>
          </a:bodyPr>
          <a:lstStyle/>
          <a:p>
            <a:r>
              <a:rPr lang="en-US" altLang="zh-CN" sz="2800" dirty="0">
                <a:solidFill>
                  <a:srgbClr val="FF0000"/>
                </a:solidFill>
              </a:rPr>
              <a:t>beaten/topped/ defeated</a:t>
            </a:r>
            <a:endParaRPr lang="zh-CN" altLang="en-US" sz="2800" dirty="0">
              <a:solidFill>
                <a:srgbClr val="FF0000"/>
              </a:solidFill>
            </a:endParaRPr>
          </a:p>
        </p:txBody>
      </p:sp>
      <p:sp>
        <p:nvSpPr>
          <p:cNvPr id="4" name="TextBox 3"/>
          <p:cNvSpPr txBox="1"/>
          <p:nvPr/>
        </p:nvSpPr>
        <p:spPr>
          <a:xfrm>
            <a:off x="5724128" y="1412776"/>
            <a:ext cx="2088232" cy="523220"/>
          </a:xfrm>
          <a:prstGeom prst="rect">
            <a:avLst/>
          </a:prstGeom>
          <a:noFill/>
        </p:spPr>
        <p:txBody>
          <a:bodyPr wrap="square" rtlCol="0">
            <a:spAutoFit/>
          </a:bodyPr>
          <a:lstStyle/>
          <a:p>
            <a:r>
              <a:rPr lang="en-US" altLang="zh-CN" sz="2800" dirty="0">
                <a:solidFill>
                  <a:srgbClr val="FF0000"/>
                </a:solidFill>
              </a:rPr>
              <a:t>absence</a:t>
            </a:r>
            <a:endParaRPr lang="zh-CN" altLang="en-US" sz="2800" dirty="0">
              <a:solidFill>
                <a:srgbClr val="FF0000"/>
              </a:solidFill>
            </a:endParaRPr>
          </a:p>
        </p:txBody>
      </p:sp>
      <p:sp>
        <p:nvSpPr>
          <p:cNvPr id="5" name="TextBox 4"/>
          <p:cNvSpPr txBox="1"/>
          <p:nvPr/>
        </p:nvSpPr>
        <p:spPr>
          <a:xfrm>
            <a:off x="4131607" y="1714606"/>
            <a:ext cx="2088232" cy="523220"/>
          </a:xfrm>
          <a:prstGeom prst="rect">
            <a:avLst/>
          </a:prstGeom>
          <a:noFill/>
        </p:spPr>
        <p:txBody>
          <a:bodyPr wrap="square" rtlCol="0">
            <a:spAutoFit/>
          </a:bodyPr>
          <a:lstStyle/>
          <a:p>
            <a:r>
              <a:rPr lang="en-US" altLang="zh-CN" sz="2800" dirty="0">
                <a:solidFill>
                  <a:srgbClr val="FF0000"/>
                </a:solidFill>
              </a:rPr>
              <a:t>recovering</a:t>
            </a:r>
            <a:endParaRPr lang="zh-CN" altLang="en-US" sz="2800" dirty="0">
              <a:solidFill>
                <a:srgbClr val="FF0000"/>
              </a:solidFill>
            </a:endParaRPr>
          </a:p>
        </p:txBody>
      </p:sp>
      <p:sp>
        <p:nvSpPr>
          <p:cNvPr id="6" name="TextBox 5"/>
          <p:cNvSpPr txBox="1"/>
          <p:nvPr/>
        </p:nvSpPr>
        <p:spPr>
          <a:xfrm>
            <a:off x="4341112" y="2232583"/>
            <a:ext cx="3759280" cy="523220"/>
          </a:xfrm>
          <a:prstGeom prst="rect">
            <a:avLst/>
          </a:prstGeom>
          <a:noFill/>
        </p:spPr>
        <p:txBody>
          <a:bodyPr wrap="square" rtlCol="0">
            <a:spAutoFit/>
          </a:bodyPr>
          <a:lstStyle/>
          <a:p>
            <a:r>
              <a:rPr lang="en-US" altLang="zh-CN" sz="2800" dirty="0">
                <a:solidFill>
                  <a:srgbClr val="FF0000"/>
                </a:solidFill>
              </a:rPr>
              <a:t>nervously,  anxiously</a:t>
            </a:r>
            <a:endParaRPr lang="zh-CN" altLang="en-US" sz="2800" dirty="0">
              <a:solidFill>
                <a:srgbClr val="FF0000"/>
              </a:solidFill>
            </a:endParaRPr>
          </a:p>
        </p:txBody>
      </p:sp>
      <p:sp>
        <p:nvSpPr>
          <p:cNvPr id="7" name="TextBox 6"/>
          <p:cNvSpPr txBox="1"/>
          <p:nvPr/>
        </p:nvSpPr>
        <p:spPr>
          <a:xfrm>
            <a:off x="6516216" y="2998432"/>
            <a:ext cx="2088232" cy="523220"/>
          </a:xfrm>
          <a:prstGeom prst="rect">
            <a:avLst/>
          </a:prstGeom>
          <a:noFill/>
        </p:spPr>
        <p:txBody>
          <a:bodyPr wrap="square" rtlCol="0">
            <a:spAutoFit/>
          </a:bodyPr>
          <a:lstStyle/>
          <a:p>
            <a:r>
              <a:rPr lang="en-US" altLang="zh-CN" sz="2800" dirty="0">
                <a:solidFill>
                  <a:srgbClr val="FF0000"/>
                </a:solidFill>
              </a:rPr>
              <a:t>informed</a:t>
            </a:r>
            <a:endParaRPr lang="zh-CN" altLang="en-US" sz="2800" dirty="0">
              <a:solidFill>
                <a:srgbClr val="FF0000"/>
              </a:solidFill>
            </a:endParaRPr>
          </a:p>
        </p:txBody>
      </p:sp>
      <p:sp>
        <p:nvSpPr>
          <p:cNvPr id="8" name="TextBox 7"/>
          <p:cNvSpPr txBox="1"/>
          <p:nvPr/>
        </p:nvSpPr>
        <p:spPr>
          <a:xfrm>
            <a:off x="7236296" y="3521652"/>
            <a:ext cx="1368152" cy="523220"/>
          </a:xfrm>
          <a:prstGeom prst="rect">
            <a:avLst/>
          </a:prstGeom>
          <a:noFill/>
        </p:spPr>
        <p:txBody>
          <a:bodyPr wrap="square" rtlCol="0">
            <a:spAutoFit/>
          </a:bodyPr>
          <a:lstStyle/>
          <a:p>
            <a:r>
              <a:rPr lang="en-US" altLang="zh-CN" sz="2800" dirty="0">
                <a:solidFill>
                  <a:srgbClr val="FF0000"/>
                </a:solidFill>
              </a:rPr>
              <a:t>equally</a:t>
            </a:r>
            <a:endParaRPr lang="zh-CN" altLang="en-US" sz="2800" dirty="0">
              <a:solidFill>
                <a:srgbClr val="FF0000"/>
              </a:solidFill>
            </a:endParaRPr>
          </a:p>
        </p:txBody>
      </p:sp>
      <p:sp>
        <p:nvSpPr>
          <p:cNvPr id="9" name="TextBox 8"/>
          <p:cNvSpPr txBox="1"/>
          <p:nvPr/>
        </p:nvSpPr>
        <p:spPr>
          <a:xfrm>
            <a:off x="107504" y="4653136"/>
            <a:ext cx="2088232" cy="523220"/>
          </a:xfrm>
          <a:prstGeom prst="rect">
            <a:avLst/>
          </a:prstGeom>
          <a:noFill/>
        </p:spPr>
        <p:txBody>
          <a:bodyPr wrap="square" rtlCol="0">
            <a:spAutoFit/>
          </a:bodyPr>
          <a:lstStyle/>
          <a:p>
            <a:r>
              <a:rPr lang="en-US" altLang="zh-CN" sz="2800" dirty="0">
                <a:solidFill>
                  <a:srgbClr val="FF0000"/>
                </a:solidFill>
              </a:rPr>
              <a:t>risk/chance</a:t>
            </a:r>
            <a:endParaRPr lang="zh-CN" altLang="en-US" sz="2800" dirty="0">
              <a:solidFill>
                <a:srgbClr val="FF0000"/>
              </a:solidFill>
            </a:endParaRPr>
          </a:p>
        </p:txBody>
      </p:sp>
      <p:sp>
        <p:nvSpPr>
          <p:cNvPr id="10" name="TextBox 9"/>
          <p:cNvSpPr txBox="1"/>
          <p:nvPr/>
        </p:nvSpPr>
        <p:spPr>
          <a:xfrm>
            <a:off x="120261" y="5176356"/>
            <a:ext cx="2088232" cy="523220"/>
          </a:xfrm>
          <a:prstGeom prst="rect">
            <a:avLst/>
          </a:prstGeom>
          <a:noFill/>
        </p:spPr>
        <p:txBody>
          <a:bodyPr wrap="square" rtlCol="0">
            <a:spAutoFit/>
          </a:bodyPr>
          <a:lstStyle/>
          <a:p>
            <a:r>
              <a:rPr lang="en-US" altLang="zh-CN" sz="2800" dirty="0">
                <a:solidFill>
                  <a:srgbClr val="FF0000"/>
                </a:solidFill>
              </a:rPr>
              <a:t>chance</a:t>
            </a:r>
            <a:endParaRPr lang="zh-CN" altLang="en-US" sz="2800" dirty="0">
              <a:solidFill>
                <a:srgbClr val="FF0000"/>
              </a:solidFill>
            </a:endParaRPr>
          </a:p>
        </p:txBody>
      </p:sp>
      <p:sp>
        <p:nvSpPr>
          <p:cNvPr id="11" name="TextBox 10"/>
          <p:cNvSpPr txBox="1"/>
          <p:nvPr/>
        </p:nvSpPr>
        <p:spPr>
          <a:xfrm>
            <a:off x="120260" y="3412442"/>
            <a:ext cx="2579532" cy="523220"/>
          </a:xfrm>
          <a:prstGeom prst="rect">
            <a:avLst/>
          </a:prstGeom>
          <a:noFill/>
        </p:spPr>
        <p:txBody>
          <a:bodyPr wrap="square" rtlCol="0">
            <a:spAutoFit/>
          </a:bodyPr>
          <a:lstStyle/>
          <a:p>
            <a:r>
              <a:rPr lang="en-US" altLang="zh-CN" sz="2800" dirty="0">
                <a:solidFill>
                  <a:srgbClr val="FF0000"/>
                </a:solidFill>
              </a:rPr>
              <a:t>told/ reminded</a:t>
            </a:r>
            <a:endParaRPr lang="zh-CN" altLang="en-US" sz="28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anim calcmode="lin" valueType="num">
                                      <p:cBhvr additive="base">
                                        <p:cTn id="19"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
                                            <p:txEl>
                                              <p:pRg st="0" end="0"/>
                                            </p:txEl>
                                          </p:spTgt>
                                        </p:tgtEl>
                                        <p:attrNameLst>
                                          <p:attrName>style.visibility</p:attrName>
                                        </p:attrNameLst>
                                      </p:cBhvr>
                                      <p:to>
                                        <p:strVal val="visible"/>
                                      </p:to>
                                    </p:set>
                                    <p:anim calcmode="lin" valueType="num">
                                      <p:cBhvr additive="base">
                                        <p:cTn id="25"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7">
                                            <p:txEl>
                                              <p:pRg st="0" end="0"/>
                                            </p:txEl>
                                          </p:spTgt>
                                        </p:tgtEl>
                                        <p:attrNameLst>
                                          <p:attrName>style.visibility</p:attrName>
                                        </p:attrNameLst>
                                      </p:cBhvr>
                                      <p:to>
                                        <p:strVal val="visible"/>
                                      </p:to>
                                    </p:set>
                                    <p:anim calcmode="lin" valueType="num">
                                      <p:cBhvr additive="base">
                                        <p:cTn id="31"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1">
                                            <p:txEl>
                                              <p:pRg st="0" end="0"/>
                                            </p:txEl>
                                          </p:spTgt>
                                        </p:tgtEl>
                                        <p:attrNameLst>
                                          <p:attrName>style.visibility</p:attrName>
                                        </p:attrNameLst>
                                      </p:cBhvr>
                                      <p:to>
                                        <p:strVal val="visible"/>
                                      </p:to>
                                    </p:set>
                                    <p:anim calcmode="lin" valueType="num">
                                      <p:cBhvr additive="base">
                                        <p:cTn id="37"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8">
                                            <p:txEl>
                                              <p:pRg st="0" end="0"/>
                                            </p:txEl>
                                          </p:spTgt>
                                        </p:tgtEl>
                                        <p:attrNameLst>
                                          <p:attrName>style.visibility</p:attrName>
                                        </p:attrNameLst>
                                      </p:cBhvr>
                                      <p:to>
                                        <p:strVal val="visible"/>
                                      </p:to>
                                    </p:set>
                                    <p:anim calcmode="lin" valueType="num">
                                      <p:cBhvr additive="base">
                                        <p:cTn id="43"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9">
                                            <p:txEl>
                                              <p:pRg st="0" end="0"/>
                                            </p:txEl>
                                          </p:spTgt>
                                        </p:tgtEl>
                                        <p:attrNameLst>
                                          <p:attrName>style.visibility</p:attrName>
                                        </p:attrNameLst>
                                      </p:cBhvr>
                                      <p:to>
                                        <p:strVal val="visible"/>
                                      </p:to>
                                    </p:set>
                                    <p:anim calcmode="lin" valueType="num">
                                      <p:cBhvr additive="base">
                                        <p:cTn id="49"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10">
                                            <p:txEl>
                                              <p:pRg st="0" end="0"/>
                                            </p:txEl>
                                          </p:spTgt>
                                        </p:tgtEl>
                                        <p:attrNameLst>
                                          <p:attrName>style.visibility</p:attrName>
                                        </p:attrNameLst>
                                      </p:cBhvr>
                                      <p:to>
                                        <p:strVal val="visible"/>
                                      </p:to>
                                    </p:set>
                                    <p:anim calcmode="lin" valueType="num">
                                      <p:cBhvr additive="base">
                                        <p:cTn id="55"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689" y="0"/>
            <a:ext cx="9144000" cy="7048083"/>
          </a:xfrm>
          <a:prstGeom prst="rect">
            <a:avLst/>
          </a:prstGeom>
          <a:noFill/>
        </p:spPr>
        <p:txBody>
          <a:bodyPr wrap="square" rtlCol="0">
            <a:spAutoFit/>
          </a:bodyPr>
          <a:lstStyle/>
          <a:p>
            <a:r>
              <a:rPr lang="en-US" altLang="zh-CN" sz="3200" dirty="0">
                <a:solidFill>
                  <a:srgbClr val="FF0000"/>
                </a:solidFill>
              </a:rPr>
              <a:t>Plot</a:t>
            </a:r>
            <a:r>
              <a:rPr lang="en-US" altLang="zh-CN" sz="3200" dirty="0">
                <a:solidFill>
                  <a:srgbClr val="FF0000"/>
                </a:solidFill>
                <a:sym typeface="Wingdings" panose="05000000000000000000" pitchFamily="2" charset="2"/>
              </a:rPr>
              <a:t> (part2)</a:t>
            </a:r>
            <a:endParaRPr lang="en-US" altLang="zh-CN" sz="3200" dirty="0">
              <a:solidFill>
                <a:srgbClr val="FF0000"/>
              </a:solidFill>
            </a:endParaRPr>
          </a:p>
          <a:p>
            <a:r>
              <a:rPr lang="en-US" altLang="zh-CN" sz="2800" dirty="0">
                <a:latin typeface="Times New Roman" panose="02020603050405020304" pitchFamily="18" charset="0"/>
                <a:cs typeface="Times New Roman" panose="02020603050405020304" pitchFamily="18" charset="0"/>
              </a:rPr>
              <a:t>   Poor Jinny quite accidentally lost the music tape for the competition, which equally mattered  to her performance, and had to go _______ it. ____________ (happening by </a:t>
            </a:r>
            <a:r>
              <a:rPr lang="en-US" altLang="zh-CN" sz="2400" dirty="0">
                <a:latin typeface="Times New Roman" panose="02020603050405020304" pitchFamily="18" charset="0"/>
                <a:cs typeface="Times New Roman" panose="02020603050405020304" pitchFamily="18" charset="0"/>
              </a:rPr>
              <a:t>coincidence</a:t>
            </a:r>
            <a:r>
              <a:rPr lang="en-US" altLang="zh-CN" sz="2800" dirty="0">
                <a:latin typeface="Times New Roman" panose="02020603050405020304" pitchFamily="18" charset="0"/>
                <a:cs typeface="Times New Roman" panose="02020603050405020304" pitchFamily="18" charset="0"/>
              </a:rPr>
              <a:t>) for Laurie, she happened to spot Jinny’s tape of music behind the leg of the dressing table, with the initials ________ in white in the corner.  She could ______ _______ _the chance and beat Jinny, thus ___________ (defend) her championship.  However, after what seemed like years of inner struggle, the principle/idea of fair play </a:t>
            </a:r>
            <a:r>
              <a:rPr lang="en-US" altLang="zh-CN" sz="2800" u="sng" dirty="0">
                <a:latin typeface="Times New Roman" panose="02020603050405020304" pitchFamily="18" charset="0"/>
                <a:cs typeface="Times New Roman" panose="02020603050405020304" pitchFamily="18" charset="0"/>
              </a:rPr>
              <a:t>took the upper hand</a:t>
            </a:r>
            <a:r>
              <a:rPr lang="en-US" altLang="zh-CN" sz="2800" dirty="0">
                <a:latin typeface="Times New Roman" panose="02020603050405020304" pitchFamily="18" charset="0"/>
                <a:cs typeface="Times New Roman" panose="02020603050405020304" pitchFamily="18" charset="0"/>
              </a:rPr>
              <a:t>, and she turned the ____ in to the sound engineer. With a combination of excellent  skills and inner peace, she did present a _________ (stunning)  perfect performance and ended up winning the competition.  She did make a successful __________, but what made her comeback more rewarding was her right decision about Jinny’s tape of music.</a:t>
            </a:r>
            <a:endParaRPr lang="zh-CN" altLang="en-US" sz="2800" dirty="0">
              <a:latin typeface="Times New Roman" panose="02020603050405020304" pitchFamily="18" charset="0"/>
              <a:cs typeface="Times New Roman" panose="02020603050405020304" pitchFamily="18" charset="0"/>
            </a:endParaRPr>
          </a:p>
        </p:txBody>
      </p:sp>
      <p:sp>
        <p:nvSpPr>
          <p:cNvPr id="3" name="TextBox 2"/>
          <p:cNvSpPr txBox="1"/>
          <p:nvPr/>
        </p:nvSpPr>
        <p:spPr>
          <a:xfrm>
            <a:off x="1403648" y="1268760"/>
            <a:ext cx="2088232" cy="523220"/>
          </a:xfrm>
          <a:prstGeom prst="rect">
            <a:avLst/>
          </a:prstGeom>
          <a:noFill/>
        </p:spPr>
        <p:txBody>
          <a:bodyPr wrap="square" rtlCol="0">
            <a:spAutoFit/>
          </a:bodyPr>
          <a:lstStyle/>
          <a:p>
            <a:r>
              <a:rPr lang="en-US" altLang="zh-CN" sz="2800" dirty="0">
                <a:solidFill>
                  <a:srgbClr val="FF0000"/>
                </a:solidFill>
              </a:rPr>
              <a:t>without</a:t>
            </a:r>
            <a:endParaRPr lang="zh-CN" altLang="en-US" sz="2800" dirty="0">
              <a:solidFill>
                <a:srgbClr val="FF0000"/>
              </a:solidFill>
            </a:endParaRPr>
          </a:p>
        </p:txBody>
      </p:sp>
      <p:sp>
        <p:nvSpPr>
          <p:cNvPr id="4" name="TextBox 3"/>
          <p:cNvSpPr txBox="1"/>
          <p:nvPr/>
        </p:nvSpPr>
        <p:spPr>
          <a:xfrm>
            <a:off x="3059832" y="1340768"/>
            <a:ext cx="2520280" cy="523220"/>
          </a:xfrm>
          <a:prstGeom prst="rect">
            <a:avLst/>
          </a:prstGeom>
          <a:noFill/>
        </p:spPr>
        <p:txBody>
          <a:bodyPr wrap="square" rtlCol="0">
            <a:spAutoFit/>
          </a:bodyPr>
          <a:lstStyle/>
          <a:p>
            <a:r>
              <a:rPr lang="en-US" altLang="zh-CN" sz="2800" dirty="0">
                <a:solidFill>
                  <a:srgbClr val="FF0000"/>
                </a:solidFill>
              </a:rPr>
              <a:t>Coincidentally</a:t>
            </a:r>
            <a:endParaRPr lang="zh-CN" altLang="en-US" sz="2800" dirty="0">
              <a:solidFill>
                <a:srgbClr val="FF0000"/>
              </a:solidFill>
            </a:endParaRPr>
          </a:p>
        </p:txBody>
      </p:sp>
      <p:sp>
        <p:nvSpPr>
          <p:cNvPr id="5" name="TextBox 4"/>
          <p:cNvSpPr txBox="1"/>
          <p:nvPr/>
        </p:nvSpPr>
        <p:spPr>
          <a:xfrm>
            <a:off x="6516216" y="2204864"/>
            <a:ext cx="2088232" cy="523220"/>
          </a:xfrm>
          <a:prstGeom prst="rect">
            <a:avLst/>
          </a:prstGeom>
          <a:noFill/>
        </p:spPr>
        <p:txBody>
          <a:bodyPr wrap="square" rtlCol="0">
            <a:spAutoFit/>
          </a:bodyPr>
          <a:lstStyle/>
          <a:p>
            <a:r>
              <a:rPr lang="en-US" altLang="zh-CN" sz="2800" dirty="0">
                <a:solidFill>
                  <a:srgbClr val="FF0000"/>
                </a:solidFill>
              </a:rPr>
              <a:t>written</a:t>
            </a:r>
            <a:endParaRPr lang="zh-CN" altLang="en-US" sz="2800" dirty="0">
              <a:solidFill>
                <a:srgbClr val="FF0000"/>
              </a:solidFill>
            </a:endParaRPr>
          </a:p>
        </p:txBody>
      </p:sp>
      <p:sp>
        <p:nvSpPr>
          <p:cNvPr id="6" name="TextBox 5"/>
          <p:cNvSpPr txBox="1"/>
          <p:nvPr/>
        </p:nvSpPr>
        <p:spPr>
          <a:xfrm>
            <a:off x="4331106" y="2646738"/>
            <a:ext cx="3717990" cy="523220"/>
          </a:xfrm>
          <a:prstGeom prst="rect">
            <a:avLst/>
          </a:prstGeom>
          <a:noFill/>
        </p:spPr>
        <p:txBody>
          <a:bodyPr wrap="square" rtlCol="0">
            <a:spAutoFit/>
          </a:bodyPr>
          <a:lstStyle/>
          <a:p>
            <a:r>
              <a:rPr lang="en-US" altLang="zh-CN" sz="2800" dirty="0">
                <a:solidFill>
                  <a:srgbClr val="FF0000"/>
                </a:solidFill>
              </a:rPr>
              <a:t>take advantage of</a:t>
            </a:r>
            <a:endParaRPr lang="zh-CN" altLang="en-US" sz="2800" dirty="0">
              <a:solidFill>
                <a:srgbClr val="FF0000"/>
              </a:solidFill>
            </a:endParaRPr>
          </a:p>
        </p:txBody>
      </p:sp>
      <p:sp>
        <p:nvSpPr>
          <p:cNvPr id="7" name="TextBox 6"/>
          <p:cNvSpPr txBox="1"/>
          <p:nvPr/>
        </p:nvSpPr>
        <p:spPr>
          <a:xfrm>
            <a:off x="3059832" y="3000821"/>
            <a:ext cx="2088232" cy="523220"/>
          </a:xfrm>
          <a:prstGeom prst="rect">
            <a:avLst/>
          </a:prstGeom>
          <a:noFill/>
        </p:spPr>
        <p:txBody>
          <a:bodyPr wrap="square" rtlCol="0">
            <a:spAutoFit/>
          </a:bodyPr>
          <a:lstStyle/>
          <a:p>
            <a:r>
              <a:rPr lang="en-US" altLang="zh-CN" sz="2800" dirty="0">
                <a:solidFill>
                  <a:srgbClr val="FF0000"/>
                </a:solidFill>
              </a:rPr>
              <a:t>defending</a:t>
            </a:r>
            <a:endParaRPr lang="zh-CN" altLang="en-US" sz="2800" dirty="0">
              <a:solidFill>
                <a:srgbClr val="FF0000"/>
              </a:solidFill>
            </a:endParaRPr>
          </a:p>
        </p:txBody>
      </p:sp>
      <p:sp>
        <p:nvSpPr>
          <p:cNvPr id="8" name="TextBox 7"/>
          <p:cNvSpPr txBox="1"/>
          <p:nvPr/>
        </p:nvSpPr>
        <p:spPr>
          <a:xfrm>
            <a:off x="467544" y="4233033"/>
            <a:ext cx="2088232" cy="523220"/>
          </a:xfrm>
          <a:prstGeom prst="rect">
            <a:avLst/>
          </a:prstGeom>
          <a:noFill/>
        </p:spPr>
        <p:txBody>
          <a:bodyPr wrap="square" rtlCol="0">
            <a:spAutoFit/>
          </a:bodyPr>
          <a:lstStyle/>
          <a:p>
            <a:r>
              <a:rPr lang="en-US" altLang="zh-CN" sz="2800" dirty="0">
                <a:solidFill>
                  <a:srgbClr val="FF0000"/>
                </a:solidFill>
              </a:rPr>
              <a:t>tape</a:t>
            </a:r>
            <a:endParaRPr lang="zh-CN" altLang="en-US" sz="2800" dirty="0">
              <a:solidFill>
                <a:srgbClr val="FF0000"/>
              </a:solidFill>
            </a:endParaRPr>
          </a:p>
        </p:txBody>
      </p:sp>
      <p:sp>
        <p:nvSpPr>
          <p:cNvPr id="9" name="TextBox 8"/>
          <p:cNvSpPr txBox="1"/>
          <p:nvPr/>
        </p:nvSpPr>
        <p:spPr>
          <a:xfrm>
            <a:off x="7236296" y="4742445"/>
            <a:ext cx="2088232" cy="523220"/>
          </a:xfrm>
          <a:prstGeom prst="rect">
            <a:avLst/>
          </a:prstGeom>
          <a:noFill/>
        </p:spPr>
        <p:txBody>
          <a:bodyPr wrap="square" rtlCol="0">
            <a:spAutoFit/>
          </a:bodyPr>
          <a:lstStyle/>
          <a:p>
            <a:r>
              <a:rPr lang="en-US" altLang="zh-CN" sz="2800" dirty="0">
                <a:solidFill>
                  <a:srgbClr val="FF0000"/>
                </a:solidFill>
              </a:rPr>
              <a:t>stunningly</a:t>
            </a:r>
            <a:endParaRPr lang="zh-CN" altLang="en-US" sz="2800" dirty="0">
              <a:solidFill>
                <a:srgbClr val="FF0000"/>
              </a:solidFill>
            </a:endParaRPr>
          </a:p>
        </p:txBody>
      </p:sp>
      <p:sp>
        <p:nvSpPr>
          <p:cNvPr id="10" name="TextBox 9"/>
          <p:cNvSpPr txBox="1"/>
          <p:nvPr/>
        </p:nvSpPr>
        <p:spPr>
          <a:xfrm>
            <a:off x="5939025" y="5517232"/>
            <a:ext cx="2088232" cy="523220"/>
          </a:xfrm>
          <a:prstGeom prst="rect">
            <a:avLst/>
          </a:prstGeom>
          <a:noFill/>
        </p:spPr>
        <p:txBody>
          <a:bodyPr wrap="square" rtlCol="0">
            <a:spAutoFit/>
          </a:bodyPr>
          <a:lstStyle/>
          <a:p>
            <a:r>
              <a:rPr lang="en-US" altLang="zh-CN" sz="2800" dirty="0">
                <a:solidFill>
                  <a:srgbClr val="FF0000"/>
                </a:solidFill>
              </a:rPr>
              <a:t>comeback</a:t>
            </a:r>
            <a:endParaRPr lang="zh-CN" altLang="en-US" sz="28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anim calcmode="lin" valueType="num">
                                      <p:cBhvr additive="base">
                                        <p:cTn id="19"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
                                            <p:txEl>
                                              <p:pRg st="0" end="0"/>
                                            </p:txEl>
                                          </p:spTgt>
                                        </p:tgtEl>
                                        <p:attrNameLst>
                                          <p:attrName>style.visibility</p:attrName>
                                        </p:attrNameLst>
                                      </p:cBhvr>
                                      <p:to>
                                        <p:strVal val="visible"/>
                                      </p:to>
                                    </p:set>
                                    <p:anim calcmode="lin" valueType="num">
                                      <p:cBhvr additive="base">
                                        <p:cTn id="25"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7">
                                            <p:txEl>
                                              <p:pRg st="0" end="0"/>
                                            </p:txEl>
                                          </p:spTgt>
                                        </p:tgtEl>
                                        <p:attrNameLst>
                                          <p:attrName>style.visibility</p:attrName>
                                        </p:attrNameLst>
                                      </p:cBhvr>
                                      <p:to>
                                        <p:strVal val="visible"/>
                                      </p:to>
                                    </p:set>
                                    <p:anim calcmode="lin" valueType="num">
                                      <p:cBhvr additive="base">
                                        <p:cTn id="31"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8">
                                            <p:txEl>
                                              <p:pRg st="0" end="0"/>
                                            </p:txEl>
                                          </p:spTgt>
                                        </p:tgtEl>
                                        <p:attrNameLst>
                                          <p:attrName>style.visibility</p:attrName>
                                        </p:attrNameLst>
                                      </p:cBhvr>
                                      <p:to>
                                        <p:strVal val="visible"/>
                                      </p:to>
                                    </p:set>
                                    <p:anim calcmode="lin" valueType="num">
                                      <p:cBhvr additive="base">
                                        <p:cTn id="3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9">
                                            <p:txEl>
                                              <p:pRg st="0" end="0"/>
                                            </p:txEl>
                                          </p:spTgt>
                                        </p:tgtEl>
                                        <p:attrNameLst>
                                          <p:attrName>style.visibility</p:attrName>
                                        </p:attrNameLst>
                                      </p:cBhvr>
                                      <p:to>
                                        <p:strVal val="visible"/>
                                      </p:to>
                                    </p:set>
                                    <p:anim calcmode="lin" valueType="num">
                                      <p:cBhvr additive="base">
                                        <p:cTn id="43"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10">
                                            <p:txEl>
                                              <p:pRg st="0" end="0"/>
                                            </p:txEl>
                                          </p:spTgt>
                                        </p:tgtEl>
                                        <p:attrNameLst>
                                          <p:attrName>style.visibility</p:attrName>
                                        </p:attrNameLst>
                                      </p:cBhvr>
                                      <p:to>
                                        <p:strVal val="visible"/>
                                      </p:to>
                                    </p:set>
                                    <p:anim calcmode="lin" valueType="num">
                                      <p:cBhvr additive="base">
                                        <p:cTn id="49"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9512" y="188640"/>
            <a:ext cx="3456384" cy="646331"/>
          </a:xfrm>
          <a:prstGeom prst="rect">
            <a:avLst/>
          </a:prstGeom>
          <a:noFill/>
        </p:spPr>
        <p:txBody>
          <a:bodyPr wrap="square" rtlCol="0">
            <a:spAutoFit/>
          </a:bodyPr>
          <a:lstStyle/>
          <a:p>
            <a:r>
              <a:rPr lang="en-US" altLang="zh-CN" sz="3600" b="1" dirty="0">
                <a:solidFill>
                  <a:srgbClr val="FF0000"/>
                </a:solidFill>
              </a:rPr>
              <a:t>Qualities:</a:t>
            </a:r>
            <a:endParaRPr lang="zh-CN" altLang="en-US" sz="3600" b="1" dirty="0">
              <a:solidFill>
                <a:srgbClr val="FF0000"/>
              </a:solidFill>
            </a:endParaRPr>
          </a:p>
        </p:txBody>
      </p:sp>
      <p:grpSp>
        <p:nvGrpSpPr>
          <p:cNvPr id="3" name="组合 2"/>
          <p:cNvGrpSpPr/>
          <p:nvPr/>
        </p:nvGrpSpPr>
        <p:grpSpPr>
          <a:xfrm>
            <a:off x="251520" y="2528814"/>
            <a:ext cx="1200249" cy="600124"/>
            <a:chOff x="1296149" y="1872209"/>
            <a:chExt cx="1200249" cy="600124"/>
          </a:xfrm>
        </p:grpSpPr>
        <p:sp>
          <p:nvSpPr>
            <p:cNvPr id="4" name="圆角矩形 3"/>
            <p:cNvSpPr/>
            <p:nvPr/>
          </p:nvSpPr>
          <p:spPr>
            <a:xfrm>
              <a:off x="1296149" y="1872209"/>
              <a:ext cx="1200249" cy="600124"/>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5" name="圆角矩形 4"/>
            <p:cNvSpPr/>
            <p:nvPr/>
          </p:nvSpPr>
          <p:spPr>
            <a:xfrm>
              <a:off x="1313726" y="1889786"/>
              <a:ext cx="1165095" cy="56497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altLang="zh-CN" sz="2800" b="1" kern="1200" dirty="0">
                  <a:solidFill>
                    <a:srgbClr val="FFFF00"/>
                  </a:solidFill>
                </a:rPr>
                <a:t>Laurie</a:t>
              </a:r>
              <a:endParaRPr lang="zh-CN" altLang="en-US" sz="2800" b="1" kern="1200" dirty="0">
                <a:solidFill>
                  <a:srgbClr val="FFFF00"/>
                </a:solidFill>
              </a:endParaRPr>
            </a:p>
          </p:txBody>
        </p:sp>
      </p:grpSp>
      <p:grpSp>
        <p:nvGrpSpPr>
          <p:cNvPr id="6" name="组合 5"/>
          <p:cNvGrpSpPr/>
          <p:nvPr/>
        </p:nvGrpSpPr>
        <p:grpSpPr>
          <a:xfrm>
            <a:off x="1907704" y="1340768"/>
            <a:ext cx="1200249" cy="600124"/>
            <a:chOff x="3537471" y="708406"/>
            <a:chExt cx="1200249" cy="600124"/>
          </a:xfrm>
        </p:grpSpPr>
        <p:sp>
          <p:nvSpPr>
            <p:cNvPr id="7" name="圆角矩形 6"/>
            <p:cNvSpPr/>
            <p:nvPr/>
          </p:nvSpPr>
          <p:spPr>
            <a:xfrm>
              <a:off x="3537471" y="708406"/>
              <a:ext cx="1200249" cy="600124"/>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圆角矩形 4"/>
            <p:cNvSpPr/>
            <p:nvPr/>
          </p:nvSpPr>
          <p:spPr>
            <a:xfrm>
              <a:off x="3555048" y="725983"/>
              <a:ext cx="1165095" cy="56497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altLang="zh-CN" sz="2800" b="1" kern="1200" dirty="0" smtClean="0"/>
                <a:t>before </a:t>
              </a:r>
              <a:endParaRPr lang="zh-CN" altLang="en-US" sz="2800" b="1" kern="1200" dirty="0"/>
            </a:p>
          </p:txBody>
        </p:sp>
      </p:grpSp>
      <p:grpSp>
        <p:nvGrpSpPr>
          <p:cNvPr id="9" name="组合 8"/>
          <p:cNvGrpSpPr/>
          <p:nvPr/>
        </p:nvGrpSpPr>
        <p:grpSpPr>
          <a:xfrm>
            <a:off x="1925281" y="3966895"/>
            <a:ext cx="1200249" cy="600124"/>
            <a:chOff x="3510345" y="3151663"/>
            <a:chExt cx="1200249" cy="600124"/>
          </a:xfrm>
        </p:grpSpPr>
        <p:sp>
          <p:nvSpPr>
            <p:cNvPr id="10" name="圆角矩形 9"/>
            <p:cNvSpPr/>
            <p:nvPr/>
          </p:nvSpPr>
          <p:spPr>
            <a:xfrm>
              <a:off x="3510345" y="3151663"/>
              <a:ext cx="1200249" cy="600124"/>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1" name="圆角矩形 4"/>
            <p:cNvSpPr/>
            <p:nvPr/>
          </p:nvSpPr>
          <p:spPr>
            <a:xfrm>
              <a:off x="3527922" y="3169240"/>
              <a:ext cx="1165095" cy="56497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altLang="zh-CN" sz="2800" b="1" kern="1200" dirty="0"/>
                <a:t>after</a:t>
              </a:r>
              <a:endParaRPr lang="zh-CN" altLang="en-US" sz="2800" b="1" kern="1200" dirty="0"/>
            </a:p>
          </p:txBody>
        </p:sp>
      </p:grpSp>
      <p:pic>
        <p:nvPicPr>
          <p:cNvPr id="12" name="Picture 2"/>
          <p:cNvPicPr>
            <a:picLocks noChangeAspect="1" noChangeArrowheads="1"/>
          </p:cNvPicPr>
          <p:nvPr/>
        </p:nvPicPr>
        <p:blipFill>
          <a:blip r:embed="rId1" cstate="print"/>
          <a:srcRect/>
          <a:stretch>
            <a:fillRect/>
          </a:stretch>
        </p:blipFill>
        <p:spPr bwMode="auto">
          <a:xfrm>
            <a:off x="1749208" y="2432832"/>
            <a:ext cx="1517239" cy="792088"/>
          </a:xfrm>
          <a:prstGeom prst="rect">
            <a:avLst/>
          </a:prstGeom>
          <a:noFill/>
          <a:ln w="9525">
            <a:noFill/>
            <a:miter lim="800000"/>
            <a:headEnd/>
            <a:tailEnd/>
          </a:ln>
        </p:spPr>
      </p:pic>
      <p:sp>
        <p:nvSpPr>
          <p:cNvPr id="13" name="TextBox 12"/>
          <p:cNvSpPr txBox="1"/>
          <p:nvPr/>
        </p:nvSpPr>
        <p:spPr>
          <a:xfrm>
            <a:off x="3284024" y="834971"/>
            <a:ext cx="2800144" cy="1077218"/>
          </a:xfrm>
          <a:prstGeom prst="rect">
            <a:avLst/>
          </a:prstGeom>
          <a:noFill/>
        </p:spPr>
        <p:txBody>
          <a:bodyPr wrap="square" rtlCol="0">
            <a:spAutoFit/>
          </a:bodyPr>
          <a:lstStyle/>
          <a:p>
            <a:r>
              <a:rPr lang="en-US" altLang="zh-CN" sz="3200" dirty="0">
                <a:solidFill>
                  <a:srgbClr val="FF0000"/>
                </a:solidFill>
                <a:latin typeface="Times New Roman" panose="02020603050405020304" pitchFamily="18" charset="0"/>
                <a:cs typeface="Times New Roman" panose="02020603050405020304" pitchFamily="18" charset="0"/>
              </a:rPr>
              <a:t>confident </a:t>
            </a:r>
            <a:endParaRPr lang="en-US" altLang="zh-CN" sz="3200" dirty="0">
              <a:solidFill>
                <a:srgbClr val="FF0000"/>
              </a:solidFill>
              <a:latin typeface="Times New Roman" panose="02020603050405020304" pitchFamily="18" charset="0"/>
              <a:cs typeface="Times New Roman" panose="02020603050405020304" pitchFamily="18" charset="0"/>
            </a:endParaRPr>
          </a:p>
          <a:p>
            <a:r>
              <a:rPr lang="en-US" altLang="zh-CN" sz="3200" dirty="0">
                <a:solidFill>
                  <a:srgbClr val="FF0000"/>
                </a:solidFill>
                <a:latin typeface="Times New Roman" panose="02020603050405020304" pitchFamily="18" charset="0"/>
                <a:cs typeface="Times New Roman" panose="02020603050405020304" pitchFamily="18" charset="0"/>
              </a:rPr>
              <a:t>proud</a:t>
            </a:r>
            <a:endParaRPr lang="zh-CN" altLang="en-US" sz="3200" dirty="0">
              <a:solidFill>
                <a:srgbClr val="FF0000"/>
              </a:solidFill>
              <a:latin typeface="Times New Roman" panose="02020603050405020304" pitchFamily="18" charset="0"/>
              <a:cs typeface="Times New Roman" panose="02020603050405020304" pitchFamily="18" charset="0"/>
            </a:endParaRPr>
          </a:p>
        </p:txBody>
      </p:sp>
      <p:sp>
        <p:nvSpPr>
          <p:cNvPr id="14" name="TextBox 13"/>
          <p:cNvSpPr txBox="1"/>
          <p:nvPr/>
        </p:nvSpPr>
        <p:spPr>
          <a:xfrm>
            <a:off x="5148064" y="863674"/>
            <a:ext cx="3995936" cy="1077218"/>
          </a:xfrm>
          <a:prstGeom prst="rect">
            <a:avLst/>
          </a:prstGeom>
          <a:noFill/>
        </p:spPr>
        <p:txBody>
          <a:bodyPr wrap="square" rtlCol="0">
            <a:spAutoFit/>
          </a:bodyPr>
          <a:lstStyle/>
          <a:p>
            <a:r>
              <a:rPr lang="en-US" altLang="zh-CN" sz="3200" dirty="0">
                <a:latin typeface="Times New Roman" panose="02020603050405020304" pitchFamily="18" charset="0"/>
                <a:cs typeface="Times New Roman" panose="02020603050405020304" pitchFamily="18" charset="0"/>
              </a:rPr>
              <a:t>P3:No one could beat; beat all opponents</a:t>
            </a:r>
            <a:endParaRPr lang="zh-CN" altLang="en-US" sz="3200" dirty="0">
              <a:latin typeface="Times New Roman" panose="02020603050405020304" pitchFamily="18" charset="0"/>
              <a:cs typeface="Times New Roman" panose="02020603050405020304" pitchFamily="18" charset="0"/>
            </a:endParaRPr>
          </a:p>
        </p:txBody>
      </p:sp>
      <p:sp>
        <p:nvSpPr>
          <p:cNvPr id="15" name="TextBox 14"/>
          <p:cNvSpPr txBox="1"/>
          <p:nvPr/>
        </p:nvSpPr>
        <p:spPr>
          <a:xfrm>
            <a:off x="3425290" y="3504715"/>
            <a:ext cx="1722774" cy="1077218"/>
          </a:xfrm>
          <a:prstGeom prst="rect">
            <a:avLst/>
          </a:prstGeom>
          <a:noFill/>
        </p:spPr>
        <p:txBody>
          <a:bodyPr wrap="square" rtlCol="0">
            <a:spAutoFit/>
          </a:bodyPr>
          <a:lstStyle/>
          <a:p>
            <a:r>
              <a:rPr lang="en-US" altLang="zh-CN" sz="3200" dirty="0">
                <a:solidFill>
                  <a:srgbClr val="FF0000"/>
                </a:solidFill>
                <a:latin typeface="Times New Roman" panose="02020603050405020304" pitchFamily="18" charset="0"/>
                <a:cs typeface="Times New Roman" panose="02020603050405020304" pitchFamily="18" charset="0"/>
              </a:rPr>
              <a:t>nervous</a:t>
            </a:r>
            <a:endParaRPr lang="en-US" altLang="zh-CN" sz="3200" dirty="0">
              <a:solidFill>
                <a:srgbClr val="FF0000"/>
              </a:solidFill>
              <a:latin typeface="Times New Roman" panose="02020603050405020304" pitchFamily="18" charset="0"/>
              <a:cs typeface="Times New Roman" panose="02020603050405020304" pitchFamily="18" charset="0"/>
            </a:endParaRPr>
          </a:p>
          <a:p>
            <a:r>
              <a:rPr lang="en-US" altLang="zh-CN" sz="3200" dirty="0">
                <a:solidFill>
                  <a:srgbClr val="FF0000"/>
                </a:solidFill>
                <a:latin typeface="Times New Roman" panose="02020603050405020304" pitchFamily="18" charset="0"/>
                <a:cs typeface="Times New Roman" panose="02020603050405020304" pitchFamily="18" charset="0"/>
              </a:rPr>
              <a:t>doubtful</a:t>
            </a:r>
            <a:endParaRPr lang="zh-CN" altLang="en-US" sz="3200" dirty="0">
              <a:solidFill>
                <a:srgbClr val="FF0000"/>
              </a:solidFill>
              <a:latin typeface="Times New Roman" panose="02020603050405020304" pitchFamily="18" charset="0"/>
              <a:cs typeface="Times New Roman" panose="02020603050405020304" pitchFamily="18" charset="0"/>
            </a:endParaRPr>
          </a:p>
        </p:txBody>
      </p:sp>
      <p:sp>
        <p:nvSpPr>
          <p:cNvPr id="16" name="TextBox 15"/>
          <p:cNvSpPr txBox="1"/>
          <p:nvPr/>
        </p:nvSpPr>
        <p:spPr>
          <a:xfrm>
            <a:off x="4959807" y="2670467"/>
            <a:ext cx="4211960" cy="4154984"/>
          </a:xfrm>
          <a:prstGeom prst="rect">
            <a:avLst/>
          </a:prstGeom>
          <a:noFill/>
        </p:spPr>
        <p:txBody>
          <a:bodyPr wrap="square" rtlCol="0">
            <a:spAutoFit/>
          </a:bodyPr>
          <a:lstStyle/>
          <a:p>
            <a:r>
              <a:rPr lang="en-US" altLang="zh-CN" sz="2400" dirty="0">
                <a:latin typeface="Times New Roman" panose="02020603050405020304" pitchFamily="18" charset="0"/>
                <a:cs typeface="Times New Roman" panose="02020603050405020304" pitchFamily="18" charset="0"/>
              </a:rPr>
              <a:t>P1: she was very nervous</a:t>
            </a:r>
            <a:endParaRPr lang="en-US" altLang="zh-CN" sz="2400" dirty="0">
              <a:latin typeface="Times New Roman" panose="02020603050405020304" pitchFamily="18" charset="0"/>
              <a:cs typeface="Times New Roman" panose="02020603050405020304" pitchFamily="18" charset="0"/>
            </a:endParaRPr>
          </a:p>
          <a:p>
            <a:r>
              <a:rPr lang="en-US" altLang="zh-CN" sz="2400" dirty="0">
                <a:latin typeface="Times New Roman" panose="02020603050405020304" pitchFamily="18" charset="0"/>
                <a:cs typeface="Times New Roman" panose="02020603050405020304" pitchFamily="18" charset="0"/>
              </a:rPr>
              <a:t>P2: If I can…, If I can…, would</a:t>
            </a:r>
            <a:endParaRPr lang="en-US" altLang="zh-CN" sz="2400" dirty="0">
              <a:latin typeface="Times New Roman" panose="02020603050405020304" pitchFamily="18" charset="0"/>
              <a:cs typeface="Times New Roman" panose="02020603050405020304" pitchFamily="18" charset="0"/>
            </a:endParaRPr>
          </a:p>
          <a:p>
            <a:r>
              <a:rPr lang="en-US" altLang="zh-CN" sz="2400" dirty="0">
                <a:latin typeface="Times New Roman" panose="02020603050405020304" pitchFamily="18" charset="0"/>
                <a:cs typeface="Times New Roman" panose="02020603050405020304" pitchFamily="18" charset="0"/>
              </a:rPr>
              <a:t>P14: does any believe? Has everyone given up on me?</a:t>
            </a:r>
            <a:endParaRPr lang="en-US" altLang="zh-CN" sz="2400" dirty="0">
              <a:latin typeface="Times New Roman" panose="02020603050405020304" pitchFamily="18" charset="0"/>
              <a:cs typeface="Times New Roman" panose="02020603050405020304" pitchFamily="18" charset="0"/>
            </a:endParaRPr>
          </a:p>
          <a:p>
            <a:r>
              <a:rPr lang="en-US" altLang="zh-CN" sz="2400" dirty="0">
                <a:latin typeface="Times New Roman" panose="02020603050405020304" pitchFamily="18" charset="0"/>
                <a:cs typeface="Times New Roman" panose="02020603050405020304" pitchFamily="18" charset="0"/>
              </a:rPr>
              <a:t>P1:felt uncomfortable, may lose</a:t>
            </a:r>
            <a:endParaRPr lang="en-US" altLang="zh-CN" sz="2400" dirty="0">
              <a:latin typeface="Times New Roman" panose="02020603050405020304" pitchFamily="18" charset="0"/>
              <a:cs typeface="Times New Roman" panose="02020603050405020304" pitchFamily="18" charset="0"/>
            </a:endParaRPr>
          </a:p>
          <a:p>
            <a:r>
              <a:rPr lang="en-US" altLang="zh-CN" sz="2400" dirty="0">
                <a:latin typeface="Times New Roman" panose="02020603050405020304" pitchFamily="18" charset="0"/>
                <a:cs typeface="Times New Roman" panose="02020603050405020304" pitchFamily="18" charset="0"/>
              </a:rPr>
              <a:t>P14:stood motionless, seemed like years while she thought</a:t>
            </a:r>
            <a:endParaRPr lang="en-US" altLang="zh-CN" sz="2400" dirty="0">
              <a:latin typeface="Times New Roman" panose="02020603050405020304" pitchFamily="18" charset="0"/>
              <a:cs typeface="Times New Roman" panose="02020603050405020304" pitchFamily="18" charset="0"/>
            </a:endParaRPr>
          </a:p>
          <a:p>
            <a:r>
              <a:rPr lang="en-US" altLang="zh-CN" sz="2400" dirty="0">
                <a:latin typeface="Times New Roman" panose="02020603050405020304" pitchFamily="18" charset="0"/>
                <a:cs typeface="Times New Roman" panose="02020603050405020304" pitchFamily="18" charset="0"/>
              </a:rPr>
              <a:t>P15: forget that I found this</a:t>
            </a:r>
            <a:endParaRPr lang="en-US" altLang="zh-CN" sz="2400" dirty="0">
              <a:latin typeface="Times New Roman" panose="02020603050405020304" pitchFamily="18" charset="0"/>
              <a:cs typeface="Times New Roman" panose="02020603050405020304" pitchFamily="18" charset="0"/>
            </a:endParaRPr>
          </a:p>
          <a:p>
            <a:r>
              <a:rPr lang="en-US" altLang="zh-CN" sz="2400" dirty="0">
                <a:latin typeface="Times New Roman" panose="02020603050405020304" pitchFamily="18" charset="0"/>
                <a:cs typeface="Times New Roman" panose="02020603050405020304" pitchFamily="18" charset="0"/>
              </a:rPr>
              <a:t>P16:shiver slightly, wondered</a:t>
            </a:r>
            <a:endParaRPr lang="en-US" altLang="zh-CN" sz="2400" dirty="0">
              <a:latin typeface="Times New Roman" panose="02020603050405020304" pitchFamily="18" charset="0"/>
              <a:cs typeface="Times New Roman" panose="02020603050405020304" pitchFamily="18" charset="0"/>
            </a:endParaRPr>
          </a:p>
          <a:p>
            <a:r>
              <a:rPr lang="en-US" altLang="zh-CN" sz="2400" dirty="0">
                <a:latin typeface="Times New Roman" panose="02020603050405020304" pitchFamily="18" charset="0"/>
                <a:cs typeface="Times New Roman" panose="02020603050405020304" pitchFamily="18" charset="0"/>
              </a:rPr>
              <a:t>P18: hesitated</a:t>
            </a:r>
            <a:endParaRPr lang="en-US" altLang="zh-CN" sz="2400" dirty="0">
              <a:latin typeface="Times New Roman" panose="02020603050405020304" pitchFamily="18" charset="0"/>
              <a:cs typeface="Times New Roman" panose="02020603050405020304" pitchFamily="18" charset="0"/>
            </a:endParaRPr>
          </a:p>
          <a:p>
            <a:r>
              <a:rPr lang="en-US" altLang="zh-CN" sz="2400" dirty="0">
                <a:latin typeface="Times New Roman" panose="02020603050405020304" pitchFamily="18" charset="0"/>
                <a:cs typeface="Times New Roman" panose="02020603050405020304" pitchFamily="18" charset="0"/>
              </a:rPr>
              <a:t>P19:look nervously at</a:t>
            </a:r>
            <a:endParaRPr lang="zh-CN" altLang="en-US" sz="2400" dirty="0">
              <a:latin typeface="Times New Roman" panose="02020603050405020304" pitchFamily="18" charset="0"/>
              <a:cs typeface="Times New Roman" panose="02020603050405020304" pitchFamily="18" charset="0"/>
            </a:endParaRPr>
          </a:p>
        </p:txBody>
      </p:sp>
      <p:sp>
        <p:nvSpPr>
          <p:cNvPr id="17" name="TextBox 16"/>
          <p:cNvSpPr txBox="1"/>
          <p:nvPr/>
        </p:nvSpPr>
        <p:spPr>
          <a:xfrm>
            <a:off x="6876256" y="511804"/>
            <a:ext cx="2088232" cy="646331"/>
          </a:xfrm>
          <a:prstGeom prst="rect">
            <a:avLst/>
          </a:prstGeom>
          <a:noFill/>
        </p:spPr>
        <p:txBody>
          <a:bodyPr wrap="square" rtlCol="0">
            <a:spAutoFit/>
          </a:bodyPr>
          <a:lstStyle/>
          <a:p>
            <a:r>
              <a:rPr lang="en-US" altLang="zh-CN" sz="3600" dirty="0">
                <a:solidFill>
                  <a:srgbClr val="FF0000"/>
                </a:solidFill>
              </a:rPr>
              <a:t>indirect</a:t>
            </a:r>
            <a:endParaRPr lang="zh-CN" altLang="en-US" sz="3600" dirty="0">
              <a:solidFill>
                <a:srgbClr val="FF0000"/>
              </a:solidFill>
            </a:endParaRPr>
          </a:p>
        </p:txBody>
      </p:sp>
      <p:sp>
        <p:nvSpPr>
          <p:cNvPr id="18" name="TextBox 17"/>
          <p:cNvSpPr txBox="1"/>
          <p:nvPr/>
        </p:nvSpPr>
        <p:spPr>
          <a:xfrm>
            <a:off x="2915816" y="2670692"/>
            <a:ext cx="2093650" cy="3662541"/>
          </a:xfrm>
          <a:prstGeom prst="rect">
            <a:avLst/>
          </a:prstGeom>
          <a:solidFill>
            <a:schemeClr val="accent3"/>
          </a:solidFill>
        </p:spPr>
        <p:txBody>
          <a:bodyPr wrap="square" rtlCol="0">
            <a:spAutoFit/>
          </a:bodyPr>
          <a:lstStyle/>
          <a:p>
            <a:r>
              <a:rPr lang="en-US" altLang="zh-CN" sz="2400" dirty="0">
                <a:solidFill>
                  <a:srgbClr val="FF0000"/>
                </a:solidFill>
              </a:rPr>
              <a:t>direct</a:t>
            </a:r>
            <a:endParaRPr lang="en-US" altLang="zh-CN" sz="2400" dirty="0">
              <a:solidFill>
                <a:srgbClr val="FF0000"/>
              </a:solidFill>
            </a:endParaRPr>
          </a:p>
          <a:p>
            <a:r>
              <a:rPr lang="en-US" altLang="zh-CN" sz="2400" dirty="0">
                <a:solidFill>
                  <a:srgbClr val="FF0000"/>
                </a:solidFill>
              </a:rPr>
              <a:t>inner thought</a:t>
            </a:r>
            <a:endParaRPr lang="en-US" altLang="zh-CN" sz="2400" dirty="0">
              <a:solidFill>
                <a:srgbClr val="FF0000"/>
              </a:solidFill>
            </a:endParaRPr>
          </a:p>
          <a:p>
            <a:endParaRPr lang="en-US" altLang="zh-CN" sz="2400" dirty="0">
              <a:solidFill>
                <a:srgbClr val="FF0000"/>
              </a:solidFill>
            </a:endParaRPr>
          </a:p>
          <a:p>
            <a:endParaRPr lang="en-US" altLang="zh-CN" sz="2400" dirty="0">
              <a:solidFill>
                <a:srgbClr val="FF0000"/>
              </a:solidFill>
            </a:endParaRPr>
          </a:p>
          <a:p>
            <a:r>
              <a:rPr lang="en-US" altLang="zh-CN" sz="2400" dirty="0">
                <a:solidFill>
                  <a:srgbClr val="FF0000"/>
                </a:solidFill>
              </a:rPr>
              <a:t>Gesture</a:t>
            </a:r>
            <a:endParaRPr lang="en-US" altLang="zh-CN" sz="2400" dirty="0">
              <a:solidFill>
                <a:srgbClr val="FF0000"/>
              </a:solidFill>
            </a:endParaRPr>
          </a:p>
          <a:p>
            <a:endParaRPr lang="en-US" altLang="zh-CN" sz="2400" dirty="0">
              <a:solidFill>
                <a:srgbClr val="FF0000"/>
              </a:solidFill>
            </a:endParaRPr>
          </a:p>
          <a:p>
            <a:r>
              <a:rPr lang="en-US" altLang="zh-CN" sz="2400" dirty="0">
                <a:solidFill>
                  <a:srgbClr val="FF0000"/>
                </a:solidFill>
              </a:rPr>
              <a:t>Inner thought</a:t>
            </a:r>
            <a:endParaRPr lang="en-US" altLang="zh-CN" sz="2400" dirty="0">
              <a:solidFill>
                <a:srgbClr val="FF0000"/>
              </a:solidFill>
            </a:endParaRPr>
          </a:p>
          <a:p>
            <a:r>
              <a:rPr lang="en-US" altLang="zh-CN" sz="2400" dirty="0">
                <a:solidFill>
                  <a:srgbClr val="FF0000"/>
                </a:solidFill>
              </a:rPr>
              <a:t>Body language</a:t>
            </a:r>
            <a:endParaRPr lang="en-US" altLang="zh-CN" sz="2400" dirty="0">
              <a:solidFill>
                <a:srgbClr val="FF0000"/>
              </a:solidFill>
            </a:endParaRPr>
          </a:p>
          <a:p>
            <a:endParaRPr lang="en-US" altLang="zh-CN" sz="2000" dirty="0">
              <a:solidFill>
                <a:srgbClr val="FF0000"/>
              </a:solidFill>
            </a:endParaRPr>
          </a:p>
          <a:p>
            <a:endParaRPr lang="zh-CN" altLang="en-US" sz="20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500" fill="hold"/>
                                        <p:tgtEl>
                                          <p:spTgt spid="14"/>
                                        </p:tgtEl>
                                        <p:attrNameLst>
                                          <p:attrName>ppt_x</p:attrName>
                                        </p:attrNameLst>
                                      </p:cBhvr>
                                      <p:tavLst>
                                        <p:tav tm="0">
                                          <p:val>
                                            <p:strVal val="#ppt_x"/>
                                          </p:val>
                                        </p:tav>
                                        <p:tav tm="100000">
                                          <p:val>
                                            <p:strVal val="#ppt_x"/>
                                          </p:val>
                                        </p:tav>
                                      </p:tavLst>
                                    </p:anim>
                                    <p:anim calcmode="lin" valueType="num">
                                      <p:cBhvr additive="base">
                                        <p:cTn id="1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anim calcmode="lin" valueType="num">
                                      <p:cBhvr additive="base">
                                        <p:cTn id="19" dur="500" fill="hold"/>
                                        <p:tgtEl>
                                          <p:spTgt spid="15"/>
                                        </p:tgtEl>
                                        <p:attrNameLst>
                                          <p:attrName>ppt_x</p:attrName>
                                        </p:attrNameLst>
                                      </p:cBhvr>
                                      <p:tavLst>
                                        <p:tav tm="0">
                                          <p:val>
                                            <p:strVal val="#ppt_x"/>
                                          </p:val>
                                        </p:tav>
                                        <p:tav tm="100000">
                                          <p:val>
                                            <p:strVal val="#ppt_x"/>
                                          </p:val>
                                        </p:tav>
                                      </p:tavLst>
                                    </p:anim>
                                    <p:anim calcmode="lin" valueType="num">
                                      <p:cBhvr additive="base">
                                        <p:cTn id="2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6"/>
                                        </p:tgtEl>
                                        <p:attrNameLst>
                                          <p:attrName>style.visibility</p:attrName>
                                        </p:attrNameLst>
                                      </p:cBhvr>
                                      <p:to>
                                        <p:strVal val="visible"/>
                                      </p:to>
                                    </p:set>
                                    <p:anim calcmode="lin" valueType="num">
                                      <p:cBhvr additive="base">
                                        <p:cTn id="25" dur="500" fill="hold"/>
                                        <p:tgtEl>
                                          <p:spTgt spid="16"/>
                                        </p:tgtEl>
                                        <p:attrNameLst>
                                          <p:attrName>ppt_x</p:attrName>
                                        </p:attrNameLst>
                                      </p:cBhvr>
                                      <p:tavLst>
                                        <p:tav tm="0">
                                          <p:val>
                                            <p:strVal val="#ppt_x"/>
                                          </p:val>
                                        </p:tav>
                                        <p:tav tm="100000">
                                          <p:val>
                                            <p:strVal val="#ppt_x"/>
                                          </p:val>
                                        </p:tav>
                                      </p:tavLst>
                                    </p:anim>
                                    <p:anim calcmode="lin" valueType="num">
                                      <p:cBhvr additive="base">
                                        <p:cTn id="26"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8"/>
                                        </p:tgtEl>
                                        <p:attrNameLst>
                                          <p:attrName>style.visibility</p:attrName>
                                        </p:attrNameLst>
                                      </p:cBhvr>
                                      <p:to>
                                        <p:strVal val="visible"/>
                                      </p:to>
                                    </p:set>
                                    <p:anim calcmode="lin" valueType="num">
                                      <p:cBhvr additive="base">
                                        <p:cTn id="31" dur="500" fill="hold"/>
                                        <p:tgtEl>
                                          <p:spTgt spid="18"/>
                                        </p:tgtEl>
                                        <p:attrNameLst>
                                          <p:attrName>ppt_x</p:attrName>
                                        </p:attrNameLst>
                                      </p:cBhvr>
                                      <p:tavLst>
                                        <p:tav tm="0">
                                          <p:val>
                                            <p:strVal val="#ppt_x"/>
                                          </p:val>
                                        </p:tav>
                                        <p:tav tm="100000">
                                          <p:val>
                                            <p:strVal val="#ppt_x"/>
                                          </p:val>
                                        </p:tav>
                                      </p:tavLst>
                                    </p:anim>
                                    <p:anim calcmode="lin" valueType="num">
                                      <p:cBhvr additive="base">
                                        <p:cTn id="32"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5" grpId="0"/>
      <p:bldP spid="16" grpId="0"/>
      <p:bldP spid="18" grpId="0" animBg="1"/>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14200</Words>
  <Application>WPS 演示</Application>
  <PresentationFormat>全屏显示(4:3)</PresentationFormat>
  <Paragraphs>433</Paragraphs>
  <Slides>29</Slides>
  <Notes>7</Notes>
  <HiddenSlides>0</HiddenSlides>
  <MMClips>0</MMClips>
  <ScaleCrop>false</ScaleCrop>
  <HeadingPairs>
    <vt:vector size="6" baseType="variant">
      <vt:variant>
        <vt:lpstr>已用的字体</vt:lpstr>
      </vt:variant>
      <vt:variant>
        <vt:i4>23</vt:i4>
      </vt:variant>
      <vt:variant>
        <vt:lpstr>主题</vt:lpstr>
      </vt:variant>
      <vt:variant>
        <vt:i4>1</vt:i4>
      </vt:variant>
      <vt:variant>
        <vt:lpstr>幻灯片标题</vt:lpstr>
      </vt:variant>
      <vt:variant>
        <vt:i4>29</vt:i4>
      </vt:variant>
    </vt:vector>
  </HeadingPairs>
  <TitlesOfParts>
    <vt:vector size="53" baseType="lpstr">
      <vt:lpstr>Arial</vt:lpstr>
      <vt:lpstr>宋体</vt:lpstr>
      <vt:lpstr>Wingdings</vt:lpstr>
      <vt:lpstr>AR DARLING</vt:lpstr>
      <vt:lpstr>Wide Latin</vt:lpstr>
      <vt:lpstr>AR HERMANN</vt:lpstr>
      <vt:lpstr>GungsuhChe</vt:lpstr>
      <vt:lpstr>Cambria</vt:lpstr>
      <vt:lpstr>Arial Rounded MT Bold</vt:lpstr>
      <vt:lpstr>Times New Roman</vt:lpstr>
      <vt:lpstr>Arial Unicode MS</vt:lpstr>
      <vt:lpstr>Albertus Extra Bold</vt:lpstr>
      <vt:lpstr>Shit Happens</vt:lpstr>
      <vt:lpstr>Franklin Gothic Demi</vt:lpstr>
      <vt:lpstr>Arial Narrow</vt:lpstr>
      <vt:lpstr>微软雅黑</vt:lpstr>
      <vt:lpstr>Calibri</vt:lpstr>
      <vt:lpstr>Segoe UI Semibold</vt:lpstr>
      <vt:lpstr>Cambria Math</vt:lpstr>
      <vt:lpstr>Microsoft JhengHei Light</vt:lpstr>
      <vt:lpstr>HelveticaNeue</vt:lpstr>
      <vt:lpstr>华文新魏</vt:lpstr>
      <vt:lpstr>Adobe Myungjo Std M</vt:lpstr>
      <vt:lpstr>Office 主题</vt:lpstr>
      <vt:lpstr>PowerPoint 演示文稿</vt:lpstr>
      <vt:lpstr>The Comeback     -- Elizabeth Vans Steenwyk </vt:lpstr>
      <vt:lpstr>PowerPoint 演示文稿</vt:lpstr>
      <vt:lpstr>PowerPoint 演示文稿</vt:lpstr>
      <vt:lpstr>PowerPoint 演示文稿</vt:lpstr>
      <vt:lpstr>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Comeback     -- Elizabeth Vans Steenwyk </dc:title>
  <dc:creator>ttthinker</dc:creator>
  <cp:lastModifiedBy>曹小等</cp:lastModifiedBy>
  <cp:revision>98</cp:revision>
  <dcterms:created xsi:type="dcterms:W3CDTF">2020-03-24T04:21:00Z</dcterms:created>
  <dcterms:modified xsi:type="dcterms:W3CDTF">2020-04-20T02:11:59Z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2052-11.1.0.9584</vt:lpwstr>
  </property>
</Properties>
</file>