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2" r:id="rId2"/>
    <p:sldId id="283" r:id="rId3"/>
    <p:sldId id="311" r:id="rId4"/>
    <p:sldId id="284" r:id="rId5"/>
    <p:sldId id="315" r:id="rId6"/>
    <p:sldId id="319" r:id="rId7"/>
    <p:sldId id="313" r:id="rId8"/>
    <p:sldId id="316" r:id="rId9"/>
    <p:sldId id="286" r:id="rId10"/>
    <p:sldId id="289" r:id="rId11"/>
    <p:sldId id="324" r:id="rId12"/>
    <p:sldId id="294" r:id="rId13"/>
    <p:sldId id="323" r:id="rId14"/>
    <p:sldId id="322" r:id="rId15"/>
    <p:sldId id="320" r:id="rId16"/>
    <p:sldId id="299" r:id="rId17"/>
    <p:sldId id="300" r:id="rId18"/>
    <p:sldId id="318" r:id="rId19"/>
    <p:sldId id="280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D9F9"/>
    <a:srgbClr val="0000FF"/>
    <a:srgbClr val="D1F7FF"/>
    <a:srgbClr val="D1EBFF"/>
    <a:srgbClr val="E0ECF0"/>
    <a:srgbClr val="22ACEC"/>
    <a:srgbClr val="FCB302"/>
    <a:srgbClr val="FED100"/>
    <a:srgbClr val="FAB204"/>
    <a:srgbClr val="FAAC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216" y="424"/>
      </p:cViewPr>
      <p:guideLst>
        <p:guide orient="horz" pos="204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949589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125912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13511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483476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143805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6587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1883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4812524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85789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628384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03874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821326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00194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27506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00220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99627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98955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6367062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02599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pPr/>
              <a:t>2019/1/19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400" y="316800"/>
            <a:ext cx="3726000" cy="1206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椭圆 13"/>
          <p:cNvSpPr/>
          <p:nvPr/>
        </p:nvSpPr>
        <p:spPr>
          <a:xfrm>
            <a:off x="2068546" y="3225439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6" name="平行四边形 5"/>
          <p:cNvSpPr/>
          <p:nvPr/>
        </p:nvSpPr>
        <p:spPr>
          <a:xfrm>
            <a:off x="3277972" y="1100343"/>
            <a:ext cx="5429287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4" name="椭圆 3"/>
          <p:cNvSpPr/>
          <p:nvPr/>
        </p:nvSpPr>
        <p:spPr bwMode="auto">
          <a:xfrm>
            <a:off x="2242021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563723" y="1347415"/>
            <a:ext cx="514353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B2U1 Cultural relics 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4552435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52435" y="3790880"/>
            <a:ext cx="7492123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1" name="平行四边形 10"/>
          <p:cNvSpPr/>
          <p:nvPr/>
        </p:nvSpPr>
        <p:spPr>
          <a:xfrm>
            <a:off x="2285973" y="1214423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平行四边形 11"/>
          <p:cNvSpPr/>
          <p:nvPr/>
        </p:nvSpPr>
        <p:spPr>
          <a:xfrm>
            <a:off x="8953520" y="1285861"/>
            <a:ext cx="745739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200122" y="1504394"/>
            <a:ext cx="147476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2. survive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519294" y="2184533"/>
            <a:ext cx="6170900" cy="113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0" tIns="34286" rIns="68570" bIns="34286">
            <a:spAutoFit/>
          </a:bodyPr>
          <a:lstStyle/>
          <a:p>
            <a:pPr>
              <a:lnSpc>
                <a:spcPct val="75000"/>
              </a:lnSpc>
              <a:spcBef>
                <a:spcPct val="35000"/>
              </a:spcBef>
            </a:pP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still live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幸存/幸免于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ct val="35000"/>
              </a:spcBef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His father died in the accident, but he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70000"/>
              </a:lnSpc>
              <a:spcBef>
                <a:spcPct val="35000"/>
              </a:spcBef>
            </a:pP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None of the passengers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survived the air crash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400" b="1" dirty="0">
              <a:latin typeface="Calibri" panose="020F0502020204030204" pitchFamily="34" charset="0"/>
              <a:ea typeface="华文新魏" pitchFamily="2" charset="-122"/>
              <a:cs typeface="Calibri" panose="020F0502020204030204" pitchFamily="34" charset="0"/>
            </a:endParaRPr>
          </a:p>
        </p:txBody>
      </p: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1519294" y="3429000"/>
            <a:ext cx="9810819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still exist after a long time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流传下来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Some interesting customs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from ancient times.</a:t>
            </a:r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1519294" y="4342927"/>
            <a:ext cx="9722135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live longer than sb.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比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……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长寿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He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his sister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3 years.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5" name="矩形 34"/>
          <p:cNvSpPr/>
          <p:nvPr/>
        </p:nvSpPr>
        <p:spPr>
          <a:xfrm>
            <a:off x="1519294" y="5526993"/>
            <a:ext cx="8667811" cy="3615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35000"/>
              </a:spcBef>
            </a:pPr>
            <a:r>
              <a:rPr lang="zh-CN" altLang="en-US" sz="24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派生词  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(n.)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幸存者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surviv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</a:t>
            </a:r>
            <a:r>
              <a:rPr lang="en-US" altLang="zh-CN" sz="24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(n.) </a:t>
            </a: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幸存</a:t>
            </a:r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xmlns="" id="{EE05B22A-5AA3-4443-AC2D-8C308B445B9A}"/>
              </a:ext>
            </a:extLst>
          </p:cNvPr>
          <p:cNvSpPr/>
          <p:nvPr/>
        </p:nvSpPr>
        <p:spPr>
          <a:xfrm>
            <a:off x="962189" y="619736"/>
            <a:ext cx="3734985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6C27C0D4-BEE6-4C2F-9F9C-EC2254934B7A}"/>
              </a:ext>
            </a:extLst>
          </p:cNvPr>
          <p:cNvSpPr/>
          <p:nvPr/>
        </p:nvSpPr>
        <p:spPr>
          <a:xfrm>
            <a:off x="3077694" y="1476748"/>
            <a:ext cx="11674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vt./vi. 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28946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708162" y="1605291"/>
            <a:ext cx="2496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3. design</a:t>
            </a:r>
            <a:endParaRPr lang="en-US" altLang="zh-CN" sz="2800" b="1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211556" y="2209021"/>
            <a:ext cx="10007844" cy="213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spcBef>
                <a:spcPct val="4000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They ________ the building carefully.</a:t>
            </a:r>
          </a:p>
          <a:p>
            <a:pPr>
              <a:spcBef>
                <a:spcPct val="4000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 experiment __________ 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test the new drug. </a:t>
            </a:r>
          </a:p>
          <a:p>
            <a:pPr>
              <a:spcBef>
                <a:spcPct val="4000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Children above 12 are able to take part in skiing or other activities ________ (design) 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them.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828" y="617123"/>
            <a:ext cx="756285" cy="594360"/>
          </a:xfrm>
          <a:prstGeom prst="rect">
            <a:avLst/>
          </a:prstGeom>
        </p:spPr>
      </p:pic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995888" y="2205954"/>
            <a:ext cx="212515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623190" y="2753896"/>
            <a:ext cx="25922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is designed </a:t>
            </a:r>
          </a:p>
        </p:txBody>
      </p:sp>
      <p:sp>
        <p:nvSpPr>
          <p:cNvPr id="29" name="Text Box 6"/>
          <p:cNvSpPr txBox="1">
            <a:spLocks noChangeArrowheads="1"/>
          </p:cNvSpPr>
          <p:nvPr/>
        </p:nvSpPr>
        <p:spPr bwMode="auto">
          <a:xfrm>
            <a:off x="1282474" y="3822646"/>
            <a:ext cx="1775991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designed</a:t>
            </a:r>
          </a:p>
        </p:txBody>
      </p:sp>
      <p:sp>
        <p:nvSpPr>
          <p:cNvPr id="30" name="矩形 29"/>
          <p:cNvSpPr/>
          <p:nvPr/>
        </p:nvSpPr>
        <p:spPr>
          <a:xfrm>
            <a:off x="1282474" y="4370588"/>
            <a:ext cx="83820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designed to do   </a:t>
            </a:r>
            <a:r>
              <a:rPr lang="zh-CN" altLang="en-US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目的是</a:t>
            </a:r>
            <a:r>
              <a:rPr lang="zh-CN" altLang="en-US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r>
              <a:rPr lang="en-US" altLang="zh-CN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designed for       </a:t>
            </a:r>
            <a:r>
              <a:rPr lang="zh-CN" altLang="en-US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专为</a:t>
            </a:r>
            <a:r>
              <a:rPr lang="en-US" altLang="zh-CN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……</a:t>
            </a:r>
            <a:r>
              <a:rPr lang="zh-CN" altLang="en-US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而设计</a:t>
            </a:r>
          </a:p>
          <a:p>
            <a:r>
              <a:rPr lang="en-US" altLang="zh-CN" sz="28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designed as         </a:t>
            </a:r>
            <a:r>
              <a:rPr lang="zh-CN" altLang="en-US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设计为</a:t>
            </a:r>
            <a:r>
              <a:rPr lang="en-US" altLang="zh-CN" sz="2800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……</a:t>
            </a:r>
            <a:endParaRPr lang="zh-CN" altLang="en-US" sz="2800" dirty="0">
              <a:solidFill>
                <a:srgbClr val="0000FF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211556" y="5841397"/>
            <a:ext cx="4600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 design 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: on purpose 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故意地</a:t>
            </a:r>
          </a:p>
        </p:txBody>
      </p:sp>
      <p:sp>
        <p:nvSpPr>
          <p:cNvPr id="26" name="平行四边形 25"/>
          <p:cNvSpPr/>
          <p:nvPr/>
        </p:nvSpPr>
        <p:spPr>
          <a:xfrm>
            <a:off x="1154113" y="463076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8BFDC1A-8F31-4230-A2DE-1FF8717AC751}"/>
              </a:ext>
            </a:extLst>
          </p:cNvPr>
          <p:cNvSpPr/>
          <p:nvPr/>
        </p:nvSpPr>
        <p:spPr>
          <a:xfrm>
            <a:off x="3204330" y="1569230"/>
            <a:ext cx="2691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vt. &amp; n.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设计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092078" y="1946201"/>
            <a:ext cx="10007844" cy="239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adj. </a:t>
            </a:r>
            <a:r>
              <a:rPr lang="zh-CN" altLang="en-US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ordinary or plain  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奇特的，异样的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fancy skating  </a:t>
            </a:r>
            <a:r>
              <a:rPr lang="zh-CN" altLang="en-US" sz="28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花样滑冰</a:t>
            </a:r>
            <a:endParaRPr lang="en-US" altLang="zh-CN" sz="2800" b="1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It was a Halloween party and everyone went in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fancy dress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154113" y="3406192"/>
            <a:ext cx="8382059" cy="201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800"/>
              </a:lnSpc>
              <a:buNone/>
            </a:pPr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v.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①to believe or imagine </a:t>
            </a:r>
            <a:r>
              <a:rPr lang="en-US" altLang="zh-CN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sth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想象；设想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3800"/>
              </a:lnSpc>
              <a:buNone/>
            </a:pP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②to want </a:t>
            </a:r>
            <a:r>
              <a:rPr lang="en-US" altLang="zh-CN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sth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or want to do </a:t>
            </a:r>
            <a:r>
              <a:rPr lang="en-US" altLang="zh-CN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sth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爱好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lnSpc>
                <a:spcPts val="3800"/>
              </a:lnSpc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She fancied </a:t>
            </a:r>
            <a:r>
              <a:rPr lang="en-US" altLang="zh-CN" sz="2800" b="1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</a:t>
            </a: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(go)  out this evening.</a:t>
            </a:r>
          </a:p>
          <a:p>
            <a:pPr>
              <a:lnSpc>
                <a:spcPts val="3800"/>
              </a:lnSpc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She fancies herself as an excellent artist.</a:t>
            </a:r>
            <a:endParaRPr lang="zh-CN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154113" y="5682693"/>
            <a:ext cx="103954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Fancy meeting you here! </a:t>
            </a:r>
            <a:r>
              <a:rPr lang="zh-CN" altLang="en-US" sz="28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真没想到在这儿见到你！</a:t>
            </a:r>
            <a:endParaRPr lang="en-US" altLang="zh-CN" sz="2800" b="1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544475" y="4358044"/>
            <a:ext cx="1640182" cy="574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going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7575019" y="4879993"/>
            <a:ext cx="1899119" cy="54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自认为</a:t>
            </a:r>
            <a:r>
              <a:rPr lang="en-US" altLang="zh-CN" sz="2800" b="1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…</a:t>
            </a:r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xmlns="" id="{C22D62A8-4AA3-4969-9B0C-BD8FED144DBD}"/>
              </a:ext>
            </a:extLst>
          </p:cNvPr>
          <p:cNvSpPr/>
          <p:nvPr/>
        </p:nvSpPr>
        <p:spPr>
          <a:xfrm>
            <a:off x="1092078" y="558587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25" name="Rectangle 18">
            <a:extLst>
              <a:ext uri="{FF2B5EF4-FFF2-40B4-BE49-F238E27FC236}">
                <a16:creationId xmlns:a16="http://schemas.microsoft.com/office/drawing/2014/main" xmlns="" id="{5ED5C02F-A979-42DF-B1DC-4FBE7C61F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419" y="1384326"/>
            <a:ext cx="24961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4. fancy </a:t>
            </a:r>
            <a:endParaRPr lang="en-US" altLang="zh-CN" sz="2800" b="1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044576" y="1406894"/>
            <a:ext cx="148752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5. remove</a:t>
            </a:r>
            <a:endParaRPr lang="en-US" altLang="zh-CN" sz="2800" b="1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271892" y="2757956"/>
            <a:ext cx="10007844" cy="1275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1. Realizing her mom must be very tired after a day’s work, the  girl helps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the bag from her shoulder. 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271892" y="3799970"/>
            <a:ext cx="10201302" cy="422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2. It was not until he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removed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his sunglasses that I recognized him. </a:t>
            </a:r>
          </a:p>
        </p:txBody>
      </p:sp>
      <p:sp>
        <p:nvSpPr>
          <p:cNvPr id="31" name="矩形 30"/>
          <p:cNvSpPr/>
          <p:nvPr/>
        </p:nvSpPr>
        <p:spPr>
          <a:xfrm>
            <a:off x="1277017" y="4443039"/>
            <a:ext cx="94821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3. The busy work has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removed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the worker’s homesickness. 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1092078" y="1986512"/>
            <a:ext cx="8028966" cy="56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28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写出各句中</a:t>
            </a:r>
            <a:r>
              <a:rPr lang="en-US" altLang="zh-CN" sz="28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remove</a:t>
            </a:r>
            <a:r>
              <a:rPr lang="zh-CN" altLang="en-US" sz="2800" b="1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的意思</a:t>
            </a:r>
            <a:endParaRPr lang="en-US" altLang="zh-CN" sz="2800" b="1" dirty="0">
              <a:solidFill>
                <a:srgbClr val="FF000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271892" y="5138977"/>
            <a:ext cx="105061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4. So far, three students have been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removed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from the school for bad behavior. 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865359" y="3093752"/>
            <a:ext cx="1811658" cy="54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移走</a:t>
            </a:r>
            <a:r>
              <a:rPr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拿开</a:t>
            </a: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865359" y="4071166"/>
            <a:ext cx="2169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摘掉；脱掉</a:t>
            </a:r>
          </a:p>
        </p:txBody>
      </p:sp>
      <p:sp>
        <p:nvSpPr>
          <p:cNvPr id="28" name="Rectangle 9"/>
          <p:cNvSpPr>
            <a:spLocks noChangeArrowheads="1"/>
          </p:cNvSpPr>
          <p:nvPr/>
        </p:nvSpPr>
        <p:spPr bwMode="auto">
          <a:xfrm>
            <a:off x="7865359" y="4822470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消除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7865359" y="5614495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开除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C5556EC9-752F-4367-875E-DB914092013D}"/>
              </a:ext>
            </a:extLst>
          </p:cNvPr>
          <p:cNvSpPr/>
          <p:nvPr/>
        </p:nvSpPr>
        <p:spPr>
          <a:xfrm>
            <a:off x="2880733" y="1345807"/>
            <a:ext cx="1085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vt./vi.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19" name="平行四边形 18">
            <a:extLst>
              <a:ext uri="{FF2B5EF4-FFF2-40B4-BE49-F238E27FC236}">
                <a16:creationId xmlns:a16="http://schemas.microsoft.com/office/drawing/2014/main" xmlns="" id="{04B8C7BC-A1FE-45C2-B2D5-134E40FC99F9}"/>
              </a:ext>
            </a:extLst>
          </p:cNvPr>
          <p:cNvSpPr/>
          <p:nvPr/>
        </p:nvSpPr>
        <p:spPr>
          <a:xfrm>
            <a:off x="1092078" y="558587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114240" y="1355720"/>
            <a:ext cx="125996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6. doubt</a:t>
            </a:r>
            <a:endParaRPr lang="en-US" altLang="zh-CN" sz="2800" b="1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114240" y="1884164"/>
            <a:ext cx="10007844" cy="187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She never doubted ______she would succeed. </a:t>
            </a:r>
          </a:p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I doubt __________she will come. </a:t>
            </a:r>
          </a:p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Do you doubt ______she will come?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526451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092078" y="3271699"/>
            <a:ext cx="103871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None/>
              <a:defRPr/>
            </a:pPr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feeling of being uncertain about </a:t>
            </a:r>
            <a:r>
              <a:rPr lang="en-US" altLang="zh-CN" sz="28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sth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怀疑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疑惑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There is no doubt ______ China has achieved a lot in exploring space. </a:t>
            </a:r>
          </a:p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There is some doubt __________ she will come.</a:t>
            </a:r>
          </a:p>
          <a:p>
            <a:pPr marL="457200" indent="-457200">
              <a:buNone/>
              <a:defRPr/>
            </a:pPr>
            <a:r>
              <a:rPr lang="en-US" altLang="zh-CN" sz="2800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Do you have any doubt ______ she will come?</a:t>
            </a:r>
          </a:p>
        </p:txBody>
      </p:sp>
      <p:sp>
        <p:nvSpPr>
          <p:cNvPr id="31" name="矩形 30"/>
          <p:cNvSpPr/>
          <p:nvPr/>
        </p:nvSpPr>
        <p:spPr>
          <a:xfrm>
            <a:off x="1092078" y="6037803"/>
            <a:ext cx="97403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in doubt : doubtfully        without doubt: undoubtedly  </a:t>
            </a:r>
          </a:p>
        </p:txBody>
      </p:sp>
      <p:sp>
        <p:nvSpPr>
          <p:cNvPr id="25" name="矩形 24"/>
          <p:cNvSpPr/>
          <p:nvPr/>
        </p:nvSpPr>
        <p:spPr>
          <a:xfrm>
            <a:off x="4033896" y="1826517"/>
            <a:ext cx="782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301807" y="2296000"/>
            <a:ext cx="17488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whether/if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268226" y="2707836"/>
            <a:ext cx="782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907193" y="3678101"/>
            <a:ext cx="782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250665" y="4108039"/>
            <a:ext cx="18113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whether/if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689651" y="4546228"/>
            <a:ext cx="7824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842324" y="5244592"/>
            <a:ext cx="92893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doubt</a:t>
            </a:r>
            <a:r>
              <a:rPr lang="zh-CN" altLang="en-US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用于肯定句时，用</a:t>
            </a: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whether</a:t>
            </a:r>
            <a:r>
              <a:rPr lang="zh-CN" altLang="en-US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或</a:t>
            </a: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  <a:r>
              <a:rPr lang="zh-CN" altLang="en-US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引导从句；</a:t>
            </a:r>
            <a:endParaRPr lang="en-US" altLang="zh-CN" sz="2400" b="1" dirty="0">
              <a:solidFill>
                <a:srgbClr val="0000FF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457200" indent="-457200">
              <a:defRPr/>
            </a:pP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doubt</a:t>
            </a:r>
            <a:r>
              <a:rPr lang="zh-CN" altLang="en-US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用于否定句或疑问句时，用</a:t>
            </a: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zh-CN" altLang="en-US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引导从句。 </a:t>
            </a:r>
            <a:r>
              <a:rPr lang="en-US" altLang="zh-CN" sz="2400" b="1" dirty="0">
                <a:solidFill>
                  <a:srgbClr val="0000FF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D9616E65-E31E-4AA8-A026-48F3251ECE85}"/>
              </a:ext>
            </a:extLst>
          </p:cNvPr>
          <p:cNvSpPr/>
          <p:nvPr/>
        </p:nvSpPr>
        <p:spPr>
          <a:xfrm>
            <a:off x="1086301" y="5240670"/>
            <a:ext cx="728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So: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0834A925-C85B-4EED-9F72-0BEC340256ED}"/>
              </a:ext>
            </a:extLst>
          </p:cNvPr>
          <p:cNvSpPr/>
          <p:nvPr/>
        </p:nvSpPr>
        <p:spPr>
          <a:xfrm>
            <a:off x="2695250" y="1309553"/>
            <a:ext cx="37718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 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skeptical of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怀疑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34" name="平行四边形 33">
            <a:extLst>
              <a:ext uri="{FF2B5EF4-FFF2-40B4-BE49-F238E27FC236}">
                <a16:creationId xmlns:a16="http://schemas.microsoft.com/office/drawing/2014/main" xmlns="" id="{01B66E71-D38F-4FF3-AB16-B394734ADC05}"/>
              </a:ext>
            </a:extLst>
          </p:cNvPr>
          <p:cNvSpPr/>
          <p:nvPr/>
        </p:nvSpPr>
        <p:spPr>
          <a:xfrm>
            <a:off x="1092078" y="558587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250269" y="1339699"/>
            <a:ext cx="1277594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7. worth</a:t>
            </a:r>
            <a:endParaRPr lang="en-US" altLang="zh-CN" sz="2800" b="1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250269" y="1944836"/>
            <a:ext cx="10007844" cy="931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worth +n.      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值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钱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 house _________ a lot of money.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250268" y="2875852"/>
            <a:ext cx="1065099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worth </a:t>
            </a:r>
            <a:r>
              <a:rPr lang="en-US" altLang="zh-CN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sth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/doing 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值得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 Summer Palace is </a:t>
            </a:r>
            <a:r>
              <a:rPr lang="en-US" altLang="zh-CN" sz="2800" dirty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well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worth _______________(visit).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Although the job takes a significant amount of time, most students agree that the experience __________(</a:t>
            </a:r>
            <a:r>
              <a:rPr lang="zh-C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值得花这个时间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208596" y="4743470"/>
            <a:ext cx="9774808" cy="1792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It’s ___________ rebuilding / to rebuild </a:t>
            </a:r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Yuanmingyuan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Yuanmingyuan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is __________ rebuilding. </a:t>
            </a:r>
          </a:p>
          <a:p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Yuanmingyuan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is __________ being rebuilt.</a:t>
            </a:r>
          </a:p>
          <a:p>
            <a:r>
              <a:rPr lang="en-US" altLang="zh-CN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Yuanmingyuan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is __________ to be rebuilt.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3106318" y="2358608"/>
            <a:ext cx="23574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worth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254191" y="3254889"/>
            <a:ext cx="35713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a visit/ visiting 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889066" y="4751232"/>
            <a:ext cx="21664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worthwhile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055490" y="5168031"/>
            <a:ext cx="25934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worth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3806472" y="5607416"/>
            <a:ext cx="25934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worthy of</a:t>
            </a: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4259211" y="4149040"/>
            <a:ext cx="19949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is worth it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4055490" y="6020802"/>
            <a:ext cx="1634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zh-CN"/>
            </a:defPPr>
            <a:lvl1pPr>
              <a:spcBef>
                <a:spcPct val="50000"/>
              </a:spcBef>
              <a:defRPr sz="2800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b="0" dirty="0"/>
              <a:t>worthy</a:t>
            </a:r>
          </a:p>
        </p:txBody>
      </p:sp>
      <p:sp>
        <p:nvSpPr>
          <p:cNvPr id="35" name="平行四边形 34">
            <a:extLst>
              <a:ext uri="{FF2B5EF4-FFF2-40B4-BE49-F238E27FC236}">
                <a16:creationId xmlns:a16="http://schemas.microsoft.com/office/drawing/2014/main" xmlns="" id="{0DE2D0C8-3EAB-4F2D-A6DD-BE87B4768FEA}"/>
              </a:ext>
            </a:extLst>
          </p:cNvPr>
          <p:cNvSpPr/>
          <p:nvPr/>
        </p:nvSpPr>
        <p:spPr>
          <a:xfrm>
            <a:off x="1195753" y="433448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FF71E8AC-6106-4130-AB76-D89DDC370C60}"/>
              </a:ext>
            </a:extLst>
          </p:cNvPr>
          <p:cNvSpPr/>
          <p:nvPr/>
        </p:nvSpPr>
        <p:spPr>
          <a:xfrm>
            <a:off x="2798925" y="1293533"/>
            <a:ext cx="75040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adj./prep.   having a value (in money)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值（钱）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25" grpId="0"/>
      <p:bldP spid="26" grpId="0"/>
      <p:bldP spid="27" grpId="0"/>
      <p:bldP spid="28" grpId="0"/>
      <p:bldP spid="29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127251" y="1365945"/>
            <a:ext cx="16958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8. evidence</a:t>
            </a:r>
            <a:endParaRPr lang="en-US" altLang="zh-CN" sz="2800" dirty="0">
              <a:solidFill>
                <a:schemeClr val="bg1"/>
              </a:solidFill>
              <a:latin typeface="Calibri" panose="020F0502020204030204" pitchFamily="34" charset="0"/>
              <a:ea typeface="微软雅黑" panose="020B0503020204020204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357385" y="1975802"/>
            <a:ext cx="11000094" cy="213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有可靠证据表明抽烟和肺癌之间有联系。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 marL="609600" indent="-609600"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There is ______________ of a link between smoking and lung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cancer. </a:t>
            </a:r>
          </a:p>
          <a:p>
            <a:pPr marL="609600" indent="-609600">
              <a:lnSpc>
                <a:spcPct val="90000"/>
              </a:lnSpc>
            </a:pP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255556" y="3251068"/>
            <a:ext cx="11405367" cy="911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zh-CN" sz="2800" dirty="0" err="1">
                <a:latin typeface="宋体" pitchFamily="2" charset="-122"/>
                <a:ea typeface="宋体" pitchFamily="2" charset="-122"/>
                <a:cs typeface="Times New Roman" pitchFamily="18" charset="0"/>
              </a:rPr>
              <a:t>贫困和糟糕的住房条件仍很常见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。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latinLnBrk="1"/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Poverty and bad housing conditions are still very much __________.</a:t>
            </a:r>
            <a:endParaRPr lang="en-US" altLang="zh-CN" sz="2800" b="1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255555" y="4282996"/>
            <a:ext cx="10462833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>
              <a:lnSpc>
                <a:spcPct val="150000"/>
              </a:lnSpc>
            </a:pP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派生词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zh-CN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evident  </a:t>
            </a:r>
            <a:r>
              <a:rPr lang="en-US" altLang="zh-CN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adj.</a:t>
            </a:r>
            <a:r>
              <a:rPr lang="en-US" altLang="zh-CN" sz="2800" i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evidently </a:t>
            </a:r>
            <a:r>
              <a:rPr lang="en-US" altLang="zh-CN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adv.</a:t>
            </a:r>
            <a:r>
              <a:rPr lang="en-US" altLang="zh-CN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CN" altLang="en-US" sz="2800" dirty="0">
                <a:solidFill>
                  <a:srgbClr val="0070C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显然地</a:t>
            </a:r>
            <a:endParaRPr lang="en-US" altLang="zh-CN" sz="2800" dirty="0">
              <a:solidFill>
                <a:srgbClr val="0070C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</a:pP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显然，这项计划是违背原则的。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609600" indent="-609600">
              <a:lnSpc>
                <a:spcPct val="150000"/>
              </a:lnSpc>
            </a:pPr>
            <a:r>
              <a:rPr lang="en-US" altLang="zh-CN" sz="2800" dirty="0">
                <a:latin typeface="Times New Roman" pitchFamily="18" charset="0"/>
              </a:rPr>
              <a:t>___________________________the plan is against the principle. </a:t>
            </a:r>
          </a:p>
          <a:p>
            <a:pPr marL="609600" indent="-609600">
              <a:lnSpc>
                <a:spcPct val="150000"/>
              </a:lnSpc>
            </a:pP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255556" y="2238453"/>
            <a:ext cx="9715457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</a:pPr>
            <a:endParaRPr lang="en-US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823101" y="2290315"/>
            <a:ext cx="288151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solid evidence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8963860" y="3684379"/>
            <a:ext cx="200715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8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  in evidence</a:t>
            </a:r>
          </a:p>
        </p:txBody>
      </p:sp>
      <p:sp>
        <p:nvSpPr>
          <p:cNvPr id="28" name="矩形 27"/>
          <p:cNvSpPr/>
          <p:nvPr/>
        </p:nvSpPr>
        <p:spPr>
          <a:xfrm>
            <a:off x="1357385" y="5613873"/>
            <a:ext cx="4245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Evidently, / It’s evident that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445107" y="3204248"/>
            <a:ext cx="2709396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显眼，显而易见</a:t>
            </a:r>
            <a:endParaRPr lang="en-US" altLang="zh-CN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xmlns="" id="{64B10B04-3BB8-468E-8FDC-ABC9B5A313B8}"/>
              </a:ext>
            </a:extLst>
          </p:cNvPr>
          <p:cNvSpPr/>
          <p:nvPr/>
        </p:nvSpPr>
        <p:spPr>
          <a:xfrm>
            <a:off x="1044576" y="430660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431F5141-04B9-48E8-B988-65B69E06D1B5}"/>
              </a:ext>
            </a:extLst>
          </p:cNvPr>
          <p:cNvSpPr/>
          <p:nvPr/>
        </p:nvSpPr>
        <p:spPr>
          <a:xfrm>
            <a:off x="3205983" y="1276755"/>
            <a:ext cx="4593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 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facts or proof 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证据；证明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26" grpId="0"/>
      <p:bldP spid="27" grpId="0"/>
      <p:bldP spid="28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293386" y="1332437"/>
            <a:ext cx="1535677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Times New Roman" pitchFamily="18" charset="0"/>
                <a:cs typeface="Times New Roman" pitchFamily="18" charset="0"/>
              </a:rPr>
              <a:t>9. explode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574557" y="1963037"/>
            <a:ext cx="10617443" cy="1448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explode with anger : 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burst with anger 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勃然大怒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40000"/>
              </a:spcBef>
            </a:pPr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483268"/>
            <a:ext cx="756285" cy="594360"/>
          </a:xfrm>
          <a:prstGeom prst="rect">
            <a:avLst/>
          </a:prstGeom>
        </p:spPr>
      </p:pic>
      <p:sp>
        <p:nvSpPr>
          <p:cNvPr id="30" name="矩形 29"/>
          <p:cNvSpPr/>
          <p:nvPr/>
        </p:nvSpPr>
        <p:spPr>
          <a:xfrm>
            <a:off x="1566895" y="3353540"/>
            <a:ext cx="83820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exploding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population  </a:t>
            </a:r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人口爆炸、人口迅速增长</a:t>
            </a:r>
            <a:endParaRPr lang="en-US" altLang="zh-CN" sz="2800" dirty="0"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endParaRPr lang="en-US" altLang="zh-CN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574557" y="4197506"/>
            <a:ext cx="100811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派生词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zh-CN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explosion   </a:t>
            </a:r>
            <a:r>
              <a:rPr lang="en-US" altLang="zh-CN" sz="28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dirty="0" err="1">
                <a:solidFill>
                  <a:srgbClr val="0070C0"/>
                </a:solidFill>
                <a:latin typeface="Calibri" panose="020F0502020204030204" pitchFamily="34" charset="0"/>
                <a:ea typeface="宋体" pitchFamily="2" charset="-122"/>
                <a:cs typeface="Calibri" panose="020F0502020204030204" pitchFamily="34" charset="0"/>
              </a:rPr>
              <a:t>爆炸</a:t>
            </a:r>
            <a:endParaRPr lang="zh-CN" altLang="en-US" sz="2400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explosive    </a:t>
            </a:r>
            <a:r>
              <a:rPr lang="en-US" altLang="zh-CN" sz="28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adj.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zh-CN" altLang="en-US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具有爆炸性的 </a:t>
            </a:r>
            <a:r>
              <a:rPr lang="en-US" altLang="zh-CN" sz="28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n.</a:t>
            </a:r>
            <a:r>
              <a:rPr lang="en-US" altLang="zh-CN" sz="28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8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爆炸物,炸药</a:t>
            </a:r>
            <a:endParaRPr lang="en-US" altLang="zh-CN" sz="28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800" dirty="0">
              <a:solidFill>
                <a:srgbClr val="0070C0"/>
              </a:solidFill>
              <a:latin typeface="Calibri" panose="020F0502020204030204" pitchFamily="34" charset="0"/>
              <a:ea typeface="宋体" pitchFamily="2" charset="-122"/>
              <a:cs typeface="Calibri" panose="020F0502020204030204" pitchFamily="34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25" name="矩形 24"/>
          <p:cNvSpPr/>
          <p:nvPr/>
        </p:nvSpPr>
        <p:spPr>
          <a:xfrm>
            <a:off x="1570401" y="2647527"/>
            <a:ext cx="98139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______________________ , he sent the plates and bowls flying.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1731835" y="2551255"/>
            <a:ext cx="40260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Exploding with anger</a:t>
            </a:r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xmlns="" id="{55C1ABD2-1384-4A89-900D-3448051A8E51}"/>
              </a:ext>
            </a:extLst>
          </p:cNvPr>
          <p:cNvSpPr/>
          <p:nvPr/>
        </p:nvSpPr>
        <p:spPr>
          <a:xfrm>
            <a:off x="1044576" y="430660"/>
            <a:ext cx="320634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34BC4A18-BFD3-4088-BE8E-220BEFCC1E2D}"/>
              </a:ext>
            </a:extLst>
          </p:cNvPr>
          <p:cNvSpPr/>
          <p:nvPr/>
        </p:nvSpPr>
        <p:spPr>
          <a:xfrm>
            <a:off x="3395105" y="1290888"/>
            <a:ext cx="34189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vt. / vi.  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blow up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爆炸</a:t>
            </a:r>
            <a:endParaRPr lang="zh-CN" altLang="en-US" sz="28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" grpId="0"/>
      <p:bldP spid="31" grpId="0"/>
      <p:bldP spid="25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79058" y="264801"/>
            <a:ext cx="2951508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898287" y="439711"/>
            <a:ext cx="14362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56701" y="1048528"/>
            <a:ext cx="11728870" cy="5576429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03582" y="1021009"/>
            <a:ext cx="111318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As is known to all, cultural relics ________human beings _________individuals, and they ____________ a bridge from modern to ancient times, so they are well _____ protecting. In the long history of humans, some cultural relics were lost, especially during a time when two countries were _____. Finding all of them calls for time and money. It _______ a big problem for the government.</a:t>
            </a:r>
          </a:p>
          <a:p>
            <a:pPr algn="just"/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However, some people are  _________ them,  and take possession of them illegally. Some of relics have been destroyed while only a few _______, which make them even more _______. Therefore, every one of us should take great pains to protect them from damage. Happily, there are also those who are devoted to __________ lost cultural relics at the cost of time and money and asked for nothing _______.  But they think it all _______. They truly make contributions to the protection of cultural relics, and they are worthy of ___________________. </a:t>
            </a:r>
          </a:p>
          <a:p>
            <a:pPr algn="just"/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___________________cultural relics can _______a reminder of history. After all, forgetting history is terrible.  With joint efforts of the government and relic-protectors,  more cultural relics are bound to be preserved. </a:t>
            </a:r>
            <a:endParaRPr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081410" y="1041709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belong to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0728495" y="1374877"/>
            <a:ext cx="1097807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worth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8079841" y="1020165"/>
            <a:ext cx="237349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rather than</a:t>
            </a: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5701444" y="2110522"/>
            <a:ext cx="148638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at war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736604" y="2457958"/>
            <a:ext cx="1308967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remains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4425986" y="2836378"/>
            <a:ext cx="201865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in search of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336930" y="3236999"/>
            <a:ext cx="134991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survive</a:t>
            </a: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235438" y="3565869"/>
            <a:ext cx="1377205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valuable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8280065" y="3932729"/>
            <a:ext cx="2156346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searching for</a:t>
            </a: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7781130" y="4288090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in return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505891" y="4681050"/>
            <a:ext cx="1418149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worth it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747427" y="5010904"/>
            <a:ext cx="38065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being highly thought of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1074689" y="5389324"/>
            <a:ext cx="38065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There is no doubt that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6382111" y="5375068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serve as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074689" y="1401606"/>
            <a:ext cx="2632799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just">
              <a:defRPr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are considered</a:t>
            </a:r>
          </a:p>
        </p:txBody>
      </p:sp>
      <p:pic>
        <p:nvPicPr>
          <p:cNvPr id="33" name="图片 32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689" y="228148"/>
            <a:ext cx="762000" cy="74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5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平行四边形 8"/>
          <p:cNvSpPr/>
          <p:nvPr/>
        </p:nvSpPr>
        <p:spPr>
          <a:xfrm>
            <a:off x="3604895" y="269494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1" y="8065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046482" y="1446299"/>
            <a:ext cx="9525024" cy="5260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1.________   </a:t>
            </a:r>
            <a:r>
              <a:rPr lang="en-US" altLang="zh-CN" sz="2000" b="1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vt.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移动；搬开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2.________   vi.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属于；为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的一员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3.________   n./vi.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争论；辨论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4.________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奇特的；奇异的  </a:t>
            </a:r>
            <a:r>
              <a:rPr lang="en-US" altLang="zh-CN" sz="2000" b="1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vt.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想象；设想；爱好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5.________   prep.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值得的；相当于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的价值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n.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价值；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6.________   vi.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下沉；沉下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(__________; __________)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7.________   n.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入口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8.________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稀有的；罕见的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9.________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珍贵的；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宝贵的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10.________  n./</a:t>
            </a:r>
            <a:r>
              <a:rPr lang="en-US" altLang="zh-CN" sz="2000" b="1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vt.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怀疑；疑惑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11. ________ n.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风格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12. ________ n.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审问；审判；试验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379361" y="1506116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remove</a:t>
            </a:r>
            <a:endParaRPr lang="zh-CN" altLang="en-US" sz="2000" b="1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55902" y="1910888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belong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379361" y="2293665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debate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384464" y="2692092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fancy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384465" y="3083160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worth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384466" y="3476341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sink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84466" y="3871469"/>
            <a:ext cx="190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entrance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00228" y="4265905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rare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384466" y="4645485"/>
            <a:ext cx="1809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valuable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07222" y="5023205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doubt</a:t>
            </a:r>
            <a:endParaRPr lang="zh-CN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70218" y="5401232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style</a:t>
            </a:r>
            <a:endParaRPr lang="zh-CN" alt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670218" y="5799604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trial</a:t>
            </a:r>
            <a:endParaRPr lang="zh-CN" altLang="en-US" dirty="0"/>
          </a:p>
        </p:txBody>
      </p:sp>
      <p:sp>
        <p:nvSpPr>
          <p:cNvPr id="32" name="TextBox 24"/>
          <p:cNvSpPr txBox="1"/>
          <p:nvPr/>
        </p:nvSpPr>
        <p:spPr>
          <a:xfrm>
            <a:off x="5751226" y="3470206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sank/sunk</a:t>
            </a:r>
            <a:endParaRPr lang="zh-CN" altLang="en-US" dirty="0"/>
          </a:p>
        </p:txBody>
      </p:sp>
      <p:sp>
        <p:nvSpPr>
          <p:cNvPr id="33" name="TextBox 24"/>
          <p:cNvSpPr txBox="1"/>
          <p:nvPr/>
        </p:nvSpPr>
        <p:spPr>
          <a:xfrm>
            <a:off x="7107491" y="3470206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sunk/sunken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33545" y="90043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180221" y="1584976"/>
            <a:ext cx="9525024" cy="5260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1.________________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寻找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属于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3.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作为回报，报答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4.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看重，器重，高度评价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5.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拆开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6.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在交战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7.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少于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充当，担任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9. ________________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而不是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10. ________________  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被认为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11. ________________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依然是谜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12. ________________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为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设计；打算给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……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用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</a:t>
            </a: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666976" y="1614013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 search of 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6976" y="2042180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belong to 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51690" y="2391221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 return (for </a:t>
            </a:r>
            <a:r>
              <a:rPr lang="en-US" altLang="zh-CN" dirty="0" err="1"/>
              <a:t>sth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51690" y="2827998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think highly of</a:t>
            </a:r>
            <a:endParaRPr lang="zh-CN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651689" y="3230309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take apart</a:t>
            </a:r>
            <a:endParaRPr lang="zh-CN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666976" y="3597576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at war</a:t>
            </a:r>
            <a:endParaRPr lang="zh-CN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2666976" y="3995282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less than</a:t>
            </a:r>
            <a:endParaRPr lang="zh-CN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666976" y="4386962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serve as</a:t>
            </a:r>
            <a:endParaRPr lang="zh-CN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666976" y="4776238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rather than</a:t>
            </a:r>
            <a:endParaRPr lang="zh-CN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66976" y="5188693"/>
            <a:ext cx="4476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be considered (as/to be)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66975" y="5967245"/>
            <a:ext cx="29527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be designed for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66976" y="5581606"/>
            <a:ext cx="3619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remain a mystery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  <p:bldP spid="24" grpId="0"/>
      <p:bldP spid="25" grpId="0"/>
      <p:bldP spid="26" grpId="0"/>
      <p:bldP spid="27" grpId="0"/>
      <p:bldP spid="29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5" y="746723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80" y="8065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74672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7" name="椭圆 6"/>
          <p:cNvSpPr/>
          <p:nvPr/>
        </p:nvSpPr>
        <p:spPr>
          <a:xfrm>
            <a:off x="1820609" y="2293912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78719" y="1522879"/>
            <a:ext cx="9313180" cy="5260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1.________   vi.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爆炸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         ________     n.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爆炸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2.________   adj.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非正式的  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正式的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3.________   v.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装饰；装修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n.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装饰；装修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4.________   n.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根据；证据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明显的；显然的 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5.________   n.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接待；接收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v.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收到；接收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6.________   vi.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幸免；幸存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n.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幸免；幸存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________   n.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幸存者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8.________   </a:t>
            </a:r>
            <a:r>
              <a:rPr lang="en-US" altLang="zh-CN" sz="2000" b="1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vt.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选择；精选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 n.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选择；精选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________  adj.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选择性的；选择的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9.________   </a:t>
            </a:r>
            <a:r>
              <a:rPr lang="en-US" altLang="zh-CN" sz="2000" b="1" dirty="0" err="1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vt.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使惊讶；惊讶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令人吃惊的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________  adj.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吃惊的；惊愕的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n.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惊奇；惊愕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10.________  n.  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怀疑；疑惑        </a:t>
            </a: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________    adj.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怀疑的  </a:t>
            </a:r>
          </a:p>
          <a:p>
            <a:pPr>
              <a:lnSpc>
                <a:spcPts val="3100"/>
              </a:lnSpc>
            </a:pPr>
            <a:r>
              <a:rPr lang="en-US" alt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   _____________  adv. </a:t>
            </a:r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毋庸置疑地</a:t>
            </a:r>
            <a:endParaRPr lang="en-US" altLang="zh-CN" sz="2000" b="1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820609" y="392590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4" name="椭圆 13"/>
          <p:cNvSpPr/>
          <p:nvPr/>
        </p:nvSpPr>
        <p:spPr>
          <a:xfrm>
            <a:off x="1809721" y="549889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642918"/>
            <a:ext cx="762000" cy="746760"/>
          </a:xfrm>
          <a:prstGeom prst="rect">
            <a:avLst/>
          </a:prstGeom>
        </p:spPr>
      </p:pic>
      <p:cxnSp>
        <p:nvCxnSpPr>
          <p:cNvPr id="16" name="直接箭头连接符 15"/>
          <p:cNvCxnSpPr/>
          <p:nvPr/>
        </p:nvCxnSpPr>
        <p:spPr>
          <a:xfrm>
            <a:off x="6013542" y="185125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6038555" y="2643213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6038555" y="3053224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6046563" y="3438055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6046563" y="378312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5892648" y="4576676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6273651" y="5373400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6254306" y="6201218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274205" y="5817479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299864" y="1569246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explode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17729" y="1552134"/>
            <a:ext cx="2095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explosion</a:t>
            </a:r>
            <a:endParaRPr lang="zh-CN" alt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2287821" y="1972888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informal</a:t>
            </a:r>
            <a:endParaRPr lang="zh-CN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528239" y="1978500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formal</a:t>
            </a:r>
            <a:endParaRPr lang="zh-CN" alt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2298641" y="2367364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decorate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6517729" y="2348826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decoration</a:t>
            </a:r>
            <a:endParaRPr lang="zh-CN" alt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271788" y="2741357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evidence</a:t>
            </a:r>
            <a:endParaRPr lang="zh-CN" alt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538336" y="2738920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evident</a:t>
            </a:r>
            <a:endParaRPr lang="zh-CN" alt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271725" y="3156078"/>
            <a:ext cx="1714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reception</a:t>
            </a:r>
            <a:endParaRPr lang="zh-CN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6546344" y="3137493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receive</a:t>
            </a:r>
            <a:endParaRPr lang="zh-CN" alt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287451" y="3547466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survive</a:t>
            </a:r>
            <a:endParaRPr lang="zh-CN" alt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28239" y="3545601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survival</a:t>
            </a:r>
            <a:endParaRPr lang="zh-CN" alt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298641" y="3935279"/>
            <a:ext cx="13149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survivor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320884" y="4333889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select</a:t>
            </a:r>
            <a:endParaRPr lang="zh-CN" alt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6538337" y="4311723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selection</a:t>
            </a:r>
            <a:endParaRPr lang="zh-CN" alt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308841" y="4723882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selective</a:t>
            </a:r>
            <a:endParaRPr lang="zh-CN" alt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320884" y="5115697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amaze</a:t>
            </a:r>
            <a:endParaRPr lang="zh-CN" alt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688940" y="5098784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amazing</a:t>
            </a:r>
            <a:endParaRPr lang="zh-CN" alt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320745" y="5512871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amazed</a:t>
            </a:r>
            <a:endParaRPr lang="zh-CN" alt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6654654" y="5488878"/>
            <a:ext cx="1502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amazement</a:t>
            </a:r>
            <a:endParaRPr lang="zh-CN" alt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2365918" y="5910045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doubt</a:t>
            </a:r>
            <a:endParaRPr lang="zh-CN" alt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6661257" y="5910045"/>
            <a:ext cx="1619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doubtful</a:t>
            </a:r>
            <a:endParaRPr lang="zh-CN" alt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2360018" y="6301433"/>
            <a:ext cx="1905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000" b="1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/>
              <a:t>undoubtedly</a:t>
            </a:r>
            <a:endParaRPr lang="zh-CN" altLang="en-US" dirty="0"/>
          </a:p>
        </p:txBody>
      </p:sp>
      <p:cxnSp>
        <p:nvCxnSpPr>
          <p:cNvPr id="63" name="直接箭头连接符 62"/>
          <p:cNvCxnSpPr/>
          <p:nvPr/>
        </p:nvCxnSpPr>
        <p:spPr>
          <a:xfrm>
            <a:off x="6038554" y="2228901"/>
            <a:ext cx="38100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6" y="284229"/>
            <a:ext cx="3524275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00679" y="465340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4667241" y="337283"/>
            <a:ext cx="381004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233478"/>
            <a:ext cx="762000" cy="746760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1110376" y="1116040"/>
            <a:ext cx="3600450" cy="570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formal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choose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die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imagine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belief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think nothing of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proof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bomb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 exit</a:t>
            </a:r>
          </a:p>
          <a:p>
            <a:pPr marL="342900" indent="-342900">
              <a:lnSpc>
                <a:spcPts val="4400"/>
              </a:lnSpc>
              <a:buAutoNum type="arabicPeriod"/>
            </a:pPr>
            <a:r>
              <a:rPr lang="en-US" altLang="zh-CN" sz="3200" dirty="0">
                <a:latin typeface="Calibri" panose="020F0502020204030204" pitchFamily="34" charset="0"/>
                <a:cs typeface="Times New Roman" panose="02020603050405020304" pitchFamily="18" charset="0"/>
              </a:rPr>
              <a:t>argue</a:t>
            </a:r>
          </a:p>
        </p:txBody>
      </p:sp>
      <p:sp>
        <p:nvSpPr>
          <p:cNvPr id="12" name="矩形 11"/>
          <p:cNvSpPr/>
          <p:nvPr/>
        </p:nvSpPr>
        <p:spPr>
          <a:xfrm>
            <a:off x="6599623" y="606858"/>
            <a:ext cx="4218889" cy="681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select</a:t>
            </a: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explode</a:t>
            </a: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fancy</a:t>
            </a: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doubt</a:t>
            </a:r>
            <a:endParaRPr lang="zh-CN" altLang="en-US" sz="3200" b="1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informal</a:t>
            </a:r>
            <a:endParaRPr lang="zh-CN" altLang="en-US" sz="3200" b="1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evidence</a:t>
            </a:r>
            <a:endParaRPr lang="zh-CN" altLang="en-US" sz="3200" b="1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survive</a:t>
            </a:r>
            <a:endParaRPr lang="zh-CN" altLang="en-US" sz="3200" b="1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debate</a:t>
            </a: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think</a:t>
            </a:r>
            <a:r>
              <a:rPr lang="en-US" altLang="zh-CN" sz="3200" b="1" dirty="0"/>
              <a:t> </a:t>
            </a:r>
            <a:r>
              <a:rPr lang="en-US" altLang="zh-CN" sz="3200" b="1" dirty="0">
                <a:solidFill>
                  <a:srgbClr val="FF0000"/>
                </a:solidFill>
              </a:rPr>
              <a:t>highly of</a:t>
            </a:r>
            <a:endParaRPr lang="zh-CN" altLang="en-US" sz="3200" b="1" dirty="0">
              <a:solidFill>
                <a:srgbClr val="FF0000"/>
              </a:solidFill>
            </a:endParaRPr>
          </a:p>
          <a:p>
            <a:pPr>
              <a:lnSpc>
                <a:spcPts val="48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entrance</a:t>
            </a:r>
          </a:p>
          <a:p>
            <a:pPr>
              <a:lnSpc>
                <a:spcPts val="4800"/>
              </a:lnSpc>
            </a:pPr>
            <a:endParaRPr lang="zh-CN" altLang="en-US" sz="3200" b="1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443834" y="2834901"/>
            <a:ext cx="16199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7841943" y="1741694"/>
            <a:ext cx="1507336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endParaRPr lang="zh-CN" altLang="en-US" sz="3200" dirty="0">
              <a:solidFill>
                <a:srgbClr val="FF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直接连接符 6">
            <a:extLst>
              <a:ext uri="{FF2B5EF4-FFF2-40B4-BE49-F238E27FC236}">
                <a16:creationId xmlns:a16="http://schemas.microsoft.com/office/drawing/2014/main" xmlns="" id="{459C4DB2-3455-4BBD-8E53-62F785CFD773}"/>
              </a:ext>
            </a:extLst>
          </p:cNvPr>
          <p:cNvCxnSpPr>
            <a:cxnSpLocks/>
          </p:cNvCxnSpPr>
          <p:nvPr/>
        </p:nvCxnSpPr>
        <p:spPr>
          <a:xfrm>
            <a:off x="2776864" y="1526881"/>
            <a:ext cx="3816479" cy="190211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>
            <a:extLst>
              <a:ext uri="{FF2B5EF4-FFF2-40B4-BE49-F238E27FC236}">
                <a16:creationId xmlns:a16="http://schemas.microsoft.com/office/drawing/2014/main" xmlns="" id="{22316A07-A45B-4AA0-9281-B66F65D260D9}"/>
              </a:ext>
            </a:extLst>
          </p:cNvPr>
          <p:cNvCxnSpPr>
            <a:cxnSpLocks/>
          </p:cNvCxnSpPr>
          <p:nvPr/>
        </p:nvCxnSpPr>
        <p:spPr>
          <a:xfrm flipV="1">
            <a:off x="2791276" y="1046283"/>
            <a:ext cx="3816479" cy="10174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xmlns="" id="{8789B7C9-8134-45FB-B8CA-C0F258180A58}"/>
              </a:ext>
            </a:extLst>
          </p:cNvPr>
          <p:cNvCxnSpPr>
            <a:cxnSpLocks/>
          </p:cNvCxnSpPr>
          <p:nvPr/>
        </p:nvCxnSpPr>
        <p:spPr>
          <a:xfrm>
            <a:off x="2822331" y="2615073"/>
            <a:ext cx="3746237" cy="19375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xmlns="" id="{8026F954-063A-419F-8DA8-D8E9693CE461}"/>
              </a:ext>
            </a:extLst>
          </p:cNvPr>
          <p:cNvCxnSpPr>
            <a:cxnSpLocks/>
          </p:cNvCxnSpPr>
          <p:nvPr/>
        </p:nvCxnSpPr>
        <p:spPr>
          <a:xfrm flipV="1">
            <a:off x="2842721" y="2245774"/>
            <a:ext cx="3765034" cy="9768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xmlns="" id="{CE0F4EB4-4BC1-486F-92EF-CD9CCDFA2370}"/>
              </a:ext>
            </a:extLst>
          </p:cNvPr>
          <p:cNvCxnSpPr>
            <a:cxnSpLocks/>
          </p:cNvCxnSpPr>
          <p:nvPr/>
        </p:nvCxnSpPr>
        <p:spPr>
          <a:xfrm flipV="1">
            <a:off x="2809461" y="2834901"/>
            <a:ext cx="3790162" cy="9287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xmlns="" id="{46C2D363-7F23-4E02-9374-EA77877DBBEB}"/>
              </a:ext>
            </a:extLst>
          </p:cNvPr>
          <p:cNvCxnSpPr>
            <a:cxnSpLocks/>
          </p:cNvCxnSpPr>
          <p:nvPr/>
        </p:nvCxnSpPr>
        <p:spPr>
          <a:xfrm>
            <a:off x="4278437" y="4200150"/>
            <a:ext cx="2342032" cy="166434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xmlns="" id="{16E2C800-A497-4CF0-A020-42653C1534A5}"/>
              </a:ext>
            </a:extLst>
          </p:cNvPr>
          <p:cNvCxnSpPr>
            <a:cxnSpLocks/>
          </p:cNvCxnSpPr>
          <p:nvPr/>
        </p:nvCxnSpPr>
        <p:spPr>
          <a:xfrm flipV="1">
            <a:off x="2905103" y="4096560"/>
            <a:ext cx="3684311" cy="6899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xmlns="" id="{3B4CEE20-CE84-4EE5-BE2A-9B555E379540}"/>
              </a:ext>
            </a:extLst>
          </p:cNvPr>
          <p:cNvCxnSpPr>
            <a:cxnSpLocks/>
          </p:cNvCxnSpPr>
          <p:nvPr/>
        </p:nvCxnSpPr>
        <p:spPr>
          <a:xfrm flipV="1">
            <a:off x="2618825" y="1686804"/>
            <a:ext cx="4019985" cy="3675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xmlns="" id="{4E7CDA50-16BF-44CC-8353-6CF945548E85}"/>
              </a:ext>
            </a:extLst>
          </p:cNvPr>
          <p:cNvCxnSpPr>
            <a:cxnSpLocks/>
          </p:cNvCxnSpPr>
          <p:nvPr/>
        </p:nvCxnSpPr>
        <p:spPr>
          <a:xfrm>
            <a:off x="2580602" y="5962774"/>
            <a:ext cx="3969351" cy="53866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>
            <a:extLst>
              <a:ext uri="{FF2B5EF4-FFF2-40B4-BE49-F238E27FC236}">
                <a16:creationId xmlns:a16="http://schemas.microsoft.com/office/drawing/2014/main" xmlns="" id="{69684289-F392-4F68-AB93-5E9BD7A0111F}"/>
              </a:ext>
            </a:extLst>
          </p:cNvPr>
          <p:cNvCxnSpPr>
            <a:cxnSpLocks/>
          </p:cNvCxnSpPr>
          <p:nvPr/>
        </p:nvCxnSpPr>
        <p:spPr>
          <a:xfrm flipV="1">
            <a:off x="2720577" y="5331119"/>
            <a:ext cx="3879046" cy="12426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1177159" y="360960"/>
            <a:ext cx="2596055" cy="746760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词汇释义</a:t>
            </a:r>
          </a:p>
        </p:txBody>
      </p:sp>
      <p:pic>
        <p:nvPicPr>
          <p:cNvPr id="3" name="图片 2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5159" y="360960"/>
            <a:ext cx="762000" cy="74676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3076" y="1180742"/>
            <a:ext cx="1078232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to choose carefully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not seen or found very often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welcome area in a hotel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to surprise somebody very much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looking for something; trying to find something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to take away; to take off; to get rid of something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to manage to live or continue in difficulties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previous; of an earlier period or time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 ____________   break down; pull apart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____________   to be skeptical of; uncertainty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____________   having a specified value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</a:rPr>
              <a:t> ____________   to speak highly of; to have a high opinion of</a:t>
            </a:r>
          </a:p>
        </p:txBody>
      </p:sp>
      <p:sp>
        <p:nvSpPr>
          <p:cNvPr id="6" name="矩形 5"/>
          <p:cNvSpPr/>
          <p:nvPr/>
        </p:nvSpPr>
        <p:spPr>
          <a:xfrm>
            <a:off x="1720328" y="1160345"/>
            <a:ext cx="10358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select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21239" y="1634630"/>
            <a:ext cx="7922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rare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20988" y="2085007"/>
            <a:ext cx="16401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reception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20328" y="2508087"/>
            <a:ext cx="1125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amaze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486377" y="2945026"/>
            <a:ext cx="18689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in search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21067" y="3396734"/>
            <a:ext cx="1293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remove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07417" y="3819815"/>
            <a:ext cx="124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survive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94189" y="4257384"/>
            <a:ext cx="1225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former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500565" y="4706420"/>
            <a:ext cx="16611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take apart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680122" y="5158977"/>
            <a:ext cx="1059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doubt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692929" y="5596126"/>
            <a:ext cx="10743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worth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27880" y="6057049"/>
            <a:ext cx="2262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</a:rPr>
              <a:t>think highly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平行四边形 3"/>
          <p:cNvSpPr/>
          <p:nvPr/>
        </p:nvSpPr>
        <p:spPr>
          <a:xfrm>
            <a:off x="1243013" y="358352"/>
            <a:ext cx="2761428" cy="588087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5" name="矩形 4"/>
          <p:cNvSpPr/>
          <p:nvPr/>
        </p:nvSpPr>
        <p:spPr>
          <a:xfrm>
            <a:off x="534340" y="1419911"/>
            <a:ext cx="2222928" cy="1041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material                    </a:t>
            </a:r>
            <a:endParaRPr lang="zh-CN" altLang="en-US" sz="2800" b="1" dirty="0"/>
          </a:p>
        </p:txBody>
      </p:sp>
      <p:sp>
        <p:nvSpPr>
          <p:cNvPr id="8" name="矩形 7"/>
          <p:cNvSpPr/>
          <p:nvPr/>
        </p:nvSpPr>
        <p:spPr>
          <a:xfrm>
            <a:off x="534340" y="3391936"/>
            <a:ext cx="2222928" cy="1041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</a:pPr>
            <a:r>
              <a:rPr lang="en-US" altLang="zh-CN" sz="2800" b="1" dirty="0"/>
              <a:t>design </a:t>
            </a:r>
          </a:p>
          <a:p>
            <a:pPr algn="ctr">
              <a:lnSpc>
                <a:spcPts val="2500"/>
              </a:lnSpc>
            </a:pPr>
            <a:r>
              <a:rPr lang="en-US" altLang="zh-CN" sz="2800" b="1" dirty="0"/>
              <a:t>&amp; decoration</a:t>
            </a:r>
            <a:endParaRPr lang="zh-CN" altLang="en-US" sz="2800" b="1" dirty="0"/>
          </a:p>
        </p:txBody>
      </p:sp>
      <p:sp>
        <p:nvSpPr>
          <p:cNvPr id="9" name="矩形 8"/>
          <p:cNvSpPr/>
          <p:nvPr/>
        </p:nvSpPr>
        <p:spPr>
          <a:xfrm>
            <a:off x="534340" y="5313697"/>
            <a:ext cx="2222927" cy="1041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dirty="0"/>
              <a:t>function </a:t>
            </a:r>
            <a:endParaRPr lang="zh-CN" altLang="en-US" sz="2800" b="1" dirty="0"/>
          </a:p>
        </p:txBody>
      </p:sp>
      <p:pic>
        <p:nvPicPr>
          <p:cNvPr id="10" name="图片 9" descr="6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" y="314294"/>
            <a:ext cx="762000" cy="746760"/>
          </a:xfrm>
          <a:prstGeom prst="rect">
            <a:avLst/>
          </a:prstGeom>
        </p:spPr>
      </p:pic>
      <p:sp>
        <p:nvSpPr>
          <p:cNvPr id="11" name="平行四边形 10"/>
          <p:cNvSpPr/>
          <p:nvPr/>
        </p:nvSpPr>
        <p:spPr>
          <a:xfrm>
            <a:off x="4004441" y="386881"/>
            <a:ext cx="5309273" cy="559558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How to describe an object? </a:t>
            </a:r>
            <a:endParaRPr lang="zh-CN" altLang="en-US" sz="2800" dirty="0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60810" y="1076851"/>
            <a:ext cx="8527913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rare and valuable</a:t>
            </a:r>
          </a:p>
          <a:p>
            <a:r>
              <a:rPr lang="en-US" altLang="zh-CN" sz="2800" dirty="0"/>
              <a:t>several tons of amber were used to make it</a:t>
            </a:r>
          </a:p>
          <a:p>
            <a:r>
              <a:rPr lang="en-US" altLang="zh-CN" sz="2800" dirty="0"/>
              <a:t>had a beautiful yellow brown color like honey</a:t>
            </a:r>
            <a:endParaRPr lang="zh-CN" alt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3249395" y="2458815"/>
            <a:ext cx="8539329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in the fancy style popular in those days</a:t>
            </a:r>
            <a:endParaRPr lang="zh-CN" altLang="en-US" sz="2800" dirty="0"/>
          </a:p>
          <a:p>
            <a:r>
              <a:rPr lang="en-US" altLang="zh-CN" sz="2800" dirty="0"/>
              <a:t>a treasure decorated with gold and jewels</a:t>
            </a:r>
          </a:p>
          <a:p>
            <a:r>
              <a:rPr lang="en-US" altLang="zh-CN" sz="2800" dirty="0"/>
              <a:t>to add more details to it</a:t>
            </a:r>
          </a:p>
          <a:p>
            <a:r>
              <a:rPr lang="en-US" altLang="zh-CN" sz="2800" dirty="0"/>
              <a:t>was completed the way she wanted</a:t>
            </a:r>
          </a:p>
          <a:p>
            <a:r>
              <a:rPr lang="en-US" altLang="zh-CN" sz="2800" dirty="0"/>
              <a:t>Six hundred candles lit the room, and its mirrors and pictures shone like gold. </a:t>
            </a:r>
            <a:endParaRPr lang="zh-CN" alt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249394" y="5136471"/>
            <a:ext cx="8539328" cy="169277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600" dirty="0"/>
              <a:t>was made to be a gift</a:t>
            </a:r>
          </a:p>
          <a:p>
            <a:r>
              <a:rPr lang="en-US" altLang="zh-CN" sz="2600" dirty="0"/>
              <a:t>be designed for the palace of Frederick I </a:t>
            </a:r>
          </a:p>
          <a:p>
            <a:r>
              <a:rPr lang="en-US" altLang="zh-CN" sz="2600" dirty="0"/>
              <a:t>became part of the Czar’s winter palace in St Petersburg</a:t>
            </a:r>
          </a:p>
          <a:p>
            <a:r>
              <a:rPr lang="en-US" altLang="zh-CN" sz="2600" dirty="0"/>
              <a:t>served as a small reception hall for important visitors </a:t>
            </a:r>
            <a:endParaRPr lang="zh-CN" altLang="en-US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平行四边形 20"/>
          <p:cNvSpPr/>
          <p:nvPr/>
        </p:nvSpPr>
        <p:spPr>
          <a:xfrm>
            <a:off x="1142964" y="378227"/>
            <a:ext cx="2787905" cy="713994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732193" y="485855"/>
            <a:ext cx="143629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944432" y="260252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cxnSp>
        <p:nvCxnSpPr>
          <p:cNvPr id="13" name="直接连接符 12"/>
          <p:cNvCxnSpPr/>
          <p:nvPr/>
        </p:nvCxnSpPr>
        <p:spPr>
          <a:xfrm>
            <a:off x="1933545" y="4175512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pic>
        <p:nvPicPr>
          <p:cNvPr id="2" name="图片 1" descr="6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" y="274422"/>
            <a:ext cx="762000" cy="74676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7661" y="1193845"/>
            <a:ext cx="8619392" cy="523220"/>
          </a:xfrm>
          <a:prstGeom prst="rect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2800">
                <a:solidFill>
                  <a:schemeClr val="lt1"/>
                </a:solidFill>
                <a:latin typeface="Arial" panose="020B0604020202020204"/>
                <a:ea typeface="微软雅黑" panose="020B050302020402020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dirty="0"/>
              <a:t>Group 1: doubt; worth; in search of; think highly of    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81050" y="2952750"/>
            <a:ext cx="762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 </a:t>
            </a:r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4407AA3F-A34B-43CE-8261-17EDF9C03E7C}"/>
              </a:ext>
            </a:extLst>
          </p:cNvPr>
          <p:cNvSpPr/>
          <p:nvPr/>
        </p:nvSpPr>
        <p:spPr>
          <a:xfrm>
            <a:off x="270681" y="1722395"/>
            <a:ext cx="11650638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</a:rPr>
              <a:t>There is no doubt that those who are in search of lost cultural relics are worth thinking highly of.  </a:t>
            </a:r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xmlns="" id="{74AF4E6E-F686-4887-9190-2E03CD22E386}"/>
              </a:ext>
            </a:extLst>
          </p:cNvPr>
          <p:cNvSpPr txBox="1"/>
          <p:nvPr/>
        </p:nvSpPr>
        <p:spPr>
          <a:xfrm>
            <a:off x="327660" y="2668540"/>
            <a:ext cx="8619394" cy="523220"/>
          </a:xfrm>
          <a:prstGeom prst="rect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2800">
                <a:solidFill>
                  <a:schemeClr val="lt1"/>
                </a:solidFill>
                <a:latin typeface="Arial" panose="020B0604020202020204"/>
                <a:ea typeface="微软雅黑" panose="020B050302020402020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dirty="0"/>
              <a:t>Group 2: explode; select; troops of; at war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E2AA0312-B284-43E4-B560-DEE5AE1E025B}"/>
              </a:ext>
            </a:extLst>
          </p:cNvPr>
          <p:cNvSpPr/>
          <p:nvPr/>
        </p:nvSpPr>
        <p:spPr>
          <a:xfrm>
            <a:off x="313592" y="3210927"/>
            <a:ext cx="11650638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dirty="0">
                <a:latin typeface="Calibri" panose="020F0502020204030204" pitchFamily="34" charset="0"/>
              </a:rPr>
              <a:t>When the two countries were at war, troops of soldiers were selected and sent to the front line to explode the enemy’s castles. </a:t>
            </a: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xmlns="" id="{72FE31F7-2471-40AB-995E-3187332A5CA7}"/>
              </a:ext>
            </a:extLst>
          </p:cNvPr>
          <p:cNvSpPr txBox="1"/>
          <p:nvPr/>
        </p:nvSpPr>
        <p:spPr>
          <a:xfrm>
            <a:off x="327660" y="4202966"/>
            <a:ext cx="8619394" cy="523220"/>
          </a:xfrm>
          <a:prstGeom prst="rect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2800">
                <a:solidFill>
                  <a:schemeClr val="lt1"/>
                </a:solidFill>
                <a:latin typeface="Arial" panose="020B0604020202020204"/>
                <a:ea typeface="微软雅黑" panose="020B050302020402020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dirty="0"/>
              <a:t>Group 3: rebuild; wooden; take apart; in a fancy style </a:t>
            </a:r>
            <a:endParaRPr lang="zh-CN" altLang="en-US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DA47BCD1-ED00-477D-915F-863EEDD97BE5}"/>
              </a:ext>
            </a:extLst>
          </p:cNvPr>
          <p:cNvSpPr/>
          <p:nvPr/>
        </p:nvSpPr>
        <p:spPr>
          <a:xfrm>
            <a:off x="270681" y="4736258"/>
            <a:ext cx="11650638" cy="523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dirty="0">
                <a:latin typeface="Calibri" panose="020F0502020204030204" pitchFamily="34" charset="0"/>
              </a:rPr>
              <a:t>He took apart the wooden cabin in order to rebuild it in a more fancy style. </a:t>
            </a:r>
          </a:p>
        </p:txBody>
      </p:sp>
      <p:sp>
        <p:nvSpPr>
          <p:cNvPr id="19" name="TextBox 10">
            <a:extLst>
              <a:ext uri="{FF2B5EF4-FFF2-40B4-BE49-F238E27FC236}">
                <a16:creationId xmlns:a16="http://schemas.microsoft.com/office/drawing/2014/main" xmlns="" id="{89713147-B628-4995-B0F5-6863D0090B9B}"/>
              </a:ext>
            </a:extLst>
          </p:cNvPr>
          <p:cNvSpPr txBox="1"/>
          <p:nvPr/>
        </p:nvSpPr>
        <p:spPr>
          <a:xfrm>
            <a:off x="327660" y="5288127"/>
            <a:ext cx="8619394" cy="523220"/>
          </a:xfrm>
          <a:prstGeom prst="rect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 sz="2800">
                <a:solidFill>
                  <a:schemeClr val="lt1"/>
                </a:solidFill>
                <a:latin typeface="Arial" panose="020B0604020202020204"/>
                <a:ea typeface="微软雅黑" panose="020B0503020204020204" charset="-122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n-US" altLang="zh-CN" dirty="0"/>
              <a:t>Group 4: decorate; eyewitness; belong to; amazing; </a:t>
            </a:r>
            <a:endParaRPr lang="zh-CN" altLang="en-US" dirty="0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xmlns="" id="{1A474602-5E51-4E1C-8E7A-2E141BE5893D}"/>
              </a:ext>
            </a:extLst>
          </p:cNvPr>
          <p:cNvSpPr/>
          <p:nvPr/>
        </p:nvSpPr>
        <p:spPr>
          <a:xfrm>
            <a:off x="270681" y="5829609"/>
            <a:ext cx="11650638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altLang="zh-CN" sz="2800" dirty="0">
                <a:latin typeface="Calibri" panose="020F0502020204030204" pitchFamily="34" charset="0"/>
              </a:rPr>
              <a:t>As an eyewitness said, the amazing vase decorated with jewels, which belongs to the maid, sank to the bottom of the lake during the war.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8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839496" y="1617215"/>
            <a:ext cx="8360775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1. rare   </a:t>
            </a:r>
            <a:r>
              <a:rPr lang="en-US" altLang="zh-CN" sz="2800" b="1" i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adj.</a:t>
            </a:r>
            <a:r>
              <a:rPr lang="en-US" altLang="zh-CN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   unusual </a:t>
            </a:r>
            <a:r>
              <a:rPr lang="zh-CN" altLang="en-US" sz="2800" b="1" dirty="0">
                <a:solidFill>
                  <a:srgbClr val="0070C0"/>
                </a:solidFill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稀罕的；稀有的；珍贵的</a:t>
            </a:r>
            <a:endParaRPr lang="zh-CN" altLang="en-US" sz="28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chemeClr val="bg1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6" name="矩形 43"/>
          <p:cNvSpPr>
            <a:spLocks noChangeArrowheads="1"/>
          </p:cNvSpPr>
          <p:nvPr/>
        </p:nvSpPr>
        <p:spPr bwMode="auto">
          <a:xfrm>
            <a:off x="1644750" y="2228487"/>
            <a:ext cx="8891951" cy="43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stamp/ plant/ disease   </a:t>
            </a:r>
            <a:r>
              <a:rPr lang="zh-CN" altLang="en-US" sz="24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珍贵的邮票</a:t>
            </a:r>
            <a:r>
              <a:rPr lang="en-US" altLang="zh-CN" sz="24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/</a:t>
            </a:r>
            <a:r>
              <a:rPr lang="zh-CN" altLang="en-US" sz="24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稀有的植物</a:t>
            </a:r>
            <a:r>
              <a:rPr lang="en-US" altLang="zh-CN" sz="24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/</a:t>
            </a:r>
            <a:r>
              <a:rPr lang="zh-CN" altLang="en-US" sz="24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罕见的疾病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1" name="矩形 57"/>
          <p:cNvSpPr>
            <a:spLocks noChangeArrowheads="1"/>
          </p:cNvSpPr>
          <p:nvPr/>
        </p:nvSpPr>
        <p:spPr bwMode="auto">
          <a:xfrm>
            <a:off x="1644750" y="2873263"/>
            <a:ext cx="6730539" cy="117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 air on the mountain top</a:t>
            </a:r>
          </a:p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= the air is hard to breathe   </a:t>
            </a:r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稀薄的空气</a:t>
            </a:r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  <a:p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16" name="矩形 62"/>
          <p:cNvSpPr>
            <a:spLocks noChangeArrowheads="1"/>
          </p:cNvSpPr>
          <p:nvPr/>
        </p:nvSpPr>
        <p:spPr bwMode="auto">
          <a:xfrm>
            <a:off x="1644750" y="3921182"/>
            <a:ext cx="9722135" cy="438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zh-CN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派生词   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rarely  adv.   = hardly, scarcely </a:t>
            </a:r>
          </a:p>
        </p:txBody>
      </p:sp>
      <p:sp>
        <p:nvSpPr>
          <p:cNvPr id="17" name="矩形 47"/>
          <p:cNvSpPr>
            <a:spLocks noChangeArrowheads="1"/>
          </p:cNvSpPr>
          <p:nvPr/>
        </p:nvSpPr>
        <p:spPr bwMode="auto">
          <a:xfrm>
            <a:off x="2829681" y="4489974"/>
            <a:ext cx="8960129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Beauty and wisdom </a:t>
            </a:r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rarely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go together. </a:t>
            </a:r>
          </a:p>
          <a:p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8291" y="635635"/>
            <a:ext cx="756285" cy="594360"/>
          </a:xfrm>
          <a:prstGeom prst="rect">
            <a:avLst/>
          </a:prstGeom>
        </p:spPr>
      </p:pic>
      <p:sp>
        <p:nvSpPr>
          <p:cNvPr id="27" name="矩形 47"/>
          <p:cNvSpPr>
            <a:spLocks noChangeArrowheads="1"/>
          </p:cNvSpPr>
          <p:nvPr/>
        </p:nvSpPr>
        <p:spPr bwMode="auto">
          <a:xfrm>
            <a:off x="2829682" y="4996008"/>
            <a:ext cx="7707020" cy="80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0" tIns="34286" rIns="68570" bIns="34286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Rarely </a:t>
            </a:r>
            <a:r>
              <a:rPr lang="en-US" altLang="zh-CN" sz="2400" b="1" dirty="0">
                <a:latin typeface="Calibri" panose="020F0502020204030204" pitchFamily="34" charset="0"/>
                <a:cs typeface="Calibri" panose="020F0502020204030204" pitchFamily="34" charset="0"/>
              </a:rPr>
              <a:t>do beauty and wisdom go together. </a:t>
            </a:r>
          </a:p>
          <a:p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  <a:sym typeface="Arial" panose="020B0604020202020204"/>
            </a:endParaRPr>
          </a:p>
        </p:txBody>
      </p:sp>
      <p:sp>
        <p:nvSpPr>
          <p:cNvPr id="24" name="平行四边形 23">
            <a:extLst>
              <a:ext uri="{FF2B5EF4-FFF2-40B4-BE49-F238E27FC236}">
                <a16:creationId xmlns:a16="http://schemas.microsoft.com/office/drawing/2014/main" xmlns="" id="{A293DFAC-D91E-4996-82D4-ADE27ED3CB29}"/>
              </a:ext>
            </a:extLst>
          </p:cNvPr>
          <p:cNvSpPr/>
          <p:nvPr/>
        </p:nvSpPr>
        <p:spPr>
          <a:xfrm>
            <a:off x="962189" y="619736"/>
            <a:ext cx="3734985" cy="70009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核心词汇 </a:t>
            </a:r>
          </a:p>
        </p:txBody>
      </p:sp>
    </p:spTree>
    <p:extLst>
      <p:ext uri="{BB962C8B-B14F-4D97-AF65-F5344CB8AC3E}">
        <p14:creationId xmlns:p14="http://schemas.microsoft.com/office/powerpoint/2010/main" val="34042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2001</Words>
  <Application>Microsoft Macintosh PowerPoint</Application>
  <PresentationFormat>宽屏</PresentationFormat>
  <Paragraphs>326</Paragraphs>
  <Slides>19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Arial</vt:lpstr>
      <vt:lpstr>Calibri</vt:lpstr>
      <vt:lpstr>Times New Roman</vt:lpstr>
      <vt:lpstr>等线</vt:lpstr>
      <vt:lpstr>等线 Light</vt:lpstr>
      <vt:lpstr>华文新魏</vt:lpstr>
      <vt:lpstr>宋体</vt:lpstr>
      <vt:lpstr>微软雅黑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chenmy1</cp:lastModifiedBy>
  <cp:revision>149</cp:revision>
  <dcterms:created xsi:type="dcterms:W3CDTF">2017-08-09T01:43:00Z</dcterms:created>
  <dcterms:modified xsi:type="dcterms:W3CDTF">2019-01-19T14:16:59Z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