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3113" r:id="rId3"/>
    <p:sldId id="2917" r:id="rId4"/>
    <p:sldId id="3100" r:id="rId5"/>
    <p:sldId id="3103" r:id="rId6"/>
    <p:sldId id="3101" r:id="rId7"/>
    <p:sldId id="3102" r:id="rId8"/>
    <p:sldId id="3105" r:id="rId9"/>
    <p:sldId id="3106" r:id="rId10"/>
    <p:sldId id="3107" r:id="rId11"/>
    <p:sldId id="3108" r:id="rId12"/>
    <p:sldId id="2946" r:id="rId13"/>
    <p:sldId id="3109" r:id="rId14"/>
    <p:sldId id="2947" r:id="rId15"/>
  </p:sldIdLst>
  <p:sldSz cx="12192000" cy="6858000"/>
  <p:notesSz cx="6797675" cy="992822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FF"/>
    <a:srgbClr val="FFE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4995" autoAdjust="0"/>
    <p:restoredTop sz="94636" autoAdjust="0"/>
  </p:normalViewPr>
  <p:slideViewPr>
    <p:cSldViewPr snapToGrid="0">
      <p:cViewPr varScale="1">
        <p:scale>
          <a:sx n="70" d="100"/>
          <a:sy n="70" d="100"/>
        </p:scale>
        <p:origin x="315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421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678993-FA0E-477C-87DC-8F00D67C6A7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837EE5-344A-47C6-A647-3A607E0A533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B28A-557A-40CC-84E3-A7FDF850A74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5018-2F44-4D4B-8EC4-F32F70C510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B28A-557A-40CC-84E3-A7FDF850A74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5018-2F44-4D4B-8EC4-F32F70C510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B28A-557A-40CC-84E3-A7FDF850A74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5018-2F44-4D4B-8EC4-F32F70C510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B28A-557A-40CC-84E3-A7FDF850A74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5018-2F44-4D4B-8EC4-F32F70C510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B28A-557A-40CC-84E3-A7FDF850A74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5018-2F44-4D4B-8EC4-F32F70C510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B28A-557A-40CC-84E3-A7FDF850A74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5018-2F44-4D4B-8EC4-F32F70C510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B28A-557A-40CC-84E3-A7FDF850A74B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5018-2F44-4D4B-8EC4-F32F70C510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B28A-557A-40CC-84E3-A7FDF850A74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5018-2F44-4D4B-8EC4-F32F70C510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B28A-557A-40CC-84E3-A7FDF850A74B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5018-2F44-4D4B-8EC4-F32F70C510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B28A-557A-40CC-84E3-A7FDF850A74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5018-2F44-4D4B-8EC4-F32F70C510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B28A-557A-40CC-84E3-A7FDF850A74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5018-2F44-4D4B-8EC4-F32F70C510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.jpe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0B28A-557A-40CC-84E3-A7FDF850A74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55018-2F44-4D4B-8EC4-F32F70C51070}" type="slidenum">
              <a:rPr lang="zh-CN" altLang="en-US" smtClean="0"/>
            </a:fld>
            <a:endParaRPr lang="zh-CN" altLang="en-US"/>
          </a:p>
        </p:txBody>
      </p:sp>
      <p:pic>
        <p:nvPicPr>
          <p:cNvPr id="5124" name="图片 6" descr="logo横版 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290935" y="244475"/>
            <a:ext cx="608013" cy="642938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矩形 1"/>
          <p:cNvSpPr/>
          <p:nvPr/>
        </p:nvSpPr>
        <p:spPr>
          <a:xfrm>
            <a:off x="762000" y="1246188"/>
            <a:ext cx="6538913" cy="50165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4000" b="1">
                <a:solidFill>
                  <a:srgbClr val="FF0000"/>
                </a:solidFill>
                <a:latin typeface="HelveticaNeue" pitchFamily="2" charset="0"/>
                <a:ea typeface="宋体" panose="02010600030101010101" pitchFamily="2" charset="-122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4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  <a:p>
            <a:endParaRPr lang="en-US" altLang="zh-CN" sz="4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  <a:p>
            <a:r>
              <a:rPr lang="zh-CN" altLang="en-US" sz="4000" b="1">
                <a:solidFill>
                  <a:srgbClr val="FF0000"/>
                </a:solidFill>
                <a:latin typeface="HelveticaNeue" pitchFamily="2" charset="0"/>
                <a:ea typeface="宋体" panose="02010600030101010101" pitchFamily="2" charset="-122"/>
              </a:rPr>
              <a:t>更多教学资源请关注</a:t>
            </a:r>
            <a:endParaRPr lang="en-US" altLang="zh-CN" sz="4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  <a:p>
            <a:r>
              <a:rPr lang="zh-CN" altLang="en-US" sz="4000" b="1">
                <a:solidFill>
                  <a:srgbClr val="FF0000"/>
                </a:solidFill>
                <a:latin typeface="HelveticaNeue" pitchFamily="2" charset="0"/>
                <a:ea typeface="宋体" panose="02010600030101010101" pitchFamily="2" charset="-122"/>
              </a:rPr>
              <a:t>公众号：溯恩英语</a:t>
            </a:r>
            <a:endParaRPr lang="zh-CN" altLang="en-US" sz="4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</p:txBody>
      </p:sp>
      <p:sp>
        <p:nvSpPr>
          <p:cNvPr id="5122" name="矩形 3"/>
          <p:cNvSpPr/>
          <p:nvPr/>
        </p:nvSpPr>
        <p:spPr>
          <a:xfrm>
            <a:off x="7835900" y="2009775"/>
            <a:ext cx="3603625" cy="7080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4000" b="1">
                <a:latin typeface="华文新魏" pitchFamily="2" charset="-122"/>
                <a:ea typeface="宋体" panose="02010600030101010101" pitchFamily="2" charset="-122"/>
              </a:rPr>
              <a:t>知识产权声明</a:t>
            </a:r>
            <a:endParaRPr lang="zh-CN" altLang="en-US" sz="4000" b="1">
              <a:latin typeface="华文新魏" pitchFamily="2" charset="-122"/>
              <a:ea typeface="宋体" panose="02010600030101010101" pitchFamily="2" charset="-122"/>
            </a:endParaRPr>
          </a:p>
        </p:txBody>
      </p:sp>
      <p:pic>
        <p:nvPicPr>
          <p:cNvPr id="5123" name="图片 11" descr="水印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86613" y="63500"/>
            <a:ext cx="4902200" cy="1587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5" name="图片 1" descr="qrcode_for_gh_3a435f224ccf_128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7975" y="2717800"/>
            <a:ext cx="3109913" cy="31083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91067" y="233619"/>
            <a:ext cx="11932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7. How could  I justify sitting there and doing nothing?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45910" y="968991"/>
            <a:ext cx="11443648" cy="2246769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1) to show that somebody/something is right or reasonable</a:t>
            </a:r>
            <a:endParaRPr lang="en-US" altLang="zh-CN" sz="2800" b="1" i="0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证明</a:t>
            </a:r>
            <a:r>
              <a:rPr lang="en-US" altLang="zh-CN" sz="28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…</a:t>
            </a:r>
            <a:r>
              <a:rPr lang="zh-CN" altLang="en-US" sz="28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正确（或正当、有理）</a:t>
            </a:r>
            <a:endParaRPr lang="en-US" altLang="zh-CN" sz="2800" b="1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2) </a:t>
            </a:r>
            <a:r>
              <a:rPr lang="en-US" altLang="zh-CN" sz="2800" b="1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 give an explanation or excuse for something or for doing something   </a:t>
            </a:r>
            <a:r>
              <a:rPr lang="zh-CN" altLang="en-US" sz="28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对</a:t>
            </a:r>
            <a:r>
              <a:rPr lang="en-US" altLang="zh-CN" sz="28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…</a:t>
            </a:r>
            <a:r>
              <a:rPr lang="zh-CN" altLang="en-US" sz="28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作出解释；为</a:t>
            </a:r>
            <a:r>
              <a:rPr lang="en-US" altLang="zh-CN" sz="28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…</a:t>
            </a:r>
            <a:r>
              <a:rPr lang="zh-CN" altLang="en-US" sz="28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辩解（或辩护）</a:t>
            </a:r>
            <a:endParaRPr lang="en-US" altLang="zh-CN" sz="2800" b="1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800" b="1" dirty="0">
                <a:solidFill>
                  <a:srgbClr val="FFFF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justify </a:t>
            </a:r>
            <a:r>
              <a:rPr lang="en-US" altLang="zh-CN" sz="2800" b="1" dirty="0" err="1">
                <a:solidFill>
                  <a:srgbClr val="FFFF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sth</a:t>
            </a:r>
            <a:r>
              <a:rPr lang="en-US" altLang="zh-CN" sz="2800" b="1" dirty="0">
                <a:solidFill>
                  <a:srgbClr val="FFFF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./justify doing </a:t>
            </a:r>
            <a:r>
              <a:rPr lang="en-US" altLang="zh-CN" sz="2800" b="1" dirty="0" err="1">
                <a:solidFill>
                  <a:srgbClr val="FFFF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sth</a:t>
            </a:r>
            <a:r>
              <a:rPr lang="en-US" altLang="zh-CN" sz="2800" b="1" dirty="0">
                <a:solidFill>
                  <a:srgbClr val="FFFF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 Justify oneself</a:t>
            </a:r>
            <a:endParaRPr lang="zh-CN" altLang="en-US" sz="2800" b="1" dirty="0">
              <a:solidFill>
                <a:srgbClr val="FFFF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18614" y="3427912"/>
            <a:ext cx="1063843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1)</a:t>
            </a:r>
            <a:r>
              <a:rPr lang="zh-CN" altLang="en-US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她的成功证明老师对她的信任是正确的。</a:t>
            </a:r>
            <a:endParaRPr lang="en-US" altLang="zh-CN" sz="2800" b="1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en-US" altLang="zh-CN" sz="2800" b="1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en-US" altLang="zh-CN" sz="2800" b="1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）面对周围人的误会，他觉得真是百口莫辩。</a:t>
            </a:r>
            <a:r>
              <a:rPr lang="en-US" altLang="zh-CN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endParaRPr lang="zh-CN" altLang="en-US" sz="2800" b="1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66297" y="3995851"/>
            <a:ext cx="11932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Her success had justified the faith her teacher had put in her.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86853" y="5409779"/>
            <a:ext cx="107021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Surrounded by misunderstanding, he was at a loss for words to justify himself.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457899" y="3652445"/>
            <a:ext cx="2060812" cy="156966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just adj. 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justice n.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Justify v.</a:t>
            </a:r>
            <a:endParaRPr lang="zh-CN" altLang="en-US" sz="3200" dirty="0">
              <a:solidFill>
                <a:schemeClr val="bg1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build="p"/>
      <p:bldP spid="4" grpId="0"/>
      <p:bldP spid="5" grpId="0"/>
      <p:bldP spid="6" grpId="0"/>
      <p:bldP spid="7" grpId="0" animBg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545910" y="56028"/>
            <a:ext cx="11362958" cy="66518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2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他们怎能证明付这么大笔薪金是正当的呢？</a:t>
            </a:r>
            <a:endParaRPr lang="zh-CN" altLang="en-US" sz="3200" dirty="0"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can they</a:t>
            </a:r>
            <a:r>
              <a:rPr lang="zh-CN" alt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__________ </a:t>
            </a:r>
            <a:r>
              <a:rPr lang="zh-C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paying such huge salaries?</a:t>
            </a:r>
            <a:endParaRPr lang="en-US" altLang="zh-C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2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这些理由不足以证明实施禁令有理。</a:t>
            </a:r>
            <a:endParaRPr lang="en-US" altLang="zh-CN" sz="3200" dirty="0"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reasons are not sufficient to __________ the ban.</a:t>
            </a:r>
            <a:endParaRPr lang="en-US" altLang="zh-C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2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你不必向我解释你的理由。</a:t>
            </a:r>
            <a:endParaRPr lang="en-US" altLang="zh-CN" sz="3200" dirty="0"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don’t need to __________ yourself to me.</a:t>
            </a:r>
            <a:endParaRPr lang="en-US" altLang="zh-C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2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要求首相就这一决定向议会作出解释。</a:t>
            </a:r>
            <a:endParaRPr lang="zh-CN" altLang="en-US" sz="3200" dirty="0"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Prime Minister has been asked to _________ the decision to Parliament.</a:t>
            </a:r>
            <a:endParaRPr lang="en-US" altLang="zh-C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691719" y="1016758"/>
            <a:ext cx="13511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justify</a:t>
            </a:r>
            <a:endParaRPr lang="zh-CN" altLang="en-US" sz="3200" dirty="0">
              <a:latin typeface="High Tower Text" panose="02040502050506030303" pitchFamily="18" charset="0"/>
              <a:ea typeface="华文宋体" panose="0201060004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919415" y="2340592"/>
            <a:ext cx="16854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justify</a:t>
            </a:r>
            <a:endParaRPr lang="zh-CN" altLang="en-US" sz="3200" dirty="0">
              <a:latin typeface="High Tower Text" panose="02040502050506030303" pitchFamily="18" charset="0"/>
              <a:ea typeface="华文宋体" panose="0201060004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148919" y="3923731"/>
            <a:ext cx="14398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justify</a:t>
            </a:r>
            <a:endParaRPr lang="zh-CN" altLang="en-US" sz="3200" dirty="0">
              <a:latin typeface="High Tower Text" panose="02040502050506030303" pitchFamily="18" charset="0"/>
              <a:ea typeface="华文宋体" panose="0201060004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478973" y="5322627"/>
            <a:ext cx="14739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justify</a:t>
            </a:r>
            <a:endParaRPr lang="zh-CN" altLang="en-US" sz="3200" dirty="0">
              <a:latin typeface="High Tower Text" panose="02040502050506030303" pitchFamily="18" charset="0"/>
              <a:ea typeface="华文宋体" panose="0201060004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73607" y="301220"/>
            <a:ext cx="1110416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8. We are </a:t>
            </a:r>
            <a:r>
              <a:rPr lang="en-US" altLang="zh-CN" sz="28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all humans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and we </a:t>
            </a:r>
            <a:r>
              <a:rPr lang="en-US" altLang="zh-CN" sz="28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all have a responsibility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to look after one another’s </a:t>
            </a:r>
            <a:r>
              <a:rPr lang="en-US" altLang="zh-CN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welfare.</a:t>
            </a:r>
            <a:endParaRPr lang="zh-CN" altLang="en-US" sz="2800" dirty="0"/>
          </a:p>
        </p:txBody>
      </p:sp>
      <p:sp>
        <p:nvSpPr>
          <p:cNvPr id="4" name="对话气泡: 椭圆形 3"/>
          <p:cNvSpPr/>
          <p:nvPr/>
        </p:nvSpPr>
        <p:spPr>
          <a:xfrm>
            <a:off x="1972101" y="778273"/>
            <a:ext cx="1392072" cy="620623"/>
          </a:xfrm>
          <a:prstGeom prst="wedgeEllipseCallout">
            <a:avLst>
              <a:gd name="adj1" fmla="val 69363"/>
              <a:gd name="adj2" fmla="val 100983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3773605" y="1624084"/>
            <a:ext cx="3370998" cy="95410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）</a:t>
            </a: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health, happiness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幸福，健康，福祉</a:t>
            </a: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 </a:t>
            </a:r>
            <a:endParaRPr lang="zh-CN" altLang="en-US" sz="2800" dirty="0">
              <a:solidFill>
                <a:schemeClr val="bg1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73606" y="2759123"/>
            <a:ext cx="4450877" cy="52322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）</a:t>
            </a:r>
            <a:r>
              <a:rPr lang="zh-CN" altLang="en-US" sz="2800" b="0" i="0" dirty="0">
                <a:solidFill>
                  <a:schemeClr val="bg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政府给予的）福利</a:t>
            </a:r>
            <a:endParaRPr lang="zh-CN" altLang="en-US" sz="2800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73607" y="3667991"/>
            <a:ext cx="1110416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社会福利计划</a:t>
            </a:r>
            <a:endParaRPr lang="en-US" altLang="zh-CN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en-US" altLang="zh-CN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en-US" altLang="zh-CN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靠社会保障金过活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45910" y="4353636"/>
            <a:ext cx="43741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 a social welfare </a:t>
            </a:r>
            <a:r>
              <a:rPr lang="en-US" altLang="zh-CN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programme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live on welfare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820142" y="206533"/>
            <a:ext cx="10655361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32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The police are very concerned for the ___________of the missing child.</a:t>
            </a:r>
            <a:endParaRPr lang="en-US" altLang="zh-CN" sz="3200" dirty="0"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32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警方非常担心失踪儿童的安危。</a:t>
            </a:r>
            <a:endParaRPr lang="zh-CN" altLang="en-US" sz="3200" dirty="0"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32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These organizations have fought very hard for the rights and ___________ of immigrants.</a:t>
            </a:r>
            <a:endParaRPr lang="en-US" altLang="zh-CN" sz="3200" dirty="0"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32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這些机构竭力为移民争取权利和福利。</a:t>
            </a:r>
            <a:endParaRPr lang="en-US" altLang="zh-CN" sz="3200" dirty="0"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32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Your taxes pay for </a:t>
            </a:r>
            <a:r>
              <a:rPr lang="en-US" altLang="zh-CN" sz="32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_________</a:t>
            </a:r>
            <a:r>
              <a:rPr lang="zh-CN" altLang="en-US" sz="32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 benefits such as unemployment and sickness pay.</a:t>
            </a:r>
            <a:endParaRPr lang="zh-CN" altLang="en-US" sz="3200" dirty="0"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32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你交的稅用作诸如失业和医疗等方面的福利救济。</a:t>
            </a:r>
            <a:endParaRPr lang="zh-CN" altLang="en-US" sz="3200" dirty="0"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32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After her month's sick leave, she was </a:t>
            </a:r>
            <a:r>
              <a:rPr lang="en-US" altLang="zh-CN" sz="32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asked</a:t>
            </a:r>
            <a:r>
              <a:rPr lang="zh-CN" altLang="en-US" sz="32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 to see the company</a:t>
            </a:r>
            <a:r>
              <a:rPr lang="en-US" altLang="zh-CN" sz="32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zh-CN" altLang="en-US" sz="32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s </a:t>
            </a:r>
            <a:r>
              <a:rPr lang="en-US" altLang="zh-CN" sz="32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__________</a:t>
            </a:r>
            <a:r>
              <a:rPr lang="zh-CN" altLang="en-US" sz="32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 officer.</a:t>
            </a:r>
            <a:endParaRPr lang="zh-CN" altLang="en-US" sz="3200" dirty="0"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32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她休了一個月病假之后，公司的福利主管约见了她。</a:t>
            </a:r>
            <a:endParaRPr lang="zh-CN" altLang="en-US" sz="3200" dirty="0"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711798" y="206533"/>
            <a:ext cx="609527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welfare</a:t>
            </a:r>
            <a:endParaRPr lang="zh-CN" alt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255106" y="2132737"/>
            <a:ext cx="609527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welfare</a:t>
            </a:r>
            <a:endParaRPr lang="zh-CN" alt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529068" y="3011817"/>
            <a:ext cx="609527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welfare</a:t>
            </a:r>
            <a:endParaRPr lang="zh-CN" alt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234773" y="5105661"/>
            <a:ext cx="609527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welfare</a:t>
            </a:r>
            <a:endParaRPr lang="zh-CN" alt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065104" y="1099685"/>
            <a:ext cx="37337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Using Language</a:t>
            </a:r>
            <a:endParaRPr lang="zh-CN" alt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389731" y="4351411"/>
            <a:ext cx="33730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Heimlich </a:t>
            </a:r>
            <a:r>
              <a:rPr lang="en-US" altLang="zh-CN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manoeuvre</a:t>
            </a:r>
            <a:endParaRPr lang="zh-CN" alt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70848" y="259307"/>
            <a:ext cx="2750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highlight>
                  <a:srgbClr val="FFFF00"/>
                </a:highlight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B5U5 First Aid</a:t>
            </a:r>
            <a:endParaRPr lang="zh-CN" altLang="en-US" sz="3200" dirty="0">
              <a:highlight>
                <a:srgbClr val="FFFF00"/>
              </a:highlight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917325" y="2848970"/>
            <a:ext cx="69187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Sharing your story about providing first aid</a:t>
            </a:r>
            <a:endParaRPr lang="zh-CN" alt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712191" y="2258705"/>
            <a:ext cx="40260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>
                <a:solidFill>
                  <a:srgbClr val="FF000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Language study </a:t>
            </a:r>
            <a:endParaRPr lang="zh-CN" altLang="en-US" sz="4000" b="1" dirty="0">
              <a:solidFill>
                <a:srgbClr val="FF000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63773" y="232012"/>
            <a:ext cx="11864454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______________(</a:t>
            </a:r>
            <a:r>
              <a:rPr lang="zh-CN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一位共餐者</a:t>
            </a: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) at the restaurant, Zhang Tao, ________________________(</a:t>
            </a:r>
            <a:r>
              <a:rPr lang="zh-CN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被牛排卡住</a:t>
            </a: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). </a:t>
            </a:r>
            <a:endParaRPr lang="en-US" altLang="zh-CN" sz="2400" b="1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He was now holding his throat with his face turning red while his desperate friends _______________________________(</a:t>
            </a:r>
            <a:r>
              <a:rPr lang="zh-CN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拍打他的背部</a:t>
            </a: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). </a:t>
            </a:r>
            <a:endParaRPr lang="en-US" altLang="zh-CN" sz="2400" b="1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 With the help of Zhang’s friends, he was able to ____________________(</a:t>
            </a:r>
            <a:r>
              <a:rPr lang="zh-CN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扶着他站了起来</a:t>
            </a: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)</a:t>
            </a:r>
            <a:endParaRPr lang="en-US" altLang="zh-CN" sz="2400" b="1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 The food ______________________________(</a:t>
            </a:r>
            <a:r>
              <a:rPr lang="zh-CN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瞬间被排出</a:t>
            </a: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).</a:t>
            </a:r>
            <a:endParaRPr lang="en-US" altLang="zh-CN" sz="2400" b="1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They suggested he eat more slowly and _______________________(</a:t>
            </a:r>
            <a:r>
              <a:rPr lang="zh-CN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小口进食</a:t>
            </a: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) before they left. </a:t>
            </a:r>
            <a:endParaRPr lang="en-US" altLang="zh-CN" sz="2400" b="1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___________________________________________________(</a:t>
            </a:r>
            <a:r>
              <a:rPr lang="zh-CN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另一只手紧紧握住拳头</a:t>
            </a: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), push up and into his stomach in one motion. </a:t>
            </a:r>
            <a:endParaRPr lang="en-US" altLang="zh-CN" sz="2400" b="1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 Instead, ______________________________________(</a:t>
            </a:r>
            <a:r>
              <a:rPr lang="zh-CN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应将孩子脸朝下放在大腿上</a:t>
            </a: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) with the head lower than the rest of his body, and then _______________________(</a:t>
            </a:r>
            <a:r>
              <a:rPr lang="zh-CN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用力拍打</a:t>
            </a: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) to his upper back… </a:t>
            </a:r>
            <a:endParaRPr lang="en-US" altLang="zh-CN" sz="2400" b="1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Seeing Zhang choking, he __________________________________________(</a:t>
            </a:r>
            <a:r>
              <a:rPr lang="zh-CN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保持冷静，反应迅速</a:t>
            </a: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). </a:t>
            </a:r>
            <a:endParaRPr lang="en-US" altLang="zh-CN" sz="2400" b="1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 With choking victims, ________________________(</a:t>
            </a:r>
            <a:r>
              <a:rPr lang="zh-CN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分秒必争</a:t>
            </a: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). </a:t>
            </a:r>
            <a:endParaRPr lang="zh-CN" altLang="en-US" sz="2400" b="1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48269" y="232012"/>
            <a:ext cx="24497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 A fellow diner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66131" y="616424"/>
            <a:ext cx="41966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 was choking on some steak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50543" y="1262446"/>
            <a:ext cx="4849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 were slapping him on the back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937612" y="1633210"/>
            <a:ext cx="4849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 help Zhang to his feet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188191" y="2292880"/>
            <a:ext cx="4849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 was instantly forced out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957248" y="2795629"/>
            <a:ext cx="33846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 take smaller bits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96689" y="3411940"/>
            <a:ext cx="76325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  Grabbing your fist with your other hand tightly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943101" y="4187319"/>
            <a:ext cx="76325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  lay the child face down on your lap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861680" y="4558213"/>
            <a:ext cx="34065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  give firm slaps 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330321" y="5133543"/>
            <a:ext cx="6223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remained calm and reacted immediately 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987421" y="5966049"/>
            <a:ext cx="34028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 every minute counts 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59306" y="348018"/>
            <a:ext cx="1193269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1. Chen Wei, a high school student in Beijing, had his dinner_____________(interrupt ) when he heard someone __________(scream) from another table.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508078" y="778905"/>
            <a:ext cx="20744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interrupted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709547" y="778905"/>
            <a:ext cx="20744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screaming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459707" y="502351"/>
            <a:ext cx="2886502" cy="95410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have </a:t>
            </a:r>
            <a:r>
              <a:rPr lang="en-US" altLang="zh-CN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sth</a:t>
            </a: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 done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过去分词作宾补</a:t>
            </a:r>
            <a:endParaRPr lang="zh-CN" altLang="en-US" sz="2800" dirty="0">
              <a:solidFill>
                <a:schemeClr val="bg1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825853" y="-85949"/>
            <a:ext cx="2886502" cy="95410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hear sb doing 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现在分词作宾补</a:t>
            </a:r>
            <a:endParaRPr lang="zh-CN" altLang="en-US" sz="2800" dirty="0">
              <a:solidFill>
                <a:schemeClr val="bg1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27545" y="1734873"/>
            <a:ext cx="119326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2.  He was now holding his throat with his face turning red, while his desperate friends  ______________(slap) him _______ the back.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675186" y="2213179"/>
            <a:ext cx="24429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were slapping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829870" y="2148809"/>
            <a:ext cx="686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on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206422" y="4169021"/>
            <a:ext cx="2347416" cy="78474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desperate adj. 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直接箭头连接符 11"/>
          <p:cNvCxnSpPr>
            <a:stCxn id="10" idx="7"/>
          </p:cNvCxnSpPr>
          <p:nvPr/>
        </p:nvCxnSpPr>
        <p:spPr>
          <a:xfrm flipV="1">
            <a:off x="2210067" y="3499199"/>
            <a:ext cx="800971" cy="78474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3063921" y="2808028"/>
            <a:ext cx="2885365" cy="1138773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altLang="zh-CN" sz="240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tried when everything else has failed</a:t>
            </a:r>
            <a:endParaRPr lang="en-US" altLang="zh-CN" sz="2400" i="0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0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绝望的；孤注一掷的</a:t>
            </a:r>
            <a:endParaRPr lang="zh-CN" altLang="en-US" sz="2000" b="1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6002171" y="2736399"/>
            <a:ext cx="6130688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1) 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为了活命，她拼命抓住边缘。</a:t>
            </a:r>
            <a:endParaRPr lang="en-US" altLang="zh-CN" sz="24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She clung to the edge </a:t>
            </a:r>
            <a:r>
              <a:rPr lang="en-US" altLang="zh-CN" sz="28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a desperate attempt</a:t>
            </a:r>
            <a:r>
              <a:rPr lang="en-US" altLang="zh-CN" sz="28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altLang="zh-CN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 save herself.</a:t>
            </a:r>
            <a:endParaRPr lang="en-US" altLang="zh-CN" sz="2800" b="0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2) </a:t>
            </a:r>
            <a:r>
              <a:rPr lang="zh-CN" altLang="en-US" sz="24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他们焦急万分，把整座房子找了个遍。</a:t>
            </a:r>
            <a:endParaRPr lang="en-US" altLang="zh-CN" sz="2800" b="1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Desperate with anxiety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they searched the whole house.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cxnSp>
        <p:nvCxnSpPr>
          <p:cNvPr id="18" name="直接箭头连接符 17"/>
          <p:cNvCxnSpPr/>
          <p:nvPr/>
        </p:nvCxnSpPr>
        <p:spPr>
          <a:xfrm>
            <a:off x="2027112" y="4871084"/>
            <a:ext cx="1126092" cy="60264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>
            <a:off x="3086671" y="4640155"/>
            <a:ext cx="2809162" cy="156966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needing or wanting something very much</a:t>
            </a:r>
            <a:endParaRPr lang="en-US" altLang="zh-CN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极想；渴望</a:t>
            </a:r>
            <a:endParaRPr lang="zh-CN" altLang="en-US" sz="2400" b="1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5948148" y="5295026"/>
            <a:ext cx="618357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3) </a:t>
            </a:r>
            <a:r>
              <a:rPr lang="zh-CN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他们面临洁净水源的严重短缺</a:t>
            </a:r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 They face a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desperate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 shortage of clean water. 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 animBg="1"/>
      <p:bldP spid="6" grpId="0" animBg="1"/>
      <p:bldP spid="7" grpId="0"/>
      <p:bldP spid="8" grpId="0"/>
      <p:bldP spid="9" grpId="0"/>
      <p:bldP spid="10" grpId="0" animBg="1"/>
      <p:bldP spid="13" grpId="0" animBg="1"/>
      <p:bldP spid="15" grpId="0" build="p"/>
      <p:bldP spid="21" grpId="0" animBg="1"/>
      <p:bldP spid="2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91067" y="233619"/>
            <a:ext cx="11932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3. With the help of Zhang’s friends, he was able to help Zhang ______ his feet. 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403308" y="258000"/>
            <a:ext cx="7301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to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643582" y="739198"/>
            <a:ext cx="3480179" cy="52322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to one’s feet  </a:t>
            </a:r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站起来</a:t>
            </a:r>
            <a:endParaRPr lang="zh-CN" altLang="en-US" sz="2800" dirty="0">
              <a:solidFill>
                <a:schemeClr val="bg1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78641" y="893928"/>
            <a:ext cx="1145729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1) </a:t>
            </a:r>
            <a:r>
              <a:rPr lang="zh-CN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听到老师发出指令，学生站了起来，开始跑圈。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2) </a:t>
            </a:r>
            <a:r>
              <a:rPr lang="zh-CN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他太虚弱了，几经挣扎也站不起来。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3) </a:t>
            </a:r>
            <a:r>
              <a:rPr lang="zh-CN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听到妻子的呼唤，他立即站起来。</a:t>
            </a:r>
            <a:endParaRPr lang="zh-CN" altLang="en-US" sz="2800" b="1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54842" y="1375126"/>
            <a:ext cx="1176891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On</a:t>
            </a:r>
            <a:r>
              <a:rPr lang="zh-CN" alt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a</a:t>
            </a:r>
            <a:r>
              <a:rPr lang="zh-CN" alt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signal</a:t>
            </a:r>
            <a:r>
              <a:rPr lang="zh-CN" alt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from</a:t>
            </a:r>
            <a:r>
              <a:rPr lang="zh-CN" alt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the</a:t>
            </a:r>
            <a:r>
              <a:rPr lang="zh-CN" alt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teacher, the students 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got to their feet </a:t>
            </a:r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and began running laps.</a:t>
            </a:r>
            <a:r>
              <a:rPr lang="zh-CN" alt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 </a:t>
            </a:r>
            <a:endParaRPr lang="zh-CN" altLang="en-US" sz="3200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19585" y="3119686"/>
            <a:ext cx="117689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He was so weak that he could hardly 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struggle to his feet</a:t>
            </a:r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.</a:t>
            </a:r>
            <a:r>
              <a:rPr lang="zh-CN" alt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 </a:t>
            </a:r>
            <a:endParaRPr lang="zh-CN" altLang="en-US" sz="3200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08295" y="4515925"/>
            <a:ext cx="117689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His wife’s call 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brought him </a:t>
            </a:r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quickly 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to his feet</a:t>
            </a:r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. </a:t>
            </a:r>
            <a:endParaRPr lang="zh-CN" altLang="en-US" sz="3200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621" y="5042118"/>
            <a:ext cx="278414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1.</a:t>
            </a:r>
            <a:r>
              <a:rPr lang="zh-CN" altLang="en-US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进入，涉足</a:t>
            </a:r>
            <a:endParaRPr lang="en-US" altLang="zh-CN" sz="2800" b="1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2. </a:t>
            </a:r>
            <a:r>
              <a:rPr lang="zh-CN" altLang="en-US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自立，独立</a:t>
            </a:r>
            <a:endParaRPr lang="en-US" altLang="zh-CN" sz="2800" b="1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3. </a:t>
            </a:r>
            <a:r>
              <a:rPr lang="zh-CN" altLang="en-US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初次涉足</a:t>
            </a:r>
            <a:endParaRPr lang="en-US" altLang="zh-CN" sz="2800" b="1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4. </a:t>
            </a:r>
            <a:r>
              <a:rPr lang="zh-CN" altLang="en-US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坐下休息</a:t>
            </a:r>
            <a:endParaRPr lang="zh-CN" altLang="en-US" sz="2800" b="1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645089" y="5100700"/>
            <a:ext cx="507582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set foot in/on </a:t>
            </a:r>
            <a:r>
              <a:rPr lang="en-US" altLang="zh-CN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sth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.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stand on one’s own feet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get one’s feet wet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 put one’s feet up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/>
      <p:bldP spid="6" grpId="0"/>
      <p:bldP spid="7" grpId="0"/>
      <p:bldP spid="8" grpId="0"/>
      <p:bldP spid="9" grpId="0"/>
      <p:bldP spid="1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91067" y="233619"/>
            <a:ext cx="119326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4. They suggested he _________________(eat) more slowly and take small bites before they left.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487003" y="223178"/>
            <a:ext cx="27909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should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）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 eat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91067" y="2961194"/>
            <a:ext cx="2347416" cy="78474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suggest v.  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直接箭头连接符 8"/>
          <p:cNvCxnSpPr/>
          <p:nvPr/>
        </p:nvCxnSpPr>
        <p:spPr>
          <a:xfrm flipV="1">
            <a:off x="2047165" y="2014738"/>
            <a:ext cx="1317009" cy="94814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3364174" y="1024910"/>
            <a:ext cx="3091217" cy="163121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altLang="zh-CN" sz="24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 put forward an idea or a plan for other people to think about</a:t>
            </a:r>
            <a:endParaRPr lang="en-US" altLang="zh-CN" sz="2400" b="0" i="0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建议</a:t>
            </a:r>
            <a:endParaRPr lang="zh-CN" altLang="en-US" sz="2800" dirty="0">
              <a:solidFill>
                <a:schemeClr val="bg1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671480" y="932577"/>
            <a:ext cx="4512860" cy="138499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suggest </a:t>
            </a:r>
            <a:r>
              <a:rPr lang="en-US" altLang="zh-CN" sz="2800" dirty="0" err="1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sth</a:t>
            </a:r>
            <a:r>
              <a:rPr lang="en-US" altLang="zh-CN" sz="28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. </a:t>
            </a:r>
            <a:endParaRPr lang="en-US" altLang="zh-CN" sz="2800" dirty="0"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suggest doing </a:t>
            </a:r>
            <a:r>
              <a:rPr lang="en-US" altLang="zh-CN" sz="2800" dirty="0" err="1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sth</a:t>
            </a:r>
            <a:r>
              <a:rPr lang="en-US" altLang="zh-CN" sz="28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. </a:t>
            </a:r>
            <a:endParaRPr lang="en-US" altLang="zh-CN" sz="2800" dirty="0"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suggest (that) sb (should) do </a:t>
            </a:r>
            <a:endParaRPr lang="zh-CN" altLang="en-US" sz="2800" dirty="0"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377822" y="2818263"/>
            <a:ext cx="832513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28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）他建议休息一下。</a:t>
            </a:r>
            <a:endParaRPr lang="en-US" altLang="zh-CN" sz="2800" dirty="0"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28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）汤姆提议带孩子们去动物园。</a:t>
            </a:r>
            <a:endParaRPr lang="en-US" altLang="zh-CN" sz="2800" dirty="0"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endParaRPr lang="en-US" altLang="zh-CN" sz="2800" dirty="0"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endParaRPr lang="zh-CN" altLang="en-US" sz="2800" dirty="0"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864824" y="2841776"/>
            <a:ext cx="4101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He suggested a rest.</a:t>
            </a:r>
            <a:endParaRPr lang="zh-CN" altLang="en-US" sz="2800" dirty="0"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292824" y="3726204"/>
            <a:ext cx="98309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LcPeriod"/>
            </a:pPr>
            <a:r>
              <a:rPr lang="en-US" altLang="zh-CN" sz="28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Tom suggested taking the children to the zoo. </a:t>
            </a:r>
            <a:endParaRPr lang="en-US" altLang="zh-CN" sz="2800" dirty="0"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buAutoNum type="alphaLcPeriod"/>
            </a:pPr>
            <a:r>
              <a:rPr lang="en-US" altLang="zh-CN" sz="28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Tom suggested (that) the children (should) be taken to the zoo.</a:t>
            </a:r>
            <a:endParaRPr lang="zh-CN" altLang="en-US" sz="2800" dirty="0"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538483" y="2799566"/>
            <a:ext cx="9418092" cy="138499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表示“建议”“要求”“命令”的词： </a:t>
            </a:r>
            <a:r>
              <a:rPr lang="en-US" altLang="zh-CN" sz="2800" dirty="0">
                <a:solidFill>
                  <a:srgbClr val="FFFF0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advise, recommend, request, require, demand, command, order, propose </a:t>
            </a:r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所带宾语从句谓语动词用 </a:t>
            </a:r>
            <a:r>
              <a:rPr lang="en-US" altLang="zh-CN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should+v</a:t>
            </a: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.   should</a:t>
            </a:r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可以省略</a:t>
            </a:r>
            <a:endParaRPr lang="zh-CN" altLang="en-US" sz="2800" dirty="0">
              <a:solidFill>
                <a:schemeClr val="bg1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946711" y="4914451"/>
            <a:ext cx="50746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Her pale face suggested that she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made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 a mistake.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cxnSp>
        <p:nvCxnSpPr>
          <p:cNvPr id="17" name="直接箭头连接符 16"/>
          <p:cNvCxnSpPr/>
          <p:nvPr/>
        </p:nvCxnSpPr>
        <p:spPr>
          <a:xfrm>
            <a:off x="1556982" y="3836388"/>
            <a:ext cx="1148687" cy="149988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/>
          <p:cNvSpPr txBox="1"/>
          <p:nvPr/>
        </p:nvSpPr>
        <p:spPr>
          <a:xfrm>
            <a:off x="2844281" y="4668265"/>
            <a:ext cx="3926290" cy="2062103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0" i="0" dirty="0">
                <a:solidFill>
                  <a:srgbClr val="202124"/>
                </a:solidFill>
                <a:effectLst/>
                <a:latin typeface="Segoe UI" panose="020B0502040204020203" pitchFamily="34" charset="0"/>
              </a:rPr>
              <a:t> </a:t>
            </a:r>
            <a:r>
              <a:rPr lang="en-US" altLang="zh-CN" sz="28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 make somebody think that something is true</a:t>
            </a:r>
            <a:endParaRPr lang="en-US" altLang="zh-CN" sz="2800" b="0" i="0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使想到；使认为；表明</a:t>
            </a:r>
            <a:endParaRPr lang="en-US" altLang="zh-CN" sz="2400" b="1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4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en-US" sz="24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所带宾语从句中，谓语动词的时态用该用的时态。</a:t>
            </a:r>
            <a:endParaRPr lang="zh-CN" altLang="en-US" sz="2400" b="1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 animBg="1"/>
      <p:bldP spid="11" grpId="0" animBg="1" build="p"/>
      <p:bldP spid="12" grpId="0"/>
      <p:bldP spid="13" grpId="0"/>
      <p:bldP spid="14" grpId="0" build="p"/>
      <p:bldP spid="15" grpId="0" animBg="1"/>
      <p:bldP spid="16" grpId="0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91067" y="233619"/>
            <a:ext cx="119326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5.  __________(grab) your fist with your other hand tightly, push up and into his stomach  in one motion.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52734" y="233619"/>
            <a:ext cx="1740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Grabbing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360459" y="879949"/>
            <a:ext cx="34460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-</a:t>
            </a:r>
            <a:r>
              <a:rPr lang="en-US" altLang="zh-CN" sz="2800" dirty="0" err="1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ing</a:t>
            </a:r>
            <a:r>
              <a:rPr lang="zh-CN" altLang="en-US" sz="28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短语做伴随状语</a:t>
            </a:r>
            <a:r>
              <a:rPr lang="en-US" altLang="zh-CN" sz="28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 </a:t>
            </a:r>
            <a:endParaRPr lang="zh-CN" altLang="en-US" sz="2800" dirty="0"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736979" y="756839"/>
            <a:ext cx="776557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椭圆 6"/>
          <p:cNvSpPr/>
          <p:nvPr/>
        </p:nvSpPr>
        <p:spPr>
          <a:xfrm>
            <a:off x="191067" y="3295564"/>
            <a:ext cx="1705972" cy="78474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grab v.  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直接箭头连接符 7"/>
          <p:cNvCxnSpPr>
            <a:endCxn id="10" idx="1"/>
          </p:cNvCxnSpPr>
          <p:nvPr/>
        </p:nvCxnSpPr>
        <p:spPr>
          <a:xfrm flipV="1">
            <a:off x="1774210" y="2050480"/>
            <a:ext cx="1136175" cy="136394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7028596" y="1539228"/>
            <a:ext cx="47966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 grabbed Tom by the collar and dragged him outside.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910385" y="1357982"/>
            <a:ext cx="3848669" cy="138499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 take or hold sb/</a:t>
            </a:r>
            <a:r>
              <a:rPr lang="en-US" altLang="zh-CN" sz="2800" b="0" i="0" dirty="0" err="1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sthwith</a:t>
            </a:r>
            <a:r>
              <a:rPr lang="en-US" altLang="zh-CN" sz="28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your hand suddenly or roughly 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抓住；攫取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cxnSp>
        <p:nvCxnSpPr>
          <p:cNvPr id="11" name="直接箭头连接符 10"/>
          <p:cNvCxnSpPr/>
          <p:nvPr/>
        </p:nvCxnSpPr>
        <p:spPr>
          <a:xfrm>
            <a:off x="1871449" y="3729837"/>
            <a:ext cx="1514901" cy="13069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3326642" y="2958421"/>
            <a:ext cx="3432412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try to take hold of </a:t>
            </a:r>
            <a:r>
              <a:rPr lang="en-US" altLang="zh-C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（试图）抓住，夺得</a:t>
            </a:r>
            <a:endParaRPr lang="en-US" altLang="zh-CN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800" u="sng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grab at sb/</a:t>
            </a:r>
            <a:r>
              <a:rPr lang="en-US" altLang="zh-CN" sz="2800" u="sng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sth</a:t>
            </a:r>
            <a:endParaRPr lang="zh-CN" altLang="en-US" sz="2800" u="sng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6847765" y="2958421"/>
            <a:ext cx="52009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她抓树枝，可没抓着，就跌倒了。</a:t>
            </a:r>
            <a:endParaRPr lang="en-US" altLang="zh-CN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She </a:t>
            </a:r>
            <a:r>
              <a:rPr lang="en-US" altLang="zh-CN" sz="28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grabbed at </a:t>
            </a:r>
            <a:r>
              <a:rPr lang="en-US" altLang="zh-CN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branch, missed and fell.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cxnSp>
        <p:nvCxnSpPr>
          <p:cNvPr id="15" name="直接箭头连接符 14"/>
          <p:cNvCxnSpPr/>
          <p:nvPr/>
        </p:nvCxnSpPr>
        <p:spPr>
          <a:xfrm>
            <a:off x="1627496" y="4024839"/>
            <a:ext cx="1347716" cy="109307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3013879" y="4631943"/>
            <a:ext cx="3795218" cy="169277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dirty="0"/>
              <a:t> 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have or take something quickly, especially because you are in a hurry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（尤指匆忙地）取，拿，吃，喝</a:t>
            </a:r>
            <a:endParaRPr lang="zh-CN" altLang="en-US" sz="2800" u="sng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028596" y="4716166"/>
            <a:ext cx="505081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咱们赶快吃个三明治就走吧。</a:t>
            </a:r>
            <a:endParaRPr lang="en-US" altLang="zh-CN" sz="2800" dirty="0"/>
          </a:p>
          <a:p>
            <a:r>
              <a:rPr lang="en-US" altLang="zh-CN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Let's grab a sandwich before we go.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 animBg="1"/>
      <p:bldP spid="9" grpId="0"/>
      <p:bldP spid="10" grpId="0" animBg="1"/>
      <p:bldP spid="13" grpId="0" animBg="1"/>
      <p:bldP spid="14" grpId="0" build="p"/>
      <p:bldP spid="18" grpId="0" animBg="1"/>
      <p:bldP spid="2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91067" y="233619"/>
            <a:ext cx="11932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6. Every minute counts.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椭圆 2"/>
          <p:cNvSpPr/>
          <p:nvPr/>
        </p:nvSpPr>
        <p:spPr>
          <a:xfrm>
            <a:off x="361663" y="2734813"/>
            <a:ext cx="1985751" cy="90112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count v.  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直接箭头连接符 3"/>
          <p:cNvCxnSpPr>
            <a:endCxn id="6" idx="1"/>
          </p:cNvCxnSpPr>
          <p:nvPr/>
        </p:nvCxnSpPr>
        <p:spPr>
          <a:xfrm flipV="1">
            <a:off x="2231410" y="1348104"/>
            <a:ext cx="1547313" cy="154088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3778723" y="871050"/>
            <a:ext cx="2599899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 be important  </a:t>
            </a:r>
            <a:endParaRPr lang="en-US" altLang="zh-CN" sz="2800" b="0" i="0" dirty="0">
              <a:solidFill>
                <a:srgbClr val="2021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重要</a:t>
            </a:r>
            <a:r>
              <a:rPr lang="en-US" altLang="zh-CN" sz="28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=matter</a:t>
            </a:r>
            <a:endParaRPr lang="zh-CN" altLang="en-US" sz="2800" dirty="0"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839801" y="548662"/>
            <a:ext cx="508834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</a:rPr>
              <a:t>贵在心意。</a:t>
            </a:r>
            <a:endParaRPr lang="en-US" altLang="zh-CN" sz="28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8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It’s the thought that counts.</a:t>
            </a:r>
            <a:endParaRPr lang="en-US" altLang="zh-CN" sz="2800" b="1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(= used about a small but kind action or gift).</a:t>
            </a:r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。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cxnSp>
        <p:nvCxnSpPr>
          <p:cNvPr id="8" name="直接箭头连接符 7"/>
          <p:cNvCxnSpPr/>
          <p:nvPr/>
        </p:nvCxnSpPr>
        <p:spPr>
          <a:xfrm flipV="1">
            <a:off x="2347414" y="2831910"/>
            <a:ext cx="1340892" cy="31016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3688306" y="2555809"/>
            <a:ext cx="2780732" cy="126188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say numbers in the correct order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dirty="0"/>
              <a:t>（按顺序）数数</a:t>
            </a:r>
            <a:endParaRPr lang="zh-CN" altLang="en-US" sz="2800" dirty="0"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741996" y="2461939"/>
            <a:ext cx="508834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Don’t count your chickens before they are hatched.</a:t>
            </a:r>
            <a:endParaRPr lang="en-US" altLang="zh-CN" sz="2800" b="0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不要高兴得太早了。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616657" y="1881938"/>
            <a:ext cx="8311486" cy="52322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 It is not what you say but what you do that counts.</a:t>
            </a:r>
            <a:endParaRPr lang="zh-CN" altLang="en-US" sz="2800" dirty="0">
              <a:solidFill>
                <a:schemeClr val="bg1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cxnSp>
        <p:nvCxnSpPr>
          <p:cNvPr id="13" name="直接箭头连接符 12"/>
          <p:cNvCxnSpPr/>
          <p:nvPr/>
        </p:nvCxnSpPr>
        <p:spPr>
          <a:xfrm>
            <a:off x="1908410" y="3604057"/>
            <a:ext cx="1870313" cy="67163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3784408" y="3968344"/>
            <a:ext cx="23622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count on …</a:t>
            </a:r>
            <a:endParaRPr lang="en-US" altLang="zh-CN" sz="2800" dirty="0"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依靠， 依赖</a:t>
            </a:r>
            <a:endParaRPr lang="zh-CN" altLang="en-US" sz="2800" dirty="0"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632812" y="3947709"/>
            <a:ext cx="54909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我就靠你帮我啦。</a:t>
            </a:r>
            <a:endParaRPr lang="en-US" altLang="zh-CN" sz="2800" dirty="0"/>
          </a:p>
          <a:p>
            <a:r>
              <a:rPr lang="en-US" altLang="zh-CN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I'm counting on you to help me.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cxnSp>
        <p:nvCxnSpPr>
          <p:cNvPr id="19" name="直接箭头连接符 18"/>
          <p:cNvCxnSpPr>
            <a:stCxn id="3" idx="4"/>
          </p:cNvCxnSpPr>
          <p:nvPr/>
        </p:nvCxnSpPr>
        <p:spPr>
          <a:xfrm>
            <a:off x="1354539" y="3635936"/>
            <a:ext cx="2139288" cy="144785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框 21"/>
          <p:cNvSpPr txBox="1"/>
          <p:nvPr/>
        </p:nvSpPr>
        <p:spPr>
          <a:xfrm>
            <a:off x="3754697" y="5083791"/>
            <a:ext cx="2481619" cy="89255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count (as)+n …</a:t>
            </a:r>
            <a:endParaRPr lang="en-US" altLang="zh-CN" sz="2800" dirty="0"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认为；看作</a:t>
            </a:r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6384735" y="5016027"/>
            <a:ext cx="562529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0" i="0" dirty="0">
                <a:solidFill>
                  <a:srgbClr val="202124"/>
                </a:solidFill>
                <a:effectLst/>
                <a:latin typeface="Segoe UI" panose="020B0502040204020203" pitchFamily="34" charset="0"/>
              </a:rPr>
              <a:t> </a:t>
            </a:r>
            <a:r>
              <a:rPr lang="zh-CN" altLang="en-US" sz="2800" dirty="0"/>
              <a:t>她认为自己是一个幸运儿。</a:t>
            </a:r>
            <a:endParaRPr lang="en-US" altLang="zh-CN" sz="2800" dirty="0"/>
          </a:p>
          <a:p>
            <a:r>
              <a:rPr lang="en-US" altLang="zh-CN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She counts herself one of the lucky ones.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build="p"/>
      <p:bldP spid="10" grpId="0" animBg="1"/>
      <p:bldP spid="11" grpId="0"/>
      <p:bldP spid="12" grpId="0" animBg="1"/>
      <p:bldP spid="16" grpId="0" animBg="1"/>
      <p:bldP spid="18" grpId="0" build="p"/>
      <p:bldP spid="22" grpId="0" animBg="1"/>
      <p:bldP spid="25" grpId="0" build="p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>
            <a:latin typeface="High Tower Text" panose="02040502050506030303" pitchFamily="18" charset="0"/>
            <a:ea typeface="华文宋体" panose="02010600040101010101" pitchFamily="2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5424</Words>
  <Application>WPS 演示</Application>
  <PresentationFormat>宽屏</PresentationFormat>
  <Paragraphs>270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9" baseType="lpstr">
      <vt:lpstr>Arial</vt:lpstr>
      <vt:lpstr>宋体</vt:lpstr>
      <vt:lpstr>Wingdings</vt:lpstr>
      <vt:lpstr>High Tower Text</vt:lpstr>
      <vt:lpstr>华文宋体</vt:lpstr>
      <vt:lpstr>Times New Roman</vt:lpstr>
      <vt:lpstr>Segoe UI</vt:lpstr>
      <vt:lpstr>微软雅黑</vt:lpstr>
      <vt:lpstr>Arial Unicode MS</vt:lpstr>
      <vt:lpstr>等线 Light</vt:lpstr>
      <vt:lpstr>等线</vt:lpstr>
      <vt:lpstr>Palatino Linotype</vt:lpstr>
      <vt:lpstr>HelveticaNeue</vt:lpstr>
      <vt:lpstr>华文新魏</vt:lpstr>
      <vt:lpstr>Segoe Print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Acer</dc:creator>
  <cp:lastModifiedBy>Administrator</cp:lastModifiedBy>
  <cp:revision>280</cp:revision>
  <cp:lastPrinted>2023-04-06T06:55:00Z</cp:lastPrinted>
  <dcterms:created xsi:type="dcterms:W3CDTF">2023-03-19T11:26:00Z</dcterms:created>
  <dcterms:modified xsi:type="dcterms:W3CDTF">2024-03-14T09:03:12Z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2052-11.8.2.7978</vt:lpwstr>
  </property>
</Properties>
</file>