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7"/>
  </p:notesMasterIdLst>
  <p:sldIdLst>
    <p:sldId id="317" r:id="rId4"/>
    <p:sldId id="276" r:id="rId5"/>
    <p:sldId id="274" r:id="rId6"/>
    <p:sldId id="275" r:id="rId7"/>
    <p:sldId id="281" r:id="rId8"/>
    <p:sldId id="273" r:id="rId9"/>
    <p:sldId id="280" r:id="rId10"/>
    <p:sldId id="271" r:id="rId11"/>
    <p:sldId id="277" r:id="rId12"/>
    <p:sldId id="278" r:id="rId13"/>
    <p:sldId id="258" r:id="rId14"/>
    <p:sldId id="315" r:id="rId15"/>
    <p:sldId id="30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1128" y="-648"/>
      </p:cViewPr>
      <p:guideLst>
        <p:guide orient="horz" pos="2121"/>
        <p:guide pos="37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2A95-D32E-4B34-A53F-94A4FA01EE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667A1-E9C8-4884-99E9-71C8D7CE03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D9963-C91D-4397-91CD-A10F66E0796E}" type="slidenum">
              <a:rPr lang="en-US" altLang="zh-CN"/>
            </a:fld>
            <a:endParaRPr lang="en-US" altLang="zh-CN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125" name="图片 1" descr="logo横版 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19" y="34845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jpeg"/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9" Type="http://schemas.openxmlformats.org/officeDocument/2006/relationships/slideLayout" Target="../slideLayouts/slideLayout1.xml"/><Relationship Id="rId18" Type="http://schemas.microsoft.com/office/2007/relationships/hdphoto" Target="../media/hdphoto1.wdp"/><Relationship Id="rId17" Type="http://schemas.openxmlformats.org/officeDocument/2006/relationships/image" Target="../media/image8.png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34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432594" y="1512094"/>
            <a:ext cx="65389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3" name="矩形 3"/>
          <p:cNvSpPr>
            <a:spLocks noChangeArrowheads="1"/>
          </p:cNvSpPr>
          <p:nvPr/>
        </p:nvSpPr>
        <p:spPr bwMode="auto">
          <a:xfrm>
            <a:off x="7250907" y="2407444"/>
            <a:ext cx="360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latin typeface="华文新魏" panose="02010800040101010101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4" name="图片 11" descr="水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07" y="329406"/>
            <a:ext cx="4902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3189"/>
          <a:stretch>
            <a:fillRect/>
          </a:stretch>
        </p:blipFill>
        <p:spPr bwMode="auto">
          <a:xfrm>
            <a:off x="7331869" y="3072606"/>
            <a:ext cx="34417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4" b="22592" l="60507" r="74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7" t="5438" r="23291" b="75502"/>
          <a:stretch>
            <a:fillRect/>
          </a:stretch>
        </p:blipFill>
        <p:spPr>
          <a:xfrm rot="20976785">
            <a:off x="601980" y="-20955"/>
            <a:ext cx="508635" cy="4787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3"/>
          <p:cNvSpPr txBox="1"/>
          <p:nvPr/>
        </p:nvSpPr>
        <p:spPr>
          <a:xfrm>
            <a:off x="1260475" y="27305"/>
            <a:ext cx="2087245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8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行楷" panose="02010800040101010101" charset="-122"/>
              </a:rPr>
              <a:t>范文支架</a:t>
            </a:r>
            <a:r>
              <a:rPr lang="en-US" altLang="zh-CN" sz="28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行楷" panose="02010800040101010101" charset="-122"/>
              </a:rPr>
              <a:t>：</a:t>
            </a:r>
            <a:endParaRPr lang="en-US" altLang="zh-CN" sz="28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670" y="610870"/>
            <a:ext cx="5764530" cy="60655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>
            <a:noAutofit/>
          </a:bodyPr>
          <a:p>
            <a:pPr indent="0" algn="l" fontAlgn="auto">
              <a:lnSpc>
                <a:spcPts val="22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Sample Writing1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22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Dear James,</a:t>
            </a:r>
            <a:endParaRPr lang="zh-CN" altLang="en-US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2200"/>
              </a:lnSpc>
            </a:pPr>
            <a:r>
              <a:rPr lang="en-US" altLang="zh-CN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Para1.</a:t>
            </a:r>
            <a:endParaRPr lang="en-US" altLang="zh-CN" sz="2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22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 hope this email finds you well.</a:t>
            </a:r>
            <a:r>
              <a:rPr lang="zh-CN" altLang="en-US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It’s thoughtful of you to plan to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celebrate our first prize at the school's English Drama Festival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We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are deeply grateful for ...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2200"/>
              </a:lnSpc>
            </a:pPr>
            <a:r>
              <a:rPr lang="en-US" altLang="zh-CN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Para2</a:t>
            </a:r>
            <a:endParaRPr lang="en-US" altLang="zh-CN" sz="2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2200"/>
              </a:lnSpc>
            </a:pP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According to the 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survey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I have carried out,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he results are quite revealing: 88%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of the classmates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prefer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outing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at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weekend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 59%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are in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...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,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while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32%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favor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..</a:t>
            </a:r>
            <a:r>
              <a:rPr lang="zh-CN" altLang="en-US" sz="2000" b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and some like two or three celebration ways. </a:t>
            </a:r>
            <a:r>
              <a:rPr lang="en-US" altLang="zh-CN" sz="2000" b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Personally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 I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recommend organizing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 weekend outing. This option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will </a:t>
            </a:r>
            <a:r>
              <a:rPr lang="zh-CN" altLang="en-US" sz="2000" b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not only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meet/satisfy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the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majority’s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taste </a:t>
            </a:r>
            <a:r>
              <a:rPr lang="zh-CN" altLang="en-US" sz="2000" b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but also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allow us to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...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2200"/>
              </a:lnSpc>
            </a:pPr>
            <a:r>
              <a:rPr lang="en-US" altLang="zh-CN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Para3</a:t>
            </a:r>
            <a:endParaRPr lang="en-US" altLang="zh-CN" sz="2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2200"/>
              </a:lnSpc>
            </a:pP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Thank you again for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..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. and</a:t>
            </a:r>
            <a:r>
              <a:rPr lang="en-US" altLang="zh-CN" sz="2000" b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I believe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that our celebration will be</a:t>
            </a:r>
            <a:r>
              <a:rPr lang="en-US" altLang="zh-CN" sz="2000" b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 success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22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Yours sincerely,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22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Li Hua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2200"/>
              </a:lnSpc>
            </a:pP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03340" y="133350"/>
            <a:ext cx="5497195" cy="654304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>
            <a:noAutofit/>
          </a:bodyPr>
          <a:p>
            <a:pPr algn="l"/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Sample Writing2</a:t>
            </a:r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zh-CN" altLang="en-US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Dear James,</a:t>
            </a:r>
            <a:endParaRPr lang="zh-CN" altLang="en-US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Para1.</a:t>
            </a:r>
            <a:endParaRPr lang="en-US" altLang="zh-CN" sz="2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 hope this email finds you well.</a:t>
            </a:r>
            <a:r>
              <a:rPr lang="zh-CN" altLang="en-US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I’m writing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to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extend my heartfelt gratitude/ to you for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trusting me to carry out the survey on how the classmates would prefer to celebrate. Here comes the survey result. </a:t>
            </a:r>
            <a:endParaRPr lang="zh-CN" altLang="en-US" sz="2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Para2.</a:t>
            </a:r>
            <a:endParaRPr lang="en-US" altLang="zh-CN" sz="2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From the survey,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compared with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outing at weekends liked by 88% of the classmates, watching English films and sharing foods and drinks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make up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59% and 32%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respectively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 However, of the three ways,</a:t>
            </a:r>
            <a:r>
              <a:rPr lang="en-US" altLang="zh-CN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some make cross selections.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As for me, I will </a:t>
            </a:r>
            <a:r>
              <a:rPr lang="en-US" altLang="zh-CN" sz="2000" b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follow the majority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000" b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for one thing,...for another thing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... 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Para3</a:t>
            </a:r>
            <a:endParaRPr lang="en-US" altLang="zh-CN" sz="2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 hope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you will find my suggestion practical and reasonable and looking forward to...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Yours sincerely,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Li Hua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 descr="微信图片_202404270654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9655" y="5822950"/>
            <a:ext cx="604520" cy="80327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0195" y="589915"/>
            <a:ext cx="11583670" cy="601599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 fontAlgn="auto">
              <a:lnSpc>
                <a:spcPts val="308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Dear James,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08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 hope this email finds you well. It’s 1___________(consider) of you to make me carry out the survey 2_____ the classmates would like to celebrate our success at the School English Drama Festival. The results are as follows.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ts val="308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On the 3_______ (base) basis of the survey, outings at weekends and English movie nights 4______________(favor)  by 88% and 59% of us respectively, with 32% 5__________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08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(will) to sharing food and drinks. However,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of the three ways,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some make cross selections. 6_________(meet) the majority’s interest, I would recommend 7___________(orgnize) organizing an outing, for one thing, we can stay away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from the heavy learning pressure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for a while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and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refresh 8___________(we)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ourselves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; for another thing,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going outing can also 9____________(strength) our friendship and train team spirits.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ts val="308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Thank you once again for your support and I hope that you will take my advice 10_______consideration.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08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Yours sincerely,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ts val="308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Li Hua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4" b="22592" l="60507" r="74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7" t="5438" r="23291" b="75502"/>
          <a:stretch>
            <a:fillRect/>
          </a:stretch>
        </p:blipFill>
        <p:spPr>
          <a:xfrm rot="20976785">
            <a:off x="476250" y="53340"/>
            <a:ext cx="647065" cy="608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254125" y="125730"/>
            <a:ext cx="1723390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800" b="1" dirty="0" smtClean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行楷" panose="02010800040101010101" charset="-122"/>
              </a:rPr>
              <a:t>范文欣赏</a:t>
            </a:r>
            <a:r>
              <a:rPr lang="en-US" altLang="zh-CN" sz="2800" b="1" dirty="0" smtClean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行楷" panose="02010800040101010101" charset="-122"/>
              </a:rPr>
              <a:t>：</a:t>
            </a:r>
            <a:endParaRPr lang="en-US" altLang="zh-CN" sz="2800" b="1" dirty="0" smtClean="0">
              <a:solidFill>
                <a:schemeClr val="accent6"/>
              </a:solidFill>
              <a:latin typeface="楷体" panose="02010609060101010101" pitchFamily="49" charset="-122"/>
              <a:ea typeface="楷体" panose="02010609060101010101" pitchFamily="49" charset="-122"/>
              <a:cs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71415" y="1007110"/>
            <a:ext cx="173355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considerate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15795" y="1325880"/>
            <a:ext cx="76327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how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14475" y="2192020"/>
            <a:ext cx="9442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basis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6755" y="2564130"/>
            <a:ext cx="17519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are favored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5465" y="3355340"/>
            <a:ext cx="13703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meet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8510" y="3306445"/>
            <a:ext cx="1487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orgnizing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17495" y="4147185"/>
            <a:ext cx="1397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ourselves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6755" y="4538980"/>
            <a:ext cx="1659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1850" y="5309870"/>
            <a:ext cx="7346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into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" name="图片 19" descr="微信图片_202404270654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590" y="5409565"/>
            <a:ext cx="772160" cy="1026160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589135" y="2508250"/>
            <a:ext cx="13652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willing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Group 3"/>
          <p:cNvGraphicFramePr>
            <a:graphicFrameLocks noGrp="1"/>
          </p:cNvGraphicFramePr>
          <p:nvPr/>
        </p:nvGraphicFramePr>
        <p:xfrm>
          <a:off x="971514" y="1927851"/>
          <a:ext cx="10382250" cy="4228465"/>
        </p:xfrm>
        <a:graphic>
          <a:graphicData uri="http://schemas.openxmlformats.org/drawingml/2006/table">
            <a:tbl>
              <a:tblPr/>
              <a:tblGrid>
                <a:gridCol w="2093595"/>
                <a:gridCol w="6979920"/>
                <a:gridCol w="1308735"/>
              </a:tblGrid>
              <a:tr h="643890">
                <a:tc>
                  <a:txBody>
                    <a:bodyPr/>
                    <a:lstStyle/>
                    <a:p>
                      <a:pPr marL="0" marR="0" lvl="0" algn="l" defTabSz="0" rtl="0" eaLnBrk="1" fontAlgn="base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Purpose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华文隶书" panose="02010800040101010101" charset="-122"/>
                        <a:cs typeface="Times New Roman" panose="02020603050405020304" pitchFamily="18" charset="0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Does the purpose  of writing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clear and evident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?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隶书" panose="02010800040101010101" charset="-122"/>
                        <a:cs typeface="Times New Roman" panose="02020603050405020304" pitchFamily="18" charset="0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endParaRPr kumimoji="0" lang="zh-CN" altLang="en-US" sz="2135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marL="0" marR="0" lvl="0" algn="l" defTabSz="0" rtl="0" eaLnBrk="1" fontAlgn="base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Structure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华文隶书" panose="02010800040101010101" charset="-122"/>
                        <a:cs typeface="Times New Roman" panose="02020603050405020304" pitchFamily="18" charset="0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0" rtl="0" eaLnBrk="1" fontAlgn="base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oes the structure meet the requirements?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华文隶书" panose="02010800040101010101" charset="-122"/>
                        <a:cs typeface="Times New Roman" panose="02020603050405020304" pitchFamily="18" charset="0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endParaRPr kumimoji="0" lang="zh-CN" altLang="en-US" sz="21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476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华文隶书" panose="02010800040101010101" charset="-122"/>
                        <a:cs typeface="Times New Roman" panose="02020603050405020304" pitchFamily="18" charset="0"/>
                        <a:sym typeface="Century Schoolbook" panose="02040604050505020304" pitchFamily="18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Language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华文隶书" panose="02010800040101010101" charset="-122"/>
                        <a:cs typeface="Times New Roman" panose="02020603050405020304" pitchFamily="18" charset="0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Are the sentences correct?  Have you used the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proper punctuation, lexical chunks, sentence patterns and paragraphs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to express yourself?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隶书" panose="02010800040101010101" charset="-122"/>
                        <a:cs typeface="Times New Roman" panose="02020603050405020304" pitchFamily="18" charset="0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endParaRPr kumimoji="0" lang="zh-CN" altLang="en-US" sz="2135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598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Content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华文隶书" panose="02010800040101010101" charset="-122"/>
                        <a:cs typeface="Times New Roman" panose="02020603050405020304" pitchFamily="18" charset="0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Have you included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all the points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 ?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隶书" panose="02010800040101010101" charset="-122"/>
                        <a:cs typeface="Times New Roman" panose="02020603050405020304" pitchFamily="18" charset="0"/>
                        <a:sym typeface="Century Schoolbook" panose="02040604050505020304" pitchFamily="18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Are the details suitable?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隶书" panose="02010800040101010101" charset="-122"/>
                        <a:cs typeface="Times New Roman" panose="02020603050405020304" pitchFamily="18" charset="0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endParaRPr kumimoji="0" lang="zh-CN" altLang="en-US" sz="21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598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Tone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华文隶书" panose="02010800040101010101" charset="-122"/>
                        <a:ea typeface="华文隶书" panose="02010800040101010101" charset="-122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Have you shown your </a:t>
                      </a: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sincerity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and</a:t>
                      </a:r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 politeness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隶书" panose="02010800040101010101" charset="-122"/>
                          <a:cs typeface="Times New Roman" panose="02020603050405020304" pitchFamily="18" charset="0"/>
                          <a:sym typeface="Century Schoolbook" panose="02040604050505020304" pitchFamily="18" charset="0"/>
                        </a:rPr>
                        <a:t> all through the writing?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隶书" panose="02010800040101010101" charset="-122"/>
                        <a:cs typeface="Times New Roman" panose="02020603050405020304" pitchFamily="18" charset="0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endParaRPr kumimoji="0" lang="zh-CN" altLang="en-US" sz="2135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sym typeface="Century Schoolbook" panose="020406040505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6829" name="Rectangle 8"/>
          <p:cNvSpPr>
            <a:spLocks noChangeArrowheads="1"/>
          </p:cNvSpPr>
          <p:nvPr/>
        </p:nvSpPr>
        <p:spPr bwMode="auto">
          <a:xfrm>
            <a:off x="2902585" y="571500"/>
            <a:ext cx="6811645" cy="1050925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135" b="1" dirty="0"/>
              <a:t>     </a:t>
            </a:r>
            <a:r>
              <a:rPr lang="en-US" altLang="zh-CN" sz="2400" b="1" dirty="0"/>
              <a:t>Finishing the e-mail,  you should see whether </a:t>
            </a:r>
            <a:endParaRPr lang="en-US" altLang="zh-CN" sz="2400" b="1" dirty="0"/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400" b="1" dirty="0"/>
              <a:t>    your article is  in line with the following hints.</a:t>
            </a:r>
            <a:endParaRPr lang="en-US" altLang="zh-CN" sz="2400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0906E-2F1F-4E55-9F25-6536644F7575}" type="slidenum">
              <a:rPr lang="zh-CN" altLang="en-US" sz="1600" smtClean="0"/>
            </a:fld>
            <a:endParaRPr lang="zh-CN" altLang="en-US" sz="2400" b="0">
              <a:solidFill>
                <a:schemeClr val="tx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4" b="22592" l="60507" r="74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7" t="5438" r="23291" b="75502"/>
          <a:stretch>
            <a:fillRect/>
          </a:stretch>
        </p:blipFill>
        <p:spPr>
          <a:xfrm rot="20976785">
            <a:off x="739775" y="53340"/>
            <a:ext cx="647065" cy="608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3"/>
          <p:cNvSpPr txBox="1"/>
          <p:nvPr/>
        </p:nvSpPr>
        <p:spPr>
          <a:xfrm>
            <a:off x="1436370" y="193675"/>
            <a:ext cx="2087245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行楷" panose="02010800040101010101" charset="-122"/>
              </a:rPr>
              <a:t>评价支架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行楷" panose="02010800040101010101" charset="-122"/>
              </a:rPr>
              <a:t>：</a:t>
            </a:r>
            <a:endParaRPr lang="en-US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行楷" panose="02010800040101010101" charset="-122"/>
            </a:endParaRPr>
          </a:p>
        </p:txBody>
      </p:sp>
      <p:pic>
        <p:nvPicPr>
          <p:cNvPr id="20" name="图片 19" descr="微信图片_202404270654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65" y="5789930"/>
            <a:ext cx="701040" cy="931545"/>
          </a:xfrm>
          <a:prstGeom prst="ellipse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微信图片_20240428055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555" cy="68611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32075" y="2073275"/>
            <a:ext cx="6927850" cy="2559050"/>
          </a:xfrm>
          <a:prstGeom prst="rect">
            <a:avLst/>
          </a:prstGeom>
        </p:spPr>
        <p:txBody>
          <a:bodyPr wrap="square">
            <a:noAutofit/>
          </a:bodyPr>
          <a:p>
            <a:pPr indent="0" algn="l" fontAlgn="auto">
              <a:lnSpc>
                <a:spcPts val="434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3600">
                <a:solidFill>
                  <a:schemeClr val="accent6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在心里种花，人生才不会荒</a:t>
            </a:r>
            <a:endParaRPr lang="zh-CN" altLang="en-US" sz="3600">
              <a:solidFill>
                <a:schemeClr val="accent6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indent="0" algn="l" fontAlgn="auto">
              <a:lnSpc>
                <a:spcPts val="4340"/>
              </a:lnSpc>
            </a:pPr>
            <a:r>
              <a:rPr lang="zh-CN" altLang="en-US" sz="3600">
                <a:solidFill>
                  <a:schemeClr val="accent6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废，生活不会亏待任何一个心中</a:t>
            </a:r>
            <a:endParaRPr lang="zh-CN" altLang="en-US" sz="3600">
              <a:solidFill>
                <a:schemeClr val="accent6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indent="0" algn="l" fontAlgn="auto">
              <a:lnSpc>
                <a:spcPts val="4340"/>
              </a:lnSpc>
            </a:pPr>
            <a:r>
              <a:rPr lang="zh-CN" altLang="en-US" sz="3600">
                <a:solidFill>
                  <a:schemeClr val="accent6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有光，全力奔跑的人。</a:t>
            </a:r>
            <a:r>
              <a:rPr lang="en-US" altLang="zh-CN" sz="3600">
                <a:solidFill>
                  <a:schemeClr val="accent6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                       </a:t>
            </a:r>
            <a:endParaRPr lang="en-US" altLang="zh-CN" sz="3600">
              <a:solidFill>
                <a:schemeClr val="accent6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indent="0" algn="l" fontAlgn="auto">
              <a:lnSpc>
                <a:spcPts val="4340"/>
              </a:lnSpc>
            </a:pPr>
            <a:r>
              <a:rPr lang="en-US" altLang="zh-CN" sz="3600">
                <a:solidFill>
                  <a:schemeClr val="accent6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                               —《人民日报》</a:t>
            </a:r>
            <a:endParaRPr lang="en-US" altLang="zh-CN" sz="3600">
              <a:solidFill>
                <a:schemeClr val="accent6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5"/>
          <p:cNvSpPr>
            <a:spLocks noTextEdit="1"/>
          </p:cNvSpPr>
          <p:nvPr/>
        </p:nvSpPr>
        <p:spPr>
          <a:xfrm>
            <a:off x="3987800" y="2648585"/>
            <a:ext cx="3416300" cy="57277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基于图表的建议信</a:t>
            </a:r>
            <a:endParaRPr lang="zh-CN" altLang="en-US" sz="24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0" name="Picture 4" descr="45bOOOPIC2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140" y="4651375"/>
            <a:ext cx="3047365" cy="202247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013075" y="3629025"/>
            <a:ext cx="562419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b="1" spc="200">
                <a:latin typeface="Arial" panose="020B0604020202020204" pitchFamily="34" charset="0"/>
                <a:ea typeface="微软雅黑" panose="020B0503020204020204" charset="-122"/>
              </a:rPr>
              <a:t>  —</a:t>
            </a:r>
            <a:r>
              <a:rPr lang="zh-CN" altLang="en-US" sz="2400" b="1" spc="200">
                <a:latin typeface="Arial" panose="020B0604020202020204" pitchFamily="34" charset="0"/>
                <a:ea typeface="微软雅黑" panose="020B0503020204020204" charset="-122"/>
              </a:rPr>
              <a:t>2024深圳市高三第二次调研考试</a:t>
            </a:r>
            <a:endParaRPr lang="zh-CN" altLang="en-US" sz="2400" b="1" spc="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" name="Bandari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7715" y="1932305"/>
            <a:ext cx="412750" cy="412750"/>
          </a:xfrm>
          <a:prstGeom prst="rect">
            <a:avLst/>
          </a:prstGeom>
        </p:spPr>
      </p:pic>
      <p:sp>
        <p:nvSpPr>
          <p:cNvPr id="2054" name="Text Box 8"/>
          <p:cNvSpPr txBox="1"/>
          <p:nvPr/>
        </p:nvSpPr>
        <p:spPr>
          <a:xfrm>
            <a:off x="5194300" y="4451350"/>
            <a:ext cx="3260090" cy="511810"/>
          </a:xfrm>
          <a:prstGeom prst="rect">
            <a:avLst/>
          </a:prstGeom>
          <a:noFill/>
          <a:ln w="12700">
            <a:noFill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陕西省礼泉第一中学  高小聪</a:t>
            </a:r>
            <a:endParaRPr lang="zh-CN" altLang="en-US" b="1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5435" y="1367790"/>
            <a:ext cx="59594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spc="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基于支架教学理论的应用文写作</a:t>
            </a:r>
            <a:endParaRPr lang="zh-CN" altLang="en-US" sz="2800" b="1" spc="40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539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3142" y="531756"/>
            <a:ext cx="189334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Contents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：</a:t>
            </a:r>
            <a:endParaRPr lang="zh-CN" alt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1750" y="1517015"/>
            <a:ext cx="4508500" cy="416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ts val="4540"/>
              </a:lnSpc>
              <a:buAutoNum type="arabicPeriod"/>
            </a:pPr>
            <a:r>
              <a:rPr lang="zh-CN" altLang="en-US" sz="3200" b="1" dirty="0" smtClean="0">
                <a:solidFill>
                  <a:schemeClr val="tx1"/>
                </a:solidFill>
                <a:ea typeface="华文楷体" panose="02010600040101010101" pitchFamily="2" charset="-122"/>
              </a:rPr>
              <a:t>支架式教学理论</a:t>
            </a:r>
            <a:endParaRPr lang="en-US" altLang="zh-CN" sz="3200" b="1" dirty="0" smtClean="0">
              <a:solidFill>
                <a:schemeClr val="tx1"/>
              </a:solidFill>
              <a:ea typeface="华文楷体" panose="02010600040101010101" pitchFamily="2" charset="-122"/>
            </a:endParaRPr>
          </a:p>
          <a:p>
            <a:pPr marL="342900" indent="-342900" fontAlgn="auto">
              <a:lnSpc>
                <a:spcPts val="4540"/>
              </a:lnSpc>
              <a:buAutoNum type="arabicPeriod" startAt="2"/>
            </a:pPr>
            <a:r>
              <a:rPr lang="zh-CN" altLang="en-US" sz="3200" b="1" dirty="0" smtClean="0">
                <a:solidFill>
                  <a:schemeClr val="tx1"/>
                </a:solidFill>
                <a:ea typeface="华文楷体" panose="02010600040101010101" pitchFamily="2" charset="-122"/>
              </a:rPr>
              <a:t>应用文试题呈现</a:t>
            </a:r>
            <a:endParaRPr lang="en-US" altLang="zh-CN" sz="3200" b="1" dirty="0" smtClean="0">
              <a:solidFill>
                <a:schemeClr val="tx1"/>
              </a:solidFill>
              <a:ea typeface="华文楷体" panose="02010600040101010101" pitchFamily="2" charset="-122"/>
            </a:endParaRPr>
          </a:p>
          <a:p>
            <a:pPr marL="342900" indent="-342900" fontAlgn="auto">
              <a:lnSpc>
                <a:spcPts val="4540"/>
              </a:lnSpc>
              <a:buAutoNum type="arabicPeriod" startAt="3"/>
            </a:pPr>
            <a:r>
              <a:rPr lang="zh-CN" altLang="en-US" sz="3200" b="1" dirty="0" smtClean="0">
                <a:solidFill>
                  <a:schemeClr val="tx1"/>
                </a:solidFill>
                <a:ea typeface="华文楷体" panose="02010600040101010101" pitchFamily="2" charset="-122"/>
                <a:sym typeface="+mn-ea"/>
              </a:rPr>
              <a:t>搭建</a:t>
            </a:r>
            <a:r>
              <a:rPr lang="zh-CN" altLang="en-US" sz="3200" b="1" dirty="0" smtClean="0">
                <a:solidFill>
                  <a:schemeClr val="tx1"/>
                </a:solidFill>
                <a:ea typeface="华文楷体" panose="02010600040101010101" pitchFamily="2" charset="-122"/>
              </a:rPr>
              <a:t>目标支架</a:t>
            </a:r>
            <a:endParaRPr lang="en-US" altLang="zh-CN" sz="3200" b="1" dirty="0" smtClean="0">
              <a:solidFill>
                <a:schemeClr val="tx1"/>
              </a:solidFill>
              <a:ea typeface="华文楷体" panose="02010600040101010101" pitchFamily="2" charset="-122"/>
            </a:endParaRPr>
          </a:p>
          <a:p>
            <a:pPr marL="342900" indent="-342900" fontAlgn="auto">
              <a:lnSpc>
                <a:spcPts val="4540"/>
              </a:lnSpc>
              <a:buAutoNum type="arabicPeriod" startAt="4"/>
            </a:pPr>
            <a:r>
              <a:rPr lang="zh-CN" altLang="en-US" sz="3200" b="1" dirty="0" smtClean="0">
                <a:solidFill>
                  <a:schemeClr val="tx1"/>
                </a:solidFill>
                <a:ea typeface="华文楷体" panose="02010600040101010101" pitchFamily="2" charset="-122"/>
                <a:sym typeface="+mn-ea"/>
              </a:rPr>
              <a:t>搭建结构支架</a:t>
            </a:r>
            <a:endParaRPr lang="en-US" altLang="zh-CN" sz="3200" b="1" dirty="0" smtClean="0">
              <a:solidFill>
                <a:schemeClr val="tx1"/>
              </a:solidFill>
              <a:ea typeface="华文楷体" panose="02010600040101010101" pitchFamily="2" charset="-122"/>
            </a:endParaRPr>
          </a:p>
          <a:p>
            <a:pPr marL="342900" indent="-342900" fontAlgn="auto">
              <a:lnSpc>
                <a:spcPts val="4540"/>
              </a:lnSpc>
              <a:buAutoNum type="arabicPeriod" startAt="4"/>
            </a:pPr>
            <a:r>
              <a:rPr lang="zh-CN" altLang="en-US" sz="3200" b="1" dirty="0" smtClean="0">
                <a:solidFill>
                  <a:schemeClr val="tx1"/>
                </a:solidFill>
                <a:ea typeface="华文楷体" panose="02010600040101010101" pitchFamily="2" charset="-122"/>
                <a:sym typeface="+mn-ea"/>
              </a:rPr>
              <a:t>搭建</a:t>
            </a:r>
            <a:r>
              <a:rPr lang="zh-CN" altLang="en-US" sz="3200" b="1" dirty="0" smtClean="0">
                <a:solidFill>
                  <a:schemeClr val="tx1"/>
                </a:solidFill>
                <a:ea typeface="华文楷体" panose="02010600040101010101" pitchFamily="2" charset="-122"/>
              </a:rPr>
              <a:t>语言支架</a:t>
            </a:r>
            <a:endParaRPr lang="en-US" altLang="zh-CN" sz="3200" b="1" dirty="0" smtClean="0">
              <a:solidFill>
                <a:schemeClr val="tx1"/>
              </a:solidFill>
              <a:ea typeface="华文楷体" panose="02010600040101010101" pitchFamily="2" charset="-122"/>
            </a:endParaRPr>
          </a:p>
          <a:p>
            <a:pPr fontAlgn="auto">
              <a:lnSpc>
                <a:spcPts val="4540"/>
              </a:lnSpc>
            </a:pPr>
            <a:r>
              <a:rPr lang="en-US" altLang="zh-CN" sz="3200" b="1" dirty="0" smtClean="0">
                <a:solidFill>
                  <a:schemeClr val="tx1"/>
                </a:solidFill>
                <a:ea typeface="华文楷体" panose="02010600040101010101" pitchFamily="2" charset="-122"/>
              </a:rPr>
              <a:t>6. </a:t>
            </a:r>
            <a:r>
              <a:rPr lang="zh-CN" altLang="en-US" sz="3200" b="1" dirty="0" smtClean="0">
                <a:solidFill>
                  <a:schemeClr val="tx1"/>
                </a:solidFill>
                <a:ea typeface="华文楷体" panose="02010600040101010101" pitchFamily="2" charset="-122"/>
              </a:rPr>
              <a:t>搭建范文支架</a:t>
            </a:r>
            <a:endParaRPr lang="zh-CN" altLang="en-US" sz="3200" b="1" dirty="0" smtClean="0">
              <a:solidFill>
                <a:schemeClr val="tx1"/>
              </a:solidFill>
              <a:ea typeface="华文楷体" panose="02010600040101010101" pitchFamily="2" charset="-122"/>
            </a:endParaRPr>
          </a:p>
          <a:p>
            <a:pPr fontAlgn="auto">
              <a:lnSpc>
                <a:spcPts val="4540"/>
              </a:lnSpc>
            </a:pPr>
            <a:r>
              <a:rPr lang="en-US" altLang="zh-CN" sz="3200" b="1" dirty="0" smtClean="0">
                <a:solidFill>
                  <a:schemeClr val="tx1"/>
                </a:solidFill>
                <a:ea typeface="华文楷体" panose="02010600040101010101" pitchFamily="2" charset="-122"/>
              </a:rPr>
              <a:t>7. </a:t>
            </a:r>
            <a:r>
              <a:rPr lang="zh-CN" altLang="zh-CN" sz="3200" b="1" dirty="0" smtClean="0">
                <a:solidFill>
                  <a:schemeClr val="tx1"/>
                </a:solidFill>
                <a:ea typeface="华文楷体" panose="02010600040101010101" pitchFamily="2" charset="-122"/>
              </a:rPr>
              <a:t>搭建评价支架</a:t>
            </a:r>
            <a:endParaRPr lang="zh-CN" altLang="zh-CN" sz="3200" b="1" dirty="0" smtClean="0">
              <a:solidFill>
                <a:schemeClr val="tx1"/>
              </a:solidFill>
              <a:ea typeface="华文楷体" panose="02010600040101010101" pitchFamily="2" charset="-122"/>
            </a:endParaRPr>
          </a:p>
        </p:txBody>
      </p:sp>
      <p:pic>
        <p:nvPicPr>
          <p:cNvPr id="5" name="图片 4" descr="微信图片_202404270654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780" y="4801870"/>
            <a:ext cx="1295400" cy="1720215"/>
          </a:xfrm>
          <a:prstGeom prst="ellipse">
            <a:avLst/>
          </a:prstGeom>
        </p:spPr>
      </p:pic>
      <p:sp>
        <p:nvSpPr>
          <p:cNvPr id="2" name="流程图: 终止 1"/>
          <p:cNvSpPr/>
          <p:nvPr/>
        </p:nvSpPr>
        <p:spPr>
          <a:xfrm>
            <a:off x="2219325" y="1516380"/>
            <a:ext cx="6652895" cy="4166870"/>
          </a:xfrm>
          <a:prstGeom prst="flowChartTerminator">
            <a:avLst/>
          </a:prstGeom>
          <a:ln w="5080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12240" y="426085"/>
            <a:ext cx="227012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行楷" panose="02010800040101010101" charset="-122"/>
              </a:rPr>
              <a:t>支架理论</a:t>
            </a:r>
            <a:r>
              <a:rPr lang="en-US" altLang="zh-CN" sz="28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行楷" panose="02010800040101010101" charset="-122"/>
              </a:rPr>
              <a:t>：</a:t>
            </a:r>
            <a:endParaRPr lang="en-US" altLang="zh-CN" sz="28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华文行楷" panose="02010800040101010101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7587" y="1483995"/>
            <a:ext cx="8272629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rgbClr val="FF0000"/>
                </a:solidFill>
                <a:latin typeface="system-ui"/>
                <a:ea typeface="楷体" panose="02010609060101010101" pitchFamily="49" charset="-122"/>
              </a:rPr>
              <a:t>支架式教学法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caffolding Instruction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 smtClean="0">
                <a:latin typeface="system-ui"/>
                <a:ea typeface="楷体" panose="02010609060101010101" pitchFamily="49" charset="-122"/>
              </a:rPr>
              <a:t>：</a:t>
            </a:r>
            <a:endParaRPr lang="en-US" altLang="zh-CN" sz="2400" b="1" dirty="0" smtClean="0">
              <a:latin typeface="system-ui"/>
              <a:ea typeface="楷体" panose="02010609060101010101" pitchFamily="49" charset="-122"/>
            </a:endParaRPr>
          </a:p>
          <a:p>
            <a:pPr algn="just"/>
            <a:r>
              <a:rPr lang="zh-CN" altLang="en-US" sz="2400" b="1" dirty="0">
                <a:latin typeface="system-ui"/>
                <a:ea typeface="楷体" panose="02010609060101010101" pitchFamily="49" charset="-122"/>
              </a:rPr>
              <a:t>根据前苏联著名心理学家维果斯基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Vygotsky,1978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“最近发展区理论”（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Zone of Proximal Development,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简称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ZPD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）提出的教学法</a:t>
            </a:r>
            <a:r>
              <a:rPr lang="zh-CN" altLang="en-US" sz="2400" b="1" dirty="0">
                <a:solidFill>
                  <a:srgbClr val="FF0000"/>
                </a:solidFill>
                <a:latin typeface="system-ui"/>
                <a:ea typeface="楷体" panose="02010609060101010101" pitchFamily="49" charset="-122"/>
              </a:rPr>
              <a:t>。</a:t>
            </a:r>
            <a:r>
              <a:rPr lang="zh-CN" altLang="en-US" sz="2400" b="1" dirty="0">
                <a:latin typeface="system-ui"/>
                <a:ea typeface="楷体" panose="02010609060101010101" pitchFamily="49" charset="-122"/>
              </a:rPr>
              <a:t>维果斯基认为学生的发展有两种水平，即：现有水平和可能发展的水平。两者之间的差距就是</a:t>
            </a:r>
            <a:r>
              <a:rPr lang="zh-CN" altLang="en-US" sz="2400" b="1" dirty="0">
                <a:solidFill>
                  <a:srgbClr val="00B0F0"/>
                </a:solidFill>
                <a:latin typeface="system-ui"/>
                <a:ea typeface="楷体" panose="02010609060101010101" pitchFamily="49" charset="-122"/>
              </a:rPr>
              <a:t>最近发展区</a:t>
            </a:r>
            <a:r>
              <a:rPr lang="zh-CN" altLang="en-US" sz="2400" b="1" dirty="0">
                <a:latin typeface="system-ui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system-ui"/>
              <a:ea typeface="楷体" panose="02010609060101010101" pitchFamily="49" charset="-122"/>
            </a:endParaRPr>
          </a:p>
          <a:p>
            <a:pPr algn="just"/>
            <a:r>
              <a:rPr lang="zh-CN" altLang="en-US" sz="2400" b="1" dirty="0" smtClean="0">
                <a:latin typeface="system-ui"/>
                <a:ea typeface="楷体" panose="02010609060101010101" pitchFamily="49" charset="-122"/>
              </a:rPr>
              <a:t>针对</a:t>
            </a:r>
            <a:r>
              <a:rPr lang="zh-CN" altLang="en-US" sz="2400" b="1" dirty="0">
                <a:latin typeface="system-ui"/>
                <a:ea typeface="楷体" panose="02010609060101010101" pitchFamily="49" charset="-122"/>
              </a:rPr>
              <a:t>学生的最近发展区，支架式教学强调教师要为学生的知识建构提供</a:t>
            </a:r>
            <a:r>
              <a:rPr lang="zh-CN" altLang="en-US" sz="2400" b="1" dirty="0">
                <a:solidFill>
                  <a:srgbClr val="00B0F0"/>
                </a:solidFill>
                <a:latin typeface="system-ui"/>
                <a:ea typeface="楷体" panose="02010609060101010101" pitchFamily="49" charset="-122"/>
              </a:rPr>
              <a:t>概念框架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conceptual framework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>
                <a:latin typeface="system-ui"/>
                <a:ea typeface="楷体" panose="02010609060101010101" pitchFamily="49" charset="-122"/>
              </a:rPr>
              <a:t>，把</a:t>
            </a:r>
            <a:r>
              <a:rPr lang="zh-CN" altLang="en-US" sz="2400" b="1" dirty="0">
                <a:solidFill>
                  <a:srgbClr val="C00000"/>
                </a:solidFill>
                <a:latin typeface="system-ui"/>
                <a:ea typeface="楷体" panose="02010609060101010101" pitchFamily="49" charset="-122"/>
              </a:rPr>
              <a:t>复杂的学习任务分解，如同搭脚手架一般引导学生一步一步发现和解决学习中的问题，最终掌握要学习的知识，成长为独立的学习</a:t>
            </a:r>
            <a:r>
              <a:rPr lang="zh-CN" altLang="en-US" sz="2400" b="1" dirty="0" smtClean="0">
                <a:solidFill>
                  <a:srgbClr val="C00000"/>
                </a:solidFill>
                <a:latin typeface="system-ui"/>
                <a:ea typeface="楷体" panose="02010609060101010101" pitchFamily="49" charset="-122"/>
              </a:rPr>
              <a:t>者。</a:t>
            </a:r>
            <a:endParaRPr lang="en-US" altLang="zh-CN" sz="2400" b="1" dirty="0" smtClean="0">
              <a:solidFill>
                <a:srgbClr val="C00000"/>
              </a:solidFill>
              <a:latin typeface="system-ui"/>
              <a:ea typeface="楷体" panose="02010609060101010101" pitchFamily="49" charset="-122"/>
            </a:endParaRPr>
          </a:p>
          <a:p>
            <a:pPr algn="just"/>
            <a:endParaRPr lang="en-US" altLang="zh-CN" sz="2400" b="1" dirty="0" smtClean="0">
              <a:solidFill>
                <a:srgbClr val="C00000"/>
              </a:solidFill>
              <a:latin typeface="system-ui"/>
              <a:ea typeface="楷体" panose="02010609060101010101" pitchFamily="49" charset="-122"/>
            </a:endParaRPr>
          </a:p>
        </p:txBody>
      </p:sp>
      <p:pic>
        <p:nvPicPr>
          <p:cNvPr id="5" name="图片 4" descr="微信图片_202404270654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720" y="5337810"/>
            <a:ext cx="858520" cy="1140460"/>
          </a:xfrm>
          <a:prstGeom prst="ellipse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412875" y="1287780"/>
            <a:ext cx="8500110" cy="44018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404270654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555" y="5132705"/>
            <a:ext cx="1103630" cy="1466215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26565" y="929640"/>
            <a:ext cx="8614410" cy="53835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fontAlgn="auto">
              <a:lnSpc>
                <a:spcPts val="3580"/>
              </a:lnSpc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第四部分写作(共两节，满分40分)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80"/>
              </a:lnSpc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第一节(满分15分)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80"/>
              </a:lnSpc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假定你是李华，你班在校英语戏剧节中获得一等奖，外教James打算为此庆祝，并委托你调查同学们喜欢的方式。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80"/>
              </a:lnSpc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请你根据调查结果，给外教写一封邮件，内容包括: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80"/>
              </a:lnSpc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1.表达感谢;		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80"/>
              </a:lnSpc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2.提出个人建议;		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80"/>
              </a:lnSpc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3.说明理由。		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80"/>
              </a:lnSpc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注意: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80"/>
              </a:lnSpc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1.词数80左右;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580"/>
              </a:lnSpc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2.请在答题卡的相应位置作答。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185" y="3251835"/>
            <a:ext cx="4712970" cy="3243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12240" y="262255"/>
            <a:ext cx="227012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800" b="1" dirty="0" smtClean="0"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ea typeface="华文楷体" panose="02010600040101010101" pitchFamily="2" charset="-122"/>
                <a:sym typeface="+mn-ea"/>
              </a:rPr>
              <a:t> </a:t>
            </a:r>
            <a:r>
              <a:rPr lang="zh-CN" altLang="en-US" sz="3200" b="1" dirty="0" smtClean="0">
                <a:solidFill>
                  <a:srgbClr val="C00000"/>
                </a:solidFill>
                <a:ea typeface="华文楷体" panose="02010600040101010101" pitchFamily="2" charset="-122"/>
                <a:sym typeface="+mn-ea"/>
              </a:rPr>
              <a:t>试题呈现</a:t>
            </a:r>
            <a:r>
              <a:rPr lang="en-US" altLang="zh-CN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行楷" panose="02010800040101010101" charset="-122"/>
              </a:rPr>
              <a:t>：</a:t>
            </a:r>
            <a:endParaRPr lang="en-US" altLang="zh-CN" sz="32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/>
          <p:nvPr/>
        </p:nvSpPr>
        <p:spPr>
          <a:xfrm>
            <a:off x="2324735" y="208915"/>
            <a:ext cx="22021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7030A0"/>
                </a:solidFill>
                <a:ea typeface="华文楷体" panose="02010600040101010101" pitchFamily="2" charset="-122"/>
              </a:rPr>
              <a:t>目标支架：</a:t>
            </a:r>
            <a:endParaRPr lang="zh-CN" altLang="en-US" sz="3200" b="1" dirty="0" smtClean="0">
              <a:solidFill>
                <a:srgbClr val="7030A0"/>
              </a:solidFill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0744" y="835428"/>
            <a:ext cx="126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Form</a:t>
            </a:r>
            <a:r>
              <a:rPr lang="en-US" altLang="zh-CN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400" b="1" dirty="0" smtClean="0">
              <a:solidFill>
                <a:schemeClr val="accent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0579" y="1337511"/>
            <a:ext cx="2096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Style:</a:t>
            </a:r>
            <a:endParaRPr lang="en-US" altLang="zh-CN" sz="2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4859" y="2232803"/>
            <a:ext cx="240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Tenses &amp; Voices:</a:t>
            </a:r>
            <a:endParaRPr lang="en-US" altLang="zh-CN" sz="2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0651" y="3121077"/>
            <a:ext cx="126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Prons:</a:t>
            </a:r>
            <a:endParaRPr lang="en-US" altLang="zh-CN" sz="2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0744" y="5383842"/>
            <a:ext cx="126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points:</a:t>
            </a:r>
            <a:endParaRPr lang="en-US" altLang="zh-CN" sz="2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8219" y="858904"/>
            <a:ext cx="22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An  e-mail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2247" y="1901558"/>
            <a:ext cx="4122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simple Present Tense 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the simple future Tense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192" y="1387676"/>
            <a:ext cx="299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 letter of advice</a:t>
            </a:r>
            <a:endParaRPr lang="zh-CN" altLang="en-US" sz="24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2272" y="2694291"/>
            <a:ext cx="398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voice &amp; Passive Voice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4734514" y="2039254"/>
            <a:ext cx="267867" cy="92649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05957" y="3127764"/>
            <a:ext cx="502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he first, second &amp; third prons</a:t>
            </a:r>
            <a:endParaRPr lang="zh-CN" altLang="en-US" sz="24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4" b="22592" l="60507" r="74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7" t="5438" r="23291" b="75502"/>
          <a:stretch>
            <a:fillRect/>
          </a:stretch>
        </p:blipFill>
        <p:spPr>
          <a:xfrm rot="20976785">
            <a:off x="1788795" y="175260"/>
            <a:ext cx="581025" cy="61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微信图片_202404270654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5" y="5101590"/>
            <a:ext cx="1036320" cy="1376680"/>
          </a:xfrm>
          <a:prstGeom prst="ellipse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26635" y="5116830"/>
            <a:ext cx="6449695" cy="11988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Purpose of sending an e-mail;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Suggestions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based on the survey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and reasons ;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Thankfulness and expectation;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420744" y="4301167"/>
            <a:ext cx="126444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Mood:</a:t>
            </a:r>
            <a:endParaRPr lang="en-US" altLang="zh-CN" sz="2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62805" y="3740150"/>
            <a:ext cx="4685665" cy="138366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gratitude---  sincere; 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suggestion--- polite; 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survey 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result 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---  indictive </a:t>
            </a:r>
            <a:endParaRPr lang="en-US" altLang="zh-CN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4466544" y="3969019"/>
            <a:ext cx="267867" cy="92649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b="1" dirty="0"/>
          </a:p>
        </p:txBody>
      </p:sp>
      <p:sp>
        <p:nvSpPr>
          <p:cNvPr id="23" name="左大括号 22"/>
          <p:cNvSpPr/>
          <p:nvPr/>
        </p:nvSpPr>
        <p:spPr>
          <a:xfrm>
            <a:off x="4466544" y="5212984"/>
            <a:ext cx="267867" cy="92649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/>
      <p:bldP spid="12" grpId="0"/>
      <p:bldP spid="8" grpId="0"/>
      <p:bldP spid="15" grpId="0" animBg="1"/>
      <p:bldP spid="13" grpId="0"/>
      <p:bldP spid="14" grpId="0"/>
      <p:bldP spid="9" grpId="0"/>
      <p:bldP spid="16" grpId="0"/>
      <p:bldP spid="20" grpId="0"/>
      <p:bldP spid="22" grpId="0" animBg="1"/>
      <p:bldP spid="21" grpId="0"/>
      <p:bldP spid="10" grpId="0"/>
      <p:bldP spid="2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1503045" y="268605"/>
            <a:ext cx="22186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行楷" panose="02010800040101010101" charset="-122"/>
              </a:rPr>
              <a:t>结构</a:t>
            </a:r>
            <a:r>
              <a:rPr lang="zh-CN" altLang="en-US" sz="28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行楷" panose="02010800040101010101" charset="-122"/>
              </a:rPr>
              <a:t>支架</a:t>
            </a:r>
            <a:r>
              <a:rPr lang="en-US" altLang="zh-CN" sz="28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行楷" panose="02010800040101010101" charset="-122"/>
              </a:rPr>
              <a:t>：</a:t>
            </a:r>
            <a:endParaRPr lang="en-US" altLang="zh-CN" sz="28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华文行楷" panose="0201080004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1572" y="3400786"/>
            <a:ext cx="1636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</a:rPr>
              <a:t>Structure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1572" y="959869"/>
            <a:ext cx="8906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 smtClean="0">
                <a:latin typeface="Times New Roman" panose="02020603050405020304" pitchFamily="18" charset="0"/>
                <a:ea typeface="华文行楷" panose="02010800040101010101" charset="-122"/>
                <a:cs typeface="Times New Roman" panose="02020603050405020304" pitchFamily="18" charset="0"/>
              </a:rPr>
              <a:t>What should be included in the letter of advice? </a:t>
            </a:r>
            <a:endParaRPr lang="en-US" altLang="zh-CN" sz="2800" dirty="0">
              <a:latin typeface="Times New Roman" panose="02020603050405020304" pitchFamily="18" charset="0"/>
              <a:ea typeface="华文行楷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841622" y="1898576"/>
            <a:ext cx="100695" cy="4112479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22196" y="1653441"/>
            <a:ext cx="1409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Dear Sir,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52519" y="2179748"/>
            <a:ext cx="167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Beginning:</a:t>
            </a:r>
            <a:endParaRPr lang="en-US" altLang="zh-CN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00675" y="3796030"/>
            <a:ext cx="5956300" cy="832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 suggestions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about celebration activities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based on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survey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give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reasons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9986" y="5268501"/>
            <a:ext cx="553171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support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Looking forward to the celebration’s coming.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4580" y="2248274"/>
            <a:ext cx="3718538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 one’s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gratitude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give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5006713" y="2034995"/>
            <a:ext cx="267867" cy="92649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88445" y="1773385"/>
            <a:ext cx="14097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5215" y="3729990"/>
            <a:ext cx="1149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ody</a:t>
            </a:r>
            <a:r>
              <a:rPr lang="en-US" altLang="zh-CN" sz="2800" dirty="0" smtClean="0">
                <a:solidFill>
                  <a:srgbClr val="C00000"/>
                </a:solidFill>
              </a:rPr>
              <a:t>:</a:t>
            </a:r>
            <a:endParaRPr lang="en-US" altLang="zh-CN" sz="2800" dirty="0" smtClean="0">
              <a:solidFill>
                <a:srgbClr val="C00000"/>
              </a:solidFill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320030" y="3208020"/>
            <a:ext cx="3672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Suggestions &amp; Reasons</a:t>
            </a:r>
            <a:endParaRPr lang="en-US" altLang="zh-C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4928608" y="3513275"/>
            <a:ext cx="267867" cy="92649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b="1" dirty="0"/>
          </a:p>
        </p:txBody>
      </p:sp>
      <p:sp>
        <p:nvSpPr>
          <p:cNvPr id="16" name="TextBox 12"/>
          <p:cNvSpPr txBox="1"/>
          <p:nvPr/>
        </p:nvSpPr>
        <p:spPr>
          <a:xfrm>
            <a:off x="3396615" y="5042535"/>
            <a:ext cx="1377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/>
              <a:t>Ending:</a:t>
            </a:r>
            <a:endParaRPr lang="en-US" altLang="zh-CN" sz="2800" dirty="0" smtClean="0"/>
          </a:p>
        </p:txBody>
      </p:sp>
      <p:sp>
        <p:nvSpPr>
          <p:cNvPr id="17" name="TextBox 12"/>
          <p:cNvSpPr txBox="1"/>
          <p:nvPr/>
        </p:nvSpPr>
        <p:spPr>
          <a:xfrm>
            <a:off x="5320030" y="4642485"/>
            <a:ext cx="4744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Thankfulness &amp; Expectation 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5006078" y="4839790"/>
            <a:ext cx="267867" cy="92649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b="1" dirty="0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4" b="22592" l="60507" r="74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7" t="5438" r="23291" b="75502"/>
          <a:stretch>
            <a:fillRect/>
          </a:stretch>
        </p:blipFill>
        <p:spPr>
          <a:xfrm rot="20976785">
            <a:off x="871220" y="297180"/>
            <a:ext cx="581025" cy="61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 descr="微信图片_202404270654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15" y="5163820"/>
            <a:ext cx="989330" cy="131445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 animBg="1"/>
      <p:bldP spid="6" grpId="0"/>
      <p:bldP spid="7" grpId="0"/>
      <p:bldP spid="13" grpId="0"/>
      <p:bldP spid="16" grpId="0"/>
      <p:bldP spid="11" grpId="0" animBg="1"/>
      <p:bldP spid="12" grpId="0"/>
      <p:bldP spid="10" grpId="0"/>
      <p:bldP spid="15" grpId="0" animBg="1"/>
      <p:bldP spid="14" grpId="0"/>
      <p:bldP spid="8" grpId="0"/>
      <p:bldP spid="18" grpId="0" animBg="1"/>
      <p:bldP spid="1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>
            <p:custDataLst>
              <p:tags r:id="rId1"/>
            </p:custDataLst>
          </p:nvPr>
        </p:nvGrpSpPr>
        <p:grpSpPr>
          <a:xfrm>
            <a:off x="4838864" y="1414127"/>
            <a:ext cx="3382481" cy="3897599"/>
            <a:chOff x="5946" y="2239"/>
            <a:chExt cx="5142" cy="5925"/>
          </a:xfrm>
        </p:grpSpPr>
        <p:sp>
          <p:nvSpPr>
            <p:cNvPr id="2" name="圆角矩形 1"/>
            <p:cNvSpPr/>
            <p:nvPr>
              <p:custDataLst>
                <p:tags r:id="rId2"/>
              </p:custDataLst>
            </p:nvPr>
          </p:nvSpPr>
          <p:spPr>
            <a:xfrm>
              <a:off x="6056" y="2239"/>
              <a:ext cx="2286" cy="4283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accent5"/>
                </a:gs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5">
                    <a:lumMod val="85000"/>
                  </a:schemeClr>
                </a:gs>
              </a:gsLst>
              <a:lin ang="5400000" scaled="1"/>
            </a:gradFill>
            <a:ln w="50800" cap="flat" cmpd="sng" algn="ctr">
              <a:noFill/>
              <a:prstDash val="solid"/>
            </a:ln>
            <a:effectLst>
              <a:outerShdw blurRad="139700" dist="50800" dir="2700000" algn="tl" rotWithShape="0">
                <a:sysClr val="windowText" lastClr="000000">
                  <a:alpha val="29000"/>
                </a:sys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 prst="angle"/>
            </a:sp3d>
          </p:spPr>
          <p:txBody>
            <a:bodyPr lIns="68562" tIns="34281" rIns="68562" bIns="34281" rtlCol="0" anchor="ctr"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  <p:grpSp>
          <p:nvGrpSpPr>
            <p:cNvPr id="3" name="组合 2"/>
            <p:cNvGrpSpPr/>
            <p:nvPr>
              <p:custDataLst>
                <p:tags r:id="rId3"/>
              </p:custDataLst>
            </p:nvPr>
          </p:nvGrpSpPr>
          <p:grpSpPr>
            <a:xfrm>
              <a:off x="5946" y="4156"/>
              <a:ext cx="2236" cy="2236"/>
              <a:chOff x="4184106" y="2952206"/>
              <a:chExt cx="3823790" cy="3823790"/>
            </a:xfrm>
          </p:grpSpPr>
          <p:sp>
            <p:nvSpPr>
              <p:cNvPr id="4" name="椭圆 3"/>
              <p:cNvSpPr/>
              <p:nvPr>
                <p:custDataLst>
                  <p:tags r:id="rId4"/>
                </p:custDataLst>
              </p:nvPr>
            </p:nvSpPr>
            <p:spPr>
              <a:xfrm>
                <a:off x="4184106" y="2952206"/>
                <a:ext cx="3823790" cy="3823790"/>
              </a:xfrm>
              <a:prstGeom prst="ellipse">
                <a:avLst/>
              </a:prstGeom>
              <a:gradFill>
                <a:gsLst>
                  <a:gs pos="100000">
                    <a:sysClr val="window" lastClr="FFFFFF">
                      <a:lumMod val="75000"/>
                    </a:sysClr>
                  </a:gs>
                  <a:gs pos="0">
                    <a:sysClr val="window" lastClr="FFFFFF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</a:ln>
              <a:effectLst>
                <a:softEdge rad="165100"/>
              </a:effectLst>
            </p:spPr>
            <p:txBody>
              <a:bodyPr rtlCol="0" anchor="ctr"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4710169" y="3478269"/>
                <a:ext cx="2771663" cy="2771663"/>
                <a:chOff x="2193191" y="1899415"/>
                <a:chExt cx="2421376" cy="2421376"/>
              </a:xfrm>
              <a:effectLst/>
            </p:grpSpPr>
            <p:sp>
              <p:nvSpPr>
                <p:cNvPr id="6" name="椭圆 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2193191" y="1899415"/>
                  <a:ext cx="2421376" cy="2421376"/>
                </a:xfrm>
                <a:prstGeom prst="ellipse">
                  <a:avLst/>
                </a:prstGeom>
                <a:solidFill>
                  <a:srgbClr val="4A67AA"/>
                </a:solidFill>
                <a:ln w="31750" cap="flat" cmpd="sng" algn="ctr">
                  <a:gradFill flip="none" rotWithShape="1">
                    <a:gsLst>
                      <a:gs pos="0">
                        <a:sysClr val="window" lastClr="FFFFFF">
                          <a:lumMod val="7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  <a:tileRect/>
                  </a:gradFill>
                  <a:prstDash val="solid"/>
                </a:ln>
                <a:effectLst>
                  <a:innerShdw blurRad="127000" dist="63500" dir="13500000">
                    <a:srgbClr val="4A67AA">
                      <a:lumMod val="50000"/>
                      <a:alpha val="85000"/>
                    </a:srgbClr>
                  </a:innerShdw>
                </a:effectLst>
              </p:spPr>
              <p:txBody>
                <a:bodyPr rtlCol="0" anchor="ctr"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latin typeface="Calibri" panose="020F0502020204030204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7" name="椭圆 6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2386802" y="2093026"/>
                  <a:ext cx="2034160" cy="2034160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50800" cap="flat" cmpd="sng" algn="ctr">
                  <a:noFill/>
                  <a:prstDash val="solid"/>
                </a:ln>
                <a:effectLst>
                  <a:outerShdw blurRad="76200" dist="38100" dir="2700000" algn="tl" rotWithShape="0">
                    <a:srgbClr val="4A67AA">
                      <a:lumMod val="50000"/>
                      <a:alpha val="64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31750" h="12700" prst="angle"/>
                </a:sp3d>
              </p:spPr>
              <p:txBody>
                <a:bodyPr rtlCol="0" anchor="ctr"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latin typeface="Calibri" panose="020F0502020204030204"/>
                    <a:ea typeface="幼圆" panose="02010509060101010101" pitchFamily="49" charset="-122"/>
                  </a:endParaRPr>
                </a:p>
              </p:txBody>
            </p:sp>
          </p:grpSp>
        </p:grpSp>
        <p:sp>
          <p:nvSpPr>
            <p:cNvPr id="8" name="文本框 11"/>
            <p:cNvSpPr txBox="1"/>
            <p:nvPr>
              <p:custDataLst>
                <p:tags r:id="rId7"/>
              </p:custDataLst>
            </p:nvPr>
          </p:nvSpPr>
          <p:spPr bwMode="auto">
            <a:xfrm>
              <a:off x="6479" y="2619"/>
              <a:ext cx="1555" cy="12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>
                <a:defRPr/>
              </a:pPr>
              <a:r>
                <a:rPr lang="zh-CN" altLang="en-US" sz="2400" b="1" spc="100" dirty="0">
                  <a:solidFill>
                    <a:srgbClr val="C00000"/>
                  </a:solidFill>
                  <a:latin typeface="华文隶书" panose="02010800040101010101" charset="-122"/>
                  <a:ea typeface="华文隶书" panose="02010800040101010101" charset="-122"/>
                </a:rPr>
                <a:t>写信</a:t>
              </a:r>
              <a:endParaRPr lang="zh-CN" altLang="en-US" sz="2400" b="1" spc="100" dirty="0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</a:endParaRPr>
            </a:p>
            <a:p>
              <a:pPr algn="ctr">
                <a:defRPr/>
              </a:pPr>
              <a:r>
                <a:rPr lang="zh-CN" altLang="en-US" sz="2400" b="1" spc="100" dirty="0">
                  <a:solidFill>
                    <a:srgbClr val="C00000"/>
                  </a:solidFill>
                  <a:latin typeface="华文隶书" panose="02010800040101010101" charset="-122"/>
                  <a:ea typeface="华文隶书" panose="02010800040101010101" charset="-122"/>
                </a:rPr>
                <a:t>目的</a:t>
              </a:r>
              <a:endParaRPr lang="zh-CN" altLang="en-US" sz="2400" b="1" spc="100" dirty="0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</a:endParaRPr>
            </a:p>
          </p:txBody>
        </p:sp>
        <p:sp>
          <p:nvSpPr>
            <p:cNvPr id="17" name="文本框 37"/>
            <p:cNvSpPr txBox="1"/>
            <p:nvPr>
              <p:custDataLst>
                <p:tags r:id="rId8"/>
              </p:custDataLst>
            </p:nvPr>
          </p:nvSpPr>
          <p:spPr>
            <a:xfrm>
              <a:off x="6369" y="4901"/>
              <a:ext cx="1505" cy="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dirty="0">
                  <a:solidFill>
                    <a:srgbClr val="FF0000"/>
                  </a:solidFill>
                  <a:latin typeface="Impact" panose="020B0806030902050204" pitchFamily="34" charset="0"/>
                  <a:ea typeface="幼圆" panose="02010509060101010101" pitchFamily="49" charset="-122"/>
                </a:rPr>
                <a:t>Para1</a:t>
              </a:r>
              <a:endParaRPr lang="en-US" altLang="zh-CN" sz="2400" dirty="0">
                <a:solidFill>
                  <a:srgbClr val="FF0000"/>
                </a:solidFill>
                <a:latin typeface="Impact" panose="020B080603090205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9"/>
              </p:custDataLst>
            </p:nvPr>
          </p:nvSpPr>
          <p:spPr>
            <a:xfrm>
              <a:off x="8631" y="3881"/>
              <a:ext cx="2286" cy="4283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accent5"/>
                </a:gs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5">
                    <a:lumMod val="85000"/>
                  </a:schemeClr>
                </a:gs>
              </a:gsLst>
              <a:lin ang="5400000" scaled="1"/>
            </a:gradFill>
            <a:ln w="50800" cap="flat" cmpd="sng" algn="ctr">
              <a:noFill/>
              <a:prstDash val="solid"/>
            </a:ln>
            <a:effectLst>
              <a:outerShdw blurRad="139700" dist="50800" dir="2700000" algn="tl" rotWithShape="0">
                <a:sysClr val="windowText" lastClr="000000">
                  <a:alpha val="29000"/>
                </a:sys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 prst="angle"/>
            </a:sp3d>
          </p:spPr>
          <p:txBody>
            <a:bodyPr lIns="68562" tIns="34281" rIns="68562" bIns="34281" rtlCol="0" anchor="ctr"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  <p:grpSp>
          <p:nvGrpSpPr>
            <p:cNvPr id="10" name="组合 9"/>
            <p:cNvGrpSpPr/>
            <p:nvPr>
              <p:custDataLst>
                <p:tags r:id="rId10"/>
              </p:custDataLst>
            </p:nvPr>
          </p:nvGrpSpPr>
          <p:grpSpPr>
            <a:xfrm rot="0">
              <a:off x="8764" y="4157"/>
              <a:ext cx="2236" cy="2236"/>
              <a:chOff x="4184106" y="2952206"/>
              <a:chExt cx="3823790" cy="3823790"/>
            </a:xfrm>
          </p:grpSpPr>
          <p:sp>
            <p:nvSpPr>
              <p:cNvPr id="11" name="椭圆 10"/>
              <p:cNvSpPr/>
              <p:nvPr>
                <p:custDataLst>
                  <p:tags r:id="rId11"/>
                </p:custDataLst>
              </p:nvPr>
            </p:nvSpPr>
            <p:spPr>
              <a:xfrm>
                <a:off x="4184106" y="2952206"/>
                <a:ext cx="3823790" cy="3823790"/>
              </a:xfrm>
              <a:prstGeom prst="ellipse">
                <a:avLst/>
              </a:prstGeom>
              <a:gradFill>
                <a:gsLst>
                  <a:gs pos="100000">
                    <a:sysClr val="window" lastClr="FFFFFF">
                      <a:lumMod val="75000"/>
                    </a:sysClr>
                  </a:gs>
                  <a:gs pos="0">
                    <a:sysClr val="window" lastClr="FFFFFF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</a:ln>
              <a:effectLst>
                <a:softEdge rad="165100"/>
              </a:effectLst>
            </p:spPr>
            <p:txBody>
              <a:bodyPr rtlCol="0" anchor="ctr"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4710169" y="3478269"/>
                <a:ext cx="2771663" cy="2771663"/>
                <a:chOff x="2193191" y="1899415"/>
                <a:chExt cx="2421376" cy="2421376"/>
              </a:xfrm>
              <a:effectLst/>
            </p:grpSpPr>
            <p:sp>
              <p:nvSpPr>
                <p:cNvPr id="13" name="椭圆 12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193191" y="1899415"/>
                  <a:ext cx="2421376" cy="2421376"/>
                </a:xfrm>
                <a:prstGeom prst="ellipse">
                  <a:avLst/>
                </a:prstGeom>
                <a:solidFill>
                  <a:srgbClr val="4A67AA"/>
                </a:solidFill>
                <a:ln w="31750" cap="flat" cmpd="sng" algn="ctr">
                  <a:gradFill flip="none" rotWithShape="1">
                    <a:gsLst>
                      <a:gs pos="0">
                        <a:sysClr val="window" lastClr="FFFFFF">
                          <a:lumMod val="7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  <a:tileRect/>
                  </a:gradFill>
                  <a:prstDash val="solid"/>
                </a:ln>
                <a:effectLst>
                  <a:innerShdw blurRad="127000" dist="63500" dir="13500000">
                    <a:srgbClr val="4A67AA">
                      <a:lumMod val="50000"/>
                      <a:alpha val="85000"/>
                    </a:srgbClr>
                  </a:innerShdw>
                </a:effectLst>
              </p:spPr>
              <p:txBody>
                <a:bodyPr rtlCol="0" anchor="ctr"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latin typeface="Calibri" panose="020F0502020204030204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4" name="椭圆 13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386802" y="2093026"/>
                  <a:ext cx="2034160" cy="2034160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50800" cap="flat" cmpd="sng" algn="ctr">
                  <a:noFill/>
                  <a:prstDash val="solid"/>
                </a:ln>
                <a:effectLst>
                  <a:outerShdw blurRad="76200" dist="38100" dir="2700000" algn="tl" rotWithShape="0">
                    <a:srgbClr val="4A67AA">
                      <a:lumMod val="50000"/>
                      <a:alpha val="64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31750" h="12700" prst="angle"/>
                </a:sp3d>
              </p:spPr>
              <p:txBody>
                <a:bodyPr rtlCol="0" anchor="ctr"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latin typeface="Calibri" panose="020F0502020204030204"/>
                    <a:ea typeface="幼圆" panose="02010509060101010101" pitchFamily="49" charset="-122"/>
                  </a:endParaRPr>
                </a:p>
              </p:txBody>
            </p:sp>
          </p:grpSp>
        </p:grpSp>
        <p:sp>
          <p:nvSpPr>
            <p:cNvPr id="15" name="文本框 30"/>
            <p:cNvSpPr txBox="1"/>
            <p:nvPr>
              <p:custDataLst>
                <p:tags r:id="rId14"/>
              </p:custDataLst>
            </p:nvPr>
          </p:nvSpPr>
          <p:spPr bwMode="auto">
            <a:xfrm>
              <a:off x="8833" y="6522"/>
              <a:ext cx="2255" cy="12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>
                <a:defRPr/>
              </a:pPr>
              <a:r>
                <a:rPr lang="zh-CN" altLang="en-US" sz="2400" b="1" spc="100" dirty="0">
                  <a:solidFill>
                    <a:srgbClr val="C00000"/>
                  </a:solidFill>
                  <a:latin typeface="华文隶书" panose="02010800040101010101" charset="-122"/>
                  <a:ea typeface="华文隶书" panose="02010800040101010101" charset="-122"/>
                </a:rPr>
                <a:t>信件</a:t>
              </a:r>
              <a:endParaRPr lang="zh-CN" altLang="en-US" sz="2400" b="1" spc="100" dirty="0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</a:endParaRPr>
            </a:p>
            <a:p>
              <a:pPr algn="ctr">
                <a:defRPr/>
              </a:pPr>
              <a:r>
                <a:rPr lang="zh-CN" altLang="en-US" sz="2400" b="1" spc="100" dirty="0">
                  <a:solidFill>
                    <a:srgbClr val="C00000"/>
                  </a:solidFill>
                  <a:latin typeface="华文隶书" panose="02010800040101010101" charset="-122"/>
                  <a:ea typeface="华文隶书" panose="02010800040101010101" charset="-122"/>
                </a:rPr>
                <a:t>结尾</a:t>
              </a:r>
              <a:endParaRPr lang="zh-CN" altLang="en-US" sz="2400" b="1" spc="100" dirty="0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</a:endParaRPr>
            </a:p>
          </p:txBody>
        </p:sp>
        <p:sp>
          <p:nvSpPr>
            <p:cNvPr id="18" name="文本框 41"/>
            <p:cNvSpPr txBox="1"/>
            <p:nvPr>
              <p:custDataLst>
                <p:tags r:id="rId15"/>
              </p:custDataLst>
            </p:nvPr>
          </p:nvSpPr>
          <p:spPr>
            <a:xfrm>
              <a:off x="9058" y="4901"/>
              <a:ext cx="1635" cy="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dirty="0">
                  <a:solidFill>
                    <a:srgbClr val="FF0000"/>
                  </a:solidFill>
                  <a:latin typeface="Impact" panose="020B0806030902050204" pitchFamily="34" charset="0"/>
                  <a:ea typeface="幼圆" panose="02010509060101010101" pitchFamily="49" charset="-122"/>
                </a:rPr>
                <a:t>Para3</a:t>
              </a:r>
              <a:endParaRPr lang="en-US" altLang="zh-CN" sz="2400" dirty="0">
                <a:solidFill>
                  <a:srgbClr val="FF0000"/>
                </a:solidFill>
                <a:latin typeface="Impact" panose="020B0806030902050204" pitchFamily="34" charset="0"/>
                <a:ea typeface="幼圆" panose="02010509060101010101" pitchFamily="49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344" b="22592" l="60507" r="74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7" t="5438" r="23291" b="75502"/>
          <a:stretch>
            <a:fillRect/>
          </a:stretch>
        </p:blipFill>
        <p:spPr>
          <a:xfrm rot="20976785">
            <a:off x="712470" y="280035"/>
            <a:ext cx="581025" cy="61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文本框 3"/>
          <p:cNvSpPr txBox="1"/>
          <p:nvPr/>
        </p:nvSpPr>
        <p:spPr>
          <a:xfrm>
            <a:off x="1503045" y="417195"/>
            <a:ext cx="2095500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3200" b="1" dirty="0" smtClean="0">
                <a:solidFill>
                  <a:srgbClr val="7030A0"/>
                </a:solidFill>
                <a:latin typeface="华文隶书" panose="02010800040101010101" charset="-122"/>
                <a:ea typeface="华文隶书" panose="02010800040101010101" charset="-122"/>
                <a:cs typeface="华文行楷" panose="02010800040101010101" charset="-122"/>
              </a:rPr>
              <a:t>语言支架</a:t>
            </a:r>
            <a:r>
              <a:rPr lang="en-US" altLang="zh-CN" sz="3200" b="1" dirty="0" smtClean="0">
                <a:solidFill>
                  <a:srgbClr val="7030A0"/>
                </a:solidFill>
                <a:latin typeface="华文隶书" panose="02010800040101010101" charset="-122"/>
                <a:ea typeface="华文隶书" panose="02010800040101010101" charset="-122"/>
                <a:cs typeface="华文行楷" panose="02010800040101010101" charset="-122"/>
              </a:rPr>
              <a:t>：</a:t>
            </a:r>
            <a:endParaRPr lang="en-US" altLang="zh-CN" sz="3200" b="1" dirty="0" smtClean="0">
              <a:solidFill>
                <a:srgbClr val="7030A0"/>
              </a:solidFill>
              <a:latin typeface="华文隶书" panose="02010800040101010101" charset="-122"/>
              <a:ea typeface="华文隶书" panose="02010800040101010101" charset="-122"/>
              <a:cs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8300" y="1000760"/>
            <a:ext cx="4393565" cy="1852295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 I’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 grateful/thankful/obliged to you for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your enthusiam in celebrating our winning the first prize at the English Drama Festival.</a:t>
            </a:r>
            <a:endParaRPr lang="en-US" altLang="zh-CN" sz="2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68300" y="2910205"/>
            <a:ext cx="4485005" cy="230695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2.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 I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would like to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convey/ express/ extend my heartfelt(adj. 衷心的) thanks/ gratitude/ to you for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trusting/encouraging me to carry out the survey on the classmates’ preferred celebration activities.</a:t>
            </a:r>
            <a:endParaRPr lang="en-US" altLang="zh-CN" sz="2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80035" y="5217160"/>
            <a:ext cx="5411470" cy="15684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 It’s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nice/ kind/ thoughtful/ considerate of you to make me survey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the classmates’ preferred celebration activities and then celebrate our success.</a:t>
            </a:r>
            <a:endParaRPr lang="en-US" altLang="zh-CN" sz="2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 rot="1980000">
            <a:off x="5937250" y="2559685"/>
            <a:ext cx="1132205" cy="601345"/>
          </a:xfrm>
          <a:prstGeom prst="rect">
            <a:avLst/>
          </a:prstGeom>
          <a:ln w="22225">
            <a:noFill/>
            <a:prstDash val="solid"/>
          </a:ln>
        </p:spPr>
        <p:txBody>
          <a:bodyPr wrap="square">
            <a:noAutofit/>
          </a:bodyPr>
          <a:p>
            <a:pPr algn="l"/>
            <a:r>
              <a:rPr lang="zh-CN" altLang="en-US" sz="2000" b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charset="-122"/>
              </a:rPr>
              <a:t>前</a:t>
            </a:r>
            <a:r>
              <a:rPr lang="en-US" altLang="zh-CN" sz="2000" b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charset="-122"/>
              </a:rPr>
              <a:t>     </a:t>
            </a:r>
            <a:r>
              <a:rPr lang="zh-CN" altLang="en-US" sz="2000" b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charset="-122"/>
              </a:rPr>
              <a:t>后</a:t>
            </a:r>
            <a:endParaRPr lang="zh-CN" altLang="en-US" sz="2000" b="1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000" b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charset="-122"/>
              </a:rPr>
              <a:t>呼</a:t>
            </a:r>
            <a:r>
              <a:rPr lang="en-US" altLang="zh-CN" sz="2000" b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charset="-122"/>
              </a:rPr>
              <a:t>     </a:t>
            </a:r>
            <a:r>
              <a:rPr lang="zh-CN" altLang="en-US" sz="2000" b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charset="-122"/>
              </a:rPr>
              <a:t>应</a:t>
            </a:r>
            <a:endParaRPr lang="zh-CN" altLang="en-US" sz="2000" b="1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885940" y="447675"/>
            <a:ext cx="4681220" cy="193802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1.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Thanks again for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 your trust and encouragement. I 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can not/ hardly wait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to join in the celebration activity and share success and happiness with you.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244840" y="2675890"/>
            <a:ext cx="3794760" cy="193802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2. I hope you will 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take/follow my advice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and 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am looking forword </a:t>
            </a:r>
            <a:endParaRPr lang="en-US" altLang="zh-CN" sz="24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to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 the celebration activity’s coming.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752465" y="5289550"/>
            <a:ext cx="6078855" cy="15684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3. The celebtation activities will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 not only allow us relax ourselves  but inspire us in studying English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, so I would like to thank you from the bottom of my heart for...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流程图: 终止 18"/>
          <p:cNvSpPr/>
          <p:nvPr/>
        </p:nvSpPr>
        <p:spPr>
          <a:xfrm rot="1920000">
            <a:off x="5777865" y="2505075"/>
            <a:ext cx="1329690" cy="710565"/>
          </a:xfrm>
          <a:prstGeom prst="flowChartTerminator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5" grpId="0"/>
      <p:bldP spid="24" grpId="0"/>
      <p:bldP spid="34" grpId="0"/>
      <p:bldP spid="42" grpId="0"/>
      <p:bldP spid="47" grpId="0"/>
      <p:bldP spid="48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4" b="22592" l="60507" r="74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7" t="5438" r="23291" b="75502"/>
          <a:stretch>
            <a:fillRect/>
          </a:stretch>
        </p:blipFill>
        <p:spPr>
          <a:xfrm rot="20976785">
            <a:off x="641350" y="187960"/>
            <a:ext cx="574040" cy="540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3"/>
          <p:cNvSpPr txBox="1"/>
          <p:nvPr/>
        </p:nvSpPr>
        <p:spPr>
          <a:xfrm>
            <a:off x="1260475" y="191770"/>
            <a:ext cx="2087245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8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行楷" panose="02010800040101010101" charset="-122"/>
              </a:rPr>
              <a:t>语言支架</a:t>
            </a:r>
            <a:r>
              <a:rPr lang="en-US" altLang="zh-CN" sz="28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行楷" panose="02010800040101010101" charset="-122"/>
              </a:rPr>
              <a:t>：</a:t>
            </a:r>
            <a:endParaRPr lang="en-US" altLang="zh-CN" sz="28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cs typeface="华文行楷" panose="02010800040101010101" charset="-122"/>
            </a:endParaRPr>
          </a:p>
        </p:txBody>
      </p:sp>
      <p:grpSp>
        <p:nvGrpSpPr>
          <p:cNvPr id="20" name="组合 19"/>
          <p:cNvGrpSpPr/>
          <p:nvPr>
            <p:custDataLst>
              <p:tags r:id="rId4"/>
            </p:custDataLst>
          </p:nvPr>
        </p:nvGrpSpPr>
        <p:grpSpPr>
          <a:xfrm>
            <a:off x="4962525" y="1217930"/>
            <a:ext cx="3347085" cy="3834130"/>
            <a:chOff x="5946" y="2239"/>
            <a:chExt cx="5054" cy="5925"/>
          </a:xfrm>
        </p:grpSpPr>
        <p:sp>
          <p:nvSpPr>
            <p:cNvPr id="3" name="圆角矩形 2"/>
            <p:cNvSpPr/>
            <p:nvPr>
              <p:custDataLst>
                <p:tags r:id="rId5"/>
              </p:custDataLst>
            </p:nvPr>
          </p:nvSpPr>
          <p:spPr>
            <a:xfrm>
              <a:off x="6056" y="2239"/>
              <a:ext cx="2286" cy="4283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accent5"/>
                </a:gs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5">
                    <a:lumMod val="85000"/>
                  </a:schemeClr>
                </a:gs>
              </a:gsLst>
              <a:lin ang="5400000" scaled="1"/>
            </a:gradFill>
            <a:ln w="50800" cap="flat" cmpd="sng" algn="ctr">
              <a:noFill/>
              <a:prstDash val="solid"/>
            </a:ln>
            <a:effectLst>
              <a:outerShdw blurRad="139700" dist="50800" dir="2700000" algn="tl" rotWithShape="0">
                <a:sysClr val="windowText" lastClr="000000">
                  <a:alpha val="29000"/>
                </a:sys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 prst="angle"/>
            </a:sp3d>
          </p:spPr>
          <p:txBody>
            <a:bodyPr lIns="68562" tIns="34281" rIns="68562" bIns="34281" rtlCol="0" anchor="ctr"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  <p:grpSp>
          <p:nvGrpSpPr>
            <p:cNvPr id="4" name="组合 3"/>
            <p:cNvGrpSpPr/>
            <p:nvPr>
              <p:custDataLst>
                <p:tags r:id="rId6"/>
              </p:custDataLst>
            </p:nvPr>
          </p:nvGrpSpPr>
          <p:grpSpPr>
            <a:xfrm>
              <a:off x="5946" y="4156"/>
              <a:ext cx="2236" cy="2236"/>
              <a:chOff x="4184106" y="2952206"/>
              <a:chExt cx="3823790" cy="3823790"/>
            </a:xfrm>
          </p:grpSpPr>
          <p:sp>
            <p:nvSpPr>
              <p:cNvPr id="5" name="椭圆 4"/>
              <p:cNvSpPr/>
              <p:nvPr>
                <p:custDataLst>
                  <p:tags r:id="rId7"/>
                </p:custDataLst>
              </p:nvPr>
            </p:nvSpPr>
            <p:spPr>
              <a:xfrm>
                <a:off x="4184106" y="2952206"/>
                <a:ext cx="3823790" cy="3823790"/>
              </a:xfrm>
              <a:prstGeom prst="ellipse">
                <a:avLst/>
              </a:prstGeom>
              <a:gradFill>
                <a:gsLst>
                  <a:gs pos="100000">
                    <a:sysClr val="window" lastClr="FFFFFF">
                      <a:lumMod val="75000"/>
                    </a:sysClr>
                  </a:gs>
                  <a:gs pos="0">
                    <a:sysClr val="window" lastClr="FFFFFF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</a:ln>
              <a:effectLst>
                <a:softEdge rad="165100"/>
              </a:effectLst>
            </p:spPr>
            <p:txBody>
              <a:bodyPr rtlCol="0" anchor="ctr"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4710169" y="3478269"/>
                <a:ext cx="2771663" cy="2771663"/>
                <a:chOff x="2193191" y="1899415"/>
                <a:chExt cx="2421376" cy="2421376"/>
              </a:xfrm>
              <a:effectLst/>
            </p:grpSpPr>
            <p:sp>
              <p:nvSpPr>
                <p:cNvPr id="7" name="椭圆 6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2193191" y="1899415"/>
                  <a:ext cx="2421376" cy="2421376"/>
                </a:xfrm>
                <a:prstGeom prst="ellipse">
                  <a:avLst/>
                </a:prstGeom>
                <a:solidFill>
                  <a:srgbClr val="4A67AA"/>
                </a:solidFill>
                <a:ln w="31750" cap="flat" cmpd="sng" algn="ctr">
                  <a:gradFill flip="none" rotWithShape="1">
                    <a:gsLst>
                      <a:gs pos="0">
                        <a:sysClr val="window" lastClr="FFFFFF">
                          <a:lumMod val="7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  <a:tileRect/>
                  </a:gradFill>
                  <a:prstDash val="solid"/>
                </a:ln>
                <a:effectLst>
                  <a:innerShdw blurRad="127000" dist="63500" dir="13500000">
                    <a:srgbClr val="4A67AA">
                      <a:lumMod val="50000"/>
                      <a:alpha val="85000"/>
                    </a:srgbClr>
                  </a:innerShdw>
                </a:effectLst>
              </p:spPr>
              <p:txBody>
                <a:bodyPr rtlCol="0" anchor="ctr"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latin typeface="Calibri" panose="020F0502020204030204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8" name="椭圆 7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2386802" y="2093026"/>
                  <a:ext cx="2034160" cy="2034160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50800" cap="flat" cmpd="sng" algn="ctr">
                  <a:noFill/>
                  <a:prstDash val="solid"/>
                </a:ln>
                <a:effectLst>
                  <a:outerShdw blurRad="76200" dist="38100" dir="2700000" algn="tl" rotWithShape="0">
                    <a:srgbClr val="4A67AA">
                      <a:lumMod val="50000"/>
                      <a:alpha val="64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31750" h="12700" prst="angle"/>
                </a:sp3d>
              </p:spPr>
              <p:txBody>
                <a:bodyPr rtlCol="0" anchor="ctr"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latin typeface="Calibri" panose="020F0502020204030204"/>
                    <a:ea typeface="幼圆" panose="02010509060101010101" pitchFamily="49" charset="-122"/>
                  </a:endParaRPr>
                </a:p>
              </p:txBody>
            </p:sp>
          </p:grpSp>
        </p:grpSp>
        <p:sp>
          <p:nvSpPr>
            <p:cNvPr id="9" name="文本框 11"/>
            <p:cNvSpPr txBox="1"/>
            <p:nvPr>
              <p:custDataLst>
                <p:tags r:id="rId10"/>
              </p:custDataLst>
            </p:nvPr>
          </p:nvSpPr>
          <p:spPr bwMode="auto">
            <a:xfrm>
              <a:off x="6383" y="2900"/>
              <a:ext cx="1573" cy="10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indent="0" algn="ctr" fontAlgn="auto">
                <a:lnSpc>
                  <a:spcPts val="2180"/>
                </a:lnSpc>
                <a:defRPr/>
              </a:pPr>
              <a:r>
                <a:rPr lang="zh-CN" altLang="en-US" sz="2400" b="1" spc="100" dirty="0">
                  <a:solidFill>
                    <a:srgbClr val="C00000"/>
                  </a:solidFill>
                  <a:latin typeface="华文隶书" panose="02010800040101010101" charset="-122"/>
                  <a:ea typeface="华文隶书" panose="02010800040101010101" charset="-122"/>
                  <a:sym typeface="+mn-ea"/>
                </a:rPr>
                <a:t>图表解读</a:t>
              </a:r>
              <a:endParaRPr lang="zh-CN" altLang="en-US" sz="2400" b="1" spc="100" dirty="0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</a:endParaRPr>
            </a:p>
          </p:txBody>
        </p:sp>
        <p:sp>
          <p:nvSpPr>
            <p:cNvPr id="17" name="文本框 37"/>
            <p:cNvSpPr txBox="1"/>
            <p:nvPr>
              <p:custDataLst>
                <p:tags r:id="rId11"/>
              </p:custDataLst>
            </p:nvPr>
          </p:nvSpPr>
          <p:spPr>
            <a:xfrm>
              <a:off x="6369" y="4901"/>
              <a:ext cx="1505" cy="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dirty="0">
                  <a:solidFill>
                    <a:srgbClr val="FF0000"/>
                  </a:solidFill>
                  <a:latin typeface="Impact" panose="020B0806030902050204" pitchFamily="34" charset="0"/>
                  <a:ea typeface="幼圆" panose="02010509060101010101" pitchFamily="49" charset="-122"/>
                </a:rPr>
                <a:t>Para2</a:t>
              </a:r>
              <a:endParaRPr lang="en-US" altLang="zh-CN" sz="2400" dirty="0">
                <a:solidFill>
                  <a:srgbClr val="FF0000"/>
                </a:solidFill>
                <a:latin typeface="Impact" panose="020B080603090205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2"/>
              </p:custDataLst>
            </p:nvPr>
          </p:nvSpPr>
          <p:spPr>
            <a:xfrm>
              <a:off x="8631" y="3881"/>
              <a:ext cx="2286" cy="4283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accent5"/>
                </a:gs>
                <a:gs pos="0">
                  <a:schemeClr val="accent5">
                    <a:lumMod val="25000"/>
                    <a:lumOff val="75000"/>
                  </a:schemeClr>
                </a:gs>
                <a:gs pos="100000">
                  <a:schemeClr val="accent5">
                    <a:lumMod val="85000"/>
                  </a:schemeClr>
                </a:gs>
              </a:gsLst>
              <a:lin ang="5400000" scaled="1"/>
            </a:gradFill>
            <a:ln w="50800" cap="flat" cmpd="sng" algn="ctr">
              <a:noFill/>
              <a:prstDash val="solid"/>
            </a:ln>
            <a:effectLst>
              <a:outerShdw blurRad="139700" dist="50800" dir="2700000" algn="tl" rotWithShape="0">
                <a:sysClr val="windowText" lastClr="000000">
                  <a:alpha val="29000"/>
                </a:sys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 prst="angle"/>
            </a:sp3d>
          </p:spPr>
          <p:txBody>
            <a:bodyPr lIns="68562" tIns="34281" rIns="68562" bIns="34281" rtlCol="0" anchor="ctr"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/>
                <a:ea typeface="幼圆" panose="02010509060101010101" pitchFamily="49" charset="-122"/>
              </a:endParaRPr>
            </a:p>
          </p:txBody>
        </p:sp>
        <p:grpSp>
          <p:nvGrpSpPr>
            <p:cNvPr id="11" name="组合 10"/>
            <p:cNvGrpSpPr/>
            <p:nvPr>
              <p:custDataLst>
                <p:tags r:id="rId13"/>
              </p:custDataLst>
            </p:nvPr>
          </p:nvGrpSpPr>
          <p:grpSpPr>
            <a:xfrm rot="0">
              <a:off x="8764" y="4157"/>
              <a:ext cx="2236" cy="2236"/>
              <a:chOff x="4184106" y="2952206"/>
              <a:chExt cx="3823790" cy="3823790"/>
            </a:xfrm>
          </p:grpSpPr>
          <p:sp>
            <p:nvSpPr>
              <p:cNvPr id="12" name="椭圆 11"/>
              <p:cNvSpPr/>
              <p:nvPr>
                <p:custDataLst>
                  <p:tags r:id="rId14"/>
                </p:custDataLst>
              </p:nvPr>
            </p:nvSpPr>
            <p:spPr>
              <a:xfrm>
                <a:off x="4184106" y="2952206"/>
                <a:ext cx="3823790" cy="3823790"/>
              </a:xfrm>
              <a:prstGeom prst="ellipse">
                <a:avLst/>
              </a:prstGeom>
              <a:gradFill>
                <a:gsLst>
                  <a:gs pos="100000">
                    <a:sysClr val="window" lastClr="FFFFFF">
                      <a:lumMod val="75000"/>
                    </a:sysClr>
                  </a:gs>
                  <a:gs pos="0">
                    <a:sysClr val="window" lastClr="FFFFFF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</a:ln>
              <a:effectLst>
                <a:softEdge rad="165100"/>
              </a:effectLst>
            </p:spPr>
            <p:txBody>
              <a:bodyPr rtlCol="0" anchor="ctr"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幼圆" panose="02010509060101010101" pitchFamily="49" charset="-122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4710169" y="3478269"/>
                <a:ext cx="2771663" cy="2771663"/>
                <a:chOff x="2193191" y="1899415"/>
                <a:chExt cx="2421376" cy="2421376"/>
              </a:xfrm>
              <a:effectLst/>
            </p:grpSpPr>
            <p:sp>
              <p:nvSpPr>
                <p:cNvPr id="14" name="椭圆 13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2193191" y="1899415"/>
                  <a:ext cx="2421376" cy="2421376"/>
                </a:xfrm>
                <a:prstGeom prst="ellipse">
                  <a:avLst/>
                </a:prstGeom>
                <a:solidFill>
                  <a:srgbClr val="4A67AA"/>
                </a:solidFill>
                <a:ln w="31750" cap="flat" cmpd="sng" algn="ctr">
                  <a:gradFill flip="none" rotWithShape="1">
                    <a:gsLst>
                      <a:gs pos="0">
                        <a:sysClr val="window" lastClr="FFFFFF">
                          <a:lumMod val="7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  <a:tileRect/>
                  </a:gradFill>
                  <a:prstDash val="solid"/>
                </a:ln>
                <a:effectLst>
                  <a:innerShdw blurRad="127000" dist="63500" dir="13500000">
                    <a:srgbClr val="4A67AA">
                      <a:lumMod val="50000"/>
                      <a:alpha val="85000"/>
                    </a:srgbClr>
                  </a:innerShdw>
                </a:effectLst>
              </p:spPr>
              <p:txBody>
                <a:bodyPr rtlCol="0" anchor="ctr"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latin typeface="Calibri" panose="020F0502020204030204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" name="椭圆 14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2386802" y="2093026"/>
                  <a:ext cx="2034160" cy="2034160"/>
                </a:xfrm>
                <a:prstGeom prst="ellipse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50800" cap="flat" cmpd="sng" algn="ctr">
                  <a:noFill/>
                  <a:prstDash val="solid"/>
                </a:ln>
                <a:effectLst>
                  <a:outerShdw blurRad="76200" dist="38100" dir="2700000" algn="tl" rotWithShape="0">
                    <a:srgbClr val="4A67AA">
                      <a:lumMod val="50000"/>
                      <a:alpha val="64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softEdge">
                  <a:bevelT w="31750" h="12700" prst="angle"/>
                </a:sp3d>
              </p:spPr>
              <p:txBody>
                <a:bodyPr rtlCol="0" anchor="ctr"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latin typeface="Calibri" panose="020F0502020204030204"/>
                    <a:ea typeface="幼圆" panose="02010509060101010101" pitchFamily="49" charset="-122"/>
                  </a:endParaRPr>
                </a:p>
              </p:txBody>
            </p:sp>
          </p:grpSp>
        </p:grpSp>
        <p:sp>
          <p:nvSpPr>
            <p:cNvPr id="16" name="文本框 30"/>
            <p:cNvSpPr txBox="1"/>
            <p:nvPr>
              <p:custDataLst>
                <p:tags r:id="rId17"/>
              </p:custDataLst>
            </p:nvPr>
          </p:nvSpPr>
          <p:spPr bwMode="auto">
            <a:xfrm>
              <a:off x="8745" y="6228"/>
              <a:ext cx="2255" cy="1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indent="0" algn="ctr" fontAlgn="auto">
                <a:lnSpc>
                  <a:spcPts val="2380"/>
                </a:lnSpc>
                <a:defRPr/>
              </a:pPr>
              <a:r>
                <a:rPr lang="zh-CN" altLang="en-US" sz="2400" b="1" spc="100" dirty="0">
                  <a:solidFill>
                    <a:srgbClr val="C00000"/>
                  </a:solidFill>
                  <a:latin typeface="华文隶书" panose="02010800040101010101" charset="-122"/>
                  <a:ea typeface="华文隶书" panose="02010800040101010101" charset="-122"/>
                </a:rPr>
                <a:t>建议</a:t>
              </a:r>
              <a:endParaRPr lang="zh-CN" altLang="en-US" sz="2400" b="1" spc="100" dirty="0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</a:endParaRPr>
            </a:p>
            <a:p>
              <a:pPr indent="0" algn="ctr" fontAlgn="auto">
                <a:lnSpc>
                  <a:spcPts val="2380"/>
                </a:lnSpc>
                <a:defRPr/>
              </a:pPr>
              <a:r>
                <a:rPr lang="zh-CN" altLang="en-US" sz="2400" b="1" spc="100" dirty="0">
                  <a:solidFill>
                    <a:srgbClr val="C00000"/>
                  </a:solidFill>
                  <a:latin typeface="华文隶书" panose="02010800040101010101" charset="-122"/>
                  <a:ea typeface="华文隶书" panose="02010800040101010101" charset="-122"/>
                </a:rPr>
                <a:t>及</a:t>
              </a:r>
              <a:endParaRPr lang="en-US" altLang="zh-CN" sz="2400" b="1" spc="100" dirty="0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</a:endParaRPr>
            </a:p>
            <a:p>
              <a:pPr indent="0" algn="ctr" fontAlgn="auto">
                <a:lnSpc>
                  <a:spcPts val="2380"/>
                </a:lnSpc>
                <a:defRPr/>
              </a:pPr>
              <a:r>
                <a:rPr lang="zh-CN" altLang="en-US" sz="2400" b="1" spc="100" dirty="0">
                  <a:solidFill>
                    <a:srgbClr val="C00000"/>
                  </a:solidFill>
                  <a:latin typeface="华文隶书" panose="02010800040101010101" charset="-122"/>
                  <a:ea typeface="华文隶书" panose="02010800040101010101" charset="-122"/>
                </a:rPr>
                <a:t>理由</a:t>
              </a:r>
              <a:endParaRPr lang="zh-CN" altLang="en-US" sz="2400" b="1" spc="100" dirty="0">
                <a:solidFill>
                  <a:srgbClr val="C00000"/>
                </a:solidFill>
                <a:latin typeface="华文隶书" panose="02010800040101010101" charset="-122"/>
                <a:ea typeface="华文隶书" panose="02010800040101010101" charset="-122"/>
              </a:endParaRPr>
            </a:p>
          </p:txBody>
        </p:sp>
        <p:sp>
          <p:nvSpPr>
            <p:cNvPr id="18" name="文本框 41"/>
            <p:cNvSpPr txBox="1"/>
            <p:nvPr>
              <p:custDataLst>
                <p:tags r:id="rId18"/>
              </p:custDataLst>
            </p:nvPr>
          </p:nvSpPr>
          <p:spPr>
            <a:xfrm>
              <a:off x="9058" y="4901"/>
              <a:ext cx="1635" cy="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dirty="0">
                  <a:solidFill>
                    <a:srgbClr val="FF0000"/>
                  </a:solidFill>
                  <a:latin typeface="Impact" panose="020B0806030902050204" pitchFamily="34" charset="0"/>
                  <a:ea typeface="幼圆" panose="02010509060101010101" pitchFamily="49" charset="-122"/>
                </a:rPr>
                <a:t>Para2</a:t>
              </a:r>
              <a:endParaRPr lang="en-US" altLang="zh-CN" sz="2400" dirty="0">
                <a:solidFill>
                  <a:srgbClr val="FF0000"/>
                </a:solidFill>
                <a:latin typeface="Impact" panose="020B080603090205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19" name="流程图: 终止 18"/>
          <p:cNvSpPr/>
          <p:nvPr/>
        </p:nvSpPr>
        <p:spPr>
          <a:xfrm rot="1920000">
            <a:off x="6035040" y="2425700"/>
            <a:ext cx="1329690" cy="710565"/>
          </a:xfrm>
          <a:prstGeom prst="flowChartTerminator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 rot="1980000">
            <a:off x="6134100" y="2570480"/>
            <a:ext cx="1132205" cy="421005"/>
          </a:xfrm>
          <a:prstGeom prst="rect">
            <a:avLst/>
          </a:prstGeom>
          <a:ln w="22225">
            <a:noFill/>
            <a:prstDash val="solid"/>
          </a:ln>
        </p:spPr>
        <p:txBody>
          <a:bodyPr wrap="square">
            <a:noAutofit/>
          </a:bodyPr>
          <a:p>
            <a:pPr algn="l"/>
            <a:r>
              <a:rPr lang="en-US" altLang="zh-CN" sz="2000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2400" b="1">
                <a:solidFill>
                  <a:srgbClr val="C0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依</a:t>
            </a:r>
            <a:r>
              <a:rPr lang="en-US" altLang="zh-CN" sz="2400" b="1">
                <a:solidFill>
                  <a:srgbClr val="C0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 </a:t>
            </a:r>
            <a:r>
              <a:rPr lang="zh-CN" altLang="en-US" sz="2400" b="1">
                <a:solidFill>
                  <a:srgbClr val="C0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据</a:t>
            </a:r>
            <a:endParaRPr lang="zh-CN" altLang="en-US" sz="2400" b="1">
              <a:solidFill>
                <a:srgbClr val="C00000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4815" y="850900"/>
            <a:ext cx="4529455" cy="217170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1. “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如图所示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(I).The chart/survey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shows/ reveals/represents/sescribes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that...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(II).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According to / Based on / On the basis of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the survey/ chart,...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(III).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As is seen/shown/revealed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in the chart/ survey...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8315" y="2950845"/>
            <a:ext cx="2293620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2.</a:t>
            </a:r>
            <a:r>
              <a:rPr lang="zh-CN" altLang="zh-CN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数据分析句式：</a:t>
            </a:r>
            <a:endParaRPr lang="zh-CN" altLang="zh-CN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36550" y="3287395"/>
            <a:ext cx="4617085" cy="193802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(I). The classmates who</a:t>
            </a:r>
            <a:r>
              <a:rPr lang="en-US" altLang="zh-CN" sz="2000" b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prefer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outing at weekends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account for/occupies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...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 followed by 59% of the classmates who</a:t>
            </a:r>
            <a:r>
              <a:rPr lang="en-US" altLang="zh-CN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favor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watching English films. However,  The ones who </a:t>
            </a:r>
            <a:r>
              <a:rPr lang="en-US" altLang="zh-CN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are willing to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share foods and frinks only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takes up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32%.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25120" y="5225415"/>
            <a:ext cx="6334760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(II).  88% of the classmates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choose.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.. while 59% of the classmates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prefer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..., whereas 32% of them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favor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20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1945" y="5867400"/>
            <a:ext cx="8123555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(III).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Compared with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the first celebration activity, watching English films and sharing foods and drinks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make up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59% and 32%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respectively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309610" y="785495"/>
            <a:ext cx="229362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建议及理由：</a:t>
            </a:r>
            <a:endParaRPr lang="zh-CN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445500" y="1433195"/>
            <a:ext cx="3320415" cy="101473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I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am for/ in favor of / in line with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... , </a:t>
            </a:r>
            <a:r>
              <a:rPr lang="en-US" altLang="zh-CN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for one thing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,...</a:t>
            </a:r>
            <a:r>
              <a:rPr lang="en-US" altLang="zh-CN" sz="2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for another thing...</a:t>
            </a:r>
            <a:endParaRPr lang="en-US" altLang="zh-CN" sz="2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89950" y="2657475"/>
            <a:ext cx="3275965" cy="132207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 I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suggest/ advise/ recommend/ propose 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outing at weekends/... , which not only ... but also...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490585" y="4172585"/>
            <a:ext cx="3528060" cy="163004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As far as I’m concerned/ I think/ In one’s view/  opinoin/ Personally</a:t>
            </a:r>
            <a:r>
              <a:rPr lang="en-US" altLang="zh-CN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 I will follow the majority, Outing enables us to forget our study for a while... </a:t>
            </a:r>
            <a:endParaRPr lang="en-US" altLang="zh-CN" sz="2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32.79021134816134,&quot;left&quot;:381.0128963447533,&quot;top&quot;:97.38435558097238,&quot;width&quot;:272.7878267176853}"/>
</p:tagLst>
</file>

<file path=ppt/tags/tag11.xml><?xml version="1.0" encoding="utf-8"?>
<p:tagLst xmlns:p="http://schemas.openxmlformats.org/presentationml/2006/main">
  <p:tag name="KSO_WM_DIAGRAM_VIRTUALLY_FRAME" val="{&quot;height&quot;:332.79021134816134,&quot;left&quot;:381.0128963447533,&quot;top&quot;:97.38435558097238,&quot;width&quot;:272.7878267176853}"/>
</p:tagLst>
</file>

<file path=ppt/tags/tag12.xml><?xml version="1.0" encoding="utf-8"?>
<p:tagLst xmlns:p="http://schemas.openxmlformats.org/presentationml/2006/main">
  <p:tag name="KSO_WM_DIAGRAM_VIRTUALLY_FRAME" val="{&quot;height&quot;:323.1402113481614,&quot;left&quot;:243.33535433070864,&quot;top&quot;:111.9343555809724,&quot;width&quot;:311.06464566929134}"/>
</p:tagLst>
</file>

<file path=ppt/tags/tag13.xml><?xml version="1.0" encoding="utf-8"?>
<p:tagLst xmlns:p="http://schemas.openxmlformats.org/presentationml/2006/main">
  <p:tag name="KSO_WM_DIAGRAM_VIRTUALLY_FRAME" val="{&quot;height&quot;:332.79021134816134,&quot;left&quot;:381.0128963447533,&quot;top&quot;:97.38435558097238,&quot;width&quot;:272.7878267176853}"/>
</p:tagLst>
</file>

<file path=ppt/tags/tag14.xml><?xml version="1.0" encoding="utf-8"?>
<p:tagLst xmlns:p="http://schemas.openxmlformats.org/presentationml/2006/main">
  <p:tag name="KSO_WM_DIAGRAM_VIRTUALLY_FRAME" val="{&quot;height&quot;:332.79021134816134,&quot;left&quot;:381.0128963447533,&quot;top&quot;:97.38435558097238,&quot;width&quot;:272.7878267176853}"/>
</p:tagLst>
</file>

<file path=ppt/tags/tag15.xml><?xml version="1.0" encoding="utf-8"?>
<p:tagLst xmlns:p="http://schemas.openxmlformats.org/presentationml/2006/main">
  <p:tag name="KSO_WM_DIAGRAM_VIRTUALLY_FRAME" val="{&quot;height&quot;:332.79021134816134,&quot;left&quot;:381.0128963447533,&quot;top&quot;:97.38435558097238,&quot;width&quot;:272.7878267176853}"/>
</p:tagLst>
</file>

<file path=ppt/tags/tag16.xml><?xml version="1.0" encoding="utf-8"?>
<p:tagLst xmlns:p="http://schemas.openxmlformats.org/presentationml/2006/main">
  <p:tag name="KSO_WM_DIAGRAM_VIRTUALLY_FRAME" val="{&quot;height&quot;:332.79021134816134,&quot;left&quot;:381.0128963447533,&quot;top&quot;:97.38435558097238,&quot;width&quot;:272.7878267176853}"/>
</p:tagLst>
</file>

<file path=ppt/tags/tag17.xml><?xml version="1.0" encoding="utf-8"?>
<p:tagLst xmlns:p="http://schemas.openxmlformats.org/presentationml/2006/main">
  <p:tag name="KSO_WM_DIAGRAM_VIRTUALLY_FRAME" val="{&quot;height&quot;:332.79021134816134,&quot;left&quot;:381.0128963447533,&quot;top&quot;:97.38435558097238,&quot;width&quot;:272.7878267176853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32.7902113481614,&quot;left&quot;:361.96291338582677,&quot;top&quot;:96.68435558097238,&quot;width&quot;:283.4878096766118}"/>
</p:tagLst>
</file>

<file path=ppt/tags/tag21.xml><?xml version="1.0" encoding="utf-8"?>
<p:tagLst xmlns:p="http://schemas.openxmlformats.org/presentationml/2006/main">
  <p:tag name="KSO_WM_DIAGRAM_VIRTUALLY_FRAME" val="{&quot;height&quot;:332.7902113481614,&quot;left&quot;:361.96291338582677,&quot;top&quot;:96.68435558097238,&quot;width&quot;:283.4878096766118}"/>
</p:tagLst>
</file>

<file path=ppt/tags/tag22.xml><?xml version="1.0" encoding="utf-8"?>
<p:tagLst xmlns:p="http://schemas.openxmlformats.org/presentationml/2006/main">
  <p:tag name="KSO_WM_DIAGRAM_VIRTUALLY_FRAME" val="{&quot;height&quot;:323.1402113481614,&quot;left&quot;:243.33535433070864,&quot;top&quot;:111.9343555809724,&quot;width&quot;:311.06464566929134}"/>
</p:tagLst>
</file>

<file path=ppt/tags/tag23.xml><?xml version="1.0" encoding="utf-8"?>
<p:tagLst xmlns:p="http://schemas.openxmlformats.org/presentationml/2006/main">
  <p:tag name="KSO_WM_DIAGRAM_VIRTUALLY_FRAME" val="{&quot;height&quot;:332.7902113481614,&quot;left&quot;:361.96291338582677,&quot;top&quot;:96.68435558097238,&quot;width&quot;:283.4878096766118}"/>
</p:tagLst>
</file>

<file path=ppt/tags/tag24.xml><?xml version="1.0" encoding="utf-8"?>
<p:tagLst xmlns:p="http://schemas.openxmlformats.org/presentationml/2006/main">
  <p:tag name="KSO_WM_DIAGRAM_VIRTUALLY_FRAME" val="{&quot;height&quot;:332.7902113481614,&quot;left&quot;:361.96291338582677,&quot;top&quot;:96.68435558097238,&quot;width&quot;:283.4878096766118}"/>
</p:tagLst>
</file>

<file path=ppt/tags/tag25.xml><?xml version="1.0" encoding="utf-8"?>
<p:tagLst xmlns:p="http://schemas.openxmlformats.org/presentationml/2006/main">
  <p:tag name="KSO_WM_DIAGRAM_VIRTUALLY_FRAME" val="{&quot;height&quot;:332.7902113481614,&quot;left&quot;:361.96291338582677,&quot;top&quot;:96.68435558097238,&quot;width&quot;:283.4878096766118}"/>
</p:tagLst>
</file>

<file path=ppt/tags/tag26.xml><?xml version="1.0" encoding="utf-8"?>
<p:tagLst xmlns:p="http://schemas.openxmlformats.org/presentationml/2006/main">
  <p:tag name="KSO_WM_DIAGRAM_VIRTUALLY_FRAME" val="{&quot;height&quot;:332.7902113481614,&quot;left&quot;:361.96291338582677,&quot;top&quot;:96.68435558097238,&quot;width&quot;:283.4878096766118}"/>
</p:tagLst>
</file>

<file path=ppt/tags/tag27.xml><?xml version="1.0" encoding="utf-8"?>
<p:tagLst xmlns:p="http://schemas.openxmlformats.org/presentationml/2006/main">
  <p:tag name="KSO_WM_DIAGRAM_VIRTUALLY_FRAME" val="{&quot;height&quot;:332.7902113481614,&quot;left&quot;:361.96291338582677,&quot;top&quot;:96.68435558097238,&quot;width&quot;:283.4878096766118}"/>
</p:tagLst>
</file>

<file path=ppt/tags/tag28.xml><?xml version="1.0" encoding="utf-8"?>
<p:tagLst xmlns:p="http://schemas.openxmlformats.org/presentationml/2006/main">
  <p:tag name="KSO_WM_DIAGRAM_VIRTUALLY_FRAME" val="{&quot;height&quot;:332.7902113481614,&quot;left&quot;:361.96291338582677,&quot;top&quot;:96.68435558097238,&quot;width&quot;:283.4878096766118}"/>
</p:tagLst>
</file>

<file path=ppt/tags/tag29.xml><?xml version="1.0" encoding="utf-8"?>
<p:tagLst xmlns:p="http://schemas.openxmlformats.org/presentationml/2006/main">
  <p:tag name="KSO_WM_DIAGRAM_VIRTUALLY_FRAME" val="{&quot;height&quot;:323.1402113481614,&quot;left&quot;:243.33535433070864,&quot;top&quot;:111.9343555809724,&quot;width&quot;:311.06464566929134}"/>
</p:tagLst>
</file>

<file path=ppt/tags/tag3.xml><?xml version="1.0" encoding="utf-8"?>
<p:tagLst xmlns:p="http://schemas.openxmlformats.org/presentationml/2006/main">
  <p:tag name="KSO_WM_DIAGRAM_VIRTUALLY_FRAME" val="{&quot;height&quot;:332.79021134816134,&quot;left&quot;:381.0128963447533,&quot;top&quot;:97.38435558097238,&quot;width&quot;:272.7878267176853}"/>
</p:tagLst>
</file>

<file path=ppt/tags/tag30.xml><?xml version="1.0" encoding="utf-8"?>
<p:tagLst xmlns:p="http://schemas.openxmlformats.org/presentationml/2006/main">
  <p:tag name="KSO_WM_DIAGRAM_VIRTUALLY_FRAME" val="{&quot;height&quot;:332.7902113481614,&quot;left&quot;:361.96291338582677,&quot;top&quot;:96.68435558097238,&quot;width&quot;:283.4878096766118}"/>
</p:tagLst>
</file>

<file path=ppt/tags/tag31.xml><?xml version="1.0" encoding="utf-8"?>
<p:tagLst xmlns:p="http://schemas.openxmlformats.org/presentationml/2006/main">
  <p:tag name="KSO_WM_DIAGRAM_VIRTUALLY_FRAME" val="{&quot;height&quot;:332.7902113481614,&quot;left&quot;:361.96291338582677,&quot;top&quot;:96.68435558097238,&quot;width&quot;:283.4878096766118}"/>
</p:tagLst>
</file>

<file path=ppt/tags/tag32.xml><?xml version="1.0" encoding="utf-8"?>
<p:tagLst xmlns:p="http://schemas.openxmlformats.org/presentationml/2006/main">
  <p:tag name="KSO_WM_DIAGRAM_VIRTUALLY_FRAME" val="{&quot;height&quot;:332.7902113481614,&quot;left&quot;:361.96291338582677,&quot;top&quot;:96.68435558097238,&quot;width&quot;:283.4878096766118}"/>
</p:tagLst>
</file>

<file path=ppt/tags/tag33.xml><?xml version="1.0" encoding="utf-8"?>
<p:tagLst xmlns:p="http://schemas.openxmlformats.org/presentationml/2006/main">
  <p:tag name="KSO_WM_DIAGRAM_VIRTUALLY_FRAME" val="{&quot;height&quot;:332.7902113481614,&quot;left&quot;:361.96291338582677,&quot;top&quot;:96.68435558097238,&quot;width&quot;:283.4878096766118}"/>
</p:tagLst>
</file>

<file path=ppt/tags/tag34.xml><?xml version="1.0" encoding="utf-8"?>
<p:tagLst xmlns:p="http://schemas.openxmlformats.org/presentationml/2006/main">
  <p:tag name="KSO_WM_DIAGRAM_VIRTUALLY_FRAME" val="{&quot;height&quot;:332.7902113481614,&quot;left&quot;:361.96291338582677,&quot;top&quot;:96.68435558097238,&quot;width&quot;:283.4878096766118}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DIAGRAM_VIRTUALLY_FRAME" val="{&quot;height&quot;:332.79021134816134,&quot;left&quot;:381.0128963447533,&quot;top&quot;:97.38435558097238,&quot;width&quot;:272.7878267176853}"/>
</p:tagLst>
</file>

<file path=ppt/tags/tag5.xml><?xml version="1.0" encoding="utf-8"?>
<p:tagLst xmlns:p="http://schemas.openxmlformats.org/presentationml/2006/main">
  <p:tag name="KSO_WM_DIAGRAM_VIRTUALLY_FRAME" val="{&quot;height&quot;:323.1402113481614,&quot;left&quot;:243.33535433070864,&quot;top&quot;:111.9343555809724,&quot;width&quot;:311.06464566929134}"/>
</p:tagLst>
</file>

<file path=ppt/tags/tag6.xml><?xml version="1.0" encoding="utf-8"?>
<p:tagLst xmlns:p="http://schemas.openxmlformats.org/presentationml/2006/main">
  <p:tag name="KSO_WM_DIAGRAM_VIRTUALLY_FRAME" val="{&quot;height&quot;:332.79021134816134,&quot;left&quot;:381.0128963447533,&quot;top&quot;:97.38435558097238,&quot;width&quot;:272.7878267176853}"/>
</p:tagLst>
</file>

<file path=ppt/tags/tag7.xml><?xml version="1.0" encoding="utf-8"?>
<p:tagLst xmlns:p="http://schemas.openxmlformats.org/presentationml/2006/main">
  <p:tag name="KSO_WM_DIAGRAM_VIRTUALLY_FRAME" val="{&quot;height&quot;:332.79021134816134,&quot;left&quot;:381.0128963447533,&quot;top&quot;:97.38435558097238,&quot;width&quot;:272.7878267176853}"/>
</p:tagLst>
</file>

<file path=ppt/tags/tag8.xml><?xml version="1.0" encoding="utf-8"?>
<p:tagLst xmlns:p="http://schemas.openxmlformats.org/presentationml/2006/main">
  <p:tag name="KSO_WM_DIAGRAM_VIRTUALLY_FRAME" val="{&quot;height&quot;:332.79021134816134,&quot;left&quot;:381.0128963447533,&quot;top&quot;:97.38435558097238,&quot;width&quot;:272.7878267176853}"/>
</p:tagLst>
</file>

<file path=ppt/tags/tag9.xml><?xml version="1.0" encoding="utf-8"?>
<p:tagLst xmlns:p="http://schemas.openxmlformats.org/presentationml/2006/main">
  <p:tag name="KSO_WM_DIAGRAM_VIRTUALLY_FRAME" val="{&quot;height&quot;:332.79021134816134,&quot;left&quot;:381.0128963447533,&quot;top&quot;:97.38435558097238,&quot;width&quot;:272.7878267176853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6312</Words>
  <Application>WPS 演示</Application>
  <PresentationFormat>自定义</PresentationFormat>
  <Paragraphs>258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华文楷体</vt:lpstr>
      <vt:lpstr>楷体</vt:lpstr>
      <vt:lpstr>华文行楷</vt:lpstr>
      <vt:lpstr>system-ui</vt:lpstr>
      <vt:lpstr>Times New Roman</vt:lpstr>
      <vt:lpstr>Calibri</vt:lpstr>
      <vt:lpstr>幼圆</vt:lpstr>
      <vt:lpstr>华文隶书</vt:lpstr>
      <vt:lpstr>Impact</vt:lpstr>
      <vt:lpstr>Century Schoolbook</vt:lpstr>
      <vt:lpstr>Arial Unicode MS</vt:lpstr>
      <vt:lpstr>Segoe Print</vt:lpstr>
      <vt:lpstr>Century</vt:lpstr>
      <vt:lpstr>黑体</vt:lpstr>
      <vt:lpstr>HelveticaNeue</vt:lpstr>
      <vt:lpstr>华文新魏</vt:lpstr>
      <vt:lpstr>WPS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Wiesen</cp:lastModifiedBy>
  <cp:revision>52</cp:revision>
  <dcterms:created xsi:type="dcterms:W3CDTF">2023-08-09T12:44:00Z</dcterms:created>
  <dcterms:modified xsi:type="dcterms:W3CDTF">2024-05-01T14:33:11Z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2052-10.8.2.6613</vt:lpwstr>
  </property>
</Properties>
</file>