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293" r:id="rId4"/>
    <p:sldId id="256" r:id="rId5"/>
    <p:sldId id="258" r:id="rId7"/>
    <p:sldId id="276" r:id="rId8"/>
    <p:sldId id="260" r:id="rId9"/>
    <p:sldId id="277" r:id="rId10"/>
    <p:sldId id="278" r:id="rId11"/>
    <p:sldId id="263" r:id="rId12"/>
    <p:sldId id="279" r:id="rId13"/>
    <p:sldId id="280" r:id="rId14"/>
    <p:sldId id="262" r:id="rId15"/>
    <p:sldId id="266" r:id="rId16"/>
    <p:sldId id="282" r:id="rId17"/>
    <p:sldId id="285" r:id="rId18"/>
    <p:sldId id="273" r:id="rId19"/>
    <p:sldId id="284" r:id="rId20"/>
    <p:sldId id="267" r:id="rId21"/>
    <p:sldId id="283" r:id="rId22"/>
    <p:sldId id="286" r:id="rId23"/>
    <p:sldId id="274"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32249"/>
    <a:srgbClr val="FEFFE4"/>
    <a:srgbClr val="EFE6D1"/>
    <a:srgbClr val="FF5050"/>
    <a:srgbClr val="E9DEC1"/>
    <a:srgbClr val="F5F0E3"/>
    <a:srgbClr val="FF677D"/>
    <a:srgbClr val="FF6600"/>
    <a:srgbClr val="EC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2" autoAdjust="0"/>
    <p:restoredTop sz="94660"/>
  </p:normalViewPr>
  <p:slideViewPr>
    <p:cSldViewPr snapToGrid="0" showGuides="1">
      <p:cViewPr varScale="1">
        <p:scale>
          <a:sx n="75" d="100"/>
          <a:sy n="75" d="100"/>
        </p:scale>
        <p:origin x="92" y="136"/>
      </p:cViewPr>
      <p:guideLst>
        <p:guide orient="horz" pos="2237"/>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E42CA-E6A2-4CDA-9AA5-920BD66B73B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470CA-BF47-4B46-977C-86E9994E59D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B1470CA-BF47-4B46-977C-86E9994E59D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B1470CA-BF47-4B46-977C-86E9994E59D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11" name="流程图: 接点 10"/>
          <p:cNvSpPr/>
          <p:nvPr userDrawn="1"/>
        </p:nvSpPr>
        <p:spPr>
          <a:xfrm>
            <a:off x="11594123" y="5099538"/>
            <a:ext cx="562708" cy="562708"/>
          </a:xfrm>
          <a:prstGeom prst="flowChartConnector">
            <a:avLst/>
          </a:prstGeom>
          <a:pattFill prst="pct5">
            <a:fgClr>
              <a:srgbClr val="E32249"/>
            </a:fgClr>
            <a:bgClr>
              <a:srgbClr val="F5F0E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流程图: 接点 11"/>
          <p:cNvSpPr/>
          <p:nvPr userDrawn="1"/>
        </p:nvSpPr>
        <p:spPr>
          <a:xfrm>
            <a:off x="10996246" y="5662246"/>
            <a:ext cx="1195754" cy="1195754"/>
          </a:xfrm>
          <a:prstGeom prst="flowChartConnector">
            <a:avLst/>
          </a:prstGeom>
          <a:pattFill prst="pct5">
            <a:fgClr>
              <a:srgbClr val="E32249"/>
            </a:fgClr>
            <a:bgClr>
              <a:srgbClr val="F5F0E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11" name="流程图: 接点 10"/>
          <p:cNvSpPr/>
          <p:nvPr userDrawn="1"/>
        </p:nvSpPr>
        <p:spPr>
          <a:xfrm>
            <a:off x="11594123" y="5099538"/>
            <a:ext cx="562708" cy="562708"/>
          </a:xfrm>
          <a:prstGeom prst="flowChartConnector">
            <a:avLst/>
          </a:prstGeom>
          <a:pattFill prst="pct5">
            <a:fgClr>
              <a:srgbClr val="E32249"/>
            </a:fgClr>
            <a:bgClr>
              <a:srgbClr val="F5F0E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流程图: 接点 11"/>
          <p:cNvSpPr/>
          <p:nvPr userDrawn="1"/>
        </p:nvSpPr>
        <p:spPr>
          <a:xfrm>
            <a:off x="10996246" y="5662246"/>
            <a:ext cx="1195754" cy="1195754"/>
          </a:xfrm>
          <a:prstGeom prst="flowChartConnector">
            <a:avLst/>
          </a:prstGeom>
          <a:pattFill prst="pct5">
            <a:fgClr>
              <a:srgbClr val="E32249"/>
            </a:fgClr>
            <a:bgClr>
              <a:srgbClr val="F5F0E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DDE354E-CDD0-4F6C-BB2A-CA3C76DD3A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0E475E-E0F9-4F99-9BE9-A86BB3C0F93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E354E-CDD0-4F6C-BB2A-CA3C76DD3A3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E475E-E0F9-4F99-9BE9-A86BB3C0F935}"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E354E-CDD0-4F6C-BB2A-CA3C76DD3A3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E475E-E0F9-4F99-9BE9-A86BB3C0F935}"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s>
</file>

<file path=ppt/slides/_rels/slide11.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image" Target="../media/image8.jpeg"/><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1" Type="http://schemas.openxmlformats.org/officeDocument/2006/relationships/slideLayout" Target="../slideLayouts/slideLayout1.xml"/><Relationship Id="rId10" Type="http://schemas.openxmlformats.org/officeDocument/2006/relationships/image" Target="../media/image9.jpeg"/><Relationship Id="rId1" Type="http://schemas.openxmlformats.org/officeDocument/2006/relationships/tags" Target="../tags/tag58.xml"/></Relationships>
</file>

<file path=ppt/slides/_rels/slide12.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image" Target="../media/image10.jpeg"/><Relationship Id="rId3" Type="http://schemas.openxmlformats.org/officeDocument/2006/relationships/tags" Target="../tags/tag68.xml"/><Relationship Id="rId2" Type="http://schemas.openxmlformats.org/officeDocument/2006/relationships/tags" Target="../tags/tag67.xml"/><Relationship Id="rId10" Type="http://schemas.openxmlformats.org/officeDocument/2006/relationships/slideLayout" Target="../slideLayouts/slideLayout1.xml"/><Relationship Id="rId1" Type="http://schemas.openxmlformats.org/officeDocument/2006/relationships/tags" Target="../tags/tag66.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2.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88.xml"/><Relationship Id="rId6" Type="http://schemas.openxmlformats.org/officeDocument/2006/relationships/image" Target="../media/image12.jpeg"/><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94.xml"/><Relationship Id="rId7" Type="http://schemas.openxmlformats.org/officeDocument/2006/relationships/image" Target="../media/image12.jpeg"/><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image" Target="../media/image11.jpeg"/><Relationship Id="rId1" Type="http://schemas.openxmlformats.org/officeDocument/2006/relationships/tags" Target="../tags/tag89.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03.xml"/><Relationship Id="rId7" Type="http://schemas.openxmlformats.org/officeDocument/2006/relationships/image" Target="../media/image12.jpeg"/><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image" Target="../media/image13.png"/><Relationship Id="rId1" Type="http://schemas.openxmlformats.org/officeDocument/2006/relationships/tags" Target="../tags/tag98.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4" Type="http://schemas.openxmlformats.org/officeDocument/2006/relationships/slideLayout" Target="../slideLayouts/slideLayout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image" Target="../media/image6.jpeg"/><Relationship Id="rId10" Type="http://schemas.openxmlformats.org/officeDocument/2006/relationships/image" Target="../media/image5.jpe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0" Type="http://schemas.openxmlformats.org/officeDocument/2006/relationships/slideLayout" Target="../slideLayouts/slideLayout1.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_rels/slide7.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image" Target="../media/image7.png"/><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4" Type="http://schemas.openxmlformats.org/officeDocument/2006/relationships/slideLayout" Target="../slideLayouts/slideLayout12.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tags" Target="../tags/tag27.xml"/></Relationships>
</file>

<file path=ppt/slides/_rels/slide8.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2" Type="http://schemas.openxmlformats.org/officeDocument/2006/relationships/slideLayout" Target="../slideLayouts/slideLayout1.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tags" Target="../tags/tag39.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318770" y="100330"/>
            <a:ext cx="2781300"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3"/>
            </p:custDataLst>
          </p:nvPr>
        </p:nvSpPr>
        <p:spPr>
          <a:xfrm>
            <a:off x="386080" y="172720"/>
            <a:ext cx="840994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How to write?</a:t>
            </a:r>
            <a:endPar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19" name="文本框 18"/>
          <p:cNvSpPr txBox="1"/>
          <p:nvPr/>
        </p:nvSpPr>
        <p:spPr>
          <a:xfrm>
            <a:off x="184150" y="999490"/>
            <a:ext cx="11741150" cy="5611495"/>
          </a:xfrm>
          <a:prstGeom prst="rect">
            <a:avLst/>
          </a:prstGeom>
          <a:solidFill>
            <a:schemeClr val="bg1">
              <a:lumMod val="95000"/>
            </a:schemeClr>
          </a:solidFill>
        </p:spPr>
        <p:txBody>
          <a:bodyPr wrap="square" rtlCol="0">
            <a:noAutofit/>
          </a:bodyPr>
          <a:p>
            <a:pPr indent="0" fontAlgn="auto"/>
            <a:r>
              <a:rPr lang="en-US" sz="3200" b="1" i="1">
                <a:solidFill>
                  <a:schemeClr val="accent1">
                    <a:lumMod val="50000"/>
                  </a:schemeClr>
                </a:solidFill>
                <a:latin typeface="等线" panose="02010600030101010101" charset="-122"/>
                <a:ea typeface="等线" panose="02010600030101010101" charset="-122"/>
                <a:sym typeface="+mn-ea"/>
              </a:rPr>
              <a:t>Improper plots:</a:t>
            </a:r>
            <a:endParaRPr lang="en-US" sz="3200" b="1" i="1">
              <a:solidFill>
                <a:schemeClr val="accent1">
                  <a:lumMod val="50000"/>
                </a:schemeClr>
              </a:solidFill>
              <a:latin typeface="等线" panose="02010600030101010101" charset="-122"/>
              <a:ea typeface="等线" panose="02010600030101010101" charset="-122"/>
              <a:sym typeface="+mn-ea"/>
            </a:endParaRPr>
          </a:p>
          <a:p>
            <a:pPr indent="0" fontAlgn="auto">
              <a:buFont typeface="Arial" panose="020B0604020202020204" pitchFamily="34" charset="0"/>
              <a:buNone/>
            </a:pPr>
            <a:r>
              <a:rPr lang="en-US" sz="2800" b="1">
                <a:latin typeface="等线" panose="02010600030101010101" charset="-122"/>
                <a:ea typeface="等线" panose="02010600030101010101" charset="-122"/>
                <a:sym typeface="+mn-ea"/>
              </a:rPr>
              <a:t>Para1.</a:t>
            </a:r>
            <a:endParaRPr lang="en-US" sz="2800" b="1">
              <a:latin typeface="等线" panose="02010600030101010101" charset="-122"/>
              <a:ea typeface="等线" panose="02010600030101010101" charset="-122"/>
              <a:sym typeface="+mn-ea"/>
            </a:endParaRPr>
          </a:p>
          <a:p>
            <a:pPr marL="457200" indent="-457200" fontAlgn="auto">
              <a:buFont typeface="Arial" panose="020B0604020202020204" pitchFamily="34" charset="0"/>
              <a:buChar char="•"/>
            </a:pPr>
            <a:r>
              <a:rPr lang="zh-CN" altLang="en-US" sz="2800" b="1">
                <a:latin typeface="等线" panose="02010600030101010101" charset="-122"/>
                <a:ea typeface="等线" panose="02010600030101010101" charset="-122"/>
                <a:sym typeface="+mn-ea"/>
              </a:rPr>
              <a:t>一直尝试让</a:t>
            </a:r>
            <a:r>
              <a:rPr lang="en-US" altLang="zh-CN" sz="2800" b="1">
                <a:latin typeface="等线" panose="02010600030101010101" charset="-122"/>
                <a:ea typeface="等线" panose="02010600030101010101" charset="-122"/>
                <a:sym typeface="+mn-ea"/>
              </a:rPr>
              <a:t>Denny</a:t>
            </a:r>
            <a:r>
              <a:rPr lang="zh-CN" altLang="en-US" sz="2800" b="1">
                <a:latin typeface="等线" panose="02010600030101010101" charset="-122"/>
                <a:ea typeface="等线" panose="02010600030101010101" charset="-122"/>
                <a:sym typeface="+mn-ea"/>
              </a:rPr>
              <a:t>安静（用各种方法，反反复复，大段笔墨）</a:t>
            </a:r>
            <a:endParaRPr lang="zh-CN" altLang="en-US" sz="2800" b="1">
              <a:latin typeface="等线" panose="02010600030101010101" charset="-122"/>
              <a:ea typeface="等线" panose="02010600030101010101" charset="-122"/>
              <a:sym typeface="+mn-ea"/>
            </a:endParaRPr>
          </a:p>
          <a:p>
            <a:pPr marL="457200" indent="-457200" fontAlgn="auto">
              <a:buFont typeface="Arial" panose="020B0604020202020204" pitchFamily="34" charset="0"/>
              <a:buChar char="•"/>
            </a:pPr>
            <a:r>
              <a:rPr lang="zh-CN" altLang="en-US" sz="2800" b="1">
                <a:latin typeface="等线" panose="02010600030101010101" charset="-122"/>
                <a:ea typeface="等线" panose="02010600030101010101" charset="-122"/>
                <a:sym typeface="+mn-ea"/>
              </a:rPr>
              <a:t>第一次演奏失败，没有任何解决办法，只能让</a:t>
            </a:r>
            <a:r>
              <a:rPr lang="en-US" altLang="zh-CN" sz="2800" b="1">
                <a:latin typeface="等线" panose="02010600030101010101" charset="-122"/>
                <a:ea typeface="等线" panose="02010600030101010101" charset="-122"/>
                <a:sym typeface="+mn-ea"/>
              </a:rPr>
              <a:t>Denny</a:t>
            </a:r>
            <a:r>
              <a:rPr lang="zh-CN" altLang="en-US" sz="2800" b="1">
                <a:latin typeface="等线" panose="02010600030101010101" charset="-122"/>
                <a:ea typeface="等线" panose="02010600030101010101" charset="-122"/>
                <a:sym typeface="+mn-ea"/>
              </a:rPr>
              <a:t>上台和</a:t>
            </a:r>
            <a:r>
              <a:rPr lang="en-US" altLang="zh-CN" sz="2800" b="1">
                <a:latin typeface="等线" panose="02010600030101010101" charset="-122"/>
                <a:ea typeface="等线" panose="02010600030101010101" charset="-122"/>
                <a:sym typeface="+mn-ea"/>
              </a:rPr>
              <a:t>“</a:t>
            </a:r>
            <a:r>
              <a:rPr lang="zh-CN" altLang="en-US" sz="2800" b="1">
                <a:latin typeface="等线" panose="02010600030101010101" charset="-122"/>
                <a:ea typeface="等线" panose="02010600030101010101" charset="-122"/>
                <a:sym typeface="+mn-ea"/>
              </a:rPr>
              <a:t>我</a:t>
            </a:r>
            <a:r>
              <a:rPr lang="en-US" altLang="zh-CN" sz="2800" b="1">
                <a:latin typeface="等线" panose="02010600030101010101" charset="-122"/>
                <a:ea typeface="等线" panose="02010600030101010101" charset="-122"/>
                <a:sym typeface="+mn-ea"/>
              </a:rPr>
              <a:t>”</a:t>
            </a:r>
            <a:r>
              <a:rPr lang="zh-CN" altLang="en-US" sz="2800" b="1">
                <a:latin typeface="等线" panose="02010600030101010101" charset="-122"/>
                <a:ea typeface="等线" panose="02010600030101010101" charset="-122"/>
                <a:sym typeface="+mn-ea"/>
              </a:rPr>
              <a:t>一起演奏</a:t>
            </a:r>
            <a:endParaRPr lang="zh-CN" altLang="en-US" sz="2800" b="1">
              <a:latin typeface="等线" panose="02010600030101010101" charset="-122"/>
              <a:ea typeface="等线" panose="02010600030101010101" charset="-122"/>
              <a:sym typeface="+mn-ea"/>
            </a:endParaRPr>
          </a:p>
          <a:p>
            <a:pPr marL="457200" indent="-457200" fontAlgn="auto">
              <a:buFont typeface="Arial" panose="020B0604020202020204" pitchFamily="34" charset="0"/>
              <a:buChar char="•"/>
            </a:pPr>
            <a:endParaRPr lang="zh-CN" altLang="en-US" sz="2800" b="1">
              <a:latin typeface="等线" panose="02010600030101010101" charset="-122"/>
              <a:ea typeface="等线" panose="02010600030101010101" charset="-122"/>
              <a:sym typeface="+mn-ea"/>
            </a:endParaRPr>
          </a:p>
          <a:p>
            <a:pPr indent="0" fontAlgn="auto">
              <a:buFont typeface="Arial" panose="020B0604020202020204" pitchFamily="34" charset="0"/>
              <a:buNone/>
            </a:pPr>
            <a:r>
              <a:rPr lang="en-US" sz="2800" b="1">
                <a:latin typeface="等线" panose="02010600030101010101" charset="-122"/>
                <a:ea typeface="等线" panose="02010600030101010101" charset="-122"/>
                <a:sym typeface="+mn-ea"/>
              </a:rPr>
              <a:t>Para2.</a:t>
            </a:r>
            <a:endParaRPr lang="en-US" sz="2800" b="1">
              <a:latin typeface="等线" panose="02010600030101010101" charset="-122"/>
              <a:ea typeface="等线" panose="02010600030101010101" charset="-122"/>
              <a:sym typeface="+mn-ea"/>
            </a:endParaRPr>
          </a:p>
          <a:p>
            <a:pPr marL="457200" indent="-457200" fontAlgn="auto">
              <a:buFont typeface="Arial" panose="020B0604020202020204" pitchFamily="34" charset="0"/>
              <a:buChar char="•"/>
            </a:pPr>
            <a:r>
              <a:rPr lang="en-US" altLang="zh-CN" sz="2800" b="1">
                <a:latin typeface="等线" panose="02010600030101010101" charset="-122"/>
                <a:ea typeface="等线" panose="02010600030101010101" charset="-122"/>
                <a:sym typeface="+mn-ea"/>
              </a:rPr>
              <a:t>“</a:t>
            </a:r>
            <a:r>
              <a:rPr lang="zh-CN" altLang="en-US" sz="2800" b="1">
                <a:latin typeface="等线" panose="02010600030101010101" charset="-122"/>
                <a:ea typeface="等线" panose="02010600030101010101" charset="-122"/>
                <a:sym typeface="+mn-ea"/>
              </a:rPr>
              <a:t>我</a:t>
            </a:r>
            <a:r>
              <a:rPr lang="en-US" altLang="zh-CN" sz="2800" b="1">
                <a:latin typeface="等线" panose="02010600030101010101" charset="-122"/>
                <a:ea typeface="等线" panose="02010600030101010101" charset="-122"/>
                <a:sym typeface="+mn-ea"/>
              </a:rPr>
              <a:t>”</a:t>
            </a:r>
            <a:r>
              <a:rPr lang="zh-CN" altLang="en-US" sz="2800" b="1">
                <a:latin typeface="等线" panose="02010600030101010101" charset="-122"/>
                <a:ea typeface="等线" panose="02010600030101010101" charset="-122"/>
                <a:sym typeface="+mn-ea"/>
              </a:rPr>
              <a:t>发现</a:t>
            </a:r>
            <a:r>
              <a:rPr lang="en-US" altLang="zh-CN" sz="2800" b="1">
                <a:latin typeface="等线" panose="02010600030101010101" charset="-122"/>
                <a:ea typeface="等线" panose="02010600030101010101" charset="-122"/>
                <a:sym typeface="+mn-ea"/>
              </a:rPr>
              <a:t>Denny</a:t>
            </a:r>
            <a:r>
              <a:rPr lang="zh-CN" altLang="en-US" sz="2800" b="1">
                <a:latin typeface="等线" panose="02010600030101010101" charset="-122"/>
                <a:ea typeface="等线" panose="02010600030101010101" charset="-122"/>
                <a:sym typeface="+mn-ea"/>
              </a:rPr>
              <a:t>在钢琴演奏上是个天才</a:t>
            </a:r>
            <a:endParaRPr lang="zh-CN" altLang="en-US" sz="2800" b="1">
              <a:latin typeface="等线" panose="02010600030101010101" charset="-122"/>
              <a:ea typeface="等线" panose="02010600030101010101" charset="-122"/>
              <a:sym typeface="+mn-ea"/>
            </a:endParaRPr>
          </a:p>
          <a:p>
            <a:pPr marL="457200" indent="-457200" fontAlgn="auto">
              <a:buFont typeface="Arial" panose="020B0604020202020204" pitchFamily="34" charset="0"/>
              <a:buChar char="•"/>
            </a:pPr>
            <a:r>
              <a:rPr lang="en-US" altLang="zh-CN" sz="2800" b="1">
                <a:latin typeface="等线" panose="02010600030101010101" charset="-122"/>
                <a:ea typeface="等线" panose="02010600030101010101" charset="-122"/>
                <a:sym typeface="+mn-ea"/>
              </a:rPr>
              <a:t>Denny</a:t>
            </a:r>
            <a:r>
              <a:rPr lang="zh-CN" altLang="en-US" sz="2800" b="1">
                <a:latin typeface="等线" panose="02010600030101010101" charset="-122"/>
                <a:ea typeface="等线" panose="02010600030101010101" charset="-122"/>
                <a:sym typeface="+mn-ea"/>
              </a:rPr>
              <a:t>询问我是否可以加入</a:t>
            </a:r>
            <a:r>
              <a:rPr lang="en-US" altLang="zh-CN" sz="2800" b="1">
                <a:latin typeface="等线" panose="02010600030101010101" charset="-122"/>
                <a:ea typeface="等线" panose="02010600030101010101" charset="-122"/>
                <a:sym typeface="+mn-ea"/>
              </a:rPr>
              <a:t>“</a:t>
            </a:r>
            <a:r>
              <a:rPr lang="zh-CN" altLang="en-US" sz="2800" b="1">
                <a:latin typeface="等线" panose="02010600030101010101" charset="-122"/>
                <a:ea typeface="等线" panose="02010600030101010101" charset="-122"/>
                <a:sym typeface="+mn-ea"/>
              </a:rPr>
              <a:t>我</a:t>
            </a:r>
            <a:r>
              <a:rPr lang="en-US" altLang="zh-CN" sz="2800" b="1">
                <a:latin typeface="等线" panose="02010600030101010101" charset="-122"/>
                <a:ea typeface="等线" panose="02010600030101010101" charset="-122"/>
                <a:sym typeface="+mn-ea"/>
              </a:rPr>
              <a:t>”</a:t>
            </a:r>
            <a:r>
              <a:rPr lang="zh-CN" altLang="en-US" sz="2800" b="1">
                <a:latin typeface="等线" panose="02010600030101010101" charset="-122"/>
                <a:ea typeface="等线" panose="02010600030101010101" charset="-122"/>
                <a:sym typeface="+mn-ea"/>
              </a:rPr>
              <a:t>，</a:t>
            </a:r>
            <a:r>
              <a:rPr lang="en-US" altLang="zh-CN" sz="2800" b="1">
                <a:latin typeface="等线" panose="02010600030101010101" charset="-122"/>
                <a:ea typeface="等线" panose="02010600030101010101" charset="-122"/>
                <a:sym typeface="+mn-ea"/>
              </a:rPr>
              <a:t>“</a:t>
            </a:r>
            <a:r>
              <a:rPr lang="zh-CN" altLang="en-US" sz="2800" b="1">
                <a:latin typeface="等线" panose="02010600030101010101" charset="-122"/>
                <a:ea typeface="等线" panose="02010600030101010101" charset="-122"/>
                <a:sym typeface="+mn-ea"/>
              </a:rPr>
              <a:t>我</a:t>
            </a:r>
            <a:r>
              <a:rPr lang="en-US" altLang="zh-CN" sz="2800" b="1">
                <a:latin typeface="等线" panose="02010600030101010101" charset="-122"/>
                <a:ea typeface="等线" panose="02010600030101010101" charset="-122"/>
                <a:sym typeface="+mn-ea"/>
              </a:rPr>
              <a:t>”</a:t>
            </a:r>
            <a:r>
              <a:rPr lang="zh-CN" altLang="en-US" sz="2800" b="1">
                <a:latin typeface="等线" panose="02010600030101010101" charset="-122"/>
                <a:ea typeface="等线" panose="02010600030101010101" charset="-122"/>
                <a:sym typeface="+mn-ea"/>
              </a:rPr>
              <a:t>开心地同意了</a:t>
            </a:r>
            <a:endParaRPr lang="zh-CN" altLang="en-US" sz="2800" b="1">
              <a:latin typeface="等线" panose="02010600030101010101" charset="-122"/>
              <a:ea typeface="等线" panose="02010600030101010101" charset="-122"/>
              <a:sym typeface="+mn-ea"/>
            </a:endParaRPr>
          </a:p>
          <a:p>
            <a:pPr marL="457200" indent="-457200" fontAlgn="auto">
              <a:buFont typeface="Arial" panose="020B0604020202020204" pitchFamily="34" charset="0"/>
              <a:buChar char="•"/>
            </a:pPr>
            <a:r>
              <a:rPr lang="en-US" altLang="zh-CN" sz="2800" b="1">
                <a:latin typeface="等线" panose="02010600030101010101" charset="-122"/>
                <a:ea typeface="等线" panose="02010600030101010101" charset="-122"/>
                <a:sym typeface="+mn-ea"/>
              </a:rPr>
              <a:t>“</a:t>
            </a:r>
            <a:r>
              <a:rPr lang="zh-CN" altLang="en-US" sz="2800" b="1">
                <a:latin typeface="等线" panose="02010600030101010101" charset="-122"/>
                <a:ea typeface="等线" panose="02010600030101010101" charset="-122"/>
                <a:sym typeface="+mn-ea"/>
              </a:rPr>
              <a:t>我</a:t>
            </a:r>
            <a:r>
              <a:rPr lang="en-US" altLang="zh-CN" sz="2800" b="1">
                <a:latin typeface="等线" panose="02010600030101010101" charset="-122"/>
                <a:ea typeface="等线" panose="02010600030101010101" charset="-122"/>
                <a:sym typeface="+mn-ea"/>
              </a:rPr>
              <a:t>”</a:t>
            </a:r>
            <a:r>
              <a:rPr lang="zh-CN" altLang="en-US" sz="2800" b="1">
                <a:latin typeface="等线" panose="02010600030101010101" charset="-122"/>
                <a:ea typeface="等线" panose="02010600030101010101" charset="-122"/>
                <a:sym typeface="+mn-ea"/>
              </a:rPr>
              <a:t>在舞台上教</a:t>
            </a:r>
            <a:r>
              <a:rPr lang="en-US" altLang="zh-CN" sz="2800" b="1">
                <a:latin typeface="等线" panose="02010600030101010101" charset="-122"/>
                <a:ea typeface="等线" panose="02010600030101010101" charset="-122"/>
                <a:sym typeface="+mn-ea"/>
              </a:rPr>
              <a:t>Denny</a:t>
            </a:r>
            <a:r>
              <a:rPr lang="zh-CN" altLang="en-US" sz="2800" b="1">
                <a:latin typeface="等线" panose="02010600030101010101" charset="-122"/>
                <a:ea typeface="等线" panose="02010600030101010101" charset="-122"/>
                <a:sym typeface="+mn-ea"/>
              </a:rPr>
              <a:t>如何弹奏</a:t>
            </a:r>
            <a:endParaRPr lang="zh-CN" altLang="en-US" sz="2800" b="1">
              <a:latin typeface="等线" panose="02010600030101010101" charset="-122"/>
              <a:ea typeface="等线" panose="02010600030101010101" charset="-122"/>
              <a:sym typeface="+mn-ea"/>
            </a:endParaRPr>
          </a:p>
          <a:p>
            <a:pPr marL="457200" indent="-457200" fontAlgn="auto">
              <a:buFont typeface="Arial" panose="020B0604020202020204" pitchFamily="34" charset="0"/>
              <a:buChar char="•"/>
            </a:pPr>
            <a:r>
              <a:rPr lang="en-US" altLang="zh-CN" sz="2800" b="1">
                <a:latin typeface="等线" panose="02010600030101010101" charset="-122"/>
                <a:ea typeface="等线" panose="02010600030101010101" charset="-122"/>
                <a:sym typeface="+mn-ea"/>
              </a:rPr>
              <a:t>“</a:t>
            </a:r>
            <a:r>
              <a:rPr lang="zh-CN" altLang="en-US" sz="2800" b="1">
                <a:latin typeface="等线" panose="02010600030101010101" charset="-122"/>
                <a:ea typeface="等线" panose="02010600030101010101" charset="-122"/>
                <a:sym typeface="+mn-ea"/>
              </a:rPr>
              <a:t>我</a:t>
            </a:r>
            <a:r>
              <a:rPr lang="en-US" altLang="zh-CN" sz="2800" b="1">
                <a:latin typeface="等线" panose="02010600030101010101" charset="-122"/>
                <a:ea typeface="等线" panose="02010600030101010101" charset="-122"/>
                <a:sym typeface="+mn-ea"/>
              </a:rPr>
              <a:t>”</a:t>
            </a:r>
            <a:r>
              <a:rPr lang="zh-CN" altLang="en-US" sz="2800" b="1">
                <a:latin typeface="等线" panose="02010600030101010101" charset="-122"/>
                <a:ea typeface="等线" panose="02010600030101010101" charset="-122"/>
                <a:sym typeface="+mn-ea"/>
              </a:rPr>
              <a:t>赶紧完成演奏然后拉着</a:t>
            </a:r>
            <a:r>
              <a:rPr lang="en-US" altLang="zh-CN" sz="2800" b="1">
                <a:latin typeface="等线" panose="02010600030101010101" charset="-122"/>
                <a:ea typeface="等线" panose="02010600030101010101" charset="-122"/>
                <a:sym typeface="+mn-ea"/>
              </a:rPr>
              <a:t>Denny</a:t>
            </a:r>
            <a:r>
              <a:rPr lang="zh-CN" altLang="en-US" sz="2800" b="1">
                <a:latin typeface="等线" panose="02010600030101010101" charset="-122"/>
                <a:ea typeface="等线" panose="02010600030101010101" charset="-122"/>
                <a:sym typeface="+mn-ea"/>
              </a:rPr>
              <a:t>谢幕，</a:t>
            </a:r>
            <a:r>
              <a:rPr lang="en-US" altLang="zh-CN" sz="2800" b="1">
                <a:latin typeface="等线" panose="02010600030101010101" charset="-122"/>
                <a:ea typeface="等线" panose="02010600030101010101" charset="-122"/>
                <a:sym typeface="+mn-ea"/>
              </a:rPr>
              <a:t>ending: What a unique and unforgettable performance!</a:t>
            </a:r>
            <a:endParaRPr lang="zh-CN" altLang="en-US" sz="2800" b="1">
              <a:latin typeface="等线" panose="02010600030101010101" charset="-122"/>
              <a:ea typeface="等线" panose="02010600030101010101" charset="-122"/>
              <a:sym typeface="+mn-ea"/>
            </a:endParaRPr>
          </a:p>
          <a:p>
            <a:pPr marL="457200" indent="-457200" fontAlgn="auto">
              <a:buFont typeface="Arial" panose="020B0604020202020204" pitchFamily="34" charset="0"/>
              <a:buChar char="•"/>
            </a:pPr>
            <a:endParaRPr lang="en-US" sz="2800" b="1">
              <a:latin typeface="等线" panose="02010600030101010101" charset="-122"/>
              <a:ea typeface="等线" panose="02010600030101010101" charset="-122"/>
              <a:sym typeface="+mn-ea"/>
            </a:endParaRPr>
          </a:p>
          <a:p>
            <a:pPr indent="0" fontAlgn="auto"/>
            <a:endParaRPr lang="en-US" sz="2800" b="1">
              <a:latin typeface="等线" panose="02010600030101010101" charset="-122"/>
              <a:ea typeface="等线" panose="0201060003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linds(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linds(horizontal)">
                                      <p:cBhvr>
                                        <p:cTn id="12" dur="500"/>
                                        <p:tgtEl>
                                          <p:spTgt spid="19">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blinds(horizontal)">
                                      <p:cBhvr>
                                        <p:cTn id="15" dur="500"/>
                                        <p:tgtEl>
                                          <p:spTgt spid="1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9">
                                            <p:txEl>
                                              <p:pRg st="3" end="3"/>
                                            </p:txEl>
                                          </p:spTgt>
                                        </p:tgtEl>
                                        <p:attrNameLst>
                                          <p:attrName>style.visibility</p:attrName>
                                        </p:attrNameLst>
                                      </p:cBhvr>
                                      <p:to>
                                        <p:strVal val="visible"/>
                                      </p:to>
                                    </p:set>
                                    <p:animEffect transition="in" filter="blinds(horizontal)">
                                      <p:cBhvr>
                                        <p:cTn id="20" dur="500"/>
                                        <p:tgtEl>
                                          <p:spTgt spid="1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9">
                                            <p:txEl>
                                              <p:pRg st="5" end="5"/>
                                            </p:txEl>
                                          </p:spTgt>
                                        </p:tgtEl>
                                        <p:attrNameLst>
                                          <p:attrName>style.visibility</p:attrName>
                                        </p:attrNameLst>
                                      </p:cBhvr>
                                      <p:to>
                                        <p:strVal val="visible"/>
                                      </p:to>
                                    </p:set>
                                    <p:animEffect transition="in" filter="blinds(horizontal)">
                                      <p:cBhvr>
                                        <p:cTn id="25" dur="500"/>
                                        <p:tgtEl>
                                          <p:spTgt spid="1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9">
                                            <p:txEl>
                                              <p:pRg st="6" end="6"/>
                                            </p:txEl>
                                          </p:spTgt>
                                        </p:tgtEl>
                                        <p:attrNameLst>
                                          <p:attrName>style.visibility</p:attrName>
                                        </p:attrNameLst>
                                      </p:cBhvr>
                                      <p:to>
                                        <p:strVal val="visible"/>
                                      </p:to>
                                    </p:set>
                                    <p:animEffect transition="in" filter="blinds(horizontal)">
                                      <p:cBhvr>
                                        <p:cTn id="30" dur="500"/>
                                        <p:tgtEl>
                                          <p:spTgt spid="19">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9">
                                            <p:txEl>
                                              <p:pRg st="7" end="7"/>
                                            </p:txEl>
                                          </p:spTgt>
                                        </p:tgtEl>
                                        <p:attrNameLst>
                                          <p:attrName>style.visibility</p:attrName>
                                        </p:attrNameLst>
                                      </p:cBhvr>
                                      <p:to>
                                        <p:strVal val="visible"/>
                                      </p:to>
                                    </p:set>
                                    <p:animEffect transition="in" filter="blinds(horizontal)">
                                      <p:cBhvr>
                                        <p:cTn id="35" dur="500"/>
                                        <p:tgtEl>
                                          <p:spTgt spid="19">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9">
                                            <p:txEl>
                                              <p:pRg st="8" end="8"/>
                                            </p:txEl>
                                          </p:spTgt>
                                        </p:tgtEl>
                                        <p:attrNameLst>
                                          <p:attrName>style.visibility</p:attrName>
                                        </p:attrNameLst>
                                      </p:cBhvr>
                                      <p:to>
                                        <p:strVal val="visible"/>
                                      </p:to>
                                    </p:set>
                                    <p:animEffect transition="in" filter="blinds(horizontal)">
                                      <p:cBhvr>
                                        <p:cTn id="40" dur="500"/>
                                        <p:tgtEl>
                                          <p:spTgt spid="19">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9">
                                            <p:txEl>
                                              <p:pRg st="9" end="9"/>
                                            </p:txEl>
                                          </p:spTgt>
                                        </p:tgtEl>
                                        <p:attrNameLst>
                                          <p:attrName>style.visibility</p:attrName>
                                        </p:attrNameLst>
                                      </p:cBhvr>
                                      <p:to>
                                        <p:strVal val="visible"/>
                                      </p:to>
                                    </p:set>
                                    <p:animEffect transition="in" filter="blinds(horizontal)">
                                      <p:cBhvr>
                                        <p:cTn id="45" dur="500"/>
                                        <p:tgtEl>
                                          <p:spTgt spid="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318770" y="100330"/>
            <a:ext cx="4719955"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3"/>
            </p:custDataLst>
          </p:nvPr>
        </p:nvSpPr>
        <p:spPr>
          <a:xfrm>
            <a:off x="386080" y="172720"/>
            <a:ext cx="840994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Accumulate the language</a:t>
            </a:r>
            <a:endParaRPr lang="en-US" altLang="zh-CN" sz="2800" b="1" dirty="0">
              <a:latin typeface="Arial" panose="020B0604020202020204" pitchFamily="34" charset="0"/>
              <a:ea typeface="Noto Sans S Chinese Regular" panose="020B0500000000000000" pitchFamily="34" charset="-122"/>
              <a:cs typeface="Arial" panose="020B0604020202020204" pitchFamily="34" charset="0"/>
            </a:endParaRPr>
          </a:p>
        </p:txBody>
      </p:sp>
      <p:sp>
        <p:nvSpPr>
          <p:cNvPr id="22" name="任意多边形: 形状 21"/>
          <p:cNvSpPr/>
          <p:nvPr>
            <p:custDataLst>
              <p:tags r:id="rId4"/>
            </p:custDataLst>
          </p:nvPr>
        </p:nvSpPr>
        <p:spPr>
          <a:xfrm>
            <a:off x="509270" y="1089660"/>
            <a:ext cx="11681460" cy="5619115"/>
          </a:xfrm>
          <a:custGeom>
            <a:avLst/>
            <a:gdLst>
              <a:gd name="connsiteX0" fmla="*/ 218660 w 5088834"/>
              <a:gd name="connsiteY0" fmla="*/ 0 h 496956"/>
              <a:gd name="connsiteX1" fmla="*/ 258417 w 5088834"/>
              <a:gd name="connsiteY1" fmla="*/ 0 h 496956"/>
              <a:gd name="connsiteX2" fmla="*/ 4830417 w 5088834"/>
              <a:gd name="connsiteY2" fmla="*/ 0 h 496956"/>
              <a:gd name="connsiteX3" fmla="*/ 5088834 w 5088834"/>
              <a:gd name="connsiteY3" fmla="*/ 248478 h 496956"/>
              <a:gd name="connsiteX4" fmla="*/ 4830417 w 5088834"/>
              <a:gd name="connsiteY4" fmla="*/ 496956 h 496956"/>
              <a:gd name="connsiteX5" fmla="*/ 258417 w 5088834"/>
              <a:gd name="connsiteY5" fmla="*/ 496956 h 496956"/>
              <a:gd name="connsiteX6" fmla="*/ 218660 w 5088834"/>
              <a:gd name="connsiteY6" fmla="*/ 496956 h 496956"/>
              <a:gd name="connsiteX7" fmla="*/ 218660 w 5088834"/>
              <a:gd name="connsiteY7" fmla="*/ 493102 h 496956"/>
              <a:gd name="connsiteX8" fmla="*/ 206337 w 5088834"/>
              <a:gd name="connsiteY8" fmla="*/ 491908 h 496956"/>
              <a:gd name="connsiteX9" fmla="*/ 0 w 5088834"/>
              <a:gd name="connsiteY9" fmla="*/ 248478 h 496956"/>
              <a:gd name="connsiteX10" fmla="*/ 206337 w 5088834"/>
              <a:gd name="connsiteY10" fmla="*/ 5048 h 496956"/>
              <a:gd name="connsiteX11" fmla="*/ 218660 w 5088834"/>
              <a:gd name="connsiteY11" fmla="*/ 3854 h 49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8834" h="496956">
                <a:moveTo>
                  <a:pt x="218660" y="0"/>
                </a:moveTo>
                <a:lnTo>
                  <a:pt x="258417" y="0"/>
                </a:lnTo>
                <a:lnTo>
                  <a:pt x="4830417" y="0"/>
                </a:lnTo>
                <a:cubicBezTo>
                  <a:pt x="4973137" y="0"/>
                  <a:pt x="5088834" y="111247"/>
                  <a:pt x="5088834" y="248478"/>
                </a:cubicBezTo>
                <a:cubicBezTo>
                  <a:pt x="5088834" y="385709"/>
                  <a:pt x="4973137" y="496956"/>
                  <a:pt x="4830417" y="496956"/>
                </a:cubicBezTo>
                <a:lnTo>
                  <a:pt x="258417" y="496956"/>
                </a:lnTo>
                <a:lnTo>
                  <a:pt x="218660" y="496956"/>
                </a:lnTo>
                <a:lnTo>
                  <a:pt x="218660" y="493102"/>
                </a:lnTo>
                <a:lnTo>
                  <a:pt x="206337" y="491908"/>
                </a:lnTo>
                <a:cubicBezTo>
                  <a:pt x="88581" y="468738"/>
                  <a:pt x="0" y="368555"/>
                  <a:pt x="0" y="248478"/>
                </a:cubicBezTo>
                <a:cubicBezTo>
                  <a:pt x="0" y="128401"/>
                  <a:pt x="88581" y="28218"/>
                  <a:pt x="206337" y="5048"/>
                </a:cubicBezTo>
                <a:lnTo>
                  <a:pt x="218660" y="3854"/>
                </a:lnTo>
                <a:close/>
              </a:path>
            </a:pathLst>
          </a:cu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2" name="流程图: 接点 2"/>
          <p:cNvSpPr/>
          <p:nvPr>
            <p:custDataLst>
              <p:tags r:id="rId5"/>
            </p:custDataLst>
          </p:nvPr>
        </p:nvSpPr>
        <p:spPr>
          <a:xfrm>
            <a:off x="90999" y="1036611"/>
            <a:ext cx="1412631" cy="1412631"/>
          </a:xfrm>
          <a:prstGeom prst="flowChartConnector">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1300480" y="1395095"/>
            <a:ext cx="2383790" cy="2136140"/>
          </a:xfrm>
          <a:prstGeom prst="rect">
            <a:avLst/>
          </a:prstGeom>
        </p:spPr>
        <p:txBody>
          <a:bodyPr wrap="square">
            <a:noAutofit/>
          </a:bodyPr>
          <a:p>
            <a:pPr marL="457200" indent="-457200">
              <a:lnSpc>
                <a:spcPct val="260000"/>
              </a:lnSpc>
              <a:buFont typeface="+mj-lt"/>
              <a:buAutoNum type="arabicPeriod"/>
            </a:pPr>
            <a:r>
              <a:rPr lang="zh-CN" altLang="en-US" sz="2800" b="1">
                <a:solidFill>
                  <a:schemeClr val="tx1">
                    <a:lumMod val="85000"/>
                    <a:lumOff val="15000"/>
                  </a:schemeClr>
                </a:solidFill>
                <a:sym typeface="+mn-ea"/>
              </a:rPr>
              <a:t>pad</a:t>
            </a:r>
            <a:endParaRPr lang="zh-CN" altLang="en-US" sz="2800" b="1">
              <a:solidFill>
                <a:schemeClr val="tx1">
                  <a:lumMod val="85000"/>
                  <a:lumOff val="15000"/>
                </a:schemeClr>
              </a:solidFill>
              <a:sym typeface="+mn-ea"/>
            </a:endParaRPr>
          </a:p>
          <a:p>
            <a:pPr marL="457200" indent="-457200">
              <a:lnSpc>
                <a:spcPct val="260000"/>
              </a:lnSpc>
              <a:buFont typeface="+mj-lt"/>
              <a:buAutoNum type="arabicPeriod"/>
            </a:pPr>
            <a:r>
              <a:rPr lang="zh-CN" altLang="en-US" sz="2800" b="1">
                <a:solidFill>
                  <a:schemeClr val="tx1">
                    <a:lumMod val="85000"/>
                    <a:lumOff val="15000"/>
                  </a:schemeClr>
                </a:solidFill>
              </a:rPr>
              <a:t>bundle</a:t>
            </a:r>
            <a:endParaRPr lang="zh-CN" altLang="en-US" sz="2800" b="1">
              <a:solidFill>
                <a:schemeClr val="tx1">
                  <a:lumMod val="85000"/>
                  <a:lumOff val="15000"/>
                </a:schemeClr>
              </a:solidFill>
            </a:endParaRPr>
          </a:p>
          <a:p>
            <a:pPr marL="457200" indent="-457200">
              <a:lnSpc>
                <a:spcPct val="260000"/>
              </a:lnSpc>
              <a:buFont typeface="+mj-lt"/>
              <a:buAutoNum type="arabicPeriod"/>
            </a:pPr>
            <a:r>
              <a:rPr lang="en-US" altLang="zh-CN" sz="2800" b="1">
                <a:solidFill>
                  <a:schemeClr val="tx1">
                    <a:lumMod val="85000"/>
                    <a:lumOff val="15000"/>
                  </a:schemeClr>
                </a:solidFill>
              </a:rPr>
              <a:t>sleeper</a:t>
            </a:r>
            <a:endParaRPr lang="en-US" altLang="zh-CN" sz="2800" b="1">
              <a:solidFill>
                <a:schemeClr val="tx1">
                  <a:lumMod val="85000"/>
                  <a:lumOff val="15000"/>
                </a:schemeClr>
              </a:solidFill>
            </a:endParaRPr>
          </a:p>
          <a:p>
            <a:pPr marL="457200" indent="-457200">
              <a:lnSpc>
                <a:spcPct val="260000"/>
              </a:lnSpc>
              <a:buFont typeface="+mj-lt"/>
              <a:buAutoNum type="arabicPeriod"/>
            </a:pPr>
            <a:r>
              <a:rPr lang="zh-CN" altLang="en-US" sz="2800" b="1">
                <a:solidFill>
                  <a:schemeClr val="tx1">
                    <a:lumMod val="85000"/>
                    <a:lumOff val="15000"/>
                  </a:schemeClr>
                </a:solidFill>
                <a:sym typeface="+mn-ea"/>
              </a:rPr>
              <a:t>recital</a:t>
            </a:r>
            <a:endParaRPr lang="en-US" altLang="zh-CN" sz="2800" b="1">
              <a:solidFill>
                <a:schemeClr val="tx1">
                  <a:lumMod val="85000"/>
                  <a:lumOff val="15000"/>
                </a:schemeClr>
              </a:solidFill>
            </a:endParaRPr>
          </a:p>
          <a:p>
            <a:pPr marL="457200" indent="-457200">
              <a:buFont typeface="+mj-lt"/>
              <a:buAutoNum type="arabicPeriod"/>
            </a:pPr>
            <a:endParaRPr lang="en-US" altLang="zh-CN" sz="2800" b="1">
              <a:solidFill>
                <a:schemeClr val="tx1">
                  <a:lumMod val="85000"/>
                  <a:lumOff val="15000"/>
                </a:schemeClr>
              </a:solidFill>
            </a:endParaRPr>
          </a:p>
        </p:txBody>
      </p:sp>
      <p:pic>
        <p:nvPicPr>
          <p:cNvPr id="11" name="图形 10" descr="D:\2022高三\20230407杭二模\读后续写\R-C (1).jpgR-C (1)"/>
          <p:cNvPicPr>
            <a:picLocks noChangeAspect="1"/>
          </p:cNvPicPr>
          <p:nvPr>
            <p:custDataLst>
              <p:tags r:id="rId6"/>
            </p:custDataLst>
          </p:nvPr>
        </p:nvPicPr>
        <p:blipFill>
          <a:blip r:embed="rId7"/>
          <a:srcRect/>
          <a:stretch>
            <a:fillRect/>
          </a:stretch>
        </p:blipFill>
        <p:spPr>
          <a:xfrm>
            <a:off x="385834" y="1355275"/>
            <a:ext cx="914400" cy="914400"/>
          </a:xfrm>
          <a:prstGeom prst="rect">
            <a:avLst/>
          </a:prstGeom>
        </p:spPr>
      </p:pic>
      <p:sp>
        <p:nvSpPr>
          <p:cNvPr id="10" name="矩形 9"/>
          <p:cNvSpPr/>
          <p:nvPr>
            <p:custDataLst>
              <p:tags r:id="rId8"/>
            </p:custDataLst>
          </p:nvPr>
        </p:nvSpPr>
        <p:spPr>
          <a:xfrm>
            <a:off x="3149600" y="1089660"/>
            <a:ext cx="8901430" cy="2136140"/>
          </a:xfrm>
          <a:prstGeom prst="rect">
            <a:avLst/>
          </a:prstGeom>
        </p:spPr>
        <p:txBody>
          <a:bodyPr wrap="square">
            <a:noAutofit/>
          </a:bodyPr>
          <a:p>
            <a:pPr indent="0">
              <a:buFont typeface="+mj-lt"/>
              <a:buNone/>
            </a:pPr>
            <a:r>
              <a:rPr lang="en-US" altLang="zh-CN" sz="2000" b="1">
                <a:solidFill>
                  <a:schemeClr val="tx1">
                    <a:lumMod val="85000"/>
                    <a:lumOff val="15000"/>
                  </a:schemeClr>
                </a:solidFill>
              </a:rPr>
              <a:t>[ I + adv/prep ]</a:t>
            </a:r>
            <a:endParaRPr lang="en-US" altLang="zh-CN" sz="2000" b="1">
              <a:solidFill>
                <a:schemeClr val="tx1">
                  <a:lumMod val="85000"/>
                  <a:lumOff val="15000"/>
                </a:schemeClr>
              </a:solidFill>
            </a:endParaRPr>
          </a:p>
          <a:p>
            <a:pPr indent="0">
              <a:buFont typeface="+mj-lt"/>
              <a:buNone/>
            </a:pPr>
            <a:r>
              <a:rPr lang="en-US" altLang="zh-CN" sz="2400">
                <a:solidFill>
                  <a:schemeClr val="tx1">
                    <a:lumMod val="85000"/>
                    <a:lumOff val="15000"/>
                  </a:schemeClr>
                </a:solidFill>
              </a:rPr>
              <a:t>to walk without making a noise </a:t>
            </a:r>
            <a:r>
              <a:rPr lang="en-US" altLang="zh-CN" sz="2200">
                <a:solidFill>
                  <a:schemeClr val="tx1">
                    <a:lumMod val="85000"/>
                    <a:lumOff val="15000"/>
                  </a:schemeClr>
                </a:solidFill>
              </a:rPr>
              <a:t>无声地行走</a:t>
            </a:r>
            <a:endParaRPr lang="en-US" altLang="zh-CN" sz="2200">
              <a:solidFill>
                <a:schemeClr val="tx1">
                  <a:lumMod val="85000"/>
                  <a:lumOff val="15000"/>
                </a:schemeClr>
              </a:solidFill>
            </a:endParaRPr>
          </a:p>
          <a:p>
            <a:pPr indent="0">
              <a:buFont typeface="+mj-lt"/>
              <a:buNone/>
            </a:pPr>
            <a:r>
              <a:rPr lang="en-US" altLang="zh-CN" sz="2400" b="1" i="1">
                <a:solidFill>
                  <a:schemeClr val="accent2">
                    <a:lumMod val="50000"/>
                  </a:schemeClr>
                </a:solidFill>
              </a:rPr>
              <a:t>She pads around the house in bare feet. </a:t>
            </a:r>
            <a:r>
              <a:rPr lang="en-US" altLang="zh-CN" sz="2200" b="1" i="1">
                <a:solidFill>
                  <a:schemeClr val="accent2">
                    <a:lumMod val="50000"/>
                  </a:schemeClr>
                </a:solidFill>
              </a:rPr>
              <a:t>她光着脚在屋子里无声地踱步。</a:t>
            </a:r>
            <a:endParaRPr lang="en-US" altLang="zh-CN" sz="2200" b="1" i="1">
              <a:solidFill>
                <a:schemeClr val="accent2">
                  <a:lumMod val="50000"/>
                </a:schemeClr>
              </a:solidFill>
            </a:endParaRPr>
          </a:p>
        </p:txBody>
      </p:sp>
      <p:sp>
        <p:nvSpPr>
          <p:cNvPr id="12" name="文本框 11"/>
          <p:cNvSpPr txBox="1"/>
          <p:nvPr/>
        </p:nvSpPr>
        <p:spPr>
          <a:xfrm>
            <a:off x="3149600" y="4126230"/>
            <a:ext cx="9041130" cy="829945"/>
          </a:xfrm>
          <a:prstGeom prst="rect">
            <a:avLst/>
          </a:prstGeom>
          <a:noFill/>
        </p:spPr>
        <p:txBody>
          <a:bodyPr wrap="square" rtlCol="0" anchor="t">
            <a:spAutoFit/>
          </a:bodyPr>
          <a:p>
            <a:r>
              <a:rPr lang="en-US" altLang="zh-CN" sz="2400">
                <a:solidFill>
                  <a:schemeClr val="tx1">
                    <a:lumMod val="85000"/>
                    <a:lumOff val="15000"/>
                  </a:schemeClr>
                </a:solidFill>
              </a:rPr>
              <a:t>a piece of clothing for a baby that covers the whole body, worn especially at night </a:t>
            </a:r>
            <a:r>
              <a:rPr lang="en-US" altLang="zh-CN" sz="2200">
                <a:solidFill>
                  <a:schemeClr val="tx1">
                    <a:lumMod val="85000"/>
                    <a:lumOff val="15000"/>
                  </a:schemeClr>
                </a:solidFill>
              </a:rPr>
              <a:t>婴儿全身睡衣</a:t>
            </a:r>
            <a:endParaRPr lang="en-US" altLang="zh-CN" sz="2200">
              <a:solidFill>
                <a:schemeClr val="tx1">
                  <a:lumMod val="85000"/>
                  <a:lumOff val="15000"/>
                </a:schemeClr>
              </a:solidFill>
            </a:endParaRPr>
          </a:p>
        </p:txBody>
      </p:sp>
      <p:sp>
        <p:nvSpPr>
          <p:cNvPr id="18" name="文本框 17"/>
          <p:cNvSpPr txBox="1"/>
          <p:nvPr/>
        </p:nvSpPr>
        <p:spPr>
          <a:xfrm>
            <a:off x="3081655" y="2599690"/>
            <a:ext cx="9109710" cy="1476375"/>
          </a:xfrm>
          <a:prstGeom prst="rect">
            <a:avLst/>
          </a:prstGeom>
          <a:noFill/>
        </p:spPr>
        <p:txBody>
          <a:bodyPr wrap="square" rtlCol="0" anchor="t">
            <a:spAutoFit/>
          </a:bodyPr>
          <a:p>
            <a:r>
              <a:rPr lang="en-US" altLang="zh-CN" sz="2000" b="1">
                <a:solidFill>
                  <a:schemeClr val="tx1">
                    <a:lumMod val="85000"/>
                    <a:lumOff val="15000"/>
                  </a:schemeClr>
                </a:solidFill>
              </a:rPr>
              <a:t>[ I or T, + adv/prep ]</a:t>
            </a:r>
            <a:endParaRPr lang="en-US" altLang="zh-CN" sz="2000" b="1">
              <a:solidFill>
                <a:schemeClr val="tx1">
                  <a:lumMod val="85000"/>
                  <a:lumOff val="15000"/>
                </a:schemeClr>
              </a:solidFill>
            </a:endParaRPr>
          </a:p>
          <a:p>
            <a:r>
              <a:rPr lang="en-US" altLang="zh-CN" sz="2400">
                <a:solidFill>
                  <a:schemeClr val="tx1">
                    <a:lumMod val="85000"/>
                    <a:lumOff val="15000"/>
                  </a:schemeClr>
                </a:solidFill>
              </a:rPr>
              <a:t>to push or put sb. or sth. somewhere quickly and roughly </a:t>
            </a:r>
            <a:r>
              <a:rPr lang="en-US" altLang="zh-CN" sz="2200">
                <a:solidFill>
                  <a:schemeClr val="tx1">
                    <a:lumMod val="85000"/>
                    <a:lumOff val="15000"/>
                  </a:schemeClr>
                </a:solidFill>
              </a:rPr>
              <a:t>推搡；匆匆送走；乱塞</a:t>
            </a:r>
            <a:endParaRPr lang="en-US" altLang="zh-CN" sz="2200">
              <a:solidFill>
                <a:schemeClr val="tx1">
                  <a:lumMod val="85000"/>
                  <a:lumOff val="15000"/>
                </a:schemeClr>
              </a:solidFill>
            </a:endParaRPr>
          </a:p>
          <a:p>
            <a:pPr>
              <a:buClrTx/>
              <a:buSzTx/>
              <a:buFont typeface="+mj-lt"/>
            </a:pPr>
            <a:r>
              <a:rPr lang="en-US" altLang="zh-CN" sz="2400" b="1" i="1">
                <a:solidFill>
                  <a:schemeClr val="accent2">
                    <a:lumMod val="50000"/>
                  </a:schemeClr>
                </a:solidFill>
              </a:rPr>
              <a:t>She was bundled into the back of the car. </a:t>
            </a:r>
            <a:r>
              <a:rPr lang="en-US" altLang="zh-CN" sz="2200" b="1" i="1">
                <a:solidFill>
                  <a:schemeClr val="accent2">
                    <a:lumMod val="50000"/>
                  </a:schemeClr>
                </a:solidFill>
              </a:rPr>
              <a:t>她被匆匆推进了车后座上。</a:t>
            </a:r>
            <a:endParaRPr lang="en-US" altLang="zh-CN" sz="2200" b="1" i="1">
              <a:solidFill>
                <a:schemeClr val="accent2">
                  <a:lumMod val="50000"/>
                </a:schemeClr>
              </a:solidFill>
            </a:endParaRPr>
          </a:p>
        </p:txBody>
      </p:sp>
      <p:sp>
        <p:nvSpPr>
          <p:cNvPr id="20" name="文本框 19"/>
          <p:cNvSpPr txBox="1"/>
          <p:nvPr>
            <p:custDataLst>
              <p:tags r:id="rId9"/>
            </p:custDataLst>
          </p:nvPr>
        </p:nvSpPr>
        <p:spPr>
          <a:xfrm>
            <a:off x="3149600" y="5092700"/>
            <a:ext cx="8826500" cy="1168400"/>
          </a:xfrm>
          <a:prstGeom prst="rect">
            <a:avLst/>
          </a:prstGeom>
          <a:noFill/>
        </p:spPr>
        <p:txBody>
          <a:bodyPr wrap="square" rtlCol="0" anchor="t">
            <a:spAutoFit/>
          </a:bodyPr>
          <a:p>
            <a:r>
              <a:rPr lang="en-US" altLang="zh-CN" sz="2400">
                <a:solidFill>
                  <a:schemeClr val="tx1">
                    <a:lumMod val="85000"/>
                    <a:lumOff val="15000"/>
                  </a:schemeClr>
                </a:solidFill>
              </a:rPr>
              <a:t>a performance of music or poetry, usually given by one person or a small group of people（</a:t>
            </a:r>
            <a:r>
              <a:rPr lang="en-US" altLang="zh-CN" sz="2200">
                <a:solidFill>
                  <a:schemeClr val="tx1">
                    <a:lumMod val="85000"/>
                    <a:lumOff val="15000"/>
                  </a:schemeClr>
                </a:solidFill>
              </a:rPr>
              <a:t>通常指单人或一小群人表演的）独奏会，朗诵会</a:t>
            </a:r>
            <a:endParaRPr lang="en-US" altLang="zh-CN" sz="2200">
              <a:solidFill>
                <a:schemeClr val="tx1">
                  <a:lumMod val="85000"/>
                  <a:lumOff val="15000"/>
                </a:schemeClr>
              </a:solidFill>
            </a:endParaRPr>
          </a:p>
        </p:txBody>
      </p:sp>
      <p:pic>
        <p:nvPicPr>
          <p:cNvPr id="106" name="图片 105"/>
          <p:cNvPicPr/>
          <p:nvPr/>
        </p:nvPicPr>
        <p:blipFill>
          <a:blip r:embed="rId10"/>
          <a:stretch>
            <a:fillRect/>
          </a:stretch>
        </p:blipFill>
        <p:spPr>
          <a:xfrm>
            <a:off x="0" y="4403090"/>
            <a:ext cx="1412875" cy="185801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blinds(horizontal)">
                                      <p:cBhvr>
                                        <p:cTn id="27" dur="5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 grpId="0"/>
      <p:bldP spid="18" grpId="0"/>
      <p:bldP spid="12"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318770" y="100330"/>
            <a:ext cx="2781300"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3"/>
            </p:custDataLst>
          </p:nvPr>
        </p:nvSpPr>
        <p:spPr>
          <a:xfrm>
            <a:off x="386080" y="172720"/>
            <a:ext cx="840994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How to write?</a:t>
            </a:r>
            <a:endPar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6" name="矩形 5"/>
          <p:cNvSpPr/>
          <p:nvPr/>
        </p:nvSpPr>
        <p:spPr>
          <a:xfrm>
            <a:off x="0" y="777875"/>
            <a:ext cx="12192000" cy="55626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pic>
        <p:nvPicPr>
          <p:cNvPr id="104" name="图片 103"/>
          <p:cNvPicPr/>
          <p:nvPr/>
        </p:nvPicPr>
        <p:blipFill>
          <a:blip r:embed="rId4"/>
          <a:stretch>
            <a:fillRect/>
          </a:stretch>
        </p:blipFill>
        <p:spPr>
          <a:xfrm>
            <a:off x="10405745" y="-5080"/>
            <a:ext cx="1786255" cy="1475105"/>
          </a:xfrm>
          <a:prstGeom prst="rect">
            <a:avLst/>
          </a:prstGeom>
          <a:noFill/>
          <a:ln w="9525">
            <a:noFill/>
          </a:ln>
        </p:spPr>
      </p:pic>
      <p:sp>
        <p:nvSpPr>
          <p:cNvPr id="7" name="文本框 6"/>
          <p:cNvSpPr txBox="1"/>
          <p:nvPr/>
        </p:nvSpPr>
        <p:spPr>
          <a:xfrm>
            <a:off x="3326130" y="795020"/>
            <a:ext cx="8409940" cy="521970"/>
          </a:xfrm>
          <a:prstGeom prst="rect">
            <a:avLst/>
          </a:prstGeom>
          <a:noFill/>
        </p:spPr>
        <p:txBody>
          <a:bodyPr wrap="square" rtlCol="0">
            <a:spAutoFit/>
          </a:bodyPr>
          <a:p>
            <a:r>
              <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rPr>
              <a:t>叮嘱</a:t>
            </a:r>
            <a:r>
              <a:rPr lang="en-US" alt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Denny</a:t>
            </a:r>
            <a:r>
              <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rPr>
              <a:t>保持安静</a:t>
            </a:r>
            <a:endPar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10" name="文本框 9"/>
          <p:cNvSpPr txBox="1"/>
          <p:nvPr/>
        </p:nvSpPr>
        <p:spPr>
          <a:xfrm>
            <a:off x="67945" y="1417320"/>
            <a:ext cx="8409940" cy="1691640"/>
          </a:xfrm>
          <a:prstGeom prst="rect">
            <a:avLst/>
          </a:prstGeom>
          <a:noFill/>
        </p:spPr>
        <p:txBody>
          <a:bodyPr wrap="square" rtlCol="0">
            <a:spAutoFit/>
          </a:bodyPr>
          <a:p>
            <a:r>
              <a:rPr lang="en-US" sz="2600" dirty="0">
                <a:latin typeface="Arial" panose="020B0604020202020204" pitchFamily="34" charset="0"/>
                <a:ea typeface="Noto Sans S Chinese Regular" panose="020B0500000000000000" pitchFamily="34" charset="-122"/>
                <a:cs typeface="Arial" panose="020B0604020202020204" pitchFamily="34" charset="0"/>
                <a:sym typeface="+mn-ea"/>
              </a:rPr>
              <a:t>1. </a:t>
            </a:r>
            <a:r>
              <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rPr>
              <a:t>松开手</a:t>
            </a:r>
            <a:endPar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2. </a:t>
            </a:r>
            <a:r>
              <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rPr>
              <a:t>蹲在他面前</a:t>
            </a:r>
            <a:endPar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3. </a:t>
            </a:r>
            <a:r>
              <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rPr>
              <a:t>轻声说</a:t>
            </a:r>
            <a:endPar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4. </a:t>
            </a:r>
            <a:r>
              <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rPr>
              <a:t>示意他安静</a:t>
            </a:r>
            <a:endPar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11" name="淘宝网chenying0907出品 65"/>
          <p:cNvSpPr txBox="1"/>
          <p:nvPr>
            <p:custDataLst>
              <p:tags r:id="rId5"/>
            </p:custDataLst>
          </p:nvPr>
        </p:nvSpPr>
        <p:spPr>
          <a:xfrm>
            <a:off x="2548890" y="1417320"/>
            <a:ext cx="9598660" cy="2168525"/>
          </a:xfrm>
          <a:prstGeom prst="rect">
            <a:avLst/>
          </a:prstGeom>
          <a:noFill/>
        </p:spPr>
        <p:txBody>
          <a:bodyPr wrap="square" rtlCol="0">
            <a:spAutoFit/>
          </a:bodyPr>
          <a:p>
            <a:pPr marL="514350" indent="-514350">
              <a:buFont typeface="+mj-lt"/>
              <a:buAutoNum type="arabicPeriod"/>
            </a:pPr>
            <a:r>
              <a:rPr lang="en-US" altLang="zh-CN" sz="2700" dirty="0">
                <a:solidFill>
                  <a:schemeClr val="bg2">
                    <a:lumMod val="25000"/>
                  </a:schemeClr>
                </a:solidFill>
                <a:latin typeface="等线" panose="02010600030101010101" charset="-122"/>
                <a:ea typeface="等线" panose="02010600030101010101" charset="-122"/>
                <a:cs typeface="Times New Roman Bold" panose="02020603050405020304" charset="0"/>
              </a:rPr>
              <a:t>let go his hand</a:t>
            </a:r>
            <a:endParaRPr lang="en-US" altLang="zh-CN" sz="27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700" b="1" dirty="0">
                <a:solidFill>
                  <a:schemeClr val="bg2">
                    <a:lumMod val="25000"/>
                  </a:schemeClr>
                </a:solidFill>
                <a:latin typeface="等线" panose="02010600030101010101" charset="-122"/>
                <a:ea typeface="等线" panose="02010600030101010101" charset="-122"/>
                <a:cs typeface="Times New Roman Bold" panose="02020603050405020304" charset="0"/>
              </a:rPr>
              <a:t>squatted</a:t>
            </a:r>
            <a:r>
              <a:rPr lang="en-US" altLang="zh-CN" sz="2700" dirty="0">
                <a:solidFill>
                  <a:schemeClr val="bg2">
                    <a:lumMod val="25000"/>
                  </a:schemeClr>
                </a:solidFill>
                <a:latin typeface="等线" panose="02010600030101010101" charset="-122"/>
                <a:ea typeface="等线" panose="02010600030101010101" charset="-122"/>
                <a:cs typeface="Times New Roman Bold" panose="02020603050405020304" charset="0"/>
              </a:rPr>
              <a:t> (down)</a:t>
            </a:r>
            <a:endParaRPr lang="en-US" altLang="zh-CN" sz="27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700" dirty="0">
                <a:solidFill>
                  <a:schemeClr val="bg2">
                    <a:lumMod val="25000"/>
                  </a:schemeClr>
                </a:solidFill>
                <a:latin typeface="等线" panose="02010600030101010101" charset="-122"/>
                <a:ea typeface="等线" panose="02010600030101010101" charset="-122"/>
                <a:cs typeface="Times New Roman Bold" panose="02020603050405020304" charset="0"/>
              </a:rPr>
              <a:t>whispered (in his ears)/said sb softly/sb breathed/murmured under one’s breath</a:t>
            </a:r>
            <a:endParaRPr lang="en-US" altLang="zh-CN" sz="27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700" b="1" dirty="0">
                <a:solidFill>
                  <a:schemeClr val="bg2">
                    <a:lumMod val="25000"/>
                  </a:schemeClr>
                </a:solidFill>
                <a:latin typeface="等线" panose="02010600030101010101" charset="-122"/>
                <a:ea typeface="等线" panose="02010600030101010101" charset="-122"/>
                <a:cs typeface="Times New Roman Bold" panose="02020603050405020304" charset="0"/>
              </a:rPr>
              <a:t>signed</a:t>
            </a:r>
            <a:r>
              <a:rPr lang="en-US" altLang="zh-CN" sz="2700" dirty="0">
                <a:solidFill>
                  <a:schemeClr val="bg2">
                    <a:lumMod val="25000"/>
                  </a:schemeClr>
                </a:solidFill>
                <a:latin typeface="等线" panose="02010600030101010101" charset="-122"/>
                <a:ea typeface="等线" panose="02010600030101010101" charset="-122"/>
                <a:cs typeface="Times New Roman Bold" panose="02020603050405020304" charset="0"/>
              </a:rPr>
              <a:t> him to keep quiet</a:t>
            </a:r>
            <a:endParaRPr lang="en-US" altLang="zh-CN" sz="2700" dirty="0">
              <a:solidFill>
                <a:schemeClr val="bg2">
                  <a:lumMod val="25000"/>
                </a:schemeClr>
              </a:solidFill>
              <a:latin typeface="等线" panose="02010600030101010101" charset="-122"/>
              <a:ea typeface="等线" panose="02010600030101010101" charset="-122"/>
              <a:cs typeface="Times New Roman Bold" panose="02020603050405020304" charset="0"/>
            </a:endParaRPr>
          </a:p>
        </p:txBody>
      </p:sp>
      <p:sp>
        <p:nvSpPr>
          <p:cNvPr id="12" name="矩形 11"/>
          <p:cNvSpPr/>
          <p:nvPr>
            <p:custDataLst>
              <p:tags r:id="rId6"/>
            </p:custDataLst>
          </p:nvPr>
        </p:nvSpPr>
        <p:spPr>
          <a:xfrm>
            <a:off x="0" y="3551555"/>
            <a:ext cx="12192000" cy="55626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文本框 12"/>
          <p:cNvSpPr txBox="1"/>
          <p:nvPr>
            <p:custDataLst>
              <p:tags r:id="rId7"/>
            </p:custDataLst>
          </p:nvPr>
        </p:nvSpPr>
        <p:spPr>
          <a:xfrm>
            <a:off x="3985895" y="3585845"/>
            <a:ext cx="8409940" cy="521970"/>
          </a:xfrm>
          <a:prstGeom prst="rect">
            <a:avLst/>
          </a:prstGeom>
          <a:noFill/>
        </p:spPr>
        <p:txBody>
          <a:bodyPr wrap="square" rtlCol="0">
            <a:spAutoFit/>
          </a:bodyPr>
          <a:p>
            <a:r>
              <a:rPr 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母子之间的互动</a:t>
            </a:r>
            <a:endParaRPr lang="zh-CN" sz="2800" b="1"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14" name="文本框 13"/>
          <p:cNvSpPr txBox="1"/>
          <p:nvPr>
            <p:custDataLst>
              <p:tags r:id="rId8"/>
            </p:custDataLst>
          </p:nvPr>
        </p:nvSpPr>
        <p:spPr>
          <a:xfrm>
            <a:off x="67945" y="4424680"/>
            <a:ext cx="5328285" cy="2091690"/>
          </a:xfrm>
          <a:prstGeom prst="rect">
            <a:avLst/>
          </a:prstGeom>
          <a:noFill/>
        </p:spPr>
        <p:txBody>
          <a:bodyPr wrap="square" rtlCol="0">
            <a:spAutoFit/>
          </a:bodyPr>
          <a:p>
            <a:r>
              <a:rPr lang="en-US" sz="2600" dirty="0">
                <a:latin typeface="Arial" panose="020B0604020202020204" pitchFamily="34" charset="0"/>
                <a:ea typeface="Noto Sans S Chinese Regular" panose="020B0500000000000000" pitchFamily="34" charset="-122"/>
                <a:cs typeface="Arial" panose="020B0604020202020204" pitchFamily="34" charset="0"/>
                <a:sym typeface="+mn-ea"/>
              </a:rPr>
              <a:t>1. </a:t>
            </a:r>
            <a:r>
              <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rPr>
              <a:t>把脸靠在她的肩上</a:t>
            </a:r>
            <a:endPar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2. </a:t>
            </a:r>
            <a:r>
              <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rPr>
              <a:t>牵手</a:t>
            </a: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a:t>
            </a:r>
            <a:r>
              <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rPr>
              <a:t>手牵手走</a:t>
            </a:r>
            <a:endPar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3. </a:t>
            </a:r>
            <a:r>
              <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rPr>
              <a:t>他伸手抓住她的手并紧紧握住。</a:t>
            </a:r>
            <a:endPar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4. </a:t>
            </a:r>
            <a:r>
              <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rPr>
              <a:t>搂着我的肩膀</a:t>
            </a:r>
            <a:endPar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5. </a:t>
            </a:r>
            <a:r>
              <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rPr>
              <a:t>依偎在一起</a:t>
            </a:r>
            <a:endParaRPr lang="zh-CN" altLang="en-US" sz="2600"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15" name="淘宝网chenying0907出品 65"/>
          <p:cNvSpPr txBox="1"/>
          <p:nvPr>
            <p:custDataLst>
              <p:tags r:id="rId9"/>
            </p:custDataLst>
          </p:nvPr>
        </p:nvSpPr>
        <p:spPr>
          <a:xfrm>
            <a:off x="5097780" y="4157345"/>
            <a:ext cx="7052945" cy="2891790"/>
          </a:xfrm>
          <a:prstGeom prst="rect">
            <a:avLst/>
          </a:prstGeom>
          <a:noFill/>
        </p:spPr>
        <p:txBody>
          <a:bodyPr wrap="square" rtlCol="0">
            <a:spAutoFit/>
          </a:bodyPr>
          <a:p>
            <a:pPr marL="514350" indent="-514350">
              <a:buFont typeface="+mj-lt"/>
              <a:buAutoNum type="arabicPeriod"/>
            </a:pP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rPr>
              <a:t>rested his cheek on her shoulder</a:t>
            </a:r>
            <a:endPar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rPr>
              <a:t>held/took one’s hand; </a:t>
            </a: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sym typeface="+mn-ea"/>
              </a:rPr>
              <a:t>walked hand in hand</a:t>
            </a:r>
            <a:endPar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rPr>
              <a:t>He reached for her hand and held it tightly.</a:t>
            </a:r>
            <a:endPar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rPr>
              <a:t>put his arm around my shoulder</a:t>
            </a:r>
            <a:endPar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600" b="1" dirty="0">
                <a:solidFill>
                  <a:schemeClr val="bg2">
                    <a:lumMod val="25000"/>
                  </a:schemeClr>
                </a:solidFill>
                <a:latin typeface="等线" panose="02010600030101010101" charset="-122"/>
                <a:ea typeface="等线" panose="02010600030101010101" charset="-122"/>
                <a:cs typeface="Times New Roman Bold" panose="02020603050405020304" charset="0"/>
              </a:rPr>
              <a:t>nestle</a:t>
            </a: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rPr>
              <a:t> themselves against each other/</a:t>
            </a:r>
            <a:r>
              <a:rPr lang="en-US" altLang="zh-CN" sz="2600" b="1" dirty="0">
                <a:solidFill>
                  <a:schemeClr val="bg2">
                    <a:lumMod val="25000"/>
                  </a:schemeClr>
                </a:solidFill>
                <a:latin typeface="等线" panose="02010600030101010101" charset="-122"/>
                <a:ea typeface="等线" panose="02010600030101010101" charset="-122"/>
                <a:cs typeface="Times New Roman Bold" panose="02020603050405020304" charset="0"/>
              </a:rPr>
              <a:t>cuddle up</a:t>
            </a: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rPr>
              <a:t> against each other</a:t>
            </a:r>
            <a:endPar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endPar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linds(horizont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10" grpId="0"/>
      <p:bldP spid="11" grpId="0"/>
      <p:bldP spid="12" grpId="0" bldLvl="0" animBg="1"/>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318770" y="100330"/>
            <a:ext cx="2781300"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3"/>
            </p:custDataLst>
          </p:nvPr>
        </p:nvSpPr>
        <p:spPr>
          <a:xfrm>
            <a:off x="386080" y="172720"/>
            <a:ext cx="840994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How to write?</a:t>
            </a:r>
            <a:endPar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6" name="矩形 5"/>
          <p:cNvSpPr/>
          <p:nvPr/>
        </p:nvSpPr>
        <p:spPr>
          <a:xfrm>
            <a:off x="0" y="791210"/>
            <a:ext cx="12192000" cy="55626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7" name="文本框 6"/>
          <p:cNvSpPr txBox="1"/>
          <p:nvPr/>
        </p:nvSpPr>
        <p:spPr>
          <a:xfrm>
            <a:off x="3985895" y="825500"/>
            <a:ext cx="8409940" cy="521970"/>
          </a:xfrm>
          <a:prstGeom prst="rect">
            <a:avLst/>
          </a:prstGeom>
          <a:noFill/>
        </p:spPr>
        <p:txBody>
          <a:bodyPr wrap="square" rtlCol="0">
            <a:spAutoFit/>
          </a:bodyPr>
          <a:p>
            <a:r>
              <a:rPr 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在台上表演时</a:t>
            </a:r>
            <a:endParaRPr lang="zh-CN" sz="2800" b="1"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10" name="文本框 9"/>
          <p:cNvSpPr txBox="1"/>
          <p:nvPr/>
        </p:nvSpPr>
        <p:spPr>
          <a:xfrm>
            <a:off x="107315" y="1376045"/>
            <a:ext cx="4620260" cy="5262245"/>
          </a:xfrm>
          <a:prstGeom prst="rect">
            <a:avLst/>
          </a:prstGeom>
          <a:noFill/>
        </p:spPr>
        <p:txBody>
          <a:bodyPr wrap="square" rtlCol="0">
            <a:spAutoFit/>
          </a:bodyPr>
          <a:p>
            <a:r>
              <a:rPr lang="en-US" sz="2400" dirty="0">
                <a:latin typeface="Arial" panose="020B0604020202020204" pitchFamily="34" charset="0"/>
                <a:ea typeface="Noto Sans S Chinese Regular" panose="020B0500000000000000" pitchFamily="34" charset="-122"/>
                <a:cs typeface="Arial" panose="020B0604020202020204" pitchFamily="34" charset="0"/>
                <a:sym typeface="+mn-ea"/>
              </a:rPr>
              <a:t>1. </a:t>
            </a:r>
            <a:r>
              <a:rPr lang="zh-CN" sz="2400" dirty="0">
                <a:latin typeface="Arial" panose="020B0604020202020204" pitchFamily="34" charset="0"/>
                <a:ea typeface="Noto Sans S Chinese Regular" panose="020B0500000000000000" pitchFamily="34" charset="-122"/>
                <a:cs typeface="Arial" panose="020B0604020202020204" pitchFamily="34" charset="0"/>
                <a:sym typeface="+mn-ea"/>
              </a:rPr>
              <a:t>颤抖地站起来</a:t>
            </a:r>
            <a:endParaRPr lang="zh-CN" sz="24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400" dirty="0">
                <a:latin typeface="Arial" panose="020B0604020202020204" pitchFamily="34" charset="0"/>
                <a:ea typeface="Noto Sans S Chinese Regular" panose="020B0500000000000000" pitchFamily="34" charset="-122"/>
                <a:cs typeface="Arial" panose="020B0604020202020204" pitchFamily="34" charset="0"/>
                <a:sym typeface="+mn-ea"/>
              </a:rPr>
              <a:t>2. </a:t>
            </a:r>
            <a:r>
              <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rPr>
              <a:t>意识到所有观众的目光都聚集在我身上，我顿时</a:t>
            </a:r>
            <a:r>
              <a:rPr lang="zh-CN" altLang="en-US" sz="2400" b="1" dirty="0">
                <a:latin typeface="Arial" panose="020B0604020202020204" pitchFamily="34" charset="0"/>
                <a:ea typeface="Noto Sans S Chinese Regular" panose="020B0500000000000000" pitchFamily="34" charset="-122"/>
                <a:cs typeface="Arial" panose="020B0604020202020204" pitchFamily="34" charset="0"/>
                <a:sym typeface="+mn-ea"/>
              </a:rPr>
              <a:t>涨红了脸</a:t>
            </a:r>
            <a:r>
              <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rPr>
              <a:t>。</a:t>
            </a:r>
            <a:endPar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400" dirty="0">
                <a:latin typeface="Arial" panose="020B0604020202020204" pitchFamily="34" charset="0"/>
                <a:ea typeface="Noto Sans S Chinese Regular" panose="020B0500000000000000" pitchFamily="34" charset="-122"/>
                <a:cs typeface="Arial" panose="020B0604020202020204" pitchFamily="34" charset="0"/>
                <a:sym typeface="+mn-ea"/>
              </a:rPr>
              <a:t>3. </a:t>
            </a:r>
            <a:r>
              <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rPr>
              <a:t>忐忑不安夹扎着激动</a:t>
            </a:r>
            <a:endPar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400" dirty="0">
                <a:latin typeface="Arial" panose="020B0604020202020204" pitchFamily="34" charset="0"/>
                <a:ea typeface="Noto Sans S Chinese Regular" panose="020B0500000000000000" pitchFamily="34" charset="-122"/>
                <a:cs typeface="Arial" panose="020B0604020202020204" pitchFamily="34" charset="0"/>
                <a:sym typeface="+mn-ea"/>
              </a:rPr>
              <a:t>4. </a:t>
            </a:r>
            <a:r>
              <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rPr>
              <a:t>尽管很紧张，我告诉自己在这样的情况下别无选择只能</a:t>
            </a:r>
            <a:r>
              <a:rPr lang="zh-CN" altLang="en-US" sz="2400" b="1" dirty="0">
                <a:latin typeface="Arial" panose="020B0604020202020204" pitchFamily="34" charset="0"/>
                <a:ea typeface="Noto Sans S Chinese Regular" panose="020B0500000000000000" pitchFamily="34" charset="-122"/>
                <a:cs typeface="Arial" panose="020B0604020202020204" pitchFamily="34" charset="0"/>
                <a:sym typeface="+mn-ea"/>
              </a:rPr>
              <a:t>镇定</a:t>
            </a:r>
            <a:r>
              <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rPr>
              <a:t>下来。</a:t>
            </a:r>
            <a:endPar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400" dirty="0">
                <a:latin typeface="Arial" panose="020B0604020202020204" pitchFamily="34" charset="0"/>
                <a:ea typeface="Noto Sans S Chinese Regular" panose="020B0500000000000000" pitchFamily="34" charset="-122"/>
                <a:cs typeface="Arial" panose="020B0604020202020204" pitchFamily="34" charset="0"/>
                <a:sym typeface="+mn-ea"/>
              </a:rPr>
              <a:t>5. </a:t>
            </a:r>
            <a:r>
              <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rPr>
              <a:t>聚光灯和观众的注视加剧了我的紧张感。</a:t>
            </a:r>
            <a:endPar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400" dirty="0">
                <a:latin typeface="Arial" panose="020B0604020202020204" pitchFamily="34" charset="0"/>
                <a:ea typeface="Noto Sans S Chinese Regular" panose="020B0500000000000000" pitchFamily="34" charset="-122"/>
                <a:cs typeface="Arial" panose="020B0604020202020204" pitchFamily="34" charset="0"/>
                <a:sym typeface="+mn-ea"/>
              </a:rPr>
              <a:t>6. </a:t>
            </a:r>
            <a:r>
              <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rPr>
              <a:t>手指在黑白琴键上跳舞。</a:t>
            </a:r>
            <a:endPar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400" dirty="0">
                <a:latin typeface="Arial" panose="020B0604020202020204" pitchFamily="34" charset="0"/>
                <a:ea typeface="Noto Sans S Chinese Regular" panose="020B0500000000000000" pitchFamily="34" charset="-122"/>
                <a:cs typeface="Arial" panose="020B0604020202020204" pitchFamily="34" charset="0"/>
                <a:sym typeface="+mn-ea"/>
              </a:rPr>
              <a:t>7. </a:t>
            </a:r>
            <a:r>
              <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rPr>
              <a:t>手指向下按压琴键</a:t>
            </a:r>
            <a:endPar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400" dirty="0">
                <a:latin typeface="Arial" panose="020B0604020202020204" pitchFamily="34" charset="0"/>
                <a:ea typeface="Noto Sans S Chinese Regular" panose="020B0500000000000000" pitchFamily="34" charset="-122"/>
                <a:cs typeface="Arial" panose="020B0604020202020204" pitchFamily="34" charset="0"/>
                <a:sym typeface="+mn-ea"/>
              </a:rPr>
              <a:t>8. </a:t>
            </a:r>
            <a:r>
              <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rPr>
              <a:t>均匀地</a:t>
            </a:r>
            <a:r>
              <a:rPr lang="zh-CN" altLang="en-US" sz="2400" b="1" dirty="0">
                <a:latin typeface="Arial" panose="020B0604020202020204" pitchFamily="34" charset="0"/>
                <a:ea typeface="Noto Sans S Chinese Regular" panose="020B0500000000000000" pitchFamily="34" charset="-122"/>
                <a:cs typeface="Arial" panose="020B0604020202020204" pitchFamily="34" charset="0"/>
                <a:sym typeface="+mn-ea"/>
              </a:rPr>
              <a:t>敲击</a:t>
            </a:r>
            <a:r>
              <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rPr>
              <a:t>琴键</a:t>
            </a:r>
            <a:endPar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endParaRPr>
          </a:p>
          <a:p>
            <a:r>
              <a:rPr lang="en-US" altLang="zh-CN" sz="2400" dirty="0">
                <a:latin typeface="Arial" panose="020B0604020202020204" pitchFamily="34" charset="0"/>
                <a:ea typeface="Noto Sans S Chinese Regular" panose="020B0500000000000000" pitchFamily="34" charset="-122"/>
                <a:cs typeface="Arial" panose="020B0604020202020204" pitchFamily="34" charset="0"/>
                <a:sym typeface="+mn-ea"/>
              </a:rPr>
              <a:t>9. </a:t>
            </a:r>
            <a:r>
              <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rPr>
              <a:t>欢快的旋律飘荡在演奏厅中，所有人都沉浸在美妙的音乐中。</a:t>
            </a:r>
            <a:endParaRPr lang="zh-CN" altLang="en-US" sz="2400"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11" name="淘宝网chenying0907出品 65"/>
          <p:cNvSpPr txBox="1"/>
          <p:nvPr>
            <p:custDataLst>
              <p:tags r:id="rId4"/>
            </p:custDataLst>
          </p:nvPr>
        </p:nvSpPr>
        <p:spPr>
          <a:xfrm>
            <a:off x="4569460" y="1376045"/>
            <a:ext cx="7622540" cy="5631180"/>
          </a:xfrm>
          <a:prstGeom prst="rect">
            <a:avLst/>
          </a:prstGeom>
          <a:noFill/>
        </p:spPr>
        <p:txBody>
          <a:bodyPr wrap="square" rtlCol="0">
            <a:spAutoFit/>
          </a:bodyPr>
          <a:p>
            <a:pPr marL="514350" indent="-514350">
              <a:buFont typeface="+mj-lt"/>
              <a:buAutoNum type="arabicPeriod"/>
            </a:pP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rPr>
              <a:t>got shakily to my feet</a:t>
            </a:r>
            <a:endPar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400" b="1" dirty="0">
                <a:solidFill>
                  <a:schemeClr val="bg2">
                    <a:lumMod val="25000"/>
                  </a:schemeClr>
                </a:solidFill>
                <a:latin typeface="等线" panose="02010600030101010101" charset="-122"/>
                <a:ea typeface="等线" panose="02010600030101010101" charset="-122"/>
                <a:cs typeface="Times New Roman Bold" panose="02020603050405020304" charset="0"/>
              </a:rPr>
              <a:t>Color rushed/flooded/rose to my cheeks</a:t>
            </a: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rPr>
              <a:t> when I realized all the eyes were focused on me.</a:t>
            </a:r>
            <a:endPar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rPr>
              <a:t>restlessness mingled with excitement</a:t>
            </a:r>
            <a:endPar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rPr>
              <a:t>Quivering as I was, I told myself I had no other alternative but to </a:t>
            </a:r>
            <a:r>
              <a:rPr lang="en-US" altLang="zh-CN" sz="2400" b="1" dirty="0">
                <a:solidFill>
                  <a:schemeClr val="bg2">
                    <a:lumMod val="25000"/>
                  </a:schemeClr>
                </a:solidFill>
                <a:latin typeface="等线" panose="02010600030101010101" charset="-122"/>
                <a:ea typeface="等线" panose="02010600030101010101" charset="-122"/>
                <a:cs typeface="Times New Roman Bold" panose="02020603050405020304" charset="0"/>
              </a:rPr>
              <a:t>collect myself</a:t>
            </a: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rPr>
              <a:t> under such circumstances.</a:t>
            </a:r>
            <a:endPar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rPr>
              <a:t>My fingers danced upon the black and white piano keys.</a:t>
            </a:r>
            <a:endPar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sym typeface="+mn-ea"/>
              </a:rPr>
              <a:t>The bright spot lights and sea of faces staring back at me intensified my nerves. </a:t>
            </a:r>
            <a:endPar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rPr>
              <a:t>push finger down straight</a:t>
            </a:r>
            <a:endPar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400" b="1" dirty="0">
                <a:solidFill>
                  <a:schemeClr val="bg2">
                    <a:lumMod val="25000"/>
                  </a:schemeClr>
                </a:solidFill>
                <a:latin typeface="等线" panose="02010600030101010101" charset="-122"/>
                <a:ea typeface="等线" panose="02010600030101010101" charset="-122"/>
                <a:cs typeface="Times New Roman Bold" panose="02020603050405020304" charset="0"/>
              </a:rPr>
              <a:t>strike</a:t>
            </a: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rPr>
              <a:t> the keys with even strength</a:t>
            </a:r>
            <a:endPar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rPr>
              <a:t>Cheerful melody floating in the hall, everyone was absorbed in the beauty of the music.</a:t>
            </a:r>
            <a:endPar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11"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318770" y="100330"/>
            <a:ext cx="2781300"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3"/>
            </p:custDataLst>
          </p:nvPr>
        </p:nvSpPr>
        <p:spPr>
          <a:xfrm>
            <a:off x="386080" y="172720"/>
            <a:ext cx="840994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How to write?</a:t>
            </a:r>
            <a:endPar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6" name="矩形 5"/>
          <p:cNvSpPr/>
          <p:nvPr/>
        </p:nvSpPr>
        <p:spPr>
          <a:xfrm>
            <a:off x="0" y="913765"/>
            <a:ext cx="12192000" cy="55626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7" name="文本框 6"/>
          <p:cNvSpPr txBox="1"/>
          <p:nvPr/>
        </p:nvSpPr>
        <p:spPr>
          <a:xfrm>
            <a:off x="3598545" y="948055"/>
            <a:ext cx="8409940" cy="521970"/>
          </a:xfrm>
          <a:prstGeom prst="rect">
            <a:avLst/>
          </a:prstGeom>
          <a:noFill/>
        </p:spPr>
        <p:txBody>
          <a:bodyPr wrap="square" rtlCol="0">
            <a:spAutoFit/>
          </a:bodyPr>
          <a:p>
            <a:r>
              <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rPr>
              <a:t>音乐相关词汇</a:t>
            </a:r>
            <a:r>
              <a:rPr lang="en-US" alt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All about music</a:t>
            </a:r>
            <a:endParaRPr lang="en-US" altLang="zh-CN" sz="2800" b="1"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10" name="文本框 9"/>
          <p:cNvSpPr txBox="1"/>
          <p:nvPr/>
        </p:nvSpPr>
        <p:spPr>
          <a:xfrm>
            <a:off x="535305" y="1609725"/>
            <a:ext cx="4532630" cy="3291840"/>
          </a:xfrm>
          <a:prstGeom prst="rect">
            <a:avLst/>
          </a:prstGeom>
          <a:noFill/>
        </p:spPr>
        <p:txBody>
          <a:bodyPr wrap="square" rtlCol="0">
            <a:spAutoFit/>
          </a:bodyPr>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1. </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小节 </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2. </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节奏</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3. </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节拍 </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4. </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音高 </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5. </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音符 </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6. </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旋律 </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7. </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音阶 </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pPr indent="0" algn="l" fontAlgn="auto">
              <a:lnSpc>
                <a:spcPct val="100000"/>
              </a:lnSpc>
              <a:buClrTx/>
              <a:buSzTx/>
              <a:buNone/>
            </a:pP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11" name="淘宝网chenying0907出品 65"/>
          <p:cNvSpPr txBox="1"/>
          <p:nvPr>
            <p:custDataLst>
              <p:tags r:id="rId4"/>
            </p:custDataLst>
          </p:nvPr>
        </p:nvSpPr>
        <p:spPr>
          <a:xfrm>
            <a:off x="2256155" y="1602740"/>
            <a:ext cx="3190240" cy="3291840"/>
          </a:xfrm>
          <a:prstGeom prst="rect">
            <a:avLst/>
          </a:prstGeom>
          <a:noFill/>
        </p:spPr>
        <p:txBody>
          <a:bodyPr wrap="square" rtlCol="0">
            <a:spAutoFit/>
          </a:bodyPr>
          <a:p>
            <a:pPr marL="514350" indent="-514350">
              <a:buFont typeface="+mj-lt"/>
              <a:buAutoNum type="arabicPeriod"/>
            </a:pP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sym typeface="+mn-ea"/>
              </a:rPr>
              <a:t>measure（美）/ bar （英）</a:t>
            </a:r>
            <a:endPar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sym typeface="+mn-ea"/>
            </a:endParaRPr>
          </a:p>
          <a:p>
            <a:pPr marL="514350" indent="-514350">
              <a:buFont typeface="+mj-lt"/>
              <a:buAutoNum type="arabicPeriod"/>
            </a:pP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sym typeface="+mn-ea"/>
              </a:rPr>
              <a:t>rhythm</a:t>
            </a:r>
            <a:endPar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sym typeface="+mn-ea"/>
            </a:endParaRPr>
          </a:p>
          <a:p>
            <a:pPr marL="514350" indent="-514350">
              <a:buFont typeface="+mj-lt"/>
              <a:buAutoNum type="arabicPeriod"/>
            </a:pP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sym typeface="+mn-ea"/>
              </a:rPr>
              <a:t>metre / time</a:t>
            </a:r>
            <a:endPar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sym typeface="+mn-ea"/>
            </a:endParaRPr>
          </a:p>
          <a:p>
            <a:pPr marL="514350" indent="-514350">
              <a:buFont typeface="+mj-lt"/>
              <a:buAutoNum type="arabicPeriod"/>
            </a:pP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rPr>
              <a:t>pitch</a:t>
            </a:r>
            <a:endPar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rPr>
              <a:t>note</a:t>
            </a:r>
            <a:endPar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rPr>
              <a:t>melody</a:t>
            </a:r>
            <a:endPar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rPr>
              <a:t>scale</a:t>
            </a:r>
            <a:endParaRPr lang="en-US" altLang="zh-CN" sz="2600" dirty="0">
              <a:solidFill>
                <a:schemeClr val="bg2">
                  <a:lumMod val="25000"/>
                </a:schemeClr>
              </a:solidFill>
              <a:latin typeface="等线" panose="02010600030101010101" charset="-122"/>
              <a:ea typeface="等线" panose="02010600030101010101" charset="-122"/>
              <a:cs typeface="Times New Roman Bold" panose="02020603050405020304" charset="0"/>
            </a:endParaRPr>
          </a:p>
        </p:txBody>
      </p:sp>
      <p:sp>
        <p:nvSpPr>
          <p:cNvPr id="2" name="文本框 1"/>
          <p:cNvSpPr txBox="1"/>
          <p:nvPr>
            <p:custDataLst>
              <p:tags r:id="rId5"/>
            </p:custDataLst>
          </p:nvPr>
        </p:nvSpPr>
        <p:spPr>
          <a:xfrm>
            <a:off x="5561330" y="1607820"/>
            <a:ext cx="4532630" cy="2891790"/>
          </a:xfrm>
          <a:prstGeom prst="rect">
            <a:avLst/>
          </a:prstGeom>
          <a:noFill/>
        </p:spPr>
        <p:txBody>
          <a:bodyPr wrap="square" rtlCol="0">
            <a:spAutoFit/>
          </a:bodyPr>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8. </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音程</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9. </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音高 </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10. </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音色 </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11. </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和弦 </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12. </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和声</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13. </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交响曲</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a:p>
            <a:pPr indent="0" algn="l" fontAlgn="auto">
              <a:lnSpc>
                <a:spcPct val="100000"/>
              </a:lnSpc>
              <a:buClrTx/>
              <a:buSzTx/>
              <a:buNone/>
            </a:pPr>
            <a:r>
              <a:rPr lang="en-US" altLang="zh-CN" sz="2600" dirty="0">
                <a:latin typeface="Arial" panose="020B0604020202020204" pitchFamily="34" charset="0"/>
                <a:ea typeface="Noto Sans S Chinese Regular" panose="020B0500000000000000" pitchFamily="34" charset="-122"/>
                <a:cs typeface="Arial" panose="020B0604020202020204" pitchFamily="34" charset="0"/>
                <a:sym typeface="+mn-ea"/>
              </a:rPr>
              <a:t>14. 速度</a:t>
            </a:r>
            <a:r>
              <a:rPr lang="zh-CN" sz="2600" dirty="0">
                <a:latin typeface="Arial" panose="020B0604020202020204" pitchFamily="34" charset="0"/>
                <a:ea typeface="Noto Sans S Chinese Regular" panose="020B0500000000000000" pitchFamily="34" charset="-122"/>
                <a:cs typeface="Arial" panose="020B0604020202020204" pitchFamily="34" charset="0"/>
                <a:sym typeface="+mn-ea"/>
              </a:rPr>
              <a:t> </a:t>
            </a:r>
            <a:endParaRPr lang="zh-CN" sz="2600"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4" name="淘宝网chenying0907出品 65"/>
          <p:cNvSpPr txBox="1"/>
          <p:nvPr>
            <p:custDataLst>
              <p:tags r:id="rId6"/>
            </p:custDataLst>
          </p:nvPr>
        </p:nvSpPr>
        <p:spPr>
          <a:xfrm>
            <a:off x="7757795" y="1662430"/>
            <a:ext cx="7143115" cy="2784475"/>
          </a:xfrm>
          <a:prstGeom prst="rect">
            <a:avLst/>
          </a:prstGeom>
          <a:noFill/>
        </p:spPr>
        <p:txBody>
          <a:bodyPr wrap="square" rtlCol="0">
            <a:spAutoFit/>
          </a:bodyPr>
          <a:p>
            <a:pPr marL="457200" indent="-457200">
              <a:buFont typeface="+mj-lt"/>
              <a:buAutoNum type="arabicPeriod" startAt="8"/>
            </a:pPr>
            <a:r>
              <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rPr>
              <a:t>interval</a:t>
            </a:r>
            <a:endPar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457200" indent="-457200">
              <a:buFont typeface="+mj-lt"/>
              <a:buAutoNum type="arabicPeriod" startAt="8"/>
            </a:pPr>
            <a:r>
              <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rPr>
              <a:t>pitch</a:t>
            </a:r>
            <a:endPar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457200" indent="-457200">
              <a:buFont typeface="+mj-lt"/>
              <a:buAutoNum type="arabicPeriod" startAt="8"/>
            </a:pPr>
            <a:r>
              <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rPr>
              <a:t>color</a:t>
            </a:r>
            <a:endPar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457200" indent="-457200">
              <a:buFont typeface="+mj-lt"/>
              <a:buAutoNum type="arabicPeriod" startAt="8"/>
            </a:pPr>
            <a:r>
              <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rPr>
              <a:t>chords</a:t>
            </a:r>
            <a:endPar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457200" indent="-457200">
              <a:buFont typeface="+mj-lt"/>
              <a:buAutoNum type="arabicPeriod" startAt="8"/>
            </a:pPr>
            <a:r>
              <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rPr>
              <a:t>harmony</a:t>
            </a:r>
            <a:endPar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457200" indent="-457200">
              <a:buFont typeface="+mj-lt"/>
              <a:buAutoNum type="arabicPeriod" startAt="8"/>
            </a:pPr>
            <a:r>
              <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rPr>
              <a:t>symphony</a:t>
            </a:r>
            <a:endPar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457200" indent="-457200">
              <a:buFont typeface="+mj-lt"/>
              <a:buAutoNum type="arabicPeriod" startAt="8"/>
            </a:pPr>
            <a:r>
              <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rPr>
              <a:t>tempo</a:t>
            </a:r>
            <a:endParaRPr lang="en-US" altLang="zh-CN" sz="2500" dirty="0">
              <a:solidFill>
                <a:schemeClr val="bg2">
                  <a:lumMod val="25000"/>
                </a:schemeClr>
              </a:solidFill>
              <a:latin typeface="等线" panose="02010600030101010101" charset="-122"/>
              <a:ea typeface="等线" panose="02010600030101010101" charset="-122"/>
              <a:cs typeface="Times New Roman Bold"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11" grpId="0"/>
      <p:bldP spid="10" grpId="0"/>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46e356e113626c09e83f6ffc074d6c9"/>
          <p:cNvPicPr>
            <a:picLocks noChangeAspect="1"/>
          </p:cNvPicPr>
          <p:nvPr/>
        </p:nvPicPr>
        <p:blipFill>
          <a:blip r:embed="rId1"/>
          <a:srcRect l="5653" t="3972" r="50965" b="5454"/>
          <a:stretch>
            <a:fillRect/>
          </a:stretch>
        </p:blipFill>
        <p:spPr>
          <a:xfrm rot="5400000">
            <a:off x="1397000" y="-306705"/>
            <a:ext cx="4626610" cy="7244715"/>
          </a:xfrm>
          <a:prstGeom prst="rect">
            <a:avLst/>
          </a:prstGeom>
        </p:spPr>
      </p:pic>
      <p:sp>
        <p:nvSpPr>
          <p:cNvPr id="12" name="矩形 11"/>
          <p:cNvSpPr/>
          <p:nvPr>
            <p:custDataLst>
              <p:tags r:id="rId2"/>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custDataLst>
              <p:tags r:id="rId3"/>
            </p:custDataLst>
          </p:nvPr>
        </p:nvSpPr>
        <p:spPr>
          <a:xfrm>
            <a:off x="318770" y="100330"/>
            <a:ext cx="2781300"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custDataLst>
              <p:tags r:id="rId4"/>
            </p:custDataLst>
          </p:nvPr>
        </p:nvSpPr>
        <p:spPr>
          <a:xfrm>
            <a:off x="386080" y="172720"/>
            <a:ext cx="840994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Peer revision</a:t>
            </a:r>
            <a:endPar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pic>
        <p:nvPicPr>
          <p:cNvPr id="108" name="图片 107"/>
          <p:cNvPicPr/>
          <p:nvPr>
            <p:custDataLst>
              <p:tags r:id="rId5"/>
            </p:custDataLst>
          </p:nvPr>
        </p:nvPicPr>
        <p:blipFill>
          <a:blip r:embed="rId6"/>
          <a:stretch>
            <a:fillRect/>
          </a:stretch>
        </p:blipFill>
        <p:spPr>
          <a:xfrm>
            <a:off x="10472420" y="5181600"/>
            <a:ext cx="1719580" cy="1676400"/>
          </a:xfrm>
          <a:prstGeom prst="rect">
            <a:avLst/>
          </a:prstGeom>
          <a:noFill/>
          <a:ln w="9525">
            <a:noFill/>
          </a:ln>
        </p:spPr>
      </p:pic>
      <p:sp>
        <p:nvSpPr>
          <p:cNvPr id="20" name="文本框 19"/>
          <p:cNvSpPr txBox="1"/>
          <p:nvPr>
            <p:custDataLst>
              <p:tags r:id="rId7"/>
            </p:custDataLst>
          </p:nvPr>
        </p:nvSpPr>
        <p:spPr>
          <a:xfrm>
            <a:off x="7442200" y="100330"/>
            <a:ext cx="4678045" cy="5027930"/>
          </a:xfrm>
          <a:prstGeom prst="rect">
            <a:avLst/>
          </a:prstGeom>
          <a:solidFill>
            <a:schemeClr val="accent3">
              <a:lumMod val="50000"/>
            </a:schemeClr>
          </a:solidFill>
        </p:spPr>
        <p:txBody>
          <a:bodyPr wrap="square" rtlCol="0">
            <a:noAutofit/>
          </a:bodyPr>
          <a:p>
            <a:pPr algn="l"/>
            <a:r>
              <a:rPr lang="zh-CN" sz="2400" b="1">
                <a:solidFill>
                  <a:schemeClr val="bg1"/>
                </a:solidFill>
              </a:rPr>
              <a:t>评析：</a:t>
            </a:r>
            <a:endParaRPr lang="zh-CN" sz="2400" b="1">
              <a:solidFill>
                <a:schemeClr val="bg1"/>
              </a:solidFill>
            </a:endParaRPr>
          </a:p>
          <a:p>
            <a:pPr marL="457200" indent="-457200" algn="l">
              <a:buFont typeface="+mj-ea"/>
              <a:buAutoNum type="circleNumDbPlain"/>
            </a:pPr>
            <a:r>
              <a:rPr lang="zh-CN" sz="2400" b="1">
                <a:solidFill>
                  <a:schemeClr val="bg1"/>
                </a:solidFill>
              </a:rPr>
              <a:t>看得出本篇作文是一篇真实的考场作文，是在时间较紧张的情况下完成的写作，有一些不影响理解的小错误；</a:t>
            </a:r>
            <a:endParaRPr lang="zh-CN" sz="2400" b="1">
              <a:solidFill>
                <a:schemeClr val="bg1"/>
              </a:solidFill>
            </a:endParaRPr>
          </a:p>
          <a:p>
            <a:pPr marL="457200" indent="-457200" algn="l">
              <a:buFont typeface="+mj-ea"/>
              <a:buAutoNum type="circleNumDbPlain"/>
            </a:pPr>
            <a:r>
              <a:rPr lang="zh-CN" sz="2400" b="1">
                <a:solidFill>
                  <a:schemeClr val="bg1"/>
                </a:solidFill>
                <a:sym typeface="+mn-ea"/>
              </a:rPr>
              <a:t>情节设计较合理，语言自然流畅，能够生动地描绘场景，如：</a:t>
            </a:r>
            <a:r>
              <a:rPr lang="en-US" altLang="zh-CN" sz="2400" b="1">
                <a:solidFill>
                  <a:schemeClr val="bg1"/>
                </a:solidFill>
                <a:sym typeface="+mn-ea"/>
              </a:rPr>
              <a:t>What relieved me most was that mellifuous melody poured out of my fingers as usual.</a:t>
            </a:r>
            <a:endParaRPr lang="en-US" altLang="zh-CN" sz="2400" b="1">
              <a:solidFill>
                <a:schemeClr val="bg1"/>
              </a:solidFill>
              <a:sym typeface="+mn-ea"/>
            </a:endParaRPr>
          </a:p>
          <a:p>
            <a:pPr marL="457200" indent="-457200" algn="l">
              <a:buFont typeface="+mj-ea"/>
              <a:buAutoNum type="circleNumDbPlain"/>
            </a:pPr>
            <a:r>
              <a:rPr lang="zh-CN" altLang="en-US" sz="2400" b="1">
                <a:solidFill>
                  <a:schemeClr val="bg1"/>
                </a:solidFill>
                <a:sym typeface="+mn-ea"/>
              </a:rPr>
              <a:t>存在的小问题：演奏和瞥见一眼</a:t>
            </a:r>
            <a:r>
              <a:rPr lang="en-US" altLang="zh-CN" sz="2400" b="1">
                <a:solidFill>
                  <a:schemeClr val="bg1"/>
                </a:solidFill>
                <a:sym typeface="+mn-ea"/>
              </a:rPr>
              <a:t>Denny</a:t>
            </a:r>
            <a:r>
              <a:rPr lang="zh-CN" altLang="en-US" sz="2400" b="1">
                <a:solidFill>
                  <a:schemeClr val="bg1"/>
                </a:solidFill>
                <a:sym typeface="+mn-ea"/>
              </a:rPr>
              <a:t>之间缺少了一点衔接。</a:t>
            </a:r>
            <a:endParaRPr lang="en-US" altLang="zh-CN" sz="2400" b="1">
              <a:solidFill>
                <a:schemeClr val="bg1"/>
              </a:solidFill>
              <a:sym typeface="+mn-ea"/>
            </a:endParaRPr>
          </a:p>
          <a:p>
            <a:pPr algn="l"/>
            <a:endParaRPr lang="en-US" altLang="zh-CN" sz="2400" b="1">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blinds(horizontal)">
                                      <p:cBhvr>
                                        <p:cTn id="10"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46e356e113626c09e83f6ffc074d6c9"/>
          <p:cNvPicPr>
            <a:picLocks noChangeAspect="1"/>
          </p:cNvPicPr>
          <p:nvPr>
            <p:custDataLst>
              <p:tags r:id="rId1"/>
            </p:custDataLst>
          </p:nvPr>
        </p:nvPicPr>
        <p:blipFill>
          <a:blip r:embed="rId2"/>
          <a:srcRect l="51410" t="2880" r="5951" b="5454"/>
          <a:stretch>
            <a:fillRect/>
          </a:stretch>
        </p:blipFill>
        <p:spPr>
          <a:xfrm rot="5400000">
            <a:off x="1565910" y="-520065"/>
            <a:ext cx="4874260" cy="7860030"/>
          </a:xfrm>
          <a:prstGeom prst="rect">
            <a:avLst/>
          </a:prstGeom>
        </p:spPr>
      </p:pic>
      <p:sp>
        <p:nvSpPr>
          <p:cNvPr id="7" name="矩形 6"/>
          <p:cNvSpPr/>
          <p:nvPr>
            <p:custDataLst>
              <p:tags r:id="rId3"/>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4"/>
            </p:custDataLst>
          </p:nvPr>
        </p:nvSpPr>
        <p:spPr>
          <a:xfrm>
            <a:off x="318770" y="100330"/>
            <a:ext cx="2781300"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5"/>
            </p:custDataLst>
          </p:nvPr>
        </p:nvSpPr>
        <p:spPr>
          <a:xfrm>
            <a:off x="386080" y="172720"/>
            <a:ext cx="840994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Peer revision</a:t>
            </a:r>
            <a:endPar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pic>
        <p:nvPicPr>
          <p:cNvPr id="108" name="图片 107"/>
          <p:cNvPicPr/>
          <p:nvPr>
            <p:custDataLst>
              <p:tags r:id="rId6"/>
            </p:custDataLst>
          </p:nvPr>
        </p:nvPicPr>
        <p:blipFill>
          <a:blip r:embed="rId7"/>
          <a:stretch>
            <a:fillRect/>
          </a:stretch>
        </p:blipFill>
        <p:spPr>
          <a:xfrm>
            <a:off x="10085070" y="4678680"/>
            <a:ext cx="2106930" cy="2179320"/>
          </a:xfrm>
          <a:prstGeom prst="rect">
            <a:avLst/>
          </a:prstGeom>
          <a:noFill/>
          <a:ln w="9525">
            <a:noFill/>
          </a:ln>
        </p:spPr>
      </p:pic>
      <p:sp>
        <p:nvSpPr>
          <p:cNvPr id="20" name="文本框 19"/>
          <p:cNvSpPr txBox="1"/>
          <p:nvPr>
            <p:custDataLst>
              <p:tags r:id="rId8"/>
            </p:custDataLst>
          </p:nvPr>
        </p:nvSpPr>
        <p:spPr>
          <a:xfrm>
            <a:off x="8136890" y="925195"/>
            <a:ext cx="3860800" cy="3665220"/>
          </a:xfrm>
          <a:prstGeom prst="rect">
            <a:avLst/>
          </a:prstGeom>
          <a:solidFill>
            <a:schemeClr val="accent3">
              <a:lumMod val="50000"/>
            </a:schemeClr>
          </a:solidFill>
        </p:spPr>
        <p:txBody>
          <a:bodyPr wrap="square" rtlCol="0">
            <a:noAutofit/>
          </a:bodyPr>
          <a:p>
            <a:pPr algn="l"/>
            <a:r>
              <a:rPr lang="zh-CN" sz="2400" b="1">
                <a:solidFill>
                  <a:schemeClr val="bg1"/>
                </a:solidFill>
              </a:rPr>
              <a:t>评析：</a:t>
            </a:r>
            <a:endParaRPr lang="zh-CN" sz="2400" b="1">
              <a:solidFill>
                <a:schemeClr val="bg1"/>
              </a:solidFill>
            </a:endParaRPr>
          </a:p>
          <a:p>
            <a:pPr marL="457200" indent="-457200" algn="l">
              <a:buFont typeface="+mj-ea"/>
              <a:buAutoNum type="circleNumDbPlain"/>
            </a:pPr>
            <a:r>
              <a:rPr lang="zh-CN" sz="2400" b="1">
                <a:solidFill>
                  <a:schemeClr val="bg1"/>
                </a:solidFill>
                <a:sym typeface="+mn-ea"/>
              </a:rPr>
              <a:t>升华部分有些没升上去，如：</a:t>
            </a:r>
            <a:r>
              <a:rPr lang="en-US" altLang="zh-CN" sz="2400" b="1">
                <a:solidFill>
                  <a:schemeClr val="bg1"/>
                </a:solidFill>
                <a:sym typeface="+mn-ea"/>
              </a:rPr>
              <a:t>“I gradually felt myself at home practising”</a:t>
            </a:r>
            <a:r>
              <a:rPr lang="zh-CN" altLang="en-US" sz="2400" b="1">
                <a:solidFill>
                  <a:schemeClr val="bg1"/>
                </a:solidFill>
                <a:sym typeface="+mn-ea"/>
              </a:rPr>
              <a:t>；</a:t>
            </a:r>
            <a:endParaRPr lang="zh-CN" altLang="en-US" sz="2400" b="1">
              <a:solidFill>
                <a:schemeClr val="bg1"/>
              </a:solidFill>
              <a:sym typeface="+mn-ea"/>
            </a:endParaRPr>
          </a:p>
          <a:p>
            <a:pPr marL="457200" indent="-457200" algn="l">
              <a:buFont typeface="+mj-ea"/>
              <a:buAutoNum type="circleNumDbPlain"/>
            </a:pPr>
            <a:r>
              <a:rPr lang="zh-CN" altLang="en-US" sz="2400" b="1">
                <a:solidFill>
                  <a:schemeClr val="bg1"/>
                </a:solidFill>
                <a:sym typeface="+mn-ea"/>
              </a:rPr>
              <a:t>结尾稍微仓促了一点，</a:t>
            </a:r>
            <a:r>
              <a:rPr lang="en-US" altLang="zh-CN" sz="2400" b="1">
                <a:solidFill>
                  <a:schemeClr val="bg1"/>
                </a:solidFill>
                <a:sym typeface="+mn-ea"/>
              </a:rPr>
              <a:t>“My Denny will engraved in my heart”</a:t>
            </a:r>
            <a:r>
              <a:rPr lang="zh-CN" altLang="en-US" sz="2400" b="1">
                <a:solidFill>
                  <a:schemeClr val="bg1"/>
                </a:solidFill>
                <a:sym typeface="+mn-ea"/>
              </a:rPr>
              <a:t>不合理</a:t>
            </a:r>
            <a:endParaRPr lang="zh-CN" altLang="en-US" sz="2400" b="1">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blinds(horizontal)">
                                      <p:cBhvr>
                                        <p:cTn id="10"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12074" t="20446" r="13011" b="45282"/>
          <a:stretch>
            <a:fillRect/>
          </a:stretch>
        </p:blipFill>
        <p:spPr>
          <a:xfrm>
            <a:off x="1415415" y="979805"/>
            <a:ext cx="9121775" cy="5564505"/>
          </a:xfrm>
          <a:prstGeom prst="rect">
            <a:avLst/>
          </a:prstGeom>
        </p:spPr>
      </p:pic>
      <p:sp>
        <p:nvSpPr>
          <p:cNvPr id="7" name="矩形 6"/>
          <p:cNvSpPr/>
          <p:nvPr>
            <p:custDataLst>
              <p:tags r:id="rId2"/>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3"/>
            </p:custDataLst>
          </p:nvPr>
        </p:nvSpPr>
        <p:spPr>
          <a:xfrm>
            <a:off x="318770" y="100330"/>
            <a:ext cx="4794885"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4"/>
            </p:custDataLst>
          </p:nvPr>
        </p:nvSpPr>
        <p:spPr>
          <a:xfrm>
            <a:off x="386080" y="172720"/>
            <a:ext cx="840994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Peer revision</a:t>
            </a:r>
            <a:r>
              <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rPr>
              <a:t>（考场作文）</a:t>
            </a:r>
            <a:endPar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rcRect l="12377" t="56312" r="14245" b="9481"/>
          <a:stretch>
            <a:fillRect/>
          </a:stretch>
        </p:blipFill>
        <p:spPr>
          <a:xfrm>
            <a:off x="0" y="1056640"/>
            <a:ext cx="7272655" cy="4521200"/>
          </a:xfrm>
          <a:prstGeom prst="rect">
            <a:avLst/>
          </a:prstGeom>
        </p:spPr>
      </p:pic>
      <p:sp>
        <p:nvSpPr>
          <p:cNvPr id="7" name="矩形 6"/>
          <p:cNvSpPr/>
          <p:nvPr>
            <p:custDataLst>
              <p:tags r:id="rId3"/>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4"/>
            </p:custDataLst>
          </p:nvPr>
        </p:nvSpPr>
        <p:spPr>
          <a:xfrm>
            <a:off x="318770" y="100330"/>
            <a:ext cx="2781300"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5"/>
            </p:custDataLst>
          </p:nvPr>
        </p:nvSpPr>
        <p:spPr>
          <a:xfrm>
            <a:off x="386080" y="172720"/>
            <a:ext cx="840994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Peer revision</a:t>
            </a:r>
            <a:endPar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pic>
        <p:nvPicPr>
          <p:cNvPr id="108" name="图片 107"/>
          <p:cNvPicPr/>
          <p:nvPr>
            <p:custDataLst>
              <p:tags r:id="rId6"/>
            </p:custDataLst>
          </p:nvPr>
        </p:nvPicPr>
        <p:blipFill>
          <a:blip r:embed="rId7"/>
          <a:stretch>
            <a:fillRect/>
          </a:stretch>
        </p:blipFill>
        <p:spPr>
          <a:xfrm>
            <a:off x="10085070" y="4678680"/>
            <a:ext cx="2106930" cy="2179320"/>
          </a:xfrm>
          <a:prstGeom prst="rect">
            <a:avLst/>
          </a:prstGeom>
          <a:noFill/>
          <a:ln w="9525">
            <a:noFill/>
          </a:ln>
        </p:spPr>
      </p:pic>
      <p:sp>
        <p:nvSpPr>
          <p:cNvPr id="10" name="文本框 9"/>
          <p:cNvSpPr txBox="1"/>
          <p:nvPr>
            <p:custDataLst>
              <p:tags r:id="rId8"/>
            </p:custDataLst>
          </p:nvPr>
        </p:nvSpPr>
        <p:spPr>
          <a:xfrm>
            <a:off x="7783195" y="100330"/>
            <a:ext cx="4154170" cy="4490085"/>
          </a:xfrm>
          <a:prstGeom prst="rect">
            <a:avLst/>
          </a:prstGeom>
          <a:solidFill>
            <a:schemeClr val="accent3">
              <a:lumMod val="50000"/>
            </a:schemeClr>
          </a:solidFill>
        </p:spPr>
        <p:txBody>
          <a:bodyPr wrap="square" rtlCol="0">
            <a:noAutofit/>
          </a:bodyPr>
          <a:p>
            <a:pPr algn="l"/>
            <a:r>
              <a:rPr lang="zh-CN" sz="2400" b="1">
                <a:solidFill>
                  <a:schemeClr val="bg1"/>
                </a:solidFill>
              </a:rPr>
              <a:t>评析：</a:t>
            </a:r>
            <a:endParaRPr lang="zh-CN" sz="2400" b="1">
              <a:solidFill>
                <a:schemeClr val="bg1"/>
              </a:solidFill>
            </a:endParaRPr>
          </a:p>
          <a:p>
            <a:pPr marL="457200" indent="-457200" algn="l">
              <a:buFont typeface="+mj-ea"/>
              <a:buAutoNum type="circleNumDbPlain"/>
            </a:pPr>
            <a:r>
              <a:rPr lang="zh-CN" sz="2400" b="1">
                <a:solidFill>
                  <a:schemeClr val="bg1"/>
                </a:solidFill>
                <a:sym typeface="+mn-ea"/>
              </a:rPr>
              <a:t>第一段情节分配不合理，花了过多的笔墨在叮嘱</a:t>
            </a:r>
            <a:r>
              <a:rPr lang="en-US" altLang="zh-CN" sz="2400" b="1">
                <a:solidFill>
                  <a:schemeClr val="bg1"/>
                </a:solidFill>
                <a:sym typeface="+mn-ea"/>
              </a:rPr>
              <a:t>Denny</a:t>
            </a:r>
            <a:r>
              <a:rPr lang="zh-CN" altLang="en-US" sz="2400" b="1">
                <a:solidFill>
                  <a:schemeClr val="bg1"/>
                </a:solidFill>
                <a:sym typeface="+mn-ea"/>
              </a:rPr>
              <a:t>保持安静上，可修改；</a:t>
            </a:r>
            <a:endParaRPr lang="zh-CN" altLang="en-US" sz="2400" b="1">
              <a:solidFill>
                <a:schemeClr val="bg1"/>
              </a:solidFill>
              <a:sym typeface="+mn-ea"/>
            </a:endParaRPr>
          </a:p>
          <a:p>
            <a:pPr marL="457200" indent="-457200" algn="l">
              <a:buFont typeface="+mj-ea"/>
              <a:buAutoNum type="circleNumDbPlain"/>
            </a:pPr>
            <a:r>
              <a:rPr lang="zh-CN" altLang="en-US" sz="2400" b="1">
                <a:solidFill>
                  <a:schemeClr val="bg1"/>
                </a:solidFill>
                <a:sym typeface="+mn-ea"/>
              </a:rPr>
              <a:t>第二段情节能够自圆其说，语言自然；</a:t>
            </a:r>
            <a:endParaRPr lang="zh-CN" altLang="en-US" sz="2400" b="1">
              <a:solidFill>
                <a:schemeClr val="bg1"/>
              </a:solidFill>
              <a:sym typeface="+mn-ea"/>
            </a:endParaRPr>
          </a:p>
          <a:p>
            <a:pPr marL="457200" indent="-457200" algn="l">
              <a:buFont typeface="+mj-ea"/>
              <a:buAutoNum type="circleNumDbPlain"/>
            </a:pPr>
            <a:r>
              <a:rPr lang="zh-CN" sz="2400" b="1">
                <a:solidFill>
                  <a:schemeClr val="bg1"/>
                </a:solidFill>
                <a:sym typeface="+mn-ea"/>
              </a:rPr>
              <a:t>使用了现在分词作状语、状语从句、被动语态等多种语法结构，长短句结合，表达自然且多样化，有较强的语言驾驭能力。</a:t>
            </a:r>
            <a:endParaRPr lang="zh-CN" sz="2400" b="1">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blinds(horizontal)">
                                      <p:cBhvr>
                                        <p:cTn id="10"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318770" y="100330"/>
            <a:ext cx="3114040"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3"/>
            </p:custDataLst>
          </p:nvPr>
        </p:nvSpPr>
        <p:spPr>
          <a:xfrm>
            <a:off x="386080" y="172720"/>
            <a:ext cx="840994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sym typeface="+mn-ea"/>
              </a:rPr>
              <a:t>Possible vesion</a:t>
            </a:r>
            <a:endParaRPr lang="zh-CN" altLang="en-US" sz="2800" b="1" dirty="0">
              <a:latin typeface="Arial" panose="020B0604020202020204" pitchFamily="34" charset="0"/>
              <a:ea typeface="Noto Sans S Chinese Regular" panose="020B0500000000000000" pitchFamily="34" charset="-122"/>
              <a:cs typeface="Arial" panose="020B0604020202020204" pitchFamily="34" charset="0"/>
              <a:sym typeface="+mn-ea"/>
            </a:endParaRPr>
          </a:p>
        </p:txBody>
      </p:sp>
      <p:sp>
        <p:nvSpPr>
          <p:cNvPr id="11" name="淘宝网chenying0907出品 65"/>
          <p:cNvSpPr txBox="1"/>
          <p:nvPr>
            <p:custDataLst>
              <p:tags r:id="rId4"/>
            </p:custDataLst>
          </p:nvPr>
        </p:nvSpPr>
        <p:spPr>
          <a:xfrm>
            <a:off x="120015" y="872490"/>
            <a:ext cx="11984355" cy="6000750"/>
          </a:xfrm>
          <a:prstGeom prst="rect">
            <a:avLst/>
          </a:prstGeom>
          <a:noFill/>
        </p:spPr>
        <p:txBody>
          <a:bodyPr wrap="square" rtlCol="0">
            <a:spAutoFit/>
          </a:bodyPr>
          <a:p>
            <a:pPr indent="0">
              <a:buFont typeface="+mj-lt"/>
              <a:buNone/>
            </a:pP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rPr>
              <a:t>Paragraph 1:</a:t>
            </a:r>
            <a:endPar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indent="457200">
              <a:buFont typeface="+mj-lt"/>
              <a:buNone/>
            </a:pPr>
            <a:r>
              <a:rPr lang="en-US" altLang="zh-CN" sz="2400" i="1" dirty="0">
                <a:solidFill>
                  <a:schemeClr val="bg2">
                    <a:lumMod val="25000"/>
                  </a:schemeClr>
                </a:solidFill>
                <a:latin typeface="等线" panose="02010600030101010101" charset="-122"/>
                <a:ea typeface="等线" panose="02010600030101010101" charset="-122"/>
                <a:cs typeface="Times New Roman Bold" panose="02020603050405020304" charset="0"/>
              </a:rPr>
              <a:t>Denny held my hand, but then my turn came.</a:t>
            </a: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rPr>
              <a:t> Turning to Denny and letting go of his hand, I put my finger to my lips and stood up, leaving him sitting there in the front row. I stepped up on to the small stage and the bench loomed before me. Slowly, I sat down. “My childhood dream will come true.” I murmured to myself and started to play. All the practice and effort I put in for six months paid off. My fingers danced over black and white keys as if they had a mind of their own. Suddenly, I heard quiet snickering from the audience.</a:t>
            </a:r>
            <a:endPar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indent="0">
              <a:buFont typeface="+mj-lt"/>
              <a:buNone/>
            </a:pP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rPr>
              <a:t>Paragraph 2: </a:t>
            </a:r>
            <a:endPar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indent="457200">
              <a:buFont typeface="+mj-lt"/>
              <a:buNone/>
            </a:pPr>
            <a:r>
              <a:rPr lang="en-US" altLang="zh-CN" sz="2400" i="1" dirty="0">
                <a:solidFill>
                  <a:schemeClr val="bg2">
                    <a:lumMod val="25000"/>
                  </a:schemeClr>
                </a:solidFill>
                <a:latin typeface="等线" panose="02010600030101010101" charset="-122"/>
                <a:ea typeface="等线" panose="02010600030101010101" charset="-122"/>
                <a:cs typeface="Times New Roman Bold" panose="02020603050405020304" charset="0"/>
              </a:rPr>
              <a:t>A small body climbed onto the piano bench next to me. </a:t>
            </a:r>
            <a:r>
              <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rPr>
              <a:t>It’s Denny! My body almost froze but I kept right on playing. I heard tinkling on the high keys. Almost over, I thought: last phrase, last measure, and last note. Whew! I glanced over at Denny plinking. “OK, we’re done,” I told him. Taking my hand, he slid off the bench. We stood at the front of the platform, and I leaned down. “Bow with me,” I whispered. We bowed, and the class applauded. Someone in the back stood up. Before long, others joined her. Together with my little boy, I finished the recital by receiving a standing ovation.</a:t>
            </a:r>
            <a:endParaRPr lang="en-US" altLang="zh-CN" sz="2400" dirty="0">
              <a:solidFill>
                <a:schemeClr val="bg2">
                  <a:lumMod val="25000"/>
                </a:schemeClr>
              </a:solidFill>
              <a:latin typeface="等线" panose="02010600030101010101" charset="-122"/>
              <a:ea typeface="等线" panose="02010600030101010101" charset="-122"/>
              <a:cs typeface="Times New Roman Bold"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2" name="任意多边形: 形状 31"/>
          <p:cNvSpPr/>
          <p:nvPr/>
        </p:nvSpPr>
        <p:spPr>
          <a:xfrm>
            <a:off x="11509043" y="137964"/>
            <a:ext cx="676400" cy="711660"/>
          </a:xfrm>
          <a:custGeom>
            <a:avLst/>
            <a:gdLst>
              <a:gd name="connsiteX0" fmla="*/ 94434 w 676400"/>
              <a:gd name="connsiteY0" fmla="*/ 0 h 711660"/>
              <a:gd name="connsiteX1" fmla="*/ 676400 w 676400"/>
              <a:gd name="connsiteY1" fmla="*/ 0 h 711660"/>
              <a:gd name="connsiteX2" fmla="*/ 676400 w 676400"/>
              <a:gd name="connsiteY2" fmla="*/ 642866 h 711660"/>
              <a:gd name="connsiteX3" fmla="*/ 613605 w 676400"/>
              <a:gd name="connsiteY3" fmla="*/ 676951 h 711660"/>
              <a:gd name="connsiteX4" fmla="*/ 441682 w 676400"/>
              <a:gd name="connsiteY4" fmla="*/ 711660 h 711660"/>
              <a:gd name="connsiteX5" fmla="*/ 0 w 676400"/>
              <a:gd name="connsiteY5" fmla="*/ 269978 h 711660"/>
              <a:gd name="connsiteX6" fmla="*/ 75433 w 676400"/>
              <a:gd name="connsiteY6" fmla="*/ 23030 h 71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0" h="711660">
                <a:moveTo>
                  <a:pt x="94434" y="0"/>
                </a:moveTo>
                <a:lnTo>
                  <a:pt x="676400" y="0"/>
                </a:lnTo>
                <a:lnTo>
                  <a:pt x="676400" y="642866"/>
                </a:lnTo>
                <a:lnTo>
                  <a:pt x="613605" y="676951"/>
                </a:lnTo>
                <a:cubicBezTo>
                  <a:pt x="560762" y="699301"/>
                  <a:pt x="502666" y="711660"/>
                  <a:pt x="441682" y="711660"/>
                </a:cubicBezTo>
                <a:cubicBezTo>
                  <a:pt x="197748" y="711660"/>
                  <a:pt x="0" y="513912"/>
                  <a:pt x="0" y="269978"/>
                </a:cubicBezTo>
                <a:cubicBezTo>
                  <a:pt x="0" y="178503"/>
                  <a:pt x="27808" y="93522"/>
                  <a:pt x="75433" y="23030"/>
                </a:cubicBezTo>
                <a:close/>
              </a:path>
            </a:pathLst>
          </a:cu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任意多边形: 形状 30"/>
          <p:cNvSpPr/>
          <p:nvPr/>
        </p:nvSpPr>
        <p:spPr>
          <a:xfrm>
            <a:off x="9699158" y="4205801"/>
            <a:ext cx="2360908" cy="2691391"/>
          </a:xfrm>
          <a:custGeom>
            <a:avLst/>
            <a:gdLst>
              <a:gd name="connsiteX0" fmla="*/ 1759058 w 2360908"/>
              <a:gd name="connsiteY0" fmla="*/ 0 h 2691391"/>
              <a:gd name="connsiteX1" fmla="*/ 2282148 w 2360908"/>
              <a:gd name="connsiteY1" fmla="*/ 79084 h 2691391"/>
              <a:gd name="connsiteX2" fmla="*/ 2360908 w 2360908"/>
              <a:gd name="connsiteY2" fmla="*/ 107911 h 2691391"/>
              <a:gd name="connsiteX3" fmla="*/ 2360908 w 2360908"/>
              <a:gd name="connsiteY3" fmla="*/ 2691391 h 2691391"/>
              <a:gd name="connsiteX4" fmla="*/ 269331 w 2360908"/>
              <a:gd name="connsiteY4" fmla="*/ 2691391 h 2691391"/>
              <a:gd name="connsiteX5" fmla="*/ 212309 w 2360908"/>
              <a:gd name="connsiteY5" fmla="*/ 2597530 h 2691391"/>
              <a:gd name="connsiteX6" fmla="*/ 0 w 2360908"/>
              <a:gd name="connsiteY6" fmla="*/ 1759058 h 2691391"/>
              <a:gd name="connsiteX7" fmla="*/ 1759058 w 2360908"/>
              <a:gd name="connsiteY7" fmla="*/ 0 h 269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908" h="2691391">
                <a:moveTo>
                  <a:pt x="1759058" y="0"/>
                </a:moveTo>
                <a:cubicBezTo>
                  <a:pt x="1941215" y="0"/>
                  <a:pt x="2116904" y="27688"/>
                  <a:pt x="2282148" y="79084"/>
                </a:cubicBezTo>
                <a:lnTo>
                  <a:pt x="2360908" y="107911"/>
                </a:lnTo>
                <a:lnTo>
                  <a:pt x="2360908" y="2691391"/>
                </a:lnTo>
                <a:lnTo>
                  <a:pt x="269331" y="2691391"/>
                </a:lnTo>
                <a:lnTo>
                  <a:pt x="212309" y="2597530"/>
                </a:lnTo>
                <a:cubicBezTo>
                  <a:pt x="76910" y="2348283"/>
                  <a:pt x="0" y="2062652"/>
                  <a:pt x="0" y="1759058"/>
                </a:cubicBezTo>
                <a:cubicBezTo>
                  <a:pt x="0" y="787557"/>
                  <a:pt x="787557" y="0"/>
                  <a:pt x="1759058" y="0"/>
                </a:cubicBezTo>
                <a:close/>
              </a:path>
            </a:pathLst>
          </a:cu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流程图: 接点 29"/>
          <p:cNvSpPr/>
          <p:nvPr/>
        </p:nvSpPr>
        <p:spPr>
          <a:xfrm>
            <a:off x="72524" y="6452101"/>
            <a:ext cx="392028" cy="392028"/>
          </a:xfrm>
          <a:prstGeom prst="flowChartConnector">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28"/>
          <p:cNvSpPr/>
          <p:nvPr/>
        </p:nvSpPr>
        <p:spPr>
          <a:xfrm>
            <a:off x="202571" y="-261"/>
            <a:ext cx="2727702" cy="2354353"/>
          </a:xfrm>
          <a:custGeom>
            <a:avLst/>
            <a:gdLst>
              <a:gd name="connsiteX0" fmla="*/ 0 w 2727702"/>
              <a:gd name="connsiteY0" fmla="*/ 0 h 2354353"/>
              <a:gd name="connsiteX1" fmla="*/ 2622191 w 2727702"/>
              <a:gd name="connsiteY1" fmla="*/ 0 h 2354353"/>
              <a:gd name="connsiteX2" fmla="*/ 2648619 w 2727702"/>
              <a:gd name="connsiteY2" fmla="*/ 72205 h 2354353"/>
              <a:gd name="connsiteX3" fmla="*/ 2727702 w 2727702"/>
              <a:gd name="connsiteY3" fmla="*/ 595295 h 2354353"/>
              <a:gd name="connsiteX4" fmla="*/ 968644 w 2727702"/>
              <a:gd name="connsiteY4" fmla="*/ 2354353 h 2354353"/>
              <a:gd name="connsiteX5" fmla="*/ 130173 w 2727702"/>
              <a:gd name="connsiteY5" fmla="*/ 2142044 h 2354353"/>
              <a:gd name="connsiteX6" fmla="*/ 0 w 2727702"/>
              <a:gd name="connsiteY6" fmla="*/ 2062963 h 235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702" h="2354353">
                <a:moveTo>
                  <a:pt x="0" y="0"/>
                </a:moveTo>
                <a:lnTo>
                  <a:pt x="2622191" y="0"/>
                </a:lnTo>
                <a:lnTo>
                  <a:pt x="2648619" y="72205"/>
                </a:lnTo>
                <a:cubicBezTo>
                  <a:pt x="2700015" y="237449"/>
                  <a:pt x="2727702" y="413139"/>
                  <a:pt x="2727702" y="595295"/>
                </a:cubicBezTo>
                <a:cubicBezTo>
                  <a:pt x="2727702" y="1566796"/>
                  <a:pt x="1940145" y="2354353"/>
                  <a:pt x="968644" y="2354353"/>
                </a:cubicBezTo>
                <a:cubicBezTo>
                  <a:pt x="665050" y="2354353"/>
                  <a:pt x="379419" y="2277443"/>
                  <a:pt x="130173" y="2142044"/>
                </a:cubicBezTo>
                <a:lnTo>
                  <a:pt x="0" y="2062963"/>
                </a:lnTo>
                <a:close/>
              </a:path>
            </a:pathLst>
          </a:cu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矩形 7"/>
          <p:cNvSpPr/>
          <p:nvPr/>
        </p:nvSpPr>
        <p:spPr>
          <a:xfrm>
            <a:off x="1096803" y="4147186"/>
            <a:ext cx="8030308" cy="117231"/>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任意多边形: 形状 20"/>
          <p:cNvSpPr/>
          <p:nvPr/>
        </p:nvSpPr>
        <p:spPr>
          <a:xfrm>
            <a:off x="6557" y="0"/>
            <a:ext cx="2727702" cy="2354353"/>
          </a:xfrm>
          <a:custGeom>
            <a:avLst/>
            <a:gdLst>
              <a:gd name="connsiteX0" fmla="*/ 0 w 2727702"/>
              <a:gd name="connsiteY0" fmla="*/ 0 h 2354353"/>
              <a:gd name="connsiteX1" fmla="*/ 2622191 w 2727702"/>
              <a:gd name="connsiteY1" fmla="*/ 0 h 2354353"/>
              <a:gd name="connsiteX2" fmla="*/ 2648619 w 2727702"/>
              <a:gd name="connsiteY2" fmla="*/ 72205 h 2354353"/>
              <a:gd name="connsiteX3" fmla="*/ 2727702 w 2727702"/>
              <a:gd name="connsiteY3" fmla="*/ 595295 h 2354353"/>
              <a:gd name="connsiteX4" fmla="*/ 968644 w 2727702"/>
              <a:gd name="connsiteY4" fmla="*/ 2354353 h 2354353"/>
              <a:gd name="connsiteX5" fmla="*/ 130173 w 2727702"/>
              <a:gd name="connsiteY5" fmla="*/ 2142044 h 2354353"/>
              <a:gd name="connsiteX6" fmla="*/ 0 w 2727702"/>
              <a:gd name="connsiteY6" fmla="*/ 2062963 h 235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702" h="2354353">
                <a:moveTo>
                  <a:pt x="0" y="0"/>
                </a:moveTo>
                <a:lnTo>
                  <a:pt x="2622191" y="0"/>
                </a:lnTo>
                <a:lnTo>
                  <a:pt x="2648619" y="72205"/>
                </a:lnTo>
                <a:cubicBezTo>
                  <a:pt x="2700015" y="237449"/>
                  <a:pt x="2727702" y="413139"/>
                  <a:pt x="2727702" y="595295"/>
                </a:cubicBezTo>
                <a:cubicBezTo>
                  <a:pt x="2727702" y="1566796"/>
                  <a:pt x="1940145" y="2354353"/>
                  <a:pt x="968644" y="2354353"/>
                </a:cubicBezTo>
                <a:cubicBezTo>
                  <a:pt x="665050" y="2354353"/>
                  <a:pt x="379419" y="2277443"/>
                  <a:pt x="130173" y="2142044"/>
                </a:cubicBezTo>
                <a:lnTo>
                  <a:pt x="0" y="2062963"/>
                </a:lnTo>
                <a:close/>
              </a:path>
            </a:pathLst>
          </a:cu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任意多边形: 形状 25"/>
          <p:cNvSpPr/>
          <p:nvPr/>
        </p:nvSpPr>
        <p:spPr>
          <a:xfrm>
            <a:off x="9824535" y="4166609"/>
            <a:ext cx="2360908" cy="2691391"/>
          </a:xfrm>
          <a:custGeom>
            <a:avLst/>
            <a:gdLst>
              <a:gd name="connsiteX0" fmla="*/ 1759058 w 2360908"/>
              <a:gd name="connsiteY0" fmla="*/ 0 h 2691391"/>
              <a:gd name="connsiteX1" fmla="*/ 2282148 w 2360908"/>
              <a:gd name="connsiteY1" fmla="*/ 79084 h 2691391"/>
              <a:gd name="connsiteX2" fmla="*/ 2360908 w 2360908"/>
              <a:gd name="connsiteY2" fmla="*/ 107911 h 2691391"/>
              <a:gd name="connsiteX3" fmla="*/ 2360908 w 2360908"/>
              <a:gd name="connsiteY3" fmla="*/ 2691391 h 2691391"/>
              <a:gd name="connsiteX4" fmla="*/ 269331 w 2360908"/>
              <a:gd name="connsiteY4" fmla="*/ 2691391 h 2691391"/>
              <a:gd name="connsiteX5" fmla="*/ 212309 w 2360908"/>
              <a:gd name="connsiteY5" fmla="*/ 2597530 h 2691391"/>
              <a:gd name="connsiteX6" fmla="*/ 0 w 2360908"/>
              <a:gd name="connsiteY6" fmla="*/ 1759058 h 2691391"/>
              <a:gd name="connsiteX7" fmla="*/ 1759058 w 2360908"/>
              <a:gd name="connsiteY7" fmla="*/ 0 h 269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908" h="2691391">
                <a:moveTo>
                  <a:pt x="1759058" y="0"/>
                </a:moveTo>
                <a:cubicBezTo>
                  <a:pt x="1941215" y="0"/>
                  <a:pt x="2116904" y="27688"/>
                  <a:pt x="2282148" y="79084"/>
                </a:cubicBezTo>
                <a:lnTo>
                  <a:pt x="2360908" y="107911"/>
                </a:lnTo>
                <a:lnTo>
                  <a:pt x="2360908" y="2691391"/>
                </a:lnTo>
                <a:lnTo>
                  <a:pt x="269331" y="2691391"/>
                </a:lnTo>
                <a:lnTo>
                  <a:pt x="212309" y="2597530"/>
                </a:lnTo>
                <a:cubicBezTo>
                  <a:pt x="76910" y="2348283"/>
                  <a:pt x="0" y="2062652"/>
                  <a:pt x="0" y="1759058"/>
                </a:cubicBezTo>
                <a:cubicBezTo>
                  <a:pt x="0" y="787557"/>
                  <a:pt x="787557" y="0"/>
                  <a:pt x="1759058" y="0"/>
                </a:cubicBezTo>
                <a:close/>
              </a:path>
            </a:pathLst>
          </a:cu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文本框 12"/>
          <p:cNvSpPr txBox="1"/>
          <p:nvPr/>
        </p:nvSpPr>
        <p:spPr>
          <a:xfrm>
            <a:off x="795288" y="2236626"/>
            <a:ext cx="9444329" cy="1753235"/>
          </a:xfrm>
          <a:prstGeom prst="rect">
            <a:avLst/>
          </a:prstGeom>
          <a:noFill/>
        </p:spPr>
        <p:txBody>
          <a:bodyPr wrap="square" rtlCol="0">
            <a:spAutoFit/>
          </a:bodyPr>
          <a:lstStyle/>
          <a:p>
            <a:pPr algn="ctr"/>
            <a:r>
              <a:rPr sz="5400" b="1">
                <a:solidFill>
                  <a:schemeClr val="tx1">
                    <a:lumMod val="75000"/>
                    <a:lumOff val="25000"/>
                  </a:schemeClr>
                </a:solidFill>
                <a:latin typeface="隶书" panose="02010509060101010101" charset="-122"/>
                <a:ea typeface="隶书" panose="02010509060101010101" charset="-122"/>
                <a:cs typeface="隶书" panose="02010509060101010101" charset="-122"/>
                <a:sym typeface="+mn-ea"/>
              </a:rPr>
              <a:t>2022学年第二学期</a:t>
            </a:r>
            <a:endParaRPr sz="5400" b="1">
              <a:solidFill>
                <a:schemeClr val="tx1">
                  <a:lumMod val="75000"/>
                  <a:lumOff val="25000"/>
                </a:schemeClr>
              </a:solidFill>
              <a:latin typeface="隶书" panose="02010509060101010101" charset="-122"/>
              <a:ea typeface="隶书" panose="02010509060101010101" charset="-122"/>
              <a:cs typeface="隶书" panose="02010509060101010101" charset="-122"/>
            </a:endParaRPr>
          </a:p>
          <a:p>
            <a:pPr algn="ctr"/>
            <a:r>
              <a:rPr lang="zh-CN" sz="5400" b="1">
                <a:solidFill>
                  <a:schemeClr val="tx1">
                    <a:lumMod val="75000"/>
                    <a:lumOff val="25000"/>
                  </a:schemeClr>
                </a:solidFill>
                <a:latin typeface="隶书" panose="02010509060101010101" charset="-122"/>
                <a:ea typeface="隶书" panose="02010509060101010101" charset="-122"/>
                <a:cs typeface="隶书" panose="02010509060101010101" charset="-122"/>
                <a:sym typeface="+mn-ea"/>
              </a:rPr>
              <a:t>杭二模读后续写</a:t>
            </a:r>
            <a:endParaRPr lang="zh-CN" altLang="en-US" sz="5400" dirty="0">
              <a:latin typeface="Noto Sans S Chinese Regular" panose="020B0500000000000000" pitchFamily="34" charset="-122"/>
              <a:ea typeface="Noto Sans S Chinese Regular" panose="020B0500000000000000" pitchFamily="34" charset="-122"/>
            </a:endParaRPr>
          </a:p>
        </p:txBody>
      </p:sp>
      <p:sp>
        <p:nvSpPr>
          <p:cNvPr id="24" name="任意多边形: 形状 23"/>
          <p:cNvSpPr/>
          <p:nvPr/>
        </p:nvSpPr>
        <p:spPr>
          <a:xfrm>
            <a:off x="11515600" y="-15865"/>
            <a:ext cx="676400" cy="711660"/>
          </a:xfrm>
          <a:custGeom>
            <a:avLst/>
            <a:gdLst>
              <a:gd name="connsiteX0" fmla="*/ 94434 w 676400"/>
              <a:gd name="connsiteY0" fmla="*/ 0 h 711660"/>
              <a:gd name="connsiteX1" fmla="*/ 676400 w 676400"/>
              <a:gd name="connsiteY1" fmla="*/ 0 h 711660"/>
              <a:gd name="connsiteX2" fmla="*/ 676400 w 676400"/>
              <a:gd name="connsiteY2" fmla="*/ 642866 h 711660"/>
              <a:gd name="connsiteX3" fmla="*/ 613605 w 676400"/>
              <a:gd name="connsiteY3" fmla="*/ 676951 h 711660"/>
              <a:gd name="connsiteX4" fmla="*/ 441682 w 676400"/>
              <a:gd name="connsiteY4" fmla="*/ 711660 h 711660"/>
              <a:gd name="connsiteX5" fmla="*/ 0 w 676400"/>
              <a:gd name="connsiteY5" fmla="*/ 269978 h 711660"/>
              <a:gd name="connsiteX6" fmla="*/ 75433 w 676400"/>
              <a:gd name="connsiteY6" fmla="*/ 23030 h 71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0" h="711660">
                <a:moveTo>
                  <a:pt x="94434" y="0"/>
                </a:moveTo>
                <a:lnTo>
                  <a:pt x="676400" y="0"/>
                </a:lnTo>
                <a:lnTo>
                  <a:pt x="676400" y="642866"/>
                </a:lnTo>
                <a:lnTo>
                  <a:pt x="613605" y="676951"/>
                </a:lnTo>
                <a:cubicBezTo>
                  <a:pt x="560762" y="699301"/>
                  <a:pt x="502666" y="711660"/>
                  <a:pt x="441682" y="711660"/>
                </a:cubicBezTo>
                <a:cubicBezTo>
                  <a:pt x="197748" y="711660"/>
                  <a:pt x="0" y="513912"/>
                  <a:pt x="0" y="269978"/>
                </a:cubicBezTo>
                <a:cubicBezTo>
                  <a:pt x="0" y="178503"/>
                  <a:pt x="27808" y="93522"/>
                  <a:pt x="75433" y="23030"/>
                </a:cubicBezTo>
                <a:close/>
              </a:path>
            </a:pathLst>
          </a:custGeom>
          <a:pattFill prst="pct5">
            <a:fgClr>
              <a:srgbClr val="FF5050"/>
            </a:fgClr>
            <a:bgClr>
              <a:srgbClr val="F5F0E3"/>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矩形 1"/>
          <p:cNvSpPr/>
          <p:nvPr/>
        </p:nvSpPr>
        <p:spPr>
          <a:xfrm>
            <a:off x="1843056" y="4375422"/>
            <a:ext cx="7449320" cy="706755"/>
          </a:xfrm>
          <a:prstGeom prst="rect">
            <a:avLst/>
          </a:prstGeom>
        </p:spPr>
        <p:txBody>
          <a:bodyPr wrap="square">
            <a:spAutoFit/>
          </a:bodyPr>
          <a:lstStyle/>
          <a:p>
            <a:pPr algn="ctr"/>
            <a:r>
              <a:rPr lang="en-US" altLang="zh-CN" sz="4000" b="1" dirty="0">
                <a:solidFill>
                  <a:schemeClr val="accent1">
                    <a:lumMod val="50000"/>
                  </a:schemeClr>
                </a:solidFill>
                <a:latin typeface="Showcard Gothic" panose="04020904020102020604" pitchFamily="82" charset="0"/>
              </a:rPr>
              <a:t>A Special Recital</a:t>
            </a:r>
            <a:endParaRPr lang="en-US" altLang="zh-CN" sz="4000" b="1" dirty="0">
              <a:solidFill>
                <a:schemeClr val="accent1">
                  <a:lumMod val="50000"/>
                </a:schemeClr>
              </a:solidFill>
              <a:latin typeface="Showcard Gothic" panose="04020904020102020604" pitchFamily="82" charset="0"/>
            </a:endParaRPr>
          </a:p>
        </p:txBody>
      </p:sp>
      <p:sp>
        <p:nvSpPr>
          <p:cNvPr id="18" name="流程图: 接点 17"/>
          <p:cNvSpPr/>
          <p:nvPr/>
        </p:nvSpPr>
        <p:spPr>
          <a:xfrm>
            <a:off x="6557" y="6465972"/>
            <a:ext cx="392028" cy="392028"/>
          </a:xfrm>
          <a:prstGeom prst="flowChartConnector">
            <a:avLst/>
          </a:prstGeom>
          <a:pattFill prst="pct5">
            <a:fgClr>
              <a:srgbClr val="FF5050"/>
            </a:fgClr>
            <a:bgClr>
              <a:srgbClr val="F5F0E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2" name="任意多边形: 形状 31"/>
          <p:cNvSpPr/>
          <p:nvPr/>
        </p:nvSpPr>
        <p:spPr>
          <a:xfrm>
            <a:off x="11509043" y="137964"/>
            <a:ext cx="676400" cy="711660"/>
          </a:xfrm>
          <a:custGeom>
            <a:avLst/>
            <a:gdLst>
              <a:gd name="connsiteX0" fmla="*/ 94434 w 676400"/>
              <a:gd name="connsiteY0" fmla="*/ 0 h 711660"/>
              <a:gd name="connsiteX1" fmla="*/ 676400 w 676400"/>
              <a:gd name="connsiteY1" fmla="*/ 0 h 711660"/>
              <a:gd name="connsiteX2" fmla="*/ 676400 w 676400"/>
              <a:gd name="connsiteY2" fmla="*/ 642866 h 711660"/>
              <a:gd name="connsiteX3" fmla="*/ 613605 w 676400"/>
              <a:gd name="connsiteY3" fmla="*/ 676951 h 711660"/>
              <a:gd name="connsiteX4" fmla="*/ 441682 w 676400"/>
              <a:gd name="connsiteY4" fmla="*/ 711660 h 711660"/>
              <a:gd name="connsiteX5" fmla="*/ 0 w 676400"/>
              <a:gd name="connsiteY5" fmla="*/ 269978 h 711660"/>
              <a:gd name="connsiteX6" fmla="*/ 75433 w 676400"/>
              <a:gd name="connsiteY6" fmla="*/ 23030 h 71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0" h="711660">
                <a:moveTo>
                  <a:pt x="94434" y="0"/>
                </a:moveTo>
                <a:lnTo>
                  <a:pt x="676400" y="0"/>
                </a:lnTo>
                <a:lnTo>
                  <a:pt x="676400" y="642866"/>
                </a:lnTo>
                <a:lnTo>
                  <a:pt x="613605" y="676951"/>
                </a:lnTo>
                <a:cubicBezTo>
                  <a:pt x="560762" y="699301"/>
                  <a:pt x="502666" y="711660"/>
                  <a:pt x="441682" y="711660"/>
                </a:cubicBezTo>
                <a:cubicBezTo>
                  <a:pt x="197748" y="711660"/>
                  <a:pt x="0" y="513912"/>
                  <a:pt x="0" y="269978"/>
                </a:cubicBezTo>
                <a:cubicBezTo>
                  <a:pt x="0" y="178503"/>
                  <a:pt x="27808" y="93522"/>
                  <a:pt x="75433" y="23030"/>
                </a:cubicBezTo>
                <a:close/>
              </a:path>
            </a:pathLst>
          </a:cu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任意多边形: 形状 30"/>
          <p:cNvSpPr/>
          <p:nvPr/>
        </p:nvSpPr>
        <p:spPr>
          <a:xfrm>
            <a:off x="9699158" y="4205801"/>
            <a:ext cx="2360908" cy="2691391"/>
          </a:xfrm>
          <a:custGeom>
            <a:avLst/>
            <a:gdLst>
              <a:gd name="connsiteX0" fmla="*/ 1759058 w 2360908"/>
              <a:gd name="connsiteY0" fmla="*/ 0 h 2691391"/>
              <a:gd name="connsiteX1" fmla="*/ 2282148 w 2360908"/>
              <a:gd name="connsiteY1" fmla="*/ 79084 h 2691391"/>
              <a:gd name="connsiteX2" fmla="*/ 2360908 w 2360908"/>
              <a:gd name="connsiteY2" fmla="*/ 107911 h 2691391"/>
              <a:gd name="connsiteX3" fmla="*/ 2360908 w 2360908"/>
              <a:gd name="connsiteY3" fmla="*/ 2691391 h 2691391"/>
              <a:gd name="connsiteX4" fmla="*/ 269331 w 2360908"/>
              <a:gd name="connsiteY4" fmla="*/ 2691391 h 2691391"/>
              <a:gd name="connsiteX5" fmla="*/ 212309 w 2360908"/>
              <a:gd name="connsiteY5" fmla="*/ 2597530 h 2691391"/>
              <a:gd name="connsiteX6" fmla="*/ 0 w 2360908"/>
              <a:gd name="connsiteY6" fmla="*/ 1759058 h 2691391"/>
              <a:gd name="connsiteX7" fmla="*/ 1759058 w 2360908"/>
              <a:gd name="connsiteY7" fmla="*/ 0 h 269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908" h="2691391">
                <a:moveTo>
                  <a:pt x="1759058" y="0"/>
                </a:moveTo>
                <a:cubicBezTo>
                  <a:pt x="1941215" y="0"/>
                  <a:pt x="2116904" y="27688"/>
                  <a:pt x="2282148" y="79084"/>
                </a:cubicBezTo>
                <a:lnTo>
                  <a:pt x="2360908" y="107911"/>
                </a:lnTo>
                <a:lnTo>
                  <a:pt x="2360908" y="2691391"/>
                </a:lnTo>
                <a:lnTo>
                  <a:pt x="269331" y="2691391"/>
                </a:lnTo>
                <a:lnTo>
                  <a:pt x="212309" y="2597530"/>
                </a:lnTo>
                <a:cubicBezTo>
                  <a:pt x="76910" y="2348283"/>
                  <a:pt x="0" y="2062652"/>
                  <a:pt x="0" y="1759058"/>
                </a:cubicBezTo>
                <a:cubicBezTo>
                  <a:pt x="0" y="787557"/>
                  <a:pt x="787557" y="0"/>
                  <a:pt x="1759058" y="0"/>
                </a:cubicBezTo>
                <a:close/>
              </a:path>
            </a:pathLst>
          </a:cu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流程图: 接点 29"/>
          <p:cNvSpPr/>
          <p:nvPr/>
        </p:nvSpPr>
        <p:spPr>
          <a:xfrm>
            <a:off x="72524" y="6452101"/>
            <a:ext cx="392028" cy="392028"/>
          </a:xfrm>
          <a:prstGeom prst="flowChartConnector">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28"/>
          <p:cNvSpPr/>
          <p:nvPr/>
        </p:nvSpPr>
        <p:spPr>
          <a:xfrm>
            <a:off x="202571" y="-261"/>
            <a:ext cx="2727702" cy="2354353"/>
          </a:xfrm>
          <a:custGeom>
            <a:avLst/>
            <a:gdLst>
              <a:gd name="connsiteX0" fmla="*/ 0 w 2727702"/>
              <a:gd name="connsiteY0" fmla="*/ 0 h 2354353"/>
              <a:gd name="connsiteX1" fmla="*/ 2622191 w 2727702"/>
              <a:gd name="connsiteY1" fmla="*/ 0 h 2354353"/>
              <a:gd name="connsiteX2" fmla="*/ 2648619 w 2727702"/>
              <a:gd name="connsiteY2" fmla="*/ 72205 h 2354353"/>
              <a:gd name="connsiteX3" fmla="*/ 2727702 w 2727702"/>
              <a:gd name="connsiteY3" fmla="*/ 595295 h 2354353"/>
              <a:gd name="connsiteX4" fmla="*/ 968644 w 2727702"/>
              <a:gd name="connsiteY4" fmla="*/ 2354353 h 2354353"/>
              <a:gd name="connsiteX5" fmla="*/ 130173 w 2727702"/>
              <a:gd name="connsiteY5" fmla="*/ 2142044 h 2354353"/>
              <a:gd name="connsiteX6" fmla="*/ 0 w 2727702"/>
              <a:gd name="connsiteY6" fmla="*/ 2062963 h 235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702" h="2354353">
                <a:moveTo>
                  <a:pt x="0" y="0"/>
                </a:moveTo>
                <a:lnTo>
                  <a:pt x="2622191" y="0"/>
                </a:lnTo>
                <a:lnTo>
                  <a:pt x="2648619" y="72205"/>
                </a:lnTo>
                <a:cubicBezTo>
                  <a:pt x="2700015" y="237449"/>
                  <a:pt x="2727702" y="413139"/>
                  <a:pt x="2727702" y="595295"/>
                </a:cubicBezTo>
                <a:cubicBezTo>
                  <a:pt x="2727702" y="1566796"/>
                  <a:pt x="1940145" y="2354353"/>
                  <a:pt x="968644" y="2354353"/>
                </a:cubicBezTo>
                <a:cubicBezTo>
                  <a:pt x="665050" y="2354353"/>
                  <a:pt x="379419" y="2277443"/>
                  <a:pt x="130173" y="2142044"/>
                </a:cubicBezTo>
                <a:lnTo>
                  <a:pt x="0" y="2062963"/>
                </a:lnTo>
                <a:close/>
              </a:path>
            </a:pathLst>
          </a:cu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矩形 7"/>
          <p:cNvSpPr/>
          <p:nvPr/>
        </p:nvSpPr>
        <p:spPr>
          <a:xfrm>
            <a:off x="1096803" y="4147186"/>
            <a:ext cx="8030308" cy="117231"/>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任意多边形: 形状 20"/>
          <p:cNvSpPr/>
          <p:nvPr/>
        </p:nvSpPr>
        <p:spPr>
          <a:xfrm>
            <a:off x="6557" y="0"/>
            <a:ext cx="2727702" cy="2354353"/>
          </a:xfrm>
          <a:custGeom>
            <a:avLst/>
            <a:gdLst>
              <a:gd name="connsiteX0" fmla="*/ 0 w 2727702"/>
              <a:gd name="connsiteY0" fmla="*/ 0 h 2354353"/>
              <a:gd name="connsiteX1" fmla="*/ 2622191 w 2727702"/>
              <a:gd name="connsiteY1" fmla="*/ 0 h 2354353"/>
              <a:gd name="connsiteX2" fmla="*/ 2648619 w 2727702"/>
              <a:gd name="connsiteY2" fmla="*/ 72205 h 2354353"/>
              <a:gd name="connsiteX3" fmla="*/ 2727702 w 2727702"/>
              <a:gd name="connsiteY3" fmla="*/ 595295 h 2354353"/>
              <a:gd name="connsiteX4" fmla="*/ 968644 w 2727702"/>
              <a:gd name="connsiteY4" fmla="*/ 2354353 h 2354353"/>
              <a:gd name="connsiteX5" fmla="*/ 130173 w 2727702"/>
              <a:gd name="connsiteY5" fmla="*/ 2142044 h 2354353"/>
              <a:gd name="connsiteX6" fmla="*/ 0 w 2727702"/>
              <a:gd name="connsiteY6" fmla="*/ 2062963 h 235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702" h="2354353">
                <a:moveTo>
                  <a:pt x="0" y="0"/>
                </a:moveTo>
                <a:lnTo>
                  <a:pt x="2622191" y="0"/>
                </a:lnTo>
                <a:lnTo>
                  <a:pt x="2648619" y="72205"/>
                </a:lnTo>
                <a:cubicBezTo>
                  <a:pt x="2700015" y="237449"/>
                  <a:pt x="2727702" y="413139"/>
                  <a:pt x="2727702" y="595295"/>
                </a:cubicBezTo>
                <a:cubicBezTo>
                  <a:pt x="2727702" y="1566796"/>
                  <a:pt x="1940145" y="2354353"/>
                  <a:pt x="968644" y="2354353"/>
                </a:cubicBezTo>
                <a:cubicBezTo>
                  <a:pt x="665050" y="2354353"/>
                  <a:pt x="379419" y="2277443"/>
                  <a:pt x="130173" y="2142044"/>
                </a:cubicBezTo>
                <a:lnTo>
                  <a:pt x="0" y="2062963"/>
                </a:lnTo>
                <a:close/>
              </a:path>
            </a:pathLst>
          </a:custGeom>
          <a:pattFill prst="pct5">
            <a:fgClr>
              <a:srgbClr val="FF5050"/>
            </a:fgClr>
            <a:bgClr>
              <a:srgbClr val="F5F0E3"/>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任意多边形: 形状 25"/>
          <p:cNvSpPr/>
          <p:nvPr/>
        </p:nvSpPr>
        <p:spPr>
          <a:xfrm>
            <a:off x="9824535" y="4166609"/>
            <a:ext cx="2360908" cy="2691391"/>
          </a:xfrm>
          <a:custGeom>
            <a:avLst/>
            <a:gdLst>
              <a:gd name="connsiteX0" fmla="*/ 1759058 w 2360908"/>
              <a:gd name="connsiteY0" fmla="*/ 0 h 2691391"/>
              <a:gd name="connsiteX1" fmla="*/ 2282148 w 2360908"/>
              <a:gd name="connsiteY1" fmla="*/ 79084 h 2691391"/>
              <a:gd name="connsiteX2" fmla="*/ 2360908 w 2360908"/>
              <a:gd name="connsiteY2" fmla="*/ 107911 h 2691391"/>
              <a:gd name="connsiteX3" fmla="*/ 2360908 w 2360908"/>
              <a:gd name="connsiteY3" fmla="*/ 2691391 h 2691391"/>
              <a:gd name="connsiteX4" fmla="*/ 269331 w 2360908"/>
              <a:gd name="connsiteY4" fmla="*/ 2691391 h 2691391"/>
              <a:gd name="connsiteX5" fmla="*/ 212309 w 2360908"/>
              <a:gd name="connsiteY5" fmla="*/ 2597530 h 2691391"/>
              <a:gd name="connsiteX6" fmla="*/ 0 w 2360908"/>
              <a:gd name="connsiteY6" fmla="*/ 1759058 h 2691391"/>
              <a:gd name="connsiteX7" fmla="*/ 1759058 w 2360908"/>
              <a:gd name="connsiteY7" fmla="*/ 0 h 269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908" h="2691391">
                <a:moveTo>
                  <a:pt x="1759058" y="0"/>
                </a:moveTo>
                <a:cubicBezTo>
                  <a:pt x="1941215" y="0"/>
                  <a:pt x="2116904" y="27688"/>
                  <a:pt x="2282148" y="79084"/>
                </a:cubicBezTo>
                <a:lnTo>
                  <a:pt x="2360908" y="107911"/>
                </a:lnTo>
                <a:lnTo>
                  <a:pt x="2360908" y="2691391"/>
                </a:lnTo>
                <a:lnTo>
                  <a:pt x="269331" y="2691391"/>
                </a:lnTo>
                <a:lnTo>
                  <a:pt x="212309" y="2597530"/>
                </a:lnTo>
                <a:cubicBezTo>
                  <a:pt x="76910" y="2348283"/>
                  <a:pt x="0" y="2062652"/>
                  <a:pt x="0" y="1759058"/>
                </a:cubicBezTo>
                <a:cubicBezTo>
                  <a:pt x="0" y="787557"/>
                  <a:pt x="787557" y="0"/>
                  <a:pt x="1759058" y="0"/>
                </a:cubicBezTo>
                <a:close/>
              </a:path>
            </a:pathLst>
          </a:custGeom>
          <a:pattFill prst="pct5">
            <a:fgClr>
              <a:srgbClr val="FF5050"/>
            </a:fgClr>
            <a:bgClr>
              <a:srgbClr val="F5F0E3"/>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任意多边形: 形状 23"/>
          <p:cNvSpPr/>
          <p:nvPr/>
        </p:nvSpPr>
        <p:spPr>
          <a:xfrm>
            <a:off x="11515600" y="-15865"/>
            <a:ext cx="676400" cy="711660"/>
          </a:xfrm>
          <a:custGeom>
            <a:avLst/>
            <a:gdLst>
              <a:gd name="connsiteX0" fmla="*/ 94434 w 676400"/>
              <a:gd name="connsiteY0" fmla="*/ 0 h 711660"/>
              <a:gd name="connsiteX1" fmla="*/ 676400 w 676400"/>
              <a:gd name="connsiteY1" fmla="*/ 0 h 711660"/>
              <a:gd name="connsiteX2" fmla="*/ 676400 w 676400"/>
              <a:gd name="connsiteY2" fmla="*/ 642866 h 711660"/>
              <a:gd name="connsiteX3" fmla="*/ 613605 w 676400"/>
              <a:gd name="connsiteY3" fmla="*/ 676951 h 711660"/>
              <a:gd name="connsiteX4" fmla="*/ 441682 w 676400"/>
              <a:gd name="connsiteY4" fmla="*/ 711660 h 711660"/>
              <a:gd name="connsiteX5" fmla="*/ 0 w 676400"/>
              <a:gd name="connsiteY5" fmla="*/ 269978 h 711660"/>
              <a:gd name="connsiteX6" fmla="*/ 75433 w 676400"/>
              <a:gd name="connsiteY6" fmla="*/ 23030 h 71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0" h="711660">
                <a:moveTo>
                  <a:pt x="94434" y="0"/>
                </a:moveTo>
                <a:lnTo>
                  <a:pt x="676400" y="0"/>
                </a:lnTo>
                <a:lnTo>
                  <a:pt x="676400" y="642866"/>
                </a:lnTo>
                <a:lnTo>
                  <a:pt x="613605" y="676951"/>
                </a:lnTo>
                <a:cubicBezTo>
                  <a:pt x="560762" y="699301"/>
                  <a:pt x="502666" y="711660"/>
                  <a:pt x="441682" y="711660"/>
                </a:cubicBezTo>
                <a:cubicBezTo>
                  <a:pt x="197748" y="711660"/>
                  <a:pt x="0" y="513912"/>
                  <a:pt x="0" y="269978"/>
                </a:cubicBezTo>
                <a:cubicBezTo>
                  <a:pt x="0" y="178503"/>
                  <a:pt x="27808" y="93522"/>
                  <a:pt x="75433" y="23030"/>
                </a:cubicBezTo>
                <a:close/>
              </a:path>
            </a:pathLst>
          </a:custGeom>
          <a:pattFill prst="pct5">
            <a:fgClr>
              <a:srgbClr val="FF5050"/>
            </a:fgClr>
            <a:bgClr>
              <a:srgbClr val="F5F0E3"/>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流程图: 接点 17"/>
          <p:cNvSpPr/>
          <p:nvPr/>
        </p:nvSpPr>
        <p:spPr>
          <a:xfrm>
            <a:off x="6557" y="6465972"/>
            <a:ext cx="392028" cy="392028"/>
          </a:xfrm>
          <a:prstGeom prst="flowChartConnector">
            <a:avLst/>
          </a:prstGeom>
          <a:pattFill prst="pct5">
            <a:fgClr>
              <a:srgbClr val="FF5050"/>
            </a:fgClr>
            <a:bgClr>
              <a:srgbClr val="F5F0E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095661" y="3259017"/>
            <a:ext cx="4982308" cy="1014730"/>
          </a:xfrm>
          <a:prstGeom prst="rect">
            <a:avLst/>
          </a:prstGeom>
          <a:noFill/>
        </p:spPr>
        <p:txBody>
          <a:bodyPr wrap="square" rtlCol="0">
            <a:spAutoFit/>
          </a:bodyPr>
          <a:lstStyle/>
          <a:p>
            <a:r>
              <a:rPr lang="en-US" altLang="zh-CN" sz="6000" dirty="0">
                <a:latin typeface="Noto Sans S Chinese Regular" panose="020B0500000000000000" pitchFamily="34" charset="-122"/>
                <a:ea typeface="Noto Sans S Chinese Regular" panose="020B0500000000000000" pitchFamily="34" charset="-122"/>
              </a:rPr>
              <a:t>THANK YOU</a:t>
            </a:r>
            <a:endParaRPr lang="zh-CN" altLang="en-US" sz="6000" dirty="0">
              <a:latin typeface="Noto Sans S Chinese Regular" panose="020B0500000000000000" pitchFamily="34" charset="-122"/>
              <a:ea typeface="Noto Sans S Chinese Regular" panose="020B0500000000000000"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18770" y="100330"/>
            <a:ext cx="2974340"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86715" y="172720"/>
            <a:ext cx="2971800" cy="521970"/>
          </a:xfrm>
          <a:prstGeom prst="rect">
            <a:avLst/>
          </a:prstGeom>
          <a:noFill/>
        </p:spPr>
        <p:txBody>
          <a:bodyPr wrap="square" rtlCol="0">
            <a:spAutoFit/>
          </a:bodyPr>
          <a:lstStyle/>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rPr>
              <a:t>Textual analysis</a:t>
            </a:r>
            <a:endParaRPr lang="en-US" altLang="zh-CN" sz="2800" b="1" dirty="0">
              <a:latin typeface="Arial" panose="020B0604020202020204" pitchFamily="34" charset="0"/>
              <a:ea typeface="Noto Sans S Chinese Regular" panose="020B0500000000000000" pitchFamily="34" charset="-122"/>
              <a:cs typeface="Arial" panose="020B0604020202020204" pitchFamily="34" charset="0"/>
            </a:endParaRPr>
          </a:p>
        </p:txBody>
      </p:sp>
      <p:sp>
        <p:nvSpPr>
          <p:cNvPr id="3" name="文本框 2"/>
          <p:cNvSpPr txBox="1"/>
          <p:nvPr/>
        </p:nvSpPr>
        <p:spPr>
          <a:xfrm>
            <a:off x="101600" y="762635"/>
            <a:ext cx="12018010" cy="5908040"/>
          </a:xfrm>
          <a:prstGeom prst="rect">
            <a:avLst/>
          </a:prstGeom>
          <a:noFill/>
        </p:spPr>
        <p:txBody>
          <a:bodyPr wrap="square" rtlCol="0">
            <a:spAutoFit/>
          </a:bodyPr>
          <a:p>
            <a:pPr indent="457200"/>
            <a:r>
              <a:rPr lang="zh-CN" altLang="en-US">
                <a:solidFill>
                  <a:schemeClr val="tx1">
                    <a:lumMod val="85000"/>
                    <a:lumOff val="15000"/>
                  </a:schemeClr>
                </a:solidFill>
              </a:rPr>
              <a:t>We were in our late 20s with a child when my husband, Ralph, finally graduated from college.</a:t>
            </a:r>
            <a:endParaRPr lang="zh-CN" altLang="en-US">
              <a:solidFill>
                <a:schemeClr val="tx1">
                  <a:lumMod val="85000"/>
                  <a:lumOff val="15000"/>
                </a:schemeClr>
              </a:solidFill>
            </a:endParaRPr>
          </a:p>
          <a:p>
            <a:pPr indent="457200"/>
            <a:r>
              <a:rPr lang="en-US" altLang="zh-CN">
                <a:solidFill>
                  <a:schemeClr val="tx1">
                    <a:lumMod val="85000"/>
                    <a:lumOff val="15000"/>
                  </a:schemeClr>
                </a:solidFill>
              </a:rPr>
              <a:t>“</a:t>
            </a:r>
            <a:r>
              <a:rPr lang="zh-CN" altLang="en-US">
                <a:solidFill>
                  <a:schemeClr val="tx1">
                    <a:lumMod val="85000"/>
                    <a:lumOff val="15000"/>
                  </a:schemeClr>
                </a:solidFill>
              </a:rPr>
              <a:t>OK, now I deserve a piano,</a:t>
            </a:r>
            <a:r>
              <a:rPr lang="en-US" altLang="zh-CN">
                <a:solidFill>
                  <a:schemeClr val="tx1">
                    <a:lumMod val="85000"/>
                    <a:lumOff val="15000"/>
                  </a:schemeClr>
                </a:solidFill>
              </a:rPr>
              <a:t>”</a:t>
            </a:r>
            <a:r>
              <a:rPr lang="zh-CN" altLang="en-US">
                <a:solidFill>
                  <a:schemeClr val="tx1">
                    <a:lumMod val="85000"/>
                    <a:lumOff val="15000"/>
                  </a:schemeClr>
                </a:solidFill>
              </a:rPr>
              <a:t> I blurted out when he sat down for lunch just before the graduation ceremony. A look of surprise crossed his face.</a:t>
            </a:r>
            <a:endParaRPr lang="zh-CN" altLang="en-US">
              <a:solidFill>
                <a:schemeClr val="tx1">
                  <a:lumMod val="85000"/>
                  <a:lumOff val="15000"/>
                </a:schemeClr>
              </a:solidFill>
            </a:endParaRPr>
          </a:p>
          <a:p>
            <a:pPr indent="457200"/>
            <a:r>
              <a:rPr lang="zh-CN" altLang="en-US">
                <a:solidFill>
                  <a:schemeClr val="tx1">
                    <a:lumMod val="85000"/>
                    <a:lumOff val="15000"/>
                  </a:schemeClr>
                </a:solidFill>
              </a:rPr>
              <a:t>“We could never afford a piano. After so many years of hard work, we got you through school. Now I deserve a piano,” I repeated.</a:t>
            </a:r>
            <a:endParaRPr lang="zh-CN" altLang="en-US">
              <a:solidFill>
                <a:schemeClr val="tx1">
                  <a:lumMod val="85000"/>
                  <a:lumOff val="15000"/>
                </a:schemeClr>
              </a:solidFill>
            </a:endParaRPr>
          </a:p>
          <a:p>
            <a:pPr indent="457200"/>
            <a:r>
              <a:rPr lang="zh-CN" altLang="en-US">
                <a:solidFill>
                  <a:schemeClr val="tx1">
                    <a:lumMod val="85000"/>
                    <a:lumOff val="15000"/>
                  </a:schemeClr>
                </a:solidFill>
              </a:rPr>
              <a:t>Several months later, Ralph, with help, moved the upright piano we bought for $ 100 into our cottage's tiny arched dining room. It smelled a little musty, but had great tone.</a:t>
            </a:r>
            <a:endParaRPr lang="zh-CN" altLang="en-US">
              <a:solidFill>
                <a:schemeClr val="tx1">
                  <a:lumMod val="85000"/>
                  <a:lumOff val="15000"/>
                </a:schemeClr>
              </a:solidFill>
            </a:endParaRPr>
          </a:p>
          <a:p>
            <a:pPr indent="457200"/>
            <a:r>
              <a:rPr lang="zh-CN" altLang="en-US">
                <a:solidFill>
                  <a:schemeClr val="tx1">
                    <a:lumMod val="85000"/>
                    <a:lumOff val="15000"/>
                  </a:schemeClr>
                </a:solidFill>
              </a:rPr>
              <a:t>Ralph started graduate school, leaving no money for private piano lessons. The first thing that came to my mind was Santa Monica City College ------ maybe it offered piano lessons. Skimming the catalog, I danced around the room when I found a class at the same time the boys were at preschool.</a:t>
            </a:r>
            <a:endParaRPr lang="zh-CN" altLang="en-US">
              <a:solidFill>
                <a:schemeClr val="tx1">
                  <a:lumMod val="85000"/>
                  <a:lumOff val="15000"/>
                </a:schemeClr>
              </a:solidFill>
            </a:endParaRPr>
          </a:p>
          <a:p>
            <a:pPr indent="457200"/>
            <a:r>
              <a:rPr lang="zh-CN" altLang="en-US">
                <a:solidFill>
                  <a:schemeClr val="tx1">
                    <a:lumMod val="85000"/>
                    <a:lumOff val="15000"/>
                  </a:schemeClr>
                </a:solidFill>
              </a:rPr>
              <a:t>Practicing, however, was not so easy. Four-year old redheaded Denny crawled out of bed in the evening on a regular basis, That was my time to practice. He'd pad out of the bedroom in his sleeper and climb up on the bench with me. Soon he began plinking（发出叮铃声）on the high keys. I tried to ignore him. He listened to the echoes of the keys and plinked some more. Doing all I could do to keep focused on my own practicing, I continued to ignore him.</a:t>
            </a:r>
            <a:endParaRPr lang="zh-CN" altLang="en-US">
              <a:solidFill>
                <a:schemeClr val="tx1">
                  <a:lumMod val="85000"/>
                  <a:lumOff val="15000"/>
                </a:schemeClr>
              </a:solidFill>
            </a:endParaRPr>
          </a:p>
          <a:p>
            <a:pPr indent="457200"/>
            <a:r>
              <a:rPr lang="zh-CN" altLang="en-US">
                <a:solidFill>
                  <a:schemeClr val="tx1">
                    <a:lumMod val="85000"/>
                    <a:lumOff val="15000"/>
                  </a:schemeClr>
                </a:solidFill>
              </a:rPr>
              <a:t>This practice pattern became an evening routine, After a while, I didn't even hear him anymore. Ralph studied. Denny plinked on the high keys, and I focused on my piece for the end-of-the-term recital（独奏会）.</a:t>
            </a:r>
            <a:endParaRPr lang="zh-CN" altLang="en-US">
              <a:solidFill>
                <a:schemeClr val="tx1">
                  <a:lumMod val="85000"/>
                  <a:lumOff val="15000"/>
                </a:schemeClr>
              </a:solidFill>
            </a:endParaRPr>
          </a:p>
          <a:p>
            <a:pPr indent="457200"/>
            <a:r>
              <a:rPr lang="zh-CN" altLang="en-US">
                <a:solidFill>
                  <a:schemeClr val="tx1">
                    <a:lumMod val="85000"/>
                    <a:lumOff val="15000"/>
                  </a:schemeClr>
                </a:solidFill>
              </a:rPr>
              <a:t>That evening came.</a:t>
            </a:r>
            <a:r>
              <a:rPr lang="en-US" altLang="zh-CN">
                <a:solidFill>
                  <a:schemeClr val="tx1">
                    <a:lumMod val="85000"/>
                    <a:lumOff val="15000"/>
                  </a:schemeClr>
                </a:solidFill>
              </a:rPr>
              <a:t> </a:t>
            </a:r>
            <a:r>
              <a:rPr lang="zh-CN" altLang="en-US">
                <a:solidFill>
                  <a:schemeClr val="tx1">
                    <a:lumMod val="85000"/>
                    <a:lumOff val="15000"/>
                  </a:schemeClr>
                </a:solidFill>
              </a:rPr>
              <a:t>However, Ralph said he was busy preparing for the midterms and coudn't watch Denny.</a:t>
            </a:r>
            <a:endParaRPr lang="zh-CN" altLang="en-US">
              <a:solidFill>
                <a:schemeClr val="tx1">
                  <a:lumMod val="85000"/>
                  <a:lumOff val="15000"/>
                </a:schemeClr>
              </a:solidFill>
            </a:endParaRPr>
          </a:p>
          <a:p>
            <a:pPr indent="457200"/>
            <a:r>
              <a:rPr lang="zh-CN" altLang="en-US">
                <a:solidFill>
                  <a:schemeClr val="tx1">
                    <a:lumMod val="85000"/>
                    <a:lumOff val="15000"/>
                  </a:schemeClr>
                </a:solidFill>
              </a:rPr>
              <a:t>Pacing back and forth, I shook my head trying to figure out what to do. Time was running out. I bundled up Denny-with his sleeper on-and drove off to the recital with him.</a:t>
            </a:r>
            <a:endParaRPr lang="zh-CN" altLang="en-US">
              <a:solidFill>
                <a:schemeClr val="tx1">
                  <a:lumMod val="85000"/>
                  <a:lumOff val="15000"/>
                </a:schemeClr>
              </a:solidFill>
            </a:endParaRPr>
          </a:p>
          <a:p>
            <a:pPr indent="457200"/>
            <a:r>
              <a:rPr lang="zh-CN" altLang="en-US">
                <a:solidFill>
                  <a:schemeClr val="tx1">
                    <a:lumMod val="85000"/>
                    <a:lumOff val="15000"/>
                  </a:schemeClr>
                </a:solidFill>
              </a:rPr>
              <a:t>“We'll sit in the front row, Denny,”</a:t>
            </a:r>
            <a:r>
              <a:rPr lang="en-US" altLang="zh-CN">
                <a:solidFill>
                  <a:schemeClr val="tx1">
                    <a:lumMod val="85000"/>
                    <a:lumOff val="15000"/>
                  </a:schemeClr>
                </a:solidFill>
              </a:rPr>
              <a:t> </a:t>
            </a:r>
            <a:r>
              <a:rPr lang="zh-CN" altLang="en-US">
                <a:solidFill>
                  <a:schemeClr val="tx1">
                    <a:lumMod val="85000"/>
                    <a:lumOff val="15000"/>
                  </a:schemeClr>
                </a:solidFill>
              </a:rPr>
              <a:t>I whispered. “You have to be very quiet and listen when I am playing.” He nodded, said “Uh-huh,” and we sat down.</a:t>
            </a:r>
            <a:endParaRPr lang="zh-CN" altLang="en-US">
              <a:solidFill>
                <a:schemeClr val="tx1">
                  <a:lumMod val="85000"/>
                  <a:lumOff val="1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318770" y="100330"/>
            <a:ext cx="5692140"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3"/>
            </p:custDataLst>
          </p:nvPr>
        </p:nvSpPr>
        <p:spPr>
          <a:xfrm>
            <a:off x="573405" y="172720"/>
            <a:ext cx="6254115"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rPr>
              <a:t>Read for elements of the stroy</a:t>
            </a:r>
            <a:endParaRPr lang="en-US" altLang="zh-CN" sz="2800" b="1" dirty="0">
              <a:latin typeface="Arial" panose="020B0604020202020204" pitchFamily="34" charset="0"/>
              <a:ea typeface="Noto Sans S Chinese Regular" panose="020B0500000000000000" pitchFamily="34" charset="-122"/>
              <a:cs typeface="Arial" panose="020B0604020202020204" pitchFamily="34" charset="0"/>
            </a:endParaRPr>
          </a:p>
        </p:txBody>
      </p:sp>
      <p:graphicFrame>
        <p:nvGraphicFramePr>
          <p:cNvPr id="13" name="内容占位符 12"/>
          <p:cNvGraphicFramePr/>
          <p:nvPr>
            <p:ph idx="1"/>
            <p:custDataLst>
              <p:tags r:id="rId4"/>
            </p:custDataLst>
          </p:nvPr>
        </p:nvGraphicFramePr>
        <p:xfrm>
          <a:off x="392430" y="956310"/>
          <a:ext cx="11536680" cy="5821680"/>
        </p:xfrm>
        <a:graphic>
          <a:graphicData uri="http://schemas.openxmlformats.org/drawingml/2006/table">
            <a:tbl>
              <a:tblPr firstRow="1" bandRow="1">
                <a:tableStyleId>{5C22544A-7EE6-4342-B048-85BDC9FD1C3A}</a:tableStyleId>
              </a:tblPr>
              <a:tblGrid>
                <a:gridCol w="1870075"/>
                <a:gridCol w="9666605"/>
              </a:tblGrid>
              <a:tr h="1574165">
                <a:tc>
                  <a:txBody>
                    <a:bodyPr/>
                    <a:p>
                      <a:pPr algn="ctr">
                        <a:buNone/>
                      </a:pPr>
                      <a:r>
                        <a:rPr lang="en-US" altLang="zh-CN" sz="2800" b="1">
                          <a:solidFill>
                            <a:schemeClr val="tx1"/>
                          </a:solidFill>
                          <a:latin typeface="Times New Roman" panose="02020603050405020304" pitchFamily="18" charset="0"/>
                          <a:cs typeface="Times New Roman" panose="02020603050405020304" pitchFamily="18" charset="0"/>
                        </a:rPr>
                        <a:t>character</a:t>
                      </a:r>
                      <a:endParaRPr lang="en-US" altLang="zh-CN" sz="2800" b="1">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alpha val="26000"/>
                      </a:schemeClr>
                    </a:solidFill>
                  </a:tcPr>
                </a:tc>
                <a:tc>
                  <a:txBody>
                    <a:bodyPr/>
                    <a:p>
                      <a:pPr>
                        <a:buNone/>
                      </a:pPr>
                      <a:endParaRPr lang="en-US" altLang="zh-CN" sz="2400" b="0" dirty="0">
                        <a:solidFill>
                          <a:schemeClr val="tx1"/>
                        </a:solidFill>
                        <a:latin typeface="Times New Roman" panose="02020603050405020304" pitchFamily="18" charset="0"/>
                        <a:cs typeface="Times New Roman" panose="02020603050405020304" pitchFamily="18"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alpha val="26000"/>
                      </a:schemeClr>
                    </a:solidFill>
                  </a:tcPr>
                </a:tc>
              </a:tr>
              <a:tr h="556260">
                <a:tc>
                  <a:txBody>
                    <a:bodyPr/>
                    <a:p>
                      <a:pPr algn="ctr">
                        <a:buNone/>
                      </a:pPr>
                      <a:r>
                        <a:rPr lang="en-US" altLang="zh-CN" sz="2800" b="1">
                          <a:solidFill>
                            <a:schemeClr val="tx1"/>
                          </a:solidFill>
                          <a:latin typeface="Times New Roman" panose="02020603050405020304" pitchFamily="18" charset="0"/>
                          <a:cs typeface="Times New Roman" panose="02020603050405020304" pitchFamily="18" charset="0"/>
                        </a:rPr>
                        <a:t>time</a:t>
                      </a:r>
                      <a:endParaRPr lang="en-US" altLang="zh-CN" sz="2800" b="1">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alpha val="26000"/>
                      </a:schemeClr>
                    </a:solidFill>
                  </a:tcPr>
                </a:tc>
                <a:tc>
                  <a:txBody>
                    <a:bodyPr/>
                    <a:p>
                      <a:pPr>
                        <a:buNone/>
                      </a:pPr>
                      <a:endParaRPr lang="en-US" altLang="zh-CN" sz="240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alpha val="26000"/>
                      </a:schemeClr>
                    </a:solidFill>
                  </a:tcPr>
                </a:tc>
              </a:tr>
              <a:tr h="562610">
                <a:tc>
                  <a:txBody>
                    <a:bodyPr/>
                    <a:p>
                      <a:pPr algn="ctr">
                        <a:buNone/>
                      </a:pPr>
                      <a:r>
                        <a:rPr lang="en-US" altLang="zh-CN" sz="2800" b="1">
                          <a:solidFill>
                            <a:schemeClr val="tx1"/>
                          </a:solidFill>
                          <a:latin typeface="Times New Roman" panose="02020603050405020304" pitchFamily="18" charset="0"/>
                          <a:cs typeface="Times New Roman" panose="02020603050405020304" pitchFamily="18" charset="0"/>
                        </a:rPr>
                        <a:t>place</a:t>
                      </a:r>
                      <a:endParaRPr lang="en-US" altLang="zh-CN" sz="2800" b="1">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alpha val="26000"/>
                      </a:schemeClr>
                    </a:solidFill>
                  </a:tcPr>
                </a:tc>
                <a:tc>
                  <a:txBody>
                    <a:bodyPr/>
                    <a:p>
                      <a:pPr>
                        <a:buNone/>
                      </a:pPr>
                      <a:endParaRPr lang="en-US" altLang="zh-CN" sz="240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alpha val="26000"/>
                      </a:schemeClr>
                    </a:solidFill>
                  </a:tcPr>
                </a:tc>
              </a:tr>
              <a:tr h="1204595">
                <a:tc>
                  <a:txBody>
                    <a:bodyPr/>
                    <a:p>
                      <a:pPr algn="ctr">
                        <a:buNone/>
                      </a:pPr>
                      <a:r>
                        <a:rPr lang="en-US" altLang="zh-CN" sz="2800" b="1">
                          <a:solidFill>
                            <a:schemeClr val="tx1"/>
                          </a:solidFill>
                          <a:latin typeface="Times New Roman" panose="02020603050405020304" pitchFamily="18" charset="0"/>
                          <a:cs typeface="Times New Roman" panose="02020603050405020304" pitchFamily="18" charset="0"/>
                        </a:rPr>
                        <a:t>event</a:t>
                      </a:r>
                      <a:endParaRPr lang="en-US" altLang="zh-CN" sz="2800" b="1">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alpha val="26000"/>
                      </a:schemeClr>
                    </a:solidFill>
                  </a:tcPr>
                </a:tc>
                <a:tc>
                  <a:txBody>
                    <a:bodyPr/>
                    <a:p>
                      <a:pPr>
                        <a:buNone/>
                      </a:pPr>
                      <a:endParaRPr lang="en-US" altLang="zh-CN" sz="2400">
                        <a:latin typeface="Times New Roman" panose="02020603050405020304" pitchFamily="18" charset="0"/>
                        <a:cs typeface="Times New Roman" panose="02020603050405020304" pitchFamily="18" charset="0"/>
                      </a:endParaRPr>
                    </a:p>
                    <a:p>
                      <a:pPr>
                        <a:buNone/>
                      </a:pPr>
                      <a:endParaRPr lang="en-US" altLang="zh-CN" sz="240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alpha val="26000"/>
                      </a:schemeClr>
                    </a:solidFill>
                  </a:tcPr>
                </a:tc>
              </a:tr>
              <a:tr h="1924050">
                <a:tc>
                  <a:txBody>
                    <a:bodyPr/>
                    <a:p>
                      <a:pPr algn="ctr">
                        <a:buNone/>
                      </a:pPr>
                      <a:r>
                        <a:rPr lang="en-US" altLang="zh-CN" sz="2800" b="1">
                          <a:solidFill>
                            <a:schemeClr val="tx1"/>
                          </a:solidFill>
                          <a:latin typeface="Times New Roman" panose="02020603050405020304" pitchFamily="18" charset="0"/>
                          <a:cs typeface="Times New Roman" panose="02020603050405020304" pitchFamily="18" charset="0"/>
                        </a:rPr>
                        <a:t>theme</a:t>
                      </a:r>
                      <a:endParaRPr lang="en-US" altLang="zh-CN" sz="2800" b="1">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alpha val="26000"/>
                      </a:schemeClr>
                    </a:solidFill>
                  </a:tcPr>
                </a:tc>
                <a:tc>
                  <a:txBody>
                    <a:bodyPr/>
                    <a:p>
                      <a:pPr>
                        <a:buNone/>
                      </a:pPr>
                      <a:endParaRPr lang="en-US" altLang="zh-CN" sz="2400" b="1" dirty="0">
                        <a:solidFill>
                          <a:srgbClr val="C00000"/>
                        </a:solidFill>
                        <a:latin typeface="Showcard Gothic" panose="04020904020102020604" pitchFamily="82" charset="0"/>
                        <a:cs typeface="Times New Roman" panose="02020603050405020304" pitchFamily="18"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alpha val="26000"/>
                      </a:schemeClr>
                    </a:solidFill>
                  </a:tcPr>
                </a:tc>
              </a:tr>
            </a:tbl>
          </a:graphicData>
        </a:graphic>
      </p:graphicFrame>
      <p:sp>
        <p:nvSpPr>
          <p:cNvPr id="14" name="文本框 13"/>
          <p:cNvSpPr txBox="1"/>
          <p:nvPr>
            <p:custDataLst>
              <p:tags r:id="rId5"/>
            </p:custDataLst>
          </p:nvPr>
        </p:nvSpPr>
        <p:spPr>
          <a:xfrm>
            <a:off x="2470150" y="1264285"/>
            <a:ext cx="518795" cy="583565"/>
          </a:xfrm>
          <a:prstGeom prst="rect">
            <a:avLst/>
          </a:prstGeom>
          <a:noFill/>
        </p:spPr>
        <p:txBody>
          <a:bodyPr wrap="square" rtlCol="0" anchor="t">
            <a:spAutoFit/>
          </a:bodyPr>
          <a:p>
            <a:r>
              <a:rPr lang="en-US" altLang="zh-CN" sz="3200" b="1" dirty="0">
                <a:solidFill>
                  <a:srgbClr val="C00000"/>
                </a:solidFill>
                <a:latin typeface="Showcard Gothic" panose="04020904020102020604" pitchFamily="82" charset="0"/>
                <a:sym typeface="+mn-ea"/>
              </a:rPr>
              <a:t>I </a:t>
            </a:r>
            <a:endParaRPr lang="en-US" altLang="zh-CN" sz="3200" b="1" dirty="0">
              <a:solidFill>
                <a:srgbClr val="C00000"/>
              </a:solidFill>
              <a:latin typeface="Showcard Gothic" panose="04020904020102020604" pitchFamily="82" charset="0"/>
              <a:sym typeface="+mn-ea"/>
            </a:endParaRPr>
          </a:p>
        </p:txBody>
      </p:sp>
      <p:sp>
        <p:nvSpPr>
          <p:cNvPr id="5" name="文本框 4"/>
          <p:cNvSpPr txBox="1"/>
          <p:nvPr>
            <p:custDataLst>
              <p:tags r:id="rId6"/>
            </p:custDataLst>
          </p:nvPr>
        </p:nvSpPr>
        <p:spPr>
          <a:xfrm>
            <a:off x="5163185" y="1351280"/>
            <a:ext cx="1664335" cy="583565"/>
          </a:xfrm>
          <a:prstGeom prst="rect">
            <a:avLst/>
          </a:prstGeom>
          <a:noFill/>
        </p:spPr>
        <p:txBody>
          <a:bodyPr wrap="square" rtlCol="0" anchor="t">
            <a:spAutoFit/>
          </a:bodyPr>
          <a:p>
            <a:r>
              <a:rPr lang="en-US" altLang="zh-CN" sz="3200" b="1" dirty="0">
                <a:solidFill>
                  <a:srgbClr val="C00000"/>
                </a:solidFill>
                <a:latin typeface="Showcard Gothic" panose="04020904020102020604" pitchFamily="82" charset="0"/>
                <a:sym typeface="+mn-ea"/>
              </a:rPr>
              <a:t>Denny</a:t>
            </a:r>
            <a:endParaRPr lang="en-US" altLang="zh-CN" sz="3200" b="1" dirty="0">
              <a:solidFill>
                <a:srgbClr val="C00000"/>
              </a:solidFill>
              <a:latin typeface="Showcard Gothic" panose="04020904020102020604" pitchFamily="82" charset="0"/>
              <a:sym typeface="+mn-ea"/>
            </a:endParaRPr>
          </a:p>
        </p:txBody>
      </p:sp>
      <p:sp>
        <p:nvSpPr>
          <p:cNvPr id="6" name="文本框 5"/>
          <p:cNvSpPr txBox="1"/>
          <p:nvPr>
            <p:custDataLst>
              <p:tags r:id="rId7"/>
            </p:custDataLst>
          </p:nvPr>
        </p:nvSpPr>
        <p:spPr>
          <a:xfrm>
            <a:off x="7809230" y="1592580"/>
            <a:ext cx="4262120" cy="521970"/>
          </a:xfrm>
          <a:prstGeom prst="rect">
            <a:avLst/>
          </a:prstGeom>
          <a:noFill/>
        </p:spPr>
        <p:txBody>
          <a:bodyPr wrap="square" rtlCol="0" anchor="t">
            <a:spAutoFit/>
          </a:bodyPr>
          <a:p>
            <a:r>
              <a:rPr lang="en-US" altLang="zh-CN" sz="2800" b="1" dirty="0">
                <a:latin typeface="Showcard Gothic" panose="04020904020102020604" pitchFamily="82" charset="0"/>
                <a:sym typeface="+mn-ea"/>
              </a:rPr>
              <a:t>Ralph (minor character)</a:t>
            </a:r>
            <a:endParaRPr lang="en-US" altLang="zh-CN" sz="2800" b="1" dirty="0">
              <a:latin typeface="Showcard Gothic" panose="04020904020102020604" pitchFamily="82" charset="0"/>
              <a:sym typeface="+mn-ea"/>
            </a:endParaRPr>
          </a:p>
        </p:txBody>
      </p:sp>
      <p:sp>
        <p:nvSpPr>
          <p:cNvPr id="7" name="文本框 6"/>
          <p:cNvSpPr txBox="1"/>
          <p:nvPr>
            <p:custDataLst>
              <p:tags r:id="rId8"/>
            </p:custDataLst>
          </p:nvPr>
        </p:nvSpPr>
        <p:spPr>
          <a:xfrm>
            <a:off x="3337560" y="2510790"/>
            <a:ext cx="3319145" cy="583565"/>
          </a:xfrm>
          <a:prstGeom prst="rect">
            <a:avLst/>
          </a:prstGeom>
          <a:noFill/>
        </p:spPr>
        <p:txBody>
          <a:bodyPr wrap="square" rtlCol="0" anchor="t">
            <a:spAutoFit/>
          </a:bodyPr>
          <a:p>
            <a:r>
              <a:rPr lang="en-US" altLang="zh-CN" sz="3200" b="1" dirty="0">
                <a:solidFill>
                  <a:srgbClr val="C00000"/>
                </a:solidFill>
                <a:latin typeface="Showcard Gothic" panose="04020904020102020604" pitchFamily="82" charset="0"/>
                <a:sym typeface="+mn-ea"/>
              </a:rPr>
              <a:t>in the evening</a:t>
            </a:r>
            <a:endParaRPr lang="en-US" altLang="zh-CN" sz="3200" b="1" dirty="0">
              <a:solidFill>
                <a:srgbClr val="C00000"/>
              </a:solidFill>
              <a:latin typeface="Showcard Gothic" panose="04020904020102020604" pitchFamily="82" charset="0"/>
              <a:sym typeface="+mn-ea"/>
            </a:endParaRPr>
          </a:p>
        </p:txBody>
      </p:sp>
      <p:sp>
        <p:nvSpPr>
          <p:cNvPr id="10" name="文本框 9"/>
          <p:cNvSpPr txBox="1"/>
          <p:nvPr>
            <p:custDataLst>
              <p:tags r:id="rId9"/>
            </p:custDataLst>
          </p:nvPr>
        </p:nvSpPr>
        <p:spPr>
          <a:xfrm>
            <a:off x="3337560" y="3094355"/>
            <a:ext cx="6412865" cy="583565"/>
          </a:xfrm>
          <a:prstGeom prst="rect">
            <a:avLst/>
          </a:prstGeom>
          <a:noFill/>
        </p:spPr>
        <p:txBody>
          <a:bodyPr wrap="square" rtlCol="0" anchor="t">
            <a:spAutoFit/>
          </a:bodyPr>
          <a:p>
            <a:r>
              <a:rPr lang="en-US" altLang="zh-CN" sz="3200" b="1" dirty="0">
                <a:solidFill>
                  <a:schemeClr val="accent1">
                    <a:lumMod val="50000"/>
                  </a:schemeClr>
                </a:solidFill>
                <a:latin typeface="Showcard Gothic" panose="04020904020102020604" pitchFamily="82" charset="0"/>
                <a:sym typeface="+mn-ea"/>
              </a:rPr>
              <a:t>in the recital hall/on the stage</a:t>
            </a:r>
            <a:endParaRPr lang="en-US" altLang="zh-CN" sz="3200" b="1" dirty="0">
              <a:solidFill>
                <a:schemeClr val="accent1">
                  <a:lumMod val="50000"/>
                </a:schemeClr>
              </a:solidFill>
              <a:latin typeface="Showcard Gothic" panose="04020904020102020604" pitchFamily="82" charset="0"/>
              <a:sym typeface="+mn-ea"/>
            </a:endParaRPr>
          </a:p>
        </p:txBody>
      </p:sp>
      <p:pic>
        <p:nvPicPr>
          <p:cNvPr id="102" name="图片 101"/>
          <p:cNvPicPr/>
          <p:nvPr/>
        </p:nvPicPr>
        <p:blipFill>
          <a:blip r:embed="rId10"/>
          <a:stretch>
            <a:fillRect/>
          </a:stretch>
        </p:blipFill>
        <p:spPr>
          <a:xfrm>
            <a:off x="2988945" y="956310"/>
            <a:ext cx="2109470" cy="1553845"/>
          </a:xfrm>
          <a:prstGeom prst="rect">
            <a:avLst/>
          </a:prstGeom>
          <a:noFill/>
          <a:ln w="9525">
            <a:noFill/>
          </a:ln>
        </p:spPr>
      </p:pic>
      <p:pic>
        <p:nvPicPr>
          <p:cNvPr id="103" name="图片 102"/>
          <p:cNvPicPr/>
          <p:nvPr/>
        </p:nvPicPr>
        <p:blipFill>
          <a:blip r:embed="rId11"/>
          <a:stretch>
            <a:fillRect/>
          </a:stretch>
        </p:blipFill>
        <p:spPr>
          <a:xfrm>
            <a:off x="6474460" y="956310"/>
            <a:ext cx="1334770" cy="1554480"/>
          </a:xfrm>
          <a:prstGeom prst="rect">
            <a:avLst/>
          </a:prstGeom>
          <a:noFill/>
          <a:ln w="9525">
            <a:noFill/>
          </a:ln>
        </p:spPr>
      </p:pic>
      <p:sp>
        <p:nvSpPr>
          <p:cNvPr id="11" name="文本框 10"/>
          <p:cNvSpPr txBox="1"/>
          <p:nvPr>
            <p:custDataLst>
              <p:tags r:id="rId12"/>
            </p:custDataLst>
          </p:nvPr>
        </p:nvSpPr>
        <p:spPr>
          <a:xfrm>
            <a:off x="2416175" y="3677920"/>
            <a:ext cx="9306560" cy="1300480"/>
          </a:xfrm>
          <a:prstGeom prst="rect">
            <a:avLst/>
          </a:prstGeom>
          <a:noFill/>
        </p:spPr>
        <p:txBody>
          <a:bodyPr wrap="square" rtlCol="0" anchor="t">
            <a:noAutofit/>
          </a:bodyPr>
          <a:p>
            <a:pPr algn="just"/>
            <a:r>
              <a:rPr lang="en-US" altLang="zh-CN" sz="2600" b="1" dirty="0">
                <a:solidFill>
                  <a:schemeClr val="accent1">
                    <a:lumMod val="50000"/>
                  </a:schemeClr>
                </a:solidFill>
                <a:latin typeface="Showcard Gothic" panose="04020904020102020604" pitchFamily="82" charset="0"/>
                <a:sym typeface="+mn-ea"/>
              </a:rPr>
              <a:t>I practice hard for my piano recital, but that evening Ralph, my husband could’t watch Denny. So I brought him to the recital with me.</a:t>
            </a:r>
            <a:endParaRPr lang="en-US" altLang="zh-CN" sz="2600" b="1" dirty="0">
              <a:solidFill>
                <a:schemeClr val="accent1">
                  <a:lumMod val="50000"/>
                </a:schemeClr>
              </a:solidFill>
              <a:latin typeface="Showcard Gothic" panose="04020904020102020604" pitchFamily="82" charset="0"/>
              <a:sym typeface="+mn-ea"/>
            </a:endParaRPr>
          </a:p>
        </p:txBody>
      </p:sp>
      <p:sp>
        <p:nvSpPr>
          <p:cNvPr id="12" name="文本框 11"/>
          <p:cNvSpPr txBox="1"/>
          <p:nvPr>
            <p:custDataLst>
              <p:tags r:id="rId13"/>
            </p:custDataLst>
          </p:nvPr>
        </p:nvSpPr>
        <p:spPr>
          <a:xfrm>
            <a:off x="2334895" y="4910455"/>
            <a:ext cx="9469120" cy="1428750"/>
          </a:xfrm>
          <a:prstGeom prst="rect">
            <a:avLst/>
          </a:prstGeom>
          <a:noFill/>
        </p:spPr>
        <p:txBody>
          <a:bodyPr wrap="square" rtlCol="0" anchor="t">
            <a:noAutofit/>
          </a:bodyPr>
          <a:p>
            <a:pPr marL="457200" indent="-457200" algn="just">
              <a:buFont typeface="Wingdings" panose="05000000000000000000" charset="0"/>
              <a:buChar char="l"/>
            </a:pPr>
            <a:r>
              <a:rPr lang="en-US" altLang="zh-CN" sz="2600" b="1" dirty="0">
                <a:solidFill>
                  <a:srgbClr val="C00000"/>
                </a:solidFill>
                <a:latin typeface="Showcard Gothic" panose="04020904020102020604" pitchFamily="82" charset="0"/>
                <a:sym typeface="+mn-lt"/>
              </a:rPr>
              <a:t>company and love between mum and son;</a:t>
            </a:r>
            <a:endParaRPr lang="en-US" altLang="zh-CN" sz="2600" b="1" dirty="0">
              <a:solidFill>
                <a:srgbClr val="C00000"/>
              </a:solidFill>
              <a:latin typeface="Showcard Gothic" panose="04020904020102020604" pitchFamily="82" charset="0"/>
              <a:sym typeface="+mn-lt"/>
            </a:endParaRPr>
          </a:p>
          <a:p>
            <a:pPr marL="457200" indent="-457200" algn="just">
              <a:buFont typeface="Wingdings" panose="05000000000000000000" charset="0"/>
              <a:buChar char="l"/>
            </a:pPr>
            <a:r>
              <a:rPr lang="en-US" altLang="zh-CN" sz="2600" b="1" dirty="0">
                <a:solidFill>
                  <a:srgbClr val="C00000"/>
                </a:solidFill>
                <a:latin typeface="Showcard Gothic" panose="04020904020102020604" pitchFamily="82" charset="0"/>
                <a:sym typeface="+mn-ea"/>
              </a:rPr>
              <a:t>unexpected joy in life/unexpected moments can lead to great experiences;</a:t>
            </a:r>
            <a:endParaRPr lang="en-US" altLang="zh-CN" sz="2600" b="1" dirty="0">
              <a:solidFill>
                <a:srgbClr val="C00000"/>
              </a:solidFill>
              <a:latin typeface="Showcard Gothic" panose="04020904020102020604" pitchFamily="82" charset="0"/>
              <a:sym typeface="+mn-ea"/>
            </a:endParaRPr>
          </a:p>
          <a:p>
            <a:pPr marL="457200" indent="-457200" algn="just">
              <a:buFont typeface="Wingdings" panose="05000000000000000000" charset="0"/>
              <a:buChar char="l"/>
            </a:pPr>
            <a:r>
              <a:rPr lang="en-US" altLang="zh-CN" sz="2600" b="1" dirty="0">
                <a:solidFill>
                  <a:srgbClr val="C00000"/>
                </a:solidFill>
                <a:latin typeface="Showcard Gothic" panose="04020904020102020604" pitchFamily="82" charset="0"/>
                <a:sym typeface="+mn-ea"/>
              </a:rPr>
              <a:t>persistence in the pursuit of dream and hard work can pay off .</a:t>
            </a:r>
            <a:endParaRPr lang="en-US" altLang="zh-CN" sz="2600" b="1" dirty="0">
              <a:solidFill>
                <a:srgbClr val="C00000"/>
              </a:solidFill>
              <a:latin typeface="Showcard Gothic" panose="04020904020102020604" pitchFamily="82"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blinds(horizontal)">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blinds(horizontal)">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ox(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ox(in)">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5" grpId="0"/>
      <p:bldP spid="5" grpId="1"/>
      <p:bldP spid="6" grpId="0"/>
      <p:bldP spid="6" grpId="1"/>
      <p:bldP spid="7" grpId="0"/>
      <p:bldP spid="7" grpId="1"/>
      <p:bldP spid="10" grpId="0"/>
      <p:bldP spid="10" grpId="1"/>
      <p:bldP spid="11" grpId="0"/>
      <p:bldP spid="11" grpId="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318770" y="100330"/>
            <a:ext cx="8262620"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3"/>
            </p:custDataLst>
          </p:nvPr>
        </p:nvSpPr>
        <p:spPr>
          <a:xfrm>
            <a:off x="386080" y="172720"/>
            <a:ext cx="801497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rPr>
              <a:t>Plot the story</a:t>
            </a:r>
            <a:r>
              <a:rPr lang="en-US" altLang="zh-CN" sz="2800" b="1" dirty="0">
                <a:latin typeface="Noto Sans S Chinese Regular" panose="020B0500000000000000" pitchFamily="34" charset="-122"/>
                <a:ea typeface="Noto Sans S Chinese Regular" panose="020B0500000000000000" pitchFamily="34" charset="-122"/>
                <a:cs typeface="Gen Shin Gothic Medium" panose="020B0402020203020207" pitchFamily="34" charset="-128"/>
              </a:rPr>
              <a:t>---</a:t>
            </a:r>
            <a:r>
              <a:rPr lang="en-US" altLang="zh-CN" sz="2400" b="1" dirty="0">
                <a:latin typeface="Arial" panose="020B0604020202020204" pitchFamily="34" charset="0"/>
                <a:ea typeface="Noto Sans S Chinese Regular" panose="020B0500000000000000" pitchFamily="34" charset="-122"/>
                <a:cs typeface="Arial" panose="020B0604020202020204" pitchFamily="34" charset="0"/>
              </a:rPr>
              <a:t>What kind of character do “I” have?</a:t>
            </a:r>
            <a:endParaRPr lang="en-US" altLang="zh-CN" sz="2400" b="1" dirty="0">
              <a:latin typeface="Arial" panose="020B0604020202020204" pitchFamily="34" charset="0"/>
              <a:ea typeface="Noto Sans S Chinese Regular" panose="020B0500000000000000" pitchFamily="34" charset="-122"/>
              <a:cs typeface="Arial" panose="020B0604020202020204" pitchFamily="34" charset="0"/>
            </a:endParaRPr>
          </a:p>
        </p:txBody>
      </p:sp>
      <p:sp>
        <p:nvSpPr>
          <p:cNvPr id="10" name="文本框 9"/>
          <p:cNvSpPr txBox="1"/>
          <p:nvPr/>
        </p:nvSpPr>
        <p:spPr>
          <a:xfrm>
            <a:off x="573405" y="802640"/>
            <a:ext cx="11191240" cy="460375"/>
          </a:xfrm>
          <a:prstGeom prst="rect">
            <a:avLst/>
          </a:prstGeom>
          <a:noFill/>
        </p:spPr>
        <p:txBody>
          <a:bodyPr wrap="square" rtlCol="0">
            <a:spAutoFit/>
          </a:bodyPr>
          <a:p>
            <a:r>
              <a:rPr lang="zh-CN" altLang="en-US" sz="2400" b="1" i="1">
                <a:solidFill>
                  <a:srgbClr val="7030A0"/>
                </a:solidFill>
                <a:latin typeface="宋体" panose="02010600030101010101" pitchFamily="2" charset="-122"/>
                <a:ea typeface="宋体" panose="02010600030101010101" pitchFamily="2" charset="-122"/>
              </a:rPr>
              <a:t>为什么需要分析人物性格？</a:t>
            </a:r>
            <a:endParaRPr lang="zh-CN" altLang="en-US" sz="2400">
              <a:latin typeface="宋体" panose="02010600030101010101" pitchFamily="2" charset="-122"/>
              <a:ea typeface="宋体" panose="02010600030101010101" pitchFamily="2" charset="-122"/>
            </a:endParaRPr>
          </a:p>
        </p:txBody>
      </p:sp>
      <p:sp>
        <p:nvSpPr>
          <p:cNvPr id="11" name="文本框 10"/>
          <p:cNvSpPr txBox="1"/>
          <p:nvPr/>
        </p:nvSpPr>
        <p:spPr>
          <a:xfrm>
            <a:off x="1058545" y="1220470"/>
            <a:ext cx="10863580" cy="829945"/>
          </a:xfrm>
          <a:prstGeom prst="rect">
            <a:avLst/>
          </a:prstGeom>
          <a:noFill/>
        </p:spPr>
        <p:txBody>
          <a:bodyPr wrap="square" rtlCol="0" anchor="t">
            <a:spAutoFit/>
          </a:bodyPr>
          <a:p>
            <a:r>
              <a:rPr lang="zh-CN" altLang="en-US" sz="2400">
                <a:latin typeface="宋体" panose="02010600030101010101" pitchFamily="2" charset="-122"/>
                <a:ea typeface="宋体" panose="02010600030101010101" pitchFamily="2" charset="-122"/>
                <a:sym typeface="+mn-ea"/>
              </a:rPr>
              <a:t>情节和性格</a:t>
            </a:r>
            <a:r>
              <a:rPr lang="zh-CN" altLang="en-US" sz="2400">
                <a:solidFill>
                  <a:srgbClr val="C00000"/>
                </a:solidFill>
                <a:latin typeface="宋体" panose="02010600030101010101" pitchFamily="2" charset="-122"/>
                <a:ea typeface="宋体" panose="02010600030101010101" pitchFamily="2" charset="-122"/>
                <a:sym typeface="+mn-ea"/>
              </a:rPr>
              <a:t>互为表里</a:t>
            </a:r>
            <a:r>
              <a:rPr lang="zh-CN" altLang="en-US" sz="2400">
                <a:latin typeface="宋体" panose="02010600030101010101" pitchFamily="2" charset="-122"/>
                <a:ea typeface="宋体" panose="02010600030101010101" pitchFamily="2" charset="-122"/>
                <a:sym typeface="+mn-ea"/>
              </a:rPr>
              <a:t>，人物性格是情节发展的内在根据，情节是性格的外在表现；</a:t>
            </a:r>
            <a:endParaRPr lang="zh-CN" altLang="en-US" sz="2400">
              <a:latin typeface="宋体" panose="02010600030101010101" pitchFamily="2" charset="-122"/>
              <a:ea typeface="宋体" panose="02010600030101010101" pitchFamily="2" charset="-122"/>
            </a:endParaRPr>
          </a:p>
          <a:p>
            <a:r>
              <a:rPr lang="zh-CN" altLang="en-US" sz="2400" b="1">
                <a:solidFill>
                  <a:srgbClr val="C00000"/>
                </a:solidFill>
                <a:latin typeface="宋体" panose="02010600030101010101" pitchFamily="2" charset="-122"/>
                <a:ea typeface="宋体" panose="02010600030101010101" pitchFamily="2" charset="-122"/>
              </a:rPr>
              <a:t>人物的言行要与他们的性格特征相吻合。</a:t>
            </a:r>
            <a:endParaRPr lang="zh-CN" altLang="en-US" sz="2400" b="1">
              <a:solidFill>
                <a:srgbClr val="C00000"/>
              </a:solidFill>
              <a:latin typeface="宋体" panose="02010600030101010101" pitchFamily="2" charset="-122"/>
              <a:ea typeface="宋体" panose="02010600030101010101" pitchFamily="2" charset="-122"/>
            </a:endParaRPr>
          </a:p>
        </p:txBody>
      </p:sp>
      <p:sp>
        <p:nvSpPr>
          <p:cNvPr id="12" name="右箭头 11"/>
          <p:cNvSpPr/>
          <p:nvPr>
            <p:custDataLst>
              <p:tags r:id="rId4"/>
            </p:custDataLst>
          </p:nvPr>
        </p:nvSpPr>
        <p:spPr>
          <a:xfrm>
            <a:off x="194945" y="1465580"/>
            <a:ext cx="701040" cy="25336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51435" y="1999615"/>
            <a:ext cx="12071350" cy="3476625"/>
          </a:xfrm>
          <a:prstGeom prst="rect">
            <a:avLst/>
          </a:prstGeom>
          <a:noFill/>
        </p:spPr>
        <p:txBody>
          <a:bodyPr wrap="square" rtlCol="0">
            <a:spAutoFit/>
          </a:bodyPr>
          <a:p>
            <a:pPr indent="457200"/>
            <a:r>
              <a:rPr lang="zh-CN" altLang="en-US" b="1">
                <a:solidFill>
                  <a:srgbClr val="C00000"/>
                </a:solidFill>
              </a:rPr>
              <a:t>We were in our late 20s with a child</a:t>
            </a:r>
            <a:r>
              <a:rPr lang="zh-CN" altLang="en-US">
                <a:solidFill>
                  <a:schemeClr val="tx1">
                    <a:lumMod val="85000"/>
                    <a:lumOff val="15000"/>
                  </a:schemeClr>
                </a:solidFill>
              </a:rPr>
              <a:t> when my husband, Ralph, finally graduated from college.</a:t>
            </a:r>
            <a:endParaRPr lang="zh-CN" altLang="en-US">
              <a:solidFill>
                <a:schemeClr val="tx1">
                  <a:lumMod val="85000"/>
                  <a:lumOff val="15000"/>
                </a:schemeClr>
              </a:solidFill>
            </a:endParaRPr>
          </a:p>
          <a:p>
            <a:pPr indent="457200"/>
            <a:r>
              <a:rPr lang="en-US" altLang="zh-CN" b="1">
                <a:solidFill>
                  <a:schemeClr val="accent1">
                    <a:lumMod val="50000"/>
                  </a:schemeClr>
                </a:solidFill>
              </a:rPr>
              <a:t>“</a:t>
            </a:r>
            <a:r>
              <a:rPr lang="zh-CN" altLang="en-US" b="1">
                <a:solidFill>
                  <a:schemeClr val="accent1">
                    <a:lumMod val="50000"/>
                  </a:schemeClr>
                </a:solidFill>
              </a:rPr>
              <a:t>OK, now I </a:t>
            </a:r>
            <a:r>
              <a:rPr lang="zh-CN" altLang="en-US" sz="2000" b="1">
                <a:solidFill>
                  <a:schemeClr val="accent1">
                    <a:lumMod val="50000"/>
                  </a:schemeClr>
                </a:solidFill>
              </a:rPr>
              <a:t>deserve</a:t>
            </a:r>
            <a:r>
              <a:rPr lang="zh-CN" altLang="en-US" b="1">
                <a:solidFill>
                  <a:schemeClr val="accent1">
                    <a:lumMod val="50000"/>
                  </a:schemeClr>
                </a:solidFill>
              </a:rPr>
              <a:t> a piano,</a:t>
            </a:r>
            <a:r>
              <a:rPr lang="en-US" altLang="zh-CN" b="1">
                <a:solidFill>
                  <a:schemeClr val="accent1">
                    <a:lumMod val="50000"/>
                  </a:schemeClr>
                </a:solidFill>
              </a:rPr>
              <a:t>”</a:t>
            </a:r>
            <a:r>
              <a:rPr lang="zh-CN" altLang="en-US" b="1">
                <a:solidFill>
                  <a:schemeClr val="accent1">
                    <a:lumMod val="50000"/>
                  </a:schemeClr>
                </a:solidFill>
              </a:rPr>
              <a:t> I blurted out</a:t>
            </a:r>
            <a:r>
              <a:rPr lang="zh-CN" altLang="en-US">
                <a:solidFill>
                  <a:schemeClr val="tx1">
                    <a:lumMod val="85000"/>
                    <a:lumOff val="15000"/>
                  </a:schemeClr>
                </a:solidFill>
              </a:rPr>
              <a:t> when he sat down for lunch just before the graduation ceremony. A look of surprise crossed his face.</a:t>
            </a:r>
            <a:endParaRPr lang="zh-CN" altLang="en-US">
              <a:solidFill>
                <a:schemeClr val="tx1">
                  <a:lumMod val="85000"/>
                  <a:lumOff val="15000"/>
                </a:schemeClr>
              </a:solidFill>
            </a:endParaRPr>
          </a:p>
          <a:p>
            <a:pPr indent="457200"/>
            <a:r>
              <a:rPr lang="en-US" altLang="zh-CN" b="1">
                <a:solidFill>
                  <a:schemeClr val="accent1">
                    <a:lumMod val="50000"/>
                  </a:schemeClr>
                </a:solidFill>
              </a:rPr>
              <a:t>“We could never afford a piano. After so many years of hard work, we got you through school. Now I deserve a piano,” I </a:t>
            </a:r>
            <a:r>
              <a:rPr lang="zh-CN" altLang="en-US" sz="2000" b="1">
                <a:solidFill>
                  <a:schemeClr val="accent1">
                    <a:lumMod val="50000"/>
                  </a:schemeClr>
                </a:solidFill>
              </a:rPr>
              <a:t>repeated</a:t>
            </a:r>
            <a:r>
              <a:rPr lang="en-US" altLang="zh-CN" b="1">
                <a:solidFill>
                  <a:schemeClr val="accent1">
                    <a:lumMod val="50000"/>
                  </a:schemeClr>
                </a:solidFill>
              </a:rPr>
              <a:t>.</a:t>
            </a:r>
            <a:r>
              <a:rPr lang="en-US" altLang="zh-CN">
                <a:solidFill>
                  <a:schemeClr val="tx1">
                    <a:lumMod val="85000"/>
                    <a:lumOff val="15000"/>
                  </a:schemeClr>
                </a:solidFill>
              </a:rPr>
              <a:t>...</a:t>
            </a:r>
            <a:endParaRPr lang="zh-CN" altLang="en-US">
              <a:solidFill>
                <a:schemeClr val="tx1">
                  <a:lumMod val="85000"/>
                  <a:lumOff val="15000"/>
                </a:schemeClr>
              </a:solidFill>
            </a:endParaRPr>
          </a:p>
          <a:p>
            <a:pPr indent="457200"/>
            <a:r>
              <a:rPr lang="zh-CN" altLang="en-US">
                <a:solidFill>
                  <a:schemeClr val="tx1">
                    <a:lumMod val="85000"/>
                    <a:lumOff val="15000"/>
                  </a:schemeClr>
                </a:solidFill>
              </a:rPr>
              <a:t>Skimming the catalog, </a:t>
            </a:r>
            <a:r>
              <a:rPr lang="zh-CN" altLang="en-US" b="1">
                <a:solidFill>
                  <a:srgbClr val="C00000"/>
                </a:solidFill>
              </a:rPr>
              <a:t>I </a:t>
            </a:r>
            <a:r>
              <a:rPr lang="zh-CN" altLang="en-US" sz="2000" b="1">
                <a:solidFill>
                  <a:srgbClr val="C00000"/>
                </a:solidFill>
              </a:rPr>
              <a:t>danced</a:t>
            </a:r>
            <a:r>
              <a:rPr lang="zh-CN" altLang="en-US" b="1">
                <a:solidFill>
                  <a:srgbClr val="C00000"/>
                </a:solidFill>
              </a:rPr>
              <a:t> around the room </a:t>
            </a:r>
            <a:r>
              <a:rPr lang="zh-CN" altLang="en-US">
                <a:solidFill>
                  <a:schemeClr val="tx1">
                    <a:lumMod val="85000"/>
                    <a:lumOff val="15000"/>
                  </a:schemeClr>
                </a:solidFill>
              </a:rPr>
              <a:t>when I found a class at the same time the boys were at preschool.</a:t>
            </a:r>
            <a:endParaRPr lang="zh-CN" altLang="en-US">
              <a:solidFill>
                <a:schemeClr val="tx1">
                  <a:lumMod val="85000"/>
                  <a:lumOff val="15000"/>
                </a:schemeClr>
              </a:solidFill>
            </a:endParaRPr>
          </a:p>
          <a:p>
            <a:pPr indent="457200"/>
            <a:r>
              <a:rPr lang="en-US" altLang="zh-CN">
                <a:solidFill>
                  <a:schemeClr val="tx1">
                    <a:lumMod val="85000"/>
                    <a:lumOff val="15000"/>
                  </a:schemeClr>
                </a:solidFill>
              </a:rPr>
              <a:t>...</a:t>
            </a:r>
            <a:r>
              <a:rPr lang="zh-CN" altLang="en-US">
                <a:solidFill>
                  <a:schemeClr val="tx1">
                    <a:lumMod val="85000"/>
                    <a:lumOff val="15000"/>
                  </a:schemeClr>
                </a:solidFill>
              </a:rPr>
              <a:t>Doing all I could do to </a:t>
            </a:r>
            <a:r>
              <a:rPr lang="zh-CN" altLang="en-US" sz="2400" b="1">
                <a:solidFill>
                  <a:srgbClr val="C00000"/>
                </a:solidFill>
              </a:rPr>
              <a:t>keep focused on my own practicing, I continued to ignore him</a:t>
            </a:r>
            <a:r>
              <a:rPr lang="zh-CN" altLang="en-US">
                <a:solidFill>
                  <a:schemeClr val="tx1">
                    <a:lumMod val="85000"/>
                    <a:lumOff val="15000"/>
                  </a:schemeClr>
                </a:solidFill>
              </a:rPr>
              <a:t>.</a:t>
            </a:r>
            <a:endParaRPr lang="zh-CN" altLang="en-US">
              <a:solidFill>
                <a:schemeClr val="tx1">
                  <a:lumMod val="85000"/>
                  <a:lumOff val="15000"/>
                </a:schemeClr>
              </a:solidFill>
            </a:endParaRPr>
          </a:p>
          <a:p>
            <a:pPr indent="457200"/>
            <a:r>
              <a:rPr lang="zh-CN" altLang="en-US">
                <a:solidFill>
                  <a:schemeClr val="tx1">
                    <a:lumMod val="85000"/>
                    <a:lumOff val="15000"/>
                  </a:schemeClr>
                </a:solidFill>
              </a:rPr>
              <a:t>This practice pattern became an evening routine, After a while, </a:t>
            </a:r>
            <a:r>
              <a:rPr lang="zh-CN" altLang="en-US" sz="2400" b="1">
                <a:solidFill>
                  <a:srgbClr val="C00000"/>
                </a:solidFill>
              </a:rPr>
              <a:t>I didn't even hear him anymore</a:t>
            </a:r>
            <a:r>
              <a:rPr lang="zh-CN" altLang="en-US">
                <a:solidFill>
                  <a:schemeClr val="tx1">
                    <a:lumMod val="85000"/>
                    <a:lumOff val="15000"/>
                  </a:schemeClr>
                </a:solidFill>
              </a:rPr>
              <a:t>.</a:t>
            </a:r>
            <a:r>
              <a:rPr lang="en-US" altLang="zh-CN">
                <a:solidFill>
                  <a:schemeClr val="tx1">
                    <a:lumMod val="85000"/>
                    <a:lumOff val="15000"/>
                  </a:schemeClr>
                </a:solidFill>
              </a:rPr>
              <a:t>...</a:t>
            </a:r>
            <a:endParaRPr lang="zh-CN" altLang="en-US">
              <a:solidFill>
                <a:schemeClr val="tx1">
                  <a:lumMod val="85000"/>
                  <a:lumOff val="15000"/>
                </a:schemeClr>
              </a:solidFill>
            </a:endParaRPr>
          </a:p>
          <a:p>
            <a:pPr indent="457200" algn="l">
              <a:buClrTx/>
              <a:buSzTx/>
              <a:buFontTx/>
            </a:pPr>
            <a:r>
              <a:rPr lang="en-US" altLang="zh-CN" sz="2000" b="1">
                <a:solidFill>
                  <a:schemeClr val="accent1">
                    <a:lumMod val="50000"/>
                  </a:schemeClr>
                </a:solidFill>
              </a:rPr>
              <a:t>Pacing back and forth, I shook my head trying to figure out what to do. Time was running out. I bundled up Denny-with his sleeper on-and drove off to the recital with him.</a:t>
            </a:r>
            <a:endParaRPr lang="zh-CN" altLang="en-US" sz="2000">
              <a:solidFill>
                <a:schemeClr val="tx1">
                  <a:lumMod val="85000"/>
                  <a:lumOff val="15000"/>
                </a:schemeClr>
              </a:solidFill>
            </a:endParaRPr>
          </a:p>
        </p:txBody>
      </p:sp>
      <p:sp>
        <p:nvSpPr>
          <p:cNvPr id="23" name="箭头: 五边形 24"/>
          <p:cNvSpPr/>
          <p:nvPr/>
        </p:nvSpPr>
        <p:spPr>
          <a:xfrm>
            <a:off x="2858770" y="2687320"/>
            <a:ext cx="995045" cy="179070"/>
          </a:xfrm>
          <a:prstGeom prst="homePlate">
            <a:avLst>
              <a:gd name="adj" fmla="val 154609"/>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6">
                  <a:lumMod val="50000"/>
                </a:schemeClr>
              </a:solidFill>
            </a:endParaRPr>
          </a:p>
        </p:txBody>
      </p:sp>
      <p:sp>
        <p:nvSpPr>
          <p:cNvPr id="28" name="文本框 27"/>
          <p:cNvSpPr txBox="1"/>
          <p:nvPr>
            <p:custDataLst>
              <p:tags r:id="rId5"/>
            </p:custDataLst>
          </p:nvPr>
        </p:nvSpPr>
        <p:spPr>
          <a:xfrm>
            <a:off x="3928110" y="2120265"/>
            <a:ext cx="4770120" cy="1351915"/>
          </a:xfrm>
          <a:prstGeom prst="rect">
            <a:avLst/>
          </a:prstGeom>
          <a:solidFill>
            <a:srgbClr val="F2F2F2"/>
          </a:solidFill>
        </p:spPr>
        <p:txBody>
          <a:bodyPr wrap="square" rtlCol="0" anchor="t">
            <a:noAutofit/>
          </a:bodyPr>
          <a:p>
            <a:r>
              <a:rPr lang="en-US" altLang="zh-CN" sz="2800" b="1" dirty="0">
                <a:solidFill>
                  <a:schemeClr val="accent6">
                    <a:lumMod val="50000"/>
                  </a:schemeClr>
                </a:solidFill>
                <a:latin typeface="Showcard Gothic" panose="04020904020102020604" pitchFamily="82" charset="0"/>
                <a:sym typeface="+mn-ea"/>
              </a:rPr>
              <a:t>determined/persevering</a:t>
            </a:r>
            <a:endParaRPr lang="en-US" altLang="zh-CN" sz="2800" b="1" dirty="0">
              <a:solidFill>
                <a:schemeClr val="accent6">
                  <a:lumMod val="50000"/>
                </a:schemeClr>
              </a:solidFill>
              <a:latin typeface="Showcard Gothic" panose="04020904020102020604" pitchFamily="82" charset="0"/>
              <a:sym typeface="+mn-ea"/>
            </a:endParaRPr>
          </a:p>
          <a:p>
            <a:r>
              <a:rPr lang="en-US" altLang="zh-CN" sz="2800" b="1" dirty="0">
                <a:solidFill>
                  <a:schemeClr val="accent6">
                    <a:lumMod val="50000"/>
                  </a:schemeClr>
                </a:solidFill>
                <a:latin typeface="Showcard Gothic" panose="04020904020102020604" pitchFamily="82" charset="0"/>
                <a:sym typeface="+mn-ea"/>
              </a:rPr>
              <a:t>brave to chase after dream</a:t>
            </a:r>
            <a:endParaRPr lang="en-US" altLang="zh-CN" sz="2800" b="1" dirty="0">
              <a:solidFill>
                <a:schemeClr val="accent6">
                  <a:lumMod val="50000"/>
                </a:schemeClr>
              </a:solidFill>
              <a:latin typeface="Showcard Gothic" panose="04020904020102020604" pitchFamily="82" charset="0"/>
              <a:sym typeface="+mn-ea"/>
            </a:endParaRPr>
          </a:p>
          <a:p>
            <a:r>
              <a:rPr lang="en-US" altLang="zh-CN" sz="2800" b="1" dirty="0">
                <a:solidFill>
                  <a:schemeClr val="accent6">
                    <a:lumMod val="50000"/>
                  </a:schemeClr>
                </a:solidFill>
                <a:latin typeface="Showcard Gothic" panose="04020904020102020604" pitchFamily="82" charset="0"/>
                <a:sym typeface="+mn-ea"/>
              </a:rPr>
              <a:t>optimistic; proacitve</a:t>
            </a:r>
            <a:endParaRPr lang="en-US" altLang="zh-CN" sz="2800" b="1" dirty="0">
              <a:solidFill>
                <a:schemeClr val="accent6">
                  <a:lumMod val="50000"/>
                </a:schemeClr>
              </a:solidFill>
              <a:latin typeface="Showcard Gothic" panose="04020904020102020604" pitchFamily="82" charset="0"/>
              <a:sym typeface="+mn-ea"/>
            </a:endParaRPr>
          </a:p>
        </p:txBody>
      </p:sp>
      <p:sp>
        <p:nvSpPr>
          <p:cNvPr id="29" name="箭头: 五边形 24"/>
          <p:cNvSpPr/>
          <p:nvPr>
            <p:custDataLst>
              <p:tags r:id="rId6"/>
            </p:custDataLst>
          </p:nvPr>
        </p:nvSpPr>
        <p:spPr>
          <a:xfrm>
            <a:off x="895985" y="5695315"/>
            <a:ext cx="995045" cy="179070"/>
          </a:xfrm>
          <a:prstGeom prst="homePlate">
            <a:avLst>
              <a:gd name="adj" fmla="val 154609"/>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6">
                  <a:lumMod val="50000"/>
                </a:schemeClr>
              </a:solidFill>
            </a:endParaRPr>
          </a:p>
        </p:txBody>
      </p:sp>
      <p:sp>
        <p:nvSpPr>
          <p:cNvPr id="30" name="文本框 29"/>
          <p:cNvSpPr txBox="1"/>
          <p:nvPr>
            <p:custDataLst>
              <p:tags r:id="rId7"/>
            </p:custDataLst>
          </p:nvPr>
        </p:nvSpPr>
        <p:spPr>
          <a:xfrm>
            <a:off x="2115820" y="5476240"/>
            <a:ext cx="4707890" cy="982980"/>
          </a:xfrm>
          <a:prstGeom prst="rect">
            <a:avLst/>
          </a:prstGeom>
          <a:solidFill>
            <a:srgbClr val="F2F2F2"/>
          </a:solidFill>
        </p:spPr>
        <p:txBody>
          <a:bodyPr wrap="square" rtlCol="0" anchor="t">
            <a:noAutofit/>
          </a:bodyPr>
          <a:p>
            <a:r>
              <a:rPr lang="en-US" altLang="zh-CN" sz="2800" b="1" dirty="0">
                <a:solidFill>
                  <a:schemeClr val="accent6">
                    <a:lumMod val="50000"/>
                  </a:schemeClr>
                </a:solidFill>
                <a:latin typeface="Showcard Gothic" panose="04020904020102020604" pitchFamily="82" charset="0"/>
                <a:sym typeface="+mn-ea"/>
              </a:rPr>
              <a:t>adaptable; quick-thinking</a:t>
            </a:r>
            <a:endParaRPr lang="en-US" altLang="zh-CN" sz="2800" b="1" dirty="0">
              <a:solidFill>
                <a:schemeClr val="accent6">
                  <a:lumMod val="50000"/>
                </a:schemeClr>
              </a:solidFill>
              <a:latin typeface="Showcard Gothic" panose="04020904020102020604" pitchFamily="82" charset="0"/>
              <a:sym typeface="+mn-ea"/>
            </a:endParaRPr>
          </a:p>
          <a:p>
            <a:r>
              <a:rPr lang="en-US" altLang="zh-CN" sz="2800" b="1" dirty="0">
                <a:solidFill>
                  <a:schemeClr val="accent6">
                    <a:lumMod val="50000"/>
                  </a:schemeClr>
                </a:solidFill>
                <a:latin typeface="Showcard Gothic" panose="04020904020102020604" pitchFamily="82" charset="0"/>
                <a:sym typeface="+mn-ea"/>
              </a:rPr>
              <a:t>flexible </a:t>
            </a:r>
            <a:endParaRPr lang="en-US" altLang="zh-CN" sz="2800" b="1" dirty="0">
              <a:solidFill>
                <a:schemeClr val="accent6">
                  <a:lumMod val="50000"/>
                </a:schemeClr>
              </a:solidFill>
              <a:latin typeface="Showcard Gothic" panose="04020904020102020604" pitchFamily="82" charset="0"/>
              <a:sym typeface="+mn-ea"/>
            </a:endParaRPr>
          </a:p>
        </p:txBody>
      </p:sp>
      <p:sp>
        <p:nvSpPr>
          <p:cNvPr id="31" name="箭头: 五边形 24"/>
          <p:cNvSpPr/>
          <p:nvPr>
            <p:custDataLst>
              <p:tags r:id="rId8"/>
            </p:custDataLst>
          </p:nvPr>
        </p:nvSpPr>
        <p:spPr>
          <a:xfrm>
            <a:off x="1478280" y="4594225"/>
            <a:ext cx="995045" cy="179070"/>
          </a:xfrm>
          <a:prstGeom prst="homePlate">
            <a:avLst>
              <a:gd name="adj" fmla="val 154609"/>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6">
                  <a:lumMod val="50000"/>
                </a:schemeClr>
              </a:solidFill>
            </a:endParaRPr>
          </a:p>
        </p:txBody>
      </p:sp>
      <p:sp>
        <p:nvSpPr>
          <p:cNvPr id="32" name="文本框 31"/>
          <p:cNvSpPr txBox="1"/>
          <p:nvPr>
            <p:custDataLst>
              <p:tags r:id="rId9"/>
            </p:custDataLst>
          </p:nvPr>
        </p:nvSpPr>
        <p:spPr>
          <a:xfrm>
            <a:off x="2601595" y="4453890"/>
            <a:ext cx="4066540" cy="974725"/>
          </a:xfrm>
          <a:prstGeom prst="rect">
            <a:avLst/>
          </a:prstGeom>
          <a:solidFill>
            <a:srgbClr val="F2F2F2"/>
          </a:solidFill>
        </p:spPr>
        <p:txBody>
          <a:bodyPr wrap="square" rtlCol="0" anchor="t">
            <a:noAutofit/>
          </a:bodyPr>
          <a:p>
            <a:r>
              <a:rPr lang="en-US" altLang="zh-CN" sz="2800" b="1" dirty="0">
                <a:solidFill>
                  <a:schemeClr val="accent6">
                    <a:lumMod val="50000"/>
                  </a:schemeClr>
                </a:solidFill>
                <a:latin typeface="Showcard Gothic" panose="04020904020102020604" pitchFamily="82" charset="0"/>
                <a:sym typeface="+mn-ea"/>
              </a:rPr>
              <a:t>loving mother</a:t>
            </a:r>
            <a:endParaRPr lang="en-US" altLang="zh-CN" sz="2800" b="1" dirty="0">
              <a:solidFill>
                <a:schemeClr val="accent6">
                  <a:lumMod val="50000"/>
                </a:schemeClr>
              </a:solidFill>
              <a:latin typeface="Showcard Gothic" panose="04020904020102020604" pitchFamily="82" charset="0"/>
              <a:sym typeface="+mn-ea"/>
            </a:endParaRPr>
          </a:p>
          <a:p>
            <a:r>
              <a:rPr lang="en-US" altLang="zh-CN" sz="2800" b="1" dirty="0">
                <a:solidFill>
                  <a:schemeClr val="accent6">
                    <a:lumMod val="50000"/>
                  </a:schemeClr>
                </a:solidFill>
                <a:latin typeface="Showcard Gothic" panose="04020904020102020604" pitchFamily="82" charset="0"/>
                <a:sym typeface="+mn-ea"/>
              </a:rPr>
              <a:t>concentrative; attentive</a:t>
            </a:r>
            <a:endParaRPr lang="en-US" altLang="zh-CN" sz="2800" b="1" dirty="0">
              <a:solidFill>
                <a:schemeClr val="accent6">
                  <a:lumMod val="50000"/>
                </a:schemeClr>
              </a:solidFill>
              <a:latin typeface="Showcard Gothic" panose="04020904020102020604" pitchFamily="82"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ox(in)">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ox(in)">
                                      <p:cBhvr>
                                        <p:cTn id="32" dur="2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ox(in)">
                                      <p:cBhvr>
                                        <p:cTn id="42" dur="20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linds(horizont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ox(in)">
                                      <p:cBhvr>
                                        <p:cTn id="5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1" grpId="0"/>
      <p:bldP spid="21" grpId="0"/>
      <p:bldP spid="23" grpId="0" bldLvl="0" animBg="1"/>
      <p:bldP spid="28" grpId="0" bldLvl="0" animBg="1"/>
      <p:bldP spid="28" grpId="1"/>
      <p:bldP spid="29" grpId="0" bldLvl="0" animBg="1"/>
      <p:bldP spid="30" grpId="0" bldLvl="0" animBg="1"/>
      <p:bldP spid="30" grpId="1"/>
      <p:bldP spid="31" grpId="0" bldLvl="0" animBg="1"/>
      <p:bldP spid="32" grpId="0" bldLvl="0" animBg="1"/>
      <p:bldP spid="3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318770" y="100330"/>
            <a:ext cx="8724900"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3"/>
            </p:custDataLst>
          </p:nvPr>
        </p:nvSpPr>
        <p:spPr>
          <a:xfrm>
            <a:off x="386080" y="172720"/>
            <a:ext cx="840994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rPr>
              <a:t>Plot the story</a:t>
            </a:r>
            <a:r>
              <a:rPr lang="en-US" altLang="zh-CN" sz="2800" b="1" dirty="0">
                <a:latin typeface="Noto Sans S Chinese Regular" panose="020B0500000000000000" pitchFamily="34" charset="-122"/>
                <a:ea typeface="Noto Sans S Chinese Regular" panose="020B0500000000000000" pitchFamily="34" charset="-122"/>
                <a:cs typeface="Gen Shin Gothic Medium" panose="020B0402020203020207" pitchFamily="34" charset="-128"/>
              </a:rPr>
              <a:t>---</a:t>
            </a:r>
            <a:r>
              <a:rPr lang="en-US" altLang="zh-CN" sz="2400" b="1" dirty="0">
                <a:latin typeface="Arial" panose="020B0604020202020204" pitchFamily="34" charset="0"/>
                <a:ea typeface="Noto Sans S Chinese Regular" panose="020B0500000000000000" pitchFamily="34" charset="-122"/>
                <a:cs typeface="Arial" panose="020B0604020202020204" pitchFamily="34" charset="0"/>
              </a:rPr>
              <a:t>Any clues from Denny’s </a:t>
            </a:r>
            <a:r>
              <a:rPr lang="en-US" altLang="zh-CN" sz="2400" b="1" dirty="0">
                <a:latin typeface="Arial" panose="020B0604020202020204" pitchFamily="34" charset="0"/>
                <a:ea typeface="Noto Sans S Chinese Regular" panose="020B0500000000000000" pitchFamily="34" charset="-122"/>
                <a:cs typeface="Arial" panose="020B0604020202020204" pitchFamily="34" charset="0"/>
                <a:sym typeface="+mn-ea"/>
              </a:rPr>
              <a:t>descriptions</a:t>
            </a:r>
            <a:r>
              <a:rPr lang="en-US" altLang="zh-CN" sz="2400" b="1" dirty="0">
                <a:latin typeface="Arial" panose="020B0604020202020204" pitchFamily="34" charset="0"/>
                <a:ea typeface="Noto Sans S Chinese Regular" panose="020B0500000000000000" pitchFamily="34" charset="-122"/>
                <a:cs typeface="Arial" panose="020B0604020202020204" pitchFamily="34" charset="0"/>
              </a:rPr>
              <a:t>?</a:t>
            </a:r>
            <a:endParaRPr lang="en-US" altLang="zh-CN" sz="2400" b="1" dirty="0">
              <a:latin typeface="Arial" panose="020B0604020202020204" pitchFamily="34" charset="0"/>
              <a:ea typeface="Noto Sans S Chinese Regular" panose="020B0500000000000000" pitchFamily="34" charset="-122"/>
              <a:cs typeface="Arial" panose="020B0604020202020204" pitchFamily="34" charset="0"/>
            </a:endParaRPr>
          </a:p>
        </p:txBody>
      </p:sp>
      <p:sp>
        <p:nvSpPr>
          <p:cNvPr id="21" name="文本框 20"/>
          <p:cNvSpPr txBox="1"/>
          <p:nvPr/>
        </p:nvSpPr>
        <p:spPr>
          <a:xfrm>
            <a:off x="51435" y="821055"/>
            <a:ext cx="12018010" cy="3046095"/>
          </a:xfrm>
          <a:prstGeom prst="rect">
            <a:avLst/>
          </a:prstGeom>
          <a:noFill/>
        </p:spPr>
        <p:txBody>
          <a:bodyPr wrap="square" rtlCol="0">
            <a:spAutoFit/>
          </a:bodyPr>
          <a:p>
            <a:pPr indent="457200"/>
            <a:r>
              <a:rPr lang="zh-CN" altLang="en-US" sz="2000">
                <a:solidFill>
                  <a:schemeClr val="tx1">
                    <a:lumMod val="85000"/>
                    <a:lumOff val="15000"/>
                  </a:schemeClr>
                </a:solidFill>
              </a:rPr>
              <a:t>Practicing, however, was not so easy. </a:t>
            </a:r>
            <a:r>
              <a:rPr lang="zh-CN" altLang="en-US" sz="2000" b="1">
                <a:solidFill>
                  <a:srgbClr val="C00000"/>
                </a:solidFill>
              </a:rPr>
              <a:t>Four-year old redheaded Denny</a:t>
            </a:r>
            <a:r>
              <a:rPr lang="zh-CN" altLang="en-US" sz="2000">
                <a:solidFill>
                  <a:schemeClr val="tx1">
                    <a:lumMod val="85000"/>
                    <a:lumOff val="15000"/>
                  </a:schemeClr>
                </a:solidFill>
              </a:rPr>
              <a:t> crawled out of bed in the evening </a:t>
            </a:r>
            <a:r>
              <a:rPr lang="zh-CN" altLang="en-US" sz="2000" b="1">
                <a:solidFill>
                  <a:srgbClr val="C00000"/>
                </a:solidFill>
              </a:rPr>
              <a:t>on a regular basis</a:t>
            </a:r>
            <a:r>
              <a:rPr lang="zh-CN" altLang="en-US" sz="2000">
                <a:solidFill>
                  <a:schemeClr val="tx1">
                    <a:lumMod val="85000"/>
                    <a:lumOff val="15000"/>
                  </a:schemeClr>
                </a:solidFill>
              </a:rPr>
              <a:t>, That was my time to practice. He'd </a:t>
            </a:r>
            <a:r>
              <a:rPr lang="zh-CN" altLang="en-US" sz="2000" b="1">
                <a:solidFill>
                  <a:schemeClr val="accent1">
                    <a:lumMod val="50000"/>
                  </a:schemeClr>
                </a:solidFill>
              </a:rPr>
              <a:t>pad</a:t>
            </a:r>
            <a:r>
              <a:rPr lang="zh-CN" altLang="en-US" sz="2000">
                <a:solidFill>
                  <a:schemeClr val="tx1">
                    <a:lumMod val="85000"/>
                    <a:lumOff val="15000"/>
                  </a:schemeClr>
                </a:solidFill>
              </a:rPr>
              <a:t> out of the bedroom in his sleeper and </a:t>
            </a:r>
            <a:r>
              <a:rPr lang="zh-CN" altLang="en-US" sz="2000" b="1">
                <a:solidFill>
                  <a:schemeClr val="accent1">
                    <a:lumMod val="50000"/>
                  </a:schemeClr>
                </a:solidFill>
              </a:rPr>
              <a:t>climb up on the bench with me</a:t>
            </a:r>
            <a:r>
              <a:rPr lang="zh-CN" altLang="en-US" sz="2000">
                <a:solidFill>
                  <a:schemeClr val="tx1">
                    <a:lumMod val="85000"/>
                    <a:lumOff val="15000"/>
                  </a:schemeClr>
                </a:solidFill>
              </a:rPr>
              <a:t>. Soon he began </a:t>
            </a:r>
            <a:r>
              <a:rPr lang="zh-CN" altLang="en-US" sz="2000" b="1">
                <a:solidFill>
                  <a:schemeClr val="accent1">
                    <a:lumMod val="50000"/>
                  </a:schemeClr>
                </a:solidFill>
              </a:rPr>
              <a:t>plinking</a:t>
            </a:r>
            <a:r>
              <a:rPr lang="zh-CN" altLang="en-US" sz="2000">
                <a:solidFill>
                  <a:schemeClr val="tx1">
                    <a:lumMod val="85000"/>
                    <a:lumOff val="15000"/>
                  </a:schemeClr>
                </a:solidFill>
              </a:rPr>
              <a:t>（发出叮铃声）on the high keys. I tried to ignore him. He </a:t>
            </a:r>
            <a:r>
              <a:rPr lang="zh-CN" altLang="en-US" sz="2400" b="1">
                <a:solidFill>
                  <a:schemeClr val="accent1">
                    <a:lumMod val="50000"/>
                  </a:schemeClr>
                </a:solidFill>
              </a:rPr>
              <a:t>listened to the echoes of the keys</a:t>
            </a:r>
            <a:r>
              <a:rPr lang="zh-CN" altLang="en-US" sz="2000">
                <a:solidFill>
                  <a:schemeClr val="tx1">
                    <a:lumMod val="85000"/>
                    <a:lumOff val="15000"/>
                  </a:schemeClr>
                </a:solidFill>
              </a:rPr>
              <a:t> and </a:t>
            </a:r>
            <a:r>
              <a:rPr lang="zh-CN" altLang="en-US" sz="2400" b="1">
                <a:solidFill>
                  <a:schemeClr val="accent1">
                    <a:lumMod val="50000"/>
                  </a:schemeClr>
                </a:solidFill>
              </a:rPr>
              <a:t>plinked some more</a:t>
            </a:r>
            <a:r>
              <a:rPr lang="zh-CN" altLang="en-US" sz="2000">
                <a:solidFill>
                  <a:schemeClr val="tx1">
                    <a:lumMod val="85000"/>
                    <a:lumOff val="15000"/>
                  </a:schemeClr>
                </a:solidFill>
              </a:rPr>
              <a:t>. Doing all I could do to keep focused on my own practicing, I continued to ignore him.</a:t>
            </a:r>
            <a:endParaRPr lang="zh-CN" altLang="en-US" sz="2000">
              <a:solidFill>
                <a:schemeClr val="tx1">
                  <a:lumMod val="85000"/>
                  <a:lumOff val="15000"/>
                </a:schemeClr>
              </a:solidFill>
            </a:endParaRPr>
          </a:p>
          <a:p>
            <a:pPr indent="457200"/>
            <a:r>
              <a:rPr lang="zh-CN" altLang="en-US" sz="2400" b="1">
                <a:solidFill>
                  <a:srgbClr val="C00000"/>
                </a:solidFill>
              </a:rPr>
              <a:t>This practice pattern became an </a:t>
            </a:r>
            <a:r>
              <a:rPr lang="zh-CN" altLang="en-US" sz="2400" b="1">
                <a:solidFill>
                  <a:srgbClr val="C00000"/>
                </a:solidFill>
                <a:highlight>
                  <a:srgbClr val="FFFF00"/>
                </a:highlight>
              </a:rPr>
              <a:t>evening routine</a:t>
            </a:r>
            <a:r>
              <a:rPr lang="zh-CN" altLang="en-US" sz="2000">
                <a:solidFill>
                  <a:schemeClr val="tx1">
                    <a:lumMod val="85000"/>
                    <a:lumOff val="15000"/>
                  </a:schemeClr>
                </a:solidFill>
              </a:rPr>
              <a:t>,</a:t>
            </a:r>
            <a:r>
              <a:rPr lang="en-US" altLang="zh-CN" sz="2000">
                <a:solidFill>
                  <a:schemeClr val="tx1">
                    <a:lumMod val="85000"/>
                    <a:lumOff val="15000"/>
                  </a:schemeClr>
                </a:solidFill>
              </a:rPr>
              <a:t>...</a:t>
            </a:r>
            <a:r>
              <a:rPr lang="zh-CN" altLang="en-US" sz="2000">
                <a:solidFill>
                  <a:schemeClr val="tx1">
                    <a:lumMod val="85000"/>
                    <a:lumOff val="15000"/>
                  </a:schemeClr>
                </a:solidFill>
              </a:rPr>
              <a:t>Time was running out. I bundled up Denny-</a:t>
            </a:r>
            <a:r>
              <a:rPr lang="zh-CN" altLang="en-US" sz="2400" b="1">
                <a:solidFill>
                  <a:srgbClr val="C00000"/>
                </a:solidFill>
              </a:rPr>
              <a:t>with his sleeper on</a:t>
            </a:r>
            <a:r>
              <a:rPr lang="zh-CN" altLang="en-US" sz="2000">
                <a:solidFill>
                  <a:schemeClr val="tx1">
                    <a:lumMod val="85000"/>
                    <a:lumOff val="15000"/>
                  </a:schemeClr>
                </a:solidFill>
              </a:rPr>
              <a:t>-and drove off to the recital with him.</a:t>
            </a:r>
            <a:endParaRPr lang="zh-CN" altLang="en-US" sz="2000">
              <a:solidFill>
                <a:schemeClr val="tx1">
                  <a:lumMod val="85000"/>
                  <a:lumOff val="15000"/>
                </a:schemeClr>
              </a:solidFill>
            </a:endParaRPr>
          </a:p>
          <a:p>
            <a:pPr indent="457200"/>
            <a:r>
              <a:rPr lang="zh-CN" altLang="en-US" sz="2000">
                <a:solidFill>
                  <a:schemeClr val="tx1">
                    <a:lumMod val="85000"/>
                    <a:lumOff val="15000"/>
                  </a:schemeClr>
                </a:solidFill>
              </a:rPr>
              <a:t>“We'll sit in the front row, Denny,”</a:t>
            </a:r>
            <a:r>
              <a:rPr lang="en-US" altLang="zh-CN" sz="2000">
                <a:solidFill>
                  <a:schemeClr val="tx1">
                    <a:lumMod val="85000"/>
                    <a:lumOff val="15000"/>
                  </a:schemeClr>
                </a:solidFill>
              </a:rPr>
              <a:t> </a:t>
            </a:r>
            <a:r>
              <a:rPr lang="zh-CN" altLang="en-US" sz="2000">
                <a:solidFill>
                  <a:schemeClr val="tx1">
                    <a:lumMod val="85000"/>
                    <a:lumOff val="15000"/>
                  </a:schemeClr>
                </a:solidFill>
              </a:rPr>
              <a:t>I whispered. “You have to be very quiet and listen when I am playing.” He nodded, said “Uh-huh,” and we sat down.</a:t>
            </a:r>
            <a:endParaRPr lang="zh-CN" altLang="en-US" sz="2000">
              <a:solidFill>
                <a:schemeClr val="tx1">
                  <a:lumMod val="85000"/>
                  <a:lumOff val="15000"/>
                </a:schemeClr>
              </a:solidFill>
            </a:endParaRPr>
          </a:p>
        </p:txBody>
      </p:sp>
      <p:sp>
        <p:nvSpPr>
          <p:cNvPr id="30" name="文本框 29"/>
          <p:cNvSpPr txBox="1"/>
          <p:nvPr>
            <p:custDataLst>
              <p:tags r:id="rId4"/>
            </p:custDataLst>
          </p:nvPr>
        </p:nvSpPr>
        <p:spPr>
          <a:xfrm>
            <a:off x="51435" y="3867150"/>
            <a:ext cx="11897995" cy="982980"/>
          </a:xfrm>
          <a:prstGeom prst="rect">
            <a:avLst/>
          </a:prstGeom>
          <a:solidFill>
            <a:srgbClr val="F2F2F2"/>
          </a:solidFill>
        </p:spPr>
        <p:txBody>
          <a:bodyPr wrap="square" rtlCol="0" anchor="t">
            <a:noAutofit/>
          </a:bodyPr>
          <a:p>
            <a:r>
              <a:rPr lang="en-US" altLang="zh-CN" sz="3200" b="1" dirty="0">
                <a:solidFill>
                  <a:schemeClr val="accent1">
                    <a:lumMod val="50000"/>
                  </a:schemeClr>
                </a:solidFill>
                <a:latin typeface="Showcard Gothic" panose="04020904020102020604" pitchFamily="82" charset="0"/>
                <a:sym typeface="+mn-ea"/>
              </a:rPr>
              <a:t>clues:</a:t>
            </a:r>
            <a:r>
              <a:rPr lang="en-US" altLang="zh-CN" sz="2800" b="1" dirty="0">
                <a:solidFill>
                  <a:schemeClr val="accent1">
                    <a:lumMod val="50000"/>
                  </a:schemeClr>
                </a:solidFill>
                <a:latin typeface="Showcard Gothic" panose="04020904020102020604" pitchFamily="82" charset="0"/>
                <a:sym typeface="+mn-ea"/>
              </a:rPr>
              <a:t> Denny has his own sense of music and he may create melodious music.  </a:t>
            </a:r>
            <a:endParaRPr lang="en-US" altLang="zh-CN" sz="2800" b="1" dirty="0">
              <a:solidFill>
                <a:schemeClr val="accent1">
                  <a:lumMod val="50000"/>
                </a:schemeClr>
              </a:solidFill>
              <a:latin typeface="Showcard Gothic" panose="04020904020102020604" pitchFamily="82" charset="0"/>
              <a:sym typeface="+mn-ea"/>
            </a:endParaRPr>
          </a:p>
        </p:txBody>
      </p:sp>
      <p:cxnSp>
        <p:nvCxnSpPr>
          <p:cNvPr id="4" name="直接连接符 3"/>
          <p:cNvCxnSpPr/>
          <p:nvPr/>
        </p:nvCxnSpPr>
        <p:spPr>
          <a:xfrm>
            <a:off x="1016635" y="2115185"/>
            <a:ext cx="784415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5"/>
            </p:custDataLst>
          </p:nvPr>
        </p:nvCxnSpPr>
        <p:spPr>
          <a:xfrm flipV="1">
            <a:off x="5078095" y="2849880"/>
            <a:ext cx="2258695" cy="69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6"/>
            </p:custDataLst>
          </p:nvPr>
        </p:nvSpPr>
        <p:spPr>
          <a:xfrm>
            <a:off x="51435" y="4652645"/>
            <a:ext cx="11748135" cy="982980"/>
          </a:xfrm>
          <a:prstGeom prst="rect">
            <a:avLst/>
          </a:prstGeom>
          <a:solidFill>
            <a:srgbClr val="F2F2F2"/>
          </a:solidFill>
        </p:spPr>
        <p:txBody>
          <a:bodyPr wrap="square" rtlCol="0" anchor="t">
            <a:noAutofit/>
          </a:bodyPr>
          <a:p>
            <a:r>
              <a:rPr lang="en-US" altLang="zh-CN" sz="3200" b="1" dirty="0">
                <a:solidFill>
                  <a:srgbClr val="C00000"/>
                </a:solidFill>
                <a:latin typeface="Showcard Gothic" panose="04020904020102020604" pitchFamily="82" charset="0"/>
                <a:sym typeface="+mn-ea"/>
              </a:rPr>
              <a:t>clues: </a:t>
            </a:r>
            <a:r>
              <a:rPr lang="zh-CN" altLang="en-US" sz="2800" b="1" dirty="0">
                <a:solidFill>
                  <a:srgbClr val="C00000"/>
                </a:solidFill>
                <a:latin typeface="Showcard Gothic" panose="04020904020102020604" pitchFamily="82" charset="0"/>
                <a:sym typeface="+mn-ea"/>
              </a:rPr>
              <a:t>这种练习模式已经成为</a:t>
            </a:r>
            <a:r>
              <a:rPr lang="en-US" altLang="zh-CN" sz="2800" b="1" dirty="0">
                <a:solidFill>
                  <a:srgbClr val="C00000"/>
                </a:solidFill>
                <a:latin typeface="Showcard Gothic" panose="04020904020102020604" pitchFamily="82" charset="0"/>
                <a:sym typeface="+mn-ea"/>
              </a:rPr>
              <a:t>“</a:t>
            </a:r>
            <a:r>
              <a:rPr lang="zh-CN" altLang="en-US" sz="2800" b="1" dirty="0">
                <a:solidFill>
                  <a:srgbClr val="C00000"/>
                </a:solidFill>
                <a:latin typeface="Showcard Gothic" panose="04020904020102020604" pitchFamily="82" charset="0"/>
                <a:sym typeface="+mn-ea"/>
              </a:rPr>
              <a:t>我</a:t>
            </a:r>
            <a:r>
              <a:rPr lang="en-US" altLang="zh-CN" sz="2800" b="1" dirty="0">
                <a:solidFill>
                  <a:srgbClr val="C00000"/>
                </a:solidFill>
                <a:latin typeface="Showcard Gothic" panose="04020904020102020604" pitchFamily="82" charset="0"/>
                <a:sym typeface="+mn-ea"/>
              </a:rPr>
              <a:t>”</a:t>
            </a:r>
            <a:r>
              <a:rPr lang="zh-CN" altLang="en-US" sz="2800" b="1" dirty="0">
                <a:solidFill>
                  <a:srgbClr val="C00000"/>
                </a:solidFill>
                <a:latin typeface="Showcard Gothic" panose="04020904020102020604" pitchFamily="82" charset="0"/>
                <a:sym typeface="+mn-ea"/>
              </a:rPr>
              <a:t>和</a:t>
            </a:r>
            <a:r>
              <a:rPr lang="en-US" altLang="zh-CN" sz="2800" b="1" dirty="0">
                <a:solidFill>
                  <a:srgbClr val="C00000"/>
                </a:solidFill>
                <a:latin typeface="Showcard Gothic" panose="04020904020102020604" pitchFamily="82" charset="0"/>
                <a:sym typeface="+mn-ea"/>
              </a:rPr>
              <a:t>Denny</a:t>
            </a:r>
            <a:r>
              <a:rPr lang="zh-CN" altLang="en-US" sz="2800" b="1" dirty="0">
                <a:solidFill>
                  <a:srgbClr val="C00000"/>
                </a:solidFill>
                <a:latin typeface="Showcard Gothic" panose="04020904020102020604" pitchFamily="82" charset="0"/>
                <a:sym typeface="+mn-ea"/>
              </a:rPr>
              <a:t>的</a:t>
            </a:r>
            <a:r>
              <a:rPr lang="en-US" altLang="zh-CN" sz="2800" b="1" dirty="0">
                <a:solidFill>
                  <a:srgbClr val="C00000"/>
                </a:solidFill>
                <a:latin typeface="Showcard Gothic" panose="04020904020102020604" pitchFamily="82" charset="0"/>
                <a:sym typeface="+mn-ea"/>
              </a:rPr>
              <a:t>evening routine: </a:t>
            </a:r>
            <a:r>
              <a:rPr lang="zh-CN" altLang="en-US" sz="2800" b="1" dirty="0">
                <a:solidFill>
                  <a:srgbClr val="C00000"/>
                </a:solidFill>
                <a:latin typeface="Showcard Gothic" panose="04020904020102020604" pitchFamily="82" charset="0"/>
                <a:sym typeface="+mn-ea"/>
              </a:rPr>
              <a:t>为后面</a:t>
            </a:r>
            <a:r>
              <a:rPr lang="en-US" altLang="zh-CN" sz="2800" b="1" dirty="0">
                <a:solidFill>
                  <a:srgbClr val="C00000"/>
                </a:solidFill>
                <a:latin typeface="Showcard Gothic" panose="04020904020102020604" pitchFamily="82" charset="0"/>
                <a:sym typeface="+mn-ea"/>
              </a:rPr>
              <a:t>Denny</a:t>
            </a:r>
            <a:r>
              <a:rPr lang="zh-CN" altLang="en-US" sz="2800" b="1" dirty="0">
                <a:solidFill>
                  <a:srgbClr val="C00000"/>
                </a:solidFill>
                <a:latin typeface="Showcard Gothic" panose="04020904020102020604" pitchFamily="82" charset="0"/>
                <a:sym typeface="+mn-ea"/>
              </a:rPr>
              <a:t>爬上钢琴凳（以及在琴键上弹奏）做出合理的解释</a:t>
            </a:r>
            <a:endParaRPr lang="zh-CN" altLang="en-US" sz="2800" b="1" dirty="0">
              <a:solidFill>
                <a:srgbClr val="C00000"/>
              </a:solidFill>
              <a:latin typeface="Showcard Gothic" panose="04020904020102020604" pitchFamily="82"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ox(in)">
                                      <p:cBhvr>
                                        <p:cTn id="17" dur="2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bldLvl="0" animBg="1"/>
      <p:bldP spid="30" grpId="1"/>
      <p:bldP spid="6" grpId="0" bldLvl="0" animBg="1"/>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318770" y="100330"/>
            <a:ext cx="3447415"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3"/>
            </p:custDataLst>
          </p:nvPr>
        </p:nvSpPr>
        <p:spPr>
          <a:xfrm>
            <a:off x="386080" y="172720"/>
            <a:ext cx="840994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rPr>
              <a:t>Read for emotions</a:t>
            </a:r>
            <a:endParaRPr lang="en-US" altLang="zh-CN" sz="2400" b="1" dirty="0">
              <a:latin typeface="Arial" panose="020B0604020202020204" pitchFamily="34" charset="0"/>
              <a:ea typeface="Noto Sans S Chinese Regular" panose="020B0500000000000000" pitchFamily="34" charset="-122"/>
              <a:cs typeface="Arial" panose="020B0604020202020204" pitchFamily="34" charset="0"/>
            </a:endParaRPr>
          </a:p>
        </p:txBody>
      </p:sp>
      <p:cxnSp>
        <p:nvCxnSpPr>
          <p:cNvPr id="9" name="直接连接符 8"/>
          <p:cNvCxnSpPr>
            <a:cxnSpLocks noChangeShapeType="1"/>
          </p:cNvCxnSpPr>
          <p:nvPr>
            <p:custDataLst>
              <p:tags r:id="rId4"/>
            </p:custDataLst>
          </p:nvPr>
        </p:nvCxnSpPr>
        <p:spPr bwMode="auto">
          <a:xfrm>
            <a:off x="638258" y="818521"/>
            <a:ext cx="11047638" cy="0"/>
          </a:xfrm>
          <a:prstGeom prst="line">
            <a:avLst/>
          </a:prstGeom>
          <a:noFill/>
          <a:ln w="28575" cmpd="sng">
            <a:solidFill>
              <a:schemeClr val="accent1">
                <a:shade val="50000"/>
              </a:schemeClr>
            </a:solidFill>
            <a:prstDash val="solid"/>
            <a:round/>
          </a:ln>
          <a:effectLst/>
        </p:spPr>
      </p:cxnSp>
      <p:pic>
        <p:nvPicPr>
          <p:cNvPr id="104" name="图片 103"/>
          <p:cNvPicPr/>
          <p:nvPr>
            <p:custDataLst>
              <p:tags r:id="rId5"/>
            </p:custDataLst>
          </p:nvPr>
        </p:nvPicPr>
        <p:blipFill>
          <a:blip r:embed="rId6"/>
          <a:srcRect l="2808" t="6927" r="2648" b="5587"/>
          <a:stretch>
            <a:fillRect/>
          </a:stretch>
        </p:blipFill>
        <p:spPr>
          <a:xfrm>
            <a:off x="1839595" y="1457960"/>
            <a:ext cx="8253730" cy="4474845"/>
          </a:xfrm>
          <a:prstGeom prst="rect">
            <a:avLst/>
          </a:prstGeom>
          <a:noFill/>
          <a:ln w="9525">
            <a:noFill/>
          </a:ln>
        </p:spPr>
      </p:pic>
      <p:sp>
        <p:nvSpPr>
          <p:cNvPr id="4" name="淘宝网chenying0907出品 65"/>
          <p:cNvSpPr txBox="1"/>
          <p:nvPr>
            <p:custDataLst>
              <p:tags r:id="rId7"/>
            </p:custDataLst>
          </p:nvPr>
        </p:nvSpPr>
        <p:spPr>
          <a:xfrm>
            <a:off x="4953635" y="4669790"/>
            <a:ext cx="6591300" cy="645160"/>
          </a:xfrm>
          <a:prstGeom prst="rect">
            <a:avLst/>
          </a:prstGeom>
          <a:noFill/>
        </p:spPr>
        <p:txBody>
          <a:bodyPr wrap="square" rtlCol="0">
            <a:spAutoFit/>
          </a:bodyPr>
          <a:p>
            <a:r>
              <a:rPr lang="en-US" altLang="zh-CN" sz="3600" b="1" i="1" dirty="0">
                <a:solidFill>
                  <a:schemeClr val="accent5">
                    <a:lumMod val="50000"/>
                  </a:schemeClr>
                </a:solidFill>
                <a:latin typeface="等线" panose="02010600030101010101" charset="-122"/>
                <a:ea typeface="等线" panose="02010600030101010101" charset="-122"/>
                <a:cs typeface="Times New Roman Bold" panose="02020603050405020304" charset="0"/>
              </a:rPr>
              <a:t>Emotions</a:t>
            </a:r>
            <a:endParaRPr lang="en-US" altLang="zh-CN" sz="3600" b="1" i="1" dirty="0">
              <a:solidFill>
                <a:schemeClr val="accent5">
                  <a:lumMod val="50000"/>
                </a:schemeClr>
              </a:solidFill>
              <a:latin typeface="等线" panose="02010600030101010101" charset="-122"/>
              <a:ea typeface="等线" panose="02010600030101010101" charset="-122"/>
              <a:cs typeface="Times New Roman Bold" panose="02020603050405020304" charset="0"/>
            </a:endParaRPr>
          </a:p>
        </p:txBody>
      </p:sp>
      <p:cxnSp>
        <p:nvCxnSpPr>
          <p:cNvPr id="7" name="曲线连接符 6"/>
          <p:cNvCxnSpPr/>
          <p:nvPr>
            <p:custDataLst>
              <p:tags r:id="rId8"/>
            </p:custDataLst>
          </p:nvPr>
        </p:nvCxnSpPr>
        <p:spPr>
          <a:xfrm flipV="1">
            <a:off x="548640" y="691515"/>
            <a:ext cx="5511800" cy="4704080"/>
          </a:xfrm>
          <a:prstGeom prst="curvedConnector3">
            <a:avLst>
              <a:gd name="adj1" fmla="val 56405"/>
            </a:avLst>
          </a:prstGeom>
          <a:ln w="76200"/>
        </p:spPr>
        <p:style>
          <a:lnRef idx="1">
            <a:schemeClr val="accent1"/>
          </a:lnRef>
          <a:fillRef idx="0">
            <a:schemeClr val="accent1"/>
          </a:fillRef>
          <a:effectRef idx="0">
            <a:schemeClr val="accent1"/>
          </a:effectRef>
          <a:fontRef idx="minor">
            <a:schemeClr val="tx1"/>
          </a:fontRef>
        </p:style>
      </p:cxnSp>
      <p:cxnSp>
        <p:nvCxnSpPr>
          <p:cNvPr id="10" name="曲线连接符 9"/>
          <p:cNvCxnSpPr/>
          <p:nvPr>
            <p:custDataLst>
              <p:tags r:id="rId9"/>
            </p:custDataLst>
          </p:nvPr>
        </p:nvCxnSpPr>
        <p:spPr>
          <a:xfrm>
            <a:off x="6066155" y="691515"/>
            <a:ext cx="5614670" cy="4787900"/>
          </a:xfrm>
          <a:prstGeom prst="curvedConnector3">
            <a:avLst>
              <a:gd name="adj1" fmla="val 50011"/>
            </a:avLst>
          </a:prstGeom>
          <a:ln w="76200"/>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2556510" y="4399915"/>
            <a:ext cx="274955" cy="329565"/>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等线" panose="02010600030101010101" charset="-122"/>
              <a:ea typeface="等线" panose="02010600030101010101" charset="-122"/>
            </a:endParaRPr>
          </a:p>
        </p:txBody>
      </p:sp>
      <p:sp>
        <p:nvSpPr>
          <p:cNvPr id="12" name="AutoShape 10"/>
          <p:cNvSpPr>
            <a:spLocks noChangeArrowheads="1"/>
          </p:cNvSpPr>
          <p:nvPr/>
        </p:nvSpPr>
        <p:spPr bwMode="auto">
          <a:xfrm>
            <a:off x="635" y="3913505"/>
            <a:ext cx="2555240" cy="815975"/>
          </a:xfrm>
          <a:prstGeom prst="homePlate">
            <a:avLst>
              <a:gd name="adj" fmla="val 30492"/>
            </a:avLst>
          </a:prstGeom>
          <a:solidFill>
            <a:schemeClr val="accent4">
              <a:lumMod val="50000"/>
            </a:schemeClr>
          </a:solidFill>
          <a:ln>
            <a:noFill/>
          </a:ln>
        </p:spPr>
        <p:txBody>
          <a:bodyPr wrap="none" anchor="ctr"/>
          <a:p>
            <a:pPr marL="0" marR="0" lvl="0" indent="0" algn="ctr" defTabSz="914400" rtl="0" fontAlgn="auto">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8F8F8"/>
                </a:solidFill>
                <a:effectLst/>
                <a:uLnTx/>
                <a:uFillTx/>
                <a:latin typeface="等线" panose="02010600030101010101" charset="-122"/>
                <a:ea typeface="等线" panose="02010600030101010101" charset="-122"/>
                <a:cs typeface="Times New Roman" panose="02020603050405020304" pitchFamily="18" charset="0"/>
                <a:sym typeface="Aa之云体" panose="02010600010101010101" pitchFamily="2" charset="-122"/>
              </a:rPr>
              <a:t>fully engaged/be </a:t>
            </a:r>
            <a:endParaRPr kumimoji="0" lang="en-US" altLang="zh-CN" sz="2000" i="0" u="none" strike="noStrike" kern="1200" cap="none" spc="0" normalizeH="0" baseline="0" noProof="0" dirty="0">
              <a:ln>
                <a:noFill/>
              </a:ln>
              <a:solidFill>
                <a:srgbClr val="F8F8F8"/>
              </a:solidFill>
              <a:effectLst/>
              <a:uLnTx/>
              <a:uFillTx/>
              <a:latin typeface="等线" panose="02010600030101010101" charset="-122"/>
              <a:ea typeface="等线" panose="02010600030101010101" charset="-122"/>
              <a:cs typeface="Times New Roman" panose="02020603050405020304" pitchFamily="18" charset="0"/>
              <a:sym typeface="Aa之云体" panose="02010600010101010101" pitchFamily="2" charset="-122"/>
            </a:endParaRPr>
          </a:p>
          <a:p>
            <a:pPr marL="0" marR="0" lvl="0" indent="0" algn="ctr" defTabSz="914400" rtl="0" fontAlgn="auto">
              <a:lnSpc>
                <a:spcPct val="100000"/>
              </a:lnSpc>
              <a:spcBef>
                <a:spcPts val="0"/>
              </a:spcBef>
              <a:spcAft>
                <a:spcPts val="0"/>
              </a:spcAft>
              <a:buClrTx/>
              <a:buSzTx/>
              <a:buFontTx/>
              <a:buNone/>
              <a:defRPr/>
            </a:pPr>
            <a:r>
              <a:rPr kumimoji="0" lang="en-US" altLang="zh-CN" sz="2000" i="0" u="none" strike="noStrike" kern="1200" cap="none" spc="0" normalizeH="0" baseline="0" noProof="0" dirty="0">
                <a:ln>
                  <a:noFill/>
                </a:ln>
                <a:solidFill>
                  <a:srgbClr val="F8F8F8"/>
                </a:solidFill>
                <a:effectLst/>
                <a:uLnTx/>
                <a:uFillTx/>
                <a:latin typeface="等线" panose="02010600030101010101" charset="-122"/>
                <a:ea typeface="等线" panose="02010600030101010101" charset="-122"/>
                <a:cs typeface="Times New Roman" panose="02020603050405020304" pitchFamily="18" charset="0"/>
                <a:sym typeface="Aa之云体" panose="02010600010101010101" pitchFamily="2" charset="-122"/>
              </a:rPr>
              <a:t>devoted to practicing</a:t>
            </a:r>
            <a:endParaRPr kumimoji="0" lang="en-US" altLang="zh-CN" sz="2000" i="0" u="none" strike="noStrike" kern="1200" cap="none" spc="0" normalizeH="0" baseline="0" noProof="0" dirty="0">
              <a:ln>
                <a:noFill/>
              </a:ln>
              <a:solidFill>
                <a:srgbClr val="F8F8F8"/>
              </a:solidFill>
              <a:effectLst/>
              <a:uLnTx/>
              <a:uFillTx/>
              <a:latin typeface="等线" panose="02010600030101010101" charset="-122"/>
              <a:ea typeface="等线" panose="02010600030101010101" charset="-122"/>
              <a:cs typeface="Times New Roman" panose="02020603050405020304" pitchFamily="18" charset="0"/>
              <a:sym typeface="Aa之云体" panose="02010600010101010101" pitchFamily="2" charset="-122"/>
            </a:endParaRPr>
          </a:p>
        </p:txBody>
      </p:sp>
      <p:sp>
        <p:nvSpPr>
          <p:cNvPr id="13" name="椭圆 12"/>
          <p:cNvSpPr/>
          <p:nvPr>
            <p:custDataLst>
              <p:tags r:id="rId10"/>
            </p:custDataLst>
          </p:nvPr>
        </p:nvSpPr>
        <p:spPr>
          <a:xfrm>
            <a:off x="3622675" y="2153920"/>
            <a:ext cx="274955" cy="329565"/>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等线" panose="02010600030101010101" charset="-122"/>
              <a:ea typeface="等线" panose="02010600030101010101" charset="-122"/>
            </a:endParaRPr>
          </a:p>
        </p:txBody>
      </p:sp>
      <p:sp>
        <p:nvSpPr>
          <p:cNvPr id="14" name="AutoShape 10"/>
          <p:cNvSpPr>
            <a:spLocks noChangeArrowheads="1"/>
          </p:cNvSpPr>
          <p:nvPr>
            <p:custDataLst>
              <p:tags r:id="rId11"/>
            </p:custDataLst>
          </p:nvPr>
        </p:nvSpPr>
        <p:spPr bwMode="auto">
          <a:xfrm>
            <a:off x="1057910" y="1894205"/>
            <a:ext cx="2346325" cy="765810"/>
          </a:xfrm>
          <a:prstGeom prst="homePlate">
            <a:avLst>
              <a:gd name="adj" fmla="val 30492"/>
            </a:avLst>
          </a:prstGeom>
          <a:solidFill>
            <a:schemeClr val="accent4">
              <a:lumMod val="50000"/>
            </a:schemeClr>
          </a:solidFill>
          <a:ln>
            <a:noFill/>
          </a:ln>
        </p:spPr>
        <p:txBody>
          <a:bodyPr wrap="none" anchor="ctr"/>
          <a:p>
            <a:pPr marL="0" marR="0" lvl="0" indent="0" algn="ctr" defTabSz="914400" rtl="0" fontAlgn="auto">
              <a:lnSpc>
                <a:spcPct val="80000"/>
              </a:lnSpc>
              <a:spcBef>
                <a:spcPts val="0"/>
              </a:spcBef>
              <a:spcAft>
                <a:spcPts val="0"/>
              </a:spcAft>
              <a:buClrTx/>
              <a:buSzTx/>
              <a:buFontTx/>
              <a:buNone/>
              <a:defRPr/>
            </a:pPr>
            <a:r>
              <a:rPr kumimoji="0" lang="en-US" altLang="zh-CN" sz="2800" i="0" u="none" strike="noStrike" kern="1200" cap="none" spc="0" normalizeH="0" baseline="0" noProof="0" dirty="0">
                <a:ln>
                  <a:noFill/>
                </a:ln>
                <a:solidFill>
                  <a:srgbClr val="F8F8F8"/>
                </a:solidFill>
                <a:effectLst/>
                <a:uLnTx/>
                <a:uFillTx/>
                <a:latin typeface="等线" panose="02010600030101010101" charset="-122"/>
                <a:ea typeface="等线" panose="02010600030101010101" charset="-122"/>
                <a:cs typeface="Times New Roman" panose="02020603050405020304" pitchFamily="18" charset="0"/>
                <a:sym typeface="Aa之云体" panose="02010600010101010101" pitchFamily="2" charset="-122"/>
              </a:rPr>
              <a:t>expectant</a:t>
            </a:r>
            <a:endParaRPr kumimoji="0" lang="en-US" altLang="zh-CN" sz="2800" i="0" u="none" strike="noStrike" kern="1200" cap="none" spc="0" normalizeH="0" baseline="0" noProof="0" dirty="0">
              <a:ln>
                <a:noFill/>
              </a:ln>
              <a:solidFill>
                <a:srgbClr val="F8F8F8"/>
              </a:solidFill>
              <a:effectLst/>
              <a:uLnTx/>
              <a:uFillTx/>
              <a:latin typeface="等线" panose="02010600030101010101" charset="-122"/>
              <a:ea typeface="等线" panose="02010600030101010101" charset="-122"/>
              <a:cs typeface="Times New Roman" panose="02020603050405020304" pitchFamily="18" charset="0"/>
              <a:sym typeface="Aa之云体" panose="02010600010101010101" pitchFamily="2" charset="-122"/>
            </a:endParaRPr>
          </a:p>
          <a:p>
            <a:pPr marL="0" marR="0" lvl="0" indent="0" algn="ctr" defTabSz="914400" rtl="0" fontAlgn="auto">
              <a:lnSpc>
                <a:spcPct val="80000"/>
              </a:lnSpc>
              <a:spcBef>
                <a:spcPts val="0"/>
              </a:spcBef>
              <a:spcAft>
                <a:spcPts val="0"/>
              </a:spcAft>
              <a:buClrTx/>
              <a:buSzTx/>
              <a:buFontTx/>
              <a:buNone/>
              <a:defRPr/>
            </a:pPr>
            <a:r>
              <a:rPr kumimoji="0" lang="en-US" altLang="zh-CN" sz="2800" i="0" u="none" strike="noStrike" kern="1200" cap="none" spc="0" normalizeH="0" baseline="0" noProof="0" dirty="0">
                <a:ln>
                  <a:noFill/>
                </a:ln>
                <a:solidFill>
                  <a:srgbClr val="F8F8F8"/>
                </a:solidFill>
                <a:effectLst/>
                <a:uLnTx/>
                <a:uFillTx/>
                <a:latin typeface="等线" panose="02010600030101010101" charset="-122"/>
                <a:ea typeface="等线" panose="02010600030101010101" charset="-122"/>
                <a:cs typeface="Times New Roman" panose="02020603050405020304" pitchFamily="18" charset="0"/>
                <a:sym typeface="Aa之云体" panose="02010600010101010101" pitchFamily="2" charset="-122"/>
              </a:rPr>
              <a:t>excited</a:t>
            </a:r>
            <a:endParaRPr kumimoji="0" lang="en-US" altLang="zh-CN" sz="2800" i="0" u="none" strike="noStrike" kern="1200" cap="none" spc="0" normalizeH="0" baseline="0" noProof="0" dirty="0">
              <a:ln>
                <a:noFill/>
              </a:ln>
              <a:solidFill>
                <a:srgbClr val="F8F8F8"/>
              </a:solidFill>
              <a:effectLst/>
              <a:uLnTx/>
              <a:uFillTx/>
              <a:latin typeface="等线" panose="02010600030101010101" charset="-122"/>
              <a:ea typeface="等线" panose="02010600030101010101" charset="-122"/>
              <a:cs typeface="Times New Roman" panose="02020603050405020304" pitchFamily="18" charset="0"/>
              <a:sym typeface="Aa之云体" panose="02010600010101010101" pitchFamily="2" charset="-122"/>
            </a:endParaRPr>
          </a:p>
        </p:txBody>
      </p:sp>
      <p:sp>
        <p:nvSpPr>
          <p:cNvPr id="15" name="椭圆 14"/>
          <p:cNvSpPr/>
          <p:nvPr/>
        </p:nvSpPr>
        <p:spPr>
          <a:xfrm>
            <a:off x="6137910" y="433070"/>
            <a:ext cx="274955" cy="329565"/>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AutoShape 10"/>
          <p:cNvSpPr>
            <a:spLocks noChangeArrowheads="1"/>
          </p:cNvSpPr>
          <p:nvPr/>
        </p:nvSpPr>
        <p:spPr bwMode="auto">
          <a:xfrm>
            <a:off x="4152900" y="297815"/>
            <a:ext cx="1907540" cy="590550"/>
          </a:xfrm>
          <a:prstGeom prst="homePlate">
            <a:avLst>
              <a:gd name="adj" fmla="val 30492"/>
            </a:avLst>
          </a:prstGeom>
          <a:solidFill>
            <a:schemeClr val="accent4">
              <a:lumMod val="50000"/>
            </a:schemeClr>
          </a:solidFill>
          <a:ln>
            <a:noFill/>
          </a:ln>
        </p:spPr>
        <p:txBody>
          <a:bodyPr wrap="none" anchor="ctr"/>
          <a:p>
            <a:pPr marL="0" marR="0" lvl="0" indent="0" algn="ctr" defTabSz="914400" rtl="0" fontAlgn="auto">
              <a:lnSpc>
                <a:spcPct val="8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8F8F8"/>
                </a:solidFill>
                <a:effectLst/>
                <a:uLnTx/>
                <a:uFillTx/>
                <a:latin typeface="+mn-ea"/>
                <a:cs typeface="Times New Roman" panose="02020603050405020304" pitchFamily="18" charset="0"/>
                <a:sym typeface="Aa之云体" panose="02010600010101010101" pitchFamily="2" charset="-122"/>
              </a:rPr>
              <a:t>？</a:t>
            </a:r>
            <a:endParaRPr kumimoji="0" lang="zh-CN" altLang="en-US" sz="2400" b="1" i="0" u="none" strike="noStrike" kern="1200" cap="none" spc="0" normalizeH="0" baseline="0" noProof="0" dirty="0">
              <a:ln>
                <a:noFill/>
              </a:ln>
              <a:solidFill>
                <a:srgbClr val="F8F8F8"/>
              </a:solidFill>
              <a:effectLst/>
              <a:uLnTx/>
              <a:uFillTx/>
              <a:latin typeface="+mn-ea"/>
              <a:cs typeface="Times New Roman" panose="02020603050405020304" pitchFamily="18" charset="0"/>
              <a:sym typeface="Aa之云体" panose="02010600010101010101" pitchFamily="2" charset="-122"/>
            </a:endParaRPr>
          </a:p>
        </p:txBody>
      </p:sp>
      <p:sp>
        <p:nvSpPr>
          <p:cNvPr id="17" name="椭圆 16"/>
          <p:cNvSpPr/>
          <p:nvPr>
            <p:custDataLst>
              <p:tags r:id="rId12"/>
            </p:custDataLst>
          </p:nvPr>
        </p:nvSpPr>
        <p:spPr>
          <a:xfrm rot="10800000">
            <a:off x="8653145" y="2513330"/>
            <a:ext cx="274955" cy="329565"/>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AutoShape 10"/>
          <p:cNvSpPr>
            <a:spLocks noChangeArrowheads="1"/>
          </p:cNvSpPr>
          <p:nvPr>
            <p:custDataLst>
              <p:tags r:id="rId13"/>
            </p:custDataLst>
          </p:nvPr>
        </p:nvSpPr>
        <p:spPr bwMode="auto">
          <a:xfrm rot="10800000">
            <a:off x="9150350" y="2383155"/>
            <a:ext cx="1590040" cy="589915"/>
          </a:xfrm>
          <a:prstGeom prst="homePlate">
            <a:avLst>
              <a:gd name="adj" fmla="val 30492"/>
            </a:avLst>
          </a:prstGeom>
          <a:solidFill>
            <a:schemeClr val="accent4">
              <a:lumMod val="50000"/>
            </a:schemeClr>
          </a:solidFill>
          <a:ln>
            <a:noFill/>
          </a:ln>
        </p:spPr>
        <p:txBody>
          <a:bodyPr wrap="none" anchor="ctr"/>
          <a:p>
            <a:pPr marL="0" marR="0" lvl="0" indent="0" algn="ctr" defTabSz="914400" rtl="0" fontAlgn="auto">
              <a:lnSpc>
                <a:spcPct val="100000"/>
              </a:lnSpc>
              <a:spcBef>
                <a:spcPts val="0"/>
              </a:spcBef>
              <a:spcAft>
                <a:spcPts val="0"/>
              </a:spcAft>
              <a:buClrTx/>
              <a:buSzTx/>
              <a:buFontTx/>
              <a:buNone/>
              <a:defRPr/>
            </a:pPr>
            <a:endParaRPr kumimoji="0" lang="en-US" altLang="zh-CN" sz="3200" i="0" u="none" strike="noStrike" kern="1200" cap="none" spc="0" normalizeH="0" baseline="0" noProof="0" dirty="0">
              <a:ln>
                <a:noFill/>
              </a:ln>
              <a:solidFill>
                <a:srgbClr val="F8F8F8"/>
              </a:solidFill>
              <a:effectLst/>
              <a:uLnTx/>
              <a:uFillTx/>
              <a:latin typeface="Times New Roman" panose="02020603050405020304" pitchFamily="18" charset="0"/>
              <a:ea typeface="Aa之云体" panose="02010600010101010101" pitchFamily="2" charset="-122"/>
              <a:cs typeface="Times New Roman" panose="02020603050405020304" pitchFamily="18" charset="0"/>
              <a:sym typeface="Aa之云体" panose="02010600010101010101" pitchFamily="2" charset="-122"/>
            </a:endParaRPr>
          </a:p>
        </p:txBody>
      </p:sp>
      <p:sp>
        <p:nvSpPr>
          <p:cNvPr id="22" name="文本框 21"/>
          <p:cNvSpPr txBox="1"/>
          <p:nvPr/>
        </p:nvSpPr>
        <p:spPr>
          <a:xfrm>
            <a:off x="9501505" y="2483485"/>
            <a:ext cx="2470150" cy="460375"/>
          </a:xfrm>
          <a:prstGeom prst="rect">
            <a:avLst/>
          </a:prstGeom>
          <a:noFill/>
        </p:spPr>
        <p:txBody>
          <a:bodyPr wrap="square" rtlCol="0">
            <a:spAutoFit/>
          </a:bodyPr>
          <a:p>
            <a:r>
              <a:rPr lang="zh-CN" altLang="en-US" sz="2400" b="1">
                <a:solidFill>
                  <a:schemeClr val="bg1"/>
                </a:solidFill>
                <a:latin typeface="等线" panose="02010600030101010101" charset="-122"/>
                <a:ea typeface="等线" panose="02010600030101010101" charset="-122"/>
              </a:rPr>
              <a:t>？</a:t>
            </a:r>
            <a:endParaRPr lang="zh-CN" altLang="en-US" sz="2400" b="1">
              <a:solidFill>
                <a:schemeClr val="bg1"/>
              </a:solidFill>
              <a:latin typeface="等线" panose="02010600030101010101" charset="-122"/>
              <a:ea typeface="等线" panose="02010600030101010101" charset="-122"/>
            </a:endParaRPr>
          </a:p>
        </p:txBody>
      </p:sp>
      <p:sp>
        <p:nvSpPr>
          <p:cNvPr id="24" name="文本框 23"/>
          <p:cNvSpPr txBox="1"/>
          <p:nvPr/>
        </p:nvSpPr>
        <p:spPr>
          <a:xfrm>
            <a:off x="6790055" y="22225"/>
            <a:ext cx="3060700" cy="1383665"/>
          </a:xfrm>
          <a:prstGeom prst="rect">
            <a:avLst/>
          </a:prstGeom>
          <a:noFill/>
        </p:spPr>
        <p:txBody>
          <a:bodyPr wrap="square" rtlCol="0" anchor="t">
            <a:spAutoFit/>
          </a:bodyPr>
          <a:p>
            <a:pPr marL="0" marR="0" lvl="0" indent="0" algn="ctr" defTabSz="914400" rtl="0" fontAlgn="auto">
              <a:lnSpc>
                <a:spcPct val="100000"/>
              </a:lnSpc>
              <a:spcBef>
                <a:spcPts val="0"/>
              </a:spcBef>
              <a:spcAft>
                <a:spcPts val="0"/>
              </a:spcAft>
              <a:buClrTx/>
              <a:buSzTx/>
              <a:buFontTx/>
              <a:buNone/>
              <a:defRPr/>
            </a:pPr>
            <a:r>
              <a:rPr lang="en-US" altLang="zh-CN" sz="2800" b="1" noProof="0" dirty="0">
                <a:ln>
                  <a:noFill/>
                </a:ln>
                <a:solidFill>
                  <a:schemeClr val="accent1">
                    <a:lumMod val="50000"/>
                  </a:schemeClr>
                </a:solidFill>
                <a:effectLst/>
                <a:highlight>
                  <a:srgbClr val="C0C0C0"/>
                </a:highlight>
                <a:uLnTx/>
                <a:uFillTx/>
                <a:latin typeface="+mn-ea"/>
                <a:cs typeface="Times New Roman" panose="02020603050405020304" pitchFamily="18" charset="0"/>
                <a:sym typeface="Aa之云体" panose="02010600010101010101" pitchFamily="2" charset="-122"/>
              </a:rPr>
              <a:t>startled/shocked</a:t>
            </a:r>
            <a:endParaRPr kumimoji="0" lang="en-US" altLang="zh-CN" sz="2800" b="1" i="0" u="none" strike="noStrike" kern="1200" cap="none" spc="0" normalizeH="0" baseline="0" noProof="0" dirty="0">
              <a:ln>
                <a:noFill/>
              </a:ln>
              <a:solidFill>
                <a:schemeClr val="accent1">
                  <a:lumMod val="50000"/>
                </a:schemeClr>
              </a:solidFill>
              <a:effectLst/>
              <a:highlight>
                <a:srgbClr val="C0C0C0"/>
              </a:highlight>
              <a:uLnTx/>
              <a:uFillTx/>
              <a:latin typeface="+mn-ea"/>
              <a:cs typeface="Times New Roman" panose="02020603050405020304" pitchFamily="18" charset="0"/>
              <a:sym typeface="Aa之云体" panose="02010600010101010101" pitchFamily="2" charset="-122"/>
            </a:endParaRPr>
          </a:p>
          <a:p>
            <a:pPr marL="0" marR="0" lvl="0" indent="0" algn="ctr" defTabSz="914400" rtl="0" fontAlgn="auto">
              <a:lnSpc>
                <a:spcPct val="100000"/>
              </a:lnSpc>
              <a:spcBef>
                <a:spcPts val="0"/>
              </a:spcBef>
              <a:spcAft>
                <a:spcPts val="0"/>
              </a:spcAft>
              <a:buClrTx/>
              <a:buSzTx/>
              <a:buFontTx/>
              <a:buNone/>
              <a:defRPr/>
            </a:pPr>
            <a:r>
              <a:rPr lang="en-US" altLang="zh-CN" sz="2800" b="1" noProof="0" dirty="0">
                <a:ln>
                  <a:noFill/>
                </a:ln>
                <a:solidFill>
                  <a:schemeClr val="accent1">
                    <a:lumMod val="50000"/>
                  </a:schemeClr>
                </a:solidFill>
                <a:effectLst/>
                <a:highlight>
                  <a:srgbClr val="C0C0C0"/>
                </a:highlight>
                <a:uLnTx/>
                <a:uFillTx/>
                <a:latin typeface="+mn-ea"/>
                <a:cs typeface="Times New Roman" panose="02020603050405020304" pitchFamily="18" charset="0"/>
                <a:sym typeface="Aa之云体" panose="02010600010101010101" pitchFamily="2" charset="-122"/>
              </a:rPr>
              <a:t>nervous</a:t>
            </a:r>
            <a:endParaRPr kumimoji="0" lang="en-US" altLang="zh-CN" sz="2800" b="1" i="0" u="none" strike="noStrike" kern="1200" cap="none" spc="0" normalizeH="0" baseline="0" noProof="0" dirty="0">
              <a:ln>
                <a:noFill/>
              </a:ln>
              <a:solidFill>
                <a:schemeClr val="accent1">
                  <a:lumMod val="50000"/>
                </a:schemeClr>
              </a:solidFill>
              <a:effectLst/>
              <a:highlight>
                <a:srgbClr val="C0C0C0"/>
              </a:highlight>
              <a:uLnTx/>
              <a:uFillTx/>
              <a:latin typeface="+mn-ea"/>
              <a:cs typeface="Times New Roman" panose="02020603050405020304" pitchFamily="18" charset="0"/>
              <a:sym typeface="Aa之云体" panose="02010600010101010101" pitchFamily="2" charset="-122"/>
            </a:endParaRPr>
          </a:p>
          <a:p>
            <a:pPr marL="0" marR="0" lvl="0" indent="0" algn="ctr" defTabSz="914400" rtl="0" fontAlgn="auto">
              <a:lnSpc>
                <a:spcPct val="100000"/>
              </a:lnSpc>
              <a:spcBef>
                <a:spcPts val="0"/>
              </a:spcBef>
              <a:spcAft>
                <a:spcPts val="0"/>
              </a:spcAft>
              <a:buClrTx/>
              <a:buSzTx/>
              <a:buFontTx/>
              <a:buNone/>
              <a:defRPr/>
            </a:pPr>
            <a:r>
              <a:rPr lang="en-US" altLang="zh-CN" sz="2800" b="1" noProof="0" dirty="0">
                <a:ln>
                  <a:noFill/>
                </a:ln>
                <a:solidFill>
                  <a:schemeClr val="accent1">
                    <a:lumMod val="50000"/>
                  </a:schemeClr>
                </a:solidFill>
                <a:effectLst/>
                <a:highlight>
                  <a:srgbClr val="C0C0C0"/>
                </a:highlight>
                <a:uLnTx/>
                <a:uFillTx/>
                <a:latin typeface="+mn-ea"/>
                <a:cs typeface="Times New Roman" panose="02020603050405020304" pitchFamily="18" charset="0"/>
                <a:sym typeface="Aa之云体" panose="02010600010101010101" pitchFamily="2" charset="-122"/>
              </a:rPr>
              <a:t>be at a loss</a:t>
            </a:r>
            <a:endParaRPr lang="en-US" altLang="zh-CN" sz="2800" b="1" noProof="0" dirty="0">
              <a:ln>
                <a:noFill/>
              </a:ln>
              <a:solidFill>
                <a:schemeClr val="accent1">
                  <a:lumMod val="50000"/>
                </a:schemeClr>
              </a:solidFill>
              <a:effectLst/>
              <a:highlight>
                <a:srgbClr val="C0C0C0"/>
              </a:highlight>
              <a:uLnTx/>
              <a:uFillTx/>
              <a:latin typeface="+mn-ea"/>
              <a:cs typeface="Times New Roman" panose="02020603050405020304" pitchFamily="18" charset="0"/>
              <a:sym typeface="Aa之云体" panose="02010600010101010101" pitchFamily="2" charset="-122"/>
            </a:endParaRPr>
          </a:p>
        </p:txBody>
      </p:sp>
      <p:sp>
        <p:nvSpPr>
          <p:cNvPr id="25" name="文本框 24"/>
          <p:cNvSpPr txBox="1"/>
          <p:nvPr/>
        </p:nvSpPr>
        <p:spPr>
          <a:xfrm>
            <a:off x="9150985" y="3083560"/>
            <a:ext cx="2938780" cy="953135"/>
          </a:xfrm>
          <a:prstGeom prst="rect">
            <a:avLst/>
          </a:prstGeom>
          <a:noFill/>
        </p:spPr>
        <p:txBody>
          <a:bodyPr wrap="square" rtlCol="0">
            <a:spAutoFit/>
          </a:bodyPr>
          <a:p>
            <a:pPr>
              <a:lnSpc>
                <a:spcPct val="100000"/>
              </a:lnSpc>
            </a:pPr>
            <a:r>
              <a:rPr lang="en-US" altLang="zh-CN" sz="2800" b="1" noProof="0" dirty="0">
                <a:ln>
                  <a:noFill/>
                </a:ln>
                <a:solidFill>
                  <a:schemeClr val="accent1">
                    <a:lumMod val="50000"/>
                  </a:schemeClr>
                </a:solidFill>
                <a:effectLst/>
                <a:highlight>
                  <a:srgbClr val="C0C0C0"/>
                </a:highlight>
                <a:uLnTx/>
                <a:uFillTx/>
                <a:latin typeface="+mn-ea"/>
                <a:cs typeface="Times New Roman" panose="02020603050405020304" pitchFamily="18" charset="0"/>
              </a:rPr>
              <a:t>surprised, relief</a:t>
            </a:r>
            <a:endParaRPr lang="en-US" altLang="zh-CN" sz="2800" b="1" noProof="0" dirty="0">
              <a:ln>
                <a:noFill/>
              </a:ln>
              <a:solidFill>
                <a:schemeClr val="accent1">
                  <a:lumMod val="50000"/>
                </a:schemeClr>
              </a:solidFill>
              <a:effectLst/>
              <a:highlight>
                <a:srgbClr val="C0C0C0"/>
              </a:highlight>
              <a:uLnTx/>
              <a:uFillTx/>
              <a:latin typeface="+mn-ea"/>
              <a:cs typeface="Times New Roman" panose="02020603050405020304" pitchFamily="18" charset="0"/>
            </a:endParaRPr>
          </a:p>
          <a:p>
            <a:pPr>
              <a:lnSpc>
                <a:spcPct val="100000"/>
              </a:lnSpc>
            </a:pPr>
            <a:r>
              <a:rPr lang="en-US" altLang="zh-CN" sz="2800" b="1" noProof="0" dirty="0">
                <a:ln>
                  <a:noFill/>
                </a:ln>
                <a:solidFill>
                  <a:schemeClr val="accent1">
                    <a:lumMod val="50000"/>
                  </a:schemeClr>
                </a:solidFill>
                <a:effectLst/>
                <a:highlight>
                  <a:srgbClr val="C0C0C0"/>
                </a:highlight>
                <a:uLnTx/>
                <a:uFillTx/>
                <a:latin typeface="+mn-ea"/>
                <a:cs typeface="Times New Roman" panose="02020603050405020304" pitchFamily="18" charset="0"/>
              </a:rPr>
              <a:t>give me strength</a:t>
            </a:r>
            <a:endParaRPr lang="en-US" altLang="zh-CN" sz="2800" b="1" noProof="0" dirty="0">
              <a:ln>
                <a:noFill/>
              </a:ln>
              <a:solidFill>
                <a:schemeClr val="accent1">
                  <a:lumMod val="50000"/>
                </a:schemeClr>
              </a:solidFill>
              <a:effectLst/>
              <a:highlight>
                <a:srgbClr val="C0C0C0"/>
              </a:highlight>
              <a:uLnTx/>
              <a:uFillTx/>
              <a:latin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linds(horizontal)">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14" grpId="0" bldLvl="0" animBg="1"/>
      <p:bldP spid="17" grpId="0" bldLvl="0" animBg="1"/>
      <p:bldP spid="18" grpId="0" bldLvl="0" animBg="1"/>
      <p:bldP spid="24" grpId="0"/>
      <p:bldP spid="25" grpId="0"/>
      <p:bldP spid="16"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84150" y="999490"/>
            <a:ext cx="10721340" cy="3481705"/>
          </a:xfrm>
          <a:prstGeom prst="rect">
            <a:avLst/>
          </a:prstGeom>
          <a:solidFill>
            <a:schemeClr val="bg1">
              <a:lumMod val="95000"/>
            </a:schemeClr>
          </a:solidFill>
        </p:spPr>
        <p:txBody>
          <a:bodyPr wrap="square" rtlCol="0">
            <a:noAutofit/>
          </a:bodyPr>
          <a:p>
            <a:pPr indent="0" fontAlgn="auto"/>
            <a:r>
              <a:rPr lang="en-US" sz="2800" b="1">
                <a:latin typeface="等线" panose="02010600030101010101" charset="-122"/>
                <a:ea typeface="等线" panose="02010600030101010101" charset="-122"/>
                <a:sym typeface="+mn-ea"/>
              </a:rPr>
              <a:t>Para.1</a:t>
            </a:r>
            <a:r>
              <a:rPr lang="en-US" sz="3200" b="1">
                <a:latin typeface="等线" panose="02010600030101010101" charset="-122"/>
                <a:ea typeface="等线" panose="02010600030101010101" charset="-122"/>
                <a:sym typeface="+mn-ea"/>
              </a:rPr>
              <a:t> </a:t>
            </a:r>
            <a:r>
              <a:rPr lang="en-US" sz="2800" b="1">
                <a:latin typeface="等线" panose="02010600030101010101" charset="-122"/>
                <a:ea typeface="等线" panose="02010600030101010101" charset="-122"/>
                <a:sym typeface="+mn-ea"/>
              </a:rPr>
              <a:t>Denny held my hand, but then my turn came.</a:t>
            </a:r>
            <a:endParaRPr lang="en-US" sz="2800" b="1">
              <a:latin typeface="等线" panose="02010600030101010101" charset="-122"/>
              <a:ea typeface="等线" panose="02010600030101010101" charset="-122"/>
              <a:sym typeface="+mn-ea"/>
            </a:endParaRPr>
          </a:p>
          <a:p>
            <a:pPr indent="0" fontAlgn="auto"/>
            <a:endParaRPr lang="en-US" sz="2800" b="1">
              <a:latin typeface="等线" panose="02010600030101010101" charset="-122"/>
              <a:ea typeface="等线" panose="02010600030101010101" charset="-122"/>
              <a:sym typeface="+mn-ea"/>
            </a:endParaRPr>
          </a:p>
          <a:p>
            <a:pPr indent="0" fontAlgn="auto"/>
            <a:endParaRPr lang="en-US" sz="2800" b="1">
              <a:latin typeface="等线" panose="02010600030101010101" charset="-122"/>
              <a:ea typeface="等线" panose="02010600030101010101" charset="-122"/>
              <a:sym typeface="+mn-ea"/>
            </a:endParaRPr>
          </a:p>
          <a:p>
            <a:pPr indent="0" fontAlgn="auto"/>
            <a:endParaRPr lang="en-US" sz="2800" b="1">
              <a:latin typeface="等线" panose="02010600030101010101" charset="-122"/>
              <a:ea typeface="等线" panose="02010600030101010101" charset="-122"/>
              <a:sym typeface="+mn-ea"/>
            </a:endParaRPr>
          </a:p>
          <a:p>
            <a:pPr indent="0" fontAlgn="auto"/>
            <a:endParaRPr lang="en-US" sz="2800" b="1">
              <a:latin typeface="等线" panose="02010600030101010101" charset="-122"/>
              <a:ea typeface="等线" panose="02010600030101010101" charset="-122"/>
              <a:sym typeface="+mn-ea"/>
            </a:endParaRPr>
          </a:p>
          <a:p>
            <a:pPr indent="0" fontAlgn="auto"/>
            <a:endParaRPr lang="en-US" sz="2800" b="1">
              <a:latin typeface="等线" panose="02010600030101010101" charset="-122"/>
              <a:ea typeface="等线" panose="02010600030101010101" charset="-122"/>
              <a:sym typeface="+mn-ea"/>
            </a:endParaRPr>
          </a:p>
          <a:p>
            <a:pPr indent="0" fontAlgn="auto"/>
            <a:r>
              <a:rPr lang="en-US" sz="2800" b="1">
                <a:latin typeface="等线" panose="02010600030101010101" charset="-122"/>
                <a:ea typeface="等线" panose="02010600030101010101" charset="-122"/>
                <a:sym typeface="+mn-ea"/>
              </a:rPr>
              <a:t>Para. 2 A small body climbed onto the piano bench next to me.</a:t>
            </a:r>
            <a:endParaRPr lang="en-US" sz="2800" b="1">
              <a:latin typeface="等线" panose="02010600030101010101" charset="-122"/>
              <a:ea typeface="等线" panose="02010600030101010101" charset="-122"/>
              <a:sym typeface="+mn-ea"/>
            </a:endParaRPr>
          </a:p>
        </p:txBody>
      </p:sp>
      <p:sp>
        <p:nvSpPr>
          <p:cNvPr id="3" name="矩形 2"/>
          <p:cNvSpPr/>
          <p:nvPr>
            <p:custDataLst>
              <p:tags r:id="rId1"/>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318770" y="100330"/>
            <a:ext cx="5188585"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3"/>
            </p:custDataLst>
          </p:nvPr>
        </p:nvSpPr>
        <p:spPr>
          <a:xfrm>
            <a:off x="386080" y="172720"/>
            <a:ext cx="8409940" cy="521970"/>
          </a:xfrm>
          <a:prstGeom prst="rect">
            <a:avLst/>
          </a:prstGeom>
          <a:noFill/>
        </p:spPr>
        <p:txBody>
          <a:bodyPr wrap="square" rtlCol="0">
            <a:spAutoFit/>
          </a:bodyPr>
          <a:p>
            <a:r>
              <a:rPr lang="en-US" altLang="zh-CN" sz="2800" b="1" dirty="0">
                <a:latin typeface="Arial" panose="020B0604020202020204" pitchFamily="34" charset="0"/>
                <a:ea typeface="Noto Sans S Chinese Regular" panose="020B0500000000000000" pitchFamily="34" charset="-122"/>
                <a:cs typeface="Arial" panose="020B0604020202020204" pitchFamily="34" charset="0"/>
              </a:rPr>
              <a:t>How to design logical plots?</a:t>
            </a:r>
            <a:endParaRPr lang="en-US" altLang="zh-CN" sz="2400" b="1" dirty="0">
              <a:latin typeface="Arial" panose="020B0604020202020204" pitchFamily="34" charset="0"/>
              <a:ea typeface="Noto Sans S Chinese Regular" panose="020B0500000000000000" pitchFamily="34" charset="-122"/>
              <a:cs typeface="Arial" panose="020B0604020202020204" pitchFamily="34" charset="0"/>
            </a:endParaRPr>
          </a:p>
        </p:txBody>
      </p:sp>
      <p:sp>
        <p:nvSpPr>
          <p:cNvPr id="6" name="淘宝网chenying0907出品 65"/>
          <p:cNvSpPr txBox="1"/>
          <p:nvPr/>
        </p:nvSpPr>
        <p:spPr>
          <a:xfrm>
            <a:off x="318770" y="1617345"/>
            <a:ext cx="8693785" cy="2245360"/>
          </a:xfrm>
          <a:prstGeom prst="rect">
            <a:avLst/>
          </a:prstGeom>
          <a:noFill/>
        </p:spPr>
        <p:txBody>
          <a:bodyPr wrap="square" rtlCol="0">
            <a:spAutoFit/>
          </a:bodyPr>
          <a:p>
            <a:pPr marL="514350" indent="-514350">
              <a:buFont typeface="+mj-ea"/>
              <a:buAutoNum type="circleNumDbPlain"/>
            </a:pPr>
            <a:r>
              <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rPr>
              <a:t>What did I do and what did I say to Denny?</a:t>
            </a:r>
            <a:endPar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endParaRPr>
          </a:p>
          <a:p>
            <a:pPr marL="514350" indent="-514350">
              <a:buFont typeface="+mj-ea"/>
              <a:buAutoNum type="circleNumDbPlain"/>
            </a:pPr>
            <a:r>
              <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rPr>
              <a:t>What’s Denny’s reaction?</a:t>
            </a:r>
            <a:endPar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endParaRPr>
          </a:p>
          <a:p>
            <a:pPr marL="514350" indent="-514350">
              <a:buFont typeface="+mj-ea"/>
              <a:buAutoNum type="circleNumDbPlain"/>
            </a:pPr>
            <a:r>
              <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rPr>
              <a:t>How did I perform and what’s my feeling?</a:t>
            </a:r>
            <a:endPar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endParaRPr>
          </a:p>
          <a:p>
            <a:pPr marL="514350" indent="-514350">
              <a:buFont typeface="+mj-ea"/>
              <a:buAutoNum type="circleNumDbPlain"/>
            </a:pPr>
            <a:r>
              <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rPr>
              <a:t>(What’s the reaction of audience?)</a:t>
            </a:r>
            <a:endPar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endParaRPr>
          </a:p>
          <a:p>
            <a:pPr marL="514350" indent="-514350">
              <a:buFont typeface="+mj-ea"/>
              <a:buAutoNum type="circleNumDbPlain"/>
            </a:pPr>
            <a:r>
              <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rPr>
              <a:t>How to link para1 and 2?</a:t>
            </a:r>
            <a:endPar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endParaRPr>
          </a:p>
        </p:txBody>
      </p:sp>
      <p:sp>
        <p:nvSpPr>
          <p:cNvPr id="30" name="右弧形箭头 29"/>
          <p:cNvSpPr/>
          <p:nvPr>
            <p:custDataLst>
              <p:tags r:id="rId4"/>
            </p:custDataLst>
          </p:nvPr>
        </p:nvSpPr>
        <p:spPr>
          <a:xfrm>
            <a:off x="8952865" y="1233805"/>
            <a:ext cx="960120" cy="865505"/>
          </a:xfrm>
          <a:prstGeom prst="curvedLeftArrow">
            <a:avLst/>
          </a:prstGeom>
          <a:solidFill>
            <a:srgbClr val="EFE6D1"/>
          </a:solidFill>
          <a:ln>
            <a:solidFill>
              <a:srgbClr val="E9DE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p:nvSpPr>
        <p:spPr>
          <a:xfrm>
            <a:off x="10078720" y="1291590"/>
            <a:ext cx="1932305" cy="521970"/>
          </a:xfrm>
          <a:prstGeom prst="rect">
            <a:avLst/>
          </a:prstGeom>
          <a:noFill/>
        </p:spPr>
        <p:txBody>
          <a:bodyPr wrap="square" rtlCol="0">
            <a:spAutoFit/>
          </a:bodyPr>
          <a:p>
            <a:pPr lvl="0" algn="l">
              <a:buClrTx/>
              <a:buSzTx/>
              <a:buFontTx/>
            </a:pPr>
            <a:r>
              <a:rPr lang="zh-CN" altLang="en-US" sz="2800" b="1">
                <a:solidFill>
                  <a:schemeClr val="accent2">
                    <a:lumMod val="75000"/>
                  </a:schemeClr>
                </a:solidFill>
                <a:latin typeface="等线" panose="02010600030101010101" charset="-122"/>
                <a:ea typeface="等线" panose="02010600030101010101" charset="-122"/>
                <a:cs typeface="等线" panose="02010600030101010101" charset="-122"/>
                <a:sym typeface="+mn-ea"/>
              </a:rPr>
              <a:t>衔接1</a:t>
            </a:r>
            <a:endParaRPr lang="zh-CN" altLang="en-US" sz="2800" b="1">
              <a:solidFill>
                <a:schemeClr val="accent2">
                  <a:lumMod val="75000"/>
                </a:schemeClr>
              </a:solidFill>
              <a:latin typeface="等线" panose="02010600030101010101" charset="-122"/>
              <a:ea typeface="等线" panose="02010600030101010101" charset="-122"/>
              <a:cs typeface="等线" panose="02010600030101010101" charset="-122"/>
              <a:sym typeface="+mn-ea"/>
            </a:endParaRPr>
          </a:p>
        </p:txBody>
      </p:sp>
      <p:sp>
        <p:nvSpPr>
          <p:cNvPr id="10" name="右弧形箭头 9"/>
          <p:cNvSpPr/>
          <p:nvPr>
            <p:custDataLst>
              <p:tags r:id="rId5"/>
            </p:custDataLst>
          </p:nvPr>
        </p:nvSpPr>
        <p:spPr>
          <a:xfrm>
            <a:off x="5266055" y="3476625"/>
            <a:ext cx="960120" cy="865505"/>
          </a:xfrm>
          <a:prstGeom prst="curvedLeftArrow">
            <a:avLst/>
          </a:prstGeom>
          <a:solidFill>
            <a:srgbClr val="EFE6D1"/>
          </a:solidFill>
          <a:ln>
            <a:solidFill>
              <a:srgbClr val="E9DE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2" name="文本框 11"/>
          <p:cNvSpPr txBox="1"/>
          <p:nvPr>
            <p:custDataLst>
              <p:tags r:id="rId6"/>
            </p:custDataLst>
          </p:nvPr>
        </p:nvSpPr>
        <p:spPr>
          <a:xfrm>
            <a:off x="6367780" y="3648075"/>
            <a:ext cx="1932305" cy="521970"/>
          </a:xfrm>
          <a:prstGeom prst="rect">
            <a:avLst/>
          </a:prstGeom>
          <a:noFill/>
        </p:spPr>
        <p:txBody>
          <a:bodyPr wrap="square" rtlCol="0">
            <a:spAutoFit/>
          </a:bodyPr>
          <a:p>
            <a:r>
              <a:rPr lang="zh-CN" altLang="en-US" sz="2800" b="1">
                <a:solidFill>
                  <a:schemeClr val="accent2">
                    <a:lumMod val="75000"/>
                  </a:schemeClr>
                </a:solidFill>
                <a:latin typeface="等线" panose="02010600030101010101" charset="-122"/>
                <a:ea typeface="等线" panose="02010600030101010101" charset="-122"/>
                <a:cs typeface="等线" panose="02010600030101010101" charset="-122"/>
              </a:rPr>
              <a:t>衔接</a:t>
            </a:r>
            <a:r>
              <a:rPr lang="en-US" altLang="zh-CN" sz="2800" b="1">
                <a:solidFill>
                  <a:schemeClr val="accent2">
                    <a:lumMod val="75000"/>
                  </a:schemeClr>
                </a:solidFill>
                <a:latin typeface="等线" panose="02010600030101010101" charset="-122"/>
                <a:ea typeface="等线" panose="02010600030101010101" charset="-122"/>
                <a:cs typeface="等线" panose="02010600030101010101" charset="-122"/>
              </a:rPr>
              <a:t>2</a:t>
            </a:r>
            <a:endParaRPr lang="en-US" altLang="zh-CN" sz="2800" b="1">
              <a:solidFill>
                <a:schemeClr val="accent2">
                  <a:lumMod val="75000"/>
                </a:schemeClr>
              </a:solidFill>
              <a:latin typeface="等线" panose="02010600030101010101" charset="-122"/>
              <a:ea typeface="等线" panose="02010600030101010101" charset="-122"/>
              <a:cs typeface="等线" panose="02010600030101010101" charset="-122"/>
            </a:endParaRPr>
          </a:p>
        </p:txBody>
      </p:sp>
      <p:sp>
        <p:nvSpPr>
          <p:cNvPr id="13" name="右弧形箭头 12"/>
          <p:cNvSpPr/>
          <p:nvPr>
            <p:custDataLst>
              <p:tags r:id="rId7"/>
            </p:custDataLst>
          </p:nvPr>
        </p:nvSpPr>
        <p:spPr>
          <a:xfrm>
            <a:off x="10427335" y="4218305"/>
            <a:ext cx="960120" cy="865505"/>
          </a:xfrm>
          <a:prstGeom prst="curvedLeftArrow">
            <a:avLst/>
          </a:prstGeom>
          <a:solidFill>
            <a:srgbClr val="EFE6D1"/>
          </a:solidFill>
          <a:ln>
            <a:solidFill>
              <a:srgbClr val="E9DE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4" name="文本框 13"/>
          <p:cNvSpPr txBox="1"/>
          <p:nvPr>
            <p:custDataLst>
              <p:tags r:id="rId8"/>
            </p:custDataLst>
          </p:nvPr>
        </p:nvSpPr>
        <p:spPr>
          <a:xfrm>
            <a:off x="10427335" y="3648075"/>
            <a:ext cx="1932305" cy="521970"/>
          </a:xfrm>
          <a:prstGeom prst="rect">
            <a:avLst/>
          </a:prstGeom>
          <a:noFill/>
        </p:spPr>
        <p:txBody>
          <a:bodyPr wrap="square" rtlCol="0">
            <a:spAutoFit/>
          </a:bodyPr>
          <a:p>
            <a:pPr lvl="0" algn="l">
              <a:buClrTx/>
              <a:buSzTx/>
              <a:buFontTx/>
            </a:pPr>
            <a:r>
              <a:rPr lang="zh-CN" altLang="en-US" sz="2800" b="1">
                <a:solidFill>
                  <a:schemeClr val="accent2">
                    <a:lumMod val="75000"/>
                  </a:schemeClr>
                </a:solidFill>
                <a:latin typeface="等线" panose="02010600030101010101" charset="-122"/>
                <a:ea typeface="等线" panose="02010600030101010101" charset="-122"/>
                <a:cs typeface="等线" panose="02010600030101010101" charset="-122"/>
                <a:sym typeface="+mn-ea"/>
              </a:rPr>
              <a:t>衔接3</a:t>
            </a:r>
            <a:endParaRPr lang="zh-CN" altLang="en-US" sz="2800" b="1">
              <a:solidFill>
                <a:schemeClr val="accent2">
                  <a:lumMod val="75000"/>
                </a:schemeClr>
              </a:solidFill>
              <a:latin typeface="等线" panose="02010600030101010101" charset="-122"/>
              <a:ea typeface="等线" panose="02010600030101010101" charset="-122"/>
              <a:cs typeface="等线" panose="02010600030101010101" charset="-122"/>
              <a:sym typeface="+mn-ea"/>
            </a:endParaRPr>
          </a:p>
        </p:txBody>
      </p:sp>
      <p:sp>
        <p:nvSpPr>
          <p:cNvPr id="15" name="淘宝网chenying0907出品 65"/>
          <p:cNvSpPr txBox="1"/>
          <p:nvPr>
            <p:custDataLst>
              <p:tags r:id="rId9"/>
            </p:custDataLst>
          </p:nvPr>
        </p:nvSpPr>
        <p:spPr>
          <a:xfrm>
            <a:off x="445770" y="4612640"/>
            <a:ext cx="8693785" cy="2245360"/>
          </a:xfrm>
          <a:prstGeom prst="rect">
            <a:avLst/>
          </a:prstGeom>
          <a:noFill/>
        </p:spPr>
        <p:txBody>
          <a:bodyPr wrap="square" rtlCol="0">
            <a:spAutoFit/>
          </a:bodyPr>
          <a:p>
            <a:pPr indent="0">
              <a:buFont typeface="+mj-ea"/>
              <a:buNone/>
            </a:pPr>
            <a:r>
              <a:rPr lang="zh-CN" altLang="en-US" sz="2800" b="1" dirty="0">
                <a:solidFill>
                  <a:srgbClr val="C00000"/>
                </a:solidFill>
                <a:latin typeface="等线" panose="02010600030101010101" charset="-122"/>
                <a:ea typeface="等线" panose="02010600030101010101" charset="-122"/>
                <a:cs typeface="Times New Roman Bold" panose="02020603050405020304" charset="0"/>
              </a:rPr>
              <a:t>揭示</a:t>
            </a:r>
            <a:r>
              <a:rPr lang="en-US" altLang="zh-CN" sz="2800" b="1" dirty="0">
                <a:solidFill>
                  <a:srgbClr val="C00000"/>
                </a:solidFill>
                <a:latin typeface="等线" panose="02010600030101010101" charset="-122"/>
                <a:ea typeface="等线" panose="02010600030101010101" charset="-122"/>
                <a:cs typeface="Times New Roman Bold" panose="02020603050405020304" charset="0"/>
              </a:rPr>
              <a:t>smally body</a:t>
            </a:r>
            <a:r>
              <a:rPr lang="zh-CN" altLang="en-US" sz="2800" b="1" dirty="0">
                <a:solidFill>
                  <a:srgbClr val="C00000"/>
                </a:solidFill>
                <a:latin typeface="等线" panose="02010600030101010101" charset="-122"/>
                <a:ea typeface="等线" panose="02010600030101010101" charset="-122"/>
                <a:cs typeface="Times New Roman Bold" panose="02020603050405020304" charset="0"/>
              </a:rPr>
              <a:t>是谁</a:t>
            </a:r>
            <a:endParaRPr lang="en-US" altLang="zh-CN" sz="2800" b="1" dirty="0">
              <a:solidFill>
                <a:srgbClr val="C00000"/>
              </a:solidFill>
              <a:latin typeface="等线" panose="02010600030101010101" charset="-122"/>
              <a:ea typeface="等线" panose="02010600030101010101" charset="-122"/>
              <a:cs typeface="Times New Roman Bold" panose="02020603050405020304" charset="0"/>
            </a:endParaRPr>
          </a:p>
          <a:p>
            <a:pPr marL="514350" indent="-514350">
              <a:buFont typeface="+mj-ea"/>
              <a:buAutoNum type="circleNumDbPlain"/>
            </a:pPr>
            <a:r>
              <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rPr>
              <a:t>What’s my reaction and feeling at that moment?</a:t>
            </a:r>
            <a:endPar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endParaRPr>
          </a:p>
          <a:p>
            <a:pPr marL="514350" indent="-514350">
              <a:buFont typeface="+mj-ea"/>
              <a:buAutoNum type="circleNumDbPlain"/>
            </a:pPr>
            <a:r>
              <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rPr>
              <a:t>What did Denny do?</a:t>
            </a:r>
            <a:endPar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endParaRPr>
          </a:p>
          <a:p>
            <a:pPr marL="514350" indent="-514350">
              <a:buFont typeface="+mj-ea"/>
              <a:buAutoNum type="circleNumDbPlain"/>
            </a:pPr>
            <a:r>
              <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rPr>
              <a:t>What’s the result of this unexpected event</a:t>
            </a:r>
            <a:r>
              <a:rPr lang="zh-CN" altLang="en-US"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rPr>
              <a:t>？</a:t>
            </a:r>
            <a:endParaRPr lang="zh-CN" altLang="en-US"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endParaRPr>
          </a:p>
          <a:p>
            <a:pPr marL="514350" indent="-514350">
              <a:buFont typeface="+mj-ea"/>
              <a:buAutoNum type="circleNumDbPlain"/>
            </a:pPr>
            <a:r>
              <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rPr>
              <a:t>What’s the theme?</a:t>
            </a:r>
            <a:endParaRPr lang="en-US" altLang="zh-CN" sz="2800" b="1" i="1" dirty="0">
              <a:solidFill>
                <a:schemeClr val="accent5">
                  <a:lumMod val="50000"/>
                </a:schemeClr>
              </a:solidFill>
              <a:latin typeface="等线" panose="02010600030101010101" charset="-122"/>
              <a:ea typeface="等线" panose="02010600030101010101" charset="-122"/>
              <a:cs typeface="Times New Roman Bold" panose="02020603050405020304" charset="0"/>
            </a:endParaRPr>
          </a:p>
        </p:txBody>
      </p:sp>
      <p:sp>
        <p:nvSpPr>
          <p:cNvPr id="16" name="文本框 15"/>
          <p:cNvSpPr txBox="1"/>
          <p:nvPr>
            <p:custDataLst>
              <p:tags r:id="rId10"/>
            </p:custDataLst>
          </p:nvPr>
        </p:nvSpPr>
        <p:spPr>
          <a:xfrm>
            <a:off x="5955030" y="477520"/>
            <a:ext cx="4672965" cy="521970"/>
          </a:xfrm>
          <a:prstGeom prst="rect">
            <a:avLst/>
          </a:prstGeom>
          <a:solidFill>
            <a:schemeClr val="accent1">
              <a:lumMod val="50000"/>
            </a:schemeClr>
          </a:solidFill>
          <a:ln w="50800" cmpd="sng">
            <a:noFill/>
          </a:ln>
        </p:spPr>
        <p:txBody>
          <a:bodyPr wrap="square" rtlCol="0">
            <a:spAutoFit/>
          </a:bodyPr>
          <a:p>
            <a:r>
              <a:rPr lang="zh-CN" altLang="en-US" sz="2800" b="1" i="1">
                <a:ln>
                  <a:noFill/>
                </a:ln>
                <a:solidFill>
                  <a:schemeClr val="bg1"/>
                </a:solidFill>
                <a:latin typeface="思源黑体 CN Light" panose="020B0300000000000000" charset="-122"/>
                <a:ea typeface="思源黑体 CN Light" panose="020B0300000000000000" charset="-122"/>
                <a:sym typeface="+mn-ea"/>
              </a:rPr>
              <a:t>注意：特别关注</a:t>
            </a:r>
            <a:r>
              <a:rPr lang="en-US" altLang="zh-CN" sz="2800" b="1" i="1">
                <a:ln>
                  <a:noFill/>
                </a:ln>
                <a:solidFill>
                  <a:schemeClr val="bg1"/>
                </a:solidFill>
                <a:latin typeface="思源黑体 CN Light" panose="020B0300000000000000" charset="-122"/>
                <a:ea typeface="思源黑体 CN Light" panose="020B0300000000000000" charset="-122"/>
                <a:sym typeface="+mn-ea"/>
              </a:rPr>
              <a:t>“</a:t>
            </a:r>
            <a:r>
              <a:rPr lang="zh-CN" altLang="en-US" sz="2800" b="1" i="1">
                <a:ln>
                  <a:noFill/>
                </a:ln>
                <a:solidFill>
                  <a:schemeClr val="bg1"/>
                </a:solidFill>
                <a:latin typeface="思源黑体 CN Light" panose="020B0300000000000000" charset="-122"/>
                <a:ea typeface="思源黑体 CN Light" panose="020B0300000000000000" charset="-122"/>
                <a:sym typeface="+mn-ea"/>
              </a:rPr>
              <a:t>三衔接</a:t>
            </a:r>
            <a:r>
              <a:rPr lang="en-US" altLang="zh-CN" sz="2800" b="1" i="1">
                <a:ln>
                  <a:noFill/>
                </a:ln>
                <a:solidFill>
                  <a:schemeClr val="bg1"/>
                </a:solidFill>
                <a:latin typeface="思源黑体 CN Light" panose="020B0300000000000000" charset="-122"/>
                <a:ea typeface="思源黑体 CN Light" panose="020B0300000000000000" charset="-122"/>
                <a:sym typeface="+mn-ea"/>
              </a:rPr>
              <a:t>”</a:t>
            </a:r>
            <a:endParaRPr lang="en-US" altLang="zh-CN" sz="2800" b="1" i="1">
              <a:ln>
                <a:noFill/>
              </a:ln>
              <a:solidFill>
                <a:schemeClr val="bg1"/>
              </a:solidFill>
              <a:latin typeface="思源黑体 CN Light" panose="020B0300000000000000" charset="-122"/>
              <a:ea typeface="思源黑体 CN Light" panose="020B0300000000000000" charset="-122"/>
              <a:sym typeface="+mn-ea"/>
            </a:endParaRPr>
          </a:p>
        </p:txBody>
      </p:sp>
      <p:sp>
        <p:nvSpPr>
          <p:cNvPr id="17" name="椭圆 16"/>
          <p:cNvSpPr/>
          <p:nvPr/>
        </p:nvSpPr>
        <p:spPr>
          <a:xfrm>
            <a:off x="1746885" y="4040505"/>
            <a:ext cx="1966595" cy="537845"/>
          </a:xfrm>
          <a:prstGeom prst="ellipse">
            <a:avLst/>
          </a:prstGeom>
          <a:noFill/>
          <a:ln w="57150">
            <a:solidFill>
              <a:srgbClr val="E32249"/>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淘宝网chenying0907出品 65"/>
          <p:cNvSpPr txBox="1"/>
          <p:nvPr>
            <p:custDataLst>
              <p:tags r:id="rId11"/>
            </p:custDataLst>
          </p:nvPr>
        </p:nvSpPr>
        <p:spPr>
          <a:xfrm>
            <a:off x="7718425" y="2646680"/>
            <a:ext cx="4292600" cy="953135"/>
          </a:xfrm>
          <a:prstGeom prst="rect">
            <a:avLst/>
          </a:prstGeom>
          <a:noFill/>
        </p:spPr>
        <p:txBody>
          <a:bodyPr wrap="square" rtlCol="0">
            <a:spAutoFit/>
          </a:bodyPr>
          <a:p>
            <a:pPr indent="0">
              <a:buFont typeface="+mj-lt"/>
              <a:buNone/>
            </a:pPr>
            <a:r>
              <a:rPr lang="en-US" altLang="zh-CN" sz="2800" b="1" dirty="0">
                <a:solidFill>
                  <a:srgbClr val="C00000"/>
                </a:solidFill>
                <a:latin typeface="等线" panose="02010600030101010101" charset="-122"/>
                <a:ea typeface="等线" panose="02010600030101010101" charset="-122"/>
                <a:cs typeface="Times New Roman Bold" panose="02020603050405020304" charset="0"/>
              </a:rPr>
              <a:t>vs</a:t>
            </a: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 Denyy climbed onto the piano bench next to me.</a:t>
            </a:r>
            <a:endPar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linds(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6" grpId="0"/>
      <p:bldP spid="30" grpId="0" bldLvl="0" animBg="1"/>
      <p:bldP spid="7" grpId="0"/>
      <p:bldP spid="10" grpId="0" bldLvl="0" animBg="1"/>
      <p:bldP spid="12" grpId="0"/>
      <p:bldP spid="13" grpId="0" bldLvl="0" animBg="1"/>
      <p:bldP spid="14" grpId="0"/>
      <p:bldP spid="15" grpId="0"/>
      <p:bldP spid="16" grpId="0" bldLvl="0" animBg="1"/>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33448"/>
            <a:ext cx="195209" cy="729465"/>
          </a:xfrm>
          <a:prstGeom prst="rect">
            <a:avLst/>
          </a:prstGeom>
          <a:solidFill>
            <a:srgbClr val="E3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318770" y="100330"/>
            <a:ext cx="9194800" cy="595630"/>
          </a:xfrm>
          <a:prstGeom prst="rect">
            <a:avLst/>
          </a:prstGeom>
          <a:solidFill>
            <a:srgbClr val="EF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3"/>
            </p:custDataLst>
          </p:nvPr>
        </p:nvSpPr>
        <p:spPr>
          <a:xfrm>
            <a:off x="386080" y="172720"/>
            <a:ext cx="9266555" cy="460375"/>
          </a:xfrm>
          <a:prstGeom prst="rect">
            <a:avLst/>
          </a:prstGeom>
          <a:noFill/>
        </p:spPr>
        <p:txBody>
          <a:bodyPr wrap="square" rtlCol="0">
            <a:spAutoFit/>
          </a:bodyPr>
          <a:p>
            <a:r>
              <a:rPr lang="en-US" altLang="zh-CN" sz="2400" b="1" dirty="0">
                <a:latin typeface="Arial" panose="020B0604020202020204" pitchFamily="34" charset="0"/>
                <a:ea typeface="Noto Sans S Chinese Regular" panose="020B0500000000000000" pitchFamily="34" charset="-122"/>
                <a:cs typeface="Arial" panose="020B0604020202020204" pitchFamily="34" charset="0"/>
              </a:rPr>
              <a:t>para1</a:t>
            </a:r>
            <a:r>
              <a:rPr lang="zh-CN" altLang="en-US" sz="2400" b="1" dirty="0">
                <a:latin typeface="Arial" panose="020B0604020202020204" pitchFamily="34" charset="0"/>
                <a:ea typeface="Noto Sans S Chinese Regular" panose="020B0500000000000000" pitchFamily="34" charset="-122"/>
                <a:cs typeface="Arial" panose="020B0604020202020204" pitchFamily="34" charset="0"/>
              </a:rPr>
              <a:t>最后一句</a:t>
            </a:r>
            <a:r>
              <a:rPr lang="en-US" altLang="zh-CN" sz="2400" b="1" dirty="0">
                <a:latin typeface="Arial" panose="020B0604020202020204" pitchFamily="34" charset="0"/>
                <a:ea typeface="Noto Sans S Chinese Regular" panose="020B0500000000000000" pitchFamily="34" charset="-122"/>
                <a:cs typeface="Arial" panose="020B0604020202020204" pitchFamily="34" charset="0"/>
              </a:rPr>
              <a:t>---Which one is appropriate? (</a:t>
            </a:r>
            <a:r>
              <a:rPr lang="zh-CN" altLang="en-US" sz="2400" b="1" dirty="0">
                <a:latin typeface="Arial" panose="020B0604020202020204" pitchFamily="34" charset="0"/>
                <a:ea typeface="Noto Sans S Chinese Regular" panose="020B0500000000000000" pitchFamily="34" charset="-122"/>
                <a:cs typeface="Arial" panose="020B0604020202020204" pitchFamily="34" charset="0"/>
              </a:rPr>
              <a:t>素材来自考场作文</a:t>
            </a:r>
            <a:r>
              <a:rPr lang="en-US" altLang="zh-CN" sz="2400" b="1" dirty="0">
                <a:latin typeface="Arial" panose="020B0604020202020204" pitchFamily="34" charset="0"/>
                <a:ea typeface="Noto Sans S Chinese Regular" panose="020B0500000000000000" pitchFamily="34" charset="-122"/>
                <a:cs typeface="Arial" panose="020B0604020202020204" pitchFamily="34" charset="0"/>
              </a:rPr>
              <a:t>)</a:t>
            </a:r>
            <a:endParaRPr lang="en-US" altLang="zh-CN" sz="2400" b="1" dirty="0">
              <a:latin typeface="Arial" panose="020B0604020202020204" pitchFamily="34" charset="0"/>
              <a:ea typeface="Noto Sans S Chinese Regular" panose="020B0500000000000000" pitchFamily="34" charset="-122"/>
              <a:cs typeface="Arial" panose="020B0604020202020204" pitchFamily="34" charset="0"/>
            </a:endParaRPr>
          </a:p>
        </p:txBody>
      </p:sp>
      <p:sp>
        <p:nvSpPr>
          <p:cNvPr id="6" name="淘宝网chenying0907出品 65"/>
          <p:cNvSpPr txBox="1"/>
          <p:nvPr/>
        </p:nvSpPr>
        <p:spPr>
          <a:xfrm>
            <a:off x="291465" y="864235"/>
            <a:ext cx="11816080" cy="5262245"/>
          </a:xfrm>
          <a:prstGeom prst="rect">
            <a:avLst/>
          </a:prstGeom>
          <a:noFill/>
        </p:spPr>
        <p:txBody>
          <a:bodyPr wrap="square" rtlCol="0">
            <a:spAutoFit/>
          </a:bodyPr>
          <a:p>
            <a:pPr marL="514350" indent="-514350">
              <a:buFont typeface="+mj-lt"/>
              <a:buAutoNum type="arabicPeriod"/>
            </a:pP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I heard some </a:t>
            </a:r>
            <a:r>
              <a:rPr lang="en-US" altLang="zh-CN" sz="2800" b="1" dirty="0">
                <a:solidFill>
                  <a:schemeClr val="bg2">
                    <a:lumMod val="25000"/>
                  </a:schemeClr>
                </a:solidFill>
                <a:latin typeface="等线" panose="02010600030101010101" charset="-122"/>
                <a:ea typeface="等线" panose="02010600030101010101" charset="-122"/>
                <a:cs typeface="Times New Roman Bold" panose="02020603050405020304" charset="0"/>
              </a:rPr>
              <a:t>audience were whispering</a:t>
            </a: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a:t>
            </a:r>
            <a:endPar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I noticed </a:t>
            </a:r>
            <a:r>
              <a:rPr lang="en-US" altLang="zh-CN" sz="2800" b="1" dirty="0">
                <a:solidFill>
                  <a:schemeClr val="bg2">
                    <a:lumMod val="25000"/>
                  </a:schemeClr>
                </a:solidFill>
                <a:latin typeface="等线" panose="02010600030101010101" charset="-122"/>
                <a:ea typeface="等线" panose="02010600030101010101" charset="-122"/>
                <a:cs typeface="Times New Roman Bold" panose="02020603050405020304" charset="0"/>
              </a:rPr>
              <a:t>someone left</a:t>
            </a: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 the front row.</a:t>
            </a:r>
            <a:endPar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I had a glimpse of the front row but to find that </a:t>
            </a:r>
            <a:r>
              <a:rPr lang="en-US" altLang="zh-CN" sz="2800" b="1" dirty="0">
                <a:solidFill>
                  <a:schemeClr val="bg2">
                    <a:lumMod val="25000"/>
                  </a:schemeClr>
                </a:solidFill>
                <a:latin typeface="等线" panose="02010600030101010101" charset="-122"/>
                <a:ea typeface="等线" panose="02010600030101010101" charset="-122"/>
                <a:cs typeface="Times New Roman Bold" panose="02020603050405020304" charset="0"/>
              </a:rPr>
              <a:t>Denny was not there</a:t>
            </a: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 Where was he?</a:t>
            </a:r>
            <a:endPar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Throwing a sideways glance in the direction of my adorable Denny, I suddenly tunned. </a:t>
            </a:r>
            <a:r>
              <a:rPr lang="en-US" altLang="zh-CN" sz="2800" b="1" dirty="0">
                <a:solidFill>
                  <a:schemeClr val="bg2">
                    <a:lumMod val="25000"/>
                  </a:schemeClr>
                </a:solidFill>
                <a:latin typeface="等线" panose="02010600030101010101" charset="-122"/>
                <a:ea typeface="等线" panose="02010600030101010101" charset="-122"/>
                <a:cs typeface="Times New Roman Bold" panose="02020603050405020304" charset="0"/>
              </a:rPr>
              <a:t>There was absolutely no sign of him</a:t>
            </a: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a:t>
            </a:r>
            <a:endPar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All of a sudden, I heard </a:t>
            </a:r>
            <a:r>
              <a:rPr lang="en-US" altLang="zh-CN" sz="2800" b="1" dirty="0">
                <a:solidFill>
                  <a:schemeClr val="bg2">
                    <a:lumMod val="25000"/>
                  </a:schemeClr>
                </a:solidFill>
                <a:latin typeface="等线" panose="02010600030101010101" charset="-122"/>
                <a:ea typeface="等线" panose="02010600030101010101" charset="-122"/>
                <a:cs typeface="Times New Roman Bold" panose="02020603050405020304" charset="0"/>
              </a:rPr>
              <a:t>some high notes</a:t>
            </a: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 beside me.</a:t>
            </a:r>
            <a:endPar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I sat down, </a:t>
            </a:r>
            <a:r>
              <a:rPr lang="en-US" altLang="zh-CN" sz="2800" b="1" dirty="0">
                <a:solidFill>
                  <a:schemeClr val="bg2">
                    <a:lumMod val="25000"/>
                  </a:schemeClr>
                </a:solidFill>
                <a:latin typeface="等线" panose="02010600030101010101" charset="-122"/>
                <a:ea typeface="等线" panose="02010600030101010101" charset="-122"/>
                <a:cs typeface="Times New Roman Bold" panose="02020603050405020304" charset="0"/>
              </a:rPr>
              <a:t>immersing myself in playing</a:t>
            </a: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 elegant notes pouring down, like a rushing mountain stream.</a:t>
            </a:r>
            <a:endPar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Suddenly, I felt there was </a:t>
            </a:r>
            <a:r>
              <a:rPr lang="en-US" altLang="zh-CN" sz="2800" b="1" dirty="0">
                <a:solidFill>
                  <a:schemeClr val="bg2">
                    <a:lumMod val="25000"/>
                  </a:schemeClr>
                </a:solidFill>
                <a:latin typeface="等线" panose="02010600030101010101" charset="-122"/>
                <a:ea typeface="等线" panose="02010600030101010101" charset="-122"/>
                <a:cs typeface="Times New Roman Bold" panose="02020603050405020304" charset="0"/>
              </a:rPr>
              <a:t>something strange</a:t>
            </a:r>
            <a:r>
              <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rPr>
              <a:t>.</a:t>
            </a:r>
            <a:endPar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endPar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endParaRPr>
          </a:p>
          <a:p>
            <a:pPr marL="514350" indent="-514350">
              <a:buFont typeface="+mj-lt"/>
              <a:buAutoNum type="arabicPeriod"/>
            </a:pPr>
            <a:endParaRPr lang="en-US" altLang="zh-CN" sz="2800" dirty="0">
              <a:solidFill>
                <a:schemeClr val="bg2">
                  <a:lumMod val="25000"/>
                </a:schemeClr>
              </a:solidFill>
              <a:latin typeface="等线" panose="02010600030101010101" charset="-122"/>
              <a:ea typeface="等线" panose="02010600030101010101" charset="-122"/>
              <a:cs typeface="Times New Roman Bold" panose="02020603050405020304" charset="0"/>
            </a:endParaRPr>
          </a:p>
        </p:txBody>
      </p:sp>
      <p:sp>
        <p:nvSpPr>
          <p:cNvPr id="4" name="乘号 3"/>
          <p:cNvSpPr/>
          <p:nvPr/>
        </p:nvSpPr>
        <p:spPr>
          <a:xfrm>
            <a:off x="0" y="3156585"/>
            <a:ext cx="904875" cy="80264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乘号 4"/>
          <p:cNvSpPr/>
          <p:nvPr>
            <p:custDataLst>
              <p:tags r:id="rId4"/>
            </p:custDataLst>
          </p:nvPr>
        </p:nvSpPr>
        <p:spPr>
          <a:xfrm>
            <a:off x="0" y="3705860"/>
            <a:ext cx="904875" cy="80264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5"/>
            </p:custDataLst>
          </p:nvPr>
        </p:nvSpPr>
        <p:spPr>
          <a:xfrm>
            <a:off x="8013700" y="4450080"/>
            <a:ext cx="4093845" cy="1753235"/>
          </a:xfrm>
          <a:prstGeom prst="rect">
            <a:avLst/>
          </a:prstGeom>
          <a:solidFill>
            <a:schemeClr val="accent1">
              <a:lumMod val="50000"/>
            </a:schemeClr>
          </a:solidFill>
          <a:ln w="50800" cmpd="sng">
            <a:noFill/>
          </a:ln>
        </p:spPr>
        <p:txBody>
          <a:bodyPr wrap="square" rtlCol="0">
            <a:spAutoFit/>
          </a:bodyPr>
          <a:p>
            <a:r>
              <a:rPr lang="en-US" altLang="zh-CN" sz="2700" b="1">
                <a:ln>
                  <a:noFill/>
                </a:ln>
                <a:solidFill>
                  <a:schemeClr val="bg1"/>
                </a:solidFill>
                <a:latin typeface="思源黑体 CN Light" panose="020B0300000000000000" charset="-122"/>
                <a:ea typeface="思源黑体 CN Light" panose="020B0300000000000000" charset="-122"/>
                <a:sym typeface="+mn-ea"/>
              </a:rPr>
              <a:t>para1</a:t>
            </a:r>
            <a:r>
              <a:rPr lang="zh-CN" altLang="en-US" sz="2700" b="1">
                <a:ln>
                  <a:noFill/>
                </a:ln>
                <a:solidFill>
                  <a:schemeClr val="bg1"/>
                </a:solidFill>
                <a:latin typeface="思源黑体 CN Light" panose="020B0300000000000000" charset="-122"/>
                <a:ea typeface="思源黑体 CN Light" panose="020B0300000000000000" charset="-122"/>
                <a:sym typeface="+mn-ea"/>
              </a:rPr>
              <a:t>结尾</a:t>
            </a:r>
            <a:endParaRPr lang="zh-CN" altLang="en-US" sz="2700" b="1">
              <a:ln>
                <a:noFill/>
              </a:ln>
              <a:solidFill>
                <a:schemeClr val="bg1"/>
              </a:solidFill>
              <a:latin typeface="思源黑体 CN Light" panose="020B0300000000000000" charset="-122"/>
              <a:ea typeface="思源黑体 CN Light" panose="020B0300000000000000" charset="-122"/>
              <a:sym typeface="+mn-ea"/>
            </a:endParaRPr>
          </a:p>
          <a:p>
            <a:pPr marL="457200" indent="-457200">
              <a:buFont typeface="Wingdings" panose="05000000000000000000" charset="0"/>
              <a:buChar char="Ø"/>
            </a:pPr>
            <a:r>
              <a:rPr lang="zh-CN" altLang="en-US" sz="2700" b="1" i="1">
                <a:ln>
                  <a:noFill/>
                </a:ln>
                <a:solidFill>
                  <a:schemeClr val="bg1"/>
                </a:solidFill>
                <a:latin typeface="思源黑体 CN Light" panose="020B0300000000000000" charset="-122"/>
                <a:ea typeface="思源黑体 CN Light" panose="020B0300000000000000" charset="-122"/>
                <a:sym typeface="+mn-ea"/>
              </a:rPr>
              <a:t>已经听到高音音符；</a:t>
            </a:r>
            <a:endParaRPr lang="zh-CN" altLang="en-US" sz="2700" b="1" i="1">
              <a:ln>
                <a:noFill/>
              </a:ln>
              <a:solidFill>
                <a:schemeClr val="bg1"/>
              </a:solidFill>
              <a:latin typeface="思源黑体 CN Light" panose="020B0300000000000000" charset="-122"/>
              <a:ea typeface="思源黑体 CN Light" panose="020B0300000000000000" charset="-122"/>
              <a:sym typeface="+mn-ea"/>
            </a:endParaRPr>
          </a:p>
          <a:p>
            <a:pPr marL="457200" indent="-457200">
              <a:buFont typeface="Wingdings" panose="05000000000000000000" charset="0"/>
              <a:buChar char="Ø"/>
            </a:pPr>
            <a:r>
              <a:rPr lang="zh-CN" altLang="en-US" sz="2700" b="1" i="1">
                <a:ln>
                  <a:noFill/>
                </a:ln>
                <a:solidFill>
                  <a:schemeClr val="bg1"/>
                </a:solidFill>
                <a:latin typeface="思源黑体 CN Light" panose="020B0300000000000000" charset="-122"/>
                <a:ea typeface="思源黑体 CN Light" panose="020B0300000000000000" charset="-122"/>
                <a:sym typeface="+mn-ea"/>
              </a:rPr>
              <a:t>停在沉浸于音乐中</a:t>
            </a:r>
            <a:endParaRPr lang="zh-CN" altLang="en-US" sz="2700" b="1" i="1">
              <a:ln>
                <a:noFill/>
              </a:ln>
              <a:solidFill>
                <a:schemeClr val="bg1"/>
              </a:solidFill>
              <a:latin typeface="思源黑体 CN Light" panose="020B0300000000000000" charset="-122"/>
              <a:ea typeface="思源黑体 CN Light" panose="020B0300000000000000" charset="-122"/>
              <a:sym typeface="+mn-ea"/>
            </a:endParaRPr>
          </a:p>
          <a:p>
            <a:r>
              <a:rPr lang="zh-CN" altLang="en-US" sz="2700" b="1" i="1">
                <a:ln>
                  <a:noFill/>
                </a:ln>
                <a:solidFill>
                  <a:schemeClr val="bg1"/>
                </a:solidFill>
                <a:latin typeface="思源黑体 CN Light" panose="020B0300000000000000" charset="-122"/>
                <a:ea typeface="思源黑体 CN Light" panose="020B0300000000000000" charset="-122"/>
                <a:sym typeface="+mn-ea"/>
              </a:rPr>
              <a:t>都</a:t>
            </a:r>
            <a:r>
              <a:rPr lang="zh-CN" altLang="en-US" sz="2700" b="1">
                <a:ln>
                  <a:noFill/>
                </a:ln>
                <a:solidFill>
                  <a:schemeClr val="bg1"/>
                </a:solidFill>
                <a:latin typeface="思源黑体 CN Light" panose="020B0300000000000000" charset="-122"/>
                <a:ea typeface="思源黑体 CN Light" panose="020B0300000000000000" charset="-122"/>
                <a:sym typeface="+mn-ea"/>
              </a:rPr>
              <a:t>是无法顺利衔接的</a:t>
            </a:r>
            <a:endParaRPr lang="zh-CN" altLang="en-US" sz="2700" b="1">
              <a:ln>
                <a:noFill/>
              </a:ln>
              <a:solidFill>
                <a:schemeClr val="bg1"/>
              </a:solidFill>
              <a:latin typeface="思源黑体 CN Light" panose="020B0300000000000000" charset="-122"/>
              <a:ea typeface="思源黑体 CN Light" panose="020B03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bldLvl="0" animBg="1"/>
      <p:bldP spid="9"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TABLE_BEAUTIFY" val="smartTable{ca575887-fa3b-4cc6-8a17-1fa3ba8bfdf6}"/>
  <p:tag name="TABLE_ENDDRAG_ORIGIN_RECT" val="908*419"/>
  <p:tag name="TABLE_ENDDRAG_RECT" val="30*104*908*419"/>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9514</Words>
  <Application>WPS 演示</Application>
  <PresentationFormat>宽屏</PresentationFormat>
  <Paragraphs>318</Paragraphs>
  <Slides>20</Slides>
  <Notes>2</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20</vt:i4>
      </vt:variant>
    </vt:vector>
  </HeadingPairs>
  <TitlesOfParts>
    <vt:vector size="43" baseType="lpstr">
      <vt:lpstr>Arial</vt:lpstr>
      <vt:lpstr>宋体</vt:lpstr>
      <vt:lpstr>Wingdings</vt:lpstr>
      <vt:lpstr>隶书</vt:lpstr>
      <vt:lpstr>Noto Sans S Chinese Regular</vt:lpstr>
      <vt:lpstr>Showcard Gothic</vt:lpstr>
      <vt:lpstr>Times New Roman</vt:lpstr>
      <vt:lpstr>Wingdings</vt:lpstr>
      <vt:lpstr>Gen Shin Gothic Medium</vt:lpstr>
      <vt:lpstr>等线</vt:lpstr>
      <vt:lpstr>Times New Roman Bold</vt:lpstr>
      <vt:lpstr>Aa之云体</vt:lpstr>
      <vt:lpstr>思源黑体 CN Light</vt:lpstr>
      <vt:lpstr>微软雅黑</vt:lpstr>
      <vt:lpstr>Arial Unicode MS</vt:lpstr>
      <vt:lpstr>等线 Light</vt:lpstr>
      <vt:lpstr>HelveticaNeue</vt:lpstr>
      <vt:lpstr>Corbel</vt:lpstr>
      <vt:lpstr>华文新魏</vt:lpstr>
      <vt:lpstr>Yu Gothic UI Semilight</vt:lpstr>
      <vt:lpstr>黑体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许 慧君</dc:creator>
  <cp:lastModifiedBy>24147</cp:lastModifiedBy>
  <cp:revision>102</cp:revision>
  <dcterms:created xsi:type="dcterms:W3CDTF">2020-04-10T07:47:00Z</dcterms:created>
  <dcterms:modified xsi:type="dcterms:W3CDTF">2023-04-20T06:56:58Z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KSOTemplateUUID">
    <vt:lpwstr>v1.0_mb_lXZrSukEGtH0Y0BqYpiKUw==</vt:lpwstr>
  </property>
  <property fmtid="{D5CDD505-2E9C-101B-9397-08002B2CF9AE}" pid="4" name="ICV">
    <vt:lpwstr>8DA2F40861B74F2F88F1495C219BE413</vt:lpwstr>
  </property>
</Properties>
</file>