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1159" r:id="rId3"/>
    <p:sldId id="256" r:id="rId4"/>
    <p:sldId id="1079" r:id="rId5"/>
    <p:sldId id="1116" r:id="rId7"/>
    <p:sldId id="1138" r:id="rId8"/>
    <p:sldId id="1080" r:id="rId9"/>
    <p:sldId id="283" r:id="rId10"/>
    <p:sldId id="1083" r:id="rId11"/>
    <p:sldId id="1117" r:id="rId12"/>
    <p:sldId id="1134" r:id="rId13"/>
    <p:sldId id="1140" r:id="rId14"/>
    <p:sldId id="1126" r:id="rId15"/>
    <p:sldId id="519" r:id="rId16"/>
    <p:sldId id="1093" r:id="rId17"/>
    <p:sldId id="1137" r:id="rId18"/>
    <p:sldId id="1125" r:id="rId19"/>
    <p:sldId id="1121" r:id="rId20"/>
    <p:sldId id="1122" r:id="rId21"/>
    <p:sldId id="1133" r:id="rId22"/>
    <p:sldId id="1123" r:id="rId23"/>
    <p:sldId id="1141" r:id="rId24"/>
    <p:sldId id="1129" r:id="rId25"/>
    <p:sldId id="1124" r:id="rId26"/>
    <p:sldId id="1130" r:id="rId27"/>
    <p:sldId id="1139"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0000FF"/>
    <a:srgbClr val="EF0000"/>
    <a:srgbClr val="9900FF"/>
    <a:srgbClr val="003400"/>
    <a:srgbClr val="005E00"/>
    <a:srgbClr val="FF3300"/>
    <a:srgbClr val="00AA48"/>
    <a:srgbClr val="FF66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9"/>
  </p:normalViewPr>
  <p:slideViewPr>
    <p:cSldViewPr snapToGrid="0">
      <p:cViewPr varScale="1">
        <p:scale>
          <a:sx n="62" d="100"/>
          <a:sy n="62" d="100"/>
        </p:scale>
        <p:origin x="80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08301-970A-45F6-9A29-2C26D57B5D1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6B9F8-08C7-432C-9389-A081CBEA589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B6B9F8-08C7-432C-9389-A081CBEA589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B6B9F8-08C7-432C-9389-A081CBEA589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A6B57-8BDF-41B8-9739-E5FC80FD29B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9BB11-2144-4FC6-98B5-DAE7759FA4D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5" Type="http://schemas.openxmlformats.org/officeDocument/2006/relationships/slideLayout" Target="../slideLayouts/slideLayout2.xml"/><Relationship Id="rId54" Type="http://schemas.openxmlformats.org/officeDocument/2006/relationships/image" Target="../media/image3.jpeg"/><Relationship Id="rId53" Type="http://schemas.openxmlformats.org/officeDocument/2006/relationships/tags" Target="../tags/tag61.xml"/><Relationship Id="rId52" Type="http://schemas.openxmlformats.org/officeDocument/2006/relationships/tags" Target="../tags/tag60.xml"/><Relationship Id="rId51" Type="http://schemas.openxmlformats.org/officeDocument/2006/relationships/tags" Target="../tags/tag59.xml"/><Relationship Id="rId50" Type="http://schemas.openxmlformats.org/officeDocument/2006/relationships/tags" Target="../tags/tag58.xml"/><Relationship Id="rId5" Type="http://schemas.openxmlformats.org/officeDocument/2006/relationships/tags" Target="../tags/tag13.xml"/><Relationship Id="rId49" Type="http://schemas.openxmlformats.org/officeDocument/2006/relationships/tags" Target="../tags/tag57.xml"/><Relationship Id="rId48" Type="http://schemas.openxmlformats.org/officeDocument/2006/relationships/tags" Target="../tags/tag56.xml"/><Relationship Id="rId47" Type="http://schemas.openxmlformats.org/officeDocument/2006/relationships/tags" Target="../tags/tag55.xml"/><Relationship Id="rId46" Type="http://schemas.openxmlformats.org/officeDocument/2006/relationships/tags" Target="../tags/tag54.xml"/><Relationship Id="rId45" Type="http://schemas.openxmlformats.org/officeDocument/2006/relationships/tags" Target="../tags/tag53.xml"/><Relationship Id="rId44" Type="http://schemas.openxmlformats.org/officeDocument/2006/relationships/tags" Target="../tags/tag52.xml"/><Relationship Id="rId43" Type="http://schemas.openxmlformats.org/officeDocument/2006/relationships/tags" Target="../tags/tag51.xml"/><Relationship Id="rId42" Type="http://schemas.openxmlformats.org/officeDocument/2006/relationships/tags" Target="../tags/tag50.xml"/><Relationship Id="rId41" Type="http://schemas.openxmlformats.org/officeDocument/2006/relationships/tags" Target="../tags/tag49.xml"/><Relationship Id="rId40" Type="http://schemas.openxmlformats.org/officeDocument/2006/relationships/tags" Target="../tags/tag48.xml"/><Relationship Id="rId4" Type="http://schemas.openxmlformats.org/officeDocument/2006/relationships/tags" Target="../tags/tag12.xml"/><Relationship Id="rId39" Type="http://schemas.openxmlformats.org/officeDocument/2006/relationships/tags" Target="../tags/tag47.xml"/><Relationship Id="rId38" Type="http://schemas.openxmlformats.org/officeDocument/2006/relationships/tags" Target="../tags/tag46.xml"/><Relationship Id="rId37" Type="http://schemas.openxmlformats.org/officeDocument/2006/relationships/tags" Target="../tags/tag45.xml"/><Relationship Id="rId36" Type="http://schemas.openxmlformats.org/officeDocument/2006/relationships/tags" Target="../tags/tag44.xml"/><Relationship Id="rId35" Type="http://schemas.openxmlformats.org/officeDocument/2006/relationships/tags" Target="../tags/tag43.xml"/><Relationship Id="rId34" Type="http://schemas.openxmlformats.org/officeDocument/2006/relationships/tags" Target="../tags/tag42.xml"/><Relationship Id="rId33" Type="http://schemas.openxmlformats.org/officeDocument/2006/relationships/tags" Target="../tags/tag41.xml"/><Relationship Id="rId32" Type="http://schemas.openxmlformats.org/officeDocument/2006/relationships/tags" Target="../tags/tag40.xml"/><Relationship Id="rId31" Type="http://schemas.openxmlformats.org/officeDocument/2006/relationships/tags" Target="../tags/tag39.xml"/><Relationship Id="rId30" Type="http://schemas.openxmlformats.org/officeDocument/2006/relationships/tags" Target="../tags/tag38.xml"/><Relationship Id="rId3" Type="http://schemas.openxmlformats.org/officeDocument/2006/relationships/tags" Target="../tags/tag11.xml"/><Relationship Id="rId29" Type="http://schemas.openxmlformats.org/officeDocument/2006/relationships/tags" Target="../tags/tag37.xml"/><Relationship Id="rId28" Type="http://schemas.openxmlformats.org/officeDocument/2006/relationships/tags" Target="../tags/tag36.xml"/><Relationship Id="rId27" Type="http://schemas.openxmlformats.org/officeDocument/2006/relationships/tags" Target="../tags/tag35.xml"/><Relationship Id="rId26" Type="http://schemas.openxmlformats.org/officeDocument/2006/relationships/tags" Target="../tags/tag34.xml"/><Relationship Id="rId25" Type="http://schemas.openxmlformats.org/officeDocument/2006/relationships/tags" Target="../tags/tag33.xml"/><Relationship Id="rId24" Type="http://schemas.openxmlformats.org/officeDocument/2006/relationships/tags" Target="../tags/tag32.xml"/><Relationship Id="rId23" Type="http://schemas.openxmlformats.org/officeDocument/2006/relationships/tags" Target="../tags/tag31.xml"/><Relationship Id="rId22" Type="http://schemas.openxmlformats.org/officeDocument/2006/relationships/tags" Target="../tags/tag30.xml"/><Relationship Id="rId21" Type="http://schemas.openxmlformats.org/officeDocument/2006/relationships/tags" Target="../tags/tag29.xml"/><Relationship Id="rId20" Type="http://schemas.openxmlformats.org/officeDocument/2006/relationships/tags" Target="../tags/tag28.xml"/><Relationship Id="rId2" Type="http://schemas.openxmlformats.org/officeDocument/2006/relationships/tags" Target="../tags/tag10.xml"/><Relationship Id="rId19" Type="http://schemas.openxmlformats.org/officeDocument/2006/relationships/tags" Target="../tags/tag27.xml"/><Relationship Id="rId18" Type="http://schemas.openxmlformats.org/officeDocument/2006/relationships/tags" Target="../tags/tag26.xml"/><Relationship Id="rId17" Type="http://schemas.openxmlformats.org/officeDocument/2006/relationships/tags" Target="../tags/tag25.xml"/><Relationship Id="rId16" Type="http://schemas.openxmlformats.org/officeDocument/2006/relationships/tags" Target="../tags/tag24.xml"/><Relationship Id="rId15" Type="http://schemas.openxmlformats.org/officeDocument/2006/relationships/tags" Target="../tags/tag23.xml"/><Relationship Id="rId14" Type="http://schemas.openxmlformats.org/officeDocument/2006/relationships/tags" Target="../tags/tag22.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3.jpeg"/><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image" Target="../media/image13.png"/><Relationship Id="rId4" Type="http://schemas.openxmlformats.org/officeDocument/2006/relationships/tags" Target="../tags/tag63.xml"/><Relationship Id="rId3" Type="http://schemas.openxmlformats.org/officeDocument/2006/relationships/image" Target="../media/image12.png"/><Relationship Id="rId2" Type="http://schemas.openxmlformats.org/officeDocument/2006/relationships/tags" Target="../tags/tag62.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slideLayout" Target="../slideLayouts/slideLayout2.xml"/><Relationship Id="rId11" Type="http://schemas.openxmlformats.org/officeDocument/2006/relationships/tags" Target="../tags/tag8.xml"/><Relationship Id="rId10" Type="http://schemas.openxmlformats.org/officeDocument/2006/relationships/image" Target="../media/image3.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"All right, boys! Too much excitement! What if something really goes wrong?" my dad cut in. </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No response. My dad continued, "</a:t>
                      </a:r>
                      <a:r>
                        <a:rPr kumimoji="0" lang="en-US" altLang="zh-CN" sz="2800" b="0" i="0" u="none" strike="noStrike" kern="100" cap="none" spc="0" normalizeH="0" baseline="0" noProof="0" dirty="0">
                          <a:ln>
                            <a:noFill/>
                          </a:ln>
                          <a:solidFill>
                            <a:srgbClr val="EF0000"/>
                          </a:solidFill>
                          <a:effectLst/>
                          <a:uLnTx/>
                          <a:uFillTx/>
                          <a:latin typeface="Tahoma" panose="020B0604030504040204" pitchFamily="34" charset="0"/>
                          <a:ea typeface="Tahoma" panose="020B0604030504040204" pitchFamily="34" charset="0"/>
                          <a:cs typeface="Tahoma" panose="020B0604030504040204" pitchFamily="34" charset="0"/>
                        </a:rPr>
                        <a:t>If plan A fails, we can get creative and come up with Plan B!"</a:t>
                      </a:r>
                      <a:endParaRPr kumimoji="0" lang="en-US" altLang="zh-CN" sz="2800" b="0" i="0" u="none" strike="noStrike" kern="100" cap="none" spc="0" normalizeH="0" baseline="0" noProof="0" dirty="0">
                        <a:ln>
                          <a:noFill/>
                        </a:ln>
                        <a:solidFill>
                          <a:srgbClr val="EF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Still no response. </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tLang="zh-CN" b="1" dirty="0">
                          <a:solidFill>
                            <a:srgbClr val="CC00CC"/>
                          </a:solidFill>
                        </a:rPr>
                        <a:t> </a:t>
                      </a:r>
                      <a:r>
                        <a:rPr lang="en-US" altLang="zh-CN" sz="2800" b="1" dirty="0">
                          <a:solidFill>
                            <a:srgbClr val="CC00CC"/>
                          </a:solidFill>
                        </a:rPr>
                        <a:t>3.  Trying to lift our spirits, Dad announced enthusiastically,” Apparently, Plan A failed. But don’t lose heart, boys! Be creative and come up with Plan B!”</a:t>
                      </a:r>
                      <a:endParaRPr lang="en-US" altLang="zh-CN" sz="2800" b="0" dirty="0">
                        <a:solidFill>
                          <a:srgbClr val="0000FF"/>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Within minutes, Tex and I already </a:t>
                      </a:r>
                      <a:r>
                        <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jumped into the car and buckled up, ready to go. </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"I'm going to pick the </a:t>
                      </a:r>
                      <a:r>
                        <a:rPr kumimoji="0" lang="en-US" altLang="zh-CN" sz="2800" b="0" i="0" u="none" strike="noStrike" kern="100" cap="none" spc="0" normalizeH="0" baseline="0" noProof="0" dirty="0" err="1">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giantest</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pumpkin," said Tex. </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srgbClr val="CC00CC"/>
                          </a:solidFill>
                        </a:rPr>
                        <a:t> </a:t>
                      </a:r>
                      <a:r>
                        <a:rPr lang="en-US" altLang="zh-CN" sz="2800" b="1" dirty="0">
                          <a:solidFill>
                            <a:srgbClr val="CC00CC"/>
                          </a:solidFill>
                        </a:rPr>
                        <a:t>4. </a:t>
                      </a:r>
                      <a:r>
                        <a:rPr lang="en-US" altLang="zh-CN" sz="2800" kern="1200" dirty="0">
                          <a:solidFill>
                            <a:srgbClr val="CC00CC"/>
                          </a:solidFill>
                          <a:effectLst/>
                          <a:latin typeface="+mn-lt"/>
                          <a:ea typeface="+mn-ea"/>
                          <a:cs typeface="+mn-cs"/>
                        </a:rPr>
                        <a:t>The moment Dad said yes to Plan B, we jumped into the car, buckled up, hit the road again and headed for a nearby grocery store to grab several </a:t>
                      </a:r>
                      <a:r>
                        <a:rPr lang="en-US" altLang="zh-CN" sz="2800" kern="1200" dirty="0" err="1">
                          <a:solidFill>
                            <a:srgbClr val="CC00CC"/>
                          </a:solidFill>
                          <a:effectLst/>
                          <a:latin typeface="+mn-lt"/>
                          <a:ea typeface="+mn-ea"/>
                          <a:cs typeface="+mn-cs"/>
                        </a:rPr>
                        <a:t>giantest</a:t>
                      </a:r>
                      <a:r>
                        <a:rPr lang="en-US" altLang="zh-CN" sz="2800" kern="1200" dirty="0">
                          <a:solidFill>
                            <a:srgbClr val="CC00CC"/>
                          </a:solidFill>
                          <a:effectLst/>
                          <a:latin typeface="+mn-lt"/>
                          <a:ea typeface="+mn-ea"/>
                          <a:cs typeface="+mn-cs"/>
                        </a:rPr>
                        <a:t> and </a:t>
                      </a:r>
                      <a:r>
                        <a:rPr lang="en-US" altLang="zh-CN" sz="2800" kern="1200" dirty="0" err="1">
                          <a:solidFill>
                            <a:srgbClr val="CC00CC"/>
                          </a:solidFill>
                          <a:effectLst/>
                          <a:latin typeface="+mn-lt"/>
                          <a:ea typeface="+mn-ea"/>
                          <a:cs typeface="+mn-cs"/>
                        </a:rPr>
                        <a:t>bestest</a:t>
                      </a:r>
                      <a:r>
                        <a:rPr lang="en-US" altLang="zh-CN" sz="2800" kern="1200" dirty="0">
                          <a:solidFill>
                            <a:srgbClr val="CC00CC"/>
                          </a:solidFill>
                          <a:effectLst/>
                          <a:latin typeface="+mn-lt"/>
                          <a:ea typeface="+mn-ea"/>
                          <a:cs typeface="+mn-cs"/>
                        </a:rPr>
                        <a:t> pumpkins for our own jack-o’-lantern design party at home. Excitement bubbling again,/ A ray of hope reignited in our heart, Tex and I were convinced Plan B would not let us down any more ! </a:t>
                      </a:r>
                      <a:endParaRPr lang="en-US" altLang="zh-CN" sz="2800" b="0" dirty="0">
                        <a:solidFill>
                          <a:srgbClr val="CC00CC"/>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0" y="-84873"/>
          <a:ext cx="12192000" cy="6588124"/>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Within minutes, Tex and I already jumped into the car and buckled up, ready to go. "I'm going to pick the </a:t>
                      </a:r>
                      <a:r>
                        <a:rPr kumimoji="0" lang="en-US" altLang="zh-CN" sz="2800" b="0" i="0" u="none" strike="noStrike" kern="100" cap="none" spc="0" normalizeH="0" baseline="0" noProof="0" dirty="0" err="1">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giantest</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pumpkin," said Tex.  </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altLang="zh-CN" sz="2800" b="0" i="0" u="none" strike="noStrike" kern="100" cap="none" spc="0" normalizeH="0" baseline="0" noProof="0" dirty="0" err="1">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Giantest</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isn't an actual word," I said.</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"I'm going to pick the </a:t>
                      </a:r>
                      <a:r>
                        <a:rPr kumimoji="0" lang="en-US" altLang="zh-CN" sz="2800" b="0" i="0" u="none" strike="noStrike" kern="100" cap="none" spc="0" normalizeH="0" baseline="0" noProof="0" dirty="0" err="1">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bestest</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pumpkin!" shouted Tex.</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"I'm pretty sure </a:t>
                      </a:r>
                      <a:r>
                        <a:rPr kumimoji="0" lang="en-US" altLang="zh-CN" sz="2800" b="0" i="0" u="none" strike="noStrike" kern="100" cap="none" spc="0" normalizeH="0" baseline="0" noProof="0" dirty="0" err="1">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bestest</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isn't an actual word either." I giggled. </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"I'm going to pick whichever pumpkin will make the scariest jack-o'-lantern."</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tLang="zh-CN" b="1" dirty="0">
                          <a:solidFill>
                            <a:srgbClr val="CC00CC"/>
                          </a:solidFill>
                        </a:rPr>
                        <a:t> </a:t>
                      </a:r>
                      <a:r>
                        <a:rPr lang="en-US" altLang="zh-CN" sz="2800" b="1" dirty="0">
                          <a:solidFill>
                            <a:srgbClr val="0000FF"/>
                          </a:solidFill>
                        </a:rPr>
                        <a:t>4. </a:t>
                      </a:r>
                      <a:r>
                        <a:rPr lang="en-US" altLang="zh-CN" sz="2800" b="1" dirty="0">
                          <a:solidFill>
                            <a:srgbClr val="FF0000"/>
                          </a:solidFill>
                        </a:rPr>
                        <a:t>Time ticking away, Tex and I used the </a:t>
                      </a:r>
                      <a:r>
                        <a:rPr lang="en-US" altLang="zh-CN" sz="2800" b="1" dirty="0" err="1">
                          <a:solidFill>
                            <a:srgbClr val="FF0000"/>
                          </a:solidFill>
                        </a:rPr>
                        <a:t>bestest</a:t>
                      </a:r>
                      <a:r>
                        <a:rPr lang="en-US" altLang="zh-CN" sz="2800" b="1" dirty="0">
                          <a:solidFill>
                            <a:srgbClr val="FF0000"/>
                          </a:solidFill>
                        </a:rPr>
                        <a:t> and </a:t>
                      </a:r>
                      <a:r>
                        <a:rPr lang="en-US" altLang="zh-CN" sz="2800" b="1" dirty="0" err="1">
                          <a:solidFill>
                            <a:srgbClr val="FF0000"/>
                          </a:solidFill>
                        </a:rPr>
                        <a:t>giantest</a:t>
                      </a:r>
                      <a:r>
                        <a:rPr lang="en-US" altLang="zh-CN" sz="2800" b="1" dirty="0">
                          <a:solidFill>
                            <a:srgbClr val="FF0000"/>
                          </a:solidFill>
                        </a:rPr>
                        <a:t> pumpkins to carve  out the most spooky lanterns with various -shape eyes, noses and mouths, laughing and chatting merrily. </a:t>
                      </a:r>
                      <a:endParaRPr lang="en-US" altLang="zh-CN" sz="2800" b="1" dirty="0">
                        <a:solidFill>
                          <a:srgbClr val="FF0000"/>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矩形: 圆角 32"/>
          <p:cNvSpPr/>
          <p:nvPr>
            <p:custDataLst>
              <p:tags r:id="rId1"/>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2"/>
            </p:custDataLst>
          </p:nvPr>
        </p:nvGrpSpPr>
        <p:grpSpPr>
          <a:xfrm>
            <a:off x="25254" y="2639395"/>
            <a:ext cx="12182921" cy="2450197"/>
            <a:chOff x="25254" y="2523283"/>
            <a:chExt cx="12182921" cy="2450197"/>
          </a:xfrm>
        </p:grpSpPr>
        <p:sp>
          <p:nvSpPr>
            <p:cNvPr id="19" name="任意多边形: 形状 18"/>
            <p:cNvSpPr/>
            <p:nvPr>
              <p:custDataLst>
                <p:tags r:id="rId3"/>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4"/>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5"/>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6"/>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7"/>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8"/>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9"/>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0"/>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1"/>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2"/>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3"/>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4"/>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无灵主语</a:t>
              </a:r>
              <a:endParaRPr lang="zh-CN" altLang="en-US" sz="2400" b="1" kern="1200">
                <a:latin typeface="微软雅黑" panose="020B0503020204020204" charset="-122"/>
                <a:ea typeface="微软雅黑" panose="020B0503020204020204" charset="-122"/>
              </a:endParaRPr>
            </a:p>
          </p:txBody>
        </p:sp>
        <p:sp>
          <p:nvSpPr>
            <p:cNvPr id="37" name="矩形: 圆角 36"/>
            <p:cNvSpPr/>
            <p:nvPr>
              <p:custDataLst>
                <p:tags r:id="rId15"/>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6"/>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动作链</a:t>
              </a:r>
              <a:endParaRPr lang="zh-CN" altLang="en-US" sz="2400" b="1" kern="1200">
                <a:latin typeface="微软雅黑" panose="020B0503020204020204" charset="-122"/>
                <a:ea typeface="微软雅黑" panose="020B0503020204020204" charset="-122"/>
              </a:endParaRPr>
            </a:p>
          </p:txBody>
        </p:sp>
        <p:sp>
          <p:nvSpPr>
            <p:cNvPr id="39" name="矩形: 圆角 38"/>
            <p:cNvSpPr/>
            <p:nvPr>
              <p:custDataLst>
                <p:tags r:id="rId17"/>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8"/>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分词作状语</a:t>
              </a:r>
              <a:endParaRPr lang="zh-CN" altLang="en-US" sz="2400" b="1" kern="1200">
                <a:latin typeface="微软雅黑" panose="020B0503020204020204" charset="-122"/>
                <a:ea typeface="微软雅黑" panose="020B0503020204020204" charset="-122"/>
              </a:endParaRPr>
            </a:p>
          </p:txBody>
        </p:sp>
        <p:sp>
          <p:nvSpPr>
            <p:cNvPr id="41" name="矩形: 圆角 40"/>
            <p:cNvSpPr/>
            <p:nvPr>
              <p:custDataLst>
                <p:tags r:id="rId19"/>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0"/>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charset="-122"/>
                  <a:ea typeface="微软雅黑" panose="020B0503020204020204" charset="-122"/>
                </a:rPr>
                <a:t>With </a:t>
              </a:r>
              <a:r>
                <a:rPr lang="zh-CN" altLang="en-US" sz="2400" b="1" kern="1200" dirty="0">
                  <a:latin typeface="微软雅黑" panose="020B0503020204020204" charset="-122"/>
                  <a:ea typeface="微软雅黑" panose="020B0503020204020204" charset="-122"/>
                </a:rPr>
                <a:t>复合结构</a:t>
              </a:r>
              <a:endParaRPr lang="zh-CN" altLang="en-US" sz="2400" b="1" kern="1200" dirty="0">
                <a:latin typeface="微软雅黑" panose="020B0503020204020204" charset="-122"/>
                <a:ea typeface="微软雅黑" panose="020B0503020204020204" charset="-122"/>
              </a:endParaRPr>
            </a:p>
          </p:txBody>
        </p:sp>
        <p:sp>
          <p:nvSpPr>
            <p:cNvPr id="43" name="矩形: 圆角 42"/>
            <p:cNvSpPr/>
            <p:nvPr>
              <p:custDataLst>
                <p:tags r:id="rId21"/>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2"/>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独立主格</a:t>
              </a:r>
              <a:endParaRPr lang="zh-CN" altLang="en-US" sz="2400" b="1" kern="1200">
                <a:latin typeface="微软雅黑" panose="020B0503020204020204" charset="-122"/>
                <a:ea typeface="微软雅黑" panose="020B0503020204020204" charset="-122"/>
              </a:endParaRPr>
            </a:p>
          </p:txBody>
        </p:sp>
        <p:sp>
          <p:nvSpPr>
            <p:cNvPr id="45" name="矩形: 圆角 44"/>
            <p:cNvSpPr/>
            <p:nvPr>
              <p:custDataLst>
                <p:tags r:id="rId23"/>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4"/>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从句</a:t>
              </a:r>
              <a:endParaRPr lang="zh-CN" altLang="en-US" sz="2400" b="1" kern="1200">
                <a:latin typeface="微软雅黑" panose="020B0503020204020204" charset="-122"/>
                <a:ea typeface="微软雅黑" panose="020B0503020204020204" charset="-122"/>
              </a:endParaRPr>
            </a:p>
          </p:txBody>
        </p:sp>
        <p:sp>
          <p:nvSpPr>
            <p:cNvPr id="47" name="矩形: 圆角 46"/>
            <p:cNvSpPr/>
            <p:nvPr>
              <p:custDataLst>
                <p:tags r:id="rId25"/>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6"/>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倒装句</a:t>
              </a:r>
              <a:endParaRPr lang="zh-CN" altLang="en-US" sz="2400" b="1" kern="1200">
                <a:latin typeface="微软雅黑" panose="020B0503020204020204" charset="-122"/>
                <a:ea typeface="微软雅黑" panose="020B0503020204020204" charset="-122"/>
              </a:endParaRPr>
            </a:p>
          </p:txBody>
        </p:sp>
        <p:sp>
          <p:nvSpPr>
            <p:cNvPr id="49" name="矩形: 圆角 48"/>
            <p:cNvSpPr/>
            <p:nvPr>
              <p:custDataLst>
                <p:tags r:id="rId27"/>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8"/>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虚拟语气</a:t>
              </a:r>
              <a:endParaRPr lang="zh-CN" altLang="en-US" sz="2400" b="1" kern="1200">
                <a:latin typeface="微软雅黑" panose="020B0503020204020204" charset="-122"/>
                <a:ea typeface="微软雅黑" panose="020B0503020204020204" charset="-122"/>
              </a:endParaRPr>
            </a:p>
          </p:txBody>
        </p:sp>
        <p:sp>
          <p:nvSpPr>
            <p:cNvPr id="51" name="矩形: 圆角 50"/>
            <p:cNvSpPr/>
            <p:nvPr>
              <p:custDataLst>
                <p:tags r:id="rId29"/>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0"/>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强调句</a:t>
              </a:r>
              <a:endParaRPr lang="zh-CN" altLang="en-US" sz="2400" b="1" kern="1200">
                <a:latin typeface="微软雅黑" panose="020B0503020204020204" charset="-122"/>
                <a:ea typeface="微软雅黑" panose="020B0503020204020204" charset="-122"/>
              </a:endParaRPr>
            </a:p>
          </p:txBody>
        </p:sp>
        <p:sp>
          <p:nvSpPr>
            <p:cNvPr id="53" name="矩形: 圆角 52"/>
            <p:cNvSpPr/>
            <p:nvPr>
              <p:custDataLst>
                <p:tags r:id="rId31"/>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2"/>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长短句结合</a:t>
              </a:r>
              <a:endParaRPr lang="zh-CN" altLang="en-US" sz="2400" b="1" kern="1200">
                <a:latin typeface="微软雅黑" panose="020B0503020204020204" charset="-122"/>
                <a:ea typeface="微软雅黑" panose="020B0503020204020204" charset="-122"/>
              </a:endParaRPr>
            </a:p>
          </p:txBody>
        </p:sp>
      </p:grpSp>
      <p:sp>
        <p:nvSpPr>
          <p:cNvPr id="34" name="任意多边形: 形状 33"/>
          <p:cNvSpPr/>
          <p:nvPr>
            <p:custDataLst>
              <p:tags r:id="rId33"/>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charset="-122"/>
                <a:ea typeface="微软雅黑" panose="020B0503020204020204" charset="-122"/>
              </a:rPr>
              <a:t>语言</a:t>
            </a:r>
            <a:endParaRPr lang="zh-CN" altLang="en-US" sz="3200" b="1" kern="1200" dirty="0">
              <a:latin typeface="微软雅黑" panose="020B0503020204020204" charset="-122"/>
              <a:ea typeface="微软雅黑" panose="020B0503020204020204" charset="-122"/>
            </a:endParaRPr>
          </a:p>
        </p:txBody>
      </p:sp>
      <p:grpSp>
        <p:nvGrpSpPr>
          <p:cNvPr id="56" name="组合 55"/>
          <p:cNvGrpSpPr/>
          <p:nvPr>
            <p:custDataLst>
              <p:tags r:id="rId34"/>
            </p:custDataLst>
          </p:nvPr>
        </p:nvGrpSpPr>
        <p:grpSpPr>
          <a:xfrm>
            <a:off x="618679" y="598374"/>
            <a:ext cx="10963520" cy="1200136"/>
            <a:chOff x="618679" y="598374"/>
            <a:chExt cx="10963520" cy="1200136"/>
          </a:xfrm>
        </p:grpSpPr>
        <p:grpSp>
          <p:nvGrpSpPr>
            <p:cNvPr id="2" name="组合 1"/>
            <p:cNvGrpSpPr/>
            <p:nvPr>
              <p:custDataLst>
                <p:tags r:id="rId35"/>
              </p:custDataLst>
            </p:nvPr>
          </p:nvGrpSpPr>
          <p:grpSpPr>
            <a:xfrm>
              <a:off x="618679" y="611651"/>
              <a:ext cx="1788629" cy="793993"/>
              <a:chOff x="50467" y="2004605"/>
              <a:chExt cx="2050481" cy="793993"/>
            </a:xfrm>
          </p:grpSpPr>
          <p:sp>
            <p:nvSpPr>
              <p:cNvPr id="16" name="矩形: 圆角 15"/>
              <p:cNvSpPr/>
              <p:nvPr>
                <p:custDataLst>
                  <p:tags r:id="rId36"/>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7"/>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charset="-122"/>
                    <a:ea typeface="微软雅黑" panose="020B0503020204020204" charset="-122"/>
                  </a:rPr>
                  <a:t>心理描写</a:t>
                </a:r>
                <a:endParaRPr lang="zh-CN" altLang="en-US" sz="2400" b="1" kern="1200" dirty="0">
                  <a:solidFill>
                    <a:srgbClr val="A20000"/>
                  </a:solidFill>
                  <a:latin typeface="微软雅黑" panose="020B0503020204020204" charset="-122"/>
                  <a:ea typeface="微软雅黑" panose="020B0503020204020204" charset="-122"/>
                </a:endParaRPr>
              </a:p>
            </p:txBody>
          </p:sp>
        </p:grpSp>
        <p:grpSp>
          <p:nvGrpSpPr>
            <p:cNvPr id="3" name="组合 2"/>
            <p:cNvGrpSpPr/>
            <p:nvPr>
              <p:custDataLst>
                <p:tags r:id="rId38"/>
              </p:custDataLst>
            </p:nvPr>
          </p:nvGrpSpPr>
          <p:grpSpPr>
            <a:xfrm>
              <a:off x="2454229" y="611651"/>
              <a:ext cx="1788629" cy="793993"/>
              <a:chOff x="2189651" y="2004605"/>
              <a:chExt cx="2050481" cy="793993"/>
            </a:xfrm>
          </p:grpSpPr>
          <p:sp>
            <p:nvSpPr>
              <p:cNvPr id="14" name="矩形: 圆角 13"/>
              <p:cNvSpPr/>
              <p:nvPr>
                <p:custDataLst>
                  <p:tags r:id="rId39"/>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0"/>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charset="-122"/>
                    <a:ea typeface="微软雅黑" panose="020B0503020204020204" charset="-122"/>
                  </a:rPr>
                  <a:t>神态描写</a:t>
                </a:r>
                <a:endParaRPr lang="zh-CN" altLang="en-US" sz="2400" b="1" kern="1200" dirty="0">
                  <a:solidFill>
                    <a:srgbClr val="A20000"/>
                  </a:solidFill>
                  <a:latin typeface="微软雅黑" panose="020B0503020204020204" charset="-122"/>
                  <a:ea typeface="微软雅黑" panose="020B0503020204020204" charset="-122"/>
                </a:endParaRPr>
              </a:p>
            </p:txBody>
          </p:sp>
        </p:grpSp>
        <p:grpSp>
          <p:nvGrpSpPr>
            <p:cNvPr id="4" name="组合 3"/>
            <p:cNvGrpSpPr/>
            <p:nvPr>
              <p:custDataLst>
                <p:tags r:id="rId41"/>
              </p:custDataLst>
            </p:nvPr>
          </p:nvGrpSpPr>
          <p:grpSpPr>
            <a:xfrm>
              <a:off x="4289779" y="630508"/>
              <a:ext cx="1788629" cy="793993"/>
              <a:chOff x="4328834" y="2004605"/>
              <a:chExt cx="2050481" cy="793993"/>
            </a:xfrm>
          </p:grpSpPr>
          <p:sp>
            <p:nvSpPr>
              <p:cNvPr id="12" name="矩形: 圆角 11"/>
              <p:cNvSpPr/>
              <p:nvPr>
                <p:custDataLst>
                  <p:tags r:id="rId42"/>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3"/>
                </p:custDataLst>
              </p:nvPr>
            </p:nvSpPr>
            <p:spPr>
              <a:xfrm>
                <a:off x="4352089"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9900FF"/>
                    </a:solidFill>
                    <a:latin typeface="微软雅黑" panose="020B0503020204020204" charset="-122"/>
                    <a:ea typeface="微软雅黑" panose="020B0503020204020204" charset="-122"/>
                  </a:rPr>
                  <a:t>动作描写</a:t>
                </a:r>
                <a:endParaRPr lang="zh-CN" altLang="en-US" sz="2400" b="1" kern="1200" dirty="0">
                  <a:solidFill>
                    <a:srgbClr val="9900FF"/>
                  </a:solidFill>
                  <a:latin typeface="微软雅黑" panose="020B0503020204020204" charset="-122"/>
                  <a:ea typeface="微软雅黑" panose="020B0503020204020204" charset="-122"/>
                </a:endParaRPr>
              </a:p>
            </p:txBody>
          </p:sp>
        </p:grpSp>
        <p:grpSp>
          <p:nvGrpSpPr>
            <p:cNvPr id="5" name="组合 4"/>
            <p:cNvGrpSpPr/>
            <p:nvPr>
              <p:custDataLst>
                <p:tags r:id="rId44"/>
              </p:custDataLst>
            </p:nvPr>
          </p:nvGrpSpPr>
          <p:grpSpPr>
            <a:xfrm>
              <a:off x="6125329" y="611651"/>
              <a:ext cx="1788629" cy="793993"/>
              <a:chOff x="6468017" y="2004605"/>
              <a:chExt cx="2050481" cy="793993"/>
            </a:xfrm>
          </p:grpSpPr>
          <p:sp>
            <p:nvSpPr>
              <p:cNvPr id="10" name="矩形: 圆角 9"/>
              <p:cNvSpPr/>
              <p:nvPr>
                <p:custDataLst>
                  <p:tags r:id="rId45"/>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6"/>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charset="-122"/>
                    <a:ea typeface="微软雅黑" panose="020B0503020204020204" charset="-122"/>
                  </a:rPr>
                  <a:t>外貌描写</a:t>
                </a:r>
                <a:endParaRPr lang="zh-CN" altLang="en-US" sz="2400" b="1" kern="1200" dirty="0">
                  <a:latin typeface="微软雅黑" panose="020B0503020204020204" charset="-122"/>
                  <a:ea typeface="微软雅黑" panose="020B0503020204020204" charset="-122"/>
                </a:endParaRPr>
              </a:p>
            </p:txBody>
          </p:sp>
        </p:grpSp>
        <p:grpSp>
          <p:nvGrpSpPr>
            <p:cNvPr id="7" name="组合 6"/>
            <p:cNvGrpSpPr/>
            <p:nvPr>
              <p:custDataLst>
                <p:tags r:id="rId47"/>
              </p:custDataLst>
            </p:nvPr>
          </p:nvGrpSpPr>
          <p:grpSpPr>
            <a:xfrm>
              <a:off x="7960879" y="607253"/>
              <a:ext cx="1788629" cy="793993"/>
              <a:chOff x="8607200" y="2004605"/>
              <a:chExt cx="2050481" cy="793993"/>
            </a:xfrm>
          </p:grpSpPr>
          <p:sp>
            <p:nvSpPr>
              <p:cNvPr id="8" name="矩形: 圆角 7"/>
              <p:cNvSpPr/>
              <p:nvPr>
                <p:custDataLst>
                  <p:tags r:id="rId48"/>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49"/>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环境描写</a:t>
                </a:r>
                <a:endParaRPr lang="zh-CN" altLang="en-US" sz="2400" b="1" kern="1200">
                  <a:latin typeface="微软雅黑" panose="020B0503020204020204" charset="-122"/>
                  <a:ea typeface="微软雅黑" panose="020B0503020204020204" charset="-122"/>
                </a:endParaRPr>
              </a:p>
            </p:txBody>
          </p:sp>
        </p:grpSp>
        <p:sp>
          <p:nvSpPr>
            <p:cNvPr id="22" name="右大括号 21"/>
            <p:cNvSpPr/>
            <p:nvPr>
              <p:custDataLst>
                <p:tags r:id="rId50"/>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1"/>
              </p:custDataLst>
            </p:nvPr>
          </p:nvGrpSpPr>
          <p:grpSpPr>
            <a:xfrm>
              <a:off x="9793570" y="598374"/>
              <a:ext cx="1788629" cy="793993"/>
              <a:chOff x="8607200" y="2004605"/>
              <a:chExt cx="2050481" cy="793993"/>
            </a:xfrm>
          </p:grpSpPr>
          <p:sp>
            <p:nvSpPr>
              <p:cNvPr id="24" name="矩形: 圆角 23"/>
              <p:cNvSpPr/>
              <p:nvPr>
                <p:custDataLst>
                  <p:tags r:id="rId52"/>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3"/>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对话描写</a:t>
                </a:r>
                <a:endParaRPr lang="zh-CN" altLang="en-US" sz="2400" b="1" kern="1200">
                  <a:latin typeface="微软雅黑" panose="020B0503020204020204" charset="-122"/>
                  <a:ea typeface="微软雅黑" panose="020B0503020204020204" charset="-122"/>
                </a:endParaRPr>
              </a:p>
            </p:txBody>
          </p:sp>
        </p:grpSp>
      </p:grpSp>
      <p:sp>
        <p:nvSpPr>
          <p:cNvPr id="6" name="文本框 5"/>
          <p:cNvSpPr txBox="1"/>
          <p:nvPr/>
        </p:nvSpPr>
        <p:spPr>
          <a:xfrm>
            <a:off x="121151" y="5904326"/>
            <a:ext cx="11264622" cy="646331"/>
          </a:xfrm>
          <a:prstGeom prst="rect">
            <a:avLst/>
          </a:prstGeom>
          <a:solidFill>
            <a:schemeClr val="bg1"/>
          </a:solidFill>
        </p:spPr>
        <p:txBody>
          <a:bodyPr wrap="none" rtlCol="0">
            <a:spAutoFit/>
          </a:bodyPr>
          <a:lstStyle/>
          <a:p>
            <a:r>
              <a:rPr lang="zh-CN" altLang="en-US" sz="3600" b="1" dirty="0">
                <a:solidFill>
                  <a:srgbClr val="EA0000"/>
                </a:solidFill>
              </a:rPr>
              <a:t>考生构思情节的同时，要考虑合适的语言句式以及修辞</a:t>
            </a:r>
            <a:endParaRPr lang="zh-CN" altLang="en-US" sz="3600" b="1" dirty="0">
              <a:solidFill>
                <a:srgbClr val="EA0000"/>
              </a:solidFill>
            </a:endParaRPr>
          </a:p>
        </p:txBody>
      </p:sp>
      <p:pic>
        <p:nvPicPr>
          <p:cNvPr id="5124" name="图片 6" descr="logo横版 png"/>
          <p:cNvPicPr>
            <a:picLocks noChangeAspect="1"/>
          </p:cNvPicPr>
          <p:nvPr/>
        </p:nvPicPr>
        <p:blipFill>
          <a:blip r:embed="rId54"/>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文本框 23"/>
          <p:cNvSpPr txBox="1"/>
          <p:nvPr/>
        </p:nvSpPr>
        <p:spPr>
          <a:xfrm>
            <a:off x="-1" y="640485"/>
            <a:ext cx="12115971" cy="5509200"/>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Para1: That's when I noticed the Pumpkin Patch Closed sign.</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Para2:Finally came our own jack-o‘-lantern design party the next day.</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Plot the continuation story</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76030" y="1196191"/>
            <a:ext cx="11907453" cy="2041585"/>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Link1:  </a:t>
            </a:r>
            <a:r>
              <a:rPr lang="en-US" altLang="zh-CN" sz="3200" b="1" dirty="0">
                <a:solidFill>
                  <a:srgbClr val="0000FF"/>
                </a:solidFill>
                <a:latin typeface="Times New Roman" panose="02020603050405020304" pitchFamily="18" charset="0"/>
                <a:cs typeface="Times New Roman" panose="02020603050405020304" pitchFamily="18" charset="0"/>
              </a:rPr>
              <a:t>How did Tex and I feel? What did we do? </a:t>
            </a:r>
            <a:endParaRPr lang="en-US" altLang="zh-CN" sz="3200" b="1" dirty="0">
              <a:solidFill>
                <a:srgbClr val="0000FF"/>
              </a:solidFill>
              <a:latin typeface="Times New Roman" panose="02020603050405020304" pitchFamily="18" charset="0"/>
              <a:cs typeface="Times New Roman" panose="02020603050405020304" pitchFamily="18" charset="0"/>
            </a:endParaRPr>
          </a:p>
          <a:p>
            <a:pPr>
              <a:lnSpc>
                <a:spcPts val="3840"/>
              </a:lnSpc>
            </a:pPr>
            <a:r>
              <a:rPr lang="en-US" altLang="zh-CN" sz="3200" b="1" dirty="0">
                <a:solidFill>
                  <a:srgbClr val="0000FF"/>
                </a:solidFill>
                <a:latin typeface="Times New Roman" panose="02020603050405020304" pitchFamily="18" charset="0"/>
                <a:cs typeface="Times New Roman" panose="02020603050405020304" pitchFamily="18" charset="0"/>
              </a:rPr>
              <a:t>Body:  </a:t>
            </a:r>
            <a:r>
              <a:rPr lang="en-US" altLang="zh-CN" sz="3200" b="1" dirty="0">
                <a:solidFill>
                  <a:srgbClr val="C00000"/>
                </a:solidFill>
                <a:latin typeface="Times New Roman" panose="02020603050405020304" pitchFamily="18" charset="0"/>
                <a:cs typeface="Times New Roman" panose="02020603050405020304" pitchFamily="18" charset="0"/>
              </a:rPr>
              <a:t>What did Dad do?  What was our plan B? </a:t>
            </a:r>
            <a:endParaRPr lang="en-US" altLang="zh-CN" sz="3200" b="1" dirty="0">
              <a:solidFill>
                <a:srgbClr val="C00000"/>
              </a:solidFill>
              <a:latin typeface="Times New Roman" panose="02020603050405020304" pitchFamily="18" charset="0"/>
              <a:cs typeface="Times New Roman" panose="02020603050405020304" pitchFamily="18" charset="0"/>
            </a:endParaRPr>
          </a:p>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Link2:  </a:t>
            </a:r>
            <a:r>
              <a:rPr lang="en-US" altLang="zh-CN" sz="3200" b="1" dirty="0">
                <a:solidFill>
                  <a:srgbClr val="0000FF"/>
                </a:solidFill>
                <a:latin typeface="Times New Roman" panose="02020603050405020304" pitchFamily="18" charset="0"/>
                <a:cs typeface="Times New Roman" panose="02020603050405020304" pitchFamily="18" charset="0"/>
              </a:rPr>
              <a:t>After carrying out Plan B, where did we go? How did Tex and I feel? </a:t>
            </a:r>
            <a:endParaRPr lang="en-US" altLang="zh-CN" sz="3200" b="1" dirty="0">
              <a:solidFill>
                <a:srgbClr val="0000FF"/>
              </a:solidFill>
              <a:latin typeface="Times New Roman" panose="02020603050405020304" pitchFamily="18" charset="0"/>
              <a:cs typeface="Times New Roman" panose="02020603050405020304" pitchFamily="18" charset="0"/>
            </a:endParaRPr>
          </a:p>
        </p:txBody>
      </p:sp>
      <p:sp>
        <p:nvSpPr>
          <p:cNvPr id="1048746" name="文本框 10"/>
          <p:cNvSpPr txBox="1"/>
          <p:nvPr/>
        </p:nvSpPr>
        <p:spPr>
          <a:xfrm>
            <a:off x="0" y="4284802"/>
            <a:ext cx="12298166" cy="2062103"/>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pitchFamily="18" charset="0"/>
                <a:cs typeface="Times New Roman" panose="02020603050405020304" pitchFamily="18" charset="0"/>
                <a:sym typeface="+mn-ea"/>
              </a:rPr>
              <a:t>Link3:   </a:t>
            </a:r>
            <a:r>
              <a:rPr lang="en-US" altLang="zh-CN" sz="3200" b="1" dirty="0">
                <a:latin typeface="Times New Roman" panose="02020603050405020304" pitchFamily="18" charset="0"/>
                <a:cs typeface="Times New Roman" panose="02020603050405020304" pitchFamily="18" charset="0"/>
                <a:sym typeface="+mn-ea"/>
              </a:rPr>
              <a:t>How did Tex and I feel?</a:t>
            </a:r>
            <a:endParaRPr lang="en-US" altLang="zh-CN" sz="3200" b="1" dirty="0">
              <a:latin typeface="Times New Roman" panose="02020603050405020304" pitchFamily="18" charset="0"/>
              <a:cs typeface="Times New Roman" panose="02020603050405020304" pitchFamily="18" charset="0"/>
              <a:sym typeface="+mn-ea"/>
            </a:endParaRPr>
          </a:p>
          <a:p>
            <a:pPr lvl="0"/>
            <a:r>
              <a:rPr lang="en-US" altLang="zh-CN" sz="3200" b="1" dirty="0">
                <a:solidFill>
                  <a:srgbClr val="0000FF"/>
                </a:solidFill>
                <a:latin typeface="Times New Roman" panose="02020603050405020304" pitchFamily="18" charset="0"/>
                <a:cs typeface="Times New Roman" panose="02020603050405020304" pitchFamily="18" charset="0"/>
                <a:sym typeface="+mn-ea"/>
              </a:rPr>
              <a:t>Body:    </a:t>
            </a:r>
            <a:r>
              <a:rPr lang="en-US" altLang="zh-CN" sz="3200" b="1" dirty="0">
                <a:latin typeface="Times New Roman" panose="02020603050405020304" pitchFamily="18" charset="0"/>
                <a:cs typeface="Times New Roman" panose="02020603050405020304" pitchFamily="18" charset="0"/>
                <a:sym typeface="+mn-ea"/>
              </a:rPr>
              <a:t>How did Tex and I make Jack-o'-lanterns? </a:t>
            </a:r>
            <a:endParaRPr lang="en-US" altLang="zh-CN" sz="3200" b="1" dirty="0">
              <a:latin typeface="Times New Roman" panose="02020603050405020304" pitchFamily="18" charset="0"/>
              <a:cs typeface="Times New Roman" panose="02020603050405020304" pitchFamily="18" charset="0"/>
              <a:sym typeface="+mn-ea"/>
            </a:endParaRPr>
          </a:p>
          <a:p>
            <a:pPr lvl="0"/>
            <a:r>
              <a:rPr lang="en-US" altLang="zh-CN" sz="3200" b="1" dirty="0">
                <a:solidFill>
                  <a:srgbClr val="00AA48"/>
                </a:solidFill>
                <a:latin typeface="Times New Roman" panose="02020603050405020304" pitchFamily="18" charset="0"/>
                <a:cs typeface="Times New Roman" panose="02020603050405020304" pitchFamily="18" charset="0"/>
                <a:sym typeface="+mn-ea"/>
              </a:rPr>
              <a:t>Ending:  </a:t>
            </a:r>
            <a:r>
              <a:rPr lang="en-US" altLang="zh-CN" sz="3200" b="1" dirty="0">
                <a:latin typeface="Times New Roman" panose="02020603050405020304" pitchFamily="18" charset="0"/>
                <a:cs typeface="Times New Roman" panose="02020603050405020304" pitchFamily="18" charset="0"/>
                <a:sym typeface="+mn-ea"/>
              </a:rPr>
              <a:t>①What were the lanterns like?   </a:t>
            </a:r>
            <a:endParaRPr lang="en-US" altLang="zh-CN" sz="3200" b="1" dirty="0">
              <a:latin typeface="Times New Roman" panose="02020603050405020304" pitchFamily="18" charset="0"/>
              <a:cs typeface="Times New Roman" panose="02020603050405020304" pitchFamily="18" charset="0"/>
              <a:sym typeface="+mn-ea"/>
            </a:endParaRPr>
          </a:p>
          <a:p>
            <a:pPr lvl="0"/>
            <a:r>
              <a:rPr lang="en-US" altLang="zh-CN" sz="3200" b="1" dirty="0">
                <a:latin typeface="Times New Roman" panose="02020603050405020304" pitchFamily="18" charset="0"/>
                <a:cs typeface="Times New Roman" panose="02020603050405020304" pitchFamily="18" charset="0"/>
                <a:sym typeface="+mn-ea"/>
              </a:rPr>
              <a:t>               ② What lesson did I learn from the experience?</a:t>
            </a:r>
            <a:endParaRPr lang="en-US" altLang="zh-CN" sz="3200" b="1" dirty="0">
              <a:latin typeface="Times New Roman" panose="02020603050405020304" pitchFamily="18" charset="0"/>
              <a:cs typeface="Times New Roman" panose="02020603050405020304" pitchFamily="18" charset="0"/>
              <a:sym typeface="+mn-ea"/>
            </a:endParaRPr>
          </a:p>
        </p:txBody>
      </p:sp>
      <p:sp>
        <p:nvSpPr>
          <p:cNvPr id="6" name="圆角矩形 13"/>
          <p:cNvSpPr/>
          <p:nvPr/>
        </p:nvSpPr>
        <p:spPr>
          <a:xfrm>
            <a:off x="5214408" y="3195510"/>
            <a:ext cx="5254958" cy="4533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13"/>
          <p:cNvSpPr/>
          <p:nvPr/>
        </p:nvSpPr>
        <p:spPr>
          <a:xfrm>
            <a:off x="5214407" y="748584"/>
            <a:ext cx="5604281" cy="4164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874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4874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48746">
                                            <p:txEl>
                                              <p:pRg st="0" end="0"/>
                                            </p:txEl>
                                          </p:spTgt>
                                        </p:tgtEl>
                                        <p:attrNameLst>
                                          <p:attrName>style.visibility</p:attrName>
                                        </p:attrNameLst>
                                      </p:cBhvr>
                                      <p:to>
                                        <p:strVal val="visible"/>
                                      </p:to>
                                    </p:set>
                                    <p:animEffect transition="in" filter="fade">
                                      <p:cBhvr>
                                        <p:cTn id="31" dur="500"/>
                                        <p:tgtEl>
                                          <p:spTgt spid="104874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48746">
                                            <p:txEl>
                                              <p:pRg st="1" end="1"/>
                                            </p:txEl>
                                          </p:spTgt>
                                        </p:tgtEl>
                                        <p:attrNameLst>
                                          <p:attrName>style.visibility</p:attrName>
                                        </p:attrNameLst>
                                      </p:cBhvr>
                                      <p:to>
                                        <p:strVal val="visible"/>
                                      </p:to>
                                    </p:set>
                                    <p:animEffect transition="in" filter="fade">
                                      <p:cBhvr>
                                        <p:cTn id="36" dur="500"/>
                                        <p:tgtEl>
                                          <p:spTgt spid="104874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48746">
                                            <p:txEl>
                                              <p:pRg st="2" end="2"/>
                                            </p:txEl>
                                          </p:spTgt>
                                        </p:tgtEl>
                                        <p:attrNameLst>
                                          <p:attrName>style.visibility</p:attrName>
                                        </p:attrNameLst>
                                      </p:cBhvr>
                                      <p:to>
                                        <p:strVal val="visible"/>
                                      </p:to>
                                    </p:set>
                                    <p:animEffect transition="in" filter="fade">
                                      <p:cBhvr>
                                        <p:cTn id="41" dur="500"/>
                                        <p:tgtEl>
                                          <p:spTgt spid="104874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48746">
                                            <p:txEl>
                                              <p:pRg st="3" end="3"/>
                                            </p:txEl>
                                          </p:spTgt>
                                        </p:tgtEl>
                                        <p:attrNameLst>
                                          <p:attrName>style.visibility</p:attrName>
                                        </p:attrNameLst>
                                      </p:cBhvr>
                                      <p:to>
                                        <p:strVal val="visible"/>
                                      </p:to>
                                    </p:set>
                                    <p:animEffect transition="in" filter="fade">
                                      <p:cBhvr>
                                        <p:cTn id="46" dur="500"/>
                                        <p:tgtEl>
                                          <p:spTgt spid="10487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2437"/>
            <a:ext cx="12192000" cy="6942873"/>
          </a:xfrm>
          <a:prstGeom prst="rect">
            <a:avLst/>
          </a:prstGeom>
        </p:spPr>
      </p:pic>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24708" y="1843384"/>
            <a:ext cx="5923202" cy="4861296"/>
          </a:xfrm>
          <a:prstGeom prst="rect">
            <a:avLst/>
          </a:prstGeom>
          <a:ln>
            <a:noFill/>
          </a:ln>
          <a:effectLst>
            <a:outerShdw blurRad="292100" dist="139700" dir="2700000" algn="tl" rotWithShape="0">
              <a:srgbClr val="333333">
                <a:alpha val="65000"/>
              </a:srgbClr>
            </a:outerShdw>
          </a:effectLst>
        </p:spPr>
      </p:pic>
      <p:pic>
        <p:nvPicPr>
          <p:cNvPr id="30" name="PA-图片 1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rot="5400000" flipH="1">
            <a:off x="3166015" y="-1318322"/>
            <a:ext cx="371475" cy="3899535"/>
          </a:xfrm>
          <a:prstGeom prst="rect">
            <a:avLst/>
          </a:prstGeom>
        </p:spPr>
      </p:pic>
      <p:sp>
        <p:nvSpPr>
          <p:cNvPr id="5" name="文本框 4"/>
          <p:cNvSpPr txBox="1"/>
          <p:nvPr>
            <p:custDataLst>
              <p:tags r:id="rId6"/>
            </p:custDataLst>
          </p:nvPr>
        </p:nvSpPr>
        <p:spPr>
          <a:xfrm>
            <a:off x="375056" y="153320"/>
            <a:ext cx="3899534" cy="584775"/>
          </a:xfrm>
          <a:prstGeom prst="rect">
            <a:avLst/>
          </a:prstGeom>
          <a:solidFill>
            <a:srgbClr val="D2E8ED"/>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Plot Continuation </a:t>
            </a:r>
            <a:endParaRPr lang="zh-CN" altLang="en-US" sz="3200" b="1" dirty="0">
              <a:latin typeface="Times New Roman" panose="02020603050405020304" pitchFamily="18" charset="0"/>
              <a:cs typeface="Times New Roman" panose="02020603050405020304" pitchFamily="18" charset="0"/>
            </a:endParaRPr>
          </a:p>
        </p:txBody>
      </p:sp>
      <p:sp>
        <p:nvSpPr>
          <p:cNvPr id="6" name="文本框 5"/>
          <p:cNvSpPr txBox="1"/>
          <p:nvPr>
            <p:custDataLst>
              <p:tags r:id="rId7"/>
            </p:custDataLst>
          </p:nvPr>
        </p:nvSpPr>
        <p:spPr>
          <a:xfrm>
            <a:off x="6247973" y="1843384"/>
            <a:ext cx="5771229" cy="4906736"/>
          </a:xfrm>
          <a:prstGeom prst="rect">
            <a:avLst/>
          </a:prstGeom>
          <a:solidFill>
            <a:schemeClr val="accent4">
              <a:lumMod val="20000"/>
              <a:lumOff val="80000"/>
            </a:schemeClr>
          </a:solidFill>
          <a:ln>
            <a:solidFill>
              <a:schemeClr val="tx1"/>
            </a:solidFill>
          </a:ln>
        </p:spPr>
        <p:txBody>
          <a:bodyPr wrap="square">
            <a:noAutofit/>
          </a:bodyPr>
          <a:lstStyle/>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1</a:t>
            </a:r>
            <a:r>
              <a:rPr lang="zh-CN" altLang="en-US" sz="2400" b="1" dirty="0">
                <a:latin typeface="微软雅黑" panose="020B0503020204020204" charset="-122"/>
                <a:ea typeface="微软雅黑" panose="020B0503020204020204" charset="-122"/>
                <a:cs typeface="Times New Roman" panose="02020603050405020304" pitchFamily="18" charset="0"/>
              </a:rPr>
              <a:t>：位于</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续写第一段段首</a:t>
            </a:r>
            <a:r>
              <a:rPr lang="zh-CN" altLang="en-US" sz="2400" b="1" dirty="0">
                <a:latin typeface="微软雅黑" panose="020B0503020204020204" charset="-122"/>
                <a:ea typeface="微软雅黑" panose="020B0503020204020204" charset="-122"/>
                <a:cs typeface="Times New Roman" panose="02020603050405020304" pitchFamily="18" charset="0"/>
              </a:rPr>
              <a:t>，流畅衔接前面的故事（常与原文最后一段呼应）和第一段段首语；</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2</a:t>
            </a:r>
            <a:r>
              <a:rPr lang="zh-CN" altLang="en-US" sz="2400" b="1" dirty="0">
                <a:latin typeface="微软雅黑" panose="020B0503020204020204" charset="-122"/>
                <a:ea typeface="微软雅黑" panose="020B0503020204020204" charset="-122"/>
                <a:cs typeface="Times New Roman" panose="02020603050405020304" pitchFamily="18" charset="0"/>
              </a:rPr>
              <a:t>：位于</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续写第一段段尾</a:t>
            </a:r>
            <a:r>
              <a:rPr lang="zh-CN" altLang="en-US" sz="2400" b="1" dirty="0">
                <a:latin typeface="微软雅黑" panose="020B0503020204020204" charset="-122"/>
                <a:ea typeface="微软雅黑" panose="020B0503020204020204" charset="-122"/>
                <a:cs typeface="Times New Roman" panose="02020603050405020304" pitchFamily="18" charset="0"/>
              </a:rPr>
              <a:t>，流畅衔接第二段段首句；</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3</a:t>
            </a:r>
            <a:r>
              <a:rPr lang="zh-CN" altLang="en-US" sz="2400" b="1" dirty="0">
                <a:latin typeface="微软雅黑" panose="020B0503020204020204" charset="-122"/>
                <a:ea typeface="微软雅黑" panose="020B0503020204020204" charset="-122"/>
                <a:cs typeface="Times New Roman" panose="02020603050405020304" pitchFamily="18" charset="0"/>
              </a:rPr>
              <a:t>：位于</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续写第二段段首</a:t>
            </a:r>
            <a:r>
              <a:rPr lang="zh-CN" altLang="en-US" sz="2400" b="1" dirty="0">
                <a:latin typeface="微软雅黑" panose="020B0503020204020204" charset="-122"/>
                <a:ea typeface="微软雅黑" panose="020B0503020204020204" charset="-122"/>
                <a:cs typeface="Times New Roman" panose="02020603050405020304" pitchFamily="18" charset="0"/>
              </a:rPr>
              <a:t>，续写衔接第二段段首语；</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4</a:t>
            </a:r>
            <a:r>
              <a:rPr lang="zh-CN" altLang="en-US" sz="2400" b="1" dirty="0">
                <a:latin typeface="微软雅黑" panose="020B0503020204020204" charset="-122"/>
                <a:ea typeface="微软雅黑" panose="020B0503020204020204" charset="-122"/>
                <a:cs typeface="Times New Roman" panose="02020603050405020304" pitchFamily="18" charset="0"/>
              </a:rPr>
              <a:t>：</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文章结尾升华</a:t>
            </a:r>
            <a:r>
              <a:rPr lang="zh-CN" altLang="en-US" sz="2400" b="1" dirty="0">
                <a:latin typeface="微软雅黑" panose="020B0503020204020204" charset="-122"/>
                <a:ea typeface="微软雅黑" panose="020B0503020204020204" charset="-122"/>
                <a:cs typeface="Times New Roman" panose="02020603050405020304" pitchFamily="18" charset="0"/>
              </a:rPr>
              <a:t>，给予读者正能量，揭示和强调主题。</a:t>
            </a:r>
            <a:endParaRPr lang="en-US" altLang="zh-CN" sz="2400" b="1" dirty="0">
              <a:latin typeface="微软雅黑" panose="020B0503020204020204" charset="-122"/>
              <a:ea typeface="微软雅黑" panose="020B0503020204020204" charset="-122"/>
              <a:cs typeface="Times New Roman" panose="02020603050405020304" pitchFamily="18" charset="0"/>
            </a:endParaRPr>
          </a:p>
        </p:txBody>
      </p:sp>
      <p:pic>
        <p:nvPicPr>
          <p:cNvPr id="5124" name="图片 6" descr="logo横版 png"/>
          <p:cNvPicPr>
            <a:picLocks noChangeAspect="1"/>
          </p:cNvPicPr>
          <p:nvPr/>
        </p:nvPicPr>
        <p:blipFill>
          <a:blip r:embed="rId8"/>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0" y="-84873"/>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0661" y="-29274"/>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39675" y="469630"/>
            <a:ext cx="11925297" cy="1077218"/>
          </a:xfrm>
          <a:prstGeom prst="rect">
            <a:avLst/>
          </a:prstGeom>
          <a:solidFill>
            <a:schemeClr val="bg1"/>
          </a:solidFill>
        </p:spPr>
        <p:txBody>
          <a:bodyPr wrap="square">
            <a:spAutoFit/>
          </a:bodyPr>
          <a:lstStyle/>
          <a:p>
            <a:pPr indent="304800" algn="just"/>
            <a:r>
              <a:rPr lang="en-US" altLang="zh-CN" sz="3200" b="1" kern="0" dirty="0">
                <a:solidFill>
                  <a:srgbClr val="0000FF"/>
                </a:solidFill>
                <a:latin typeface="Times New Roman" panose="02020603050405020304" pitchFamily="18" charset="0"/>
                <a:cs typeface="Times New Roman" panose="02020603050405020304" pitchFamily="18" charset="0"/>
              </a:rPr>
              <a:t>Para1: That's when I noticed the Pumpkin Patch Closed sign.</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indent="304800" algn="just"/>
            <a:endParaRPr lang="en-US" altLang="zh-CN" sz="3200" b="1" kern="0" dirty="0">
              <a:solidFill>
                <a:srgbClr val="FF0000"/>
              </a:solidFill>
              <a:latin typeface="Times New Roman" panose="02020603050405020304" pitchFamily="18" charset="0"/>
              <a:cs typeface="Times New Roman" panose="02020603050405020304" pitchFamily="18" charset="0"/>
            </a:endParaRPr>
          </a:p>
        </p:txBody>
      </p:sp>
      <p:sp>
        <p:nvSpPr>
          <p:cNvPr id="1048745" name="文本框 9"/>
          <p:cNvSpPr txBox="1"/>
          <p:nvPr/>
        </p:nvSpPr>
        <p:spPr>
          <a:xfrm>
            <a:off x="-10661" y="1047199"/>
            <a:ext cx="12173648" cy="3503523"/>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Link1A: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回扣原文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the best news </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以及所给首句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the Pumpkin Patch Closed )</a:t>
            </a: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 </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3200" b="1" dirty="0">
                <a:solidFill>
                  <a:srgbClr val="0000FF"/>
                </a:solidFill>
              </a:rPr>
              <a:t>It was </a:t>
            </a:r>
            <a:r>
              <a:rPr lang="en-US" altLang="zh-CN" sz="3200" b="1" dirty="0">
                <a:solidFill>
                  <a:srgbClr val="FF0000"/>
                </a:solidFill>
              </a:rPr>
              <a:t>the world’s worst news! </a:t>
            </a:r>
            <a:r>
              <a:rPr lang="en-US" altLang="zh-CN" sz="3200" b="1" dirty="0">
                <a:solidFill>
                  <a:srgbClr val="005E00"/>
                </a:solidFill>
              </a:rPr>
              <a:t>Not only </a:t>
            </a:r>
            <a:r>
              <a:rPr lang="en-US" altLang="zh-CN" sz="3200" b="1" dirty="0">
                <a:solidFill>
                  <a:srgbClr val="0000FF"/>
                </a:solidFill>
              </a:rPr>
              <a:t>did the merciless sign </a:t>
            </a:r>
            <a:r>
              <a:rPr lang="en-US" altLang="zh-CN" sz="3200" b="1" dirty="0">
                <a:solidFill>
                  <a:srgbClr val="FF0000"/>
                </a:solidFill>
              </a:rPr>
              <a:t>evidence the rumor </a:t>
            </a:r>
            <a:r>
              <a:rPr lang="en-US" altLang="zh-CN" sz="3200" b="1" i="1" dirty="0">
                <a:solidFill>
                  <a:srgbClr val="0000FF"/>
                </a:solidFill>
              </a:rPr>
              <a:t>Dad told us </a:t>
            </a:r>
            <a:r>
              <a:rPr lang="en-US" altLang="zh-CN" sz="3200" b="1" dirty="0">
                <a:solidFill>
                  <a:srgbClr val="005E00"/>
                </a:solidFill>
              </a:rPr>
              <a:t>but also </a:t>
            </a:r>
            <a:r>
              <a:rPr lang="en-US" altLang="zh-CN" sz="3200" b="1" dirty="0">
                <a:solidFill>
                  <a:srgbClr val="FF0000"/>
                </a:solidFill>
              </a:rPr>
              <a:t>it deprived us of the opportunity </a:t>
            </a:r>
            <a:r>
              <a:rPr lang="en-US" altLang="zh-CN" sz="3200" b="1" i="1" dirty="0">
                <a:solidFill>
                  <a:srgbClr val="9900FF"/>
                </a:solidFill>
              </a:rPr>
              <a:t>to have fun on the Pumpkin Patch.</a:t>
            </a:r>
            <a:endParaRPr lang="en-US" altLang="zh-CN" sz="3200" b="1" i="1" dirty="0">
              <a:solidFill>
                <a:srgbClr val="9900FF"/>
              </a:solidFill>
            </a:endParaRPr>
          </a:p>
          <a:p>
            <a:pPr>
              <a:lnSpc>
                <a:spcPts val="3840"/>
              </a:lnSpc>
            </a:pPr>
            <a:endParaRPr lang="en-US" altLang="zh-CN" sz="3200" b="1" i="1" dirty="0">
              <a:solidFill>
                <a:srgbClr val="9900FF"/>
              </a:solidFill>
            </a:endParaRPr>
          </a:p>
          <a:p>
            <a:pPr>
              <a:lnSpc>
                <a:spcPts val="3840"/>
              </a:lnSpc>
            </a:pPr>
            <a:endParaRPr lang="en-US" altLang="zh-CN" sz="3200" b="1" dirty="0">
              <a:solidFill>
                <a:srgbClr val="9900CC"/>
              </a:solidFill>
              <a:latin typeface="Times New Roman" panose="02020603050405020304" pitchFamily="18" charset="0"/>
              <a:cs typeface="Times New Roman" panose="02020603050405020304" pitchFamily="18" charset="0"/>
            </a:endParaRPr>
          </a:p>
        </p:txBody>
      </p:sp>
      <p:sp>
        <p:nvSpPr>
          <p:cNvPr id="2" name="文本框 9"/>
          <p:cNvSpPr txBox="1"/>
          <p:nvPr/>
        </p:nvSpPr>
        <p:spPr>
          <a:xfrm>
            <a:off x="-39675" y="3042616"/>
            <a:ext cx="12256227" cy="2041585"/>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Link1B:   </a:t>
            </a:r>
            <a:r>
              <a:rPr lang="en-US" altLang="zh-CN" sz="3200" kern="100" dirty="0">
                <a:latin typeface="等线" panose="02010600030101010101" pitchFamily="2" charset="-122"/>
                <a:cs typeface="Times New Roman" panose="02020603050405020304" pitchFamily="18" charset="0"/>
              </a:rPr>
              <a:t>:  (</a:t>
            </a:r>
            <a:r>
              <a:rPr lang="zh-CN" altLang="en-US" sz="3200" kern="100" dirty="0">
                <a:latin typeface="等线" panose="02010600030101010101" pitchFamily="2" charset="-122"/>
                <a:cs typeface="Times New Roman" panose="02020603050405020304" pitchFamily="18" charset="0"/>
              </a:rPr>
              <a:t>以首句</a:t>
            </a:r>
            <a:r>
              <a:rPr lang="en-US" altLang="zh-CN" sz="3200" kern="100" dirty="0">
                <a:latin typeface="等线" panose="02010600030101010101" pitchFamily="2" charset="-122"/>
                <a:cs typeface="Times New Roman" panose="02020603050405020304" pitchFamily="18" charset="0"/>
              </a:rPr>
              <a:t>I </a:t>
            </a:r>
            <a:r>
              <a:rPr lang="zh-CN" altLang="en-US" sz="3200" kern="100" dirty="0">
                <a:latin typeface="等线" panose="02010600030101010101" pitchFamily="2" charset="-122"/>
                <a:cs typeface="Times New Roman" panose="02020603050405020304" pitchFamily="18" charset="0"/>
              </a:rPr>
              <a:t>为叙事对象以及描写</a:t>
            </a:r>
            <a:r>
              <a:rPr lang="en-US" altLang="zh-CN" sz="3200" kern="100" dirty="0">
                <a:latin typeface="等线" panose="02010600030101010101" pitchFamily="2" charset="-122"/>
                <a:cs typeface="Times New Roman" panose="02020603050405020304" pitchFamily="18" charset="0"/>
              </a:rPr>
              <a:t>Tex</a:t>
            </a:r>
            <a:r>
              <a:rPr lang="zh-CN" altLang="en-US" sz="3200" kern="100" dirty="0">
                <a:latin typeface="等线" panose="02010600030101010101" pitchFamily="2" charset="-122"/>
                <a:cs typeface="Times New Roman" panose="02020603050405020304" pitchFamily="18" charset="0"/>
              </a:rPr>
              <a:t>：） </a:t>
            </a:r>
            <a:r>
              <a:rPr lang="en-US" altLang="zh-CN" sz="3200" b="1" kern="100" dirty="0">
                <a:solidFill>
                  <a:srgbClr val="FF0000"/>
                </a:solidFill>
                <a:latin typeface="等线" panose="02010600030101010101" pitchFamily="2" charset="-122"/>
                <a:cs typeface="Times New Roman" panose="02020603050405020304" pitchFamily="18" charset="0"/>
              </a:rPr>
              <a:t>My heart froze/ sank </a:t>
            </a:r>
            <a:r>
              <a:rPr lang="en-US" altLang="zh-CN" sz="3200" b="1" kern="100" dirty="0">
                <a:solidFill>
                  <a:srgbClr val="0000FF"/>
                </a:solidFill>
                <a:latin typeface="等线" panose="02010600030101010101" pitchFamily="2" charset="-122"/>
                <a:cs typeface="Times New Roman" panose="02020603050405020304" pitchFamily="18" charset="0"/>
              </a:rPr>
              <a:t>and </a:t>
            </a:r>
            <a:r>
              <a:rPr lang="en-US" altLang="zh-CN" sz="3200" b="1" kern="100" dirty="0">
                <a:solidFill>
                  <a:srgbClr val="FF3300"/>
                </a:solidFill>
                <a:latin typeface="等线" panose="02010600030101010101" pitchFamily="2" charset="-122"/>
                <a:cs typeface="Times New Roman" panose="02020603050405020304" pitchFamily="18" charset="0"/>
              </a:rPr>
              <a:t>I could see disappointment </a:t>
            </a:r>
            <a:r>
              <a:rPr lang="en-US" altLang="zh-CN" sz="3200" b="1" kern="100" dirty="0">
                <a:solidFill>
                  <a:srgbClr val="CC00CC"/>
                </a:solidFill>
                <a:latin typeface="等线" panose="02010600030101010101" pitchFamily="2" charset="-122"/>
                <a:cs typeface="Times New Roman" panose="02020603050405020304" pitchFamily="18" charset="0"/>
              </a:rPr>
              <a:t>etched on Tex’s face. </a:t>
            </a:r>
            <a:r>
              <a:rPr lang="en-US" altLang="zh-CN" sz="3200" b="1" kern="100" dirty="0">
                <a:solidFill>
                  <a:srgbClr val="0000FF"/>
                </a:solidFill>
                <a:latin typeface="等线" panose="02010600030101010101" pitchFamily="2" charset="-122"/>
                <a:cs typeface="Times New Roman" panose="02020603050405020304" pitchFamily="18" charset="0"/>
              </a:rPr>
              <a:t>“Closed? But why</a:t>
            </a:r>
            <a:r>
              <a:rPr lang="en-US" altLang="zh-CN" sz="3200" b="1" kern="100" dirty="0">
                <a:solidFill>
                  <a:srgbClr val="FF3300"/>
                </a:solidFill>
                <a:latin typeface="等线" panose="02010600030101010101" pitchFamily="2" charset="-122"/>
                <a:cs typeface="Times New Roman" panose="02020603050405020304" pitchFamily="18" charset="0"/>
              </a:rPr>
              <a:t>?” I asked </a:t>
            </a:r>
            <a:r>
              <a:rPr lang="en-US" altLang="zh-CN" sz="3200" b="1" kern="100" dirty="0">
                <a:solidFill>
                  <a:srgbClr val="9900FF"/>
                </a:solidFill>
                <a:latin typeface="等线" panose="02010600030101010101" pitchFamily="2" charset="-122"/>
                <a:cs typeface="Times New Roman" panose="02020603050405020304" pitchFamily="18" charset="0"/>
              </a:rPr>
              <a:t>with tearful eyes, a wave of frustration surging up.</a:t>
            </a:r>
            <a:endParaRPr lang="en-US" altLang="zh-CN" sz="3200" b="1" kern="100" dirty="0">
              <a:solidFill>
                <a:srgbClr val="9900FF"/>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51950" y="4950308"/>
            <a:ext cx="12243950" cy="2041585"/>
          </a:xfrm>
          <a:prstGeom prst="rect">
            <a:avLst/>
          </a:prstGeom>
          <a:solidFill>
            <a:schemeClr val="bg1"/>
          </a:solidFill>
        </p:spPr>
        <p:txBody>
          <a:bodyPr wrap="square">
            <a:spAutoFit/>
          </a:bodyPr>
          <a:lstStyle/>
          <a:p>
            <a:pPr>
              <a:lnSpc>
                <a:spcPts val="3840"/>
              </a:lnSpc>
            </a:pP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Link1 C:   (</a:t>
            </a:r>
            <a:r>
              <a:rPr lang="zh-CN" altLang="en-US" sz="3200" b="1" kern="100" dirty="0">
                <a:latin typeface="等线" panose="02010600030101010101" pitchFamily="2" charset="-122"/>
                <a:ea typeface="等线" panose="02010600030101010101" pitchFamily="2" charset="-122"/>
                <a:cs typeface="Times New Roman" panose="02020603050405020304" pitchFamily="18" charset="0"/>
              </a:rPr>
              <a:t>反向回扣原文</a:t>
            </a: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Tex </a:t>
            </a:r>
            <a:r>
              <a:rPr lang="zh-CN" altLang="en-US" sz="3200" b="1" kern="100" dirty="0">
                <a:latin typeface="等线" panose="02010600030101010101" pitchFamily="2" charset="-122"/>
                <a:ea typeface="等线" panose="02010600030101010101" pitchFamily="2" charset="-122"/>
                <a:cs typeface="Times New Roman" panose="02020603050405020304" pitchFamily="18" charset="0"/>
              </a:rPr>
              <a:t>的激动）</a:t>
            </a:r>
            <a:r>
              <a:rPr lang="en-US" altLang="zh-CN" sz="3200" b="1"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At the terrible news, </a:t>
            </a:r>
            <a:r>
              <a:rPr lang="en-US" altLang="zh-CN" sz="3200" b="1"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Tex looked on the verge of tears, </a:t>
            </a:r>
            <a:r>
              <a:rPr lang="en-US" altLang="zh-CN" sz="3200" b="1" kern="100" dirty="0">
                <a:solidFill>
                  <a:srgbClr val="9900FF"/>
                </a:solidFill>
                <a:latin typeface="等线" panose="02010600030101010101" pitchFamily="2" charset="-122"/>
                <a:ea typeface="等线" panose="02010600030101010101" pitchFamily="2" charset="-122"/>
                <a:cs typeface="Times New Roman" panose="02020603050405020304" pitchFamily="18" charset="0"/>
              </a:rPr>
              <a:t>pulling a long face with his lips pursed. </a:t>
            </a:r>
            <a:r>
              <a:rPr lang="en-US" altLang="zh-CN" sz="3200" b="1"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This was supposed to be our special day, and now it was ruined.</a:t>
            </a:r>
            <a:endParaRPr lang="zh-CN" altLang="en-US" sz="3200" b="1"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文本框 23"/>
          <p:cNvSpPr txBox="1"/>
          <p:nvPr/>
        </p:nvSpPr>
        <p:spPr>
          <a:xfrm>
            <a:off x="3763" y="272341"/>
            <a:ext cx="12216554" cy="6494085"/>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Para1: That's when I noticed the Pumpkin Patch Closed sign.</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Para2:Finally came our own jack-o‘-lantern design party the next day.</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18043" y="-267813"/>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0032" y="-128528"/>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link2</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18043" y="933596"/>
            <a:ext cx="12251138" cy="2041585"/>
          </a:xfrm>
          <a:prstGeom prst="rect">
            <a:avLst/>
          </a:prstGeom>
          <a:solidFill>
            <a:schemeClr val="bg1"/>
          </a:solidFill>
        </p:spPr>
        <p:txBody>
          <a:bodyPr wrap="square" rtlCol="0">
            <a:spAutoFit/>
          </a:bodyPr>
          <a:lstStyle/>
          <a:p>
            <a:pPr>
              <a:lnSpc>
                <a:spcPts val="3840"/>
              </a:lnSpc>
            </a:pPr>
            <a:r>
              <a:rPr lang="en-US" altLang="zh-CN" sz="2800" b="1" dirty="0">
                <a:latin typeface="Times New Roman" panose="02020603050405020304" pitchFamily="18" charset="0"/>
                <a:cs typeface="Times New Roman" panose="02020603050405020304" pitchFamily="18" charset="0"/>
              </a:rPr>
              <a:t>Link2 A:  (</a:t>
            </a:r>
            <a:r>
              <a:rPr lang="zh-CN" altLang="en-US" sz="2800" b="1" dirty="0">
                <a:latin typeface="Times New Roman" panose="02020603050405020304" pitchFamily="18" charset="0"/>
                <a:cs typeface="Times New Roman" panose="02020603050405020304" pitchFamily="18" charset="0"/>
              </a:rPr>
              <a:t>我们要动脑筋想</a:t>
            </a:r>
            <a:r>
              <a:rPr lang="en-US" altLang="zh-CN" sz="2800" b="1" dirty="0">
                <a:latin typeface="Times New Roman" panose="02020603050405020304" pitchFamily="18" charset="0"/>
                <a:cs typeface="Times New Roman" panose="02020603050405020304" pitchFamily="18" charset="0"/>
              </a:rPr>
              <a:t>Plan B </a:t>
            </a:r>
            <a:r>
              <a:rPr lang="en-US" altLang="zh-CN" sz="2800" b="1" dirty="0">
                <a:solidFill>
                  <a:srgbClr val="00AA48"/>
                </a:solidFill>
                <a:latin typeface="Times New Roman" panose="02020603050405020304" pitchFamily="18" charset="0"/>
                <a:cs typeface="Times New Roman" panose="02020603050405020304" pitchFamily="18" charset="0"/>
              </a:rPr>
              <a:t>) </a:t>
            </a:r>
            <a:r>
              <a:rPr lang="en-US" altLang="zh-CN" sz="2800" b="1" dirty="0">
                <a:solidFill>
                  <a:srgbClr val="9900FF"/>
                </a:solidFill>
              </a:rPr>
              <a:t>Mind racing, </a:t>
            </a:r>
            <a:r>
              <a:rPr lang="en-US" altLang="zh-CN" sz="2800" b="1" dirty="0">
                <a:solidFill>
                  <a:srgbClr val="FF0000"/>
                </a:solidFill>
              </a:rPr>
              <a:t>Tex dried his tears, </a:t>
            </a:r>
            <a:r>
              <a:rPr lang="en-US" altLang="zh-CN" sz="2800" b="1" dirty="0">
                <a:solidFill>
                  <a:srgbClr val="9900FF"/>
                </a:solidFill>
              </a:rPr>
              <a:t>exclaiming in a choked voice, </a:t>
            </a:r>
            <a:r>
              <a:rPr lang="en-US" altLang="zh-CN" sz="2800" b="1" dirty="0">
                <a:solidFill>
                  <a:srgbClr val="FF0000"/>
                </a:solidFill>
              </a:rPr>
              <a:t>“ we can still pick some imperfect pumpkins with flaws.” “ </a:t>
            </a:r>
            <a:r>
              <a:rPr lang="en-US" altLang="zh-CN" sz="2800" b="1" dirty="0">
                <a:solidFill>
                  <a:srgbClr val="0000FF"/>
                </a:solidFill>
              </a:rPr>
              <a:t>And</a:t>
            </a:r>
            <a:r>
              <a:rPr lang="en-US" altLang="zh-CN" sz="2800" b="1" dirty="0">
                <a:solidFill>
                  <a:srgbClr val="FF0000"/>
                </a:solidFill>
              </a:rPr>
              <a:t> we can throw jack-o'-lantern design party tomorrow!” I added, </a:t>
            </a:r>
            <a:r>
              <a:rPr lang="en-US" altLang="zh-CN" sz="2800" b="1" dirty="0">
                <a:solidFill>
                  <a:srgbClr val="9900FF"/>
                </a:solidFill>
              </a:rPr>
              <a:t>eyes sparkling with thrill.</a:t>
            </a:r>
            <a:r>
              <a:rPr lang="en-US" altLang="zh-CN" sz="2800" b="1" dirty="0">
                <a:solidFill>
                  <a:srgbClr val="FF0000"/>
                </a:solidFill>
              </a:rPr>
              <a:t>  </a:t>
            </a:r>
            <a:endParaRPr lang="en-US" altLang="zh-CN" sz="2800" b="1" i="1" dirty="0">
              <a:solidFill>
                <a:srgbClr val="FF0000"/>
              </a:solidFill>
            </a:endParaRPr>
          </a:p>
        </p:txBody>
      </p:sp>
      <p:sp>
        <p:nvSpPr>
          <p:cNvPr id="4" name="文本框 9"/>
          <p:cNvSpPr txBox="1"/>
          <p:nvPr/>
        </p:nvSpPr>
        <p:spPr>
          <a:xfrm>
            <a:off x="10032" y="3018836"/>
            <a:ext cx="11976873" cy="2677656"/>
          </a:xfrm>
          <a:prstGeom prst="rect">
            <a:avLst/>
          </a:prstGeom>
          <a:solidFill>
            <a:schemeClr val="bg1"/>
          </a:solidFill>
        </p:spPr>
        <p:txBody>
          <a:bodyPr wrap="square" rtlCol="0">
            <a:spAutoFit/>
          </a:bodyPr>
          <a:lstStyle/>
          <a:p>
            <a:pPr lvl="0"/>
            <a:r>
              <a:rPr lang="en-US" altLang="zh-CN" sz="2800" b="1" dirty="0">
                <a:latin typeface="Times New Roman" panose="02020603050405020304" pitchFamily="18" charset="0"/>
                <a:cs typeface="Times New Roman" panose="02020603050405020304" pitchFamily="18" charset="0"/>
              </a:rPr>
              <a:t>Link2B:   ( </a:t>
            </a:r>
            <a:r>
              <a:rPr lang="zh-CN" altLang="en-US" sz="2800" b="1" dirty="0">
                <a:latin typeface="Times New Roman" panose="02020603050405020304" pitchFamily="18" charset="0"/>
                <a:cs typeface="Times New Roman" panose="02020603050405020304" pitchFamily="18" charset="0"/>
              </a:rPr>
              <a:t>呼应原文开车去南瓜园地，要回家呀）</a:t>
            </a:r>
            <a:r>
              <a:rPr lang="en-US" altLang="zh-CN" sz="2800" b="1" dirty="0">
                <a:solidFill>
                  <a:srgbClr val="003400"/>
                </a:solidFill>
                <a:latin typeface="Times New Roman" panose="02020603050405020304" pitchFamily="18" charset="0"/>
                <a:cs typeface="Times New Roman" panose="02020603050405020304" pitchFamily="18" charset="0"/>
              </a:rPr>
              <a:t>The moment </a:t>
            </a:r>
            <a:r>
              <a:rPr lang="en-US" altLang="zh-CN" sz="2800" b="1" dirty="0">
                <a:solidFill>
                  <a:srgbClr val="0000FF"/>
                </a:solidFill>
                <a:latin typeface="Times New Roman" panose="02020603050405020304" pitchFamily="18" charset="0"/>
                <a:cs typeface="Times New Roman" panose="02020603050405020304" pitchFamily="18" charset="0"/>
              </a:rPr>
              <a:t>Dad said yes to Plan B, </a:t>
            </a:r>
            <a:r>
              <a:rPr lang="en-US" altLang="zh-CN" sz="2800" b="1" dirty="0">
                <a:solidFill>
                  <a:srgbClr val="FF0000"/>
                </a:solidFill>
                <a:latin typeface="Times New Roman" panose="02020603050405020304" pitchFamily="18" charset="0"/>
                <a:cs typeface="Times New Roman" panose="02020603050405020304" pitchFamily="18" charset="0"/>
              </a:rPr>
              <a:t>we jumped into the car, buckled up, hit the road again </a:t>
            </a:r>
            <a:r>
              <a:rPr lang="en-US" altLang="zh-CN" sz="2800" b="1" dirty="0">
                <a:solidFill>
                  <a:schemeClr val="tx1">
                    <a:lumMod val="95000"/>
                    <a:lumOff val="5000"/>
                  </a:schemeClr>
                </a:solidFill>
                <a:latin typeface="Times New Roman" panose="02020603050405020304" pitchFamily="18" charset="0"/>
                <a:cs typeface="Times New Roman" panose="02020603050405020304" pitchFamily="18" charset="0"/>
              </a:rPr>
              <a:t>and </a:t>
            </a:r>
            <a:r>
              <a:rPr lang="en-US" altLang="zh-CN" sz="2800" b="1" dirty="0">
                <a:solidFill>
                  <a:srgbClr val="FF0000"/>
                </a:solidFill>
                <a:latin typeface="Times New Roman" panose="02020603050405020304" pitchFamily="18" charset="0"/>
                <a:cs typeface="Times New Roman" panose="02020603050405020304" pitchFamily="18" charset="0"/>
              </a:rPr>
              <a:t>sped for a nearby market to grab several </a:t>
            </a:r>
            <a:r>
              <a:rPr lang="en-US" altLang="zh-CN" sz="2800" b="1" dirty="0" err="1">
                <a:solidFill>
                  <a:srgbClr val="FF0000"/>
                </a:solidFill>
                <a:latin typeface="Times New Roman" panose="02020603050405020304" pitchFamily="18" charset="0"/>
                <a:cs typeface="Times New Roman" panose="02020603050405020304" pitchFamily="18" charset="0"/>
              </a:rPr>
              <a:t>giantest</a:t>
            </a:r>
            <a:r>
              <a:rPr lang="en-US" altLang="zh-CN" sz="2800" b="1" dirty="0">
                <a:solidFill>
                  <a:srgbClr val="FF0000"/>
                </a:solidFill>
                <a:latin typeface="Times New Roman" panose="02020603050405020304" pitchFamily="18" charset="0"/>
                <a:cs typeface="Times New Roman" panose="02020603050405020304" pitchFamily="18" charset="0"/>
              </a:rPr>
              <a:t> and </a:t>
            </a:r>
            <a:r>
              <a:rPr lang="en-US" altLang="zh-CN" sz="2800" b="1" dirty="0" err="1">
                <a:solidFill>
                  <a:srgbClr val="FF0000"/>
                </a:solidFill>
                <a:latin typeface="Times New Roman" panose="02020603050405020304" pitchFamily="18" charset="0"/>
                <a:cs typeface="Times New Roman" panose="02020603050405020304" pitchFamily="18" charset="0"/>
              </a:rPr>
              <a:t>bestest</a:t>
            </a:r>
            <a:r>
              <a:rPr lang="en-US" altLang="zh-CN" sz="2800" b="1" dirty="0">
                <a:solidFill>
                  <a:srgbClr val="FF0000"/>
                </a:solidFill>
                <a:latin typeface="Times New Roman" panose="02020603050405020304" pitchFamily="18" charset="0"/>
                <a:cs typeface="Times New Roman" panose="02020603050405020304" pitchFamily="18" charset="0"/>
              </a:rPr>
              <a:t> pumpkins for our own jack-o’-lantern design party at home. </a:t>
            </a:r>
            <a:r>
              <a:rPr lang="en-US" altLang="zh-CN" sz="2800" b="1" dirty="0">
                <a:solidFill>
                  <a:srgbClr val="9900FF"/>
                </a:solidFill>
                <a:latin typeface="Times New Roman" panose="02020603050405020304" pitchFamily="18" charset="0"/>
                <a:cs typeface="Times New Roman" panose="02020603050405020304" pitchFamily="18" charset="0"/>
              </a:rPr>
              <a:t>Excitement bubbling again/ A ray of hope reignited in our heart, </a:t>
            </a:r>
            <a:r>
              <a:rPr lang="en-US" altLang="zh-CN" sz="2800" b="1" dirty="0">
                <a:solidFill>
                  <a:srgbClr val="FF0000"/>
                </a:solidFill>
                <a:latin typeface="Times New Roman" panose="02020603050405020304" pitchFamily="18" charset="0"/>
                <a:cs typeface="Times New Roman" panose="02020603050405020304" pitchFamily="18" charset="0"/>
              </a:rPr>
              <a:t>Tex and I were convinced Plan B would not let us down any more ! </a:t>
            </a:r>
            <a:endParaRPr lang="en-US" altLang="zh-CN" sz="2800" b="1" dirty="0">
              <a:solidFill>
                <a:srgbClr val="00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7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5"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24553" y="756661"/>
            <a:ext cx="12295072" cy="1077218"/>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Para2:Finally came our own jack-o‘-lantern design party the next day.</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link3</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9"/>
          <p:cNvSpPr txBox="1"/>
          <p:nvPr/>
        </p:nvSpPr>
        <p:spPr>
          <a:xfrm>
            <a:off x="-2715" y="1901767"/>
            <a:ext cx="12165301" cy="156966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Link3A:   ( </a:t>
            </a:r>
            <a:r>
              <a:rPr lang="zh-CN" altLang="en-US" sz="3200" b="1" dirty="0">
                <a:latin typeface="Times New Roman" panose="02020603050405020304" pitchFamily="18" charset="0"/>
                <a:cs typeface="Times New Roman" panose="02020603050405020304" pitchFamily="18" charset="0"/>
              </a:rPr>
              <a:t>我们兄弟俩非常期待</a:t>
            </a:r>
            <a:r>
              <a:rPr lang="zh-CN" altLang="en-US" sz="3200" b="1" dirty="0">
                <a:solidFill>
                  <a:srgbClr val="0000FF"/>
                </a:solidFill>
                <a:latin typeface="Times New Roman" panose="02020603050405020304" pitchFamily="18" charset="0"/>
                <a:cs typeface="Times New Roman" panose="02020603050405020304" pitchFamily="18" charset="0"/>
              </a:rPr>
              <a:t>）</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9900FF"/>
                </a:solidFill>
                <a:latin typeface="Times New Roman" panose="02020603050405020304" pitchFamily="18" charset="0"/>
                <a:cs typeface="Times New Roman" panose="02020603050405020304" pitchFamily="18" charset="0"/>
              </a:rPr>
              <a:t>Despite the unpleasant incident the day before</a:t>
            </a:r>
            <a:r>
              <a:rPr lang="en-US" altLang="zh-CN" sz="3200" b="1" dirty="0">
                <a:solidFill>
                  <a:srgbClr val="FF0000"/>
                </a:solidFill>
                <a:latin typeface="Times New Roman" panose="02020603050405020304" pitchFamily="18" charset="0"/>
                <a:cs typeface="Times New Roman" panose="02020603050405020304" pitchFamily="18" charset="0"/>
              </a:rPr>
              <a:t>, Tex and I were in high spirits, </a:t>
            </a:r>
            <a:r>
              <a:rPr lang="en-US" altLang="zh-CN" sz="3200" b="1" dirty="0">
                <a:solidFill>
                  <a:srgbClr val="9900FF"/>
                </a:solidFill>
                <a:latin typeface="Times New Roman" panose="02020603050405020304" pitchFamily="18" charset="0"/>
                <a:cs typeface="Times New Roman" panose="02020603050405020304" pitchFamily="18" charset="0"/>
              </a:rPr>
              <a:t>readily setting out to throw our design party. </a:t>
            </a:r>
            <a:endParaRPr lang="en-US" altLang="zh-CN" sz="3200" b="1" dirty="0">
              <a:solidFill>
                <a:srgbClr val="9900FF"/>
              </a:solidFill>
              <a:latin typeface="Times New Roman" panose="02020603050405020304" pitchFamily="18" charset="0"/>
              <a:cs typeface="Times New Roman" panose="02020603050405020304" pitchFamily="18" charset="0"/>
            </a:endParaRPr>
          </a:p>
        </p:txBody>
      </p:sp>
      <p:sp>
        <p:nvSpPr>
          <p:cNvPr id="4" name="文本框 9"/>
          <p:cNvSpPr txBox="1"/>
          <p:nvPr/>
        </p:nvSpPr>
        <p:spPr>
          <a:xfrm>
            <a:off x="-2715" y="3823837"/>
            <a:ext cx="12162586" cy="156966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Link3B:   ( </a:t>
            </a:r>
            <a:r>
              <a:rPr lang="zh-CN" altLang="en-US" sz="3200" b="1" dirty="0">
                <a:latin typeface="Times New Roman" panose="02020603050405020304" pitchFamily="18" charset="0"/>
                <a:cs typeface="Times New Roman" panose="02020603050405020304" pitchFamily="18" charset="0"/>
              </a:rPr>
              <a:t>呼应</a:t>
            </a:r>
            <a:r>
              <a:rPr lang="en-US" altLang="zh-CN" sz="3200" b="1" dirty="0">
                <a:latin typeface="Times New Roman" panose="02020603050405020304" pitchFamily="18" charset="0"/>
                <a:cs typeface="Times New Roman" panose="02020603050405020304" pitchFamily="18" charset="0"/>
              </a:rPr>
              <a:t>Party </a:t>
            </a:r>
            <a:r>
              <a:rPr lang="zh-CN" altLang="en-US" sz="3200" b="1" dirty="0">
                <a:latin typeface="Times New Roman" panose="02020603050405020304" pitchFamily="18" charset="0"/>
                <a:cs typeface="Times New Roman" panose="02020603050405020304" pitchFamily="18" charset="0"/>
              </a:rPr>
              <a:t>这个词，人越多越有</a:t>
            </a:r>
            <a:r>
              <a:rPr lang="en-US" altLang="zh-CN" sz="3200" b="1" dirty="0">
                <a:latin typeface="Times New Roman" panose="02020603050405020304" pitchFamily="18" charset="0"/>
                <a:cs typeface="Times New Roman" panose="02020603050405020304" pitchFamily="18" charset="0"/>
              </a:rPr>
              <a:t>feel</a:t>
            </a:r>
            <a:r>
              <a:rPr lang="zh-CN" altLang="en-US" sz="3200" b="1" dirty="0">
                <a:solidFill>
                  <a:srgbClr val="FF0000"/>
                </a:solidFill>
                <a:latin typeface="Times New Roman" panose="02020603050405020304" pitchFamily="18" charset="0"/>
                <a:cs typeface="Times New Roman" panose="02020603050405020304" pitchFamily="18" charset="0"/>
              </a:rPr>
              <a:t>） </a:t>
            </a:r>
            <a:r>
              <a:rPr lang="en-US" altLang="zh-CN" sz="3200" b="1" dirty="0">
                <a:solidFill>
                  <a:srgbClr val="9900FF"/>
                </a:solidFill>
                <a:latin typeface="Times New Roman" panose="02020603050405020304" pitchFamily="18" charset="0"/>
                <a:cs typeface="Times New Roman" panose="02020603050405020304" pitchFamily="18" charset="0"/>
              </a:rPr>
              <a:t>Wearing an expectant look, </a:t>
            </a:r>
            <a:r>
              <a:rPr lang="en-US" altLang="zh-CN" sz="3200" b="1" dirty="0">
                <a:solidFill>
                  <a:srgbClr val="FF0000"/>
                </a:solidFill>
                <a:latin typeface="Times New Roman" panose="02020603050405020304" pitchFamily="18" charset="0"/>
                <a:cs typeface="Times New Roman" panose="02020603050405020304" pitchFamily="18" charset="0"/>
              </a:rPr>
              <a:t>Tex urged our Dad to kick off the design party, </a:t>
            </a:r>
            <a:r>
              <a:rPr lang="en-US" altLang="zh-CN" sz="3200" b="1" dirty="0">
                <a:solidFill>
                  <a:srgbClr val="9900FF"/>
                </a:solidFill>
                <a:latin typeface="Times New Roman" panose="02020603050405020304" pitchFamily="18" charset="0"/>
                <a:cs typeface="Times New Roman" panose="02020603050405020304" pitchFamily="18" charset="0"/>
              </a:rPr>
              <a:t>saying that we had invited some friends and neighbors to join us. </a:t>
            </a:r>
            <a:endParaRPr lang="en-US" altLang="zh-CN" sz="3200" b="1" dirty="0">
              <a:solidFill>
                <a:srgbClr val="99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696628"/>
            <a:ext cx="12216554"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Para2:Finally came our own jack-o‘-lantern design party the next day.</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0"/>
            <a:ext cx="12258517" cy="756661"/>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10"/>
          <p:cNvSpPr txBox="1"/>
          <p:nvPr/>
        </p:nvSpPr>
        <p:spPr>
          <a:xfrm>
            <a:off x="19493" y="1724028"/>
            <a:ext cx="12153014" cy="156966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sym typeface="+mn-ea"/>
              </a:rPr>
              <a:t>Ending A: (</a:t>
            </a:r>
            <a:r>
              <a:rPr lang="zh-CN" altLang="en-US" sz="3200" b="1" dirty="0">
                <a:latin typeface="Times New Roman" panose="02020603050405020304" pitchFamily="18" charset="0"/>
                <a:cs typeface="Times New Roman" panose="02020603050405020304" pitchFamily="18" charset="0"/>
                <a:sym typeface="+mn-ea"/>
              </a:rPr>
              <a:t>主题式结尾</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dirty="0">
                <a:solidFill>
                  <a:srgbClr val="C00000"/>
                </a:solidFill>
                <a:latin typeface="Times New Roman" panose="02020603050405020304" pitchFamily="18" charset="0"/>
                <a:cs typeface="Times New Roman" panose="02020603050405020304" pitchFamily="18" charset="0"/>
                <a:sym typeface="+mn-ea"/>
              </a:rPr>
              <a:t>The episode </a:t>
            </a:r>
            <a:r>
              <a:rPr lang="en-US" altLang="zh-CN" sz="3200" b="1" dirty="0">
                <a:latin typeface="Times New Roman" panose="02020603050405020304" pitchFamily="18" charset="0"/>
                <a:cs typeface="Times New Roman" panose="02020603050405020304" pitchFamily="18" charset="0"/>
                <a:sym typeface="+mn-ea"/>
              </a:rPr>
              <a:t>on that day </a:t>
            </a:r>
            <a:r>
              <a:rPr lang="en-US" altLang="zh-CN" sz="3200" b="1" dirty="0">
                <a:solidFill>
                  <a:srgbClr val="C00000"/>
                </a:solidFill>
                <a:latin typeface="Times New Roman" panose="02020603050405020304" pitchFamily="18" charset="0"/>
                <a:cs typeface="Times New Roman" panose="02020603050405020304" pitchFamily="18" charset="0"/>
                <a:sym typeface="+mn-ea"/>
              </a:rPr>
              <a:t>would be engraved in my mind, </a:t>
            </a:r>
            <a:r>
              <a:rPr lang="en-US" altLang="zh-CN" sz="3200" b="1" dirty="0">
                <a:solidFill>
                  <a:srgbClr val="CC00CC"/>
                </a:solidFill>
                <a:latin typeface="Times New Roman" panose="02020603050405020304" pitchFamily="18" charset="0"/>
                <a:cs typeface="Times New Roman" panose="02020603050405020304" pitchFamily="18" charset="0"/>
                <a:sym typeface="+mn-ea"/>
              </a:rPr>
              <a:t>reminding me if Plan A failed, be smart and Plan B would never fail you. </a:t>
            </a:r>
            <a:endParaRPr lang="en-US" altLang="zh-CN" sz="3200" b="1" i="1" dirty="0">
              <a:solidFill>
                <a:srgbClr val="CC00CC"/>
              </a:solidFill>
              <a:latin typeface="Times New Roman" panose="02020603050405020304" pitchFamily="18" charset="0"/>
              <a:cs typeface="Times New Roman" panose="02020603050405020304" pitchFamily="18" charset="0"/>
              <a:sym typeface="+mn-ea"/>
            </a:endParaRPr>
          </a:p>
        </p:txBody>
      </p:sp>
      <p:sp>
        <p:nvSpPr>
          <p:cNvPr id="5" name="文本框 10"/>
          <p:cNvSpPr txBox="1"/>
          <p:nvPr/>
        </p:nvSpPr>
        <p:spPr>
          <a:xfrm>
            <a:off x="-3867" y="3293688"/>
            <a:ext cx="12089473" cy="3539430"/>
          </a:xfrm>
          <a:prstGeom prst="rect">
            <a:avLst/>
          </a:prstGeom>
          <a:solidFill>
            <a:schemeClr val="bg1"/>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sym typeface="+mn-ea"/>
              </a:rPr>
              <a:t>Ending B: (</a:t>
            </a:r>
            <a:r>
              <a:rPr lang="zh-CN" altLang="en-US" sz="3200" b="1" dirty="0">
                <a:latin typeface="Times New Roman" panose="02020603050405020304" pitchFamily="18" charset="0"/>
                <a:cs typeface="Times New Roman" panose="02020603050405020304" pitchFamily="18" charset="0"/>
                <a:sym typeface="+mn-ea"/>
              </a:rPr>
              <a:t>情景</a:t>
            </a:r>
            <a:r>
              <a:rPr lang="en-US" altLang="zh-CN" sz="3200" b="1" dirty="0">
                <a:latin typeface="Times New Roman" panose="02020603050405020304" pitchFamily="18" charset="0"/>
                <a:cs typeface="Times New Roman" panose="02020603050405020304" pitchFamily="18" charset="0"/>
                <a:sym typeface="+mn-ea"/>
              </a:rPr>
              <a:t>+</a:t>
            </a:r>
            <a:r>
              <a:rPr lang="zh-CN" altLang="en-US" sz="3200" b="1" dirty="0">
                <a:latin typeface="Times New Roman" panose="02020603050405020304" pitchFamily="18" charset="0"/>
                <a:cs typeface="Times New Roman" panose="02020603050405020304" pitchFamily="18" charset="0"/>
                <a:sym typeface="+mn-ea"/>
              </a:rPr>
              <a:t>感悟式结尾</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dirty="0">
                <a:solidFill>
                  <a:srgbClr val="0000FF"/>
                </a:solidFill>
                <a:latin typeface="Times New Roman" panose="02020603050405020304" pitchFamily="18" charset="0"/>
                <a:cs typeface="Times New Roman" panose="02020603050405020304" pitchFamily="18" charset="0"/>
                <a:sym typeface="+mn-ea"/>
              </a:rPr>
              <a:t>As the sun set, </a:t>
            </a:r>
            <a:r>
              <a:rPr lang="en-US" altLang="zh-CN" sz="3200" b="1" dirty="0">
                <a:solidFill>
                  <a:srgbClr val="C00000"/>
                </a:solidFill>
                <a:latin typeface="Times New Roman" panose="02020603050405020304" pitchFamily="18" charset="0"/>
                <a:cs typeface="Times New Roman" panose="02020603050405020304" pitchFamily="18" charset="0"/>
                <a:sym typeface="+mn-ea"/>
              </a:rPr>
              <a:t>we lit up our jack-o’-lanterns,</a:t>
            </a:r>
            <a:r>
              <a:rPr lang="en-US" altLang="zh-CN" sz="3200" b="1" dirty="0">
                <a:solidFill>
                  <a:srgbClr val="9900FF"/>
                </a:solidFill>
                <a:latin typeface="Times New Roman" panose="02020603050405020304" pitchFamily="18" charset="0"/>
                <a:cs typeface="Times New Roman" panose="02020603050405020304" pitchFamily="18" charset="0"/>
                <a:sym typeface="+mn-ea"/>
              </a:rPr>
              <a:t> </a:t>
            </a:r>
            <a:r>
              <a:rPr lang="zh-CN" altLang="en-US" sz="3200" b="1" dirty="0">
                <a:solidFill>
                  <a:srgbClr val="9900FF"/>
                </a:solidFill>
                <a:latin typeface="Times New Roman" panose="02020603050405020304" pitchFamily="18" charset="0"/>
                <a:cs typeface="Times New Roman" panose="02020603050405020304" pitchFamily="18" charset="0"/>
                <a:sym typeface="+mn-ea"/>
              </a:rPr>
              <a:t>　</a:t>
            </a:r>
            <a:r>
              <a:rPr lang="en-US" altLang="zh-CN" sz="3200" b="1" i="1" dirty="0">
                <a:solidFill>
                  <a:srgbClr val="0000FF"/>
                </a:solidFill>
                <a:latin typeface="Times New Roman" panose="02020603050405020304" pitchFamily="18" charset="0"/>
                <a:cs typeface="Times New Roman" panose="02020603050405020304" pitchFamily="18" charset="0"/>
                <a:sym typeface="+mn-ea"/>
              </a:rPr>
              <a:t>which</a:t>
            </a:r>
            <a:r>
              <a:rPr lang="zh-CN" altLang="en-US" sz="3200" b="1" i="1" dirty="0">
                <a:solidFill>
                  <a:srgbClr val="0000FF"/>
                </a:solidFill>
                <a:latin typeface="Times New Roman" panose="02020603050405020304" pitchFamily="18" charset="0"/>
                <a:cs typeface="Times New Roman" panose="02020603050405020304" pitchFamily="18" charset="0"/>
                <a:sym typeface="+mn-ea"/>
              </a:rPr>
              <a:t>　</a:t>
            </a:r>
            <a:r>
              <a:rPr lang="en-US" altLang="zh-CN" sz="3200" b="1" i="1" dirty="0">
                <a:solidFill>
                  <a:srgbClr val="0000FF"/>
                </a:solidFill>
                <a:latin typeface="Times New Roman" panose="02020603050405020304" pitchFamily="18" charset="0"/>
                <a:cs typeface="Times New Roman" panose="02020603050405020304" pitchFamily="18" charset="0"/>
                <a:sym typeface="+mn-ea"/>
              </a:rPr>
              <a:t>cast a warm, spooky glow over our backyard. </a:t>
            </a:r>
            <a:endParaRPr lang="en-US" altLang="zh-CN" sz="3200" b="1" i="1" dirty="0">
              <a:solidFill>
                <a:srgbClr val="0000FF"/>
              </a:solidFill>
              <a:latin typeface="Times New Roman" panose="02020603050405020304" pitchFamily="18" charset="0"/>
              <a:cs typeface="Times New Roman" panose="02020603050405020304" pitchFamily="18" charset="0"/>
              <a:sym typeface="+mn-ea"/>
            </a:endParaRPr>
          </a:p>
          <a:p>
            <a:r>
              <a:rPr lang="en-US" altLang="zh-CN" sz="3200" b="1" dirty="0">
                <a:solidFill>
                  <a:srgbClr val="FF0000"/>
                </a:solidFill>
                <a:latin typeface="Times New Roman" panose="02020603050405020304" pitchFamily="18" charset="0"/>
                <a:cs typeface="Times New Roman" panose="02020603050405020304" pitchFamily="18" charset="0"/>
                <a:sym typeface="+mn-ea"/>
              </a:rPr>
              <a:t>We might not have had the Pumpkin Patch experience,</a:t>
            </a:r>
            <a:r>
              <a:rPr lang="en-US" altLang="zh-CN" sz="32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 but </a:t>
            </a:r>
            <a:r>
              <a:rPr lang="en-US" altLang="zh-CN" sz="3200" b="1" dirty="0">
                <a:solidFill>
                  <a:srgbClr val="9900FF"/>
                </a:solidFill>
                <a:latin typeface="Times New Roman" panose="02020603050405020304" pitchFamily="18" charset="0"/>
                <a:cs typeface="Times New Roman" panose="02020603050405020304" pitchFamily="18" charset="0"/>
                <a:sym typeface="+mn-ea"/>
              </a:rPr>
              <a:t>in that split moment, surrounded by our own handiwork and the love of my family, </a:t>
            </a:r>
            <a:r>
              <a:rPr lang="en-US" altLang="zh-CN" sz="3200" b="1" dirty="0">
                <a:solidFill>
                  <a:srgbClr val="FF0000"/>
                </a:solidFill>
                <a:latin typeface="Times New Roman" panose="02020603050405020304" pitchFamily="18" charset="0"/>
                <a:cs typeface="Times New Roman" panose="02020603050405020304" pitchFamily="18" charset="0"/>
                <a:sym typeface="+mn-ea"/>
              </a:rPr>
              <a:t>I realized </a:t>
            </a:r>
            <a:r>
              <a:rPr lang="en-US" altLang="zh-CN" sz="3200" b="1" dirty="0">
                <a:solidFill>
                  <a:srgbClr val="0000FF"/>
                </a:solidFill>
                <a:latin typeface="Times New Roman" panose="02020603050405020304" pitchFamily="18" charset="0"/>
                <a:cs typeface="Times New Roman" panose="02020603050405020304" pitchFamily="18" charset="0"/>
                <a:sym typeface="+mn-ea"/>
              </a:rPr>
              <a:t>that sometimes, the best memories could also be created at home, a place overflowing with love. </a:t>
            </a:r>
            <a:endParaRPr lang="en-US" altLang="zh-CN" sz="3200" b="1" dirty="0">
              <a:solidFill>
                <a:srgbClr val="0000FF"/>
              </a:solidFill>
              <a:latin typeface="Times New Roman" panose="02020603050405020304" pitchFamily="18" charset="0"/>
              <a:cs typeface="Times New Roman" panose="02020603050405020304" pitchFamily="18" charset="0"/>
              <a:sym typeface="+mn-ea"/>
            </a:endParaRPr>
          </a:p>
          <a:p>
            <a:endParaRPr lang="en-US" altLang="zh-CN" sz="3200" b="1" dirty="0">
              <a:solidFill>
                <a:srgbClr val="9900FF"/>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rcRect b="6232"/>
          <a:stretch>
            <a:fillRect/>
          </a:stretch>
        </p:blipFill>
        <p:spPr>
          <a:xfrm>
            <a:off x="1" y="0"/>
            <a:ext cx="12192000" cy="6858000"/>
          </a:xfrm>
          <a:prstGeom prst="rect">
            <a:avLst/>
          </a:prstGeom>
        </p:spPr>
      </p:pic>
      <p:sp>
        <p:nvSpPr>
          <p:cNvPr id="4" name="文本框 3"/>
          <p:cNvSpPr txBox="1"/>
          <p:nvPr/>
        </p:nvSpPr>
        <p:spPr>
          <a:xfrm>
            <a:off x="438364" y="5684723"/>
            <a:ext cx="4234069" cy="646331"/>
          </a:xfrm>
          <a:prstGeom prst="rect">
            <a:avLst/>
          </a:prstGeom>
          <a:solidFill>
            <a:srgbClr val="92D050"/>
          </a:solidFill>
        </p:spPr>
        <p:txBody>
          <a:bodyPr wrap="square" rtlCol="0">
            <a:spAutoFit/>
          </a:bodyPr>
          <a:lstStyle/>
          <a:p>
            <a:r>
              <a:rPr lang="en-US" altLang="zh-CN" sz="3600" dirty="0">
                <a:solidFill>
                  <a:srgbClr val="CC00CC"/>
                </a:solidFill>
              </a:rPr>
              <a:t> </a:t>
            </a:r>
            <a:r>
              <a:rPr lang="zh-CN" altLang="en-US" sz="3600" dirty="0">
                <a:solidFill>
                  <a:srgbClr val="CC00CC"/>
                </a:solidFill>
              </a:rPr>
              <a:t>人与社会之亲情篇 </a:t>
            </a:r>
            <a:endParaRPr lang="zh-CN" altLang="en-US" sz="3600" dirty="0">
              <a:solidFill>
                <a:srgbClr val="CC00CC"/>
              </a:solidFill>
            </a:endParaRPr>
          </a:p>
        </p:txBody>
      </p:sp>
      <p:sp>
        <p:nvSpPr>
          <p:cNvPr id="5" name="文本框 4"/>
          <p:cNvSpPr txBox="1"/>
          <p:nvPr/>
        </p:nvSpPr>
        <p:spPr>
          <a:xfrm>
            <a:off x="10125791" y="6007889"/>
            <a:ext cx="1627845" cy="646331"/>
          </a:xfrm>
          <a:prstGeom prst="rect">
            <a:avLst/>
          </a:prstGeom>
          <a:solidFill>
            <a:schemeClr val="bg1"/>
          </a:solidFill>
        </p:spPr>
        <p:txBody>
          <a:bodyPr wrap="square" rtlCol="0">
            <a:spAutoFit/>
          </a:bodyPr>
          <a:lstStyle/>
          <a:p>
            <a:r>
              <a:rPr lang="zh-CN" altLang="en-US" sz="3600" dirty="0">
                <a:solidFill>
                  <a:srgbClr val="0000FF"/>
                </a:solidFill>
              </a:rPr>
              <a:t>郑素红</a:t>
            </a:r>
            <a:endParaRPr lang="zh-CN" altLang="en-US" sz="3600" dirty="0">
              <a:solidFill>
                <a:srgbClr val="0000FF"/>
              </a:solidFill>
            </a:endParaRPr>
          </a:p>
        </p:txBody>
      </p:sp>
      <p:sp>
        <p:nvSpPr>
          <p:cNvPr id="2" name="矩形 1"/>
          <p:cNvSpPr/>
          <p:nvPr/>
        </p:nvSpPr>
        <p:spPr>
          <a:xfrm>
            <a:off x="0" y="482127"/>
            <a:ext cx="12279368" cy="1107996"/>
          </a:xfrm>
          <a:prstGeom prst="rect">
            <a:avLst/>
          </a:prstGeom>
          <a:solidFill>
            <a:schemeClr val="bg1">
              <a:lumMod val="95000"/>
            </a:schemeClr>
          </a:solidFill>
        </p:spPr>
        <p:txBody>
          <a:bodyPr wrap="square" lIns="91440" tIns="45720" rIns="91440" bIns="45720">
            <a:spAutoFit/>
          </a:bodyPr>
          <a:lstStyle/>
          <a:p>
            <a:pPr algn="ctr"/>
            <a:r>
              <a:rPr lang="en-US" altLang="zh-CN" sz="6600" b="1" dirty="0">
                <a:solidFill>
                  <a:srgbClr val="FF0000"/>
                </a:solidFill>
                <a:effectLst/>
                <a:latin typeface="等线" panose="02010600030101010101" pitchFamily="2" charset="-122"/>
                <a:cs typeface="Times New Roman" panose="02020603050405020304" pitchFamily="18" charset="0"/>
              </a:rPr>
              <a:t>A Jack-O'-Lantern Design Party </a:t>
            </a:r>
            <a:endParaRPr lang="zh-CN" altLang="en-US" sz="6600" b="1" dirty="0">
              <a:ln w="22225">
                <a:solidFill>
                  <a:schemeClr val="accent2"/>
                </a:solidFill>
                <a:prstDash val="solid"/>
              </a:ln>
              <a:solidFill>
                <a:srgbClr val="FF0000"/>
              </a:solidFill>
            </a:endParaRPr>
          </a:p>
        </p:txBody>
      </p:sp>
      <p:sp>
        <p:nvSpPr>
          <p:cNvPr id="3" name="文本框 2"/>
          <p:cNvSpPr txBox="1"/>
          <p:nvPr/>
        </p:nvSpPr>
        <p:spPr>
          <a:xfrm>
            <a:off x="6292646" y="2867518"/>
            <a:ext cx="4392478" cy="523220"/>
          </a:xfrm>
          <a:prstGeom prst="rect">
            <a:avLst/>
          </a:prstGeom>
          <a:solidFill>
            <a:srgbClr val="92D050"/>
          </a:solidFill>
        </p:spPr>
        <p:txBody>
          <a:bodyPr wrap="square" rtlCol="0">
            <a:spAutoFit/>
          </a:bodyPr>
          <a:lstStyle/>
          <a:p>
            <a:r>
              <a:rPr lang="en-US" altLang="zh-CN" sz="2800" b="1" dirty="0">
                <a:solidFill>
                  <a:srgbClr val="C00000"/>
                </a:solidFill>
              </a:rPr>
              <a:t>---2025</a:t>
            </a:r>
            <a:r>
              <a:rPr lang="zh-CN" altLang="en-US" sz="2800" b="1" dirty="0">
                <a:solidFill>
                  <a:srgbClr val="C00000"/>
                </a:solidFill>
              </a:rPr>
              <a:t>届</a:t>
            </a:r>
            <a:r>
              <a:rPr lang="en-US" altLang="zh-CN" sz="2800" b="1" dirty="0">
                <a:solidFill>
                  <a:srgbClr val="C00000"/>
                </a:solidFill>
              </a:rPr>
              <a:t>-12  Z20</a:t>
            </a:r>
            <a:endParaRPr lang="zh-CN" altLang="en-US" sz="2800" b="1" dirty="0">
              <a:solidFill>
                <a:srgbClr val="C0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696628"/>
            <a:ext cx="12216554"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Para2:Finally came our own jack-o‘-lantern design party the next day.</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0"/>
            <a:ext cx="12258517" cy="756661"/>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5" name="文本框 10"/>
          <p:cNvSpPr txBox="1"/>
          <p:nvPr/>
        </p:nvSpPr>
        <p:spPr>
          <a:xfrm>
            <a:off x="7462" y="2226685"/>
            <a:ext cx="12089473" cy="1569660"/>
          </a:xfrm>
          <a:prstGeom prst="rect">
            <a:avLst/>
          </a:prstGeom>
          <a:solidFill>
            <a:schemeClr val="bg1"/>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sym typeface="+mn-ea"/>
              </a:rPr>
              <a:t>Ending C: (</a:t>
            </a:r>
            <a:r>
              <a:rPr lang="zh-CN" altLang="en-US" sz="3200" b="1" dirty="0">
                <a:latin typeface="Times New Roman" panose="02020603050405020304" pitchFamily="18" charset="0"/>
                <a:cs typeface="Times New Roman" panose="02020603050405020304" pitchFamily="18" charset="0"/>
                <a:sym typeface="+mn-ea"/>
              </a:rPr>
              <a:t>情景式结尾</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dirty="0">
                <a:solidFill>
                  <a:srgbClr val="9900FF"/>
                </a:solidFill>
                <a:latin typeface="Times New Roman" panose="02020603050405020304" pitchFamily="18" charset="0"/>
                <a:cs typeface="Times New Roman" panose="02020603050405020304" pitchFamily="18" charset="0"/>
                <a:sym typeface="+mn-ea"/>
              </a:rPr>
              <a:t>Candles flickering in darkness, </a:t>
            </a:r>
            <a:r>
              <a:rPr lang="en-US" altLang="zh-CN" sz="3200" b="1" dirty="0">
                <a:solidFill>
                  <a:srgbClr val="FF0000"/>
                </a:solidFill>
                <a:latin typeface="Times New Roman" panose="02020603050405020304" pitchFamily="18" charset="0"/>
                <a:cs typeface="Times New Roman" panose="02020603050405020304" pitchFamily="18" charset="0"/>
                <a:sym typeface="+mn-ea"/>
              </a:rPr>
              <a:t>our family continued to enjoy a rich dinner, </a:t>
            </a:r>
            <a:r>
              <a:rPr lang="en-US" altLang="zh-CN" sz="3200" b="1" dirty="0">
                <a:solidFill>
                  <a:srgbClr val="9900FF"/>
                </a:solidFill>
                <a:latin typeface="Times New Roman" panose="02020603050405020304" pitchFamily="18" charset="0"/>
                <a:cs typeface="Times New Roman" panose="02020603050405020304" pitchFamily="18" charset="0"/>
                <a:sym typeface="+mn-ea"/>
              </a:rPr>
              <a:t>savoring the festive atmosphere our own jack-o’-lantern design party brought us. </a:t>
            </a:r>
            <a:endParaRPr lang="en-US" altLang="zh-CN" sz="3200" b="1" dirty="0">
              <a:solidFill>
                <a:srgbClr val="9900FF"/>
              </a:solidFill>
              <a:latin typeface="Times New Roman" panose="02020603050405020304" pitchFamily="18" charset="0"/>
              <a:cs typeface="Times New Roman" panose="02020603050405020304" pitchFamily="18" charset="0"/>
              <a:sym typeface="+mn-ea"/>
            </a:endParaRPr>
          </a:p>
        </p:txBody>
      </p:sp>
      <p:sp>
        <p:nvSpPr>
          <p:cNvPr id="4" name="文本框 10"/>
          <p:cNvSpPr txBox="1"/>
          <p:nvPr/>
        </p:nvSpPr>
        <p:spPr>
          <a:xfrm>
            <a:off x="6000" y="4001871"/>
            <a:ext cx="12089473" cy="1569660"/>
          </a:xfrm>
          <a:prstGeom prst="rect">
            <a:avLst/>
          </a:prstGeom>
          <a:solidFill>
            <a:schemeClr val="bg1"/>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sym typeface="+mn-ea"/>
              </a:rPr>
              <a:t>Ending D: (</a:t>
            </a:r>
            <a:r>
              <a:rPr lang="zh-CN" altLang="en-US" sz="3200" b="1" dirty="0">
                <a:latin typeface="Times New Roman" panose="02020603050405020304" pitchFamily="18" charset="0"/>
                <a:cs typeface="Times New Roman" panose="02020603050405020304" pitchFamily="18" charset="0"/>
                <a:sym typeface="+mn-ea"/>
              </a:rPr>
              <a:t>幽默式结尾</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dirty="0">
                <a:solidFill>
                  <a:srgbClr val="FF0000"/>
                </a:solidFill>
                <a:latin typeface="Times New Roman" panose="02020603050405020304" pitchFamily="18" charset="0"/>
                <a:cs typeface="Times New Roman" panose="02020603050405020304" pitchFamily="18" charset="0"/>
                <a:sym typeface="+mn-ea"/>
              </a:rPr>
              <a:t>I could proudly say </a:t>
            </a:r>
            <a:r>
              <a:rPr lang="en-US" altLang="zh-CN" sz="3200" b="1" dirty="0">
                <a:solidFill>
                  <a:srgbClr val="0000FF"/>
                </a:solidFill>
                <a:latin typeface="Times New Roman" panose="02020603050405020304" pitchFamily="18" charset="0"/>
                <a:cs typeface="Times New Roman" panose="02020603050405020304" pitchFamily="18" charset="0"/>
                <a:sym typeface="+mn-ea"/>
              </a:rPr>
              <a:t>that the hellish festive air in our neighborhood on Halloween Eve could be mainly credited to our elaborately-crafted jack-o’-lanterns. </a:t>
            </a:r>
            <a:endParaRPr lang="en-US" altLang="zh-CN" sz="3200" b="1" dirty="0">
              <a:solidFill>
                <a:srgbClr val="0000FF"/>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6432530"/>
          </a:xfrm>
          <a:prstGeom prst="rect">
            <a:avLst/>
          </a:prstGeom>
          <a:solidFill>
            <a:schemeClr val="bg1"/>
          </a:solidFill>
        </p:spPr>
        <p:txBody>
          <a:bodyPr wrap="square">
            <a:spAutoFit/>
          </a:bodyPr>
          <a:lstStyle/>
          <a:p>
            <a:pPr algn="just"/>
            <a:r>
              <a:rPr lang="en-US" altLang="zh-CN" sz="3200" b="1" i="1" dirty="0">
                <a:solidFill>
                  <a:srgbClr val="0000FF"/>
                </a:solidFill>
              </a:rPr>
              <a:t>Para1: That's when I noticed the Pumpkin Patch Closed sign.</a:t>
            </a:r>
            <a:endParaRPr lang="en-US" altLang="zh-CN" sz="3200" b="1" i="1" dirty="0">
              <a:solidFill>
                <a:srgbClr val="0000FF"/>
              </a:solidFill>
            </a:endParaRPr>
          </a:p>
          <a:p>
            <a:pPr algn="just">
              <a:lnSpc>
                <a:spcPts val="3840"/>
              </a:lnSpc>
            </a:pPr>
            <a:r>
              <a:rPr lang="en-US" altLang="zh-CN" sz="3200" b="1" kern="100" dirty="0">
                <a:solidFill>
                  <a:srgbClr val="0000FF"/>
                </a:solidFill>
                <a:latin typeface="Times New Roman" panose="02020603050405020304" pitchFamily="18" charset="0"/>
                <a:ea typeface="等线" panose="02010600030101010101" pitchFamily="2" charset="-122"/>
                <a:cs typeface="Times New Roman" panose="02020603050405020304" pitchFamily="18" charset="0"/>
              </a:rPr>
              <a:t> It was the world’s worst news! Not only did the merciless sign evidence the rumor Dad told us but also it deprived us of the opportunity to pick ideal pumpkins on the Pumpkin Patch. Disappointed and frustrated, Tex was literally devastated, tears streaming down his cheeks. Trying to lift our spirits, Dad announced enthusiastically,” Apparently, Plan A failed. But don’t lose heart, boys! Be creative and come up with Plan B!”  Mind racing, I exclaimed, </a:t>
            </a:r>
            <a:r>
              <a:rPr lang="en-US" altLang="zh-CN" sz="3200" b="1" kern="100">
                <a:solidFill>
                  <a:srgbClr val="0000FF"/>
                </a:solidFill>
                <a:latin typeface="Times New Roman" panose="02020603050405020304" pitchFamily="18" charset="0"/>
                <a:ea typeface="等线" panose="02010600030101010101" pitchFamily="2" charset="-122"/>
                <a:cs typeface="Times New Roman" panose="02020603050405020304" pitchFamily="18" charset="0"/>
              </a:rPr>
              <a:t>“ We </a:t>
            </a:r>
            <a:r>
              <a:rPr lang="en-US" altLang="zh-CN" sz="3200" b="1" kern="100" dirty="0">
                <a:solidFill>
                  <a:srgbClr val="0000FF"/>
                </a:solidFill>
                <a:latin typeface="Times New Roman" panose="02020603050405020304" pitchFamily="18" charset="0"/>
                <a:ea typeface="等线" panose="02010600030101010101" pitchFamily="2" charset="-122"/>
                <a:cs typeface="Times New Roman" panose="02020603050405020304" pitchFamily="18" charset="0"/>
              </a:rPr>
              <a:t>can grab pumpkins in </a:t>
            </a:r>
            <a:r>
              <a:rPr lang="en-US" altLang="zh-CN" sz="3200" b="1" kern="100" dirty="0">
                <a:solidFill>
                  <a:srgbClr val="0000FF"/>
                </a:solidFill>
                <a:latin typeface="Times New Roman" panose="02020603050405020304" pitchFamily="18" charset="0"/>
                <a:cs typeface="Times New Roman" panose="02020603050405020304" pitchFamily="18" charset="0"/>
              </a:rPr>
              <a:t>a grocery and throw jack-o'-lantern design party at home tomorrow</a:t>
            </a:r>
            <a:r>
              <a:rPr lang="en-US" altLang="zh-CN" sz="3200" b="1" kern="100" dirty="0">
                <a:solidFill>
                  <a:srgbClr val="0000FF"/>
                </a:solidFill>
                <a:latin typeface="Times New Roman" panose="02020603050405020304" pitchFamily="18" charset="0"/>
                <a:ea typeface="等线" panose="02010600030101010101" pitchFamily="2" charset="-122"/>
                <a:cs typeface="Times New Roman" panose="02020603050405020304" pitchFamily="18" charset="0"/>
              </a:rPr>
              <a:t>.” The moment Dad said yes to Plan B, we jumped into the car, buckled up, hit the road again and sped for a nearby grocery stores . Excitement bubbling again, Tex and I were convinced Plan B would never let us down! </a:t>
            </a:r>
            <a:r>
              <a:rPr lang="en-US" altLang="zh-CN" sz="3200" dirty="0">
                <a:solidFill>
                  <a:srgbClr val="0000FF"/>
                </a:solidFill>
              </a:rPr>
              <a:t> </a:t>
            </a:r>
            <a:endParaRPr lang="en-US" altLang="zh-CN" sz="3200" i="1" dirty="0">
              <a:solidFill>
                <a:srgbClr val="0000FF"/>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43440"/>
            <a:ext cx="12192000" cy="6632585"/>
          </a:xfrm>
          <a:prstGeom prst="rect">
            <a:avLst/>
          </a:prstGeom>
          <a:solidFill>
            <a:schemeClr val="bg1"/>
          </a:solidFill>
        </p:spPr>
        <p:txBody>
          <a:bodyPr wrap="square">
            <a:spAutoFit/>
          </a:bodyPr>
          <a:lstStyle/>
          <a:p>
            <a:pPr algn="just">
              <a:lnSpc>
                <a:spcPts val="3400"/>
              </a:lnSpc>
            </a:pPr>
            <a:r>
              <a:rPr lang="en-US" altLang="zh-CN" sz="3200" b="1" i="1" kern="0" dirty="0">
                <a:solidFill>
                  <a:srgbClr val="0000FF"/>
                </a:solidFill>
                <a:latin typeface="Times New Roman" panose="02020603050405020304" pitchFamily="18" charset="0"/>
                <a:cs typeface="Times New Roman" panose="02020603050405020304" pitchFamily="18" charset="0"/>
              </a:rPr>
              <a:t>Para2:Finally came our own jack-o‘-lantern design party the next day</a:t>
            </a:r>
            <a:r>
              <a:rPr lang="en-US" altLang="zh-CN" sz="3200" b="1" kern="0" dirty="0">
                <a:solidFill>
                  <a:srgbClr val="0000FF"/>
                </a:solidFill>
                <a:latin typeface="Times New Roman" panose="02020603050405020304" pitchFamily="18" charset="0"/>
                <a:cs typeface="Times New Roman" panose="02020603050405020304" pitchFamily="18" charset="0"/>
              </a:rPr>
              <a:t>. The sun shining brightly over the courtyard, Tex and I couldn’t wait to embark on the journey of creating our masterpieces. No sooner had we had breakfast than we sprang into action. Bathed in the warm sunlight, we designed weird pictures on bright orange pumpkins, cut their tops off, hollowed the inside out and initiated the carving job. Time ticking away, Tex and I carved out   spooky lanterns with various -shape eyes, noses and mouths, laughing and chatting merrily.   All the jack-o’-lanterns flickering in darkness, our parents gave us a thumbs-up, radiant smiles blooming across our faces. </a:t>
            </a:r>
            <a:r>
              <a:rPr lang="en-US" altLang="zh-CN" sz="3200" b="1" i="1" kern="0" dirty="0">
                <a:solidFill>
                  <a:srgbClr val="0000FF"/>
                </a:solidFill>
                <a:latin typeface="Times New Roman" panose="02020603050405020304" pitchFamily="18" charset="0"/>
                <a:cs typeface="Times New Roman" panose="02020603050405020304" pitchFamily="18" charset="0"/>
              </a:rPr>
              <a:t>The episode on that day would be engraved in my mind, reminding me if Plan A failed, be smart and Plan B would never fail you. </a:t>
            </a:r>
            <a:r>
              <a:rPr lang="zh-CN" altLang="en-US" sz="3200" b="1" kern="0" dirty="0">
                <a:solidFill>
                  <a:srgbClr val="0000FF"/>
                </a:solidFill>
                <a:latin typeface="Times New Roman" panose="02020603050405020304" pitchFamily="18" charset="0"/>
                <a:cs typeface="Times New Roman" panose="02020603050405020304" pitchFamily="18" charset="0"/>
              </a:rPr>
              <a:t> 结尾</a:t>
            </a:r>
            <a:r>
              <a:rPr lang="en-US" altLang="zh-CN" sz="3200" b="1" kern="0" dirty="0">
                <a:solidFill>
                  <a:srgbClr val="0000FF"/>
                </a:solidFill>
                <a:latin typeface="Times New Roman" panose="02020603050405020304" pitchFamily="18" charset="0"/>
                <a:cs typeface="Times New Roman" panose="02020603050405020304" pitchFamily="18" charset="0"/>
              </a:rPr>
              <a:t>2 Candles flickering in darkness, our family continued to enjoy a rich dinner, savoring the festive atmosphere that our own jack-o’-lantern design party brought</a:t>
            </a:r>
            <a:r>
              <a:rPr lang="zh-CN" altLang="en-US" sz="3200" b="1" kern="0" dirty="0">
                <a:solidFill>
                  <a:srgbClr val="0000FF"/>
                </a:solidFill>
                <a:latin typeface="Times New Roman" panose="02020603050405020304" pitchFamily="18" charset="0"/>
                <a:cs typeface="Times New Roman" panose="02020603050405020304" pitchFamily="18" charset="0"/>
              </a:rPr>
              <a:t> </a:t>
            </a:r>
            <a:r>
              <a:rPr lang="en-US" altLang="zh-CN" sz="3200" b="1" kern="0" dirty="0">
                <a:solidFill>
                  <a:srgbClr val="0000FF"/>
                </a:solidFill>
                <a:latin typeface="Times New Roman" panose="02020603050405020304" pitchFamily="18" charset="0"/>
                <a:cs typeface="Times New Roman" panose="02020603050405020304" pitchFamily="18" charset="0"/>
              </a:rPr>
              <a:t>us .</a:t>
            </a:r>
            <a:endParaRPr lang="en-US" altLang="zh-CN" sz="3200" b="1" dirty="0">
              <a:solidFill>
                <a:srgbClr val="7030A0"/>
              </a:solidFill>
              <a:highlight>
                <a:srgbClr val="FFFF00"/>
              </a:highlight>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337930"/>
            <a:ext cx="12000216" cy="6924973"/>
          </a:xfrm>
          <a:prstGeom prst="rect">
            <a:avLst/>
          </a:prstGeom>
          <a:solidFill>
            <a:schemeClr val="bg1"/>
          </a:solidFill>
        </p:spPr>
        <p:txBody>
          <a:bodyPr wrap="square">
            <a:spAutoFit/>
          </a:bodyPr>
          <a:lstStyle/>
          <a:p>
            <a:pPr algn="just"/>
            <a:r>
              <a:rPr lang="en-US" altLang="zh-CN" sz="3200" b="1" i="1" dirty="0">
                <a:solidFill>
                  <a:srgbClr val="0000FF"/>
                </a:solidFill>
              </a:rPr>
              <a:t>Para1: That's when I noticed the Pumpkin Patch Closed sign.</a:t>
            </a:r>
            <a:endParaRPr lang="en-US" altLang="zh-CN" sz="3200" b="1" i="1" dirty="0">
              <a:solidFill>
                <a:srgbClr val="0000FF"/>
              </a:solidFill>
            </a:endParaRPr>
          </a:p>
          <a:p>
            <a:pPr algn="just">
              <a:lnSpc>
                <a:spcPts val="3840"/>
              </a:lnSpc>
            </a:pPr>
            <a:r>
              <a:rPr lang="en-US" altLang="zh-CN" sz="3200" b="1" kern="100" dirty="0">
                <a:solidFill>
                  <a:srgbClr val="0000FF"/>
                </a:solidFill>
                <a:latin typeface="Times New Roman" panose="02020603050405020304" pitchFamily="18" charset="0"/>
                <a:ea typeface="等线" panose="02010600030101010101" pitchFamily="2" charset="-122"/>
                <a:cs typeface="Times New Roman" panose="02020603050405020304" pitchFamily="18" charset="0"/>
              </a:rPr>
              <a:t> It was the world’s worst news! Not only did the merciless sign evidence the rumor Dad told us but also it deprived us of the opportunity to have fun on the Pumpkin Patch. Tex had intended to enjoy a pony ride while I had wished to take a train through the ocean of pumpkins. Disappointed and frustrated, Tex was literally devastated, tears streaming down his cheeks. Trying to lift our spirits, Dad announced enthusiastically,” Apparently, Plan A failed. But don’t lose heart, boys! Be creative and come up with Plan B!”  Mind racing, Tex dried his tears, exclaiming in a choked voice, “ we can still pick some imperfect pumpkins with flaws.” “ And we can throw jack-o‘-lantern design party tomorrow!” I added, eyes sparkling with thrill.   (</a:t>
            </a:r>
            <a:r>
              <a:rPr lang="zh-CN" altLang="en-US" sz="3200" b="1" kern="100" dirty="0">
                <a:solidFill>
                  <a:srgbClr val="0000FF"/>
                </a:solidFill>
                <a:latin typeface="Times New Roman" panose="02020603050405020304" pitchFamily="18" charset="0"/>
                <a:ea typeface="等线" panose="02010600030101010101" pitchFamily="2" charset="-122"/>
                <a:cs typeface="Times New Roman" panose="02020603050405020304" pitchFamily="18" charset="0"/>
              </a:rPr>
              <a:t>首段版本</a:t>
            </a:r>
            <a:r>
              <a:rPr lang="en-US" altLang="zh-CN" sz="3200" b="1" kern="100" dirty="0">
                <a:solidFill>
                  <a:srgbClr val="0000FF"/>
                </a:solidFill>
                <a:latin typeface="Times New Roman" panose="02020603050405020304" pitchFamily="18" charset="0"/>
                <a:ea typeface="等线" panose="02010600030101010101" pitchFamily="2" charset="-122"/>
                <a:cs typeface="Times New Roman" panose="02020603050405020304" pitchFamily="18" charset="0"/>
              </a:rPr>
              <a:t>2</a:t>
            </a:r>
            <a:r>
              <a:rPr lang="zh-CN" altLang="en-US" sz="3200" b="1" kern="100" dirty="0">
                <a:solidFill>
                  <a:srgbClr val="0000FF"/>
                </a:solidFill>
                <a:latin typeface="Times New Roman" panose="02020603050405020304" pitchFamily="18" charset="0"/>
                <a:ea typeface="等线" panose="02010600030101010101" pitchFamily="2" charset="-122"/>
                <a:cs typeface="Times New Roman" panose="02020603050405020304" pitchFamily="18" charset="0"/>
              </a:rPr>
              <a:t>）</a:t>
            </a:r>
            <a:endParaRPr lang="en-US" altLang="zh-CN" sz="3200" b="1" kern="100" dirty="0">
              <a:solidFill>
                <a:srgbClr val="9900CC"/>
              </a:solidFill>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3200" dirty="0">
                <a:solidFill>
                  <a:srgbClr val="0000FF"/>
                </a:solidFill>
              </a:rPr>
              <a:t> </a:t>
            </a:r>
            <a:endParaRPr lang="en-US" altLang="zh-CN" sz="3200" i="1" dirty="0">
              <a:solidFill>
                <a:srgbClr val="0000FF"/>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209052" y="80010"/>
            <a:ext cx="3743940" cy="4093428"/>
          </a:xfrm>
          <a:prstGeom prst="rect">
            <a:avLst/>
          </a:prstGeom>
          <a:solidFill>
            <a:schemeClr val="bg1"/>
          </a:solidFill>
        </p:spPr>
        <p:txBody>
          <a:bodyPr wrap="square" rtlCol="0">
            <a:spAutoFit/>
          </a:bodyPr>
          <a:lstStyle/>
          <a:p>
            <a:r>
              <a:rPr lang="zh-CN" altLang="en-US" sz="2000" dirty="0"/>
              <a:t>考生习作点评：</a:t>
            </a:r>
            <a:endParaRPr lang="en-US" altLang="zh-CN" sz="2000" dirty="0"/>
          </a:p>
          <a:p>
            <a:pPr marL="342900" indent="-342900">
              <a:buAutoNum type="arabicPeriod"/>
            </a:pPr>
            <a:r>
              <a:rPr lang="zh-CN" altLang="en-US" sz="2000" dirty="0"/>
              <a:t>考生对于故事的承转启合把控非常老道，语言清新但又回扣巧妙；</a:t>
            </a:r>
            <a:endParaRPr lang="en-US" altLang="zh-CN" sz="2000" dirty="0"/>
          </a:p>
          <a:p>
            <a:pPr marL="342900" indent="-342900">
              <a:buAutoNum type="arabicPeriod"/>
            </a:pPr>
            <a:r>
              <a:rPr lang="en-US" altLang="zh-CN" sz="2000" dirty="0"/>
              <a:t> </a:t>
            </a:r>
            <a:r>
              <a:rPr lang="zh-CN" altLang="en-US" sz="2000" dirty="0"/>
              <a:t>叙事非常有逻辑，对于作品的描写细腻有趣，而且还很有现代风；</a:t>
            </a:r>
            <a:endParaRPr lang="en-US" altLang="zh-CN" sz="2000" dirty="0"/>
          </a:p>
          <a:p>
            <a:pPr marL="342900" indent="-342900">
              <a:buAutoNum type="arabicPeriod"/>
            </a:pPr>
            <a:r>
              <a:rPr lang="zh-CN" altLang="en-US" sz="2000" dirty="0"/>
              <a:t>书写虽有涂改，但是却仍然给人以卷面整洁清爽之感；平行与横线划线的涂改的方法可以借鉴。</a:t>
            </a:r>
            <a:endParaRPr lang="en-US" altLang="zh-CN" sz="2000" dirty="0"/>
          </a:p>
          <a:p>
            <a:r>
              <a:rPr lang="zh-CN" altLang="en-US" sz="2000" dirty="0"/>
              <a:t>   （说明： 涉及到阅卷的信息，把首句剪切掉了）</a:t>
            </a:r>
            <a:endParaRPr lang="en-US" altLang="zh-CN" sz="2000"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rcRect l="10718" t="5543" r="23066" b="4869"/>
          <a:stretch>
            <a:fillRect/>
          </a:stretch>
        </p:blipFill>
        <p:spPr>
          <a:xfrm>
            <a:off x="0" y="-6224"/>
            <a:ext cx="7972746" cy="6776893"/>
          </a:xfrm>
          <a:prstGeom prst="rect">
            <a:avLst/>
          </a:prstGeom>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南瓜灯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23290"/>
            <a:ext cx="12192000" cy="67193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20823" y="0"/>
            <a:ext cx="12127634" cy="6850593"/>
          </a:xfrm>
          <a:prstGeom prst="rect">
            <a:avLst/>
          </a:prstGeom>
          <a:solidFill>
            <a:schemeClr val="bg1"/>
          </a:solidFill>
        </p:spPr>
        <p:txBody>
          <a:bodyPr wrap="square">
            <a:spAutoFit/>
          </a:bodyPr>
          <a:lstStyle/>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Every October, I beg my parents to take us to a pumpkin patch (</a:t>
            </a:r>
            <a:r>
              <a:rPr lang="zh-CN" altLang="en-US" sz="2800" kern="100" dirty="0">
                <a:latin typeface="Calibri" panose="020F0502020204030204" pitchFamily="34" charset="0"/>
                <a:ea typeface="宋体" panose="02010600030101010101" pitchFamily="2" charset="-122"/>
                <a:cs typeface="Times New Roman" panose="02020603050405020304" pitchFamily="18" charset="0"/>
              </a:rPr>
              <a:t>园地</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)and every October it doesn't work out. That's why I couldn't believe my ears when my dad came home with the world's best news.</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"Guess what!” he said. “I just saw a poster for the jack-o'-lantern (</a:t>
            </a:r>
            <a:r>
              <a:rPr lang="zh-CN" altLang="en-US" sz="2800" kern="100" dirty="0">
                <a:latin typeface="Calibri" panose="020F0502020204030204" pitchFamily="34" charset="0"/>
                <a:ea typeface="宋体" panose="02010600030101010101" pitchFamily="2" charset="-122"/>
                <a:cs typeface="Times New Roman" panose="02020603050405020304" pitchFamily="18" charset="0"/>
              </a:rPr>
              <a:t>南瓜灯）</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design party in the Pumpkin Patch, and it's not too far from here."</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"No way!" I said. "Can we go?"</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"Pumpkin! Pumpkin! Party! Party!" chanted my little brother, Tex.</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"Let's go! But I've heard a rumor that something terrible happened there." said my dad, worried.</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Within minutes, Tex and I already jumped into the car and buckled up, ready to go. "I'm going to pick the </a:t>
            </a:r>
            <a:r>
              <a:rPr lang="en-US" altLang="zh-CN" sz="2800" kern="100" dirty="0" err="1">
                <a:latin typeface="Calibri" panose="020F0502020204030204" pitchFamily="34" charset="0"/>
                <a:ea typeface="宋体" panose="02010600030101010101" pitchFamily="2" charset="-122"/>
                <a:cs typeface="Times New Roman" panose="02020603050405020304" pitchFamily="18" charset="0"/>
              </a:rPr>
              <a:t>giantest</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pumpkin," said Tex.  </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a:t>
            </a:r>
            <a:r>
              <a:rPr lang="en-US" altLang="zh-CN" sz="2800" kern="100" dirty="0" err="1">
                <a:latin typeface="Calibri" panose="020F0502020204030204" pitchFamily="34" charset="0"/>
                <a:ea typeface="宋体" panose="02010600030101010101" pitchFamily="2" charset="-122"/>
                <a:cs typeface="Times New Roman" panose="02020603050405020304" pitchFamily="18" charset="0"/>
              </a:rPr>
              <a:t>Giantest</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isn't an actual word," I said.</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"I'm going to pick the </a:t>
            </a:r>
            <a:r>
              <a:rPr lang="en-US" altLang="zh-CN" sz="2800" kern="100" dirty="0" err="1">
                <a:latin typeface="Calibri" panose="020F0502020204030204" pitchFamily="34" charset="0"/>
                <a:ea typeface="宋体" panose="02010600030101010101" pitchFamily="2" charset="-122"/>
                <a:cs typeface="Times New Roman" panose="02020603050405020304" pitchFamily="18" charset="0"/>
              </a:rPr>
              <a:t>bestest</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pumpkin!" shouted Tex.</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"I'm pretty sure </a:t>
            </a:r>
            <a:r>
              <a:rPr lang="en-US" altLang="zh-CN" sz="2800" kern="100" dirty="0" err="1">
                <a:latin typeface="Calibri" panose="020F0502020204030204" pitchFamily="34" charset="0"/>
                <a:ea typeface="宋体" panose="02010600030101010101" pitchFamily="2" charset="-122"/>
                <a:cs typeface="Times New Roman" panose="02020603050405020304" pitchFamily="18" charset="0"/>
              </a:rPr>
              <a:t>bestest</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isn't an actual word either." I giggled. </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"I'm going to pick whichever pumpkin will make the scariest jack-o'-lantern."</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300"/>
              </a:lnSpc>
            </a:pP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0" y="8920"/>
            <a:ext cx="12148457" cy="7116051"/>
          </a:xfrm>
          <a:prstGeom prst="rect">
            <a:avLst/>
          </a:prstGeom>
          <a:solidFill>
            <a:schemeClr val="bg1"/>
          </a:solidFill>
        </p:spPr>
        <p:txBody>
          <a:bodyPr wrap="square">
            <a:spAutoFit/>
          </a:bodyPr>
          <a:lstStyle/>
          <a:p>
            <a:pPr indent="304800" algn="just">
              <a:lnSpc>
                <a:spcPts val="2900"/>
              </a:lnSpc>
            </a:pP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"All right, boys! Too much excitement! What if something really goes wrong?" my dad cut in. </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900"/>
              </a:lnSpc>
            </a:pP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No response. My dad continued, "If plan A fails, we can get creative and come up with Plan B!"</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900"/>
              </a:lnSpc>
            </a:pP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Still no response. </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900"/>
              </a:lnSpc>
            </a:pP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Tex and I continued our excitement, giggling and chatting.</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900"/>
              </a:lnSpc>
            </a:pP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The drive was extra cool because we saw all kinds of Halloween decorations along the way. </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900"/>
              </a:lnSpc>
            </a:pP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"Look!" Tex said, pointing to twinkling orange lights and a flashing Pumpkin Patch sign.</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900"/>
              </a:lnSpc>
            </a:pP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"Yeah! Yes! It wasn't too far a drive," I said. "Watch out, pumpkins! Here we come!"</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900"/>
              </a:lnSpc>
            </a:pP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Coming into our sight were pumpkins of various sizes that lay in the patch.</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900"/>
              </a:lnSpc>
            </a:pP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"I pick that giant one!" Tex said, running over to pick it up. But just before he did, he said, "</a:t>
            </a:r>
            <a:r>
              <a:rPr lang="en-US" altLang="zh-CN" sz="3200" kern="100" dirty="0" err="1">
                <a:latin typeface="Calibri" panose="020F0502020204030204" pitchFamily="34" charset="0"/>
                <a:ea typeface="宋体" panose="02010600030101010101" pitchFamily="2" charset="-122"/>
                <a:cs typeface="Times New Roman" panose="02020603050405020304" pitchFamily="18" charset="0"/>
              </a:rPr>
              <a:t>Ew</a:t>
            </a: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 There's a hole in it!" Tex quickly raced to another perfectly perfect pumpkin. But when he got closer, he said, "No fair! Someone took a bite."</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300"/>
              </a:lnSpc>
            </a:pP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umpkin patch 相关背景知识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016" y="497249"/>
            <a:ext cx="12078984" cy="640757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72611" y="1719624"/>
            <a:ext cx="11394041" cy="4059016"/>
          </a:xfrm>
          <a:prstGeom prst="rect">
            <a:avLst/>
          </a:prstGeom>
          <a:solidFill>
            <a:schemeClr val="bg1"/>
          </a:solidFill>
        </p:spPr>
        <p:txBody>
          <a:bodyPr wrap="square" rtlCol="0">
            <a:noAutofit/>
          </a:bodyPr>
          <a:lstStyle/>
          <a:p>
            <a:pPr marL="514350" indent="-514350">
              <a:buFontTx/>
              <a:buAutoNum type="arabicPeriod"/>
            </a:pPr>
            <a:r>
              <a:rPr lang="en-US" altLang="zh-CN" sz="3600" b="1" dirty="0">
                <a:solidFill>
                  <a:srgbClr val="EF0000"/>
                </a:solidFill>
                <a:latin typeface="Times New Roman" panose="02020603050405020304" pitchFamily="18" charset="0"/>
                <a:cs typeface="Times New Roman" panose="02020603050405020304" pitchFamily="18" charset="0"/>
              </a:rPr>
              <a:t> the tradition of the pumpkin patch is to pick pumpkins.  </a:t>
            </a:r>
            <a:endParaRPr lang="en-US" altLang="zh-CN" sz="3600" b="1" dirty="0">
              <a:solidFill>
                <a:srgbClr val="EF0000"/>
              </a:solidFill>
              <a:latin typeface="Times New Roman" panose="02020603050405020304" pitchFamily="18" charset="0"/>
              <a:cs typeface="Times New Roman" panose="02020603050405020304" pitchFamily="18" charset="0"/>
            </a:endParaRPr>
          </a:p>
          <a:p>
            <a:pPr marL="514350" indent="-514350">
              <a:buFontTx/>
              <a:buAutoNum type="arabicPeriod"/>
            </a:pPr>
            <a:r>
              <a:rPr lang="zh-CN" altLang="en-US" sz="3600" b="1" dirty="0">
                <a:solidFill>
                  <a:srgbClr val="C00000"/>
                </a:solidFill>
              </a:rPr>
              <a:t> </a:t>
            </a:r>
            <a:r>
              <a:rPr lang="en-US" altLang="zh-CN" sz="3600" b="1" dirty="0">
                <a:solidFill>
                  <a:srgbClr val="C00000"/>
                </a:solidFill>
              </a:rPr>
              <a:t>Families with kids can have fun riding ponies, trains and other vehicles. </a:t>
            </a:r>
            <a:endParaRPr lang="en-US" altLang="zh-CN" sz="3600" b="1" dirty="0">
              <a:solidFill>
                <a:srgbClr val="C00000"/>
              </a:solidFill>
            </a:endParaRPr>
          </a:p>
          <a:p>
            <a:pPr marL="514350" indent="-514350">
              <a:buFontTx/>
              <a:buAutoNum type="arabicPeriod"/>
            </a:pPr>
            <a:r>
              <a:rPr lang="en-US" altLang="zh-CN" sz="3600" b="1" dirty="0">
                <a:solidFill>
                  <a:srgbClr val="C00000"/>
                </a:solidFill>
              </a:rPr>
              <a:t> Design Jack-O’s –Lanterns . </a:t>
            </a:r>
            <a:endParaRPr lang="en-US" altLang="zh-CN" sz="3600" b="1" dirty="0">
              <a:solidFill>
                <a:srgbClr val="C00000"/>
              </a:solidFill>
            </a:endParaRPr>
          </a:p>
          <a:p>
            <a:pPr marL="514350" indent="-514350">
              <a:buFontTx/>
              <a:buAutoNum type="arabicPeriod"/>
            </a:pPr>
            <a:r>
              <a:rPr lang="en-US" altLang="zh-CN" sz="3600" b="1" dirty="0">
                <a:solidFill>
                  <a:srgbClr val="C00000"/>
                </a:solidFill>
              </a:rPr>
              <a:t>  Provide activities intended for kids </a:t>
            </a:r>
            <a:endParaRPr lang="zh-CN" altLang="en-US" sz="3600" b="1" dirty="0">
              <a:solidFill>
                <a:srgbClr val="C00000"/>
              </a:solidFill>
            </a:endParaRPr>
          </a:p>
        </p:txBody>
      </p:sp>
      <p:sp>
        <p:nvSpPr>
          <p:cNvPr id="3" name="文本框 2"/>
          <p:cNvSpPr txBox="1"/>
          <p:nvPr/>
        </p:nvSpPr>
        <p:spPr>
          <a:xfrm>
            <a:off x="698643" y="108323"/>
            <a:ext cx="9472773"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pitchFamily="18" charset="0"/>
                <a:cs typeface="Times New Roman" panose="02020603050405020304" pitchFamily="18" charset="0"/>
                <a:sym typeface="+mn-ea"/>
              </a:rPr>
              <a:t>Background information about the Pumpkin Patch </a:t>
            </a:r>
            <a:endParaRPr lang="zh-CN" altLang="en-US" sz="2800" dirty="0">
              <a:solidFill>
                <a:srgbClr val="CC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e 7 Best Pumpkin Patches to Visit in Denver and the Front Range - 528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067344"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45484" y="108323"/>
            <a:ext cx="4534728"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pitchFamily="18" charset="0"/>
                <a:cs typeface="Times New Roman" panose="02020603050405020304" pitchFamily="18" charset="0"/>
                <a:sym typeface="+mn-ea"/>
              </a:rPr>
              <a:t>Read for elements</a:t>
            </a:r>
            <a:endParaRPr lang="zh-CN" altLang="en-US" sz="2800" dirty="0">
              <a:solidFill>
                <a:srgbClr val="CC00CC"/>
              </a:solidFill>
            </a:endParaRPr>
          </a:p>
        </p:txBody>
      </p:sp>
      <p:sp>
        <p:nvSpPr>
          <p:cNvPr id="5" name="文本框 4"/>
          <p:cNvSpPr txBox="1"/>
          <p:nvPr/>
        </p:nvSpPr>
        <p:spPr>
          <a:xfrm>
            <a:off x="0" y="1272895"/>
            <a:ext cx="12067344" cy="4840229"/>
          </a:xfrm>
          <a:prstGeom prst="rect">
            <a:avLst/>
          </a:prstGeom>
          <a:solidFill>
            <a:schemeClr val="bg1"/>
          </a:solidFill>
        </p:spPr>
        <p:txBody>
          <a:bodyPr wrap="square" rtlCol="0">
            <a:noAutofit/>
          </a:bodyPr>
          <a:lstStyle/>
          <a:p>
            <a:pPr marL="514350" indent="-514350">
              <a:buFontTx/>
              <a:buAutoNum type="arabicPeriod"/>
            </a:pPr>
            <a:r>
              <a:rPr lang="en-US" altLang="zh-CN" sz="3600" b="1" dirty="0">
                <a:latin typeface="Times New Roman" panose="02020603050405020304" pitchFamily="18" charset="0"/>
                <a:cs typeface="Times New Roman" panose="02020603050405020304" pitchFamily="18" charset="0"/>
              </a:rPr>
              <a:t>characters</a:t>
            </a:r>
            <a:r>
              <a:rPr lang="zh-CN" altLang="en-US" sz="3600" b="1" dirty="0">
                <a:latin typeface="Times New Roman" panose="02020603050405020304" pitchFamily="18" charset="0"/>
                <a:cs typeface="Times New Roman" panose="02020603050405020304" pitchFamily="18" charset="0"/>
              </a:rPr>
              <a:t>：</a:t>
            </a:r>
            <a:r>
              <a:rPr lang="en-US" altLang="zh-CN" sz="3600" b="1" dirty="0">
                <a:latin typeface="Times New Roman" panose="02020603050405020304" pitchFamily="18" charset="0"/>
                <a:cs typeface="Times New Roman" panose="02020603050405020304" pitchFamily="18" charset="0"/>
              </a:rPr>
              <a:t> </a:t>
            </a:r>
            <a:r>
              <a:rPr lang="en-US" altLang="zh-CN" sz="3600" b="1" dirty="0">
                <a:solidFill>
                  <a:srgbClr val="FF0000"/>
                </a:solidFill>
                <a:latin typeface="Times New Roman" panose="02020603050405020304" pitchFamily="18" charset="0"/>
                <a:cs typeface="Times New Roman" panose="02020603050405020304" pitchFamily="18" charset="0"/>
              </a:rPr>
              <a:t>Tex and I      </a:t>
            </a:r>
            <a:r>
              <a:rPr lang="en-US" altLang="zh-CN" sz="3600" b="1" dirty="0">
                <a:solidFill>
                  <a:srgbClr val="0000FF"/>
                </a:solidFill>
                <a:latin typeface="Times New Roman" panose="02020603050405020304" pitchFamily="18" charset="0"/>
                <a:cs typeface="Times New Roman" panose="02020603050405020304" pitchFamily="18" charset="0"/>
              </a:rPr>
              <a:t>(</a:t>
            </a:r>
            <a:r>
              <a:rPr lang="zh-CN" altLang="en-US" sz="3600" b="1" dirty="0">
                <a:solidFill>
                  <a:srgbClr val="0000FF"/>
                </a:solidFill>
                <a:latin typeface="Times New Roman" panose="02020603050405020304" pitchFamily="18" charset="0"/>
                <a:cs typeface="Times New Roman" panose="02020603050405020304" pitchFamily="18" charset="0"/>
              </a:rPr>
              <a:t> </a:t>
            </a:r>
            <a:r>
              <a:rPr lang="en-US" altLang="zh-CN" sz="3600" b="1" dirty="0">
                <a:solidFill>
                  <a:srgbClr val="0000FF"/>
                </a:solidFill>
                <a:latin typeface="Times New Roman" panose="02020603050405020304" pitchFamily="18" charset="0"/>
                <a:cs typeface="Times New Roman" panose="02020603050405020304" pitchFamily="18" charset="0"/>
              </a:rPr>
              <a:t>leading )</a:t>
            </a:r>
            <a:endParaRPr lang="en-US" altLang="zh-CN" sz="3600" b="1" dirty="0">
              <a:solidFill>
                <a:srgbClr val="0000FF"/>
              </a:solidFill>
              <a:latin typeface="Times New Roman" panose="02020603050405020304" pitchFamily="18" charset="0"/>
              <a:cs typeface="Times New Roman" panose="02020603050405020304" pitchFamily="18" charset="0"/>
            </a:endParaRPr>
          </a:p>
          <a:p>
            <a:r>
              <a:rPr lang="en-US" altLang="zh-CN" sz="3600" b="1" dirty="0">
                <a:solidFill>
                  <a:srgbClr val="FF0000"/>
                </a:solidFill>
                <a:latin typeface="Times New Roman" panose="02020603050405020304" pitchFamily="18" charset="0"/>
                <a:cs typeface="Times New Roman" panose="02020603050405020304" pitchFamily="18" charset="0"/>
              </a:rPr>
              <a:t>                            </a:t>
            </a:r>
            <a:r>
              <a:rPr lang="en-US" altLang="zh-CN" sz="3600" b="1" dirty="0">
                <a:solidFill>
                  <a:srgbClr val="00AA48"/>
                </a:solidFill>
                <a:latin typeface="Times New Roman" panose="02020603050405020304" pitchFamily="18" charset="0"/>
                <a:cs typeface="Times New Roman" panose="02020603050405020304" pitchFamily="18" charset="0"/>
              </a:rPr>
              <a:t>Dad      </a:t>
            </a:r>
            <a:r>
              <a:rPr lang="en-US" altLang="zh-CN" sz="3600" b="1" dirty="0">
                <a:solidFill>
                  <a:srgbClr val="0000FF"/>
                </a:solidFill>
                <a:latin typeface="Times New Roman" panose="02020603050405020304" pitchFamily="18" charset="0"/>
                <a:cs typeface="Times New Roman" panose="02020603050405020304" pitchFamily="18" charset="0"/>
              </a:rPr>
              <a:t>     </a:t>
            </a:r>
            <a:r>
              <a:rPr lang="en-US" altLang="zh-CN" sz="3600" b="1" dirty="0">
                <a:solidFill>
                  <a:srgbClr val="00AA48"/>
                </a:solidFill>
                <a:latin typeface="Times New Roman" panose="02020603050405020304" pitchFamily="18" charset="0"/>
                <a:cs typeface="Times New Roman" panose="02020603050405020304" pitchFamily="18" charset="0"/>
              </a:rPr>
              <a:t>( supporting)  </a:t>
            </a:r>
            <a:r>
              <a:rPr lang="en-US" altLang="zh-CN" sz="3600" b="1" dirty="0">
                <a:solidFill>
                  <a:srgbClr val="FF0000"/>
                </a:solidFill>
                <a:latin typeface="Times New Roman" panose="02020603050405020304" pitchFamily="18" charset="0"/>
                <a:cs typeface="Times New Roman" panose="02020603050405020304" pitchFamily="18" charset="0"/>
              </a:rPr>
              <a:t>  </a:t>
            </a:r>
            <a:r>
              <a:rPr lang="en-US" altLang="zh-CN" sz="3600" dirty="0">
                <a:solidFill>
                  <a:srgbClr val="0000FF"/>
                </a:solidFill>
                <a:latin typeface="Times New Roman" panose="02020603050405020304" pitchFamily="18" charset="0"/>
                <a:cs typeface="Times New Roman" panose="02020603050405020304" pitchFamily="18" charset="0"/>
              </a:rPr>
              <a:t> </a:t>
            </a:r>
            <a:endParaRPr lang="en-US" altLang="zh-CN" sz="3600" b="1" dirty="0">
              <a:solidFill>
                <a:srgbClr val="FF0000"/>
              </a:solidFill>
              <a:latin typeface="Times New Roman" panose="02020603050405020304" pitchFamily="18" charset="0"/>
              <a:cs typeface="Times New Roman" panose="02020603050405020304" pitchFamily="18" charset="0"/>
            </a:endParaRPr>
          </a:p>
          <a:p>
            <a:r>
              <a:rPr lang="en-US" altLang="zh-CN" sz="3600" b="1" dirty="0">
                <a:latin typeface="Times New Roman" panose="02020603050405020304" pitchFamily="18" charset="0"/>
                <a:cs typeface="Times New Roman" panose="02020603050405020304" pitchFamily="18" charset="0"/>
              </a:rPr>
              <a:t>2.   narrative perspective: </a:t>
            </a:r>
            <a:r>
              <a:rPr lang="zh-CN" altLang="en-US" sz="3600" dirty="0">
                <a:latin typeface="Times New Roman" panose="02020603050405020304" pitchFamily="18" charset="0"/>
                <a:cs typeface="Times New Roman" panose="02020603050405020304" pitchFamily="18" charset="0"/>
              </a:rPr>
              <a:t>   </a:t>
            </a:r>
            <a:r>
              <a:rPr lang="en-US" altLang="zh-CN" sz="3600" b="1" dirty="0">
                <a:solidFill>
                  <a:srgbClr val="C00000"/>
                </a:solidFill>
                <a:latin typeface="Times New Roman" panose="02020603050405020304" pitchFamily="18" charset="0"/>
                <a:cs typeface="Times New Roman" panose="02020603050405020304" pitchFamily="18" charset="0"/>
              </a:rPr>
              <a:t>first -person     </a:t>
            </a:r>
            <a:endParaRPr lang="en-US" altLang="zh-CN" sz="3600" b="1" dirty="0">
              <a:solidFill>
                <a:srgbClr val="C00000"/>
              </a:solidFill>
              <a:latin typeface="Times New Roman" panose="02020603050405020304" pitchFamily="18" charset="0"/>
              <a:cs typeface="Times New Roman" panose="02020603050405020304" pitchFamily="18" charset="0"/>
            </a:endParaRPr>
          </a:p>
          <a:p>
            <a:r>
              <a:rPr lang="en-US" altLang="zh-CN" sz="3600" b="1" dirty="0">
                <a:latin typeface="Times New Roman" panose="02020603050405020304" pitchFamily="18" charset="0"/>
                <a:cs typeface="Times New Roman" panose="02020603050405020304" pitchFamily="18" charset="0"/>
              </a:rPr>
              <a:t>3.   time</a:t>
            </a:r>
            <a:r>
              <a:rPr lang="zh-CN" altLang="en-US" sz="3600" b="1" dirty="0">
                <a:latin typeface="Times New Roman" panose="02020603050405020304" pitchFamily="18" charset="0"/>
                <a:cs typeface="Times New Roman" panose="02020603050405020304" pitchFamily="18" charset="0"/>
              </a:rPr>
              <a:t>：</a:t>
            </a:r>
            <a:r>
              <a:rPr lang="en-US" altLang="zh-CN" sz="3600" b="1" dirty="0">
                <a:solidFill>
                  <a:srgbClr val="FF0000"/>
                </a:solidFill>
                <a:latin typeface="Times New Roman" panose="02020603050405020304" pitchFamily="18" charset="0"/>
                <a:cs typeface="Times New Roman" panose="02020603050405020304" pitchFamily="18" charset="0"/>
              </a:rPr>
              <a:t>October</a:t>
            </a:r>
            <a:endParaRPr lang="en-US" altLang="zh-CN" sz="3600" dirty="0">
              <a:solidFill>
                <a:srgbClr val="FF0000"/>
              </a:solidFill>
              <a:latin typeface="Times New Roman" panose="02020603050405020304" pitchFamily="18" charset="0"/>
              <a:cs typeface="Times New Roman" panose="02020603050405020304" pitchFamily="18" charset="0"/>
            </a:endParaRPr>
          </a:p>
          <a:p>
            <a:pPr marL="742950" indent="-742950">
              <a:buAutoNum type="arabicPeriod" startAt="4"/>
            </a:pPr>
            <a:r>
              <a:rPr lang="en-US" altLang="zh-CN" sz="3600" b="1" dirty="0">
                <a:latin typeface="Times New Roman" panose="02020603050405020304" pitchFamily="18" charset="0"/>
                <a:cs typeface="Times New Roman" panose="02020603050405020304" pitchFamily="18" charset="0"/>
              </a:rPr>
              <a:t>place</a:t>
            </a:r>
            <a:r>
              <a:rPr lang="zh-CN" altLang="en-US" sz="3600" b="1" dirty="0">
                <a:latin typeface="Times New Roman" panose="02020603050405020304" pitchFamily="18" charset="0"/>
                <a:cs typeface="Times New Roman" panose="02020603050405020304" pitchFamily="18" charset="0"/>
              </a:rPr>
              <a:t>：</a:t>
            </a:r>
            <a:r>
              <a:rPr lang="en-US" altLang="zh-CN" sz="3600" dirty="0"/>
              <a:t>  </a:t>
            </a:r>
            <a:r>
              <a:rPr lang="en-US" altLang="zh-CN" sz="3600" dirty="0">
                <a:solidFill>
                  <a:srgbClr val="FF3300"/>
                </a:solidFill>
              </a:rPr>
              <a:t>A pumpkin patch  &amp; at home</a:t>
            </a:r>
            <a:endParaRPr lang="en-US" altLang="zh-CN" sz="3600" dirty="0">
              <a:solidFill>
                <a:srgbClr val="FF3300"/>
              </a:solidFill>
            </a:endParaRPr>
          </a:p>
          <a:p>
            <a:pPr marL="742950" indent="-742950">
              <a:buAutoNum type="arabicPeriod" startAt="4"/>
            </a:pPr>
            <a:r>
              <a:rPr lang="en-US" altLang="zh-CN" sz="3600" b="1" dirty="0"/>
              <a:t> Event :  </a:t>
            </a:r>
            <a:r>
              <a:rPr lang="en-US" altLang="zh-CN" sz="3600" b="1" dirty="0">
                <a:solidFill>
                  <a:srgbClr val="C00000"/>
                </a:solidFill>
              </a:rPr>
              <a:t>Tex and I were taken to a pumpkin patch to </a:t>
            </a:r>
            <a:endParaRPr lang="en-US" altLang="zh-CN" sz="3600" b="1" dirty="0">
              <a:solidFill>
                <a:srgbClr val="C00000"/>
              </a:solidFill>
            </a:endParaRPr>
          </a:p>
          <a:p>
            <a:r>
              <a:rPr lang="en-US" altLang="zh-CN" sz="3600" b="1" dirty="0">
                <a:solidFill>
                  <a:srgbClr val="C00000"/>
                </a:solidFill>
              </a:rPr>
              <a:t>                   attend a jack-o’- lantern design party but the </a:t>
            </a:r>
            <a:endParaRPr lang="en-US" altLang="zh-CN" sz="3600" b="1" dirty="0">
              <a:solidFill>
                <a:srgbClr val="C00000"/>
              </a:solidFill>
            </a:endParaRPr>
          </a:p>
          <a:p>
            <a:r>
              <a:rPr lang="en-US" altLang="zh-CN" sz="3600" b="1" dirty="0">
                <a:solidFill>
                  <a:srgbClr val="C00000"/>
                </a:solidFill>
              </a:rPr>
              <a:t>                    Pumpkin Patch closed.</a:t>
            </a:r>
            <a:endParaRPr lang="zh-CN" altLang="en-US" sz="3600" b="1" dirty="0">
              <a:solidFill>
                <a:srgbClr val="C00000"/>
              </a:solidFill>
            </a:endParaRPr>
          </a:p>
        </p:txBody>
      </p:sp>
      <p:sp>
        <p:nvSpPr>
          <p:cNvPr id="3" name="AutoShape 2" descr="Pumpkin Patch Wallpapers - Wallpaper Cave"/>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文本框 1"/>
          <p:cNvSpPr txBox="1"/>
          <p:nvPr/>
        </p:nvSpPr>
        <p:spPr>
          <a:xfrm>
            <a:off x="0" y="4600298"/>
            <a:ext cx="6255656" cy="1938992"/>
          </a:xfrm>
          <a:prstGeom prst="rect">
            <a:avLst/>
          </a:prstGeom>
          <a:solidFill>
            <a:schemeClr val="bg1"/>
          </a:solidFill>
        </p:spPr>
        <p:txBody>
          <a:bodyPr wrap="square" rtlCol="0">
            <a:spAutoFit/>
          </a:bodyPr>
          <a:lstStyle/>
          <a:p>
            <a:r>
              <a:rPr lang="en-US" altLang="zh-CN" sz="2400" dirty="0">
                <a:solidFill>
                  <a:srgbClr val="0000FF"/>
                </a:solidFill>
              </a:rPr>
              <a:t> Every October, I beg my parents to take us to a pumpkin patch (</a:t>
            </a:r>
            <a:r>
              <a:rPr lang="zh-CN" altLang="en-US" sz="2400" dirty="0">
                <a:solidFill>
                  <a:srgbClr val="0000FF"/>
                </a:solidFill>
              </a:rPr>
              <a:t>园地</a:t>
            </a:r>
            <a:r>
              <a:rPr lang="en-US" altLang="zh-CN" sz="2400" dirty="0">
                <a:solidFill>
                  <a:srgbClr val="0000FF"/>
                </a:solidFill>
              </a:rPr>
              <a:t>)and every October it doesn't work out. That's why I couldn't believe my ears when my dad came home with the world's best news.</a:t>
            </a:r>
            <a:endParaRPr lang="en-US" altLang="zh-CN" sz="2400" dirty="0">
              <a:solidFill>
                <a:srgbClr val="0000FF"/>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22530" y="6558"/>
            <a:ext cx="1060351" cy="1417747"/>
          </a:xfrm>
          <a:prstGeom prst="rect">
            <a:avLst/>
          </a:prstGeom>
          <a:solidFill>
            <a:schemeClr val="bg1"/>
          </a:solidFill>
        </p:spPr>
        <p:txBody>
          <a:bodyPr wrap="square" rtlCol="0">
            <a:noAutofit/>
          </a:bodyPr>
          <a:lstStyle/>
          <a:p>
            <a:r>
              <a:rPr lang="en-US" altLang="zh-CN" sz="2800" dirty="0"/>
              <a:t>  </a:t>
            </a:r>
            <a:r>
              <a:rPr lang="en-US" altLang="zh-CN" sz="2800" b="1" dirty="0">
                <a:solidFill>
                  <a:srgbClr val="FF0000"/>
                </a:solidFill>
              </a:rPr>
              <a:t>5.</a:t>
            </a:r>
            <a:endParaRPr lang="en-US" altLang="zh-CN" sz="2800" b="1" dirty="0">
              <a:solidFill>
                <a:srgbClr val="FF0000"/>
              </a:solidFill>
            </a:endParaRPr>
          </a:p>
          <a:p>
            <a:r>
              <a:rPr lang="en-US" altLang="zh-CN" sz="2800" b="1" dirty="0">
                <a:solidFill>
                  <a:srgbClr val="FF0000"/>
                </a:solidFill>
              </a:rPr>
              <a:t>story </a:t>
            </a:r>
            <a:endParaRPr lang="en-US" altLang="zh-CN" sz="2800" b="1" dirty="0">
              <a:solidFill>
                <a:srgbClr val="FF0000"/>
              </a:solidFill>
            </a:endParaRPr>
          </a:p>
          <a:p>
            <a:r>
              <a:rPr lang="en-US" altLang="zh-CN" sz="2800" b="1" dirty="0">
                <a:solidFill>
                  <a:srgbClr val="FF0000"/>
                </a:solidFill>
              </a:rPr>
              <a:t>line</a:t>
            </a:r>
            <a:endParaRPr lang="zh-CN" altLang="en-US" sz="2800" b="1" dirty="0">
              <a:solidFill>
                <a:srgbClr val="FF0000"/>
              </a:solidFill>
            </a:endParaRPr>
          </a:p>
        </p:txBody>
      </p:sp>
      <p:grpSp>
        <p:nvGrpSpPr>
          <p:cNvPr id="22" name="组合 8"/>
          <p:cNvGrpSpPr/>
          <p:nvPr/>
        </p:nvGrpSpPr>
        <p:grpSpPr bwMode="auto">
          <a:xfrm>
            <a:off x="1124585" y="300355"/>
            <a:ext cx="10233025" cy="5133340"/>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2709252" y="6072000"/>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pitchFamily="18" charset="0"/>
              </a:rPr>
              <a:t>Beginning</a:t>
            </a:r>
            <a:endParaRPr lang="en-US" altLang="zh-CN" sz="3600" b="1" dirty="0">
              <a:solidFill>
                <a:srgbClr val="C00000"/>
              </a:solidFill>
              <a:latin typeface="Times New Roman" panose="02020603050405020304" pitchFamily="18" charset="0"/>
            </a:endParaRPr>
          </a:p>
        </p:txBody>
      </p:sp>
      <p:sp>
        <p:nvSpPr>
          <p:cNvPr id="28" name="文本框 10"/>
          <p:cNvSpPr txBox="1">
            <a:spLocks noChangeArrowheads="1"/>
          </p:cNvSpPr>
          <p:nvPr>
            <p:custDataLst>
              <p:tags r:id="rId7"/>
            </p:custDataLst>
          </p:nvPr>
        </p:nvSpPr>
        <p:spPr bwMode="auto">
          <a:xfrm>
            <a:off x="6767614" y="-208"/>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Climax</a:t>
            </a:r>
            <a:endParaRPr lang="en-US" altLang="zh-CN" sz="3600" b="1" dirty="0">
              <a:solidFill>
                <a:srgbClr val="C00000"/>
              </a:solidFill>
              <a:latin typeface="Times New Roman" panose="02020603050405020304" pitchFamily="18"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Ending</a:t>
            </a:r>
            <a:endParaRPr lang="en-US" altLang="zh-CN" sz="3600" b="1" dirty="0">
              <a:solidFill>
                <a:srgbClr val="C00000"/>
              </a:solidFill>
              <a:latin typeface="Times New Roman" panose="02020603050405020304" pitchFamily="18" charset="0"/>
            </a:endParaRPr>
          </a:p>
        </p:txBody>
      </p:sp>
      <p:sp>
        <p:nvSpPr>
          <p:cNvPr id="3" name="文本框 2"/>
          <p:cNvSpPr txBox="1"/>
          <p:nvPr/>
        </p:nvSpPr>
        <p:spPr>
          <a:xfrm>
            <a:off x="141205" y="3190101"/>
            <a:ext cx="6386586" cy="830997"/>
          </a:xfrm>
          <a:prstGeom prst="rect">
            <a:avLst/>
          </a:prstGeom>
          <a:solidFill>
            <a:schemeClr val="bg1"/>
          </a:solidFill>
        </p:spPr>
        <p:txBody>
          <a:bodyPr wrap="square" rtlCol="0">
            <a:spAutoFit/>
          </a:bodyPr>
          <a:lstStyle/>
          <a:p>
            <a:r>
              <a:rPr lang="en-US" altLang="zh-CN" sz="2400" dirty="0">
                <a:solidFill>
                  <a:srgbClr val="0000FF"/>
                </a:solidFill>
              </a:rPr>
              <a:t>Tex and I were so excited that we giggled and chatted merrily all the way.</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7328535" y="1063625"/>
            <a:ext cx="4886960" cy="954107"/>
          </a:xfrm>
          <a:prstGeom prst="rect">
            <a:avLst/>
          </a:prstGeom>
          <a:solidFill>
            <a:schemeClr val="bg1"/>
          </a:solidFill>
        </p:spPr>
        <p:txBody>
          <a:bodyPr wrap="square" rtlCol="0" anchor="t">
            <a:spAutoFit/>
          </a:bodyPr>
          <a:lstStyle/>
          <a:p>
            <a:pPr algn="just"/>
            <a:r>
              <a:rPr lang="en-US" altLang="zh-CN" sz="2800" kern="100" dirty="0">
                <a:solidFill>
                  <a:srgbClr val="0000FF"/>
                </a:solidFill>
                <a:latin typeface="Times New Roman Regular"/>
                <a:ea typeface="宋体" panose="02010600030101010101" pitchFamily="2" charset="-122"/>
                <a:cs typeface="Times New Roman" panose="02020603050405020304" pitchFamily="18" charset="0"/>
              </a:rPr>
              <a:t>Para1: </a:t>
            </a:r>
            <a:r>
              <a:rPr lang="en-US" altLang="zh-CN" sz="2800" kern="100" dirty="0">
                <a:solidFill>
                  <a:srgbClr val="CC00CC"/>
                </a:solidFill>
                <a:latin typeface="Times New Roman Regular"/>
                <a:ea typeface="宋体" panose="02010600030101010101" pitchFamily="2" charset="-122"/>
                <a:cs typeface="Times New Roman" panose="02020603050405020304" pitchFamily="18" charset="0"/>
              </a:rPr>
              <a:t>That's when I noticed the Pumpkin Patch Closed sign.</a:t>
            </a:r>
            <a:endParaRPr lang="en-US" altLang="zh-CN" sz="2800" b="1" kern="100" dirty="0">
              <a:solidFill>
                <a:srgbClr val="0000FF"/>
              </a:solidFill>
              <a:latin typeface="Times New Roman Regular"/>
              <a:ea typeface="宋体" panose="02010600030101010101" pitchFamily="2" charset="-122"/>
              <a:cs typeface="Times New Roman" panose="02020603050405020304" pitchFamily="18" charset="0"/>
            </a:endParaRPr>
          </a:p>
        </p:txBody>
      </p:sp>
      <p:sp>
        <p:nvSpPr>
          <p:cNvPr id="10" name="文本框 9"/>
          <p:cNvSpPr txBox="1"/>
          <p:nvPr/>
        </p:nvSpPr>
        <p:spPr>
          <a:xfrm>
            <a:off x="7201204" y="3654141"/>
            <a:ext cx="5013325" cy="1815882"/>
          </a:xfrm>
          <a:prstGeom prst="rect">
            <a:avLst/>
          </a:prstGeom>
          <a:solidFill>
            <a:schemeClr val="bg1"/>
          </a:solidFill>
        </p:spPr>
        <p:txBody>
          <a:bodyPr wrap="square" rtlCol="0" anchor="t">
            <a:spAutoFit/>
          </a:bodyPr>
          <a:lstStyle/>
          <a:p>
            <a:r>
              <a:rPr lang="en-US" altLang="zh-CN" sz="2800" dirty="0">
                <a:solidFill>
                  <a:srgbClr val="0000FF"/>
                </a:solidFill>
                <a:latin typeface="Times New Roman" panose="02020603050405020304" pitchFamily="18" charset="0"/>
                <a:cs typeface="Times New Roman" panose="02020603050405020304" pitchFamily="18" charset="0"/>
                <a:sym typeface="+mn-ea"/>
              </a:rPr>
              <a:t>Para2:</a:t>
            </a:r>
            <a:r>
              <a:rPr lang="en-US" altLang="zh-CN" sz="2800" dirty="0">
                <a:solidFill>
                  <a:srgbClr val="CC00CC"/>
                </a:solidFill>
                <a:latin typeface="Times New Roman" panose="02020603050405020304" pitchFamily="18" charset="0"/>
                <a:cs typeface="Times New Roman" panose="02020603050405020304" pitchFamily="18" charset="0"/>
                <a:sym typeface="+mn-ea"/>
              </a:rPr>
              <a:t>Finally came our own jack-o‘-lantern design party the next day.</a:t>
            </a:r>
            <a:endParaRPr lang="en-US" altLang="zh-CN" sz="2800" dirty="0">
              <a:solidFill>
                <a:srgbClr val="CC00CC"/>
              </a:solidFill>
              <a:latin typeface="Times New Roman" panose="02020603050405020304" pitchFamily="18" charset="0"/>
              <a:cs typeface="Times New Roman" panose="02020603050405020304" pitchFamily="18" charset="0"/>
              <a:sym typeface="+mn-ea"/>
            </a:endParaRPr>
          </a:p>
          <a:p>
            <a:r>
              <a:rPr lang="en-US" altLang="zh-CN" sz="2800" dirty="0">
                <a:solidFill>
                  <a:srgbClr val="CC00CC"/>
                </a:solidFill>
                <a:latin typeface="Times New Roman" panose="02020603050405020304" pitchFamily="18" charset="0"/>
                <a:cs typeface="Times New Roman" panose="02020603050405020304" pitchFamily="18" charset="0"/>
                <a:sym typeface="+mn-ea"/>
              </a:rPr>
              <a:t>.</a:t>
            </a:r>
            <a:endParaRPr lang="en-US" altLang="zh-CN" sz="2800" dirty="0">
              <a:solidFill>
                <a:srgbClr val="CC00CC"/>
              </a:solidFill>
              <a:latin typeface="Times New Roman" panose="02020603050405020304" pitchFamily="18" charset="0"/>
              <a:cs typeface="Times New Roman" panose="02020603050405020304" pitchFamily="18" charset="0"/>
              <a:sym typeface="+mn-ea"/>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372836" y="4526076"/>
            <a:ext cx="666115" cy="767715"/>
          </a:xfrm>
          <a:prstGeom prst="rect">
            <a:avLst/>
          </a:prstGeom>
        </p:spPr>
      </p:pic>
      <p:sp>
        <p:nvSpPr>
          <p:cNvPr id="8" name="文本框 7"/>
          <p:cNvSpPr txBox="1"/>
          <p:nvPr/>
        </p:nvSpPr>
        <p:spPr>
          <a:xfrm>
            <a:off x="272135" y="1983183"/>
            <a:ext cx="6255656" cy="766121"/>
          </a:xfrm>
          <a:prstGeom prst="rect">
            <a:avLst/>
          </a:prstGeom>
          <a:solidFill>
            <a:schemeClr val="bg1"/>
          </a:solidFill>
        </p:spPr>
        <p:txBody>
          <a:bodyPr wrap="square" rtlCol="0" anchor="t">
            <a:noAutofit/>
          </a:bodyPr>
          <a:lstStyle/>
          <a:p>
            <a:r>
              <a:rPr lang="en-US" altLang="zh-CN" sz="2400" dirty="0">
                <a:solidFill>
                  <a:srgbClr val="0000FF"/>
                </a:solidFill>
              </a:rPr>
              <a:t>My dad continued, "If plan A fails, we can get creative and come up with Plan B!"</a:t>
            </a:r>
            <a:endParaRPr lang="zh-CN" altLang="zh-CN" sz="2400" dirty="0">
              <a:solidFill>
                <a:srgbClr val="0000FF"/>
              </a:solidFill>
            </a:endParaRPr>
          </a:p>
        </p:txBody>
      </p:sp>
      <p:sp>
        <p:nvSpPr>
          <p:cNvPr id="11" name="文本框 10"/>
          <p:cNvSpPr txBox="1"/>
          <p:nvPr/>
        </p:nvSpPr>
        <p:spPr>
          <a:xfrm>
            <a:off x="1124585" y="463460"/>
            <a:ext cx="5840648" cy="868900"/>
          </a:xfrm>
          <a:prstGeom prst="rect">
            <a:avLst/>
          </a:prstGeom>
          <a:solidFill>
            <a:schemeClr val="bg1"/>
          </a:solidFill>
        </p:spPr>
        <p:txBody>
          <a:bodyPr wrap="square" rtlCol="0" anchor="t">
            <a:noAutofit/>
          </a:bodyPr>
          <a:lstStyle/>
          <a:p>
            <a:r>
              <a:rPr lang="en-US" altLang="zh-CN" sz="2400" dirty="0">
                <a:solidFill>
                  <a:srgbClr val="0000FF"/>
                </a:solidFill>
                <a:latin typeface="Times New Roman" panose="02020603050405020304" pitchFamily="18" charset="0"/>
                <a:cs typeface="Times New Roman" panose="02020603050405020304" pitchFamily="18" charset="0"/>
                <a:sym typeface="+mn-ea"/>
              </a:rPr>
              <a:t> Upon arrival at the patch, Tex found ruined pumpkins and I noticed the sign!  </a:t>
            </a:r>
            <a:endParaRPr lang="en-US" altLang="zh-CN" sz="2400" dirty="0">
              <a:solidFill>
                <a:srgbClr val="0000FF"/>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6713832" y="5534907"/>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pitchFamily="18" charset="0"/>
                <a:cs typeface="Times New Roman" panose="02020603050405020304" pitchFamily="18" charset="0"/>
              </a:rPr>
              <a:t>background</a:t>
            </a:r>
            <a:endParaRPr lang="zh-CN" altLang="en-US" sz="2800" dirty="0"/>
          </a:p>
        </p:txBody>
      </p:sp>
      <p:sp>
        <p:nvSpPr>
          <p:cNvPr id="17" name="箭头: 左 16"/>
          <p:cNvSpPr/>
          <p:nvPr/>
        </p:nvSpPr>
        <p:spPr>
          <a:xfrm>
            <a:off x="6223695" y="5689436"/>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10" grpId="0" animBg="1"/>
      <p:bldP spid="8" grpId="0" animBg="1"/>
      <p:bldP spid="11"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se Are The 10 Biggest (And Best) Pumpkin Patches In The Countr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6051478"/>
                <a:gridCol w="6140522"/>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r>
                        <a:rPr lang="en-US" altLang="zh-CN" sz="2800" kern="1200" dirty="0">
                          <a:solidFill>
                            <a:schemeClr val="dk1"/>
                          </a:solidFill>
                          <a:effectLst/>
                          <a:latin typeface="+mn-lt"/>
                          <a:ea typeface="+mn-ea"/>
                          <a:cs typeface="+mn-cs"/>
                        </a:rPr>
                        <a:t>Every October, I beg my parents to take us to a pumpkin patch (</a:t>
                      </a:r>
                      <a:r>
                        <a:rPr lang="zh-CN" altLang="en-US" sz="2800" kern="1200" dirty="0">
                          <a:solidFill>
                            <a:schemeClr val="dk1"/>
                          </a:solidFill>
                          <a:effectLst/>
                          <a:latin typeface="+mn-lt"/>
                          <a:ea typeface="+mn-ea"/>
                          <a:cs typeface="+mn-cs"/>
                        </a:rPr>
                        <a:t>园地</a:t>
                      </a:r>
                      <a:r>
                        <a:rPr lang="en-US" altLang="zh-CN" sz="2800" kern="1200" dirty="0">
                          <a:solidFill>
                            <a:schemeClr val="dk1"/>
                          </a:solidFill>
                          <a:effectLst/>
                          <a:latin typeface="+mn-lt"/>
                          <a:ea typeface="+mn-ea"/>
                          <a:cs typeface="+mn-cs"/>
                        </a:rPr>
                        <a:t>)and every October it doesn't work out. That's why I couldn't believe my ears</a:t>
                      </a:r>
                      <a:r>
                        <a:rPr lang="en-US" altLang="zh-CN" sz="2800" b="1" kern="1200" dirty="0">
                          <a:solidFill>
                            <a:srgbClr val="0000FF"/>
                          </a:solidFill>
                          <a:effectLst/>
                          <a:latin typeface="+mn-lt"/>
                          <a:ea typeface="+mn-ea"/>
                          <a:cs typeface="+mn-cs"/>
                        </a:rPr>
                        <a:t> when my dad came home with the world's best news.</a:t>
                      </a:r>
                      <a:endParaRPr lang="en-US" altLang="zh-CN" sz="2800" b="1" kern="1200" dirty="0">
                        <a:solidFill>
                          <a:srgbClr val="0000FF"/>
                        </a:solidFill>
                        <a:effectLst/>
                        <a:latin typeface="+mn-lt"/>
                        <a:ea typeface="+mn-ea"/>
                        <a:cs typeface="+mn-cs"/>
                      </a:endParaRPr>
                    </a:p>
                    <a:p>
                      <a:r>
                        <a:rPr lang="en-US" altLang="zh-CN" sz="2800" kern="1200" dirty="0">
                          <a:solidFill>
                            <a:schemeClr val="dk1"/>
                          </a:solidFill>
                          <a:effectLst/>
                          <a:latin typeface="+mn-lt"/>
                          <a:ea typeface="+mn-ea"/>
                          <a:cs typeface="+mn-cs"/>
                        </a:rPr>
                        <a:t>"Guess what!” he said. “I just saw a poster for the jack-o'-lantern (</a:t>
                      </a:r>
                      <a:r>
                        <a:rPr lang="zh-CN" altLang="en-US" sz="2800" kern="1200" dirty="0">
                          <a:solidFill>
                            <a:schemeClr val="dk1"/>
                          </a:solidFill>
                          <a:effectLst/>
                          <a:latin typeface="+mn-lt"/>
                          <a:ea typeface="+mn-ea"/>
                          <a:cs typeface="+mn-cs"/>
                        </a:rPr>
                        <a:t>南瓜灯）</a:t>
                      </a:r>
                      <a:r>
                        <a:rPr lang="en-US" altLang="zh-CN" sz="2800" kern="1200" dirty="0">
                          <a:solidFill>
                            <a:schemeClr val="dk1"/>
                          </a:solidFill>
                          <a:effectLst/>
                          <a:latin typeface="+mn-lt"/>
                          <a:ea typeface="+mn-ea"/>
                          <a:cs typeface="+mn-cs"/>
                        </a:rPr>
                        <a:t>design party in the Pumpkin Patch, and it's not too far from here."</a:t>
                      </a:r>
                      <a:endParaRPr lang="en-US" altLang="zh-CN" sz="2800" kern="1200" dirty="0">
                        <a:solidFill>
                          <a:schemeClr val="dk1"/>
                        </a:solidFill>
                        <a:effectLst/>
                        <a:latin typeface="+mn-lt"/>
                        <a:ea typeface="+mn-ea"/>
                        <a:cs typeface="+mn-cs"/>
                      </a:endParaRPr>
                    </a:p>
                  </a:txBody>
                  <a:tcPr/>
                </a:tc>
                <a:tc>
                  <a:txBody>
                    <a:bodyPr/>
                    <a:lstStyle/>
                    <a:p>
                      <a:pPr marL="514350" marR="0" indent="-514350" algn="l" defTabSz="914400" rtl="0" eaLnBrk="1" fontAlgn="auto" latinLnBrk="0" hangingPunct="1">
                        <a:lnSpc>
                          <a:spcPct val="100000"/>
                        </a:lnSpc>
                        <a:spcBef>
                          <a:spcPts val="0"/>
                        </a:spcBef>
                        <a:spcAft>
                          <a:spcPts val="0"/>
                        </a:spcAft>
                        <a:buClrTx/>
                        <a:buSzTx/>
                        <a:buFontTx/>
                        <a:buAutoNum type="arabicPeriod"/>
                        <a:defRPr/>
                      </a:pPr>
                      <a:r>
                        <a:rPr lang="en-US" altLang="zh-CN" sz="2800" b="0" dirty="0">
                          <a:solidFill>
                            <a:srgbClr val="CC00CC"/>
                          </a:solidFill>
                        </a:rPr>
                        <a:t> It was the world’s worst news! Not only did the merciless sign evidence the rumor Dad told us but also it deprived us of the opportunity to have fun on the Pumpkin Patch. failure! </a:t>
                      </a:r>
                      <a:endParaRPr lang="en-US" altLang="zh-CN" sz="2800" b="0" dirty="0">
                        <a:solidFill>
                          <a:srgbClr val="CC00CC"/>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"No way!" I said. "Can we go?"</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"Pumpkin! Pumpkin! Party! Party!" chanted my little brother, Tex.</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EF0000"/>
                          </a:solidFill>
                          <a:effectLst/>
                          <a:uLnTx/>
                          <a:uFillTx/>
                          <a:latin typeface="Tahoma" panose="020B0604030504040204" pitchFamily="34" charset="0"/>
                          <a:ea typeface="Tahoma" panose="020B0604030504040204" pitchFamily="34" charset="0"/>
                          <a:cs typeface="Tahoma" panose="020B0604030504040204" pitchFamily="34" charset="0"/>
                        </a:rPr>
                        <a:t>"Let's go! But I've heard a rumor that something terrible happened there." </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said my dad, worried.</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tLang="zh-CN" b="1" dirty="0">
                          <a:solidFill>
                            <a:srgbClr val="CC00CC"/>
                          </a:solidFill>
                        </a:rPr>
                        <a:t> </a:t>
                      </a:r>
                      <a:r>
                        <a:rPr lang="en-US" altLang="zh-CN" sz="2800" b="1" dirty="0">
                          <a:solidFill>
                            <a:srgbClr val="CC00CC"/>
                          </a:solidFill>
                        </a:rPr>
                        <a:t>2. Not only did the merciless sign evidence the rumor Dad told us but also it deprived us of the opportunity to have fun on the Pumpkin Patch. </a:t>
                      </a:r>
                      <a:endParaRPr lang="en-US" altLang="zh-CN" sz="2800" b="0" dirty="0">
                        <a:solidFill>
                          <a:srgbClr val="0000FF"/>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AS_UNIQUEID" val="1257"/>
</p:tagLst>
</file>

<file path=ppt/tags/tag11.xml><?xml version="1.0" encoding="utf-8"?>
<p:tagLst xmlns:p="http://schemas.openxmlformats.org/presentationml/2006/main">
  <p:tag name="AS_UNIQUEID" val="1258"/>
</p:tagLst>
</file>

<file path=ppt/tags/tag12.xml><?xml version="1.0" encoding="utf-8"?>
<p:tagLst xmlns:p="http://schemas.openxmlformats.org/presentationml/2006/main">
  <p:tag name="AS_UNIQUEID" val="1259"/>
</p:tagLst>
</file>

<file path=ppt/tags/tag13.xml><?xml version="1.0" encoding="utf-8"?>
<p:tagLst xmlns:p="http://schemas.openxmlformats.org/presentationml/2006/main">
  <p:tag name="AS_UNIQUEID" val="1260"/>
</p:tagLst>
</file>

<file path=ppt/tags/tag14.xml><?xml version="1.0" encoding="utf-8"?>
<p:tagLst xmlns:p="http://schemas.openxmlformats.org/presentationml/2006/main">
  <p:tag name="AS_UNIQUEID" val="1261"/>
</p:tagLst>
</file>

<file path=ppt/tags/tag15.xml><?xml version="1.0" encoding="utf-8"?>
<p:tagLst xmlns:p="http://schemas.openxmlformats.org/presentationml/2006/main">
  <p:tag name="AS_UNIQUEID" val="1262"/>
</p:tagLst>
</file>

<file path=ppt/tags/tag16.xml><?xml version="1.0" encoding="utf-8"?>
<p:tagLst xmlns:p="http://schemas.openxmlformats.org/presentationml/2006/main">
  <p:tag name="AS_UNIQUEID" val="1263"/>
</p:tagLst>
</file>

<file path=ppt/tags/tag17.xml><?xml version="1.0" encoding="utf-8"?>
<p:tagLst xmlns:p="http://schemas.openxmlformats.org/presentationml/2006/main">
  <p:tag name="AS_UNIQUEID" val="1264"/>
</p:tagLst>
</file>

<file path=ppt/tags/tag18.xml><?xml version="1.0" encoding="utf-8"?>
<p:tagLst xmlns:p="http://schemas.openxmlformats.org/presentationml/2006/main">
  <p:tag name="AS_UNIQUEID" val="1265"/>
</p:tagLst>
</file>

<file path=ppt/tags/tag19.xml><?xml version="1.0" encoding="utf-8"?>
<p:tagLst xmlns:p="http://schemas.openxmlformats.org/presentationml/2006/main">
  <p:tag name="AS_UNIQUEID" val="1266"/>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UNIQUEID" val="1267"/>
</p:tagLst>
</file>

<file path=ppt/tags/tag21.xml><?xml version="1.0" encoding="utf-8"?>
<p:tagLst xmlns:p="http://schemas.openxmlformats.org/presentationml/2006/main">
  <p:tag name="AS_UNIQUEID" val="1268"/>
</p:tagLst>
</file>

<file path=ppt/tags/tag22.xml><?xml version="1.0" encoding="utf-8"?>
<p:tagLst xmlns:p="http://schemas.openxmlformats.org/presentationml/2006/main">
  <p:tag name="AS_UNIQUEID" val="1269"/>
</p:tagLst>
</file>

<file path=ppt/tags/tag23.xml><?xml version="1.0" encoding="utf-8"?>
<p:tagLst xmlns:p="http://schemas.openxmlformats.org/presentationml/2006/main">
  <p:tag name="AS_UNIQUEID" val="1270"/>
</p:tagLst>
</file>

<file path=ppt/tags/tag24.xml><?xml version="1.0" encoding="utf-8"?>
<p:tagLst xmlns:p="http://schemas.openxmlformats.org/presentationml/2006/main">
  <p:tag name="AS_UNIQUEID" val="1271"/>
</p:tagLst>
</file>

<file path=ppt/tags/tag25.xml><?xml version="1.0" encoding="utf-8"?>
<p:tagLst xmlns:p="http://schemas.openxmlformats.org/presentationml/2006/main">
  <p:tag name="AS_UNIQUEID" val="1272"/>
</p:tagLst>
</file>

<file path=ppt/tags/tag26.xml><?xml version="1.0" encoding="utf-8"?>
<p:tagLst xmlns:p="http://schemas.openxmlformats.org/presentationml/2006/main">
  <p:tag name="AS_UNIQUEID" val="1273"/>
</p:tagLst>
</file>

<file path=ppt/tags/tag27.xml><?xml version="1.0" encoding="utf-8"?>
<p:tagLst xmlns:p="http://schemas.openxmlformats.org/presentationml/2006/main">
  <p:tag name="AS_UNIQUEID" val="1274"/>
</p:tagLst>
</file>

<file path=ppt/tags/tag28.xml><?xml version="1.0" encoding="utf-8"?>
<p:tagLst xmlns:p="http://schemas.openxmlformats.org/presentationml/2006/main">
  <p:tag name="AS_UNIQUEID" val="1275"/>
</p:tagLst>
</file>

<file path=ppt/tags/tag29.xml><?xml version="1.0" encoding="utf-8"?>
<p:tagLst xmlns:p="http://schemas.openxmlformats.org/presentationml/2006/main">
  <p:tag name="AS_UNIQUEID" val="1276"/>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AS_UNIQUEID" val="1277"/>
</p:tagLst>
</file>

<file path=ppt/tags/tag31.xml><?xml version="1.0" encoding="utf-8"?>
<p:tagLst xmlns:p="http://schemas.openxmlformats.org/presentationml/2006/main">
  <p:tag name="AS_UNIQUEID" val="1278"/>
</p:tagLst>
</file>

<file path=ppt/tags/tag32.xml><?xml version="1.0" encoding="utf-8"?>
<p:tagLst xmlns:p="http://schemas.openxmlformats.org/presentationml/2006/main">
  <p:tag name="AS_UNIQUEID" val="1279"/>
</p:tagLst>
</file>

<file path=ppt/tags/tag33.xml><?xml version="1.0" encoding="utf-8"?>
<p:tagLst xmlns:p="http://schemas.openxmlformats.org/presentationml/2006/main">
  <p:tag name="AS_UNIQUEID" val="1280"/>
</p:tagLst>
</file>

<file path=ppt/tags/tag34.xml><?xml version="1.0" encoding="utf-8"?>
<p:tagLst xmlns:p="http://schemas.openxmlformats.org/presentationml/2006/main">
  <p:tag name="AS_UNIQUEID" val="1281"/>
</p:tagLst>
</file>

<file path=ppt/tags/tag35.xml><?xml version="1.0" encoding="utf-8"?>
<p:tagLst xmlns:p="http://schemas.openxmlformats.org/presentationml/2006/main">
  <p:tag name="AS_UNIQUEID" val="1282"/>
</p:tagLst>
</file>

<file path=ppt/tags/tag36.xml><?xml version="1.0" encoding="utf-8"?>
<p:tagLst xmlns:p="http://schemas.openxmlformats.org/presentationml/2006/main">
  <p:tag name="AS_UNIQUEID" val="1283"/>
</p:tagLst>
</file>

<file path=ppt/tags/tag37.xml><?xml version="1.0" encoding="utf-8"?>
<p:tagLst xmlns:p="http://schemas.openxmlformats.org/presentationml/2006/main">
  <p:tag name="AS_UNIQUEID" val="1284"/>
</p:tagLst>
</file>

<file path=ppt/tags/tag38.xml><?xml version="1.0" encoding="utf-8"?>
<p:tagLst xmlns:p="http://schemas.openxmlformats.org/presentationml/2006/main">
  <p:tag name="AS_UNIQUEID" val="1285"/>
</p:tagLst>
</file>

<file path=ppt/tags/tag39.xml><?xml version="1.0" encoding="utf-8"?>
<p:tagLst xmlns:p="http://schemas.openxmlformats.org/presentationml/2006/main">
  <p:tag name="AS_UNIQUEID" val="1286"/>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AS_UNIQUEID" val="1287"/>
</p:tagLst>
</file>

<file path=ppt/tags/tag41.xml><?xml version="1.0" encoding="utf-8"?>
<p:tagLst xmlns:p="http://schemas.openxmlformats.org/presentationml/2006/main">
  <p:tag name="AS_UNIQUEID" val="1288"/>
</p:tagLst>
</file>

<file path=ppt/tags/tag42.xml><?xml version="1.0" encoding="utf-8"?>
<p:tagLst xmlns:p="http://schemas.openxmlformats.org/presentationml/2006/main">
  <p:tag name="AS_UNIQUEID" val="1289"/>
</p:tagLst>
</file>

<file path=ppt/tags/tag43.xml><?xml version="1.0" encoding="utf-8"?>
<p:tagLst xmlns:p="http://schemas.openxmlformats.org/presentationml/2006/main">
  <p:tag name="AS_UNIQUEID" val="1290"/>
</p:tagLst>
</file>

<file path=ppt/tags/tag44.xml><?xml version="1.0" encoding="utf-8"?>
<p:tagLst xmlns:p="http://schemas.openxmlformats.org/presentationml/2006/main">
  <p:tag name="AS_UNIQUEID" val="1291"/>
</p:tagLst>
</file>

<file path=ppt/tags/tag45.xml><?xml version="1.0" encoding="utf-8"?>
<p:tagLst xmlns:p="http://schemas.openxmlformats.org/presentationml/2006/main">
  <p:tag name="AS_UNIQUEID" val="1292"/>
</p:tagLst>
</file>

<file path=ppt/tags/tag46.xml><?xml version="1.0" encoding="utf-8"?>
<p:tagLst xmlns:p="http://schemas.openxmlformats.org/presentationml/2006/main">
  <p:tag name="AS_UNIQUEID" val="1293"/>
</p:tagLst>
</file>

<file path=ppt/tags/tag47.xml><?xml version="1.0" encoding="utf-8"?>
<p:tagLst xmlns:p="http://schemas.openxmlformats.org/presentationml/2006/main">
  <p:tag name="AS_UNIQUEID" val="1294"/>
</p:tagLst>
</file>

<file path=ppt/tags/tag48.xml><?xml version="1.0" encoding="utf-8"?>
<p:tagLst xmlns:p="http://schemas.openxmlformats.org/presentationml/2006/main">
  <p:tag name="AS_UNIQUEID" val="1295"/>
</p:tagLst>
</file>

<file path=ppt/tags/tag49.xml><?xml version="1.0" encoding="utf-8"?>
<p:tagLst xmlns:p="http://schemas.openxmlformats.org/presentationml/2006/main">
  <p:tag name="AS_UNIQUEID" val="1296"/>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AS_UNIQUEID" val="1297"/>
</p:tagLst>
</file>

<file path=ppt/tags/tag51.xml><?xml version="1.0" encoding="utf-8"?>
<p:tagLst xmlns:p="http://schemas.openxmlformats.org/presentationml/2006/main">
  <p:tag name="AS_UNIQUEID" val="1298"/>
</p:tagLst>
</file>

<file path=ppt/tags/tag52.xml><?xml version="1.0" encoding="utf-8"?>
<p:tagLst xmlns:p="http://schemas.openxmlformats.org/presentationml/2006/main">
  <p:tag name="AS_UNIQUEID" val="1299"/>
</p:tagLst>
</file>

<file path=ppt/tags/tag53.xml><?xml version="1.0" encoding="utf-8"?>
<p:tagLst xmlns:p="http://schemas.openxmlformats.org/presentationml/2006/main">
  <p:tag name="AS_UNIQUEID" val="1300"/>
</p:tagLst>
</file>

<file path=ppt/tags/tag54.xml><?xml version="1.0" encoding="utf-8"?>
<p:tagLst xmlns:p="http://schemas.openxmlformats.org/presentationml/2006/main">
  <p:tag name="AS_UNIQUEID" val="1301"/>
</p:tagLst>
</file>

<file path=ppt/tags/tag55.xml><?xml version="1.0" encoding="utf-8"?>
<p:tagLst xmlns:p="http://schemas.openxmlformats.org/presentationml/2006/main">
  <p:tag name="AS_UNIQUEID" val="1302"/>
</p:tagLst>
</file>

<file path=ppt/tags/tag56.xml><?xml version="1.0" encoding="utf-8"?>
<p:tagLst xmlns:p="http://schemas.openxmlformats.org/presentationml/2006/main">
  <p:tag name="AS_UNIQUEID" val="1303"/>
</p:tagLst>
</file>

<file path=ppt/tags/tag57.xml><?xml version="1.0" encoding="utf-8"?>
<p:tagLst xmlns:p="http://schemas.openxmlformats.org/presentationml/2006/main">
  <p:tag name="AS_UNIQUEID" val="1304"/>
</p:tagLst>
</file>

<file path=ppt/tags/tag58.xml><?xml version="1.0" encoding="utf-8"?>
<p:tagLst xmlns:p="http://schemas.openxmlformats.org/presentationml/2006/main">
  <p:tag name="AS_UNIQUEID" val="1305"/>
</p:tagLst>
</file>

<file path=ppt/tags/tag59.xml><?xml version="1.0" encoding="utf-8"?>
<p:tagLst xmlns:p="http://schemas.openxmlformats.org/presentationml/2006/main">
  <p:tag name="AS_UNIQUEID" val="1306"/>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AS_UNIQUEID" val="1307"/>
</p:tagLst>
</file>

<file path=ppt/tags/tag61.xml><?xml version="1.0" encoding="utf-8"?>
<p:tagLst xmlns:p="http://schemas.openxmlformats.org/presentationml/2006/main">
  <p:tag name="AS_UNIQUEID" val="1308"/>
</p:tagLst>
</file>

<file path=ppt/tags/tag62.xml><?xml version="1.0" encoding="utf-8"?>
<p:tagLst xmlns:p="http://schemas.openxmlformats.org/presentationml/2006/main">
  <p:tag name="AS_UNIQUEID" val="487"/>
</p:tagLst>
</file>

<file path=ppt/tags/tag63.xml><?xml version="1.0" encoding="utf-8"?>
<p:tagLst xmlns:p="http://schemas.openxmlformats.org/presentationml/2006/main">
  <p:tag name="AS_UNIQUEID" val="412"/>
  <p:tag name="PA" val="v5.2.2"/>
</p:tagLst>
</file>

<file path=ppt/tags/tag64.xml><?xml version="1.0" encoding="utf-8"?>
<p:tagLst xmlns:p="http://schemas.openxmlformats.org/presentationml/2006/main">
  <p:tag name="AS_UNIQUEID" val="411"/>
</p:tagLst>
</file>

<file path=ppt/tags/tag65.xml><?xml version="1.0" encoding="utf-8"?>
<p:tagLst xmlns:p="http://schemas.openxmlformats.org/presentationml/2006/main">
  <p:tag name="AS_UNIQUEID" val="486"/>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AS_UNIQUEID" val="125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12074</Words>
  <Application>WPS 演示</Application>
  <PresentationFormat>宽屏</PresentationFormat>
  <Paragraphs>278</Paragraphs>
  <Slides>25</Slides>
  <Notes>8</Notes>
  <HiddenSlides>1</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Arial</vt:lpstr>
      <vt:lpstr>宋体</vt:lpstr>
      <vt:lpstr>Wingdings</vt:lpstr>
      <vt:lpstr>思源黑体</vt:lpstr>
      <vt:lpstr>等线</vt:lpstr>
      <vt:lpstr>Times New Roman</vt:lpstr>
      <vt:lpstr>Calibri</vt:lpstr>
      <vt:lpstr>Times New Roman Regular</vt:lpstr>
      <vt:lpstr>Tahoma</vt:lpstr>
      <vt:lpstr>微软雅黑</vt:lpstr>
      <vt:lpstr>Arial Unicode MS</vt:lpstr>
      <vt:lpstr>等线 Light</vt:lpstr>
      <vt:lpstr>黑体</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ＦＵ　ＪＩＡＨＵＩ</dc:creator>
  <cp:lastModifiedBy>Administrator</cp:lastModifiedBy>
  <cp:revision>564</cp:revision>
  <dcterms:created xsi:type="dcterms:W3CDTF">2024-05-24T10:01:00Z</dcterms:created>
  <dcterms:modified xsi:type="dcterms:W3CDTF">2024-12-20T06:05:49Z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