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31.xml" ContentType="application/vnd.openxmlformats-officedocument.presentationml.notesSlide+xml"/>
  <Override PartName="/ppt/tags/tag39.xml" ContentType="application/vnd.openxmlformats-officedocument.presentationml.tags+xml"/>
  <Override PartName="/ppt/notesSlides/notesSlide32.xml" ContentType="application/vnd.openxmlformats-officedocument.presentationml.notesSlide+xml"/>
  <Override PartName="/ppt/tags/tag40.xml" ContentType="application/vnd.openxmlformats-officedocument.presentationml.tags+xml"/>
  <Override PartName="/ppt/notesSlides/notesSlide33.xml" ContentType="application/vnd.openxmlformats-officedocument.presentationml.notesSlide+xml"/>
  <Override PartName="/ppt/tags/tag41.xml" ContentType="application/vnd.openxmlformats-officedocument.presentationml.tags+xml"/>
  <Override PartName="/ppt/notesSlides/notesSlide34.xml" ContentType="application/vnd.openxmlformats-officedocument.presentationml.notesSlide+xml"/>
  <Override PartName="/ppt/tags/tag4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notesSlides/notesSlide40.xml" ContentType="application/vnd.openxmlformats-officedocument.presentationml.notesSlide+xml"/>
  <Override PartName="/ppt/tags/tag47.xml" ContentType="application/vnd.openxmlformats-officedocument.presentationml.tags+xml"/>
  <Override PartName="/ppt/notesSlides/notesSlide41.xml" ContentType="application/vnd.openxmlformats-officedocument.presentationml.notesSlide+xml"/>
  <Override PartName="/ppt/tags/tag48.xml" ContentType="application/vnd.openxmlformats-officedocument.presentationml.tags+xml"/>
  <Override PartName="/ppt/notesSlides/notesSlide42.xml" ContentType="application/vnd.openxmlformats-officedocument.presentationml.notesSlide+xml"/>
  <Override PartName="/ppt/tags/tag49.xml" ContentType="application/vnd.openxmlformats-officedocument.presentationml.tags+xml"/>
  <Override PartName="/ppt/notesSlides/notesSlide43.xml" ContentType="application/vnd.openxmlformats-officedocument.presentationml.notesSlide+xml"/>
  <Override PartName="/ppt/tags/tag50.xml" ContentType="application/vnd.openxmlformats-officedocument.presentationml.tags+xml"/>
  <Override PartName="/ppt/notesSlides/notesSlide44.xml" ContentType="application/vnd.openxmlformats-officedocument.presentationml.notesSlide+xml"/>
  <Override PartName="/ppt/tags/tag51.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notesSlides/notesSlide51.xml" ContentType="application/vnd.openxmlformats-officedocument.presentationml.notesSlide+xml"/>
  <Override PartName="/ppt/tags/tag57.xml" ContentType="application/vnd.openxmlformats-officedocument.presentationml.tags+xml"/>
  <Override PartName="/ppt/notesSlides/notesSlide52.xml" ContentType="application/vnd.openxmlformats-officedocument.presentationml.notesSlide+xml"/>
  <Override PartName="/ppt/tags/tag58.xml" ContentType="application/vnd.openxmlformats-officedocument.presentationml.tags+xml"/>
  <Override PartName="/ppt/notesSlides/notesSlide53.xml" ContentType="application/vnd.openxmlformats-officedocument.presentationml.notesSlide+xml"/>
  <Override PartName="/ppt/tags/tag59.xml" ContentType="application/vnd.openxmlformats-officedocument.presentationml.tags+xml"/>
  <Override PartName="/ppt/notesSlides/notesSlide54.xml" ContentType="application/vnd.openxmlformats-officedocument.presentationml.notesSlide+xml"/>
  <Override PartName="/ppt/tags/tag60.xml" ContentType="application/vnd.openxmlformats-officedocument.presentationml.tags+xml"/>
  <Override PartName="/ppt/notesSlides/notesSlide55.xml" ContentType="application/vnd.openxmlformats-officedocument.presentationml.notesSlide+xml"/>
  <Override PartName="/ppt/tags/tag61.xml" ContentType="application/vnd.openxmlformats-officedocument.presentationml.tags+xml"/>
  <Override PartName="/ppt/notesSlides/notesSlide56.xml" ContentType="application/vnd.openxmlformats-officedocument.presentationml.notesSlide+xml"/>
  <Override PartName="/ppt/tags/tag62.xml" ContentType="application/vnd.openxmlformats-officedocument.presentationml.tags+xml"/>
  <Override PartName="/ppt/notesSlides/notesSlide57.xml" ContentType="application/vnd.openxmlformats-officedocument.presentationml.notesSlide+xml"/>
  <Override PartName="/ppt/tags/tag63.xml" ContentType="application/vnd.openxmlformats-officedocument.presentationml.tags+xml"/>
  <Override PartName="/ppt/notesSlides/notesSlide58.xml" ContentType="application/vnd.openxmlformats-officedocument.presentationml.notesSlide+xml"/>
  <Override PartName="/ppt/tags/tag64.xml" ContentType="application/vnd.openxmlformats-officedocument.presentationml.tags+xml"/>
  <Override PartName="/ppt/notesSlides/notesSlide59.xml" ContentType="application/vnd.openxmlformats-officedocument.presentationml.notesSlide+xml"/>
  <Override PartName="/ppt/tags/tag65.xml" ContentType="application/vnd.openxmlformats-officedocument.presentationml.tags+xml"/>
  <Override PartName="/ppt/notesSlides/notesSlide60.xml" ContentType="application/vnd.openxmlformats-officedocument.presentationml.notesSlide+xml"/>
  <Override PartName="/ppt/tags/tag66.xml" ContentType="application/vnd.openxmlformats-officedocument.presentationml.tags+xml"/>
  <Override PartName="/ppt/notesSlides/notesSlide61.xml" ContentType="application/vnd.openxmlformats-officedocument.presentationml.notesSlide+xml"/>
  <Override PartName="/ppt/tags/tag67.xml" ContentType="application/vnd.openxmlformats-officedocument.presentationml.tags+xml"/>
  <Override PartName="/ppt/notesSlides/notesSlide62.xml" ContentType="application/vnd.openxmlformats-officedocument.presentationml.notesSlide+xml"/>
  <Override PartName="/ppt/tags/tag68.xml" ContentType="application/vnd.openxmlformats-officedocument.presentationml.tags+xml"/>
  <Override PartName="/ppt/notesSlides/notesSlide63.xml" ContentType="application/vnd.openxmlformats-officedocument.presentationml.notesSlide+xml"/>
  <Override PartName="/ppt/tags/tag69.xml" ContentType="application/vnd.openxmlformats-officedocument.presentationml.tags+xml"/>
  <Override PartName="/ppt/notesSlides/notesSlide64.xml" ContentType="application/vnd.openxmlformats-officedocument.presentationml.notesSlide+xml"/>
  <Override PartName="/ppt/tags/tag70.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71.xml" ContentType="application/vnd.openxmlformats-officedocument.presentationml.tags+xml"/>
  <Override PartName="/ppt/notesSlides/notesSlide68.xml" ContentType="application/vnd.openxmlformats-officedocument.presentationml.notesSlide+xml"/>
  <Override PartName="/ppt/tags/tag72.xml" ContentType="application/vnd.openxmlformats-officedocument.presentationml.tags+xml"/>
  <Override PartName="/ppt/notesSlides/notesSlide69.xml" ContentType="application/vnd.openxmlformats-officedocument.presentationml.notesSlide+xml"/>
  <Override PartName="/ppt/tags/tag73.xml" ContentType="application/vnd.openxmlformats-officedocument.presentationml.tags+xml"/>
  <Override PartName="/ppt/notesSlides/notesSlide70.xml" ContentType="application/vnd.openxmlformats-officedocument.presentationml.notesSlide+xml"/>
  <Override PartName="/ppt/tags/tag74.xml" ContentType="application/vnd.openxmlformats-officedocument.presentationml.tags+xml"/>
  <Override PartName="/ppt/notesSlides/notesSlide71.xml" ContentType="application/vnd.openxmlformats-officedocument.presentationml.notesSlide+xml"/>
  <Override PartName="/ppt/tags/tag75.xml" ContentType="application/vnd.openxmlformats-officedocument.presentationml.tags+xml"/>
  <Override PartName="/ppt/notesSlides/notesSlide72.xml" ContentType="application/vnd.openxmlformats-officedocument.presentationml.notesSlide+xml"/>
  <Override PartName="/ppt/tags/tag76.xml" ContentType="application/vnd.openxmlformats-officedocument.presentationml.tags+xml"/>
  <Override PartName="/ppt/notesSlides/notesSlide73.xml" ContentType="application/vnd.openxmlformats-officedocument.presentationml.notesSlide+xml"/>
  <Override PartName="/ppt/tags/tag77.xml" ContentType="application/vnd.openxmlformats-officedocument.presentationml.tags+xml"/>
  <Override PartName="/ppt/notesSlides/notesSlide74.xml" ContentType="application/vnd.openxmlformats-officedocument.presentationml.notesSlide+xml"/>
  <Override PartName="/ppt/tags/tag78.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80"/>
  </p:notesMasterIdLst>
  <p:sldIdLst>
    <p:sldId id="831" r:id="rId3"/>
    <p:sldId id="256" r:id="rId4"/>
    <p:sldId id="542" r:id="rId5"/>
    <p:sldId id="544" r:id="rId6"/>
    <p:sldId id="547" r:id="rId7"/>
    <p:sldId id="549" r:id="rId8"/>
    <p:sldId id="550" r:id="rId9"/>
    <p:sldId id="551" r:id="rId10"/>
    <p:sldId id="552" r:id="rId11"/>
    <p:sldId id="543" r:id="rId12"/>
    <p:sldId id="258" r:id="rId13"/>
    <p:sldId id="274" r:id="rId14"/>
    <p:sldId id="727" r:id="rId15"/>
    <p:sldId id="365" r:id="rId16"/>
    <p:sldId id="366" r:id="rId17"/>
    <p:sldId id="367" r:id="rId18"/>
    <p:sldId id="368" r:id="rId19"/>
    <p:sldId id="369" r:id="rId20"/>
    <p:sldId id="370" r:id="rId21"/>
    <p:sldId id="371" r:id="rId22"/>
    <p:sldId id="372" r:id="rId23"/>
    <p:sldId id="373" r:id="rId24"/>
    <p:sldId id="374" r:id="rId25"/>
    <p:sldId id="375" r:id="rId26"/>
    <p:sldId id="553" r:id="rId27"/>
    <p:sldId id="555" r:id="rId28"/>
    <p:sldId id="640" r:id="rId29"/>
    <p:sldId id="743" r:id="rId30"/>
    <p:sldId id="641" r:id="rId31"/>
    <p:sldId id="556" r:id="rId32"/>
    <p:sldId id="557" r:id="rId33"/>
    <p:sldId id="561" r:id="rId34"/>
    <p:sldId id="642" r:id="rId35"/>
    <p:sldId id="558" r:id="rId36"/>
    <p:sldId id="560" r:id="rId37"/>
    <p:sldId id="562" r:id="rId38"/>
    <p:sldId id="639" r:id="rId39"/>
    <p:sldId id="290" r:id="rId40"/>
    <p:sldId id="379" r:id="rId41"/>
    <p:sldId id="435" r:id="rId42"/>
    <p:sldId id="380" r:id="rId43"/>
    <p:sldId id="381" r:id="rId44"/>
    <p:sldId id="489" r:id="rId45"/>
    <p:sldId id="490" r:id="rId46"/>
    <p:sldId id="725" r:id="rId47"/>
    <p:sldId id="734" r:id="rId48"/>
    <p:sldId id="735" r:id="rId49"/>
    <p:sldId id="724" r:id="rId50"/>
    <p:sldId id="732" r:id="rId51"/>
    <p:sldId id="733" r:id="rId52"/>
    <p:sldId id="541" r:id="rId53"/>
    <p:sldId id="728" r:id="rId54"/>
    <p:sldId id="729" r:id="rId55"/>
    <p:sldId id="730" r:id="rId56"/>
    <p:sldId id="731" r:id="rId57"/>
    <p:sldId id="316" r:id="rId58"/>
    <p:sldId id="737" r:id="rId59"/>
    <p:sldId id="738" r:id="rId60"/>
    <p:sldId id="739" r:id="rId61"/>
    <p:sldId id="740" r:id="rId62"/>
    <p:sldId id="376" r:id="rId63"/>
    <p:sldId id="741" r:id="rId64"/>
    <p:sldId id="745" r:id="rId65"/>
    <p:sldId id="817" r:id="rId66"/>
    <p:sldId id="746" r:id="rId67"/>
    <p:sldId id="747" r:id="rId68"/>
    <p:sldId id="313" r:id="rId69"/>
    <p:sldId id="809" r:id="rId70"/>
    <p:sldId id="332" r:id="rId71"/>
    <p:sldId id="810" r:id="rId72"/>
    <p:sldId id="830" r:id="rId73"/>
    <p:sldId id="294" r:id="rId74"/>
    <p:sldId id="279" r:id="rId75"/>
    <p:sldId id="291" r:id="rId76"/>
    <p:sldId id="295" r:id="rId77"/>
    <p:sldId id="829" r:id="rId78"/>
    <p:sldId id="262" r:id="rId79"/>
  </p:sldIdLst>
  <p:sldSz cx="12192000" cy="6858000"/>
  <p:notesSz cx="6858000" cy="9144000"/>
  <p:embeddedFontLst>
    <p:embeddedFont>
      <p:font typeface="等线 Light" panose="02010600030101010101" pitchFamily="2" charset="-122"/>
      <p:regular r:id="rId81"/>
    </p:embeddedFont>
    <p:embeddedFont>
      <p:font typeface="方正喵呜体" panose="02010600030101010101" charset="-122"/>
      <p:regular r:id="rId82"/>
    </p:embeddedFont>
    <p:embeddedFont>
      <p:font typeface="Britannic Bold" panose="020B0903060703020204" pitchFamily="34" charset="0"/>
      <p:regular r:id="rId83"/>
    </p:embeddedFont>
    <p:embeddedFont>
      <p:font typeface="华文新魏" panose="02010800040101010101" pitchFamily="2" charset="-122"/>
      <p:regular r:id="rId84"/>
    </p:embeddedFont>
    <p:embeddedFont>
      <p:font typeface="Calibri" panose="020F0502020204030204" pitchFamily="34" charset="0"/>
      <p:regular r:id="rId85"/>
      <p:bold r:id="rId86"/>
      <p:italic r:id="rId87"/>
      <p:boldItalic r:id="rId88"/>
    </p:embeddedFont>
    <p:embeddedFont>
      <p:font typeface="微软雅黑" panose="020B0503020204020204" pitchFamily="34" charset="-122"/>
      <p:regular r:id="rId89"/>
      <p:bold r:id="rId90"/>
    </p:embeddedFont>
    <p:embeddedFont>
      <p:font typeface="等线" panose="02010600030101010101" pitchFamily="2" charset="-122"/>
      <p:regular r:id="rId91"/>
      <p:bold r:id="rId92"/>
    </p:embeddedFont>
  </p:embeddedFontLst>
  <p:custDataLst>
    <p:tags r:id="rId9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p15:clr>
            <a:srgbClr val="A4A3A4"/>
          </p15:clr>
        </p15:guide>
        <p15:guide id="2" pos="390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966"/>
    <a:srgbClr val="F8DD4E"/>
    <a:srgbClr val="587087"/>
    <a:srgbClr val="AC8E7C"/>
    <a:srgbClr val="F0EAD8"/>
    <a:srgbClr val="E0CCA3"/>
    <a:srgbClr val="BECCB6"/>
    <a:srgbClr val="ACA4A6"/>
    <a:srgbClr val="7467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65" autoAdjust="0"/>
    <p:restoredTop sz="94660"/>
  </p:normalViewPr>
  <p:slideViewPr>
    <p:cSldViewPr snapToGrid="0" showGuides="1">
      <p:cViewPr varScale="1">
        <p:scale>
          <a:sx n="35" d="100"/>
          <a:sy n="35" d="100"/>
        </p:scale>
        <p:origin x="38" y="360"/>
      </p:cViewPr>
      <p:guideLst>
        <p:guide orient="horz" pos="2132"/>
        <p:guide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font" Target="fonts/font10.fntdata"/><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7.fntdata"/><Relationship Id="rId61" Type="http://schemas.openxmlformats.org/officeDocument/2006/relationships/slide" Target="slides/slide59.xml"/><Relationship Id="rId82"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51094-F3BE-40D2-81E5-BC3E54FBC409}" type="datetimeFigureOut">
              <a:rPr lang="zh-CN" altLang="en-US" smtClean="0"/>
              <a:t>2020/1/21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3ED99D-4B73-40C3-A1B0-8368B2FB35AE}"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39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42</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43</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44</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45</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46</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47</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48</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49</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51</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52</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53</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54</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55</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56</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57</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58</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59</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7</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61</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62</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63</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64</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65</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66</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67</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68</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69</a:t>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70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8</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71</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72</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73</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74</a:t>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75</a:t>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76</a:t>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77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3ED99D-4B73-40C3-A1B0-8368B2FB35AE}"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ABD3221-A1E8-4754-8C20-17D84978878D}" type="datetimeFigureOut">
              <a:rPr lang="zh-CN" altLang="en-US" smtClean="0"/>
              <a:t>2020/1/21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235B6E-B133-4837-ACBF-E9446B539C0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35B6E-B133-4837-ACBF-E9446B539C01}" type="slidenum">
              <a:rPr lang="zh-CN" altLang="en-US" smtClean="0"/>
              <a:t>‹#›</a:t>
            </a:fld>
            <a:endParaRPr lang="zh-CN" altLang="en-US"/>
          </a:p>
        </p:txBody>
      </p:sp>
      <p:pic>
        <p:nvPicPr>
          <p:cNvPr id="7" name="图片 6" descr="水印"/>
          <p:cNvPicPr>
            <a:picLocks noChangeAspect="1"/>
          </p:cNvPicPr>
          <p:nvPr userDrawn="1"/>
        </p:nvPicPr>
        <p:blipFill>
          <a:blip r:embed="rId13"/>
          <a:stretch>
            <a:fillRect/>
          </a:stretch>
        </p:blipFill>
        <p:spPr>
          <a:xfrm>
            <a:off x="10776469" y="43340"/>
            <a:ext cx="1154662" cy="3736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D3221-A1E8-4754-8C20-17D84978878D}" type="datetimeFigureOut">
              <a:rPr lang="zh-CN" altLang="en-US" smtClean="0"/>
              <a:t>2020/1/21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35B6E-B133-4837-ACBF-E9446B539C0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20.emf"/><Relationship Id="rId2" Type="http://schemas.openxmlformats.org/officeDocument/2006/relationships/tags" Target="../tags/tag10.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3.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4.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5.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5.emf"/><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7.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8.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0.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1.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2.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3.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notesSlide" Target="../notesSlides/notesSlide24.xml"/><Relationship Id="rId7" Type="http://schemas.openxmlformats.org/officeDocument/2006/relationships/image" Target="../media/image44.emf"/><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 Id="rId9"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emf"/><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5.emf"/><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emf"/><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emf"/><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emf"/><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5.emf"/><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xml"/><Relationship Id="rId7" Type="http://schemas.openxmlformats.org/officeDocument/2006/relationships/image" Target="../media/image5.emf"/><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xml"/><Relationship Id="rId7" Type="http://schemas.openxmlformats.org/officeDocument/2006/relationships/image" Target="../media/image5.emf"/><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7.jpeg"/><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xml"/><Relationship Id="rId7" Type="http://schemas.openxmlformats.org/officeDocument/2006/relationships/image" Target="../media/image5.emf"/><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7.jpeg"/><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xml"/><Relationship Id="rId7" Type="http://schemas.openxmlformats.org/officeDocument/2006/relationships/image" Target="../media/image5.emf"/><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5.emf"/><Relationship Id="rId5" Type="http://schemas.openxmlformats.org/officeDocument/2006/relationships/image" Target="../media/image30.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5.emf"/><Relationship Id="rId5" Type="http://schemas.openxmlformats.org/officeDocument/2006/relationships/image" Target="../media/image30.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5.emf"/><Relationship Id="rId5" Type="http://schemas.openxmlformats.org/officeDocument/2006/relationships/image" Target="../media/image30.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emf"/><Relationship Id="rId5" Type="http://schemas.openxmlformats.org/officeDocument/2006/relationships/image" Target="../media/image30.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4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hyperlink" Target="how%20to%20describe%20the%20dog.mp4" TargetMode="Externa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8.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9.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50.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5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5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48.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5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49.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5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55.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ags" Target="../tags/tag56.xml"/><Relationship Id="rId6" Type="http://schemas.openxmlformats.org/officeDocument/2006/relationships/image" Target="../media/image5.emf"/><Relationship Id="rId5" Type="http://schemas.openxmlformats.org/officeDocument/2006/relationships/image" Target="../media/image5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5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ags" Target="../tags/tag58.xml"/><Relationship Id="rId6" Type="http://schemas.openxmlformats.org/officeDocument/2006/relationships/image" Target="../media/image5.emf"/><Relationship Id="rId5" Type="http://schemas.openxmlformats.org/officeDocument/2006/relationships/image" Target="../media/image56.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tags" Target="../tags/tag59.xml"/><Relationship Id="rId6" Type="http://schemas.openxmlformats.org/officeDocument/2006/relationships/image" Target="../media/image5.emf"/><Relationship Id="rId5" Type="http://schemas.openxmlformats.org/officeDocument/2006/relationships/image" Target="../media/image57.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55.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60.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56.xml"/><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6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57.xml"/><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5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59.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60.xml"/><Relationship Id="rId7" Type="http://schemas.openxmlformats.org/officeDocument/2006/relationships/image" Target="../media/image69.png"/><Relationship Id="rId12" Type="http://schemas.openxmlformats.org/officeDocument/2006/relationships/image" Target="../media/image5.emf"/><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emf"/><Relationship Id="rId10" Type="http://schemas.openxmlformats.org/officeDocument/2006/relationships/image" Target="../media/image72.png"/><Relationship Id="rId4" Type="http://schemas.openxmlformats.org/officeDocument/2006/relationships/image" Target="../media/image3.png"/><Relationship Id="rId9"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xml"/><Relationship Id="rId1" Type="http://schemas.openxmlformats.org/officeDocument/2006/relationships/tags" Target="../tags/tag74.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2.xml"/><Relationship Id="rId1" Type="http://schemas.openxmlformats.org/officeDocument/2006/relationships/tags" Target="../tags/tag76.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7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3.png"/><Relationship Id="rId7" Type="http://schemas.openxmlformats.org/officeDocument/2006/relationships/image" Target="../media/image78.emf"/><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77.emf"/><Relationship Id="rId11" Type="http://schemas.openxmlformats.org/officeDocument/2006/relationships/image" Target="../media/image82.emf"/><Relationship Id="rId5" Type="http://schemas.openxmlformats.org/officeDocument/2006/relationships/image" Target="../media/image76.emf"/><Relationship Id="rId10" Type="http://schemas.openxmlformats.org/officeDocument/2006/relationships/image" Target="../media/image81.emf"/><Relationship Id="rId4" Type="http://schemas.openxmlformats.org/officeDocument/2006/relationships/image" Target="../media/image75.emf"/><Relationship Id="rId9" Type="http://schemas.openxmlformats.org/officeDocument/2006/relationships/image" Target="../media/image80.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3078956" y="2169319"/>
            <a:ext cx="3429000" cy="286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2251"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251" b="1">
              <a:solidFill>
                <a:srgbClr val="FF0000"/>
              </a:solidFill>
              <a:latin typeface="HelveticaNeue" panose="02000503000000020004" pitchFamily="2" charset="0"/>
            </a:endParaRPr>
          </a:p>
          <a:p>
            <a:pPr eaLnBrk="1" hangingPunct="1">
              <a:spcBef>
                <a:spcPct val="0"/>
              </a:spcBef>
              <a:buFontTx/>
              <a:buNone/>
            </a:pPr>
            <a:endParaRPr lang="en-US" altLang="zh-CN" sz="2251" b="1">
              <a:solidFill>
                <a:srgbClr val="FF0000"/>
              </a:solidFill>
              <a:latin typeface="HelveticaNeue" panose="02000503000000020004" pitchFamily="2" charset="0"/>
            </a:endParaRPr>
          </a:p>
          <a:p>
            <a:pPr eaLnBrk="1" hangingPunct="1">
              <a:spcBef>
                <a:spcPct val="0"/>
              </a:spcBef>
              <a:buFontTx/>
              <a:buNone/>
            </a:pPr>
            <a:r>
              <a:rPr lang="zh-CN" altLang="en-US" sz="2251" b="1">
                <a:solidFill>
                  <a:srgbClr val="FF0000"/>
                </a:solidFill>
                <a:latin typeface="HelveticaNeue" panose="02000503000000020004" pitchFamily="2" charset="0"/>
              </a:rPr>
              <a:t>更多教学资源请关注</a:t>
            </a:r>
            <a:endParaRPr lang="en-US" altLang="zh-CN" sz="2251" b="1">
              <a:solidFill>
                <a:srgbClr val="FF0000"/>
              </a:solidFill>
              <a:latin typeface="HelveticaNeue" panose="02000503000000020004" pitchFamily="2" charset="0"/>
            </a:endParaRPr>
          </a:p>
          <a:p>
            <a:pPr eaLnBrk="1" hangingPunct="1">
              <a:spcBef>
                <a:spcPct val="0"/>
              </a:spcBef>
              <a:buFontTx/>
              <a:buNone/>
            </a:pPr>
            <a:r>
              <a:rPr lang="zh-CN" altLang="en-US" sz="2251"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1351" y="2908697"/>
            <a:ext cx="184308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599638" y="2169321"/>
            <a:ext cx="2925365"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375" b="1">
                <a:latin typeface="华文新魏" panose="02010800040101010101" pitchFamily="2" charset="-122"/>
              </a:rPr>
              <a:t>知识产权声明</a:t>
            </a:r>
          </a:p>
        </p:txBody>
      </p:sp>
    </p:spTree>
    <p:extLst>
      <p:ext uri="{BB962C8B-B14F-4D97-AF65-F5344CB8AC3E}">
        <p14:creationId xmlns:p14="http://schemas.microsoft.com/office/powerpoint/2010/main" val="135520476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3" name="文本框 2"/>
          <p:cNvSpPr txBox="1"/>
          <p:nvPr/>
        </p:nvSpPr>
        <p:spPr>
          <a:xfrm>
            <a:off x="353695" y="771525"/>
            <a:ext cx="11544935" cy="4407535"/>
          </a:xfrm>
          <a:prstGeom prst="rect">
            <a:avLst/>
          </a:prstGeom>
          <a:noFill/>
        </p:spPr>
        <p:txBody>
          <a:bodyPr wrap="square" rtlCol="0" anchor="t">
            <a:spAutoFit/>
          </a:bodyPr>
          <a:lstStyle/>
          <a:p>
            <a:pPr fontAlgn="auto">
              <a:lnSpc>
                <a:spcPts val="2880"/>
              </a:lnSpc>
            </a:pP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If you're lucky enough to share your life with a dog, then you know how awesome dogs are. They make us laugh, they drive us a bit crazy, and they're always up for a good </a:t>
            </a:r>
            <a:r>
              <a:rPr lang="zh-CN" altLang="en-US" sz="2400" b="1" u="sng">
                <a:latin typeface="微软雅黑" panose="020B0503020204020204" charset="-122"/>
                <a:ea typeface="微软雅黑" panose="020B0503020204020204" charset="-122"/>
                <a:cs typeface="微软雅黑" panose="020B0503020204020204" charset="-122"/>
              </a:rPr>
              <a:t>cuddle</a:t>
            </a:r>
            <a:r>
              <a:rPr lang="zh-CN" altLang="en-US" sz="2400" b="1">
                <a:latin typeface="微软雅黑" panose="020B0503020204020204" charset="-122"/>
                <a:ea typeface="微软雅黑" panose="020B0503020204020204" charset="-122"/>
                <a:cs typeface="微软雅黑" panose="020B0503020204020204" charset="-122"/>
              </a:rPr>
              <a:t>. Dogs give us company, </a:t>
            </a:r>
            <a:r>
              <a:rPr lang="zh-CN" altLang="en-US" sz="2400" b="1" u="sng">
                <a:latin typeface="微软雅黑" panose="020B0503020204020204" charset="-122"/>
                <a:ea typeface="微软雅黑" panose="020B0503020204020204" charset="-122"/>
                <a:cs typeface="微软雅黑" panose="020B0503020204020204" charset="-122"/>
              </a:rPr>
              <a:t>reassurance</a:t>
            </a:r>
            <a:r>
              <a:rPr lang="zh-CN" altLang="en-US" sz="2400" b="1">
                <a:latin typeface="微软雅黑" panose="020B0503020204020204" charset="-122"/>
                <a:ea typeface="微软雅黑" panose="020B0503020204020204" charset="-122"/>
                <a:cs typeface="微软雅黑" panose="020B0503020204020204" charset="-122"/>
              </a:rPr>
              <a:t>, and love.        </a:t>
            </a:r>
            <a:r>
              <a:rPr lang="en-US" altLang="zh-CN" sz="1400" b="1" i="1">
                <a:latin typeface="微软雅黑" panose="020B0503020204020204" charset="-122"/>
                <a:ea typeface="微软雅黑" panose="020B0503020204020204" charset="-122"/>
              </a:rPr>
              <a:t>cuddle /ˈkʌdl/ v. 拥抱；偎依；亲热地搂住   n. 搂抱，拥抱</a:t>
            </a:r>
          </a:p>
          <a:p>
            <a:pPr fontAlgn="auto">
              <a:lnSpc>
                <a:spcPts val="1980"/>
              </a:lnSpc>
            </a:pPr>
            <a:r>
              <a:rPr lang="en-US" altLang="zh-CN" sz="1400" b="1" i="1">
                <a:latin typeface="微软雅黑" panose="020B0503020204020204" charset="-122"/>
                <a:ea typeface="微软雅黑" panose="020B0503020204020204" charset="-122"/>
              </a:rPr>
              <a:t>                                                                              reassurance  / ˌriːəˈʃʊərəns/安慰；慰藉</a:t>
            </a:r>
          </a:p>
          <a:p>
            <a:pPr fontAlgn="auto">
              <a:lnSpc>
                <a:spcPts val="2880"/>
              </a:lnSpc>
            </a:pPr>
            <a:r>
              <a:rPr lang="zh-CN" altLang="en-US" sz="2400" b="1">
                <a:latin typeface="微软雅黑" panose="020B0503020204020204" charset="-122"/>
                <a:ea typeface="微软雅黑" panose="020B0503020204020204" charset="-122"/>
                <a:cs typeface="微软雅黑" panose="020B0503020204020204" charset="-122"/>
              </a:rPr>
              <a:t>    Don't have a dog in your life just yet? There are countless reasons why you might want to consider getting one. Dogs encourage us to get some exercise, and they can be great guardians. Dogs can help to relieve stress and can even help people to better cope with depression.</a:t>
            </a:r>
          </a:p>
          <a:p>
            <a:pPr fontAlgn="auto">
              <a:lnSpc>
                <a:spcPts val="2880"/>
              </a:lnSpc>
            </a:pPr>
            <a:r>
              <a:rPr lang="zh-CN" altLang="en-US" sz="2400" b="1">
                <a:latin typeface="微软雅黑" panose="020B0503020204020204" charset="-122"/>
                <a:ea typeface="微软雅黑" panose="020B0503020204020204" charset="-122"/>
                <a:cs typeface="微软雅黑" panose="020B0503020204020204" charset="-122"/>
              </a:rPr>
              <a:t>    If you're thinking that it might be time to bring home a dog, head to your local shelter or rescue and see what dogs are in need of homes. You never know - you might just find your next best friend.</a:t>
            </a:r>
          </a:p>
        </p:txBody>
      </p:sp>
      <p:pic>
        <p:nvPicPr>
          <p:cNvPr id="2" name="图片 1"/>
          <p:cNvPicPr>
            <a:picLocks noChangeAspect="1"/>
          </p:cNvPicPr>
          <p:nvPr/>
        </p:nvPicPr>
        <p:blipFill>
          <a:blip r:embed="rId6"/>
          <a:stretch>
            <a:fillRect/>
          </a:stretch>
        </p:blipFill>
        <p:spPr>
          <a:xfrm>
            <a:off x="1436102" y="226216"/>
            <a:ext cx="902207" cy="545486"/>
          </a:xfrm>
          <a:prstGeom prst="rect">
            <a:avLst/>
          </a:prstGeom>
        </p:spPr>
      </p:pic>
      <p:sp>
        <p:nvSpPr>
          <p:cNvPr id="4" name="文本框 3"/>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a:t>
            </a:r>
          </a:p>
        </p:txBody>
      </p:sp>
      <p:sp>
        <p:nvSpPr>
          <p:cNvPr id="6" name="文本框 5"/>
          <p:cNvSpPr txBox="1"/>
          <p:nvPr/>
        </p:nvSpPr>
        <p:spPr>
          <a:xfrm>
            <a:off x="2062480" y="184150"/>
            <a:ext cx="841883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Lead in - you might just find your next best friend</a:t>
            </a:r>
          </a:p>
        </p:txBody>
      </p:sp>
      <p:sp>
        <p:nvSpPr>
          <p:cNvPr id="7" name="文本框 6"/>
          <p:cNvSpPr txBox="1"/>
          <p:nvPr/>
        </p:nvSpPr>
        <p:spPr>
          <a:xfrm>
            <a:off x="384175" y="5179060"/>
            <a:ext cx="11483975" cy="1476375"/>
          </a:xfrm>
          <a:prstGeom prst="rect">
            <a:avLst/>
          </a:prstGeom>
          <a:noFill/>
        </p:spPr>
        <p:txBody>
          <a:bodyPr wrap="square" rtlCol="0" anchor="t">
            <a:spAutoFit/>
          </a:bodyPr>
          <a:lstStyle/>
          <a:p>
            <a:pPr marL="285750" indent="-285750">
              <a:buFont typeface="Wingdings" panose="05000000000000000000" charset="0"/>
              <a:buChar char="Ø"/>
            </a:pP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如果你足够幸运能和狗狗共度一生，你就会知道狗狗有多棒。它们让我们欢笑，让我们有些疯狂，它们总是让我们拥抱。狗给了我们陪伴、安慰和爱。你还没有养狗吗?  你可能会有无数的理由去考虑买一个。狗鼓励我们做一些运动，它们可以是很好的监护人。狗可以帮助缓解压力，甚至可以帮助人们更好地应对抑郁。如果你觉得是时候把狗带回家了，那就去当地的收容所或救助站看看狗狗们需要什么样的家。你永远不会知道——你可能会找到下一个最好的朋友。</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4"/>
          <a:stretch>
            <a:fillRect/>
          </a:stretch>
        </p:blipFill>
        <p:spPr>
          <a:xfrm>
            <a:off x="3301127" y="3907576"/>
            <a:ext cx="6881924" cy="1063517"/>
          </a:xfrm>
          <a:prstGeom prst="rect">
            <a:avLst/>
          </a:prstGeom>
        </p:spPr>
      </p:pic>
      <p:pic>
        <p:nvPicPr>
          <p:cNvPr id="19" name="图片 18"/>
          <p:cNvPicPr>
            <a:picLocks noChangeAspect="1"/>
          </p:cNvPicPr>
          <p:nvPr/>
        </p:nvPicPr>
        <p:blipFill>
          <a:blip r:embed="rId4"/>
          <a:stretch>
            <a:fillRect/>
          </a:stretch>
        </p:blipFill>
        <p:spPr>
          <a:xfrm>
            <a:off x="3301126" y="2413507"/>
            <a:ext cx="6881924" cy="1063517"/>
          </a:xfrm>
          <a:prstGeom prst="rect">
            <a:avLst/>
          </a:prstGeom>
        </p:spPr>
      </p:pic>
      <p:pic>
        <p:nvPicPr>
          <p:cNvPr id="18" name="图片 17"/>
          <p:cNvPicPr>
            <a:picLocks noChangeAspect="1"/>
          </p:cNvPicPr>
          <p:nvPr/>
        </p:nvPicPr>
        <p:blipFill>
          <a:blip r:embed="rId4"/>
          <a:stretch>
            <a:fillRect/>
          </a:stretch>
        </p:blipFill>
        <p:spPr>
          <a:xfrm>
            <a:off x="3301127" y="895702"/>
            <a:ext cx="6881924" cy="1063517"/>
          </a:xfrm>
          <a:prstGeom prst="rect">
            <a:avLst/>
          </a:prstGeom>
        </p:spPr>
      </p:pic>
      <p:pic>
        <p:nvPicPr>
          <p:cNvPr id="4" name="图片 3"/>
          <p:cNvPicPr>
            <a:picLocks noChangeAspect="1"/>
          </p:cNvPicPr>
          <p:nvPr/>
        </p:nvPicPr>
        <p:blipFill>
          <a:blip r:embed="rId5"/>
          <a:stretch>
            <a:fillRect/>
          </a:stretch>
        </p:blipFill>
        <p:spPr>
          <a:xfrm>
            <a:off x="246720" y="5586873"/>
            <a:ext cx="978450" cy="849943"/>
          </a:xfrm>
          <a:prstGeom prst="rect">
            <a:avLst/>
          </a:prstGeom>
        </p:spPr>
      </p:pic>
      <p:pic>
        <p:nvPicPr>
          <p:cNvPr id="6" name="图片 5"/>
          <p:cNvPicPr>
            <a:picLocks noChangeAspect="1"/>
          </p:cNvPicPr>
          <p:nvPr/>
        </p:nvPicPr>
        <p:blipFill>
          <a:blip r:embed="rId5"/>
          <a:stretch>
            <a:fillRect/>
          </a:stretch>
        </p:blipFill>
        <p:spPr>
          <a:xfrm>
            <a:off x="37331" y="4451555"/>
            <a:ext cx="783284" cy="680410"/>
          </a:xfrm>
          <a:prstGeom prst="rect">
            <a:avLst/>
          </a:prstGeom>
        </p:spPr>
      </p:pic>
      <p:pic>
        <p:nvPicPr>
          <p:cNvPr id="7" name="图片 6"/>
          <p:cNvPicPr>
            <a:picLocks noChangeAspect="1"/>
          </p:cNvPicPr>
          <p:nvPr/>
        </p:nvPicPr>
        <p:blipFill>
          <a:blip r:embed="rId5"/>
          <a:stretch>
            <a:fillRect/>
          </a:stretch>
        </p:blipFill>
        <p:spPr>
          <a:xfrm rot="1527672" flipH="1">
            <a:off x="445759" y="3392230"/>
            <a:ext cx="580372" cy="504148"/>
          </a:xfrm>
          <a:prstGeom prst="rect">
            <a:avLst/>
          </a:prstGeom>
        </p:spPr>
      </p:pic>
      <p:pic>
        <p:nvPicPr>
          <p:cNvPr id="8" name="图片 7"/>
          <p:cNvPicPr>
            <a:picLocks noChangeAspect="1"/>
          </p:cNvPicPr>
          <p:nvPr/>
        </p:nvPicPr>
        <p:blipFill>
          <a:blip r:embed="rId5"/>
          <a:stretch>
            <a:fillRect/>
          </a:stretch>
        </p:blipFill>
        <p:spPr>
          <a:xfrm rot="1527672" flipH="1">
            <a:off x="1171500" y="2632127"/>
            <a:ext cx="471818" cy="409851"/>
          </a:xfrm>
          <a:prstGeom prst="rect">
            <a:avLst/>
          </a:prstGeom>
        </p:spPr>
      </p:pic>
      <p:pic>
        <p:nvPicPr>
          <p:cNvPr id="9" name="图片 8"/>
          <p:cNvPicPr>
            <a:picLocks noChangeAspect="1"/>
          </p:cNvPicPr>
          <p:nvPr/>
        </p:nvPicPr>
        <p:blipFill>
          <a:blip r:embed="rId5"/>
          <a:stretch>
            <a:fillRect/>
          </a:stretch>
        </p:blipFill>
        <p:spPr>
          <a:xfrm rot="4410552" flipH="1">
            <a:off x="2114052" y="2207771"/>
            <a:ext cx="351640" cy="305457"/>
          </a:xfrm>
          <a:prstGeom prst="rect">
            <a:avLst/>
          </a:prstGeom>
        </p:spPr>
      </p:pic>
      <p:sp>
        <p:nvSpPr>
          <p:cNvPr id="15" name="文本框 14"/>
          <p:cNvSpPr txBox="1"/>
          <p:nvPr/>
        </p:nvSpPr>
        <p:spPr>
          <a:xfrm>
            <a:off x="5247831" y="2770213"/>
            <a:ext cx="4244149" cy="706755"/>
          </a:xfrm>
          <a:prstGeom prst="rect">
            <a:avLst/>
          </a:prstGeom>
          <a:noFill/>
        </p:spPr>
        <p:txBody>
          <a:bodyPr wrap="square" rtlCol="0">
            <a:spAutoFit/>
          </a:bodyPr>
          <a:lstStyle/>
          <a:p>
            <a:r>
              <a:rPr lang="en-US" altLang="zh-CN" sz="4000" dirty="0">
                <a:solidFill>
                  <a:srgbClr val="F0EAD8"/>
                </a:solidFill>
                <a:latin typeface="华康海报体W12(P)" panose="040B0C00000000000000" pitchFamily="82" charset="-122"/>
                <a:ea typeface="华康海报体W12(P)" panose="040B0C00000000000000" pitchFamily="82" charset="-122"/>
              </a:rPr>
              <a:t>2.</a:t>
            </a:r>
            <a:r>
              <a:rPr lang="zh-CN" altLang="en-US" sz="4000" dirty="0">
                <a:solidFill>
                  <a:srgbClr val="F0EAD8"/>
                </a:solidFill>
                <a:latin typeface="华康海报体W12(P)" panose="040B0C00000000000000" pitchFamily="82" charset="-122"/>
                <a:ea typeface="华康海报体W12(P)" panose="040B0C00000000000000" pitchFamily="82" charset="-122"/>
              </a:rPr>
              <a:t>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狗</a:t>
            </a:r>
          </a:p>
        </p:txBody>
      </p:sp>
      <p:sp>
        <p:nvSpPr>
          <p:cNvPr id="16" name="文本框 15"/>
          <p:cNvSpPr txBox="1"/>
          <p:nvPr/>
        </p:nvSpPr>
        <p:spPr>
          <a:xfrm>
            <a:off x="5247830" y="4264800"/>
            <a:ext cx="4828349" cy="706755"/>
          </a:xfrm>
          <a:prstGeom prst="rect">
            <a:avLst/>
          </a:prstGeom>
          <a:noFill/>
        </p:spPr>
        <p:txBody>
          <a:bodyPr wrap="square" rtlCol="0">
            <a:spAutoFit/>
          </a:bodyPr>
          <a:lstStyle/>
          <a:p>
            <a:r>
              <a:rPr lang="en-US" altLang="zh-CN" sz="4000" dirty="0">
                <a:solidFill>
                  <a:srgbClr val="F0EAD8"/>
                </a:solidFill>
                <a:latin typeface="华康海报体W12(P)" panose="040B0C00000000000000" pitchFamily="82" charset="-122"/>
                <a:ea typeface="华康海报体W12(P)" panose="040B0C00000000000000" pitchFamily="82" charset="-122"/>
              </a:rPr>
              <a:t>3.</a:t>
            </a:r>
            <a:r>
              <a:rPr lang="zh-CN" altLang="en-US" sz="4000" dirty="0">
                <a:solidFill>
                  <a:srgbClr val="F0EAD8"/>
                </a:solidFill>
                <a:latin typeface="华康海报体W12(P)" panose="040B0C00000000000000" pitchFamily="82" charset="-122"/>
                <a:ea typeface="华康海报体W12(P)" panose="040B0C00000000000000" pitchFamily="82" charset="-122"/>
              </a:rPr>
              <a:t>狗狗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人类</a:t>
            </a:r>
          </a:p>
        </p:txBody>
      </p:sp>
      <p:sp>
        <p:nvSpPr>
          <p:cNvPr id="17" name="文本框 16"/>
          <p:cNvSpPr txBox="1"/>
          <p:nvPr/>
        </p:nvSpPr>
        <p:spPr>
          <a:xfrm>
            <a:off x="5247640" y="1158875"/>
            <a:ext cx="3379470" cy="706755"/>
          </a:xfrm>
          <a:prstGeom prst="rect">
            <a:avLst/>
          </a:prstGeom>
          <a:noFill/>
        </p:spPr>
        <p:txBody>
          <a:bodyPr wrap="square" rtlCol="0">
            <a:spAutoFit/>
          </a:bodyPr>
          <a:lstStyle/>
          <a:p>
            <a:r>
              <a:rPr lang="en-US" altLang="zh-CN" sz="4000" dirty="0">
                <a:solidFill>
                  <a:srgbClr val="F0EAD8"/>
                </a:solidFill>
                <a:latin typeface="华康海报体W12(P)" panose="040B0C00000000000000" pitchFamily="82" charset="-122"/>
                <a:ea typeface="华康海报体W12(P)" panose="040B0C00000000000000" pitchFamily="82" charset="-122"/>
              </a:rPr>
              <a:t>1.</a:t>
            </a:r>
            <a:r>
              <a:rPr lang="zh-CN" altLang="en-US" sz="4000" dirty="0">
                <a:solidFill>
                  <a:srgbClr val="F0EAD8"/>
                </a:solidFill>
                <a:latin typeface="华康海报体W12(P)" panose="040B0C00000000000000" pitchFamily="82" charset="-122"/>
                <a:ea typeface="华康海报体W12(P)" panose="040B0C00000000000000" pitchFamily="82" charset="-122"/>
              </a:rPr>
              <a:t>单身</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狗</a:t>
            </a:r>
          </a:p>
        </p:txBody>
      </p:sp>
      <p:pic>
        <p:nvPicPr>
          <p:cNvPr id="2" name="图片 1"/>
          <p:cNvPicPr>
            <a:picLocks noChangeAspect="1"/>
          </p:cNvPicPr>
          <p:nvPr/>
        </p:nvPicPr>
        <p:blipFill>
          <a:blip r:embed="rId4"/>
          <a:stretch>
            <a:fillRect/>
          </a:stretch>
        </p:blipFill>
        <p:spPr>
          <a:xfrm>
            <a:off x="3301127" y="5372521"/>
            <a:ext cx="6881924" cy="1063517"/>
          </a:xfrm>
          <a:prstGeom prst="rect">
            <a:avLst/>
          </a:prstGeom>
        </p:spPr>
      </p:pic>
      <p:sp>
        <p:nvSpPr>
          <p:cNvPr id="3" name="文本框 2"/>
          <p:cNvSpPr txBox="1"/>
          <p:nvPr/>
        </p:nvSpPr>
        <p:spPr>
          <a:xfrm>
            <a:off x="5247640" y="5658485"/>
            <a:ext cx="5119370" cy="706755"/>
          </a:xfrm>
          <a:prstGeom prst="rect">
            <a:avLst/>
          </a:prstGeom>
          <a:noFill/>
        </p:spPr>
        <p:txBody>
          <a:bodyPr wrap="square" rtlCol="0">
            <a:spAutoFit/>
          </a:bodyPr>
          <a:lstStyle/>
          <a:p>
            <a:r>
              <a:rPr lang="en-US" altLang="zh-CN" sz="4000" dirty="0">
                <a:solidFill>
                  <a:srgbClr val="F0EAD8"/>
                </a:solidFill>
                <a:latin typeface="华康海报体W12(P)" panose="040B0C00000000000000" pitchFamily="82" charset="-122"/>
                <a:ea typeface="华康海报体W12(P)" panose="040B0C00000000000000" pitchFamily="82" charset="-122"/>
              </a:rPr>
              <a:t>4.</a:t>
            </a:r>
            <a:r>
              <a:rPr lang="zh-CN" altLang="en-US" sz="4000" dirty="0">
                <a:solidFill>
                  <a:srgbClr val="F0EAD8"/>
                </a:solidFill>
                <a:latin typeface="华康海报体W12(P)" panose="040B0C00000000000000" pitchFamily="82" charset="-122"/>
                <a:ea typeface="华康海报体W12(P)" panose="040B0C00000000000000" pitchFamily="82" charset="-122"/>
              </a:rPr>
              <a:t>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读后续写</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26"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80">
                                          <p:stCondLst>
                                            <p:cond delay="0"/>
                                          </p:stCondLst>
                                        </p:cTn>
                                        <p:tgtEl>
                                          <p:spTgt spid="18"/>
                                        </p:tgtEl>
                                      </p:cBhvr>
                                    </p:animEffect>
                                    <p:anim calcmode="lin" valueType="num">
                                      <p:cBhvr>
                                        <p:cTn id="2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3" dur="26">
                                          <p:stCondLst>
                                            <p:cond delay="650"/>
                                          </p:stCondLst>
                                        </p:cTn>
                                        <p:tgtEl>
                                          <p:spTgt spid="18"/>
                                        </p:tgtEl>
                                      </p:cBhvr>
                                      <p:to x="100000" y="60000"/>
                                    </p:animScale>
                                    <p:animScale>
                                      <p:cBhvr>
                                        <p:cTn id="34" dur="166" decel="50000">
                                          <p:stCondLst>
                                            <p:cond delay="676"/>
                                          </p:stCondLst>
                                        </p:cTn>
                                        <p:tgtEl>
                                          <p:spTgt spid="18"/>
                                        </p:tgtEl>
                                      </p:cBhvr>
                                      <p:to x="100000" y="100000"/>
                                    </p:animScale>
                                    <p:animScale>
                                      <p:cBhvr>
                                        <p:cTn id="35" dur="26">
                                          <p:stCondLst>
                                            <p:cond delay="1312"/>
                                          </p:stCondLst>
                                        </p:cTn>
                                        <p:tgtEl>
                                          <p:spTgt spid="18"/>
                                        </p:tgtEl>
                                      </p:cBhvr>
                                      <p:to x="100000" y="80000"/>
                                    </p:animScale>
                                    <p:animScale>
                                      <p:cBhvr>
                                        <p:cTn id="36" dur="166" decel="50000">
                                          <p:stCondLst>
                                            <p:cond delay="1338"/>
                                          </p:stCondLst>
                                        </p:cTn>
                                        <p:tgtEl>
                                          <p:spTgt spid="18"/>
                                        </p:tgtEl>
                                      </p:cBhvr>
                                      <p:to x="100000" y="100000"/>
                                    </p:animScale>
                                    <p:animScale>
                                      <p:cBhvr>
                                        <p:cTn id="37" dur="26">
                                          <p:stCondLst>
                                            <p:cond delay="1642"/>
                                          </p:stCondLst>
                                        </p:cTn>
                                        <p:tgtEl>
                                          <p:spTgt spid="18"/>
                                        </p:tgtEl>
                                      </p:cBhvr>
                                      <p:to x="100000" y="90000"/>
                                    </p:animScale>
                                    <p:animScale>
                                      <p:cBhvr>
                                        <p:cTn id="38" dur="166" decel="50000">
                                          <p:stCondLst>
                                            <p:cond delay="1668"/>
                                          </p:stCondLst>
                                        </p:cTn>
                                        <p:tgtEl>
                                          <p:spTgt spid="18"/>
                                        </p:tgtEl>
                                      </p:cBhvr>
                                      <p:to x="100000" y="100000"/>
                                    </p:animScale>
                                    <p:animScale>
                                      <p:cBhvr>
                                        <p:cTn id="39" dur="26">
                                          <p:stCondLst>
                                            <p:cond delay="1808"/>
                                          </p:stCondLst>
                                        </p:cTn>
                                        <p:tgtEl>
                                          <p:spTgt spid="18"/>
                                        </p:tgtEl>
                                      </p:cBhvr>
                                      <p:to x="100000" y="95000"/>
                                    </p:animScale>
                                    <p:animScale>
                                      <p:cBhvr>
                                        <p:cTn id="40" dur="166" decel="50000">
                                          <p:stCondLst>
                                            <p:cond delay="1834"/>
                                          </p:stCondLst>
                                        </p:cTn>
                                        <p:tgtEl>
                                          <p:spTgt spid="18"/>
                                        </p:tgtEl>
                                      </p:cBhvr>
                                      <p:to x="100000" y="100000"/>
                                    </p:animScale>
                                  </p:childTnLst>
                                </p:cTn>
                              </p:par>
                            </p:childTnLst>
                          </p:cTn>
                        </p:par>
                        <p:par>
                          <p:cTn id="41" fill="hold">
                            <p:stCondLst>
                              <p:cond delay="45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7"/>
                                        </p:tgtEl>
                                        <p:attrNameLst>
                                          <p:attrName>style.visibility</p:attrName>
                                        </p:attrNameLst>
                                      </p:cBhvr>
                                      <p:to>
                                        <p:strVal val="visible"/>
                                      </p:to>
                                    </p:set>
                                    <p:set>
                                      <p:cBhvr>
                                        <p:cTn id="44" dur="455" fill="hold">
                                          <p:stCondLst>
                                            <p:cond delay="0"/>
                                          </p:stCondLst>
                                        </p:cTn>
                                        <p:tgtEl>
                                          <p:spTgt spid="17"/>
                                        </p:tgtEl>
                                        <p:attrNameLst>
                                          <p:attrName>style.rotation</p:attrName>
                                        </p:attrNameLst>
                                      </p:cBhvr>
                                      <p:to>
                                        <p:strVal val="-45.0"/>
                                      </p:to>
                                    </p:set>
                                    <p:anim calcmode="lin" valueType="num">
                                      <p:cBhvr>
                                        <p:cTn id="45"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8000"/>
                            </p:stCondLst>
                            <p:childTnLst>
                              <p:par>
                                <p:cTn id="50" presetID="26"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80">
                                          <p:stCondLst>
                                            <p:cond delay="0"/>
                                          </p:stCondLst>
                                        </p:cTn>
                                        <p:tgtEl>
                                          <p:spTgt spid="19"/>
                                        </p:tgtEl>
                                      </p:cBhvr>
                                    </p:animEffect>
                                    <p:anim calcmode="lin" valueType="num">
                                      <p:cBhvr>
                                        <p:cTn id="5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8" dur="26">
                                          <p:stCondLst>
                                            <p:cond delay="650"/>
                                          </p:stCondLst>
                                        </p:cTn>
                                        <p:tgtEl>
                                          <p:spTgt spid="19"/>
                                        </p:tgtEl>
                                      </p:cBhvr>
                                      <p:to x="100000" y="60000"/>
                                    </p:animScale>
                                    <p:animScale>
                                      <p:cBhvr>
                                        <p:cTn id="59" dur="166" decel="50000">
                                          <p:stCondLst>
                                            <p:cond delay="676"/>
                                          </p:stCondLst>
                                        </p:cTn>
                                        <p:tgtEl>
                                          <p:spTgt spid="19"/>
                                        </p:tgtEl>
                                      </p:cBhvr>
                                      <p:to x="100000" y="100000"/>
                                    </p:animScale>
                                    <p:animScale>
                                      <p:cBhvr>
                                        <p:cTn id="60" dur="26">
                                          <p:stCondLst>
                                            <p:cond delay="1312"/>
                                          </p:stCondLst>
                                        </p:cTn>
                                        <p:tgtEl>
                                          <p:spTgt spid="19"/>
                                        </p:tgtEl>
                                      </p:cBhvr>
                                      <p:to x="100000" y="80000"/>
                                    </p:animScale>
                                    <p:animScale>
                                      <p:cBhvr>
                                        <p:cTn id="61" dur="166" decel="50000">
                                          <p:stCondLst>
                                            <p:cond delay="1338"/>
                                          </p:stCondLst>
                                        </p:cTn>
                                        <p:tgtEl>
                                          <p:spTgt spid="19"/>
                                        </p:tgtEl>
                                      </p:cBhvr>
                                      <p:to x="100000" y="100000"/>
                                    </p:animScale>
                                    <p:animScale>
                                      <p:cBhvr>
                                        <p:cTn id="62" dur="26">
                                          <p:stCondLst>
                                            <p:cond delay="1642"/>
                                          </p:stCondLst>
                                        </p:cTn>
                                        <p:tgtEl>
                                          <p:spTgt spid="19"/>
                                        </p:tgtEl>
                                      </p:cBhvr>
                                      <p:to x="100000" y="90000"/>
                                    </p:animScale>
                                    <p:animScale>
                                      <p:cBhvr>
                                        <p:cTn id="63" dur="166" decel="50000">
                                          <p:stCondLst>
                                            <p:cond delay="1668"/>
                                          </p:stCondLst>
                                        </p:cTn>
                                        <p:tgtEl>
                                          <p:spTgt spid="19"/>
                                        </p:tgtEl>
                                      </p:cBhvr>
                                      <p:to x="100000" y="100000"/>
                                    </p:animScale>
                                    <p:animScale>
                                      <p:cBhvr>
                                        <p:cTn id="64" dur="26">
                                          <p:stCondLst>
                                            <p:cond delay="1808"/>
                                          </p:stCondLst>
                                        </p:cTn>
                                        <p:tgtEl>
                                          <p:spTgt spid="19"/>
                                        </p:tgtEl>
                                      </p:cBhvr>
                                      <p:to x="100000" y="95000"/>
                                    </p:animScale>
                                    <p:animScale>
                                      <p:cBhvr>
                                        <p:cTn id="65" dur="166" decel="50000">
                                          <p:stCondLst>
                                            <p:cond delay="1834"/>
                                          </p:stCondLst>
                                        </p:cTn>
                                        <p:tgtEl>
                                          <p:spTgt spid="19"/>
                                        </p:tgtEl>
                                      </p:cBhvr>
                                      <p:to x="100000" y="100000"/>
                                    </p:animScale>
                                  </p:childTnLst>
                                </p:cTn>
                              </p:par>
                            </p:childTnLst>
                          </p:cTn>
                        </p:par>
                        <p:par>
                          <p:cTn id="66" fill="hold">
                            <p:stCondLst>
                              <p:cond delay="10000"/>
                            </p:stCondLst>
                            <p:childTnLst>
                              <p:par>
                                <p:cTn id="67" presetID="38" presetClass="entr" presetSubtype="0" accel="50000" fill="hold" grpId="0" nodeType="afterEffect">
                                  <p:stCondLst>
                                    <p:cond delay="0"/>
                                  </p:stCondLst>
                                  <p:iterate type="lt">
                                    <p:tmPct val="50000"/>
                                  </p:iterate>
                                  <p:childTnLst>
                                    <p:set>
                                      <p:cBhvr>
                                        <p:cTn id="68" dur="1" fill="hold">
                                          <p:stCondLst>
                                            <p:cond delay="0"/>
                                          </p:stCondLst>
                                        </p:cTn>
                                        <p:tgtEl>
                                          <p:spTgt spid="15"/>
                                        </p:tgtEl>
                                        <p:attrNameLst>
                                          <p:attrName>style.visibility</p:attrName>
                                        </p:attrNameLst>
                                      </p:cBhvr>
                                      <p:to>
                                        <p:strVal val="visible"/>
                                      </p:to>
                                    </p:set>
                                    <p:set>
                                      <p:cBhvr>
                                        <p:cTn id="69" dur="455" fill="hold">
                                          <p:stCondLst>
                                            <p:cond delay="0"/>
                                          </p:stCondLst>
                                        </p:cTn>
                                        <p:tgtEl>
                                          <p:spTgt spid="15"/>
                                        </p:tgtEl>
                                        <p:attrNameLst>
                                          <p:attrName>style.rotation</p:attrName>
                                        </p:attrNameLst>
                                      </p:cBhvr>
                                      <p:to>
                                        <p:strVal val="-45.0"/>
                                      </p:to>
                                    </p:set>
                                    <p:anim calcmode="lin" valueType="num">
                                      <p:cBhvr>
                                        <p:cTn id="70" dur="455" fill="hold">
                                          <p:stCondLst>
                                            <p:cond delay="455"/>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71" dur="455"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72" dur="156" decel="50000" autoRev="1" fill="hold">
                                          <p:stCondLst>
                                            <p:cond delay="455"/>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73" dur="136" fill="hold">
                                          <p:stCondLst>
                                            <p:cond delay="864"/>
                                          </p:stCondLst>
                                        </p:cTn>
                                        <p:tgtEl>
                                          <p:spTgt spid="15"/>
                                        </p:tgtEl>
                                        <p:attrNameLst>
                                          <p:attrName>ppt_y</p:attrName>
                                        </p:attrNameLst>
                                      </p:cBhvr>
                                      <p:tavLst>
                                        <p:tav tm="0">
                                          <p:val>
                                            <p:strVal val="#ppt_y-(0.354*#ppt_w-0.172*#ppt_h)"/>
                                          </p:val>
                                        </p:tav>
                                        <p:tav tm="100000">
                                          <p:val>
                                            <p:strVal val="#ppt_y"/>
                                          </p:val>
                                        </p:tav>
                                      </p:tavLst>
                                    </p:anim>
                                  </p:childTnLst>
                                </p:cTn>
                              </p:par>
                            </p:childTnLst>
                          </p:cTn>
                        </p:par>
                        <p:par>
                          <p:cTn id="74" fill="hold">
                            <p:stCondLst>
                              <p:cond delay="13000"/>
                            </p:stCondLst>
                            <p:childTnLst>
                              <p:par>
                                <p:cTn id="75" presetID="26" presetClass="entr" presetSubtype="0" fill="hold"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80">
                                          <p:stCondLst>
                                            <p:cond delay="0"/>
                                          </p:stCondLst>
                                        </p:cTn>
                                        <p:tgtEl>
                                          <p:spTgt spid="20"/>
                                        </p:tgtEl>
                                      </p:cBhvr>
                                    </p:animEffect>
                                    <p:anim calcmode="lin" valueType="num">
                                      <p:cBhvr>
                                        <p:cTn id="7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3" dur="26">
                                          <p:stCondLst>
                                            <p:cond delay="650"/>
                                          </p:stCondLst>
                                        </p:cTn>
                                        <p:tgtEl>
                                          <p:spTgt spid="20"/>
                                        </p:tgtEl>
                                      </p:cBhvr>
                                      <p:to x="100000" y="60000"/>
                                    </p:animScale>
                                    <p:animScale>
                                      <p:cBhvr>
                                        <p:cTn id="84" dur="166" decel="50000">
                                          <p:stCondLst>
                                            <p:cond delay="676"/>
                                          </p:stCondLst>
                                        </p:cTn>
                                        <p:tgtEl>
                                          <p:spTgt spid="20"/>
                                        </p:tgtEl>
                                      </p:cBhvr>
                                      <p:to x="100000" y="100000"/>
                                    </p:animScale>
                                    <p:animScale>
                                      <p:cBhvr>
                                        <p:cTn id="85" dur="26">
                                          <p:stCondLst>
                                            <p:cond delay="1312"/>
                                          </p:stCondLst>
                                        </p:cTn>
                                        <p:tgtEl>
                                          <p:spTgt spid="20"/>
                                        </p:tgtEl>
                                      </p:cBhvr>
                                      <p:to x="100000" y="80000"/>
                                    </p:animScale>
                                    <p:animScale>
                                      <p:cBhvr>
                                        <p:cTn id="86" dur="166" decel="50000">
                                          <p:stCondLst>
                                            <p:cond delay="1338"/>
                                          </p:stCondLst>
                                        </p:cTn>
                                        <p:tgtEl>
                                          <p:spTgt spid="20"/>
                                        </p:tgtEl>
                                      </p:cBhvr>
                                      <p:to x="100000" y="100000"/>
                                    </p:animScale>
                                    <p:animScale>
                                      <p:cBhvr>
                                        <p:cTn id="87" dur="26">
                                          <p:stCondLst>
                                            <p:cond delay="1642"/>
                                          </p:stCondLst>
                                        </p:cTn>
                                        <p:tgtEl>
                                          <p:spTgt spid="20"/>
                                        </p:tgtEl>
                                      </p:cBhvr>
                                      <p:to x="100000" y="90000"/>
                                    </p:animScale>
                                    <p:animScale>
                                      <p:cBhvr>
                                        <p:cTn id="88" dur="166" decel="50000">
                                          <p:stCondLst>
                                            <p:cond delay="1668"/>
                                          </p:stCondLst>
                                        </p:cTn>
                                        <p:tgtEl>
                                          <p:spTgt spid="20"/>
                                        </p:tgtEl>
                                      </p:cBhvr>
                                      <p:to x="100000" y="100000"/>
                                    </p:animScale>
                                    <p:animScale>
                                      <p:cBhvr>
                                        <p:cTn id="89" dur="26">
                                          <p:stCondLst>
                                            <p:cond delay="1808"/>
                                          </p:stCondLst>
                                        </p:cTn>
                                        <p:tgtEl>
                                          <p:spTgt spid="20"/>
                                        </p:tgtEl>
                                      </p:cBhvr>
                                      <p:to x="100000" y="95000"/>
                                    </p:animScale>
                                    <p:animScale>
                                      <p:cBhvr>
                                        <p:cTn id="90" dur="166" decel="50000">
                                          <p:stCondLst>
                                            <p:cond delay="1834"/>
                                          </p:stCondLst>
                                        </p:cTn>
                                        <p:tgtEl>
                                          <p:spTgt spid="20"/>
                                        </p:tgtEl>
                                      </p:cBhvr>
                                      <p:to x="100000" y="100000"/>
                                    </p:animScale>
                                  </p:childTnLst>
                                </p:cTn>
                              </p:par>
                            </p:childTnLst>
                          </p:cTn>
                        </p:par>
                        <p:par>
                          <p:cTn id="91" fill="hold">
                            <p:stCondLst>
                              <p:cond delay="15000"/>
                            </p:stCondLst>
                            <p:childTnLst>
                              <p:par>
                                <p:cTn id="92" presetID="38" presetClass="entr" presetSubtype="0" accel="50000" fill="hold" grpId="0" nodeType="afterEffect">
                                  <p:stCondLst>
                                    <p:cond delay="0"/>
                                  </p:stCondLst>
                                  <p:iterate type="lt">
                                    <p:tmPct val="50000"/>
                                  </p:iterate>
                                  <p:childTnLst>
                                    <p:set>
                                      <p:cBhvr>
                                        <p:cTn id="93" dur="1" fill="hold">
                                          <p:stCondLst>
                                            <p:cond delay="0"/>
                                          </p:stCondLst>
                                        </p:cTn>
                                        <p:tgtEl>
                                          <p:spTgt spid="16"/>
                                        </p:tgtEl>
                                        <p:attrNameLst>
                                          <p:attrName>style.visibility</p:attrName>
                                        </p:attrNameLst>
                                      </p:cBhvr>
                                      <p:to>
                                        <p:strVal val="visible"/>
                                      </p:to>
                                    </p:set>
                                    <p:set>
                                      <p:cBhvr>
                                        <p:cTn id="94" dur="455" fill="hold">
                                          <p:stCondLst>
                                            <p:cond delay="0"/>
                                          </p:stCondLst>
                                        </p:cTn>
                                        <p:tgtEl>
                                          <p:spTgt spid="16"/>
                                        </p:tgtEl>
                                        <p:attrNameLst>
                                          <p:attrName>style.rotation</p:attrName>
                                        </p:attrNameLst>
                                      </p:cBhvr>
                                      <p:to>
                                        <p:strVal val="-45.0"/>
                                      </p:to>
                                    </p:set>
                                    <p:anim calcmode="lin" valueType="num">
                                      <p:cBhvr>
                                        <p:cTn id="95"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96"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97"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98"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childTnLst>
                          </p:cTn>
                        </p:par>
                        <p:par>
                          <p:cTn id="99" fill="hold">
                            <p:stCondLst>
                              <p:cond delay="19000"/>
                            </p:stCondLst>
                            <p:childTnLst>
                              <p:par>
                                <p:cTn id="100" presetID="26" presetClass="entr" presetSubtype="0" fill="hold" nodeType="after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wipe(down)">
                                      <p:cBhvr>
                                        <p:cTn id="102" dur="580">
                                          <p:stCondLst>
                                            <p:cond delay="0"/>
                                          </p:stCondLst>
                                        </p:cTn>
                                        <p:tgtEl>
                                          <p:spTgt spid="2"/>
                                        </p:tgtEl>
                                      </p:cBhvr>
                                    </p:animEffect>
                                    <p:anim calcmode="lin" valueType="num">
                                      <p:cBhvr>
                                        <p:cTn id="10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08" dur="26">
                                          <p:stCondLst>
                                            <p:cond delay="650"/>
                                          </p:stCondLst>
                                        </p:cTn>
                                        <p:tgtEl>
                                          <p:spTgt spid="2"/>
                                        </p:tgtEl>
                                      </p:cBhvr>
                                      <p:to x="100000" y="60000"/>
                                    </p:animScale>
                                    <p:animScale>
                                      <p:cBhvr>
                                        <p:cTn id="109" dur="166" decel="50000">
                                          <p:stCondLst>
                                            <p:cond delay="676"/>
                                          </p:stCondLst>
                                        </p:cTn>
                                        <p:tgtEl>
                                          <p:spTgt spid="2"/>
                                        </p:tgtEl>
                                      </p:cBhvr>
                                      <p:to x="100000" y="100000"/>
                                    </p:animScale>
                                    <p:animScale>
                                      <p:cBhvr>
                                        <p:cTn id="110" dur="26">
                                          <p:stCondLst>
                                            <p:cond delay="1312"/>
                                          </p:stCondLst>
                                        </p:cTn>
                                        <p:tgtEl>
                                          <p:spTgt spid="2"/>
                                        </p:tgtEl>
                                      </p:cBhvr>
                                      <p:to x="100000" y="80000"/>
                                    </p:animScale>
                                    <p:animScale>
                                      <p:cBhvr>
                                        <p:cTn id="111" dur="166" decel="50000">
                                          <p:stCondLst>
                                            <p:cond delay="1338"/>
                                          </p:stCondLst>
                                        </p:cTn>
                                        <p:tgtEl>
                                          <p:spTgt spid="2"/>
                                        </p:tgtEl>
                                      </p:cBhvr>
                                      <p:to x="100000" y="100000"/>
                                    </p:animScale>
                                    <p:animScale>
                                      <p:cBhvr>
                                        <p:cTn id="112" dur="26">
                                          <p:stCondLst>
                                            <p:cond delay="1642"/>
                                          </p:stCondLst>
                                        </p:cTn>
                                        <p:tgtEl>
                                          <p:spTgt spid="2"/>
                                        </p:tgtEl>
                                      </p:cBhvr>
                                      <p:to x="100000" y="90000"/>
                                    </p:animScale>
                                    <p:animScale>
                                      <p:cBhvr>
                                        <p:cTn id="113" dur="166" decel="50000">
                                          <p:stCondLst>
                                            <p:cond delay="1668"/>
                                          </p:stCondLst>
                                        </p:cTn>
                                        <p:tgtEl>
                                          <p:spTgt spid="2"/>
                                        </p:tgtEl>
                                      </p:cBhvr>
                                      <p:to x="100000" y="100000"/>
                                    </p:animScale>
                                    <p:animScale>
                                      <p:cBhvr>
                                        <p:cTn id="114" dur="26">
                                          <p:stCondLst>
                                            <p:cond delay="1808"/>
                                          </p:stCondLst>
                                        </p:cTn>
                                        <p:tgtEl>
                                          <p:spTgt spid="2"/>
                                        </p:tgtEl>
                                      </p:cBhvr>
                                      <p:to x="100000" y="95000"/>
                                    </p:animScale>
                                    <p:animScale>
                                      <p:cBhvr>
                                        <p:cTn id="115" dur="166" decel="50000">
                                          <p:stCondLst>
                                            <p:cond delay="1834"/>
                                          </p:stCondLst>
                                        </p:cTn>
                                        <p:tgtEl>
                                          <p:spTgt spid="2"/>
                                        </p:tgtEl>
                                      </p:cBhvr>
                                      <p:to x="100000" y="100000"/>
                                    </p:animScale>
                                  </p:childTnLst>
                                </p:cTn>
                              </p:par>
                            </p:childTnLst>
                          </p:cTn>
                        </p:par>
                        <p:par>
                          <p:cTn id="116" fill="hold">
                            <p:stCondLst>
                              <p:cond delay="21000"/>
                            </p:stCondLst>
                            <p:childTnLst>
                              <p:par>
                                <p:cTn id="117" presetID="38" presetClass="entr" presetSubtype="0" accel="50000" fill="hold" grpId="0" nodeType="afterEffect">
                                  <p:stCondLst>
                                    <p:cond delay="0"/>
                                  </p:stCondLst>
                                  <p:iterate type="lt">
                                    <p:tmPct val="50000"/>
                                  </p:iterate>
                                  <p:childTnLst>
                                    <p:set>
                                      <p:cBhvr>
                                        <p:cTn id="118" dur="1" fill="hold">
                                          <p:stCondLst>
                                            <p:cond delay="0"/>
                                          </p:stCondLst>
                                        </p:cTn>
                                        <p:tgtEl>
                                          <p:spTgt spid="3"/>
                                        </p:tgtEl>
                                        <p:attrNameLst>
                                          <p:attrName>style.visibility</p:attrName>
                                        </p:attrNameLst>
                                      </p:cBhvr>
                                      <p:to>
                                        <p:strVal val="visible"/>
                                      </p:to>
                                    </p:set>
                                    <p:set>
                                      <p:cBhvr>
                                        <p:cTn id="119" dur="455" fill="hold">
                                          <p:stCondLst>
                                            <p:cond delay="0"/>
                                          </p:stCondLst>
                                        </p:cTn>
                                        <p:tgtEl>
                                          <p:spTgt spid="3"/>
                                        </p:tgtEl>
                                        <p:attrNameLst>
                                          <p:attrName>style.rotation</p:attrName>
                                        </p:attrNameLst>
                                      </p:cBhvr>
                                      <p:to>
                                        <p:strVal val="-45.0"/>
                                      </p:to>
                                    </p:set>
                                    <p:anim calcmode="lin" valueType="num">
                                      <p:cBhvr>
                                        <p:cTn id="120"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121"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22"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23"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1535723" y="1459807"/>
            <a:ext cx="7738357" cy="2999650"/>
            <a:chOff x="1535723" y="1459807"/>
            <a:chExt cx="7738357" cy="2999650"/>
          </a:xfrm>
        </p:grpSpPr>
        <p:grpSp>
          <p:nvGrpSpPr>
            <p:cNvPr id="8" name="组合 7"/>
            <p:cNvGrpSpPr/>
            <p:nvPr/>
          </p:nvGrpSpPr>
          <p:grpSpPr>
            <a:xfrm>
              <a:off x="1535723" y="2667000"/>
              <a:ext cx="6377354" cy="1511832"/>
              <a:chOff x="1535723" y="2667000"/>
              <a:chExt cx="6377354" cy="1511832"/>
            </a:xfrm>
          </p:grpSpPr>
          <p:grpSp>
            <p:nvGrpSpPr>
              <p:cNvPr id="7" name="组合 6"/>
              <p:cNvGrpSpPr/>
              <p:nvPr/>
            </p:nvGrpSpPr>
            <p:grpSpPr>
              <a:xfrm>
                <a:off x="1535723" y="2667000"/>
                <a:ext cx="6377354" cy="1511832"/>
                <a:chOff x="1535723" y="2667000"/>
                <a:chExt cx="6377354" cy="1511832"/>
              </a:xfrm>
            </p:grpSpPr>
            <p:sp>
              <p:nvSpPr>
                <p:cNvPr id="3" name="流程图: 资料带 2"/>
                <p:cNvSpPr/>
                <p:nvPr/>
              </p:nvSpPr>
              <p:spPr>
                <a:xfrm>
                  <a:off x="1535723" y="2667000"/>
                  <a:ext cx="6377354" cy="1511832"/>
                </a:xfrm>
                <a:prstGeom prst="flowChartPunchedTap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资料带 3"/>
                <p:cNvSpPr/>
                <p:nvPr/>
              </p:nvSpPr>
              <p:spPr>
                <a:xfrm>
                  <a:off x="1746738" y="2875388"/>
                  <a:ext cx="5955323" cy="1162645"/>
                </a:xfrm>
                <a:prstGeom prst="flowChartPunchedTap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custDataLst>
                  <p:tags r:id="rId3"/>
                </p:custDataLst>
              </p:nvPr>
            </p:nvSpPr>
            <p:spPr>
              <a:xfrm>
                <a:off x="3718751" y="3046604"/>
                <a:ext cx="2377249" cy="707886"/>
              </a:xfrm>
              <a:prstGeom prst="rect">
                <a:avLst/>
              </a:prstGeom>
              <a:noFill/>
            </p:spPr>
            <p:txBody>
              <a:bodyPr wrap="square" rtlCol="0">
                <a:spAutoFit/>
              </a:bodyPr>
              <a:lstStyle/>
              <a:p>
                <a:r>
                  <a:rPr lang="zh-CN" altLang="en-US" sz="4000" dirty="0">
                    <a:solidFill>
                      <a:srgbClr val="F0EAD8"/>
                    </a:solidFill>
                    <a:latin typeface="华康海报体W12(P)" panose="040B0C00000000000000" pitchFamily="82" charset="-122"/>
                    <a:ea typeface="华康海报体W12(P)" panose="040B0C00000000000000" pitchFamily="82" charset="-122"/>
                  </a:rPr>
                  <a:t>单身</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狗</a:t>
                </a:r>
              </a:p>
            </p:txBody>
          </p:sp>
        </p:grpSp>
        <p:pic>
          <p:nvPicPr>
            <p:cNvPr id="2" name="图片 1"/>
            <p:cNvPicPr>
              <a:picLocks noChangeAspect="1"/>
            </p:cNvPicPr>
            <p:nvPr>
              <p:custDataLst>
                <p:tags r:id="rId2"/>
              </p:custDataLst>
            </p:nvPr>
          </p:nvPicPr>
          <p:blipFill>
            <a:blip r:embed="rId7"/>
            <a:stretch>
              <a:fillRect/>
            </a:stretch>
          </p:blipFill>
          <p:spPr>
            <a:xfrm>
              <a:off x="6873971" y="1459807"/>
              <a:ext cx="2400109" cy="2999650"/>
            </a:xfrm>
            <a:prstGeom prst="rect">
              <a:avLst/>
            </a:prstGeom>
          </p:spPr>
        </p:pic>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xit" presetSubtype="2" fill="hold" nodeType="afterEffect">
                                  <p:stCondLst>
                                    <p:cond delay="0"/>
                                  </p:stCondLst>
                                  <p:childTnLst>
                                    <p:anim calcmode="lin" valueType="num">
                                      <p:cBhvr additive="base">
                                        <p:cTn id="11" dur="3000"/>
                                        <p:tgtEl>
                                          <p:spTgt spid="9"/>
                                        </p:tgtEl>
                                        <p:attrNameLst>
                                          <p:attrName>ppt_x</p:attrName>
                                        </p:attrNameLst>
                                      </p:cBhvr>
                                      <p:tavLst>
                                        <p:tav tm="0">
                                          <p:val>
                                            <p:strVal val="ppt_x"/>
                                          </p:val>
                                        </p:tav>
                                        <p:tav tm="100000">
                                          <p:val>
                                            <p:strVal val="1+ppt_w/2"/>
                                          </p:val>
                                        </p:tav>
                                      </p:tavLst>
                                    </p:anim>
                                    <p:anim calcmode="lin" valueType="num">
                                      <p:cBhvr additive="base">
                                        <p:cTn id="12" dur="3000"/>
                                        <p:tgtEl>
                                          <p:spTgt spid="9"/>
                                        </p:tgtEl>
                                        <p:attrNameLst>
                                          <p:attrName>ppt_y</p:attrName>
                                        </p:attrNameLst>
                                      </p:cBhvr>
                                      <p:tavLst>
                                        <p:tav tm="0">
                                          <p:val>
                                            <p:strVal val="ppt_y"/>
                                          </p:val>
                                        </p:tav>
                                        <p:tav tm="100000">
                                          <p:val>
                                            <p:strVal val="ppt_y"/>
                                          </p:val>
                                        </p:tav>
                                      </p:tavLst>
                                    </p:anim>
                                    <p:set>
                                      <p:cBhvr>
                                        <p:cTn id="13"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4" name="图片 3"/>
          <p:cNvPicPr>
            <a:picLocks noChangeAspect="1"/>
          </p:cNvPicPr>
          <p:nvPr/>
        </p:nvPicPr>
        <p:blipFill>
          <a:blip r:embed="rId7">
            <a:clrChange>
              <a:clrFrom>
                <a:srgbClr val="FFFFFF">
                  <a:alpha val="100000"/>
                </a:srgbClr>
              </a:clrFrom>
              <a:clrTo>
                <a:srgbClr val="FFFFFF">
                  <a:alpha val="100000"/>
                  <a:alpha val="0"/>
                </a:srgbClr>
              </a:clrTo>
            </a:clrChange>
          </a:blip>
          <a:srcRect l="12837" t="11856" r="12511" b="8633"/>
          <a:stretch>
            <a:fillRect/>
          </a:stretch>
        </p:blipFill>
        <p:spPr>
          <a:xfrm>
            <a:off x="-261620" y="5567045"/>
            <a:ext cx="626110" cy="445135"/>
          </a:xfrm>
          <a:prstGeom prst="rect">
            <a:avLst/>
          </a:prstGeom>
        </p:spPr>
      </p:pic>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
        <p:nvSpPr>
          <p:cNvPr id="7" name="文本框 6"/>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6" name="文本框 5"/>
          <p:cNvSpPr txBox="1"/>
          <p:nvPr/>
        </p:nvSpPr>
        <p:spPr>
          <a:xfrm>
            <a:off x="364490" y="834390"/>
            <a:ext cx="11463020" cy="587756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   New research is revealing ever more </a:t>
            </a:r>
            <a:r>
              <a:rPr lang="zh-CN" altLang="en-US" sz="2400" b="1" u="sng">
                <a:latin typeface="微软雅黑" panose="020B0503020204020204" charset="-122"/>
                <a:ea typeface="微软雅黑" panose="020B0503020204020204" charset="-122"/>
                <a:cs typeface="微软雅黑" panose="020B0503020204020204" charset="-122"/>
              </a:rPr>
              <a:t>intricate </a:t>
            </a:r>
            <a:r>
              <a:rPr lang="zh-CN" altLang="en-US" sz="2400" b="1">
                <a:latin typeface="微软雅黑" panose="020B0503020204020204" charset="-122"/>
                <a:ea typeface="微软雅黑" panose="020B0503020204020204" charset="-122"/>
                <a:cs typeface="微软雅黑" panose="020B0503020204020204" charset="-122"/>
              </a:rPr>
              <a:t>connections between human and dog. Without that </a:t>
            </a:r>
            <a:r>
              <a:rPr lang="zh-CN" altLang="en-US" sz="2400" b="1" u="sng">
                <a:latin typeface="微软雅黑" panose="020B0503020204020204" charset="-122"/>
                <a:ea typeface="微软雅黑" panose="020B0503020204020204" charset="-122"/>
                <a:cs typeface="微软雅黑" panose="020B0503020204020204" charset="-122"/>
              </a:rPr>
              <a:t>initial</a:t>
            </a:r>
            <a:r>
              <a:rPr lang="zh-CN" altLang="en-US" sz="2400" b="1">
                <a:latin typeface="微软雅黑" panose="020B0503020204020204" charset="-122"/>
                <a:ea typeface="微软雅黑" panose="020B0503020204020204" charset="-122"/>
                <a:cs typeface="微软雅黑" panose="020B0503020204020204" charset="-122"/>
              </a:rPr>
              <a:t> starting phase of dog </a:t>
            </a:r>
            <a:r>
              <a:rPr lang="zh-CN" altLang="en-US" sz="2400" b="1" u="sng">
                <a:latin typeface="微软雅黑" panose="020B0503020204020204" charset="-122"/>
                <a:ea typeface="微软雅黑" panose="020B0503020204020204" charset="-122"/>
                <a:cs typeface="微软雅黑" panose="020B0503020204020204" charset="-122"/>
              </a:rPr>
              <a:t>domestication</a:t>
            </a:r>
            <a:r>
              <a:rPr lang="zh-CN" altLang="en-US" sz="2400" b="1">
                <a:latin typeface="微软雅黑" panose="020B0503020204020204" charset="-122"/>
                <a:ea typeface="微软雅黑" panose="020B0503020204020204" charset="-122"/>
                <a:cs typeface="微软雅黑" panose="020B0503020204020204" charset="-122"/>
              </a:rPr>
              <a:t>, civilisation just would not have been possible.</a:t>
            </a:r>
            <a:r>
              <a:rPr lang="en-US" altLang="zh-CN" sz="2400" b="1">
                <a:latin typeface="微软雅黑" panose="020B0503020204020204" charset="-122"/>
                <a:ea typeface="微软雅黑" panose="020B0503020204020204" charset="-122"/>
                <a:cs typeface="微软雅黑" panose="020B0503020204020204" charset="-122"/>
                <a:sym typeface="+mn-ea"/>
              </a:rPr>
              <a:t> </a:t>
            </a:r>
          </a:p>
          <a:p>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latin typeface="微软雅黑" panose="020B0503020204020204" charset="-122"/>
                <a:ea typeface="微软雅黑" panose="020B0503020204020204" charset="-122"/>
                <a:cs typeface="微软雅黑" panose="020B0503020204020204" charset="-122"/>
                <a:sym typeface="+mn-ea"/>
              </a:rPr>
              <a:t>We have an extraordinary relationship with dogs. We love them like no other animal on the planet. What makes our relationship so special, is perhaps the dog's ability to be able to read our emotions so effectively. We've got over 400 breeds across the world and every one of them has something special about them. What do you know about the </a:t>
            </a:r>
            <a:r>
              <a:rPr lang="en-US" altLang="zh-CN" sz="2400" b="1">
                <a:latin typeface="微软雅黑" panose="020B0503020204020204" charset="-122"/>
                <a:ea typeface="微软雅黑" panose="020B0503020204020204" charset="-122"/>
                <a:cs typeface="微软雅黑" panose="020B0503020204020204" charset="-122"/>
                <a:sym typeface="+mn-ea"/>
              </a:rPr>
              <a:t>dogs?</a:t>
            </a:r>
            <a:endParaRPr lang="zh-CN" altLang="en-US" sz="2400" b="1">
              <a:latin typeface="微软雅黑" panose="020B0503020204020204" charset="-122"/>
              <a:ea typeface="微软雅黑" panose="020B0503020204020204" charset="-122"/>
              <a:cs typeface="微软雅黑" panose="020B0503020204020204" charset="-122"/>
              <a:sym typeface="+mn-ea"/>
            </a:endParaRPr>
          </a:p>
          <a:p>
            <a:endParaRPr lang="zh-CN" altLang="en-US" sz="2400" b="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Arial" panose="020B0604020202020204" pitchFamily="34" charset="0"/>
            </a:pPr>
            <a:r>
              <a:rPr lang="en-US" altLang="zh-CN" sz="1400" b="1" i="1">
                <a:latin typeface="微软雅黑" panose="020B0503020204020204" charset="-122"/>
                <a:ea typeface="微软雅黑" panose="020B0503020204020204" charset="-122"/>
              </a:rPr>
              <a:t>intricate /ˈɪntrɪkət/  adj. 复杂的；错综的 </a:t>
            </a:r>
          </a:p>
          <a:p>
            <a:pPr marL="285750" indent="-285750" algn="l">
              <a:buClrTx/>
              <a:buSzTx/>
              <a:buFont typeface="Arial" panose="020B0604020202020204" pitchFamily="34" charset="0"/>
            </a:pPr>
            <a:r>
              <a:rPr lang="en-US" altLang="zh-CN" sz="1400" b="1" i="1">
                <a:latin typeface="微软雅黑" panose="020B0503020204020204" charset="-122"/>
                <a:ea typeface="微软雅黑" panose="020B0503020204020204" charset="-122"/>
              </a:rPr>
              <a:t>initial /ɪˈnɪʃl/ adj. 最初的</a:t>
            </a:r>
          </a:p>
          <a:p>
            <a:pPr marL="285750" indent="-285750" algn="l">
              <a:buClrTx/>
              <a:buSzTx/>
              <a:buFont typeface="Arial" panose="020B0604020202020204" pitchFamily="34" charset="0"/>
            </a:pPr>
            <a:r>
              <a:rPr lang="en-US" altLang="zh-CN" sz="1400" b="1" i="1">
                <a:latin typeface="微软雅黑" panose="020B0503020204020204" charset="-122"/>
                <a:ea typeface="微软雅黑" panose="020B0503020204020204" charset="-122"/>
              </a:rPr>
              <a:t>domestication /dəˌmestɪˈkeɪʃn/ n. 驯养；教化</a:t>
            </a:r>
          </a:p>
          <a:p>
            <a:pPr marL="285750" indent="-285750" algn="l">
              <a:buClrTx/>
              <a:buSzTx/>
              <a:buFont typeface="Arial" panose="020B0604020202020204" pitchFamily="34" charset="0"/>
            </a:pPr>
            <a:endParaRPr lang="en-US" altLang="zh-CN" sz="1400" b="1" i="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cs typeface="微软雅黑" panose="020B0503020204020204" charset="-122"/>
                <a:sym typeface="+mn-ea"/>
              </a:rPr>
              <a:t>    一项新的研究让我们对人与狗之间的复杂沟通关系有了新的认识，如果没有完成对狗的驯化，人类也就不可能进入文明社会。</a:t>
            </a: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我们与狗狗存在着非常特殊的关系。我们爱它们胜过地球上其他任何动物，可能是因为狗狗懂得分辨我们的情绪，这使得它们与我们的关系变得特别。全世界范围有超过400种狗狗，其中的每一种都有其特别之处。 你了解多少？</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blinds(horizontal)">
                                      <p:cBhvr>
                                        <p:cTn id="10" dur="500"/>
                                        <p:tgtEl>
                                          <p:spTgt spid="6">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Effect transition="in" filter="blinds(horizontal)">
                                      <p:cBhvr>
                                        <p:cTn id="13" dur="500"/>
                                        <p:tgtEl>
                                          <p:spTgt spid="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7" end="7"/>
                                            </p:txEl>
                                          </p:spTgt>
                                        </p:tgtEl>
                                        <p:attrNameLst>
                                          <p:attrName>style.visibility</p:attrName>
                                        </p:attrNameLst>
                                      </p:cBhvr>
                                      <p:to>
                                        <p:strVal val="visible"/>
                                      </p:to>
                                    </p:set>
                                    <p:animEffect transition="in" filter="blinds(horizontal)">
                                      <p:cBhvr>
                                        <p:cTn id="16" dur="500"/>
                                        <p:tgtEl>
                                          <p:spTgt spid="6">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Effect transition="in" filter="blinds(horizontal)">
                                      <p:cBhvr>
                                        <p:cTn id="1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2" name="图片 1"/>
          <p:cNvPicPr>
            <a:picLocks noChangeAspect="1"/>
          </p:cNvPicPr>
          <p:nvPr/>
        </p:nvPicPr>
        <p:blipFill>
          <a:blip r:embed="rId7"/>
          <a:srcRect t="561" r="66419"/>
          <a:stretch>
            <a:fillRect/>
          </a:stretch>
        </p:blipFill>
        <p:spPr>
          <a:xfrm>
            <a:off x="942975" y="1289685"/>
            <a:ext cx="3912235" cy="2699385"/>
          </a:xfrm>
          <a:prstGeom prst="roundRect">
            <a:avLst/>
          </a:prstGeom>
        </p:spPr>
      </p:pic>
      <p:sp>
        <p:nvSpPr>
          <p:cNvPr id="3" name="文本框 2"/>
          <p:cNvSpPr txBox="1"/>
          <p:nvPr/>
        </p:nvSpPr>
        <p:spPr>
          <a:xfrm>
            <a:off x="1588135" y="644525"/>
            <a:ext cx="3937000" cy="521970"/>
          </a:xfrm>
          <a:prstGeom prst="rect">
            <a:avLst/>
          </a:prstGeom>
          <a:noFill/>
        </p:spPr>
        <p:txBody>
          <a:bodyPr wrap="square" rtlCol="0" anchor="t">
            <a:spAutoFit/>
          </a:bodyPr>
          <a:lstStyle/>
          <a:p>
            <a:r>
              <a:rPr lang="en-US" altLang="zh-CN" sz="2800" b="1">
                <a:solidFill>
                  <a:schemeClr val="tx1"/>
                </a:solidFill>
              </a:rPr>
              <a:t>H</a:t>
            </a:r>
            <a:r>
              <a:rPr lang="zh-CN" altLang="en-US" sz="2800" b="1">
                <a:solidFill>
                  <a:schemeClr val="tx1"/>
                </a:solidFill>
              </a:rPr>
              <a:t>usky /ˈhʌski/ 哈士奇</a:t>
            </a:r>
          </a:p>
        </p:txBody>
      </p:sp>
      <p:sp>
        <p:nvSpPr>
          <p:cNvPr id="9" name="文本框 8"/>
          <p:cNvSpPr txBox="1"/>
          <p:nvPr/>
        </p:nvSpPr>
        <p:spPr>
          <a:xfrm>
            <a:off x="434340" y="5740400"/>
            <a:ext cx="11547475" cy="829945"/>
          </a:xfrm>
          <a:prstGeom prst="rect">
            <a:avLst/>
          </a:prstGeom>
          <a:noFill/>
        </p:spPr>
        <p:txBody>
          <a:bodyPr wrap="square" rtlCol="0" anchor="t">
            <a:spAutoFit/>
          </a:bodyPr>
          <a:lstStyle/>
          <a:p>
            <a:r>
              <a:rPr lang="en-US" altLang="zh-CN" sz="2400" b="1">
                <a:solidFill>
                  <a:srgbClr val="002060"/>
                </a:solidFill>
              </a:rPr>
              <a:t>        </a:t>
            </a:r>
            <a:r>
              <a:rPr lang="zh-CN" altLang="en-US" sz="2400" b="1">
                <a:solidFill>
                  <a:srgbClr val="002060"/>
                </a:solidFill>
              </a:rPr>
              <a:t>New owners should be prepared to provide an outlet for daily exercise.</a:t>
            </a:r>
          </a:p>
          <a:p>
            <a:r>
              <a:rPr lang="zh-CN" altLang="en-US" sz="2400" b="1">
                <a:solidFill>
                  <a:srgbClr val="002060"/>
                </a:solidFill>
              </a:rPr>
              <a:t>对于哈士奇新手应该有些心理准备，需要为二哈们准备一个每天可以锻炼的途径哦。</a:t>
            </a:r>
          </a:p>
        </p:txBody>
      </p:sp>
      <p:pic>
        <p:nvPicPr>
          <p:cNvPr id="10" name="图片 9"/>
          <p:cNvPicPr>
            <a:picLocks noChangeAspect="1"/>
          </p:cNvPicPr>
          <p:nvPr/>
        </p:nvPicPr>
        <p:blipFill>
          <a:blip r:embed="rId8"/>
          <a:srcRect r="27707"/>
          <a:stretch>
            <a:fillRect/>
          </a:stretch>
        </p:blipFill>
        <p:spPr>
          <a:xfrm>
            <a:off x="5525135" y="99060"/>
            <a:ext cx="6456680" cy="5641340"/>
          </a:xfrm>
          <a:prstGeom prst="roundRect">
            <a:avLst/>
          </a:prstGeom>
        </p:spPr>
      </p:pic>
      <p:sp>
        <p:nvSpPr>
          <p:cNvPr id="8" name="文本框 7"/>
          <p:cNvSpPr txBox="1"/>
          <p:nvPr/>
        </p:nvSpPr>
        <p:spPr>
          <a:xfrm>
            <a:off x="196215" y="3989070"/>
            <a:ext cx="8279130" cy="1630045"/>
          </a:xfrm>
          <a:prstGeom prst="rect">
            <a:avLst/>
          </a:prstGeom>
          <a:noFill/>
        </p:spPr>
        <p:txBody>
          <a:bodyPr wrap="square" rtlCol="0" anchor="t">
            <a:spAutoFit/>
          </a:bodyPr>
          <a:lstStyle/>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f</a:t>
            </a:r>
            <a:r>
              <a:rPr lang="zh-CN" altLang="en-US" sz="2000" b="1">
                <a:latin typeface="微软雅黑" panose="020B0503020204020204" charset="-122"/>
                <a:ea typeface="微软雅黑" panose="020B0503020204020204" charset="-122"/>
                <a:cs typeface="微软雅黑" panose="020B0503020204020204" charset="-122"/>
              </a:rPr>
              <a:t>riendly 友好</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g</a:t>
            </a:r>
            <a:r>
              <a:rPr lang="zh-CN" altLang="en-US" sz="2000" b="1">
                <a:latin typeface="微软雅黑" panose="020B0503020204020204" charset="-122"/>
                <a:ea typeface="微软雅黑" panose="020B0503020204020204" charset="-122"/>
                <a:cs typeface="微软雅黑" panose="020B0503020204020204" charset="-122"/>
              </a:rPr>
              <a:t>entle 温和</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d</a:t>
            </a:r>
            <a:r>
              <a:rPr lang="zh-CN" altLang="en-US" sz="2000" b="1">
                <a:latin typeface="微软雅黑" panose="020B0503020204020204" charset="-122"/>
                <a:ea typeface="微软雅黑" panose="020B0503020204020204" charset="-122"/>
                <a:cs typeface="微软雅黑" panose="020B0503020204020204" charset="-122"/>
              </a:rPr>
              <a:t>ignified  </a:t>
            </a:r>
            <a:r>
              <a:rPr lang="zh-CN" altLang="en-US" sz="2000" b="1" i="1">
                <a:latin typeface="微软雅黑" panose="020B0503020204020204" charset="-122"/>
                <a:ea typeface="微软雅黑" panose="020B0503020204020204" charset="-122"/>
                <a:cs typeface="微软雅黑" panose="020B0503020204020204" charset="-122"/>
              </a:rPr>
              <a:t>/ˈdɪɡnɪfaɪd/</a:t>
            </a:r>
            <a:r>
              <a:rPr lang="zh-CN" altLang="en-US" sz="2000" b="1">
                <a:latin typeface="微软雅黑" panose="020B0503020204020204" charset="-122"/>
                <a:ea typeface="微软雅黑" panose="020B0503020204020204" charset="-122"/>
                <a:cs typeface="微软雅黑" panose="020B0503020204020204" charset="-122"/>
              </a:rPr>
              <a:t> 高贵的</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lert, but not aggressive </a:t>
            </a:r>
            <a:r>
              <a:rPr lang="zh-CN" altLang="en-US" sz="2000" b="1" i="1">
                <a:latin typeface="微软雅黑" panose="020B0503020204020204" charset="-122"/>
                <a:ea typeface="微软雅黑" panose="020B0503020204020204" charset="-122"/>
                <a:cs typeface="微软雅黑" panose="020B0503020204020204" charset="-122"/>
              </a:rPr>
              <a:t>/əˈlɜːt/</a:t>
            </a:r>
            <a:r>
              <a:rPr lang="zh-CN" altLang="en-US" sz="2000" b="1">
                <a:latin typeface="微软雅黑" panose="020B0503020204020204" charset="-122"/>
                <a:ea typeface="微软雅黑" panose="020B0503020204020204" charset="-122"/>
                <a:cs typeface="微软雅黑" panose="020B0503020204020204" charset="-122"/>
              </a:rPr>
              <a:t> 警觉的但没有侵略性</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dorkable 呆萌</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dorky </a:t>
            </a:r>
            <a:r>
              <a:rPr lang="zh-CN" altLang="en-US" sz="2000" b="1" i="1">
                <a:latin typeface="微软雅黑" panose="020B0503020204020204" charset="-122"/>
                <a:ea typeface="微软雅黑" panose="020B0503020204020204" charset="-122"/>
                <a:cs typeface="微软雅黑" panose="020B0503020204020204" charset="-122"/>
              </a:rPr>
              <a:t>/ˈdɔːki/ </a:t>
            </a:r>
            <a:r>
              <a:rPr lang="zh-CN" altLang="en-US" sz="2000" b="1">
                <a:latin typeface="微软雅黑" panose="020B0503020204020204" charset="-122"/>
                <a:ea typeface="微软雅黑" panose="020B0503020204020204" charset="-122"/>
                <a:cs typeface="微软雅黑" panose="020B0503020204020204" charset="-122"/>
              </a:rPr>
              <a:t>呆傻</a:t>
            </a:r>
            <a:r>
              <a:rPr lang="en-US" altLang="zh-CN" sz="2000" b="1">
                <a:latin typeface="微软雅黑" panose="020B0503020204020204" charset="-122"/>
                <a:ea typeface="微软雅黑" panose="020B0503020204020204" charset="-122"/>
                <a:cs typeface="微软雅黑" panose="020B0503020204020204" charset="-122"/>
              </a:rPr>
              <a:t>+</a:t>
            </a:r>
            <a:r>
              <a:rPr lang="zh-CN" altLang="en-US" sz="2000" b="1">
                <a:latin typeface="微软雅黑" panose="020B0503020204020204" charset="-122"/>
                <a:ea typeface="微软雅黑" panose="020B0503020204020204" charset="-122"/>
                <a:cs typeface="微软雅黑" panose="020B0503020204020204" charset="-122"/>
              </a:rPr>
              <a:t>adorable </a:t>
            </a:r>
            <a:r>
              <a:rPr lang="zh-CN" altLang="en-US" sz="2000" b="1" i="1">
                <a:latin typeface="微软雅黑" panose="020B0503020204020204" charset="-122"/>
                <a:ea typeface="微软雅黑" panose="020B0503020204020204" charset="-122"/>
                <a:cs typeface="微软雅黑" panose="020B0503020204020204" charset="-122"/>
              </a:rPr>
              <a:t>/əˈdɔːrəbl/</a:t>
            </a:r>
            <a:r>
              <a:rPr lang="zh-CN" altLang="en-US" sz="2000" b="1">
                <a:latin typeface="微软雅黑" panose="020B0503020204020204" charset="-122"/>
                <a:ea typeface="微软雅黑" panose="020B0503020204020204" charset="-122"/>
                <a:cs typeface="微软雅黑" panose="020B0503020204020204" charset="-122"/>
              </a:rPr>
              <a:t>可爱 </a:t>
            </a:r>
          </a:p>
        </p:txBody>
      </p:sp>
      <p:pic>
        <p:nvPicPr>
          <p:cNvPr id="4" name="图片 3"/>
          <p:cNvPicPr>
            <a:picLocks noChangeAspect="1"/>
          </p:cNvPicPr>
          <p:nvPr/>
        </p:nvPicPr>
        <p:blipFill>
          <a:blip r:embed="rId9">
            <a:clrChange>
              <a:clrFrom>
                <a:srgbClr val="FFFFFF">
                  <a:alpha val="100000"/>
                </a:srgbClr>
              </a:clrFrom>
              <a:clrTo>
                <a:srgbClr val="FFFFFF">
                  <a:alpha val="100000"/>
                  <a:alpha val="0"/>
                </a:srgbClr>
              </a:clrTo>
            </a:clrChange>
          </a:blip>
          <a:srcRect l="12837" t="11856" r="12511" b="8633"/>
          <a:stretch>
            <a:fillRect/>
          </a:stretch>
        </p:blipFill>
        <p:spPr>
          <a:xfrm>
            <a:off x="600710" y="5669280"/>
            <a:ext cx="626110" cy="445135"/>
          </a:xfrm>
          <a:prstGeom prst="rect">
            <a:avLst/>
          </a:prstGeom>
        </p:spPr>
      </p:pic>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
        <p:nvSpPr>
          <p:cNvPr id="7" name="文本框 6"/>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6" name="文本框 5"/>
          <p:cNvSpPr txBox="1"/>
          <p:nvPr/>
        </p:nvSpPr>
        <p:spPr>
          <a:xfrm>
            <a:off x="1525905" y="644525"/>
            <a:ext cx="10474325" cy="521970"/>
          </a:xfrm>
          <a:prstGeom prst="rect">
            <a:avLst/>
          </a:prstGeom>
          <a:noFill/>
        </p:spPr>
        <p:txBody>
          <a:bodyPr wrap="square" rtlCol="0" anchor="t">
            <a:spAutoFit/>
          </a:bodyPr>
          <a:lstStyle/>
          <a:p>
            <a:r>
              <a:rPr lang="zh-CN" altLang="en-US" sz="2800" b="1"/>
              <a:t> </a:t>
            </a:r>
            <a:r>
              <a:rPr lang="en-US" altLang="zh-CN" sz="2800" b="1"/>
              <a:t>G</a:t>
            </a:r>
            <a:r>
              <a:rPr lang="zh-CN" altLang="en-US" sz="2800" b="1"/>
              <a:t>olden retriever </a:t>
            </a:r>
            <a:r>
              <a:rPr lang="zh-CN" altLang="en-US" sz="2000" b="1" i="1"/>
              <a:t>/rɪˈtriːvə(r)/ </a:t>
            </a:r>
            <a:r>
              <a:rPr lang="zh-CN" altLang="en-US" sz="2800" b="1">
                <a:sym typeface="+mn-ea"/>
              </a:rPr>
              <a:t>金毛</a:t>
            </a:r>
            <a:r>
              <a:rPr lang="zh-CN" altLang="en-US"/>
              <a:t>，动词 retrieve</a:t>
            </a:r>
            <a:r>
              <a:rPr lang="en-US" altLang="zh-CN"/>
              <a:t>“</a:t>
            </a:r>
            <a:r>
              <a:rPr lang="zh-CN" altLang="en-US"/>
              <a:t>找回猎物</a:t>
            </a:r>
            <a:r>
              <a:rPr lang="en-US" altLang="zh-CN"/>
              <a:t>”</a:t>
            </a:r>
            <a:r>
              <a:rPr lang="zh-CN" altLang="en-US"/>
              <a:t>； retriever</a:t>
            </a:r>
            <a:r>
              <a:rPr lang="en-US" altLang="zh-CN"/>
              <a:t>“</a:t>
            </a:r>
            <a:r>
              <a:rPr lang="zh-CN" altLang="en-US"/>
              <a:t>寻回犬</a:t>
            </a:r>
            <a:r>
              <a:rPr lang="en-US" altLang="zh-CN"/>
              <a:t>”</a:t>
            </a:r>
          </a:p>
        </p:txBody>
      </p:sp>
      <p:pic>
        <p:nvPicPr>
          <p:cNvPr id="8" name="图片 7"/>
          <p:cNvPicPr>
            <a:picLocks noChangeAspect="1"/>
          </p:cNvPicPr>
          <p:nvPr/>
        </p:nvPicPr>
        <p:blipFill>
          <a:blip r:embed="rId7"/>
          <a:srcRect l="9562" t="10898" r="28556" b="12168"/>
          <a:stretch>
            <a:fillRect/>
          </a:stretch>
        </p:blipFill>
        <p:spPr>
          <a:xfrm>
            <a:off x="922020" y="1374140"/>
            <a:ext cx="3672840" cy="3002915"/>
          </a:xfrm>
          <a:prstGeom prst="rect">
            <a:avLst/>
          </a:prstGeom>
        </p:spPr>
      </p:pic>
      <p:pic>
        <p:nvPicPr>
          <p:cNvPr id="7" name="图片 6"/>
          <p:cNvPicPr>
            <a:picLocks noChangeAspect="1"/>
          </p:cNvPicPr>
          <p:nvPr/>
        </p:nvPicPr>
        <p:blipFill>
          <a:blip r:embed="rId8"/>
          <a:srcRect b="9004"/>
          <a:stretch>
            <a:fillRect/>
          </a:stretch>
        </p:blipFill>
        <p:spPr>
          <a:xfrm>
            <a:off x="4881880" y="1146175"/>
            <a:ext cx="6905625" cy="4453255"/>
          </a:xfrm>
          <a:prstGeom prst="rect">
            <a:avLst/>
          </a:prstGeom>
        </p:spPr>
      </p:pic>
      <p:sp>
        <p:nvSpPr>
          <p:cNvPr id="11" name="文本框 10"/>
          <p:cNvSpPr txBox="1"/>
          <p:nvPr/>
        </p:nvSpPr>
        <p:spPr>
          <a:xfrm>
            <a:off x="393065" y="4515485"/>
            <a:ext cx="4488815" cy="1014730"/>
          </a:xfrm>
          <a:prstGeom prst="rect">
            <a:avLst/>
          </a:prstGeom>
          <a:noFill/>
        </p:spPr>
        <p:txBody>
          <a:bodyPr wrap="square" rtlCol="0" anchor="t">
            <a:spAutoFit/>
          </a:bodyPr>
          <a:lstStyle/>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i</a:t>
            </a:r>
            <a:r>
              <a:rPr lang="zh-CN" altLang="en-US" sz="2000" b="1">
                <a:latin typeface="微软雅黑" panose="020B0503020204020204" charset="-122"/>
                <a:ea typeface="微软雅黑" panose="020B0503020204020204" charset="-122"/>
                <a:cs typeface="微软雅黑" panose="020B0503020204020204" charset="-122"/>
              </a:rPr>
              <a:t>ntelligent 有才智的</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f</a:t>
            </a:r>
            <a:r>
              <a:rPr lang="zh-CN" altLang="en-US" sz="2000" b="1">
                <a:latin typeface="微软雅黑" panose="020B0503020204020204" charset="-122"/>
                <a:ea typeface="微软雅黑" panose="020B0503020204020204" charset="-122"/>
                <a:cs typeface="微软雅黑" panose="020B0503020204020204" charset="-122"/>
              </a:rPr>
              <a:t>riendly 友好的</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d</a:t>
            </a:r>
            <a:r>
              <a:rPr lang="zh-CN" altLang="en-US" sz="2000" b="1">
                <a:latin typeface="微软雅黑" panose="020B0503020204020204" charset="-122"/>
                <a:ea typeface="微软雅黑" panose="020B0503020204020204" charset="-122"/>
                <a:cs typeface="微软雅黑" panose="020B0503020204020204" charset="-122"/>
              </a:rPr>
              <a:t>evoted 忠诚的</a:t>
            </a:r>
          </a:p>
        </p:txBody>
      </p:sp>
      <p:sp>
        <p:nvSpPr>
          <p:cNvPr id="12" name="文本框 11"/>
          <p:cNvSpPr txBox="1"/>
          <p:nvPr/>
        </p:nvSpPr>
        <p:spPr>
          <a:xfrm>
            <a:off x="570230" y="5669280"/>
            <a:ext cx="11430000" cy="829945"/>
          </a:xfrm>
          <a:prstGeom prst="rect">
            <a:avLst/>
          </a:prstGeom>
          <a:noFill/>
        </p:spPr>
        <p:txBody>
          <a:bodyPr wrap="square" rtlCol="0" anchor="t">
            <a:spAutoFit/>
          </a:bodyPr>
          <a:lstStyle/>
          <a:p>
            <a:r>
              <a:rPr lang="en-US" altLang="zh-CN" sz="2400" b="1">
                <a:solidFill>
                  <a:srgbClr val="002060"/>
                </a:solidFill>
              </a:rPr>
              <a:t>       </a:t>
            </a:r>
            <a:r>
              <a:rPr lang="zh-CN" altLang="en-US" sz="2400" b="1">
                <a:solidFill>
                  <a:srgbClr val="002060"/>
                </a:solidFill>
              </a:rPr>
              <a:t>This dog is active and energetic, and needs daily exercise. </a:t>
            </a:r>
          </a:p>
          <a:p>
            <a:r>
              <a:rPr lang="zh-CN" altLang="en-US" sz="2400" b="1">
                <a:solidFill>
                  <a:srgbClr val="002060"/>
                </a:solidFill>
              </a:rPr>
              <a:t>     这种狗非常活泼且精力充沛，需要每天锻炼。</a:t>
            </a:r>
          </a:p>
        </p:txBody>
      </p:sp>
      <p:pic>
        <p:nvPicPr>
          <p:cNvPr id="3" name="图片 2"/>
          <p:cNvPicPr>
            <a:picLocks noChangeAspect="1"/>
          </p:cNvPicPr>
          <p:nvPr/>
        </p:nvPicPr>
        <p:blipFill>
          <a:blip r:embed="rId9">
            <a:clrChange>
              <a:clrFrom>
                <a:srgbClr val="FFFFFF">
                  <a:alpha val="100000"/>
                </a:srgbClr>
              </a:clrFrom>
              <a:clrTo>
                <a:srgbClr val="FFFFFF">
                  <a:alpha val="100000"/>
                  <a:alpha val="0"/>
                </a:srgbClr>
              </a:clrTo>
            </a:clrChange>
          </a:blip>
          <a:srcRect l="12837" t="11856" r="12511" b="8633"/>
          <a:stretch>
            <a:fillRect/>
          </a:stretch>
        </p:blipFill>
        <p:spPr>
          <a:xfrm>
            <a:off x="600710" y="5669280"/>
            <a:ext cx="626110" cy="445135"/>
          </a:xfrm>
          <a:prstGeom prst="rect">
            <a:avLst/>
          </a:prstGeom>
        </p:spPr>
      </p:pic>
      <p:sp>
        <p:nvSpPr>
          <p:cNvPr id="2" name="文本框 1"/>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4" name="文本框 3"/>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5">
            <a:clrChange>
              <a:clrFrom>
                <a:srgbClr val="FFFFFF">
                  <a:alpha val="100000"/>
                </a:srgbClr>
              </a:clrFrom>
              <a:clrTo>
                <a:srgbClr val="FFFFFF">
                  <a:alpha val="100000"/>
                  <a:alpha val="0"/>
                </a:srgbClr>
              </a:clrTo>
            </a:clrChange>
          </a:blip>
          <a:srcRect l="12837" t="11856" r="12511" b="8633"/>
          <a:stretch>
            <a:fillRect/>
          </a:stretch>
        </p:blipFill>
        <p:spPr>
          <a:xfrm>
            <a:off x="598805" y="5528310"/>
            <a:ext cx="626110" cy="445135"/>
          </a:xfrm>
          <a:prstGeom prst="rect">
            <a:avLst/>
          </a:prstGeom>
        </p:spPr>
      </p:pic>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pic>
        <p:nvPicPr>
          <p:cNvPr id="8" name="图片 7"/>
          <p:cNvPicPr>
            <a:picLocks noChangeAspect="1"/>
          </p:cNvPicPr>
          <p:nvPr/>
        </p:nvPicPr>
        <p:blipFill>
          <a:blip r:embed="rId8"/>
          <a:srcRect t="-140" r="66793"/>
          <a:stretch>
            <a:fillRect/>
          </a:stretch>
        </p:blipFill>
        <p:spPr>
          <a:xfrm>
            <a:off x="1087120" y="1145540"/>
            <a:ext cx="3675380" cy="2641600"/>
          </a:xfrm>
          <a:prstGeom prst="rect">
            <a:avLst/>
          </a:prstGeom>
        </p:spPr>
      </p:pic>
      <p:sp>
        <p:nvSpPr>
          <p:cNvPr id="9" name="文本框 8"/>
          <p:cNvSpPr txBox="1"/>
          <p:nvPr/>
        </p:nvSpPr>
        <p:spPr>
          <a:xfrm>
            <a:off x="1739265" y="624205"/>
            <a:ext cx="7288530" cy="521970"/>
          </a:xfrm>
          <a:prstGeom prst="rect">
            <a:avLst/>
          </a:prstGeom>
          <a:noFill/>
        </p:spPr>
        <p:txBody>
          <a:bodyPr wrap="square" rtlCol="0" anchor="t">
            <a:spAutoFit/>
          </a:bodyPr>
          <a:lstStyle/>
          <a:p>
            <a:r>
              <a:rPr lang="zh-CN" altLang="en-US" sz="2800" b="1"/>
              <a:t>French bulldog </a:t>
            </a:r>
            <a:r>
              <a:rPr lang="en-US" altLang="zh-CN" sz="2800" b="1"/>
              <a:t>/ </a:t>
            </a:r>
            <a:r>
              <a:rPr lang="zh-CN" altLang="en-US" sz="2800" b="1"/>
              <a:t>frenchie  法国斗牛犬</a:t>
            </a:r>
          </a:p>
        </p:txBody>
      </p:sp>
      <p:pic>
        <p:nvPicPr>
          <p:cNvPr id="16" name="图片 15"/>
          <p:cNvPicPr>
            <a:picLocks noChangeAspect="1"/>
          </p:cNvPicPr>
          <p:nvPr/>
        </p:nvPicPr>
        <p:blipFill>
          <a:blip r:embed="rId9"/>
          <a:srcRect b="9243"/>
          <a:stretch>
            <a:fillRect/>
          </a:stretch>
        </p:blipFill>
        <p:spPr>
          <a:xfrm>
            <a:off x="5367020" y="1145540"/>
            <a:ext cx="6629400" cy="4246880"/>
          </a:xfrm>
          <a:prstGeom prst="rect">
            <a:avLst/>
          </a:prstGeom>
        </p:spPr>
      </p:pic>
      <p:sp>
        <p:nvSpPr>
          <p:cNvPr id="17" name="文本框 16"/>
          <p:cNvSpPr txBox="1"/>
          <p:nvPr/>
        </p:nvSpPr>
        <p:spPr>
          <a:xfrm>
            <a:off x="286385" y="3898265"/>
            <a:ext cx="5277485" cy="1630045"/>
          </a:xfrm>
          <a:prstGeom prst="rect">
            <a:avLst/>
          </a:prstGeom>
          <a:noFill/>
        </p:spPr>
        <p:txBody>
          <a:bodyPr wrap="square" rtlCol="0" anchor="t">
            <a:spAutoFit/>
          </a:bodyPr>
          <a:lstStyle/>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p</a:t>
            </a:r>
            <a:r>
              <a:rPr lang="zh-CN" altLang="en-US" sz="2000" b="1">
                <a:latin typeface="微软雅黑" panose="020B0503020204020204" charset="-122"/>
                <a:ea typeface="微软雅黑" panose="020B0503020204020204" charset="-122"/>
                <a:cs typeface="微软雅黑" panose="020B0503020204020204" charset="-122"/>
              </a:rPr>
              <a:t>layful 好玩的</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s</a:t>
            </a:r>
            <a:r>
              <a:rPr lang="zh-CN" altLang="en-US" sz="2000" b="1">
                <a:latin typeface="微软雅黑" panose="020B0503020204020204" charset="-122"/>
                <a:ea typeface="微软雅黑" panose="020B0503020204020204" charset="-122"/>
                <a:cs typeface="微软雅黑" panose="020B0503020204020204" charset="-122"/>
              </a:rPr>
              <a:t>mart 聪明的</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daptable 适应性强</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c</a:t>
            </a:r>
            <a:r>
              <a:rPr lang="zh-CN" altLang="en-US" sz="2000" b="1">
                <a:latin typeface="微软雅黑" panose="020B0503020204020204" charset="-122"/>
                <a:ea typeface="微软雅黑" panose="020B0503020204020204" charset="-122"/>
                <a:cs typeface="微软雅黑" panose="020B0503020204020204" charset="-122"/>
              </a:rPr>
              <a:t>ompletely irresistible  </a:t>
            </a:r>
            <a:r>
              <a:rPr lang="zh-CN" altLang="en-US" sz="2000" b="1" i="1">
                <a:latin typeface="微软雅黑" panose="020B0503020204020204" charset="-122"/>
                <a:ea typeface="微软雅黑" panose="020B0503020204020204" charset="-122"/>
                <a:cs typeface="微软雅黑" panose="020B0503020204020204" charset="-122"/>
              </a:rPr>
              <a:t>/ˌɪrɪˈzɪstəbl/</a:t>
            </a:r>
            <a:r>
              <a:rPr lang="zh-CN" altLang="en-US" sz="2000" b="1">
                <a:latin typeface="微软雅黑" panose="020B0503020204020204" charset="-122"/>
                <a:ea typeface="微软雅黑" panose="020B0503020204020204" charset="-122"/>
                <a:cs typeface="微软雅黑" panose="020B0503020204020204" charset="-122"/>
              </a:rPr>
              <a:t> </a:t>
            </a:r>
          </a:p>
          <a:p>
            <a:pPr indent="0">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完全不可抵抗的</a:t>
            </a:r>
          </a:p>
        </p:txBody>
      </p:sp>
      <p:sp>
        <p:nvSpPr>
          <p:cNvPr id="18" name="文本框 17"/>
          <p:cNvSpPr txBox="1"/>
          <p:nvPr/>
        </p:nvSpPr>
        <p:spPr>
          <a:xfrm>
            <a:off x="384175" y="5528310"/>
            <a:ext cx="11612245" cy="1106805"/>
          </a:xfrm>
          <a:prstGeom prst="rect">
            <a:avLst/>
          </a:prstGeom>
          <a:noFill/>
        </p:spPr>
        <p:txBody>
          <a:bodyPr wrap="square" rtlCol="0" anchor="t">
            <a:spAutoFit/>
          </a:bodyPr>
          <a:lstStyle/>
          <a:p>
            <a:r>
              <a:rPr lang="en-US" altLang="zh-CN" sz="2400" b="1">
                <a:solidFill>
                  <a:srgbClr val="002060"/>
                </a:solidFill>
              </a:rPr>
              <a:t>         </a:t>
            </a:r>
            <a:r>
              <a:rPr lang="zh-CN" altLang="en-US" sz="2400" b="1">
                <a:solidFill>
                  <a:srgbClr val="002060"/>
                </a:solidFill>
              </a:rPr>
              <a:t>Frenchies are easygoing, not terribly athletic; </a:t>
            </a:r>
            <a:r>
              <a:rPr lang="zh-CN" altLang="en-US" sz="2400" b="1" u="sng">
                <a:solidFill>
                  <a:srgbClr val="002060"/>
                </a:solidFill>
              </a:rPr>
              <a:t>brisk</a:t>
            </a:r>
            <a:r>
              <a:rPr lang="zh-CN" altLang="en-US" sz="2400" b="1">
                <a:solidFill>
                  <a:srgbClr val="002060"/>
                </a:solidFill>
              </a:rPr>
              <a:t> walks will keep them </a:t>
            </a:r>
            <a:r>
              <a:rPr lang="zh-CN" altLang="en-US" sz="2400" b="1" u="sng">
                <a:solidFill>
                  <a:srgbClr val="002060"/>
                </a:solidFill>
              </a:rPr>
              <a:t>trim</a:t>
            </a:r>
            <a:r>
              <a:rPr lang="zh-CN" altLang="en-US" sz="2400" b="1">
                <a:solidFill>
                  <a:srgbClr val="002060"/>
                </a:solidFill>
              </a:rPr>
              <a:t>.</a:t>
            </a:r>
          </a:p>
          <a:p>
            <a:r>
              <a:rPr lang="zh-CN" altLang="en-US" sz="2400" b="1">
                <a:solidFill>
                  <a:srgbClr val="002060"/>
                </a:solidFill>
              </a:rPr>
              <a:t>法斗脾气随和，并不是那种可怕的运动员体质。轻快的散步可以让它们保持身形。</a:t>
            </a:r>
          </a:p>
          <a:p>
            <a:pPr marL="342900" indent="-342900">
              <a:buFont typeface="Wingdings" panose="05000000000000000000" charset="0"/>
              <a:buChar char="Ø"/>
            </a:pPr>
            <a:r>
              <a:rPr lang="zh-CN" altLang="en-US" b="1" i="1">
                <a:solidFill>
                  <a:srgbClr val="002060"/>
                </a:solidFill>
              </a:rPr>
              <a:t>brisk /brɪsk/adj. 敏锐的，活泼的        trim /trɪm/ adj. 整齐的；身材苗条的</a:t>
            </a:r>
          </a:p>
        </p:txBody>
      </p:sp>
      <p:sp>
        <p:nvSpPr>
          <p:cNvPr id="7" name="文本框 6"/>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7" grpId="0"/>
      <p:bldP spid="17" grpId="1"/>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3" name="图片 2"/>
          <p:cNvPicPr>
            <a:picLocks noChangeAspect="1"/>
          </p:cNvPicPr>
          <p:nvPr/>
        </p:nvPicPr>
        <p:blipFill>
          <a:blip r:embed="rId7"/>
          <a:srcRect b="11470"/>
          <a:stretch>
            <a:fillRect/>
          </a:stretch>
        </p:blipFill>
        <p:spPr>
          <a:xfrm>
            <a:off x="5368925" y="1036320"/>
            <a:ext cx="6388735" cy="4441825"/>
          </a:xfrm>
          <a:prstGeom prst="roundRect">
            <a:avLst/>
          </a:prstGeom>
        </p:spPr>
      </p:pic>
      <p:sp>
        <p:nvSpPr>
          <p:cNvPr id="4" name="文本框 3"/>
          <p:cNvSpPr txBox="1"/>
          <p:nvPr/>
        </p:nvSpPr>
        <p:spPr>
          <a:xfrm>
            <a:off x="502285" y="4463415"/>
            <a:ext cx="4866640" cy="1014730"/>
          </a:xfrm>
          <a:prstGeom prst="rect">
            <a:avLst/>
          </a:prstGeom>
          <a:noFill/>
        </p:spPr>
        <p:txBody>
          <a:bodyPr wrap="square" rtlCol="0" anchor="t">
            <a:spAutoFit/>
          </a:bodyPr>
          <a:lstStyle/>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s</a:t>
            </a:r>
            <a:r>
              <a:rPr lang="zh-CN" altLang="en-US" sz="2000" b="1">
                <a:latin typeface="微软雅黑" panose="020B0503020204020204" charset="-122"/>
                <a:ea typeface="微软雅黑" panose="020B0503020204020204" charset="-122"/>
                <a:cs typeface="微软雅黑" panose="020B0503020204020204" charset="-122"/>
              </a:rPr>
              <a:t>prightly </a:t>
            </a:r>
            <a:r>
              <a:rPr lang="zh-CN" altLang="en-US" sz="2000" b="1" i="1">
                <a:latin typeface="微软雅黑" panose="020B0503020204020204" charset="-122"/>
                <a:ea typeface="微软雅黑" panose="020B0503020204020204" charset="-122"/>
                <a:cs typeface="微软雅黑" panose="020B0503020204020204" charset="-122"/>
              </a:rPr>
              <a:t>/ˈspraɪtli/</a:t>
            </a:r>
            <a:r>
              <a:rPr lang="zh-CN" altLang="en-US" sz="2000" b="1">
                <a:latin typeface="微软雅黑" panose="020B0503020204020204" charset="-122"/>
                <a:ea typeface="微软雅黑" panose="020B0503020204020204" charset="-122"/>
                <a:cs typeface="微软雅黑" panose="020B0503020204020204" charset="-122"/>
              </a:rPr>
              <a:t>  活泼的</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t</a:t>
            </a:r>
            <a:r>
              <a:rPr lang="zh-CN" altLang="en-US" sz="2000" b="1">
                <a:latin typeface="微软雅黑" panose="020B0503020204020204" charset="-122"/>
                <a:ea typeface="微软雅黑" panose="020B0503020204020204" charset="-122"/>
                <a:cs typeface="微软雅黑" panose="020B0503020204020204" charset="-122"/>
              </a:rPr>
              <a:t>omboyish </a:t>
            </a:r>
            <a:r>
              <a:rPr lang="zh-CN" altLang="en-US" sz="2000" b="1" i="1">
                <a:latin typeface="微软雅黑" panose="020B0503020204020204" charset="-122"/>
                <a:ea typeface="微软雅黑" panose="020B0503020204020204" charset="-122"/>
                <a:cs typeface="微软雅黑" panose="020B0503020204020204" charset="-122"/>
              </a:rPr>
              <a:t>/'tɑm,bɔɪɪʃ/ </a:t>
            </a:r>
            <a:r>
              <a:rPr lang="zh-CN" altLang="en-US" sz="2000" b="1">
                <a:latin typeface="微软雅黑" panose="020B0503020204020204" charset="-122"/>
                <a:ea typeface="微软雅黑" panose="020B0503020204020204" charset="-122"/>
                <a:cs typeface="微软雅黑" panose="020B0503020204020204" charset="-122"/>
              </a:rPr>
              <a:t>顽皮的</a:t>
            </a:r>
          </a:p>
          <a:p>
            <a:pPr marL="342900" indent="-342900">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ffectionate </a:t>
            </a:r>
            <a:r>
              <a:rPr lang="zh-CN" altLang="en-US" sz="2000" b="1" i="1">
                <a:latin typeface="微软雅黑" panose="020B0503020204020204" charset="-122"/>
                <a:ea typeface="微软雅黑" panose="020B0503020204020204" charset="-122"/>
                <a:cs typeface="微软雅黑" panose="020B0503020204020204" charset="-122"/>
              </a:rPr>
              <a:t> /əˈfekʃənət/</a:t>
            </a:r>
            <a:r>
              <a:rPr lang="zh-CN" altLang="en-US" sz="2000" b="1">
                <a:latin typeface="微软雅黑" panose="020B0503020204020204" charset="-122"/>
                <a:ea typeface="微软雅黑" panose="020B0503020204020204" charset="-122"/>
                <a:cs typeface="微软雅黑" panose="020B0503020204020204" charset="-122"/>
              </a:rPr>
              <a:t> 深情的</a:t>
            </a:r>
          </a:p>
        </p:txBody>
      </p:sp>
      <p:sp>
        <p:nvSpPr>
          <p:cNvPr id="6" name="文本框 5"/>
          <p:cNvSpPr txBox="1"/>
          <p:nvPr/>
        </p:nvSpPr>
        <p:spPr>
          <a:xfrm>
            <a:off x="1620520" y="624205"/>
            <a:ext cx="6514465" cy="521970"/>
          </a:xfrm>
          <a:prstGeom prst="rect">
            <a:avLst/>
          </a:prstGeom>
          <a:noFill/>
        </p:spPr>
        <p:txBody>
          <a:bodyPr wrap="square" rtlCol="0" anchor="t">
            <a:spAutoFit/>
          </a:bodyPr>
          <a:lstStyle/>
          <a:p>
            <a:r>
              <a:rPr lang="zh-CN" altLang="en-US" sz="2800" b="1"/>
              <a:t> Yorkshire Terrier (Yorkie)</a:t>
            </a:r>
            <a:r>
              <a:rPr lang="zh-CN" altLang="en-US" sz="2800" b="1">
                <a:sym typeface="+mn-ea"/>
              </a:rPr>
              <a:t>约克夏梗</a:t>
            </a:r>
          </a:p>
        </p:txBody>
      </p:sp>
      <p:sp>
        <p:nvSpPr>
          <p:cNvPr id="16" name="文本框 15"/>
          <p:cNvSpPr txBox="1"/>
          <p:nvPr/>
        </p:nvSpPr>
        <p:spPr>
          <a:xfrm>
            <a:off x="662940" y="5478145"/>
            <a:ext cx="11384280" cy="1198880"/>
          </a:xfrm>
          <a:prstGeom prst="rect">
            <a:avLst/>
          </a:prstGeom>
          <a:noFill/>
        </p:spPr>
        <p:txBody>
          <a:bodyPr wrap="square" rtlCol="0" anchor="t">
            <a:spAutoFit/>
          </a:bodyPr>
          <a:lstStyle/>
          <a:p>
            <a:r>
              <a:rPr lang="en-US" altLang="zh-CN" sz="2400" b="1">
                <a:solidFill>
                  <a:srgbClr val="002060"/>
                </a:solidFill>
              </a:rPr>
              <a:t>    </a:t>
            </a:r>
            <a:r>
              <a:rPr lang="zh-CN" altLang="en-US" sz="2400" b="1">
                <a:solidFill>
                  <a:srgbClr val="002060"/>
                </a:solidFill>
              </a:rPr>
              <a:t>Yorkies are </a:t>
            </a:r>
            <a:r>
              <a:rPr lang="zh-CN" altLang="en-US" sz="2400" b="1" u="sng">
                <a:solidFill>
                  <a:srgbClr val="002060"/>
                </a:solidFill>
              </a:rPr>
              <a:t>moderately</a:t>
            </a:r>
            <a:r>
              <a:rPr lang="zh-CN" altLang="en-US" sz="2400" b="1">
                <a:solidFill>
                  <a:srgbClr val="002060"/>
                </a:solidFill>
              </a:rPr>
              <a:t> active and will be happy with a daily satisfying walk.</a:t>
            </a:r>
          </a:p>
          <a:p>
            <a:r>
              <a:rPr lang="zh-CN" altLang="en-US" sz="2400" b="1">
                <a:solidFill>
                  <a:srgbClr val="002060"/>
                </a:solidFill>
              </a:rPr>
              <a:t>约克夏梗通常是适度活泼的，如果可以给它们每天一次令它满意的步行，它们会非常高兴的！       </a:t>
            </a:r>
            <a:r>
              <a:rPr lang="zh-CN" altLang="en-US" b="1" i="1">
                <a:solidFill>
                  <a:srgbClr val="002060"/>
                </a:solidFill>
              </a:rPr>
              <a:t>moderately /ˈmɒdərətli/ adv. 适度地；中庸地；有节制地</a:t>
            </a:r>
          </a:p>
        </p:txBody>
      </p:sp>
      <p:pic>
        <p:nvPicPr>
          <p:cNvPr id="2" name="图片 1"/>
          <p:cNvPicPr>
            <a:picLocks noChangeAspect="1"/>
          </p:cNvPicPr>
          <p:nvPr/>
        </p:nvPicPr>
        <p:blipFill>
          <a:blip r:embed="rId8"/>
          <a:srcRect l="12175" t="26615" b="698"/>
          <a:stretch>
            <a:fillRect/>
          </a:stretch>
        </p:blipFill>
        <p:spPr>
          <a:xfrm>
            <a:off x="875665" y="1146175"/>
            <a:ext cx="3746500" cy="3192145"/>
          </a:xfrm>
          <a:prstGeom prst="roundRect">
            <a:avLst/>
          </a:prstGeom>
        </p:spPr>
      </p:pic>
      <p:pic>
        <p:nvPicPr>
          <p:cNvPr id="7" name="图片 6"/>
          <p:cNvPicPr>
            <a:picLocks noChangeAspect="1"/>
          </p:cNvPicPr>
          <p:nvPr/>
        </p:nvPicPr>
        <p:blipFill>
          <a:blip r:embed="rId9">
            <a:clrChange>
              <a:clrFrom>
                <a:srgbClr val="FFFFFF">
                  <a:alpha val="100000"/>
                </a:srgbClr>
              </a:clrFrom>
              <a:clrTo>
                <a:srgbClr val="FFFFFF">
                  <a:alpha val="100000"/>
                  <a:alpha val="0"/>
                </a:srgbClr>
              </a:clrTo>
            </a:clrChange>
          </a:blip>
          <a:srcRect l="12837" t="11856" r="12511" b="8633"/>
          <a:stretch>
            <a:fillRect/>
          </a:stretch>
        </p:blipFill>
        <p:spPr>
          <a:xfrm>
            <a:off x="445770" y="5356225"/>
            <a:ext cx="626110" cy="445135"/>
          </a:xfrm>
          <a:prstGeom prst="rect">
            <a:avLst/>
          </a:prstGeom>
        </p:spPr>
      </p:pic>
      <p:sp>
        <p:nvSpPr>
          <p:cNvPr id="8" name="文本框 7"/>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4" name="图片 3"/>
          <p:cNvPicPr>
            <a:picLocks noChangeAspect="1"/>
          </p:cNvPicPr>
          <p:nvPr/>
        </p:nvPicPr>
        <p:blipFill>
          <a:blip r:embed="rId7"/>
          <a:srcRect b="8364"/>
          <a:stretch>
            <a:fillRect/>
          </a:stretch>
        </p:blipFill>
        <p:spPr>
          <a:xfrm>
            <a:off x="5157470" y="99060"/>
            <a:ext cx="6896100" cy="5697855"/>
          </a:xfrm>
          <a:prstGeom prst="roundRect">
            <a:avLst/>
          </a:prstGeom>
        </p:spPr>
      </p:pic>
      <p:sp>
        <p:nvSpPr>
          <p:cNvPr id="6" name="文本框 5"/>
          <p:cNvSpPr txBox="1"/>
          <p:nvPr/>
        </p:nvSpPr>
        <p:spPr>
          <a:xfrm>
            <a:off x="431800" y="4214495"/>
            <a:ext cx="5125085" cy="1322070"/>
          </a:xfrm>
          <a:prstGeom prst="rect">
            <a:avLst/>
          </a:prstGeom>
          <a:noFill/>
        </p:spPr>
        <p:txBody>
          <a:bodyPr wrap="square" rtlCol="0" anchor="t">
            <a:spAutoFit/>
          </a:bodyPr>
          <a:lstStyle/>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f</a:t>
            </a:r>
            <a:r>
              <a:rPr lang="zh-CN" altLang="en-US" sz="2000" b="1">
                <a:latin typeface="微软雅黑" panose="020B0503020204020204" charset="-122"/>
                <a:ea typeface="微软雅黑" panose="020B0503020204020204" charset="-122"/>
                <a:cs typeface="微软雅黑" panose="020B0503020204020204" charset="-122"/>
              </a:rPr>
              <a:t>riendly and outgoing </a:t>
            </a: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友好且开朗的</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p</a:t>
            </a:r>
            <a:r>
              <a:rPr lang="zh-CN" altLang="en-US" sz="2000" b="1">
                <a:latin typeface="微软雅黑" panose="020B0503020204020204" charset="-122"/>
                <a:ea typeface="微软雅黑" panose="020B0503020204020204" charset="-122"/>
                <a:cs typeface="微软雅黑" panose="020B0503020204020204" charset="-122"/>
              </a:rPr>
              <a:t>lay well with others</a:t>
            </a: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和其他狗狗玩得很好，狗中社交高手</a:t>
            </a:r>
          </a:p>
        </p:txBody>
      </p:sp>
      <p:sp>
        <p:nvSpPr>
          <p:cNvPr id="7" name="文本框 6"/>
          <p:cNvSpPr txBox="1"/>
          <p:nvPr/>
        </p:nvSpPr>
        <p:spPr>
          <a:xfrm>
            <a:off x="1143635" y="5796280"/>
            <a:ext cx="9904730" cy="829945"/>
          </a:xfrm>
          <a:prstGeom prst="rect">
            <a:avLst/>
          </a:prstGeom>
          <a:noFill/>
        </p:spPr>
        <p:txBody>
          <a:bodyPr wrap="square" rtlCol="0" anchor="t">
            <a:spAutoFit/>
          </a:bodyPr>
          <a:lstStyle/>
          <a:p>
            <a:r>
              <a:rPr lang="zh-CN" altLang="en-US" sz="2400" b="1">
                <a:solidFill>
                  <a:srgbClr val="002060"/>
                </a:solidFill>
              </a:rPr>
              <a:t>Labs are high-spirited and not afraid to show it.</a:t>
            </a:r>
          </a:p>
          <a:p>
            <a:r>
              <a:rPr lang="zh-CN" altLang="en-US" sz="2400" b="1">
                <a:solidFill>
                  <a:srgbClr val="002060"/>
                </a:solidFill>
              </a:rPr>
              <a:t>拉布拉多非常生气勃勃，并且很乐于展现自己的活力。</a:t>
            </a:r>
          </a:p>
        </p:txBody>
      </p:sp>
      <p:pic>
        <p:nvPicPr>
          <p:cNvPr id="8" name="图片 7"/>
          <p:cNvPicPr>
            <a:picLocks noChangeAspect="1"/>
          </p:cNvPicPr>
          <p:nvPr/>
        </p:nvPicPr>
        <p:blipFill>
          <a:blip r:embed="rId8"/>
          <a:srcRect l="8822" t="12741" r="23874" b="7851"/>
          <a:stretch>
            <a:fillRect/>
          </a:stretch>
        </p:blipFill>
        <p:spPr>
          <a:xfrm>
            <a:off x="807720" y="1245870"/>
            <a:ext cx="3658235" cy="2968625"/>
          </a:xfrm>
          <a:prstGeom prst="roundRect">
            <a:avLst/>
          </a:prstGeom>
        </p:spPr>
      </p:pic>
      <p:pic>
        <p:nvPicPr>
          <p:cNvPr id="9" name="图片 8"/>
          <p:cNvPicPr>
            <a:picLocks noChangeAspect="1"/>
          </p:cNvPicPr>
          <p:nvPr/>
        </p:nvPicPr>
        <p:blipFill>
          <a:blip r:embed="rId9">
            <a:clrChange>
              <a:clrFrom>
                <a:srgbClr val="FFFFFF">
                  <a:alpha val="100000"/>
                </a:srgbClr>
              </a:clrFrom>
              <a:clrTo>
                <a:srgbClr val="FFFFFF">
                  <a:alpha val="100000"/>
                  <a:alpha val="0"/>
                </a:srgbClr>
              </a:clrTo>
            </a:clrChange>
          </a:blip>
          <a:srcRect l="12837" t="11856" r="12511" b="8633"/>
          <a:stretch>
            <a:fillRect/>
          </a:stretch>
        </p:blipFill>
        <p:spPr>
          <a:xfrm>
            <a:off x="600710" y="5669280"/>
            <a:ext cx="626110" cy="445135"/>
          </a:xfrm>
          <a:prstGeom prst="rect">
            <a:avLst/>
          </a:prstGeom>
        </p:spPr>
      </p:pic>
      <p:sp>
        <p:nvSpPr>
          <p:cNvPr id="3" name="文本框 2"/>
          <p:cNvSpPr txBox="1"/>
          <p:nvPr/>
        </p:nvSpPr>
        <p:spPr>
          <a:xfrm>
            <a:off x="1594485" y="723900"/>
            <a:ext cx="6245860" cy="521970"/>
          </a:xfrm>
          <a:prstGeom prst="rect">
            <a:avLst/>
          </a:prstGeom>
          <a:noFill/>
        </p:spPr>
        <p:txBody>
          <a:bodyPr wrap="square" rtlCol="0" anchor="t">
            <a:spAutoFit/>
          </a:bodyPr>
          <a:lstStyle/>
          <a:p>
            <a:r>
              <a:rPr lang="zh-CN" altLang="en-US" sz="2800" b="1"/>
              <a:t>Labrador </a:t>
            </a:r>
            <a:r>
              <a:rPr lang="zh-CN" altLang="en-US" b="1" i="1"/>
              <a:t> /ˈlæbrədɔː(r)/</a:t>
            </a:r>
            <a:r>
              <a:rPr lang="zh-CN" altLang="en-US" sz="2800" b="1"/>
              <a:t> retriever </a:t>
            </a:r>
            <a:r>
              <a:rPr lang="zh-CN" altLang="en-US" sz="2800" b="1">
                <a:sym typeface="+mn-ea"/>
              </a:rPr>
              <a:t>拉布拉多 </a:t>
            </a:r>
          </a:p>
        </p:txBody>
      </p:sp>
      <p:sp>
        <p:nvSpPr>
          <p:cNvPr id="2" name="文本框 1"/>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3" name="文本框 2"/>
          <p:cNvSpPr txBox="1"/>
          <p:nvPr/>
        </p:nvSpPr>
        <p:spPr>
          <a:xfrm>
            <a:off x="1762125" y="644525"/>
            <a:ext cx="4749800" cy="521970"/>
          </a:xfrm>
          <a:prstGeom prst="rect">
            <a:avLst/>
          </a:prstGeom>
          <a:noFill/>
        </p:spPr>
        <p:txBody>
          <a:bodyPr wrap="square" rtlCol="0" anchor="t">
            <a:spAutoFit/>
          </a:bodyPr>
          <a:lstStyle/>
          <a:p>
            <a:r>
              <a:rPr lang="zh-CN" altLang="en-US"/>
              <a:t> </a:t>
            </a:r>
            <a:r>
              <a:rPr lang="zh-CN" altLang="en-US" sz="2800" b="1"/>
              <a:t>Akita </a:t>
            </a:r>
            <a:r>
              <a:rPr lang="zh-CN" altLang="en-US" b="1" i="1"/>
              <a:t>/əˈkiːtə/ </a:t>
            </a:r>
            <a:r>
              <a:rPr lang="zh-CN" altLang="en-US" sz="2800" b="1">
                <a:sym typeface="+mn-ea"/>
              </a:rPr>
              <a:t>日本秋田</a:t>
            </a:r>
          </a:p>
        </p:txBody>
      </p:sp>
      <p:sp>
        <p:nvSpPr>
          <p:cNvPr id="6" name="文本框 5"/>
          <p:cNvSpPr txBox="1"/>
          <p:nvPr/>
        </p:nvSpPr>
        <p:spPr>
          <a:xfrm>
            <a:off x="521335" y="3721735"/>
            <a:ext cx="6141085" cy="1630045"/>
          </a:xfrm>
          <a:prstGeom prst="rect">
            <a:avLst/>
          </a:prstGeom>
          <a:noFill/>
        </p:spPr>
        <p:txBody>
          <a:bodyPr wrap="square" rtlCol="0" anchor="t">
            <a:spAutoFit/>
          </a:bodyPr>
          <a:lstStyle/>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d</a:t>
            </a:r>
            <a:r>
              <a:rPr lang="zh-CN" altLang="en-US" sz="2000" b="1">
                <a:latin typeface="微软雅黑" panose="020B0503020204020204" charset="-122"/>
                <a:ea typeface="微软雅黑" panose="020B0503020204020204" charset="-122"/>
                <a:cs typeface="微软雅黑" panose="020B0503020204020204" charset="-122"/>
              </a:rPr>
              <a:t>ignified 高贵的</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c</a:t>
            </a:r>
            <a:r>
              <a:rPr lang="zh-CN" altLang="en-US" sz="2000" b="1">
                <a:latin typeface="微软雅黑" panose="020B0503020204020204" charset="-122"/>
                <a:ea typeface="微软雅黑" panose="020B0503020204020204" charset="-122"/>
                <a:cs typeface="微软雅黑" panose="020B0503020204020204" charset="-122"/>
              </a:rPr>
              <a:t>ourageous 有胆识的</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p</a:t>
            </a:r>
            <a:r>
              <a:rPr lang="zh-CN" altLang="en-US" sz="2000" b="1">
                <a:latin typeface="微软雅黑" panose="020B0503020204020204" charset="-122"/>
                <a:ea typeface="微软雅黑" panose="020B0503020204020204" charset="-122"/>
                <a:cs typeface="微软雅黑" panose="020B0503020204020204" charset="-122"/>
              </a:rPr>
              <a:t>rofoundly loyal to their humans</a:t>
            </a: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a:t>
            </a:r>
            <a:r>
              <a:rPr lang="zh-CN" altLang="en-US" sz="1600" b="1" i="1">
                <a:latin typeface="微软雅黑" panose="020B0503020204020204" charset="-122"/>
                <a:ea typeface="微软雅黑" panose="020B0503020204020204" charset="-122"/>
                <a:cs typeface="微软雅黑" panose="020B0503020204020204" charset="-122"/>
              </a:rPr>
              <a:t>/prəˈfaʊndli/ adv. 深刻地；深深地；极度地</a:t>
            </a:r>
            <a:endParaRPr lang="zh-CN" altLang="en-US" sz="2000" b="1">
              <a:latin typeface="微软雅黑" panose="020B0503020204020204" charset="-122"/>
              <a:ea typeface="微软雅黑" panose="020B0503020204020204" charset="-122"/>
              <a:cs typeface="微软雅黑" panose="020B0503020204020204" charset="-122"/>
            </a:endParaRP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对主人拥有深沉的忠诚度</a:t>
            </a:r>
          </a:p>
        </p:txBody>
      </p:sp>
      <p:pic>
        <p:nvPicPr>
          <p:cNvPr id="8" name="图片 7"/>
          <p:cNvPicPr>
            <a:picLocks noChangeAspect="1"/>
          </p:cNvPicPr>
          <p:nvPr/>
        </p:nvPicPr>
        <p:blipFill>
          <a:blip r:embed="rId7"/>
          <a:srcRect l="23751" t="13652" r="2453" b="8181"/>
          <a:stretch>
            <a:fillRect/>
          </a:stretch>
        </p:blipFill>
        <p:spPr>
          <a:xfrm>
            <a:off x="5527040" y="187325"/>
            <a:ext cx="6550025" cy="5164455"/>
          </a:xfrm>
          <a:prstGeom prst="roundRect">
            <a:avLst/>
          </a:prstGeom>
        </p:spPr>
      </p:pic>
      <p:sp>
        <p:nvSpPr>
          <p:cNvPr id="9" name="文本框 8"/>
          <p:cNvSpPr txBox="1"/>
          <p:nvPr/>
        </p:nvSpPr>
        <p:spPr>
          <a:xfrm>
            <a:off x="1224915" y="5351780"/>
            <a:ext cx="10852150" cy="1383665"/>
          </a:xfrm>
          <a:prstGeom prst="rect">
            <a:avLst/>
          </a:prstGeom>
          <a:noFill/>
        </p:spPr>
        <p:txBody>
          <a:bodyPr wrap="square" rtlCol="0" anchor="t">
            <a:spAutoFit/>
          </a:bodyPr>
          <a:lstStyle/>
          <a:p>
            <a:pPr algn="l">
              <a:buClrTx/>
              <a:buSzTx/>
              <a:buNone/>
            </a:pPr>
            <a:r>
              <a:rPr lang="zh-CN" altLang="en-US" sz="2400" b="1">
                <a:solidFill>
                  <a:srgbClr val="002060"/>
                </a:solidFill>
              </a:rPr>
              <a:t>Not a </a:t>
            </a:r>
            <a:r>
              <a:rPr lang="zh-CN" altLang="en-US" sz="2400" b="1" u="sng">
                <a:solidFill>
                  <a:srgbClr val="002060"/>
                </a:solidFill>
              </a:rPr>
              <a:t>hyper</a:t>
            </a:r>
            <a:r>
              <a:rPr lang="zh-CN" altLang="en-US" sz="2400" b="1">
                <a:solidFill>
                  <a:srgbClr val="002060"/>
                </a:solidFill>
              </a:rPr>
              <a:t> </a:t>
            </a:r>
            <a:r>
              <a:rPr lang="zh-CN" altLang="en-US" sz="2400" b="1" u="sng">
                <a:solidFill>
                  <a:srgbClr val="002060"/>
                </a:solidFill>
              </a:rPr>
              <a:t>breed</a:t>
            </a:r>
            <a:r>
              <a:rPr lang="zh-CN" altLang="en-US" sz="2400" b="1">
                <a:solidFill>
                  <a:srgbClr val="002060"/>
                </a:solidFill>
              </a:rPr>
              <a:t>, but these big guys enjoy regular exercise.</a:t>
            </a:r>
          </a:p>
          <a:p>
            <a:pPr algn="l">
              <a:buClrTx/>
              <a:buSzTx/>
              <a:buNone/>
            </a:pPr>
            <a:r>
              <a:rPr lang="zh-CN" altLang="en-US" sz="2400" b="1">
                <a:solidFill>
                  <a:srgbClr val="002060"/>
                </a:solidFill>
              </a:rPr>
              <a:t>秋田不算一个会超级亢奋的品种，但这些大家伙很享受它们的常规训练。</a:t>
            </a:r>
          </a:p>
          <a:p>
            <a:pPr marL="342900" indent="-342900" algn="l">
              <a:buClrTx/>
              <a:buSzTx/>
              <a:buFont typeface="Wingdings" panose="05000000000000000000" charset="0"/>
              <a:buChar char="Ø"/>
            </a:pPr>
            <a:r>
              <a:rPr lang="zh-CN" altLang="en-US" b="1" i="1">
                <a:solidFill>
                  <a:srgbClr val="002060"/>
                </a:solidFill>
              </a:rPr>
              <a:t>hyper /ˈhaɪpə(r)/ adj. 亢奋的；高度紧张的</a:t>
            </a:r>
          </a:p>
          <a:p>
            <a:pPr marL="342900" indent="-342900" algn="l">
              <a:buClrTx/>
              <a:buSzTx/>
              <a:buFont typeface="Wingdings" panose="05000000000000000000" charset="0"/>
              <a:buChar char="Ø"/>
            </a:pPr>
            <a:r>
              <a:rPr lang="zh-CN" altLang="en-US" b="1" i="1">
                <a:solidFill>
                  <a:srgbClr val="002060"/>
                </a:solidFill>
              </a:rPr>
              <a:t>breed /briːd/ n. 品种；（人或物的）类型</a:t>
            </a:r>
          </a:p>
        </p:txBody>
      </p:sp>
      <p:pic>
        <p:nvPicPr>
          <p:cNvPr id="4" name="图片 3"/>
          <p:cNvPicPr>
            <a:picLocks noChangeAspect="1"/>
          </p:cNvPicPr>
          <p:nvPr/>
        </p:nvPicPr>
        <p:blipFill>
          <a:blip r:embed="rId8"/>
          <a:srcRect t="5344" b="5966"/>
          <a:stretch>
            <a:fillRect/>
          </a:stretch>
        </p:blipFill>
        <p:spPr>
          <a:xfrm>
            <a:off x="1309370" y="1285240"/>
            <a:ext cx="3810000" cy="2435860"/>
          </a:xfrm>
          <a:prstGeom prst="roundRect">
            <a:avLst/>
          </a:prstGeom>
        </p:spPr>
      </p:pic>
      <p:pic>
        <p:nvPicPr>
          <p:cNvPr id="7" name="图片 6"/>
          <p:cNvPicPr>
            <a:picLocks noChangeAspect="1"/>
          </p:cNvPicPr>
          <p:nvPr/>
        </p:nvPicPr>
        <p:blipFill>
          <a:blip r:embed="rId9">
            <a:clrChange>
              <a:clrFrom>
                <a:srgbClr val="FFFFFF">
                  <a:alpha val="100000"/>
                </a:srgbClr>
              </a:clrFrom>
              <a:clrTo>
                <a:srgbClr val="FFFFFF">
                  <a:alpha val="100000"/>
                  <a:alpha val="0"/>
                </a:srgbClr>
              </a:clrTo>
            </a:clrChange>
          </a:blip>
          <a:srcRect l="12837" t="11856" r="12511" b="8633"/>
          <a:stretch>
            <a:fillRect/>
          </a:stretch>
        </p:blipFill>
        <p:spPr>
          <a:xfrm>
            <a:off x="683260" y="5454650"/>
            <a:ext cx="626110" cy="445135"/>
          </a:xfrm>
          <a:prstGeom prst="rect">
            <a:avLst/>
          </a:prstGeom>
        </p:spPr>
      </p:pic>
      <p:sp>
        <p:nvSpPr>
          <p:cNvPr id="2" name="文本框 1"/>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文本框 11"/>
          <p:cNvSpPr txBox="1"/>
          <p:nvPr/>
        </p:nvSpPr>
        <p:spPr>
          <a:xfrm>
            <a:off x="7148830" y="5895340"/>
            <a:ext cx="4128135" cy="398780"/>
          </a:xfrm>
          <a:prstGeom prst="rect">
            <a:avLst/>
          </a:prstGeom>
          <a:noFill/>
        </p:spPr>
        <p:txBody>
          <a:bodyPr wrap="square" rtlCol="0">
            <a:spAutoFit/>
          </a:bodyPr>
          <a:lstStyle/>
          <a:p>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000" b="1" dirty="0">
                <a:solidFill>
                  <a:srgbClr val="002060"/>
                </a:solidFill>
                <a:latin typeface="微软雅黑" panose="020B0503020204020204" charset="-122"/>
                <a:ea typeface="微软雅黑" panose="020B0503020204020204" charset="-122"/>
                <a:cs typeface="微软雅黑" panose="020B0503020204020204" charset="-122"/>
              </a:rPr>
              <a:t> 吴俊峰  张立春</a:t>
            </a:r>
            <a:r>
              <a:rPr lang="en-US" altLang="zh-CN" sz="2000" b="1" dirty="0">
                <a:solidFill>
                  <a:srgbClr val="002060"/>
                </a:solidFill>
                <a:latin typeface="微软雅黑" panose="020B0503020204020204" charset="-122"/>
                <a:ea typeface="微软雅黑" panose="020B0503020204020204" charset="-122"/>
                <a:cs typeface="微软雅黑" panose="020B0503020204020204" charset="-122"/>
              </a:rPr>
              <a:t>——</a:t>
            </a:r>
          </a:p>
        </p:txBody>
      </p:sp>
      <p:sp>
        <p:nvSpPr>
          <p:cNvPr id="13" name="文本框 12"/>
          <p:cNvSpPr txBox="1"/>
          <p:nvPr/>
        </p:nvSpPr>
        <p:spPr>
          <a:xfrm>
            <a:off x="5320665" y="5276215"/>
            <a:ext cx="6047105" cy="460375"/>
          </a:xfrm>
          <a:prstGeom prst="rect">
            <a:avLst/>
          </a:prstGeom>
          <a:noFill/>
        </p:spPr>
        <p:txBody>
          <a:bodyPr wrap="square" rtlCol="0">
            <a:spAutoFit/>
          </a:bodyPr>
          <a:lstStyle/>
          <a:p>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狗是人类的好朋友</a:t>
            </a: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也是读后续写的好题材</a:t>
            </a:r>
          </a:p>
        </p:txBody>
      </p:sp>
      <p:pic>
        <p:nvPicPr>
          <p:cNvPr id="6" name="图片 5"/>
          <p:cNvPicPr>
            <a:picLocks noChangeAspect="1"/>
          </p:cNvPicPr>
          <p:nvPr/>
        </p:nvPicPr>
        <p:blipFill>
          <a:blip r:embed="rId4"/>
          <a:stretch>
            <a:fillRect/>
          </a:stretch>
        </p:blipFill>
        <p:spPr>
          <a:xfrm>
            <a:off x="3268980" y="0"/>
            <a:ext cx="6023610" cy="4250055"/>
          </a:xfrm>
          <a:prstGeom prst="rect">
            <a:avLst/>
          </a:prstGeom>
        </p:spPr>
      </p:pic>
      <p:sp>
        <p:nvSpPr>
          <p:cNvPr id="2" name="文本框 1"/>
          <p:cNvSpPr txBox="1"/>
          <p:nvPr/>
        </p:nvSpPr>
        <p:spPr>
          <a:xfrm>
            <a:off x="949325" y="4088765"/>
            <a:ext cx="10880725" cy="1014730"/>
          </a:xfrm>
          <a:prstGeom prst="rect">
            <a:avLst/>
          </a:prstGeom>
          <a:noFill/>
        </p:spPr>
        <p:txBody>
          <a:bodyPr wrap="square" rtlCol="0">
            <a:spAutoFit/>
          </a:bodyPr>
          <a:lstStyle/>
          <a:p>
            <a:r>
              <a:rPr lang="en-US" altLang="zh-CN" sz="6000" b="1" dirty="0">
                <a:solidFill>
                  <a:srgbClr val="002060"/>
                </a:solidFill>
                <a:latin typeface="微软雅黑" panose="020B0503020204020204" charset="-122"/>
                <a:ea typeface="微软雅黑" panose="020B0503020204020204" charset="-122"/>
                <a:cs typeface="微软雅黑" panose="020B0503020204020204" charset="-122"/>
              </a:rPr>
              <a:t>How to describe a dog?</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450" decel="100000" fill="hold"/>
                                        <p:tgtEl>
                                          <p:spTgt spid="1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par>
                          <p:cTn id="11" fill="hold">
                            <p:stCondLst>
                              <p:cond delay="1399"/>
                            </p:stCondLst>
                            <p:childTnLst>
                              <p:par>
                                <p:cTn id="12" presetID="16" presetClass="entr" presetSubtype="2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par>
                          <p:cTn id="15" fill="hold">
                            <p:stCondLst>
                              <p:cond delay="1899"/>
                            </p:stCondLst>
                            <p:childTnLst>
                              <p:par>
                                <p:cTn id="16" presetID="37" presetClass="entr" presetSubtype="0" fill="hold" grpId="0" nodeType="afterEffect">
                                  <p:stCondLst>
                                    <p:cond delay="0"/>
                                  </p:stCondLst>
                                  <p:iterate type="wd">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450" decel="100000" fill="hold"/>
                                        <p:tgtEl>
                                          <p:spTgt spid="2"/>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4606290" y="225425"/>
            <a:ext cx="4938395" cy="521970"/>
          </a:xfrm>
          <a:prstGeom prst="rect">
            <a:avLst/>
          </a:prstGeom>
          <a:noFill/>
        </p:spPr>
        <p:txBody>
          <a:bodyPr wrap="square" rtlCol="0" anchor="t">
            <a:spAutoFit/>
          </a:bodyPr>
          <a:lstStyle/>
          <a:p>
            <a:r>
              <a:rPr lang="zh-CN" altLang="en-US" sz="2800" b="1"/>
              <a:t> Border Collie</a:t>
            </a:r>
            <a:r>
              <a:rPr lang="zh-CN" altLang="en-US" sz="2800" b="1">
                <a:sym typeface="+mn-ea"/>
              </a:rPr>
              <a:t>边境牧羊犬</a:t>
            </a:r>
          </a:p>
        </p:txBody>
      </p:sp>
      <p:pic>
        <p:nvPicPr>
          <p:cNvPr id="6" name="图片 5"/>
          <p:cNvPicPr>
            <a:picLocks noChangeAspect="1"/>
          </p:cNvPicPr>
          <p:nvPr/>
        </p:nvPicPr>
        <p:blipFill>
          <a:blip r:embed="rId7"/>
          <a:srcRect b="7560"/>
          <a:stretch>
            <a:fillRect/>
          </a:stretch>
        </p:blipFill>
        <p:spPr>
          <a:xfrm>
            <a:off x="5614035" y="747395"/>
            <a:ext cx="6467475" cy="4309110"/>
          </a:xfrm>
          <a:prstGeom prst="roundRect">
            <a:avLst/>
          </a:prstGeom>
        </p:spPr>
      </p:pic>
      <p:sp>
        <p:nvSpPr>
          <p:cNvPr id="7" name="文本框 6"/>
          <p:cNvSpPr txBox="1"/>
          <p:nvPr/>
        </p:nvSpPr>
        <p:spPr>
          <a:xfrm>
            <a:off x="447675" y="3118485"/>
            <a:ext cx="6708140" cy="1938020"/>
          </a:xfrm>
          <a:prstGeom prst="rect">
            <a:avLst/>
          </a:prstGeom>
          <a:noFill/>
        </p:spPr>
        <p:txBody>
          <a:bodyPr wrap="square" rtlCol="0" anchor="t">
            <a:spAutoFit/>
          </a:bodyPr>
          <a:lstStyle/>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r</a:t>
            </a:r>
            <a:r>
              <a:rPr lang="zh-CN" altLang="en-US" sz="2000" b="1">
                <a:latin typeface="微软雅黑" panose="020B0503020204020204" charset="-122"/>
                <a:ea typeface="微软雅黑" panose="020B0503020204020204" charset="-122"/>
                <a:cs typeface="微软雅黑" panose="020B0503020204020204" charset="-122"/>
              </a:rPr>
              <a:t>emarkably smart 非常聪明</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w</a:t>
            </a:r>
            <a:r>
              <a:rPr lang="zh-CN" altLang="en-US" sz="2000" b="1">
                <a:latin typeface="微软雅黑" panose="020B0503020204020204" charset="-122"/>
                <a:ea typeface="微软雅黑" panose="020B0503020204020204" charset="-122"/>
                <a:cs typeface="微软雅黑" panose="020B0503020204020204" charset="-122"/>
              </a:rPr>
              <a:t>orkaholics </a:t>
            </a:r>
            <a:r>
              <a:rPr lang="zh-CN" altLang="en-US" sz="2000" b="1" i="1">
                <a:latin typeface="微软雅黑" panose="020B0503020204020204" charset="-122"/>
                <a:ea typeface="微软雅黑" panose="020B0503020204020204" charset="-122"/>
                <a:cs typeface="微软雅黑" panose="020B0503020204020204" charset="-122"/>
              </a:rPr>
              <a:t> /ˌwɜːkəˈhɒlɪk/</a:t>
            </a:r>
            <a:r>
              <a:rPr lang="zh-CN" altLang="en-US" sz="2000" b="1">
                <a:latin typeface="微软雅黑" panose="020B0503020204020204" charset="-122"/>
                <a:ea typeface="微软雅黑" panose="020B0503020204020204" charset="-122"/>
                <a:cs typeface="微软雅黑" panose="020B0503020204020204" charset="-122"/>
              </a:rPr>
              <a:t> 工作狂</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keen, intelligent and </a:t>
            </a:r>
            <a:r>
              <a:rPr lang="zh-CN" altLang="en-US" sz="2000" b="1">
                <a:latin typeface="微软雅黑" panose="020B0503020204020204" charset="-122"/>
                <a:ea typeface="微软雅黑" panose="020B0503020204020204" charset="-122"/>
                <a:cs typeface="微软雅黑" panose="020B0503020204020204" charset="-122"/>
              </a:rPr>
              <a:t>alert 敏锐，聪明而且警惕</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sym typeface="+mn-ea"/>
              </a:rPr>
              <a:t>n</a:t>
            </a:r>
            <a:r>
              <a:rPr lang="zh-CN" altLang="en-US" sz="2000" b="1">
                <a:latin typeface="微软雅黑" panose="020B0503020204020204" charset="-122"/>
                <a:ea typeface="微软雅黑" panose="020B0503020204020204" charset="-122"/>
                <a:cs typeface="微软雅黑" panose="020B0503020204020204" charset="-122"/>
                <a:sym typeface="+mn-ea"/>
              </a:rPr>
              <a:t>ot averse to a good cuddle 对拥抱并不反感</a:t>
            </a: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sym typeface="+mn-ea"/>
              </a:rPr>
              <a:t>      </a:t>
            </a:r>
            <a:r>
              <a:rPr lang="zh-CN" altLang="en-US" b="1" i="1">
                <a:latin typeface="微软雅黑" panose="020B0503020204020204" charset="-122"/>
                <a:ea typeface="微软雅黑" panose="020B0503020204020204" charset="-122"/>
                <a:cs typeface="微软雅黑" panose="020B0503020204020204" charset="-122"/>
                <a:sym typeface="+mn-ea"/>
              </a:rPr>
              <a:t> /əˈvɜːs/ adj. 反对的；不愿意的</a:t>
            </a: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sym typeface="+mn-ea"/>
              </a:rPr>
              <a:t>     </a:t>
            </a:r>
            <a:r>
              <a:rPr lang="zh-CN" altLang="en-US" sz="1600" b="1" i="1">
                <a:latin typeface="微软雅黑" panose="020B0503020204020204" charset="-122"/>
                <a:ea typeface="微软雅黑" panose="020B0503020204020204" charset="-122"/>
                <a:cs typeface="微软雅黑" panose="020B0503020204020204" charset="-122"/>
                <a:sym typeface="+mn-ea"/>
              </a:rPr>
              <a:t> /ˈkʌdl/ v. 拥抱；偎依；亲热地搂住   n. 搂抱，拥抱</a:t>
            </a:r>
          </a:p>
        </p:txBody>
      </p:sp>
      <p:sp>
        <p:nvSpPr>
          <p:cNvPr id="8" name="文本框 7"/>
          <p:cNvSpPr txBox="1"/>
          <p:nvPr/>
        </p:nvSpPr>
        <p:spPr>
          <a:xfrm>
            <a:off x="900430" y="5056505"/>
            <a:ext cx="10975975" cy="1753235"/>
          </a:xfrm>
          <a:prstGeom prst="rect">
            <a:avLst/>
          </a:prstGeom>
          <a:noFill/>
        </p:spPr>
        <p:txBody>
          <a:bodyPr wrap="square" rtlCol="0" anchor="t">
            <a:spAutoFit/>
          </a:bodyPr>
          <a:lstStyle/>
          <a:p>
            <a:pPr algn="l">
              <a:buClrTx/>
              <a:buSzTx/>
              <a:buNone/>
            </a:pPr>
            <a:r>
              <a:rPr lang="zh-CN" altLang="en-US" sz="2400" b="1">
                <a:solidFill>
                  <a:srgbClr val="002060"/>
                </a:solidFill>
              </a:rPr>
              <a:t>The </a:t>
            </a:r>
            <a:r>
              <a:rPr lang="zh-CN" altLang="en-US" sz="2400" b="1" u="sng">
                <a:solidFill>
                  <a:srgbClr val="002060"/>
                </a:solidFill>
              </a:rPr>
              <a:t>uncanny</a:t>
            </a:r>
            <a:r>
              <a:rPr lang="zh-CN" altLang="en-US" sz="2400" b="1">
                <a:solidFill>
                  <a:srgbClr val="002060"/>
                </a:solidFill>
              </a:rPr>
              <a:t> intelligence, </a:t>
            </a:r>
            <a:r>
              <a:rPr lang="zh-CN" altLang="en-US" sz="2400" b="1" u="sng">
                <a:solidFill>
                  <a:srgbClr val="002060"/>
                </a:solidFill>
              </a:rPr>
              <a:t>athleticism</a:t>
            </a:r>
            <a:r>
              <a:rPr lang="zh-CN" altLang="en-US" sz="2400" b="1">
                <a:solidFill>
                  <a:srgbClr val="002060"/>
                </a:solidFill>
              </a:rPr>
              <a:t> and </a:t>
            </a:r>
            <a:r>
              <a:rPr lang="zh-CN" altLang="en-US" sz="2400" b="1" u="sng">
                <a:solidFill>
                  <a:srgbClr val="002060"/>
                </a:solidFill>
              </a:rPr>
              <a:t>trainability</a:t>
            </a:r>
            <a:r>
              <a:rPr lang="zh-CN" altLang="en-US" sz="2400" b="1">
                <a:solidFill>
                  <a:srgbClr val="002060"/>
                </a:solidFill>
              </a:rPr>
              <a:t> of Border Collies have a perfect </a:t>
            </a:r>
            <a:r>
              <a:rPr lang="zh-CN" altLang="en-US" sz="2400" b="1" u="sng">
                <a:solidFill>
                  <a:srgbClr val="002060"/>
                </a:solidFill>
              </a:rPr>
              <a:t>outlet</a:t>
            </a:r>
            <a:r>
              <a:rPr lang="zh-CN" altLang="en-US" sz="2400" b="1">
                <a:solidFill>
                  <a:srgbClr val="002060"/>
                </a:solidFill>
              </a:rPr>
              <a:t> in agility work. 通过良好的驯化，边牧犬便可表现出不可思议的智慧、活力和可塑性。                                   </a:t>
            </a:r>
            <a:r>
              <a:rPr lang="zh-CN" altLang="en-US" b="1" i="1">
                <a:solidFill>
                  <a:srgbClr val="002060"/>
                </a:solidFill>
              </a:rPr>
              <a:t>uncanny /ʌnˈkæni/ adj. 神秘的；离奇的；可怕的</a:t>
            </a:r>
          </a:p>
          <a:p>
            <a:pPr algn="l">
              <a:buClrTx/>
              <a:buSzTx/>
              <a:buNone/>
            </a:pPr>
            <a:r>
              <a:rPr lang="zh-CN" altLang="en-US" b="1" i="1">
                <a:solidFill>
                  <a:srgbClr val="002060"/>
                </a:solidFill>
              </a:rPr>
              <a:t>  athleticism  /æθˈletɪsɪzəm/ n. 运动能力                       trainability  可训练性                         </a:t>
            </a:r>
          </a:p>
          <a:p>
            <a:pPr algn="l">
              <a:buClrTx/>
              <a:buSzTx/>
              <a:buNone/>
            </a:pPr>
            <a:r>
              <a:rPr lang="zh-CN" altLang="en-US" b="1" i="1">
                <a:solidFill>
                  <a:srgbClr val="002060"/>
                </a:solidFill>
              </a:rPr>
              <a:t>  outlet（感情、思想、精力发泄的）出路；表现机会    agility /əˈdʒɪləti/ n. 敏捷；灵活；机敏</a:t>
            </a:r>
          </a:p>
        </p:txBody>
      </p:sp>
      <p:pic>
        <p:nvPicPr>
          <p:cNvPr id="3" name="图片 2"/>
          <p:cNvPicPr>
            <a:picLocks noChangeAspect="1"/>
          </p:cNvPicPr>
          <p:nvPr/>
        </p:nvPicPr>
        <p:blipFill>
          <a:blip r:embed="rId8"/>
          <a:stretch>
            <a:fillRect/>
          </a:stretch>
        </p:blipFill>
        <p:spPr>
          <a:xfrm>
            <a:off x="1168400" y="832485"/>
            <a:ext cx="3657600" cy="2286000"/>
          </a:xfrm>
          <a:prstGeom prst="roundRect">
            <a:avLst/>
          </a:prstGeom>
        </p:spPr>
      </p:pic>
      <p:pic>
        <p:nvPicPr>
          <p:cNvPr id="9" name="图片 8"/>
          <p:cNvPicPr>
            <a:picLocks noChangeAspect="1"/>
          </p:cNvPicPr>
          <p:nvPr/>
        </p:nvPicPr>
        <p:blipFill>
          <a:blip r:embed="rId9">
            <a:clrChange>
              <a:clrFrom>
                <a:srgbClr val="FFFFFF">
                  <a:alpha val="100000"/>
                </a:srgbClr>
              </a:clrFrom>
              <a:clrTo>
                <a:srgbClr val="FFFFFF">
                  <a:alpha val="100000"/>
                  <a:alpha val="0"/>
                </a:srgbClr>
              </a:clrTo>
            </a:clrChange>
          </a:blip>
          <a:srcRect l="12837" t="11856" r="12511" b="8633"/>
          <a:stretch>
            <a:fillRect/>
          </a:stretch>
        </p:blipFill>
        <p:spPr>
          <a:xfrm>
            <a:off x="447675" y="5056505"/>
            <a:ext cx="626110" cy="445135"/>
          </a:xfrm>
          <a:prstGeom prst="rect">
            <a:avLst/>
          </a:prstGeom>
        </p:spPr>
      </p:pic>
      <p:sp>
        <p:nvSpPr>
          <p:cNvPr id="4" name="文本框 3"/>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7" grpId="1"/>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11" name="图片 10"/>
          <p:cNvPicPr>
            <a:picLocks noChangeAspect="1"/>
          </p:cNvPicPr>
          <p:nvPr/>
        </p:nvPicPr>
        <p:blipFill>
          <a:blip r:embed="rId7"/>
          <a:srcRect l="19465" b="9924"/>
          <a:stretch>
            <a:fillRect/>
          </a:stretch>
        </p:blipFill>
        <p:spPr>
          <a:xfrm>
            <a:off x="821055" y="808990"/>
            <a:ext cx="3917950" cy="3246755"/>
          </a:xfrm>
          <a:prstGeom prst="roundRect">
            <a:avLst/>
          </a:prstGeom>
        </p:spPr>
      </p:pic>
      <p:sp>
        <p:nvSpPr>
          <p:cNvPr id="13" name="文本框 12"/>
          <p:cNvSpPr txBox="1"/>
          <p:nvPr/>
        </p:nvSpPr>
        <p:spPr>
          <a:xfrm>
            <a:off x="821055" y="4220210"/>
            <a:ext cx="4077335" cy="1014730"/>
          </a:xfrm>
          <a:prstGeom prst="rect">
            <a:avLst/>
          </a:prstGeom>
          <a:noFill/>
        </p:spPr>
        <p:txBody>
          <a:bodyPr wrap="square" rtlCol="0" anchor="t">
            <a:spAutoFit/>
          </a:bodyPr>
          <a:lstStyle/>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p</a:t>
            </a:r>
            <a:r>
              <a:rPr lang="zh-CN" altLang="en-US" sz="2000" b="1">
                <a:latin typeface="微软雅黑" panose="020B0503020204020204" charset="-122"/>
                <a:ea typeface="微软雅黑" panose="020B0503020204020204" charset="-122"/>
                <a:cs typeface="微软雅黑" panose="020B0503020204020204" charset="-122"/>
              </a:rPr>
              <a:t>roud 骄傲的</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ctive 活跃的</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v</a:t>
            </a:r>
            <a:r>
              <a:rPr lang="zh-CN" altLang="en-US" sz="2000" b="1">
                <a:latin typeface="微软雅黑" panose="020B0503020204020204" charset="-122"/>
                <a:ea typeface="微软雅黑" panose="020B0503020204020204" charset="-122"/>
                <a:cs typeface="微软雅黑" panose="020B0503020204020204" charset="-122"/>
              </a:rPr>
              <a:t>ery smart 非常聪明</a:t>
            </a:r>
          </a:p>
        </p:txBody>
      </p:sp>
      <p:sp>
        <p:nvSpPr>
          <p:cNvPr id="14" name="文本框 13"/>
          <p:cNvSpPr txBox="1"/>
          <p:nvPr/>
        </p:nvSpPr>
        <p:spPr>
          <a:xfrm>
            <a:off x="1013460" y="5264150"/>
            <a:ext cx="11075035" cy="1198880"/>
          </a:xfrm>
          <a:prstGeom prst="rect">
            <a:avLst/>
          </a:prstGeom>
          <a:noFill/>
        </p:spPr>
        <p:txBody>
          <a:bodyPr wrap="square" rtlCol="0" anchor="t">
            <a:spAutoFit/>
          </a:bodyPr>
          <a:lstStyle/>
          <a:p>
            <a:pPr algn="l">
              <a:buClrTx/>
              <a:buSzTx/>
              <a:buNone/>
            </a:pPr>
            <a:r>
              <a:rPr lang="zh-CN" altLang="en-US" sz="2400" b="1">
                <a:solidFill>
                  <a:srgbClr val="002060"/>
                </a:solidFill>
              </a:rPr>
              <a:t>Poodles are enthusiastic walkers, runners and swimmers. They're eager for all kinds of activity, and they enjoy keeping busy.  贵宾犬是非常狂热的步行者、奔跑者和游泳健将。它们非常渴望各种类型的活动，并且它们很享受保持着忙碌。</a:t>
            </a:r>
          </a:p>
        </p:txBody>
      </p:sp>
      <p:pic>
        <p:nvPicPr>
          <p:cNvPr id="6" name="图片 5"/>
          <p:cNvPicPr>
            <a:picLocks noChangeAspect="1"/>
          </p:cNvPicPr>
          <p:nvPr/>
        </p:nvPicPr>
        <p:blipFill>
          <a:blip r:embed="rId8"/>
          <a:stretch>
            <a:fillRect/>
          </a:stretch>
        </p:blipFill>
        <p:spPr>
          <a:xfrm>
            <a:off x="5243830" y="1035685"/>
            <a:ext cx="6844665" cy="4228465"/>
          </a:xfrm>
          <a:prstGeom prst="roundRect">
            <a:avLst/>
          </a:prstGeom>
        </p:spPr>
      </p:pic>
      <p:pic>
        <p:nvPicPr>
          <p:cNvPr id="7" name="图片 6"/>
          <p:cNvPicPr>
            <a:picLocks noChangeAspect="1"/>
          </p:cNvPicPr>
          <p:nvPr/>
        </p:nvPicPr>
        <p:blipFill>
          <a:blip r:embed="rId9">
            <a:clrChange>
              <a:clrFrom>
                <a:srgbClr val="FFFFFF">
                  <a:alpha val="100000"/>
                </a:srgbClr>
              </a:clrFrom>
              <a:clrTo>
                <a:srgbClr val="FFFFFF">
                  <a:alpha val="100000"/>
                  <a:alpha val="0"/>
                </a:srgbClr>
              </a:clrTo>
            </a:clrChange>
          </a:blip>
          <a:srcRect l="12837" t="11856" r="12511" b="8633"/>
          <a:stretch>
            <a:fillRect/>
          </a:stretch>
        </p:blipFill>
        <p:spPr>
          <a:xfrm>
            <a:off x="506730" y="5264150"/>
            <a:ext cx="626110" cy="445135"/>
          </a:xfrm>
          <a:prstGeom prst="rect">
            <a:avLst/>
          </a:prstGeom>
        </p:spPr>
      </p:pic>
      <p:sp>
        <p:nvSpPr>
          <p:cNvPr id="2" name="文本框 1"/>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3" name="文本框 2"/>
          <p:cNvSpPr txBox="1"/>
          <p:nvPr/>
        </p:nvSpPr>
        <p:spPr>
          <a:xfrm>
            <a:off x="4236720" y="193040"/>
            <a:ext cx="7005955" cy="953135"/>
          </a:xfrm>
          <a:prstGeom prst="rect">
            <a:avLst/>
          </a:prstGeom>
          <a:noFill/>
        </p:spPr>
        <p:txBody>
          <a:bodyPr wrap="square" rtlCol="0" anchor="t">
            <a:spAutoFit/>
          </a:bodyPr>
          <a:lstStyle/>
          <a:p>
            <a:r>
              <a:rPr lang="zh-CN" altLang="en-US" sz="2800" b="1"/>
              <a:t> poodle </a:t>
            </a:r>
            <a:r>
              <a:rPr lang="zh-CN" altLang="en-US" b="1" i="1"/>
              <a:t>/ˈpuːdəl/  </a:t>
            </a:r>
            <a:r>
              <a:rPr lang="en-US" altLang="zh-CN" b="1" i="1"/>
              <a:t>/</a:t>
            </a:r>
            <a:r>
              <a:rPr lang="zh-CN" altLang="en-US" sz="2800" b="1">
                <a:sym typeface="+mn-ea"/>
              </a:rPr>
              <a:t>Teddy dog贵宾犬  </a:t>
            </a:r>
          </a:p>
          <a:p>
            <a:r>
              <a:rPr lang="zh-CN" altLang="en-US" sz="2800" b="1">
                <a:sym typeface="+mn-ea"/>
              </a:rPr>
              <a:t> </a:t>
            </a:r>
            <a:r>
              <a:rPr lang="zh-CN" altLang="en-US" sz="1800" b="1">
                <a:sym typeface="+mn-ea"/>
              </a:rPr>
              <a:t>“</a:t>
            </a:r>
            <a:r>
              <a:rPr lang="zh-CN" altLang="en-US" b="1">
                <a:sym typeface="+mn-ea"/>
              </a:rPr>
              <a:t>泰迪”并不是犬的品种，而是贵宾犬的一种毛发造型方式。</a:t>
            </a:r>
          </a:p>
        </p:txBody>
      </p:sp>
      <p:sp>
        <p:nvSpPr>
          <p:cNvPr id="4" name="文本框 3"/>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2" name="图片 1"/>
          <p:cNvPicPr>
            <a:picLocks noChangeAspect="1"/>
          </p:cNvPicPr>
          <p:nvPr/>
        </p:nvPicPr>
        <p:blipFill>
          <a:blip r:embed="rId7"/>
          <a:srcRect l="33774" t="-228" r="33388"/>
          <a:stretch>
            <a:fillRect/>
          </a:stretch>
        </p:blipFill>
        <p:spPr>
          <a:xfrm>
            <a:off x="1139825" y="909320"/>
            <a:ext cx="3834765" cy="3028950"/>
          </a:xfrm>
          <a:prstGeom prst="roundRect">
            <a:avLst/>
          </a:prstGeom>
        </p:spPr>
      </p:pic>
      <p:pic>
        <p:nvPicPr>
          <p:cNvPr id="8" name="图片 7"/>
          <p:cNvPicPr>
            <a:picLocks noChangeAspect="1"/>
          </p:cNvPicPr>
          <p:nvPr/>
        </p:nvPicPr>
        <p:blipFill>
          <a:blip r:embed="rId8"/>
          <a:srcRect l="9007" r="25753" b="927"/>
          <a:stretch>
            <a:fillRect/>
          </a:stretch>
        </p:blipFill>
        <p:spPr>
          <a:xfrm>
            <a:off x="5557520" y="644525"/>
            <a:ext cx="6452870" cy="4923790"/>
          </a:xfrm>
          <a:prstGeom prst="roundRect">
            <a:avLst/>
          </a:prstGeom>
        </p:spPr>
      </p:pic>
      <p:sp>
        <p:nvSpPr>
          <p:cNvPr id="9" name="文本框 8"/>
          <p:cNvSpPr txBox="1"/>
          <p:nvPr/>
        </p:nvSpPr>
        <p:spPr>
          <a:xfrm>
            <a:off x="459740" y="3938270"/>
            <a:ext cx="7297420" cy="1630045"/>
          </a:xfrm>
          <a:prstGeom prst="rect">
            <a:avLst/>
          </a:prstGeom>
          <a:noFill/>
        </p:spPr>
        <p:txBody>
          <a:bodyPr wrap="square" rtlCol="0" anchor="t">
            <a:spAutoFit/>
          </a:bodyPr>
          <a:lstStyle/>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g</a:t>
            </a:r>
            <a:r>
              <a:rPr lang="zh-CN" altLang="en-US" sz="2000" b="1">
                <a:latin typeface="微软雅黑" panose="020B0503020204020204" charset="-122"/>
                <a:ea typeface="微软雅黑" panose="020B0503020204020204" charset="-122"/>
                <a:cs typeface="微软雅黑" panose="020B0503020204020204" charset="-122"/>
              </a:rPr>
              <a:t>entle 温和的</a:t>
            </a:r>
          </a:p>
          <a:p>
            <a:pPr marL="342900" indent="-342900" algn="l">
              <a:buClrTx/>
              <a:buSzTx/>
              <a:buFont typeface="Wingdings" panose="05000000000000000000" charset="0"/>
              <a:buChar char="Ø"/>
            </a:pPr>
            <a:r>
              <a:rPr lang="zh-CN" altLang="en-US" sz="2000" b="1">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daptable 实用性强</a:t>
            </a:r>
          </a:p>
          <a:p>
            <a:pPr marL="342900" indent="-342900" algn="l">
              <a:buClrTx/>
              <a:buSzTx/>
              <a:buFont typeface="Wingdings" panose="05000000000000000000" charset="0"/>
              <a:buChar char="Ø"/>
            </a:pPr>
            <a:r>
              <a:rPr lang="zh-CN" altLang="en-US" sz="2000" b="1">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f</a:t>
            </a:r>
            <a:r>
              <a:rPr lang="zh-CN" altLang="en-US" sz="2000" b="1">
                <a:latin typeface="微软雅黑" panose="020B0503020204020204" charset="-122"/>
                <a:ea typeface="微软雅黑" panose="020B0503020204020204" charset="-122"/>
                <a:cs typeface="微软雅黑" panose="020B0503020204020204" charset="-122"/>
              </a:rPr>
              <a:t>riendly 友好的</a:t>
            </a:r>
          </a:p>
          <a:p>
            <a:pPr marL="342900" indent="-342900" algn="l">
              <a:buClrTx/>
              <a:buSzTx/>
              <a:buFont typeface="Wingdings" panose="05000000000000000000" charset="0"/>
              <a:buChar char="Ø"/>
            </a:pPr>
            <a:r>
              <a:rPr lang="zh-CN" altLang="en-US" sz="2000" b="1">
                <a:latin typeface="微软雅黑" panose="020B0503020204020204" charset="-122"/>
                <a:ea typeface="微软雅黑" panose="020B0503020204020204" charset="-122"/>
                <a:cs typeface="微软雅黑" panose="020B0503020204020204" charset="-122"/>
              </a:rPr>
              <a:t> </a:t>
            </a:r>
            <a:r>
              <a:rPr lang="en-US" altLang="zh-CN" sz="2000" b="1">
                <a:latin typeface="微软雅黑" panose="020B0503020204020204" charset="-122"/>
                <a:ea typeface="微软雅黑" panose="020B0503020204020204" charset="-122"/>
                <a:cs typeface="微软雅黑" panose="020B0503020204020204" charset="-122"/>
              </a:rPr>
              <a:t>c</a:t>
            </a:r>
            <a:r>
              <a:rPr lang="zh-CN" altLang="en-US" sz="2000" b="1">
                <a:latin typeface="微软雅黑" panose="020B0503020204020204" charset="-122"/>
                <a:ea typeface="微软雅黑" panose="020B0503020204020204" charset="-122"/>
                <a:cs typeface="微软雅黑" panose="020B0503020204020204" charset="-122"/>
              </a:rPr>
              <a:t>onservative but never shy 有些保守但从来不害羞</a:t>
            </a:r>
          </a:p>
          <a:p>
            <a:pPr indent="0" algn="l">
              <a:buClrTx/>
              <a:buSzTx/>
              <a:buFont typeface="Wingdings" panose="05000000000000000000" charset="0"/>
              <a:buNone/>
            </a:pPr>
            <a:r>
              <a:rPr lang="zh-CN" altLang="en-US" sz="2000" b="1">
                <a:latin typeface="微软雅黑" panose="020B0503020204020204" charset="-122"/>
                <a:ea typeface="微软雅黑" panose="020B0503020204020204" charset="-122"/>
                <a:cs typeface="微软雅黑" panose="020B0503020204020204" charset="-122"/>
              </a:rPr>
              <a:t>      </a:t>
            </a:r>
            <a:r>
              <a:rPr lang="zh-CN" altLang="en-US" sz="1600" b="1" i="1">
                <a:latin typeface="微软雅黑" panose="020B0503020204020204" charset="-122"/>
                <a:ea typeface="微软雅黑" panose="020B0503020204020204" charset="-122"/>
                <a:cs typeface="微软雅黑" panose="020B0503020204020204" charset="-122"/>
              </a:rPr>
              <a:t>/kənˈsɜːvətɪv/ adj. 保守的</a:t>
            </a:r>
          </a:p>
        </p:txBody>
      </p:sp>
      <p:pic>
        <p:nvPicPr>
          <p:cNvPr id="7" name="图片 6"/>
          <p:cNvPicPr>
            <a:picLocks noChangeAspect="1"/>
          </p:cNvPicPr>
          <p:nvPr/>
        </p:nvPicPr>
        <p:blipFill>
          <a:blip r:embed="rId9"/>
          <a:srcRect l="43383" t="12415" r="23426" b="14637"/>
          <a:stretch>
            <a:fillRect/>
          </a:stretch>
        </p:blipFill>
        <p:spPr>
          <a:xfrm>
            <a:off x="10762615" y="3816985"/>
            <a:ext cx="1247775" cy="1497330"/>
          </a:xfrm>
          <a:prstGeom prst="ellipse">
            <a:avLst/>
          </a:prstGeom>
        </p:spPr>
      </p:pic>
      <p:sp>
        <p:nvSpPr>
          <p:cNvPr id="10" name="文本框 9"/>
          <p:cNvSpPr txBox="1"/>
          <p:nvPr/>
        </p:nvSpPr>
        <p:spPr>
          <a:xfrm>
            <a:off x="981075" y="5569585"/>
            <a:ext cx="10807700" cy="1198880"/>
          </a:xfrm>
          <a:prstGeom prst="rect">
            <a:avLst/>
          </a:prstGeom>
          <a:noFill/>
        </p:spPr>
        <p:txBody>
          <a:bodyPr wrap="square" rtlCol="0" anchor="t">
            <a:spAutoFit/>
          </a:bodyPr>
          <a:lstStyle/>
          <a:p>
            <a:pPr algn="l">
              <a:buClrTx/>
              <a:buSzTx/>
              <a:buNone/>
            </a:pPr>
            <a:r>
              <a:rPr lang="zh-CN" altLang="en-US" sz="2400" b="1">
                <a:solidFill>
                  <a:srgbClr val="002060"/>
                </a:solidFill>
              </a:rPr>
              <a:t>Sammies are energetic, curious and independent; a fenced-in exercise room is a must.  萨摩耶充满能量，好奇心重也很独立；给它们提供一个围起来的训练室是很必须的。</a:t>
            </a:r>
          </a:p>
        </p:txBody>
      </p:sp>
      <p:pic>
        <p:nvPicPr>
          <p:cNvPr id="3" name="图片 2"/>
          <p:cNvPicPr>
            <a:picLocks noChangeAspect="1"/>
          </p:cNvPicPr>
          <p:nvPr/>
        </p:nvPicPr>
        <p:blipFill>
          <a:blip r:embed="rId10">
            <a:clrChange>
              <a:clrFrom>
                <a:srgbClr val="FFFFFF">
                  <a:alpha val="100000"/>
                </a:srgbClr>
              </a:clrFrom>
              <a:clrTo>
                <a:srgbClr val="FFFFFF">
                  <a:alpha val="100000"/>
                  <a:alpha val="0"/>
                </a:srgbClr>
              </a:clrTo>
            </a:clrChange>
          </a:blip>
          <a:srcRect l="12837" t="11856" r="12511" b="8633"/>
          <a:stretch>
            <a:fillRect/>
          </a:stretch>
        </p:blipFill>
        <p:spPr>
          <a:xfrm>
            <a:off x="600710" y="5669280"/>
            <a:ext cx="626110" cy="445135"/>
          </a:xfrm>
          <a:prstGeom prst="rect">
            <a:avLst/>
          </a:prstGeom>
        </p:spPr>
      </p:pic>
      <p:sp>
        <p:nvSpPr>
          <p:cNvPr id="4" name="文本框 3"/>
          <p:cNvSpPr txBox="1"/>
          <p:nvPr/>
        </p:nvSpPr>
        <p:spPr>
          <a:xfrm>
            <a:off x="4335780" y="153035"/>
            <a:ext cx="5438140" cy="521970"/>
          </a:xfrm>
          <a:prstGeom prst="rect">
            <a:avLst/>
          </a:prstGeom>
          <a:noFill/>
        </p:spPr>
        <p:txBody>
          <a:bodyPr wrap="square" rtlCol="0" anchor="t">
            <a:spAutoFit/>
          </a:bodyPr>
          <a:lstStyle/>
          <a:p>
            <a:r>
              <a:rPr lang="zh-CN" altLang="en-US" sz="2800" b="1"/>
              <a:t>Samoyed </a:t>
            </a:r>
            <a:r>
              <a:rPr lang="zh-CN" altLang="en-US" sz="1600" b="1"/>
              <a:t>/ˈsæməjɛd/ </a:t>
            </a:r>
            <a:r>
              <a:rPr lang="zh-CN" altLang="en-US" sz="2800" b="1"/>
              <a:t>萨摩耶</a:t>
            </a:r>
          </a:p>
        </p:txBody>
      </p:sp>
      <p:sp>
        <p:nvSpPr>
          <p:cNvPr id="6" name="文本框 5"/>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7" name="图片 6"/>
          <p:cNvPicPr>
            <a:picLocks noChangeAspect="1"/>
          </p:cNvPicPr>
          <p:nvPr/>
        </p:nvPicPr>
        <p:blipFill>
          <a:blip r:embed="rId7"/>
          <a:srcRect r="16335" b="9303"/>
          <a:stretch>
            <a:fillRect/>
          </a:stretch>
        </p:blipFill>
        <p:spPr>
          <a:xfrm>
            <a:off x="5442585" y="287655"/>
            <a:ext cx="6468110" cy="5084445"/>
          </a:xfrm>
          <a:prstGeom prst="roundRect">
            <a:avLst/>
          </a:prstGeom>
        </p:spPr>
      </p:pic>
      <p:sp>
        <p:nvSpPr>
          <p:cNvPr id="9" name="文本框 8"/>
          <p:cNvSpPr txBox="1"/>
          <p:nvPr/>
        </p:nvSpPr>
        <p:spPr>
          <a:xfrm>
            <a:off x="598805" y="4027170"/>
            <a:ext cx="4843780" cy="1014730"/>
          </a:xfrm>
          <a:prstGeom prst="rect">
            <a:avLst/>
          </a:prstGeom>
          <a:noFill/>
        </p:spPr>
        <p:txBody>
          <a:bodyPr wrap="square" rtlCol="0" anchor="t">
            <a:spAutoFit/>
          </a:bodyPr>
          <a:lstStyle/>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l</a:t>
            </a:r>
            <a:r>
              <a:rPr lang="zh-CN" altLang="en-US" sz="2000" b="1">
                <a:latin typeface="微软雅黑" panose="020B0503020204020204" charset="-122"/>
                <a:ea typeface="微软雅黑" panose="020B0503020204020204" charset="-122"/>
                <a:cs typeface="微软雅黑" panose="020B0503020204020204" charset="-122"/>
              </a:rPr>
              <a:t>ively 活泼的</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b</a:t>
            </a:r>
            <a:r>
              <a:rPr lang="zh-CN" altLang="en-US" sz="2000" b="1">
                <a:latin typeface="微软雅黑" panose="020B0503020204020204" charset="-122"/>
                <a:ea typeface="微软雅黑" panose="020B0503020204020204" charset="-122"/>
                <a:cs typeface="微软雅黑" panose="020B0503020204020204" charset="-122"/>
              </a:rPr>
              <a:t>old </a:t>
            </a:r>
            <a:r>
              <a:rPr lang="zh-CN" altLang="en-US" sz="2000" b="1" i="1">
                <a:latin typeface="微软雅黑" panose="020B0503020204020204" charset="-122"/>
                <a:ea typeface="微软雅黑" panose="020B0503020204020204" charset="-122"/>
                <a:cs typeface="微软雅黑" panose="020B0503020204020204" charset="-122"/>
              </a:rPr>
              <a:t> /bəʊld/ </a:t>
            </a:r>
            <a:r>
              <a:rPr lang="zh-CN" altLang="en-US" sz="2000" b="1">
                <a:latin typeface="微软雅黑" panose="020B0503020204020204" charset="-122"/>
                <a:ea typeface="微软雅黑" panose="020B0503020204020204" charset="-122"/>
                <a:cs typeface="微软雅黑" panose="020B0503020204020204" charset="-122"/>
              </a:rPr>
              <a:t>大胆的</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i</a:t>
            </a:r>
            <a:r>
              <a:rPr lang="zh-CN" altLang="en-US" sz="2000" b="1">
                <a:latin typeface="微软雅黑" panose="020B0503020204020204" charset="-122"/>
                <a:ea typeface="微软雅黑" panose="020B0503020204020204" charset="-122"/>
                <a:cs typeface="微软雅黑" panose="020B0503020204020204" charset="-122"/>
              </a:rPr>
              <a:t>nquisitive </a:t>
            </a:r>
            <a:r>
              <a:rPr lang="zh-CN" altLang="en-US" sz="2000" b="1" i="1">
                <a:latin typeface="微软雅黑" panose="020B0503020204020204" charset="-122"/>
                <a:ea typeface="微软雅黑" panose="020B0503020204020204" charset="-122"/>
                <a:cs typeface="微软雅黑" panose="020B0503020204020204" charset="-122"/>
              </a:rPr>
              <a:t> /ɪnˈkwɪzətɪv/</a:t>
            </a:r>
            <a:r>
              <a:rPr lang="zh-CN" altLang="en-US" sz="2000" b="1">
                <a:latin typeface="微软雅黑" panose="020B0503020204020204" charset="-122"/>
                <a:ea typeface="微软雅黑" panose="020B0503020204020204" charset="-122"/>
                <a:cs typeface="微软雅黑" panose="020B0503020204020204" charset="-122"/>
              </a:rPr>
              <a:t> 好奇的</a:t>
            </a:r>
          </a:p>
        </p:txBody>
      </p:sp>
      <p:sp>
        <p:nvSpPr>
          <p:cNvPr id="10" name="文本框 9"/>
          <p:cNvSpPr txBox="1"/>
          <p:nvPr/>
        </p:nvSpPr>
        <p:spPr>
          <a:xfrm>
            <a:off x="1007745" y="5462905"/>
            <a:ext cx="10902950" cy="1076325"/>
          </a:xfrm>
          <a:prstGeom prst="rect">
            <a:avLst/>
          </a:prstGeom>
          <a:noFill/>
        </p:spPr>
        <p:txBody>
          <a:bodyPr wrap="square" rtlCol="0" anchor="t">
            <a:spAutoFit/>
          </a:bodyPr>
          <a:lstStyle/>
          <a:p>
            <a:pPr algn="l">
              <a:buClrTx/>
              <a:buSzTx/>
              <a:buNone/>
            </a:pPr>
            <a:r>
              <a:rPr lang="zh-CN" altLang="en-US" sz="2400" b="1">
                <a:solidFill>
                  <a:srgbClr val="002060"/>
                </a:solidFill>
              </a:rPr>
              <a:t>Pomeranians are playful and </a:t>
            </a:r>
            <a:r>
              <a:rPr lang="zh-CN" altLang="en-US" sz="2400" b="1" u="sng">
                <a:solidFill>
                  <a:srgbClr val="002060"/>
                </a:solidFill>
              </a:rPr>
              <a:t>vivacious</a:t>
            </a:r>
            <a:r>
              <a:rPr lang="zh-CN" altLang="en-US" sz="2400" b="1">
                <a:solidFill>
                  <a:srgbClr val="002060"/>
                </a:solidFill>
              </a:rPr>
              <a:t>, but also love to be lapdogs.</a:t>
            </a:r>
          </a:p>
          <a:p>
            <a:pPr algn="l">
              <a:buClrTx/>
              <a:buSzTx/>
              <a:buNone/>
            </a:pPr>
            <a:r>
              <a:rPr lang="zh-CN" altLang="en-US" sz="2400" b="1">
                <a:solidFill>
                  <a:srgbClr val="002060"/>
                </a:solidFill>
              </a:rPr>
              <a:t>博美犬喜爱嬉戏并且充满生气，但也喜欢被当做供观赏用的小狗</a:t>
            </a:r>
          </a:p>
          <a:p>
            <a:pPr algn="l">
              <a:buClrTx/>
              <a:buSzTx/>
              <a:buNone/>
            </a:pPr>
            <a:r>
              <a:rPr lang="zh-CN" altLang="en-US" sz="1600" b="1" i="1">
                <a:solidFill>
                  <a:srgbClr val="002060"/>
                </a:solidFill>
              </a:rPr>
              <a:t>  vivacious /vɪˈveɪʃəs/ adj. 活泼的；快活的；有生气的</a:t>
            </a:r>
          </a:p>
        </p:txBody>
      </p:sp>
      <p:pic>
        <p:nvPicPr>
          <p:cNvPr id="2" name="图片 1"/>
          <p:cNvPicPr>
            <a:picLocks noChangeAspect="1"/>
          </p:cNvPicPr>
          <p:nvPr/>
        </p:nvPicPr>
        <p:blipFill>
          <a:blip r:embed="rId8"/>
          <a:srcRect l="6230" t="9345" r="13320" b="13470"/>
          <a:stretch>
            <a:fillRect/>
          </a:stretch>
        </p:blipFill>
        <p:spPr>
          <a:xfrm>
            <a:off x="678815" y="1146810"/>
            <a:ext cx="4509135" cy="2661920"/>
          </a:xfrm>
          <a:prstGeom prst="roundRect">
            <a:avLst/>
          </a:prstGeom>
        </p:spPr>
      </p:pic>
      <p:pic>
        <p:nvPicPr>
          <p:cNvPr id="3" name="图片 2"/>
          <p:cNvPicPr>
            <a:picLocks noChangeAspect="1"/>
          </p:cNvPicPr>
          <p:nvPr/>
        </p:nvPicPr>
        <p:blipFill>
          <a:blip r:embed="rId9">
            <a:clrChange>
              <a:clrFrom>
                <a:srgbClr val="FFFFFF">
                  <a:alpha val="100000"/>
                </a:srgbClr>
              </a:clrFrom>
              <a:clrTo>
                <a:srgbClr val="FFFFFF">
                  <a:alpha val="100000"/>
                  <a:alpha val="0"/>
                </a:srgbClr>
              </a:clrTo>
            </a:clrChange>
          </a:blip>
          <a:srcRect l="12837" t="11856" r="12511" b="8633"/>
          <a:stretch>
            <a:fillRect/>
          </a:stretch>
        </p:blipFill>
        <p:spPr>
          <a:xfrm>
            <a:off x="598805" y="5372100"/>
            <a:ext cx="626110" cy="445135"/>
          </a:xfrm>
          <a:prstGeom prst="rect">
            <a:avLst/>
          </a:prstGeom>
        </p:spPr>
      </p:pic>
      <p:sp>
        <p:nvSpPr>
          <p:cNvPr id="4" name="文本框 3"/>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
        <p:nvSpPr>
          <p:cNvPr id="8" name="文本框 7"/>
          <p:cNvSpPr txBox="1"/>
          <p:nvPr/>
        </p:nvSpPr>
        <p:spPr>
          <a:xfrm>
            <a:off x="1548765" y="757555"/>
            <a:ext cx="4488815" cy="660400"/>
          </a:xfrm>
          <a:prstGeom prst="rect">
            <a:avLst/>
          </a:prstGeom>
          <a:noFill/>
        </p:spPr>
        <p:txBody>
          <a:bodyPr wrap="square" rtlCol="0" anchor="t">
            <a:spAutoFit/>
          </a:bodyPr>
          <a:lstStyle/>
          <a:p>
            <a:pPr fontAlgn="auto">
              <a:lnSpc>
                <a:spcPts val="2220"/>
              </a:lnSpc>
            </a:pPr>
            <a:r>
              <a:rPr lang="zh-CN" altLang="en-US" sz="2800" b="1"/>
              <a:t>Pomeranian dog</a:t>
            </a:r>
            <a:r>
              <a:rPr lang="zh-CN" altLang="en-US" sz="2800" b="1">
                <a:sym typeface="+mn-ea"/>
              </a:rPr>
              <a:t>博美犬</a:t>
            </a:r>
          </a:p>
          <a:p>
            <a:pPr fontAlgn="auto">
              <a:lnSpc>
                <a:spcPts val="2220"/>
              </a:lnSpc>
            </a:pPr>
            <a:r>
              <a:rPr lang="zh-CN" altLang="en-US" sz="2800" b="1">
                <a:sym typeface="+mn-ea"/>
              </a:rPr>
              <a:t> </a:t>
            </a:r>
            <a:r>
              <a:rPr lang="zh-CN" altLang="en-US" sz="1600" b="1" i="1">
                <a:sym typeface="+mn-ea"/>
              </a:rPr>
              <a:t>/,pɔmə'reiniən/</a:t>
            </a:r>
            <a:r>
              <a:rPr lang="zh-CN" altLang="en-US" sz="2800" b="1">
                <a:sym typeface="+mn-ea"/>
              </a:rPr>
              <a:t>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3" name="图片 2"/>
          <p:cNvPicPr>
            <a:picLocks noChangeAspect="1"/>
          </p:cNvPicPr>
          <p:nvPr/>
        </p:nvPicPr>
        <p:blipFill>
          <a:blip r:embed="rId7"/>
          <a:srcRect l="17569" r="21289" b="9607"/>
          <a:stretch>
            <a:fillRect/>
          </a:stretch>
        </p:blipFill>
        <p:spPr>
          <a:xfrm>
            <a:off x="1224915" y="927100"/>
            <a:ext cx="2946400" cy="2959735"/>
          </a:xfrm>
          <a:prstGeom prst="rect">
            <a:avLst/>
          </a:prstGeom>
        </p:spPr>
      </p:pic>
      <p:sp>
        <p:nvSpPr>
          <p:cNvPr id="6" name="文本框 5"/>
          <p:cNvSpPr txBox="1"/>
          <p:nvPr/>
        </p:nvSpPr>
        <p:spPr>
          <a:xfrm>
            <a:off x="931545" y="5293995"/>
            <a:ext cx="11009630" cy="1476375"/>
          </a:xfrm>
          <a:prstGeom prst="rect">
            <a:avLst/>
          </a:prstGeom>
          <a:noFill/>
        </p:spPr>
        <p:txBody>
          <a:bodyPr wrap="square" rtlCol="0" anchor="t">
            <a:spAutoFit/>
          </a:bodyPr>
          <a:lstStyle/>
          <a:p>
            <a:pPr algn="l">
              <a:buClrTx/>
              <a:buSzTx/>
              <a:buNone/>
            </a:pPr>
            <a:r>
              <a:rPr lang="zh-CN" altLang="en-US" sz="2400" b="1">
                <a:solidFill>
                  <a:srgbClr val="002060"/>
                </a:solidFill>
              </a:rPr>
              <a:t>These </a:t>
            </a:r>
            <a:r>
              <a:rPr lang="zh-CN" altLang="en-US" sz="2400" b="1" u="sng">
                <a:solidFill>
                  <a:srgbClr val="002060"/>
                </a:solidFill>
              </a:rPr>
              <a:t>rugged</a:t>
            </a:r>
            <a:r>
              <a:rPr lang="zh-CN" altLang="en-US" sz="2400" b="1">
                <a:solidFill>
                  <a:srgbClr val="002060"/>
                </a:solidFill>
              </a:rPr>
              <a:t> herders have a love for the outdoors. Corgis </a:t>
            </a:r>
            <a:r>
              <a:rPr lang="zh-CN" altLang="en-US" sz="2400" b="1" u="sng">
                <a:solidFill>
                  <a:srgbClr val="002060"/>
                </a:solidFill>
              </a:rPr>
              <a:t>thrive</a:t>
            </a:r>
            <a:r>
              <a:rPr lang="zh-CN" altLang="en-US" sz="2400" b="1">
                <a:solidFill>
                  <a:srgbClr val="002060"/>
                </a:solidFill>
              </a:rPr>
              <a:t> on mental and physical activity. 这种顽强的牧羊犬热爱户外，通过心智和体育活动柯基可以得到成长。    </a:t>
            </a:r>
            <a:r>
              <a:rPr lang="zh-CN" altLang="en-US" b="1" i="1">
                <a:solidFill>
                  <a:srgbClr val="002060"/>
                </a:solidFill>
              </a:rPr>
              <a:t>rugged /ˈrʌɡɪd/ adj. 崎岖的；坚固的</a:t>
            </a:r>
          </a:p>
          <a:p>
            <a:pPr algn="l">
              <a:buClrTx/>
              <a:buSzTx/>
              <a:buNone/>
            </a:pPr>
            <a:r>
              <a:rPr lang="zh-CN" altLang="en-US" b="1" i="1">
                <a:solidFill>
                  <a:srgbClr val="002060"/>
                </a:solidFill>
              </a:rPr>
              <a:t>                                  thrive /θraɪv/ vi. 繁荣，兴旺；茁壮成长</a:t>
            </a:r>
          </a:p>
        </p:txBody>
      </p:sp>
      <p:pic>
        <p:nvPicPr>
          <p:cNvPr id="7" name="图片 6"/>
          <p:cNvPicPr>
            <a:picLocks noChangeAspect="1"/>
          </p:cNvPicPr>
          <p:nvPr/>
        </p:nvPicPr>
        <p:blipFill>
          <a:blip r:embed="rId8"/>
          <a:stretch>
            <a:fillRect/>
          </a:stretch>
        </p:blipFill>
        <p:spPr>
          <a:xfrm>
            <a:off x="5499100" y="99060"/>
            <a:ext cx="6442075" cy="5109210"/>
          </a:xfrm>
          <a:prstGeom prst="rect">
            <a:avLst/>
          </a:prstGeom>
        </p:spPr>
      </p:pic>
      <p:pic>
        <p:nvPicPr>
          <p:cNvPr id="8" name="图片 7"/>
          <p:cNvPicPr>
            <a:picLocks noChangeAspect="1"/>
          </p:cNvPicPr>
          <p:nvPr/>
        </p:nvPicPr>
        <p:blipFill>
          <a:blip r:embed="rId9">
            <a:clrChange>
              <a:clrFrom>
                <a:srgbClr val="FFFFFF">
                  <a:alpha val="100000"/>
                </a:srgbClr>
              </a:clrFrom>
              <a:clrTo>
                <a:srgbClr val="FFFFFF">
                  <a:alpha val="100000"/>
                  <a:alpha val="0"/>
                </a:srgbClr>
              </a:clrTo>
            </a:clrChange>
          </a:blip>
          <a:srcRect l="12837" t="11856" r="12511" b="8633"/>
          <a:stretch>
            <a:fillRect/>
          </a:stretch>
        </p:blipFill>
        <p:spPr>
          <a:xfrm>
            <a:off x="487680" y="5469255"/>
            <a:ext cx="626110" cy="445135"/>
          </a:xfrm>
          <a:prstGeom prst="rect">
            <a:avLst/>
          </a:prstGeom>
        </p:spPr>
      </p:pic>
      <p:sp>
        <p:nvSpPr>
          <p:cNvPr id="2" name="文本框 1"/>
          <p:cNvSpPr txBox="1"/>
          <p:nvPr/>
        </p:nvSpPr>
        <p:spPr>
          <a:xfrm>
            <a:off x="4171315" y="184150"/>
            <a:ext cx="5803265" cy="521970"/>
          </a:xfrm>
          <a:prstGeom prst="rect">
            <a:avLst/>
          </a:prstGeom>
          <a:noFill/>
        </p:spPr>
        <p:txBody>
          <a:bodyPr wrap="square" rtlCol="0" anchor="t">
            <a:spAutoFit/>
          </a:bodyPr>
          <a:lstStyle/>
          <a:p>
            <a:r>
              <a:rPr lang="zh-CN" altLang="en-US"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Welsh Corgi </a:t>
            </a:r>
            <a:r>
              <a:rPr lang="zh-CN" altLang="en-US" b="1" i="1">
                <a:latin typeface="微软雅黑" panose="020B0503020204020204" charset="-122"/>
                <a:ea typeface="微软雅黑" panose="020B0503020204020204" charset="-122"/>
                <a:cs typeface="微软雅黑" panose="020B0503020204020204" charset="-122"/>
              </a:rPr>
              <a:t>/ˈkɔːɡi/  </a:t>
            </a:r>
            <a:r>
              <a:rPr lang="zh-CN" altLang="en-US" sz="2800" b="1">
                <a:latin typeface="微软雅黑" panose="020B0503020204020204" charset="-122"/>
                <a:ea typeface="微软雅黑" panose="020B0503020204020204" charset="-122"/>
                <a:cs typeface="微软雅黑" panose="020B0503020204020204" charset="-122"/>
                <a:sym typeface="+mn-ea"/>
              </a:rPr>
              <a:t>威尔士柯基</a:t>
            </a:r>
          </a:p>
        </p:txBody>
      </p:sp>
      <p:sp>
        <p:nvSpPr>
          <p:cNvPr id="4" name="文本框 3"/>
          <p:cNvSpPr txBox="1"/>
          <p:nvPr/>
        </p:nvSpPr>
        <p:spPr>
          <a:xfrm>
            <a:off x="397510" y="3886835"/>
            <a:ext cx="6854825" cy="1322070"/>
          </a:xfrm>
          <a:prstGeom prst="rect">
            <a:avLst/>
          </a:prstGeom>
          <a:noFill/>
        </p:spPr>
        <p:txBody>
          <a:bodyPr wrap="square" rtlCol="0" anchor="t">
            <a:spAutoFit/>
          </a:bodyPr>
          <a:lstStyle/>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l</a:t>
            </a:r>
            <a:r>
              <a:rPr lang="zh-CN" altLang="en-US" sz="2000" b="1">
                <a:latin typeface="微软雅黑" panose="020B0503020204020204" charset="-122"/>
                <a:ea typeface="微软雅黑" panose="020B0503020204020204" charset="-122"/>
                <a:cs typeface="微软雅黑" panose="020B0503020204020204" charset="-122"/>
              </a:rPr>
              <a:t>oyal 忠诚的（所以成英国女王的最爱）</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a</a:t>
            </a:r>
            <a:r>
              <a:rPr lang="zh-CN" altLang="en-US" sz="2000" b="1">
                <a:latin typeface="微软雅黑" panose="020B0503020204020204" charset="-122"/>
                <a:ea typeface="微软雅黑" panose="020B0503020204020204" charset="-122"/>
                <a:cs typeface="微软雅黑" panose="020B0503020204020204" charset="-122"/>
              </a:rPr>
              <a:t>ffectionate 深情的</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s</a:t>
            </a:r>
            <a:r>
              <a:rPr lang="zh-CN" altLang="en-US" sz="2000" b="1">
                <a:latin typeface="微软雅黑" panose="020B0503020204020204" charset="-122"/>
                <a:ea typeface="微软雅黑" panose="020B0503020204020204" charset="-122"/>
                <a:cs typeface="微软雅黑" panose="020B0503020204020204" charset="-122"/>
              </a:rPr>
              <a:t>mart 聪明</a:t>
            </a:r>
          </a:p>
          <a:p>
            <a:pPr marL="342900" indent="-342900" algn="l">
              <a:buClrTx/>
              <a:buSzTx/>
              <a:buFont typeface="Wingdings" panose="05000000000000000000" charset="0"/>
              <a:buChar char="Ø"/>
            </a:pPr>
            <a:r>
              <a:rPr lang="en-US" altLang="zh-CN" sz="2000" b="1">
                <a:latin typeface="微软雅黑" panose="020B0503020204020204" charset="-122"/>
                <a:ea typeface="微软雅黑" panose="020B0503020204020204" charset="-122"/>
                <a:cs typeface="微软雅黑" panose="020B0503020204020204" charset="-122"/>
              </a:rPr>
              <a:t>e</a:t>
            </a:r>
            <a:r>
              <a:rPr lang="zh-CN" altLang="en-US" sz="2000" b="1">
                <a:latin typeface="微软雅黑" panose="020B0503020204020204" charset="-122"/>
                <a:ea typeface="微软雅黑" panose="020B0503020204020204" charset="-122"/>
                <a:cs typeface="微软雅黑" panose="020B0503020204020204" charset="-122"/>
              </a:rPr>
              <a:t>ven-tempered, never shy 性情平和的，从不害羞</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09775"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 Dog profile</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2" grpId="1"/>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p>
        </p:txBody>
      </p:sp>
      <p:pic>
        <p:nvPicPr>
          <p:cNvPr id="3" name="图片 2"/>
          <p:cNvPicPr>
            <a:picLocks noChangeAspect="1"/>
          </p:cNvPicPr>
          <p:nvPr/>
        </p:nvPicPr>
        <p:blipFill>
          <a:blip r:embed="rId7"/>
          <a:stretch>
            <a:fillRect/>
          </a:stretch>
        </p:blipFill>
        <p:spPr>
          <a:xfrm>
            <a:off x="5155388" y="1871608"/>
            <a:ext cx="1765654" cy="2201315"/>
          </a:xfrm>
          <a:prstGeom prst="rect">
            <a:avLst/>
          </a:prstGeom>
        </p:spPr>
      </p:pic>
      <p:pic>
        <p:nvPicPr>
          <p:cNvPr id="4" name="图片 3"/>
          <p:cNvPicPr>
            <a:picLocks noChangeAspect="1"/>
          </p:cNvPicPr>
          <p:nvPr/>
        </p:nvPicPr>
        <p:blipFill>
          <a:blip r:embed="rId8"/>
          <a:stretch>
            <a:fillRect/>
          </a:stretch>
        </p:blipFill>
        <p:spPr>
          <a:xfrm>
            <a:off x="8624993" y="2230136"/>
            <a:ext cx="1871431" cy="1681448"/>
          </a:xfrm>
          <a:prstGeom prst="rect">
            <a:avLst/>
          </a:prstGeom>
        </p:spPr>
      </p:pic>
      <p:pic>
        <p:nvPicPr>
          <p:cNvPr id="2" name="图片 1"/>
          <p:cNvPicPr>
            <a:picLocks noChangeAspect="1"/>
          </p:cNvPicPr>
          <p:nvPr/>
        </p:nvPicPr>
        <p:blipFill>
          <a:blip r:embed="rId9"/>
          <a:stretch>
            <a:fillRect/>
          </a:stretch>
        </p:blipFill>
        <p:spPr>
          <a:xfrm>
            <a:off x="1110339" y="2260106"/>
            <a:ext cx="1879875" cy="1812817"/>
          </a:xfrm>
          <a:prstGeom prst="rect">
            <a:avLst/>
          </a:prstGeom>
        </p:spPr>
      </p:pic>
      <p:sp>
        <p:nvSpPr>
          <p:cNvPr id="6" name="文本框 5"/>
          <p:cNvSpPr txBox="1"/>
          <p:nvPr/>
        </p:nvSpPr>
        <p:spPr>
          <a:xfrm>
            <a:off x="879268" y="5992561"/>
            <a:ext cx="2342087" cy="58356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3200" b="1" dirty="0">
                <a:solidFill>
                  <a:srgbClr val="002060"/>
                </a:solidFill>
                <a:latin typeface="微软雅黑" panose="020B0503020204020204" charset="-122"/>
                <a:ea typeface="微软雅黑" panose="020B0503020204020204" charset="-122"/>
              </a:rPr>
              <a:t>A puppy</a:t>
            </a:r>
          </a:p>
        </p:txBody>
      </p:sp>
      <p:sp>
        <p:nvSpPr>
          <p:cNvPr id="7" name="文本框 6"/>
          <p:cNvSpPr txBox="1"/>
          <p:nvPr/>
        </p:nvSpPr>
        <p:spPr>
          <a:xfrm>
            <a:off x="1110615" y="5532120"/>
            <a:ext cx="2082800" cy="460375"/>
          </a:xfrm>
          <a:prstGeom prst="rect">
            <a:avLst/>
          </a:prstGeom>
          <a:noFill/>
        </p:spPr>
        <p:txBody>
          <a:bodyPr wrap="square" rtlCol="0">
            <a:spAutoFit/>
          </a:bodyPr>
          <a:lstStyle/>
          <a:p>
            <a:r>
              <a:rPr lang="zh-CN" altLang="en-US" sz="2400" b="1" dirty="0">
                <a:solidFill>
                  <a:srgbClr val="002060"/>
                </a:solidFill>
                <a:latin typeface="微软雅黑" panose="020B0503020204020204" charset="-122"/>
                <a:ea typeface="微软雅黑" panose="020B0503020204020204" charset="-122"/>
              </a:rPr>
              <a:t>LEVEL   1</a:t>
            </a:r>
          </a:p>
        </p:txBody>
      </p:sp>
      <p:sp>
        <p:nvSpPr>
          <p:cNvPr id="8" name="文本框 7"/>
          <p:cNvSpPr txBox="1"/>
          <p:nvPr/>
        </p:nvSpPr>
        <p:spPr>
          <a:xfrm>
            <a:off x="4206240" y="5470525"/>
            <a:ext cx="3779520" cy="58356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3200" b="1" dirty="0">
                <a:solidFill>
                  <a:srgbClr val="002060"/>
                </a:solidFill>
                <a:latin typeface="微软雅黑" panose="020B0503020204020204" charset="-122"/>
                <a:ea typeface="微软雅黑" panose="020B0503020204020204" charset="-122"/>
              </a:rPr>
              <a:t>A handbag dog</a:t>
            </a:r>
          </a:p>
        </p:txBody>
      </p:sp>
      <p:sp>
        <p:nvSpPr>
          <p:cNvPr id="10" name="文本框 9"/>
          <p:cNvSpPr txBox="1"/>
          <p:nvPr/>
        </p:nvSpPr>
        <p:spPr>
          <a:xfrm>
            <a:off x="4866640" y="5071745"/>
            <a:ext cx="2054860" cy="460375"/>
          </a:xfrm>
          <a:prstGeom prst="rect">
            <a:avLst/>
          </a:prstGeom>
          <a:noFill/>
        </p:spPr>
        <p:txBody>
          <a:bodyPr wrap="square" rtlCol="0">
            <a:spAutoFit/>
          </a:bodyPr>
          <a:lstStyle>
            <a:defPPr>
              <a:defRPr lang="zh-CN"/>
            </a:defPPr>
            <a:lvl1pPr>
              <a:defRPr b="1">
                <a:solidFill>
                  <a:srgbClr val="587087"/>
                </a:solidFill>
                <a:latin typeface="方正喵呜体" panose="02010600010101010101" pitchFamily="2" charset="-122"/>
                <a:ea typeface="方正喵呜体" panose="02010600010101010101" pitchFamily="2" charset="-122"/>
              </a:defRPr>
            </a:lvl1pPr>
          </a:lstStyle>
          <a:p>
            <a:r>
              <a:rPr lang="zh-CN" altLang="en-US" sz="2400" dirty="0">
                <a:solidFill>
                  <a:srgbClr val="002060"/>
                </a:solidFill>
                <a:latin typeface="微软雅黑" panose="020B0503020204020204" charset="-122"/>
                <a:ea typeface="微软雅黑" panose="020B0503020204020204" charset="-122"/>
              </a:rPr>
              <a:t>LEVEL   2</a:t>
            </a:r>
          </a:p>
        </p:txBody>
      </p:sp>
      <p:sp>
        <p:nvSpPr>
          <p:cNvPr id="12" name="文本框 11"/>
          <p:cNvSpPr txBox="1"/>
          <p:nvPr/>
        </p:nvSpPr>
        <p:spPr>
          <a:xfrm>
            <a:off x="8624570" y="4788535"/>
            <a:ext cx="2976245" cy="58356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3200" b="1" dirty="0">
                <a:solidFill>
                  <a:srgbClr val="002060"/>
                </a:solidFill>
                <a:latin typeface="微软雅黑" panose="020B0503020204020204" charset="-122"/>
                <a:ea typeface="微软雅黑" panose="020B0503020204020204" charset="-122"/>
              </a:rPr>
              <a:t>A Labrador</a:t>
            </a:r>
          </a:p>
        </p:txBody>
      </p:sp>
      <p:sp>
        <p:nvSpPr>
          <p:cNvPr id="13" name="文本框 12"/>
          <p:cNvSpPr txBox="1"/>
          <p:nvPr/>
        </p:nvSpPr>
        <p:spPr>
          <a:xfrm>
            <a:off x="9099550" y="4328160"/>
            <a:ext cx="2026920" cy="460375"/>
          </a:xfrm>
          <a:prstGeom prst="rect">
            <a:avLst/>
          </a:prstGeom>
          <a:noFill/>
        </p:spPr>
        <p:txBody>
          <a:bodyPr wrap="square" rtlCol="0">
            <a:spAutoFit/>
          </a:bodyPr>
          <a:lstStyle>
            <a:defPPr>
              <a:defRPr lang="zh-CN"/>
            </a:defPPr>
            <a:lvl1pPr>
              <a:defRPr b="1">
                <a:solidFill>
                  <a:srgbClr val="587087"/>
                </a:solidFill>
                <a:latin typeface="方正喵呜体" panose="02010600010101010101" pitchFamily="2" charset="-122"/>
                <a:ea typeface="方正喵呜体" panose="02010600010101010101" pitchFamily="2" charset="-122"/>
              </a:defRPr>
            </a:lvl1pPr>
          </a:lstStyle>
          <a:p>
            <a:r>
              <a:rPr lang="zh-CN" altLang="en-US" sz="2400" dirty="0">
                <a:solidFill>
                  <a:srgbClr val="002060"/>
                </a:solidFill>
                <a:latin typeface="微软雅黑" panose="020B0503020204020204" charset="-122"/>
                <a:ea typeface="微软雅黑" panose="020B0503020204020204" charset="-122"/>
              </a:rPr>
              <a:t>LEVEL   3</a:t>
            </a:r>
          </a:p>
        </p:txBody>
      </p:sp>
      <p:cxnSp>
        <p:nvCxnSpPr>
          <p:cNvPr id="14" name="直接连接符 13"/>
          <p:cNvCxnSpPr/>
          <p:nvPr/>
        </p:nvCxnSpPr>
        <p:spPr>
          <a:xfrm>
            <a:off x="4006215" y="4328160"/>
            <a:ext cx="0" cy="2247900"/>
          </a:xfrm>
          <a:prstGeom prst="line">
            <a:avLst/>
          </a:prstGeom>
          <a:ln w="22225">
            <a:solidFill>
              <a:srgbClr val="587087"/>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778115" y="4328160"/>
            <a:ext cx="0" cy="2247900"/>
          </a:xfrm>
          <a:prstGeom prst="line">
            <a:avLst/>
          </a:prstGeom>
          <a:ln w="22225">
            <a:solidFill>
              <a:srgbClr val="587087"/>
            </a:solidFill>
            <a:prstDash val="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953135" y="672465"/>
            <a:ext cx="10767695" cy="119888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Describing a dog can be a very fun writing exercise.  There are 3 different levels </a:t>
            </a:r>
            <a:r>
              <a:rPr lang="en-US" altLang="zh-CN" sz="2400" b="1">
                <a:latin typeface="微软雅黑" panose="020B0503020204020204" charset="-122"/>
                <a:ea typeface="微软雅黑" panose="020B0503020204020204" charset="-122"/>
              </a:rPr>
              <a:t>to describe </a:t>
            </a:r>
            <a:r>
              <a:rPr lang="zh-CN" altLang="en-US" sz="2400" b="1">
                <a:latin typeface="微软雅黑" panose="020B0503020204020204" charset="-122"/>
                <a:ea typeface="微软雅黑" panose="020B0503020204020204" charset="-122"/>
                <a:sym typeface="+mn-ea"/>
              </a:rPr>
              <a:t>our canine friends</a:t>
            </a:r>
            <a:r>
              <a:rPr lang="zh-CN" altLang="en-US" sz="2400" b="1">
                <a:latin typeface="微软雅黑" panose="020B0503020204020204" charset="-122"/>
                <a:ea typeface="微软雅黑" panose="020B0503020204020204" charset="-122"/>
              </a:rPr>
              <a:t> . Level 1 is in Basic English and it goes up to Level 3 which is Intermediate English.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7" presetClass="entr" presetSubtype="0" fill="hold" grpId="0" nodeType="afterEffect">
                                  <p:stCondLst>
                                    <p:cond delay="0"/>
                                  </p:stCondLst>
                                  <p:iterate type="wd">
                                    <p:tmPct val="1000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450" decel="100000" fill="hold"/>
                                        <p:tgtEl>
                                          <p:spTgt spid="7"/>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p:stCondLst>
                              <p:cond delay="899"/>
                            </p:stCondLst>
                            <p:childTnLst>
                              <p:par>
                                <p:cTn id="19" presetID="37"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450" decel="100000" fill="hold"/>
                                        <p:tgtEl>
                                          <p:spTgt spid="6"/>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25" fill="hold">
                            <p:stCondLst>
                              <p:cond delay="1399"/>
                            </p:stCondLst>
                            <p:childTnLst>
                              <p:par>
                                <p:cTn id="26" presetID="2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35"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style.rotation</p:attrName>
                                        </p:attrNameLst>
                                      </p:cBhvr>
                                      <p:tavLst>
                                        <p:tav tm="0">
                                          <p:val>
                                            <p:fltVal val="720"/>
                                          </p:val>
                                        </p:tav>
                                        <p:tav tm="100000">
                                          <p:val>
                                            <p:fltVal val="0"/>
                                          </p:val>
                                        </p:tav>
                                      </p:tavLst>
                                    </p:anim>
                                    <p:anim calcmode="lin" valueType="num">
                                      <p:cBhvr>
                                        <p:cTn id="33" dur="2000" fill="hold"/>
                                        <p:tgtEl>
                                          <p:spTgt spid="3"/>
                                        </p:tgtEl>
                                        <p:attrNameLst>
                                          <p:attrName>ppt_h</p:attrName>
                                        </p:attrNameLst>
                                      </p:cBhvr>
                                      <p:tavLst>
                                        <p:tav tm="0">
                                          <p:val>
                                            <p:fltVal val="0"/>
                                          </p:val>
                                        </p:tav>
                                        <p:tav tm="100000">
                                          <p:val>
                                            <p:strVal val="#ppt_h"/>
                                          </p:val>
                                        </p:tav>
                                      </p:tavLst>
                                    </p:anim>
                                    <p:anim calcmode="lin" valueType="num">
                                      <p:cBhvr>
                                        <p:cTn id="34" dur="2000" fill="hold"/>
                                        <p:tgtEl>
                                          <p:spTgt spid="3"/>
                                        </p:tgtEl>
                                        <p:attrNameLst>
                                          <p:attrName>ppt_w</p:attrName>
                                        </p:attrNameLst>
                                      </p:cBhvr>
                                      <p:tavLst>
                                        <p:tav tm="0">
                                          <p:val>
                                            <p:fltVal val="0"/>
                                          </p:val>
                                        </p:tav>
                                        <p:tav tm="100000">
                                          <p:val>
                                            <p:strVal val="#ppt_w"/>
                                          </p:val>
                                        </p:tav>
                                      </p:tavLst>
                                    </p:anim>
                                  </p:childTnLst>
                                </p:cTn>
                              </p:par>
                            </p:childTnLst>
                          </p:cTn>
                        </p:par>
                        <p:par>
                          <p:cTn id="35" fill="hold">
                            <p:stCondLst>
                              <p:cond delay="1899"/>
                            </p:stCondLst>
                            <p:childTnLst>
                              <p:par>
                                <p:cTn id="36" presetID="37" presetClass="entr" presetSubtype="0" fill="hold" grpId="0" nodeType="afterEffect">
                                  <p:stCondLst>
                                    <p:cond delay="0"/>
                                  </p:stCondLst>
                                  <p:iterate type="wd">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450" decel="100000" fill="hold"/>
                                        <p:tgtEl>
                                          <p:spTgt spid="10"/>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42" fill="hold">
                            <p:stCondLst>
                              <p:cond delay="4300"/>
                            </p:stCondLst>
                            <p:childTnLst>
                              <p:par>
                                <p:cTn id="43" presetID="37"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450" decel="100000" fill="hold"/>
                                        <p:tgtEl>
                                          <p:spTgt spid="8"/>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49" fill="hold">
                            <p:stCondLst>
                              <p:cond delay="4800"/>
                            </p:stCondLst>
                            <p:childTnLst>
                              <p:par>
                                <p:cTn id="50" presetID="22" presetClass="entr" presetSubtype="4"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35"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000"/>
                                        <p:tgtEl>
                                          <p:spTgt spid="4"/>
                                        </p:tgtEl>
                                      </p:cBhvr>
                                    </p:animEffect>
                                    <p:anim calcmode="lin" valueType="num">
                                      <p:cBhvr>
                                        <p:cTn id="56" dur="2000" fill="hold"/>
                                        <p:tgtEl>
                                          <p:spTgt spid="4"/>
                                        </p:tgtEl>
                                        <p:attrNameLst>
                                          <p:attrName>style.rotation</p:attrName>
                                        </p:attrNameLst>
                                      </p:cBhvr>
                                      <p:tavLst>
                                        <p:tav tm="0">
                                          <p:val>
                                            <p:fltVal val="720"/>
                                          </p:val>
                                        </p:tav>
                                        <p:tav tm="100000">
                                          <p:val>
                                            <p:fltVal val="0"/>
                                          </p:val>
                                        </p:tav>
                                      </p:tavLst>
                                    </p:anim>
                                    <p:anim calcmode="lin" valueType="num">
                                      <p:cBhvr>
                                        <p:cTn id="57" dur="2000" fill="hold"/>
                                        <p:tgtEl>
                                          <p:spTgt spid="4"/>
                                        </p:tgtEl>
                                        <p:attrNameLst>
                                          <p:attrName>ppt_h</p:attrName>
                                        </p:attrNameLst>
                                      </p:cBhvr>
                                      <p:tavLst>
                                        <p:tav tm="0">
                                          <p:val>
                                            <p:fltVal val="0"/>
                                          </p:val>
                                        </p:tav>
                                        <p:tav tm="100000">
                                          <p:val>
                                            <p:strVal val="#ppt_h"/>
                                          </p:val>
                                        </p:tav>
                                      </p:tavLst>
                                    </p:anim>
                                    <p:anim calcmode="lin" valueType="num">
                                      <p:cBhvr>
                                        <p:cTn id="58" dur="2000" fill="hold"/>
                                        <p:tgtEl>
                                          <p:spTgt spid="4"/>
                                        </p:tgtEl>
                                        <p:attrNameLst>
                                          <p:attrName>ppt_w</p:attrName>
                                        </p:attrNameLst>
                                      </p:cBhvr>
                                      <p:tavLst>
                                        <p:tav tm="0">
                                          <p:val>
                                            <p:fltVal val="0"/>
                                          </p:val>
                                        </p:tav>
                                        <p:tav tm="100000">
                                          <p:val>
                                            <p:strVal val="#ppt_w"/>
                                          </p:val>
                                        </p:tav>
                                      </p:tavLst>
                                    </p:anim>
                                  </p:childTnLst>
                                </p:cTn>
                              </p:par>
                            </p:childTnLst>
                          </p:cTn>
                        </p:par>
                        <p:par>
                          <p:cTn id="59" fill="hold">
                            <p:stCondLst>
                              <p:cond delay="5300"/>
                            </p:stCondLst>
                            <p:childTnLst>
                              <p:par>
                                <p:cTn id="60" presetID="37" presetClass="entr" presetSubtype="0" fill="hold" grpId="0" nodeType="afterEffect">
                                  <p:stCondLst>
                                    <p:cond delay="0"/>
                                  </p:stCondLst>
                                  <p:iterate type="wd">
                                    <p:tmPct val="10000"/>
                                  </p:iterate>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450" decel="100000" fill="hold"/>
                                        <p:tgtEl>
                                          <p:spTgt spid="13"/>
                                        </p:tgtEl>
                                        <p:attrNameLst>
                                          <p:attrName>ppt_y</p:attrName>
                                        </p:attrNameLst>
                                      </p:cBhvr>
                                      <p:tavLst>
                                        <p:tav tm="0">
                                          <p:val>
                                            <p:strVal val="#ppt_y+1"/>
                                          </p:val>
                                        </p:tav>
                                        <p:tav tm="100000">
                                          <p:val>
                                            <p:strVal val="#ppt_y-.03"/>
                                          </p:val>
                                        </p:tav>
                                      </p:tavLst>
                                    </p:anim>
                                    <p:anim calcmode="lin" valueType="num">
                                      <p:cBhvr>
                                        <p:cTn id="65"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par>
                          <p:cTn id="66" fill="hold">
                            <p:stCondLst>
                              <p:cond delay="7700"/>
                            </p:stCondLst>
                            <p:childTnLst>
                              <p:par>
                                <p:cTn id="67" presetID="37"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anim calcmode="lin" valueType="num">
                                      <p:cBhvr>
                                        <p:cTn id="70" dur="500" fill="hold"/>
                                        <p:tgtEl>
                                          <p:spTgt spid="12"/>
                                        </p:tgtEl>
                                        <p:attrNameLst>
                                          <p:attrName>ppt_x</p:attrName>
                                        </p:attrNameLst>
                                      </p:cBhvr>
                                      <p:tavLst>
                                        <p:tav tm="0">
                                          <p:val>
                                            <p:strVal val="#ppt_x"/>
                                          </p:val>
                                        </p:tav>
                                        <p:tav tm="100000">
                                          <p:val>
                                            <p:strVal val="#ppt_x"/>
                                          </p:val>
                                        </p:tav>
                                      </p:tavLst>
                                    </p:anim>
                                    <p:anim calcmode="lin" valueType="num">
                                      <p:cBhvr>
                                        <p:cTn id="71" dur="450" decel="100000" fill="hold"/>
                                        <p:tgtEl>
                                          <p:spTgt spid="12"/>
                                        </p:tgtEl>
                                        <p:attrNameLst>
                                          <p:attrName>ppt_y</p:attrName>
                                        </p:attrNameLst>
                                      </p:cBhvr>
                                      <p:tavLst>
                                        <p:tav tm="0">
                                          <p:val>
                                            <p:strVal val="#ppt_y+1"/>
                                          </p:val>
                                        </p:tav>
                                        <p:tav tm="100000">
                                          <p:val>
                                            <p:strVal val="#ppt_y-.03"/>
                                          </p:val>
                                        </p:tav>
                                      </p:tavLst>
                                    </p:anim>
                                    <p:anim calcmode="lin" valueType="num">
                                      <p:cBhvr>
                                        <p:cTn id="72"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673354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LEVEL-1</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puppy</a:t>
            </a:r>
            <a:endParaRPr lang="zh-CN" altLang="en-US" sz="2400" b="1" i="1">
              <a:solidFill>
                <a:srgbClr val="002060"/>
              </a:solidFill>
              <a:latin typeface="微软雅黑" panose="020B0503020204020204" charset="-122"/>
              <a:ea typeface="微软雅黑" panose="020B0503020204020204" charset="-122"/>
            </a:endParaRPr>
          </a:p>
        </p:txBody>
      </p:sp>
      <p:graphicFrame>
        <p:nvGraphicFramePr>
          <p:cNvPr id="7" name="表格 6"/>
          <p:cNvGraphicFramePr/>
          <p:nvPr>
            <p:custDataLst>
              <p:tags r:id="rId2"/>
            </p:custDataLst>
          </p:nvPr>
        </p:nvGraphicFramePr>
        <p:xfrm>
          <a:off x="186055" y="1146175"/>
          <a:ext cx="5152390" cy="5372100"/>
        </p:xfrm>
        <a:graphic>
          <a:graphicData uri="http://schemas.openxmlformats.org/drawingml/2006/table">
            <a:tbl>
              <a:tblPr firstRow="1" bandRow="1">
                <a:tableStyleId>{5C22544A-7EE6-4342-B048-85BDC9FD1C3A}</a:tableStyleId>
              </a:tblPr>
              <a:tblGrid>
                <a:gridCol w="1530985">
                  <a:extLst>
                    <a:ext uri="{9D8B030D-6E8A-4147-A177-3AD203B41FA5}">
                      <a16:colId xmlns:a16="http://schemas.microsoft.com/office/drawing/2014/main" val="20000"/>
                    </a:ext>
                  </a:extLst>
                </a:gridCol>
                <a:gridCol w="3621405">
                  <a:extLst>
                    <a:ext uri="{9D8B030D-6E8A-4147-A177-3AD203B41FA5}">
                      <a16:colId xmlns:a16="http://schemas.microsoft.com/office/drawing/2014/main" val="20001"/>
                    </a:ext>
                  </a:extLst>
                </a:gridCol>
              </a:tblGrid>
              <a:tr h="365760">
                <a:tc gridSpan="2">
                  <a:txBody>
                    <a:bodyPr/>
                    <a:lstStyle/>
                    <a:p>
                      <a:pPr algn="ctr">
                        <a:buNone/>
                      </a:pPr>
                      <a:r>
                        <a:rPr lang="en-US" altLang="zh-CN" b="1">
                          <a:latin typeface="微软雅黑" panose="020B0503020204020204" charset="-122"/>
                          <a:ea typeface="微软雅黑" panose="020B0503020204020204" charset="-122"/>
                        </a:rPr>
                        <a:t>Level-1         A puppy</a:t>
                      </a:r>
                    </a:p>
                  </a:txBody>
                  <a:tcPr/>
                </a:tc>
                <a:tc hMerge="1">
                  <a:txBody>
                    <a:bodyPr/>
                    <a:lstStyle/>
                    <a:p>
                      <a:endParaRPr lang="zh-CN"/>
                    </a:p>
                  </a:txBody>
                  <a:tcPr/>
                </a:tc>
                <a:extLst>
                  <a:ext uri="{0D108BD9-81ED-4DB2-BD59-A6C34878D82A}">
                    <a16:rowId xmlns:a16="http://schemas.microsoft.com/office/drawing/2014/main" val="10000"/>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p>
                  </a:txBody>
                  <a:tcPr/>
                </a:tc>
                <a:tc>
                  <a:txBody>
                    <a:bodyPr/>
                    <a:lstStyle/>
                    <a:p>
                      <a:pPr>
                        <a:buNone/>
                      </a:pPr>
                      <a:r>
                        <a:rPr lang="en-US" altLang="zh-CN" sz="1800" b="1">
                          <a:latin typeface="微软雅黑" panose="020B0503020204020204" charset="-122"/>
                          <a:ea typeface="微软雅黑" panose="020B0503020204020204" charset="-122"/>
                          <a:sym typeface="+mn-ea"/>
                        </a:rPr>
                        <a:t>c</a:t>
                      </a:r>
                      <a:r>
                        <a:rPr lang="zh-CN" altLang="en-US" sz="1800" b="1">
                          <a:latin typeface="微软雅黑" panose="020B0503020204020204" charset="-122"/>
                          <a:ea typeface="微软雅黑" panose="020B0503020204020204" charset="-122"/>
                          <a:sym typeface="+mn-ea"/>
                        </a:rPr>
                        <a:t>hildlike</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innocent</a:t>
                      </a:r>
                    </a:p>
                  </a:txBody>
                  <a:tcPr/>
                </a:tc>
                <a:extLst>
                  <a:ext uri="{0D108BD9-81ED-4DB2-BD59-A6C34878D82A}">
                    <a16:rowId xmlns:a16="http://schemas.microsoft.com/office/drawing/2014/main" val="10001"/>
                  </a:ext>
                </a:extLst>
              </a:tr>
              <a:tr h="365760">
                <a:tc>
                  <a:txBody>
                    <a:bodyPr/>
                    <a:lstStyle/>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p>
                  </a:txBody>
                  <a:tcPr/>
                </a:tc>
                <a:tc>
                  <a:txBody>
                    <a:bodyPr/>
                    <a:lstStyle/>
                    <a:p>
                      <a:pPr>
                        <a:buNone/>
                      </a:pPr>
                      <a:r>
                        <a:rPr lang="zh-CN" altLang="en-US" sz="1800" b="1">
                          <a:latin typeface="微软雅黑" panose="020B0503020204020204" charset="-122"/>
                          <a:ea typeface="微软雅黑" panose="020B0503020204020204" charset="-122"/>
                          <a:sym typeface="+mn-ea"/>
                        </a:rPr>
                        <a:t>jade-green</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jewel-green</a:t>
                      </a:r>
                    </a:p>
                  </a:txBody>
                  <a:tcPr/>
                </a:tc>
                <a:extLst>
                  <a:ext uri="{0D108BD9-81ED-4DB2-BD59-A6C34878D82A}">
                    <a16:rowId xmlns:a16="http://schemas.microsoft.com/office/drawing/2014/main" val="10002"/>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p>
                  </a:txBody>
                  <a:tcPr/>
                </a:tc>
                <a:tc>
                  <a:txBody>
                    <a:bodyPr/>
                    <a:lstStyle/>
                    <a:p>
                      <a:pPr>
                        <a:buNone/>
                      </a:pPr>
                      <a:r>
                        <a:rPr lang="en-US" altLang="zh-CN" sz="1800" b="1">
                          <a:latin typeface="微软雅黑" panose="020B0503020204020204" charset="-122"/>
                          <a:ea typeface="微软雅黑" panose="020B0503020204020204" charset="-122"/>
                          <a:sym typeface="+mn-ea"/>
                        </a:rPr>
                        <a:t>s</a:t>
                      </a:r>
                      <a:r>
                        <a:rPr lang="zh-CN" altLang="en-US" sz="1800" b="1">
                          <a:latin typeface="微软雅黑" panose="020B0503020204020204" charset="-122"/>
                          <a:ea typeface="微软雅黑" panose="020B0503020204020204" charset="-122"/>
                          <a:sym typeface="+mn-ea"/>
                        </a:rPr>
                        <a:t>ilky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velvety</a:t>
                      </a:r>
                    </a:p>
                  </a:txBody>
                  <a:tcPr/>
                </a:tc>
                <a:extLst>
                  <a:ext uri="{0D108BD9-81ED-4DB2-BD59-A6C34878D82A}">
                    <a16:rowId xmlns:a16="http://schemas.microsoft.com/office/drawing/2014/main" val="10003"/>
                  </a:ext>
                </a:extLst>
              </a:tr>
              <a:tr h="433705">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p>
                  </a:txBody>
                  <a:tcPr/>
                </a:tc>
                <a:tc>
                  <a:txBody>
                    <a:bodyPr/>
                    <a:lstStyle/>
                    <a:p>
                      <a:pPr>
                        <a:buNone/>
                      </a:pPr>
                      <a:r>
                        <a:rPr lang="zh-CN" altLang="en-US" sz="1800" b="1">
                          <a:latin typeface="微软雅黑" panose="020B0503020204020204" charset="-122"/>
                          <a:ea typeface="微软雅黑" panose="020B0503020204020204" charset="-122"/>
                          <a:sym typeface="+mn-ea"/>
                        </a:rPr>
                        <a:t>hedgehog paw；racoon paws</a:t>
                      </a:r>
                    </a:p>
                  </a:txBody>
                  <a:tcPr/>
                </a:tc>
                <a:extLst>
                  <a:ext uri="{0D108BD9-81ED-4DB2-BD59-A6C34878D82A}">
                    <a16:rowId xmlns:a16="http://schemas.microsoft.com/office/drawing/2014/main" val="10004"/>
                  </a:ext>
                </a:extLst>
              </a:tr>
              <a:tr h="443865">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p>
                  </a:txBody>
                  <a:tcPr/>
                </a:tc>
                <a:tc>
                  <a:txBody>
                    <a:bodyPr/>
                    <a:lstStyle/>
                    <a:p>
                      <a:pPr>
                        <a:buNone/>
                      </a:pPr>
                      <a:r>
                        <a:rPr lang="zh-CN" altLang="en-US" sz="1800" b="1">
                          <a:latin typeface="微软雅黑" panose="020B0503020204020204" charset="-122"/>
                          <a:ea typeface="微软雅黑" panose="020B0503020204020204" charset="-122"/>
                          <a:sym typeface="+mn-ea"/>
                        </a:rPr>
                        <a:t>wagging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cute</a:t>
                      </a:r>
                    </a:p>
                  </a:txBody>
                  <a:tcPr/>
                </a:tc>
                <a:extLst>
                  <a:ext uri="{0D108BD9-81ED-4DB2-BD59-A6C34878D82A}">
                    <a16:rowId xmlns:a16="http://schemas.microsoft.com/office/drawing/2014/main" val="10005"/>
                  </a:ext>
                </a:extLst>
              </a:tr>
              <a:tr h="594360">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p>
                  </a:txBody>
                  <a:tcPr/>
                </a:tc>
                <a:tc>
                  <a:txBody>
                    <a:bodyPr/>
                    <a:lstStyle/>
                    <a:p>
                      <a:pPr>
                        <a:buNone/>
                      </a:pPr>
                      <a:r>
                        <a:rPr lang="en-US" altLang="zh-CN" sz="1800" b="1">
                          <a:latin typeface="微软雅黑" panose="020B0503020204020204" charset="-122"/>
                          <a:ea typeface="微软雅黑" panose="020B0503020204020204" charset="-122"/>
                          <a:sym typeface="+mn-ea"/>
                        </a:rPr>
                        <a:t>p</a:t>
                      </a:r>
                      <a:r>
                        <a:rPr lang="zh-CN" altLang="en-US" sz="1800" b="1">
                          <a:latin typeface="微软雅黑" panose="020B0503020204020204" charset="-122"/>
                          <a:ea typeface="微软雅黑" panose="020B0503020204020204" charset="-122"/>
                          <a:sym typeface="+mn-ea"/>
                        </a:rPr>
                        <a:t>layful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adorable</a:t>
                      </a:r>
                    </a:p>
                  </a:txBody>
                  <a:tcPr/>
                </a:tc>
                <a:extLst>
                  <a:ext uri="{0D108BD9-81ED-4DB2-BD59-A6C34878D82A}">
                    <a16:rowId xmlns:a16="http://schemas.microsoft.com/office/drawing/2014/main" val="10006"/>
                  </a:ext>
                </a:extLst>
              </a:tr>
              <a:tr h="622300">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p>
                  </a:txBody>
                  <a:tcPr/>
                </a:tc>
                <a:tc>
                  <a:txBody>
                    <a:bodyPr/>
                    <a:lstStyle/>
                    <a:p>
                      <a:pPr>
                        <a:buNone/>
                      </a:pPr>
                      <a:r>
                        <a:rPr lang="zh-CN" altLang="en-US" sz="1800" b="1">
                          <a:latin typeface="微软雅黑" panose="020B0503020204020204" charset="-122"/>
                          <a:ea typeface="微软雅黑" panose="020B0503020204020204" charset="-122"/>
                          <a:sym typeface="+mn-ea"/>
                        </a:rPr>
                        <a:t>like arrow tips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like needles</a:t>
                      </a:r>
                    </a:p>
                  </a:txBody>
                  <a:tcPr/>
                </a:tc>
                <a:extLst>
                  <a:ext uri="{0D108BD9-81ED-4DB2-BD59-A6C34878D82A}">
                    <a16:rowId xmlns:a16="http://schemas.microsoft.com/office/drawing/2014/main" val="10007"/>
                  </a:ext>
                </a:extLst>
              </a:tr>
              <a:tr h="36576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p>
                  </a:txBody>
                  <a:tcPr/>
                </a:tc>
                <a:tc>
                  <a:txBody>
                    <a:bodyPr/>
                    <a:lstStyle/>
                    <a:p>
                      <a:pPr>
                        <a:buNone/>
                      </a:pPr>
                      <a:r>
                        <a:rPr lang="zh-CN" altLang="en-US" sz="1800" b="1">
                          <a:latin typeface="微软雅黑" panose="020B0503020204020204" charset="-122"/>
                          <a:ea typeface="微软雅黑" panose="020B0503020204020204" charset="-122"/>
                          <a:sym typeface="+mn-ea"/>
                        </a:rPr>
                        <a:t>yipping</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yelping</a:t>
                      </a:r>
                    </a:p>
                  </a:txBody>
                  <a:tcPr/>
                </a:tc>
                <a:extLst>
                  <a:ext uri="{0D108BD9-81ED-4DB2-BD59-A6C34878D82A}">
                    <a16:rowId xmlns:a16="http://schemas.microsoft.com/office/drawing/2014/main" val="10008"/>
                  </a:ext>
                </a:extLst>
              </a:tr>
              <a:tr h="64008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hape</a:t>
                      </a:r>
                    </a:p>
                  </a:txBody>
                  <a:tcPr/>
                </a:tc>
                <a:tc>
                  <a:txBody>
                    <a:bodyPr/>
                    <a:lstStyle/>
                    <a:p>
                      <a:pPr>
                        <a:buNone/>
                      </a:pPr>
                      <a:r>
                        <a:rPr lang="zh-CN" altLang="en-US" sz="1800" b="1">
                          <a:latin typeface="微软雅黑" panose="020B0503020204020204" charset="-122"/>
                          <a:ea typeface="微软雅黑" panose="020B0503020204020204" charset="-122"/>
                          <a:sym typeface="+mn-ea"/>
                        </a:rPr>
                        <a:t>tiny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cuddly</a:t>
                      </a:r>
                    </a:p>
                  </a:txBody>
                  <a:tcPr/>
                </a:tc>
                <a:extLst>
                  <a:ext uri="{0D108BD9-81ED-4DB2-BD59-A6C34878D82A}">
                    <a16:rowId xmlns:a16="http://schemas.microsoft.com/office/drawing/2014/main" val="10009"/>
                  </a:ext>
                </a:extLst>
              </a:tr>
              <a:tr h="808990">
                <a:tc>
                  <a:txBody>
                    <a:bodyPr/>
                    <a:lstStyle/>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p>
                  </a:txBody>
                  <a:tcPr/>
                </a:tc>
                <a:tc>
                  <a:txBody>
                    <a:bodyPr/>
                    <a:lstStyle/>
                    <a:p>
                      <a:pPr>
                        <a:buNone/>
                      </a:pPr>
                      <a:r>
                        <a:rPr lang="zh-CN" altLang="en-US" sz="1800" b="1">
                          <a:latin typeface="微软雅黑" panose="020B0503020204020204" charset="-122"/>
                          <a:ea typeface="微软雅黑" panose="020B0503020204020204" charset="-122"/>
                          <a:sym typeface="+mn-ea"/>
                        </a:rPr>
                        <a:t>messy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wobbly on his feet</a:t>
                      </a:r>
                    </a:p>
                  </a:txBody>
                  <a:tcPr/>
                </a:tc>
                <a:extLst>
                  <a:ext uri="{0D108BD9-81ED-4DB2-BD59-A6C34878D82A}">
                    <a16:rowId xmlns:a16="http://schemas.microsoft.com/office/drawing/2014/main" val="10010"/>
                  </a:ext>
                </a:extLst>
              </a:tr>
            </a:tbl>
          </a:graphicData>
        </a:graphic>
      </p:graphicFrame>
      <p:sp>
        <p:nvSpPr>
          <p:cNvPr id="2" name="文本框 1"/>
          <p:cNvSpPr txBox="1"/>
          <p:nvPr/>
        </p:nvSpPr>
        <p:spPr>
          <a:xfrm>
            <a:off x="5338445" y="947420"/>
            <a:ext cx="6541135" cy="5769610"/>
          </a:xfrm>
          <a:prstGeom prst="rect">
            <a:avLst/>
          </a:prstGeom>
          <a:noFill/>
        </p:spPr>
        <p:txBody>
          <a:bodyPr wrap="square" rtlCol="0" anchor="t">
            <a:spAutoFit/>
          </a:bodyPr>
          <a:lstStyle/>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childlike   /ˈtʃaɪldlaɪk/ </a:t>
            </a:r>
            <a:r>
              <a:rPr lang="zh-CN" altLang="en-US" b="1">
                <a:latin typeface="微软雅黑" panose="020B0503020204020204" charset="-122"/>
                <a:ea typeface="微软雅黑" panose="020B0503020204020204" charset="-122"/>
                <a:cs typeface="微软雅黑" panose="020B0503020204020204" charset="-122"/>
              </a:rPr>
              <a:t>adj. 天真烂漫的；孩子似的</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innocent /ˈɪnəsnt/  </a:t>
            </a:r>
            <a:r>
              <a:rPr lang="zh-CN" altLang="en-US" b="1">
                <a:latin typeface="微软雅黑" panose="020B0503020204020204" charset="-122"/>
                <a:ea typeface="微软雅黑" panose="020B0503020204020204" charset="-122"/>
                <a:cs typeface="微软雅黑" panose="020B0503020204020204" charset="-122"/>
              </a:rPr>
              <a:t>adj. 无辜的；无罪的  n. 天真的人</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jade-green /'dʒeidgri:n/</a:t>
            </a:r>
            <a:r>
              <a:rPr lang="zh-CN" altLang="en-US" b="1">
                <a:latin typeface="微软雅黑" panose="020B0503020204020204" charset="-122"/>
                <a:ea typeface="微软雅黑" panose="020B0503020204020204" charset="-122"/>
                <a:cs typeface="微软雅黑" panose="020B0503020204020204" charset="-122"/>
              </a:rPr>
              <a:t>  adj. 绿玉色的；浅绿色的</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velvety  /ˈvelvəti/ </a:t>
            </a:r>
            <a:r>
              <a:rPr lang="zh-CN" altLang="en-US" b="1">
                <a:latin typeface="微软雅黑" panose="020B0503020204020204" charset="-122"/>
                <a:ea typeface="微软雅黑" panose="020B0503020204020204" charset="-122"/>
                <a:cs typeface="微软雅黑" panose="020B0503020204020204" charset="-122"/>
              </a:rPr>
              <a:t>adj. </a:t>
            </a:r>
          </a:p>
          <a:p>
            <a:pPr indent="0" fontAlgn="auto">
              <a:lnSpc>
                <a:spcPts val="2460"/>
              </a:lnSpc>
              <a:buFont typeface="Wingdings" panose="05000000000000000000" charset="0"/>
              <a:buNone/>
            </a:pPr>
            <a:r>
              <a:rPr lang="zh-CN" altLang="en-US" b="1">
                <a:latin typeface="微软雅黑" panose="020B0503020204020204" charset="-122"/>
                <a:ea typeface="微软雅黑" panose="020B0503020204020204" charset="-122"/>
                <a:cs typeface="微软雅黑" panose="020B0503020204020204" charset="-122"/>
              </a:rPr>
              <a:t>                 天鹅绒般柔软的；醇和的，可口的</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hedgehog /ˈhedʒhɒɡ/</a:t>
            </a:r>
            <a:r>
              <a:rPr lang="zh-CN" altLang="en-US" b="1">
                <a:latin typeface="微软雅黑" panose="020B0503020204020204" charset="-122"/>
                <a:ea typeface="微软雅黑" panose="020B0503020204020204" charset="-122"/>
                <a:cs typeface="微软雅黑" panose="020B0503020204020204" charset="-122"/>
              </a:rPr>
              <a:t>  n. 刺猬；刺猬状</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racoon /rəˈkuːn/</a:t>
            </a:r>
            <a:r>
              <a:rPr lang="zh-CN" altLang="en-US" b="1">
                <a:latin typeface="微软雅黑" panose="020B0503020204020204" charset="-122"/>
                <a:ea typeface="微软雅黑" panose="020B0503020204020204" charset="-122"/>
                <a:cs typeface="微软雅黑" panose="020B0503020204020204" charset="-122"/>
              </a:rPr>
              <a:t> n.  浣熊</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wag /wæɡ/</a:t>
            </a:r>
            <a:r>
              <a:rPr lang="zh-CN" altLang="en-US" b="1">
                <a:latin typeface="微软雅黑" panose="020B0503020204020204" charset="-122"/>
                <a:ea typeface="微软雅黑" panose="020B0503020204020204" charset="-122"/>
                <a:cs typeface="微软雅黑" panose="020B0503020204020204" charset="-122"/>
              </a:rPr>
              <a:t> v.  (狗) 摇摆 (尾巴)</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adorable /əˈdɔːrəbl/ </a:t>
            </a:r>
            <a:r>
              <a:rPr lang="zh-CN" altLang="en-US" b="1">
                <a:latin typeface="微软雅黑" panose="020B0503020204020204" charset="-122"/>
                <a:ea typeface="微软雅黑" panose="020B0503020204020204" charset="-122"/>
                <a:cs typeface="微软雅黑" panose="020B0503020204020204" charset="-122"/>
              </a:rPr>
              <a:t>adj. 可爱的；可敬重的</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arrow tips </a:t>
            </a:r>
            <a:r>
              <a:rPr lang="zh-CN" altLang="en-US" b="1">
                <a:latin typeface="微软雅黑" panose="020B0503020204020204" charset="-122"/>
                <a:ea typeface="微软雅黑" panose="020B0503020204020204" charset="-122"/>
                <a:cs typeface="微软雅黑" panose="020B0503020204020204" charset="-122"/>
              </a:rPr>
              <a:t> 箭头</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yip /jɪp/ </a:t>
            </a:r>
            <a:r>
              <a:rPr lang="zh-CN" altLang="en-US" b="1">
                <a:latin typeface="微软雅黑" panose="020B0503020204020204" charset="-122"/>
                <a:ea typeface="微软雅黑" panose="020B0503020204020204" charset="-122"/>
                <a:cs typeface="微软雅黑" panose="020B0503020204020204" charset="-122"/>
              </a:rPr>
              <a:t>n. 叫喊声  vi. 犬吠；尖叫</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yelp /jelp/ </a:t>
            </a:r>
            <a:r>
              <a:rPr lang="zh-CN" altLang="en-US" b="1">
                <a:latin typeface="微软雅黑" panose="020B0503020204020204" charset="-122"/>
                <a:ea typeface="微软雅黑" panose="020B0503020204020204" charset="-122"/>
                <a:cs typeface="微软雅黑" panose="020B0503020204020204" charset="-122"/>
              </a:rPr>
              <a:t> v. </a:t>
            </a:r>
            <a:r>
              <a:rPr lang="en-US" altLang="zh-CN" b="1">
                <a:latin typeface="微软雅黑" panose="020B0503020204020204" charset="-122"/>
                <a:ea typeface="微软雅黑" panose="020B0503020204020204" charset="-122"/>
                <a:cs typeface="微软雅黑" panose="020B0503020204020204" charset="-122"/>
              </a:rPr>
              <a:t>/</a:t>
            </a:r>
            <a:r>
              <a:rPr lang="zh-CN" altLang="en-US" b="1">
                <a:latin typeface="微软雅黑" panose="020B0503020204020204" charset="-122"/>
                <a:ea typeface="微软雅黑" panose="020B0503020204020204" charset="-122"/>
                <a:cs typeface="微软雅黑" panose="020B0503020204020204" charset="-122"/>
              </a:rPr>
              <a:t> n. </a:t>
            </a:r>
          </a:p>
          <a:p>
            <a:pPr indent="0" fontAlgn="auto">
              <a:lnSpc>
                <a:spcPts val="2460"/>
              </a:lnSpc>
              <a:buFont typeface="Wingdings" panose="05000000000000000000" charset="0"/>
              <a:buNone/>
            </a:pPr>
            <a:r>
              <a:rPr lang="zh-CN" altLang="en-US" b="1">
                <a:latin typeface="微软雅黑" panose="020B0503020204020204" charset="-122"/>
                <a:ea typeface="微软雅黑" panose="020B0503020204020204" charset="-122"/>
                <a:cs typeface="微软雅黑" panose="020B0503020204020204" charset="-122"/>
              </a:rPr>
              <a:t>              （因兴奋、疼痛等）尖叫，大叫；狗吠</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cuddly /ˈkʌdli/</a:t>
            </a:r>
            <a:r>
              <a:rPr lang="zh-CN" altLang="en-US" b="1">
                <a:latin typeface="微软雅黑" panose="020B0503020204020204" charset="-122"/>
                <a:ea typeface="微软雅黑" panose="020B0503020204020204" charset="-122"/>
                <a:cs typeface="微软雅黑" panose="020B0503020204020204" charset="-122"/>
              </a:rPr>
              <a:t> adj. </a:t>
            </a:r>
          </a:p>
          <a:p>
            <a:pPr indent="0" fontAlgn="auto">
              <a:lnSpc>
                <a:spcPts val="2460"/>
              </a:lnSpc>
              <a:buFont typeface="Wingdings" panose="05000000000000000000" charset="0"/>
              <a:buNone/>
            </a:pPr>
            <a:r>
              <a:rPr lang="zh-CN" altLang="en-US" b="1">
                <a:latin typeface="微软雅黑" panose="020B0503020204020204" charset="-122"/>
                <a:ea typeface="微软雅黑" panose="020B0503020204020204" charset="-122"/>
                <a:cs typeface="微软雅黑" panose="020B0503020204020204" charset="-122"/>
              </a:rPr>
              <a:t>               令人想拥抱的；喜欢搂搂抱抱的；逗人喜爱的</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messy /ˈmesi/</a:t>
            </a:r>
            <a:r>
              <a:rPr lang="zh-CN" altLang="en-US" b="1">
                <a:latin typeface="微软雅黑" panose="020B0503020204020204" charset="-122"/>
                <a:ea typeface="微软雅黑" panose="020B0503020204020204" charset="-122"/>
                <a:cs typeface="微软雅黑" panose="020B0503020204020204" charset="-122"/>
              </a:rPr>
              <a:t> adj. 凌乱的；不整洁的</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wobbly /ˈwɒbli/</a:t>
            </a:r>
            <a:r>
              <a:rPr lang="zh-CN" altLang="en-US" b="1">
                <a:latin typeface="微软雅黑" panose="020B0503020204020204" charset="-122"/>
                <a:ea typeface="微软雅黑" panose="020B0503020204020204" charset="-122"/>
                <a:cs typeface="微软雅黑" panose="020B0503020204020204" charset="-122"/>
              </a:rPr>
              <a:t> adj. 不稳定的；摆动的；歪斜的</a:t>
            </a:r>
          </a:p>
          <a:p>
            <a:pPr marL="285750" indent="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wobbly on his feet  </a:t>
            </a:r>
            <a:r>
              <a:rPr lang="zh-CN" altLang="en-US" b="1">
                <a:latin typeface="微软雅黑" panose="020B0503020204020204" charset="-122"/>
                <a:ea typeface="微软雅黑" panose="020B0503020204020204" charset="-122"/>
                <a:cs typeface="微软雅黑" panose="020B0503020204020204" charset="-122"/>
              </a:rPr>
              <a:t> 摇摇晃晃地站着</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733425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LEVEL-1</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puppy</a:t>
            </a:r>
          </a:p>
        </p:txBody>
      </p:sp>
      <p:sp>
        <p:nvSpPr>
          <p:cNvPr id="4" name="文本框 3"/>
          <p:cNvSpPr txBox="1"/>
          <p:nvPr/>
        </p:nvSpPr>
        <p:spPr>
          <a:xfrm>
            <a:off x="5649595" y="1146175"/>
            <a:ext cx="6542405" cy="4892675"/>
          </a:xfrm>
          <a:prstGeom prst="rect">
            <a:avLst/>
          </a:prstGeom>
          <a:noFill/>
        </p:spPr>
        <p:txBody>
          <a:bodyPr wrap="square" rtlCol="0" anchor="t">
            <a:spAutoFit/>
          </a:bodyPr>
          <a:lstStyle/>
          <a:p>
            <a:r>
              <a:rPr lang="zh-CN" altLang="en-US" sz="2400" b="1">
                <a:latin typeface="微软雅黑" panose="020B0503020204020204" charset="-122"/>
                <a:ea typeface="微软雅黑" panose="020B0503020204020204" charset="-122"/>
              </a:rPr>
              <a:t>1. My puppy has a very </a:t>
            </a:r>
            <a:r>
              <a:rPr lang="zh-CN" altLang="en-US" sz="2400" b="1">
                <a:solidFill>
                  <a:srgbClr val="002060"/>
                </a:solidFill>
                <a:latin typeface="微软雅黑" panose="020B0503020204020204" charset="-122"/>
                <a:ea typeface="微软雅黑" panose="020B0503020204020204" charset="-122"/>
              </a:rPr>
              <a:t>childlike</a:t>
            </a:r>
            <a:r>
              <a:rPr lang="zh-CN" altLang="en-US" sz="2400" b="1">
                <a:latin typeface="微软雅黑" panose="020B0503020204020204" charset="-122"/>
                <a:ea typeface="微软雅黑" panose="020B0503020204020204" charset="-122"/>
              </a:rPr>
              <a:t> face.</a:t>
            </a:r>
          </a:p>
          <a:p>
            <a:r>
              <a:rPr lang="zh-CN" altLang="en-US" sz="2400" b="1">
                <a:latin typeface="微软雅黑" panose="020B0503020204020204" charset="-122"/>
                <a:ea typeface="微软雅黑" panose="020B0503020204020204" charset="-122"/>
              </a:rPr>
              <a:t>2. He has beautiful, </a:t>
            </a:r>
            <a:r>
              <a:rPr lang="zh-CN" altLang="en-US" sz="2400" b="1">
                <a:solidFill>
                  <a:srgbClr val="002060"/>
                </a:solidFill>
                <a:latin typeface="微软雅黑" panose="020B0503020204020204" charset="-122"/>
                <a:ea typeface="微软雅黑" panose="020B0503020204020204" charset="-122"/>
              </a:rPr>
              <a:t>jade-green</a:t>
            </a:r>
            <a:r>
              <a:rPr lang="zh-CN" altLang="en-US" sz="2400" b="1">
                <a:latin typeface="微软雅黑" panose="020B0503020204020204" charset="-122"/>
                <a:ea typeface="微软雅黑" panose="020B0503020204020204" charset="-122"/>
              </a:rPr>
              <a:t> eyes.</a:t>
            </a:r>
          </a:p>
          <a:p>
            <a:r>
              <a:rPr lang="zh-CN" altLang="en-US" sz="2400" b="1">
                <a:latin typeface="微软雅黑" panose="020B0503020204020204" charset="-122"/>
                <a:ea typeface="微软雅黑" panose="020B0503020204020204" charset="-122"/>
              </a:rPr>
              <a:t>3. His fur is </a:t>
            </a:r>
            <a:r>
              <a:rPr lang="zh-CN" altLang="en-US" sz="2400" b="1">
                <a:solidFill>
                  <a:srgbClr val="002060"/>
                </a:solidFill>
                <a:latin typeface="微软雅黑" panose="020B0503020204020204" charset="-122"/>
                <a:ea typeface="微软雅黑" panose="020B0503020204020204" charset="-122"/>
              </a:rPr>
              <a:t>silky</a:t>
            </a:r>
            <a:r>
              <a:rPr lang="zh-CN" altLang="en-US" sz="2400" b="1">
                <a:latin typeface="微软雅黑" panose="020B0503020204020204" charset="-122"/>
                <a:ea typeface="微软雅黑" panose="020B0503020204020204" charset="-122"/>
              </a:rPr>
              <a:t> and smooth.</a:t>
            </a:r>
          </a:p>
          <a:p>
            <a:r>
              <a:rPr lang="zh-CN" altLang="en-US" sz="2400" b="1">
                <a:latin typeface="微软雅黑" panose="020B0503020204020204" charset="-122"/>
                <a:ea typeface="微软雅黑" panose="020B0503020204020204" charset="-122"/>
              </a:rPr>
              <a:t>4. He has tiny, </a:t>
            </a:r>
            <a:r>
              <a:rPr lang="zh-CN" altLang="en-US" sz="2400" b="1">
                <a:solidFill>
                  <a:srgbClr val="002060"/>
                </a:solidFill>
                <a:latin typeface="微软雅黑" panose="020B0503020204020204" charset="-122"/>
                <a:ea typeface="微软雅黑" panose="020B0503020204020204" charset="-122"/>
              </a:rPr>
              <a:t>hedgehog</a:t>
            </a:r>
            <a:r>
              <a:rPr lang="zh-CN" altLang="en-US" sz="2400" b="1">
                <a:latin typeface="微软雅黑" panose="020B0503020204020204" charset="-122"/>
                <a:ea typeface="微软雅黑" panose="020B0503020204020204" charset="-122"/>
              </a:rPr>
              <a:t> paws.</a:t>
            </a:r>
          </a:p>
          <a:p>
            <a:r>
              <a:rPr lang="zh-CN" altLang="en-US" sz="2400" b="1">
                <a:latin typeface="微软雅黑" panose="020B0503020204020204" charset="-122"/>
                <a:ea typeface="微软雅黑" panose="020B0503020204020204" charset="-122"/>
              </a:rPr>
              <a:t>5. </a:t>
            </a:r>
            <a:r>
              <a:rPr lang="zh-CN" altLang="en-US" sz="2400" b="1">
                <a:solidFill>
                  <a:srgbClr val="002060"/>
                </a:solidFill>
                <a:latin typeface="微软雅黑" panose="020B0503020204020204" charset="-122"/>
                <a:ea typeface="微软雅黑" panose="020B0503020204020204" charset="-122"/>
              </a:rPr>
              <a:t>Wagging</a:t>
            </a:r>
            <a:r>
              <a:rPr lang="zh-CN" altLang="en-US" sz="2400" b="1">
                <a:latin typeface="微软雅黑" panose="020B0503020204020204" charset="-122"/>
                <a:ea typeface="微软雅黑" panose="020B0503020204020204" charset="-122"/>
              </a:rPr>
              <a:t> his tail is his favourite activity!</a:t>
            </a:r>
          </a:p>
          <a:p>
            <a:r>
              <a:rPr lang="zh-CN" altLang="en-US" sz="2400" b="1">
                <a:latin typeface="微软雅黑" panose="020B0503020204020204" charset="-122"/>
                <a:ea typeface="微软雅黑" panose="020B0503020204020204" charset="-122"/>
              </a:rPr>
              <a:t>6. He is very </a:t>
            </a:r>
            <a:r>
              <a:rPr lang="zh-CN" altLang="en-US" sz="2400" b="1">
                <a:solidFill>
                  <a:srgbClr val="002060"/>
                </a:solidFill>
                <a:latin typeface="微软雅黑" panose="020B0503020204020204" charset="-122"/>
                <a:ea typeface="微软雅黑" panose="020B0503020204020204" charset="-122"/>
              </a:rPr>
              <a:t>playful</a:t>
            </a:r>
            <a:r>
              <a:rPr lang="zh-CN" altLang="en-US" sz="2400" b="1">
                <a:latin typeface="微软雅黑" panose="020B0503020204020204" charset="-122"/>
                <a:ea typeface="微软雅黑" panose="020B0503020204020204" charset="-122"/>
              </a:rPr>
              <a:t> and a joy to be around.</a:t>
            </a:r>
          </a:p>
          <a:p>
            <a:r>
              <a:rPr lang="zh-CN" altLang="en-US" sz="2400" b="1">
                <a:latin typeface="微软雅黑" panose="020B0503020204020204" charset="-122"/>
                <a:ea typeface="微软雅黑" panose="020B0503020204020204" charset="-122"/>
              </a:rPr>
              <a:t>7. His teeth are as sharp as </a:t>
            </a:r>
            <a:r>
              <a:rPr lang="zh-CN" altLang="en-US" sz="2400" b="1">
                <a:solidFill>
                  <a:srgbClr val="002060"/>
                </a:solidFill>
                <a:latin typeface="微软雅黑" panose="020B0503020204020204" charset="-122"/>
                <a:ea typeface="微软雅黑" panose="020B0503020204020204" charset="-122"/>
              </a:rPr>
              <a:t>needles</a:t>
            </a:r>
            <a:r>
              <a:rPr lang="zh-CN" altLang="en-US" sz="2400" b="1">
                <a:latin typeface="微软雅黑" panose="020B0503020204020204" charset="-122"/>
                <a:ea typeface="微软雅黑" panose="020B0503020204020204" charset="-122"/>
              </a:rPr>
              <a:t>.</a:t>
            </a:r>
          </a:p>
          <a:p>
            <a:r>
              <a:rPr lang="zh-CN" altLang="en-US" sz="2400" b="1">
                <a:latin typeface="微软雅黑" panose="020B0503020204020204" charset="-122"/>
                <a:ea typeface="微软雅黑" panose="020B0503020204020204" charset="-122"/>
              </a:rPr>
              <a:t>8. He is always </a:t>
            </a:r>
            <a:r>
              <a:rPr lang="zh-CN" altLang="en-US" sz="2400" b="1">
                <a:solidFill>
                  <a:srgbClr val="002060"/>
                </a:solidFill>
                <a:latin typeface="微软雅黑" panose="020B0503020204020204" charset="-122"/>
                <a:ea typeface="微软雅黑" panose="020B0503020204020204" charset="-122"/>
              </a:rPr>
              <a:t>yelping</a:t>
            </a:r>
            <a:r>
              <a:rPr lang="zh-CN" altLang="en-US" sz="2400" b="1">
                <a:latin typeface="微软雅黑" panose="020B0503020204020204" charset="-122"/>
                <a:ea typeface="微软雅黑" panose="020B0503020204020204" charset="-122"/>
              </a:rPr>
              <a:t> at the cat.</a:t>
            </a:r>
          </a:p>
          <a:p>
            <a:r>
              <a:rPr lang="zh-CN" altLang="en-US" sz="2400" b="1">
                <a:latin typeface="微软雅黑" panose="020B0503020204020204" charset="-122"/>
                <a:ea typeface="微软雅黑" panose="020B0503020204020204" charset="-122"/>
              </a:rPr>
              <a:t>9. I love him because he is so </a:t>
            </a:r>
            <a:r>
              <a:rPr lang="zh-CN" altLang="en-US" sz="2400" b="1">
                <a:solidFill>
                  <a:srgbClr val="002060"/>
                </a:solidFill>
                <a:latin typeface="微软雅黑" panose="020B0503020204020204" charset="-122"/>
                <a:ea typeface="微软雅黑" panose="020B0503020204020204" charset="-122"/>
              </a:rPr>
              <a:t>cuddly</a:t>
            </a:r>
            <a:r>
              <a:rPr lang="zh-CN" altLang="en-US" sz="2400" b="1">
                <a:latin typeface="微软雅黑" panose="020B0503020204020204" charset="-122"/>
                <a:ea typeface="微软雅黑" panose="020B0503020204020204" charset="-122"/>
              </a:rPr>
              <a:t>.</a:t>
            </a:r>
          </a:p>
          <a:p>
            <a:r>
              <a:rPr lang="zh-CN" altLang="en-US" sz="2400" b="1">
                <a:latin typeface="微软雅黑" panose="020B0503020204020204" charset="-122"/>
                <a:ea typeface="微软雅黑" panose="020B0503020204020204" charset="-122"/>
              </a:rPr>
              <a:t>10. Sometimes he can be very </a:t>
            </a:r>
            <a:r>
              <a:rPr lang="zh-CN" altLang="en-US" sz="2400" b="1">
                <a:solidFill>
                  <a:srgbClr val="002060"/>
                </a:solidFill>
                <a:latin typeface="微软雅黑" panose="020B0503020204020204" charset="-122"/>
                <a:ea typeface="微软雅黑" panose="020B0503020204020204" charset="-122"/>
              </a:rPr>
              <a:t>wobbly on his feet</a:t>
            </a:r>
            <a:r>
              <a:rPr lang="zh-CN" altLang="en-US" sz="2400" b="1">
                <a:latin typeface="微软雅黑" panose="020B0503020204020204" charset="-122"/>
                <a:ea typeface="微软雅黑" panose="020B0503020204020204" charset="-122"/>
              </a:rPr>
              <a:t>.</a:t>
            </a:r>
          </a:p>
        </p:txBody>
      </p:sp>
      <p:graphicFrame>
        <p:nvGraphicFramePr>
          <p:cNvPr id="3" name="表格 2"/>
          <p:cNvGraphicFramePr/>
          <p:nvPr>
            <p:custDataLst>
              <p:tags r:id="rId2"/>
            </p:custDataLst>
          </p:nvPr>
        </p:nvGraphicFramePr>
        <p:xfrm>
          <a:off x="186055" y="1146175"/>
          <a:ext cx="5152390" cy="5372100"/>
        </p:xfrm>
        <a:graphic>
          <a:graphicData uri="http://schemas.openxmlformats.org/drawingml/2006/table">
            <a:tbl>
              <a:tblPr firstRow="1" bandRow="1">
                <a:tableStyleId>{5C22544A-7EE6-4342-B048-85BDC9FD1C3A}</a:tableStyleId>
              </a:tblPr>
              <a:tblGrid>
                <a:gridCol w="1530985">
                  <a:extLst>
                    <a:ext uri="{9D8B030D-6E8A-4147-A177-3AD203B41FA5}">
                      <a16:colId xmlns:a16="http://schemas.microsoft.com/office/drawing/2014/main" val="20000"/>
                    </a:ext>
                  </a:extLst>
                </a:gridCol>
                <a:gridCol w="3621405">
                  <a:extLst>
                    <a:ext uri="{9D8B030D-6E8A-4147-A177-3AD203B41FA5}">
                      <a16:colId xmlns:a16="http://schemas.microsoft.com/office/drawing/2014/main" val="20001"/>
                    </a:ext>
                  </a:extLst>
                </a:gridCol>
              </a:tblGrid>
              <a:tr h="365760">
                <a:tc gridSpan="2">
                  <a:txBody>
                    <a:bodyPr/>
                    <a:lstStyle/>
                    <a:p>
                      <a:pPr algn="ctr">
                        <a:buNone/>
                      </a:pPr>
                      <a:r>
                        <a:rPr lang="en-US" altLang="zh-CN" b="1">
                          <a:latin typeface="微软雅黑" panose="020B0503020204020204" charset="-122"/>
                          <a:ea typeface="微软雅黑" panose="020B0503020204020204" charset="-122"/>
                        </a:rPr>
                        <a:t>Level-1         A puppy</a:t>
                      </a:r>
                    </a:p>
                  </a:txBody>
                  <a:tcPr/>
                </a:tc>
                <a:tc hMerge="1">
                  <a:txBody>
                    <a:bodyPr/>
                    <a:lstStyle/>
                    <a:p>
                      <a:endParaRPr lang="zh-CN"/>
                    </a:p>
                  </a:txBody>
                  <a:tcPr/>
                </a:tc>
                <a:extLst>
                  <a:ext uri="{0D108BD9-81ED-4DB2-BD59-A6C34878D82A}">
                    <a16:rowId xmlns:a16="http://schemas.microsoft.com/office/drawing/2014/main" val="10000"/>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p>
                  </a:txBody>
                  <a:tcPr/>
                </a:tc>
                <a:tc>
                  <a:txBody>
                    <a:bodyPr/>
                    <a:lstStyle/>
                    <a:p>
                      <a:pPr>
                        <a:buNone/>
                      </a:pPr>
                      <a:r>
                        <a:rPr lang="en-US" altLang="zh-CN" sz="1800" b="1">
                          <a:latin typeface="微软雅黑" panose="020B0503020204020204" charset="-122"/>
                          <a:ea typeface="微软雅黑" panose="020B0503020204020204" charset="-122"/>
                          <a:sym typeface="+mn-ea"/>
                        </a:rPr>
                        <a:t>c</a:t>
                      </a:r>
                      <a:r>
                        <a:rPr lang="zh-CN" altLang="en-US" sz="1800" b="1">
                          <a:latin typeface="微软雅黑" panose="020B0503020204020204" charset="-122"/>
                          <a:ea typeface="微软雅黑" panose="020B0503020204020204" charset="-122"/>
                          <a:sym typeface="+mn-ea"/>
                        </a:rPr>
                        <a:t>hildlike</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innocent</a:t>
                      </a:r>
                    </a:p>
                  </a:txBody>
                  <a:tcPr/>
                </a:tc>
                <a:extLst>
                  <a:ext uri="{0D108BD9-81ED-4DB2-BD59-A6C34878D82A}">
                    <a16:rowId xmlns:a16="http://schemas.microsoft.com/office/drawing/2014/main" val="10001"/>
                  </a:ext>
                </a:extLst>
              </a:tr>
              <a:tr h="365760">
                <a:tc>
                  <a:txBody>
                    <a:bodyPr/>
                    <a:lstStyle/>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p>
                  </a:txBody>
                  <a:tcPr/>
                </a:tc>
                <a:tc>
                  <a:txBody>
                    <a:bodyPr/>
                    <a:lstStyle/>
                    <a:p>
                      <a:pPr>
                        <a:buNone/>
                      </a:pPr>
                      <a:r>
                        <a:rPr lang="zh-CN" altLang="en-US" sz="1800" b="1">
                          <a:latin typeface="微软雅黑" panose="020B0503020204020204" charset="-122"/>
                          <a:ea typeface="微软雅黑" panose="020B0503020204020204" charset="-122"/>
                          <a:sym typeface="+mn-ea"/>
                        </a:rPr>
                        <a:t>jade-green</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jewel-green</a:t>
                      </a:r>
                    </a:p>
                  </a:txBody>
                  <a:tcPr/>
                </a:tc>
                <a:extLst>
                  <a:ext uri="{0D108BD9-81ED-4DB2-BD59-A6C34878D82A}">
                    <a16:rowId xmlns:a16="http://schemas.microsoft.com/office/drawing/2014/main" val="10002"/>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p>
                  </a:txBody>
                  <a:tcPr/>
                </a:tc>
                <a:tc>
                  <a:txBody>
                    <a:bodyPr/>
                    <a:lstStyle/>
                    <a:p>
                      <a:pPr>
                        <a:buNone/>
                      </a:pPr>
                      <a:r>
                        <a:rPr lang="en-US" altLang="zh-CN" sz="1800" b="1">
                          <a:latin typeface="微软雅黑" panose="020B0503020204020204" charset="-122"/>
                          <a:ea typeface="微软雅黑" panose="020B0503020204020204" charset="-122"/>
                          <a:sym typeface="+mn-ea"/>
                        </a:rPr>
                        <a:t>s</a:t>
                      </a:r>
                      <a:r>
                        <a:rPr lang="zh-CN" altLang="en-US" sz="1800" b="1">
                          <a:latin typeface="微软雅黑" panose="020B0503020204020204" charset="-122"/>
                          <a:ea typeface="微软雅黑" panose="020B0503020204020204" charset="-122"/>
                          <a:sym typeface="+mn-ea"/>
                        </a:rPr>
                        <a:t>ilky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velvety</a:t>
                      </a:r>
                    </a:p>
                  </a:txBody>
                  <a:tcPr/>
                </a:tc>
                <a:extLst>
                  <a:ext uri="{0D108BD9-81ED-4DB2-BD59-A6C34878D82A}">
                    <a16:rowId xmlns:a16="http://schemas.microsoft.com/office/drawing/2014/main" val="10003"/>
                  </a:ext>
                </a:extLst>
              </a:tr>
              <a:tr h="433705">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p>
                  </a:txBody>
                  <a:tcPr/>
                </a:tc>
                <a:tc>
                  <a:txBody>
                    <a:bodyPr/>
                    <a:lstStyle/>
                    <a:p>
                      <a:pPr>
                        <a:buNone/>
                      </a:pPr>
                      <a:r>
                        <a:rPr lang="zh-CN" altLang="en-US" sz="1800" b="1">
                          <a:latin typeface="微软雅黑" panose="020B0503020204020204" charset="-122"/>
                          <a:ea typeface="微软雅黑" panose="020B0503020204020204" charset="-122"/>
                          <a:sym typeface="+mn-ea"/>
                        </a:rPr>
                        <a:t>hedgehog paw；racoon paws</a:t>
                      </a:r>
                    </a:p>
                  </a:txBody>
                  <a:tcPr/>
                </a:tc>
                <a:extLst>
                  <a:ext uri="{0D108BD9-81ED-4DB2-BD59-A6C34878D82A}">
                    <a16:rowId xmlns:a16="http://schemas.microsoft.com/office/drawing/2014/main" val="10004"/>
                  </a:ext>
                </a:extLst>
              </a:tr>
              <a:tr h="443865">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p>
                  </a:txBody>
                  <a:tcPr/>
                </a:tc>
                <a:tc>
                  <a:txBody>
                    <a:bodyPr/>
                    <a:lstStyle/>
                    <a:p>
                      <a:pPr>
                        <a:buNone/>
                      </a:pPr>
                      <a:r>
                        <a:rPr lang="zh-CN" altLang="en-US" sz="1800" b="1">
                          <a:latin typeface="微软雅黑" panose="020B0503020204020204" charset="-122"/>
                          <a:ea typeface="微软雅黑" panose="020B0503020204020204" charset="-122"/>
                          <a:sym typeface="+mn-ea"/>
                        </a:rPr>
                        <a:t>wagging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cute</a:t>
                      </a:r>
                    </a:p>
                  </a:txBody>
                  <a:tcPr/>
                </a:tc>
                <a:extLst>
                  <a:ext uri="{0D108BD9-81ED-4DB2-BD59-A6C34878D82A}">
                    <a16:rowId xmlns:a16="http://schemas.microsoft.com/office/drawing/2014/main" val="10005"/>
                  </a:ext>
                </a:extLst>
              </a:tr>
              <a:tr h="594360">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p>
                  </a:txBody>
                  <a:tcPr/>
                </a:tc>
                <a:tc>
                  <a:txBody>
                    <a:bodyPr/>
                    <a:lstStyle/>
                    <a:p>
                      <a:pPr>
                        <a:buNone/>
                      </a:pPr>
                      <a:r>
                        <a:rPr lang="en-US" altLang="zh-CN" sz="1800" b="1">
                          <a:latin typeface="微软雅黑" panose="020B0503020204020204" charset="-122"/>
                          <a:ea typeface="微软雅黑" panose="020B0503020204020204" charset="-122"/>
                          <a:sym typeface="+mn-ea"/>
                        </a:rPr>
                        <a:t>p</a:t>
                      </a:r>
                      <a:r>
                        <a:rPr lang="zh-CN" altLang="en-US" sz="1800" b="1">
                          <a:latin typeface="微软雅黑" panose="020B0503020204020204" charset="-122"/>
                          <a:ea typeface="微软雅黑" panose="020B0503020204020204" charset="-122"/>
                          <a:sym typeface="+mn-ea"/>
                        </a:rPr>
                        <a:t>layful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adorable</a:t>
                      </a:r>
                    </a:p>
                  </a:txBody>
                  <a:tcPr/>
                </a:tc>
                <a:extLst>
                  <a:ext uri="{0D108BD9-81ED-4DB2-BD59-A6C34878D82A}">
                    <a16:rowId xmlns:a16="http://schemas.microsoft.com/office/drawing/2014/main" val="10006"/>
                  </a:ext>
                </a:extLst>
              </a:tr>
              <a:tr h="622300">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p>
                  </a:txBody>
                  <a:tcPr/>
                </a:tc>
                <a:tc>
                  <a:txBody>
                    <a:bodyPr/>
                    <a:lstStyle/>
                    <a:p>
                      <a:pPr>
                        <a:buNone/>
                      </a:pPr>
                      <a:r>
                        <a:rPr lang="zh-CN" altLang="en-US" sz="1800" b="1">
                          <a:latin typeface="微软雅黑" panose="020B0503020204020204" charset="-122"/>
                          <a:ea typeface="微软雅黑" panose="020B0503020204020204" charset="-122"/>
                          <a:sym typeface="+mn-ea"/>
                        </a:rPr>
                        <a:t>like arrow tips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like needles</a:t>
                      </a:r>
                    </a:p>
                  </a:txBody>
                  <a:tcPr/>
                </a:tc>
                <a:extLst>
                  <a:ext uri="{0D108BD9-81ED-4DB2-BD59-A6C34878D82A}">
                    <a16:rowId xmlns:a16="http://schemas.microsoft.com/office/drawing/2014/main" val="10007"/>
                  </a:ext>
                </a:extLst>
              </a:tr>
              <a:tr h="36576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p>
                  </a:txBody>
                  <a:tcPr/>
                </a:tc>
                <a:tc>
                  <a:txBody>
                    <a:bodyPr/>
                    <a:lstStyle/>
                    <a:p>
                      <a:pPr>
                        <a:buNone/>
                      </a:pPr>
                      <a:r>
                        <a:rPr lang="zh-CN" altLang="en-US" sz="1800" b="1">
                          <a:latin typeface="微软雅黑" panose="020B0503020204020204" charset="-122"/>
                          <a:ea typeface="微软雅黑" panose="020B0503020204020204" charset="-122"/>
                          <a:sym typeface="+mn-ea"/>
                        </a:rPr>
                        <a:t>yipping</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yelping</a:t>
                      </a:r>
                    </a:p>
                  </a:txBody>
                  <a:tcPr/>
                </a:tc>
                <a:extLst>
                  <a:ext uri="{0D108BD9-81ED-4DB2-BD59-A6C34878D82A}">
                    <a16:rowId xmlns:a16="http://schemas.microsoft.com/office/drawing/2014/main" val="10008"/>
                  </a:ext>
                </a:extLst>
              </a:tr>
              <a:tr h="64008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hape</a:t>
                      </a:r>
                    </a:p>
                  </a:txBody>
                  <a:tcPr/>
                </a:tc>
                <a:tc>
                  <a:txBody>
                    <a:bodyPr/>
                    <a:lstStyle/>
                    <a:p>
                      <a:pPr>
                        <a:buNone/>
                      </a:pPr>
                      <a:r>
                        <a:rPr lang="zh-CN" altLang="en-US" sz="1800" b="1">
                          <a:latin typeface="微软雅黑" panose="020B0503020204020204" charset="-122"/>
                          <a:ea typeface="微软雅黑" panose="020B0503020204020204" charset="-122"/>
                          <a:sym typeface="+mn-ea"/>
                        </a:rPr>
                        <a:t>tiny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cuddly</a:t>
                      </a:r>
                    </a:p>
                  </a:txBody>
                  <a:tcPr/>
                </a:tc>
                <a:extLst>
                  <a:ext uri="{0D108BD9-81ED-4DB2-BD59-A6C34878D82A}">
                    <a16:rowId xmlns:a16="http://schemas.microsoft.com/office/drawing/2014/main" val="10009"/>
                  </a:ext>
                </a:extLst>
              </a:tr>
              <a:tr h="808990">
                <a:tc>
                  <a:txBody>
                    <a:bodyPr/>
                    <a:lstStyle/>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p>
                  </a:txBody>
                  <a:tcPr/>
                </a:tc>
                <a:tc>
                  <a:txBody>
                    <a:bodyPr/>
                    <a:lstStyle/>
                    <a:p>
                      <a:pPr>
                        <a:buNone/>
                      </a:pPr>
                      <a:r>
                        <a:rPr lang="zh-CN" altLang="en-US" sz="1800" b="1">
                          <a:latin typeface="微软雅黑" panose="020B0503020204020204" charset="-122"/>
                          <a:ea typeface="微软雅黑" panose="020B0503020204020204" charset="-122"/>
                          <a:sym typeface="+mn-ea"/>
                        </a:rPr>
                        <a:t>messy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wobbly on his feet</a:t>
                      </a:r>
                    </a:p>
                  </a:txBody>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733425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LEVEL-1</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puppy</a:t>
            </a:r>
          </a:p>
        </p:txBody>
      </p:sp>
      <p:sp>
        <p:nvSpPr>
          <p:cNvPr id="2" name="文本框 1"/>
          <p:cNvSpPr txBox="1"/>
          <p:nvPr/>
        </p:nvSpPr>
        <p:spPr>
          <a:xfrm>
            <a:off x="5459095" y="887095"/>
            <a:ext cx="6521450" cy="550291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It was the dearest little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waddling</a:t>
            </a:r>
            <a:r>
              <a:rPr lang="zh-CN" altLang="en-US" sz="2400" b="1">
                <a:latin typeface="微软雅黑" panose="020B0503020204020204" charset="-122"/>
                <a:ea typeface="微软雅黑" panose="020B0503020204020204" charset="-122"/>
                <a:cs typeface="微软雅黑" panose="020B0503020204020204" charset="-122"/>
              </a:rPr>
              <a:t> thing, and so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smooth and soft </a:t>
            </a:r>
            <a:r>
              <a:rPr lang="zh-CN" altLang="en-US" sz="2400" b="1">
                <a:latin typeface="微软雅黑" panose="020B0503020204020204" charset="-122"/>
                <a:ea typeface="微软雅黑" panose="020B0503020204020204" charset="-122"/>
                <a:cs typeface="微软雅黑" panose="020B0503020204020204" charset="-122"/>
              </a:rPr>
              <a:t>and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velvety</a:t>
            </a:r>
            <a:r>
              <a:rPr lang="zh-CN" altLang="en-US" sz="2400" b="1">
                <a:latin typeface="微软雅黑" panose="020B0503020204020204" charset="-122"/>
                <a:ea typeface="微软雅黑" panose="020B0503020204020204" charset="-122"/>
                <a:cs typeface="微软雅黑" panose="020B0503020204020204" charset="-122"/>
              </a:rPr>
              <a:t>, and had</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 such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cunning</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little awkward paws</a:t>
            </a:r>
            <a:r>
              <a:rPr lang="zh-CN" altLang="en-US" sz="2400" b="1">
                <a:latin typeface="微软雅黑" panose="020B0503020204020204" charset="-122"/>
                <a:ea typeface="微软雅黑" panose="020B0503020204020204" charset="-122"/>
                <a:cs typeface="微软雅黑" panose="020B0503020204020204" charset="-122"/>
              </a:rPr>
              <a:t>, and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such</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affectionate eyes</a:t>
            </a:r>
            <a:r>
              <a:rPr lang="zh-CN" altLang="en-US" sz="2400" b="1">
                <a:latin typeface="微软雅黑" panose="020B0503020204020204" charset="-122"/>
                <a:ea typeface="微软雅黑" panose="020B0503020204020204" charset="-122"/>
                <a:cs typeface="微软雅黑" panose="020B0503020204020204" charset="-122"/>
              </a:rPr>
              <a:t>, and</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 such</a:t>
            </a:r>
            <a:r>
              <a:rPr lang="zh-CN" altLang="en-US" sz="2400" b="1">
                <a:latin typeface="微软雅黑" panose="020B0503020204020204" charset="-122"/>
                <a:ea typeface="微软雅黑" panose="020B0503020204020204" charset="-122"/>
                <a:cs typeface="微软雅黑" panose="020B0503020204020204" charset="-122"/>
              </a:rPr>
              <a:t> a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sweet and innocent face</a:t>
            </a:r>
            <a:r>
              <a:rPr lang="zh-CN" altLang="en-US" sz="2400" b="1">
                <a:latin typeface="微软雅黑" panose="020B0503020204020204" charset="-122"/>
                <a:ea typeface="微软雅黑" panose="020B0503020204020204" charset="-122"/>
                <a:cs typeface="微软雅黑" panose="020B0503020204020204" charset="-122"/>
              </a:rPr>
              <a:t>; and it made me so proud to see how the children and their mother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adored</a:t>
            </a:r>
            <a:r>
              <a:rPr lang="zh-CN" altLang="en-US" sz="2400" b="1">
                <a:latin typeface="微软雅黑" panose="020B0503020204020204" charset="-122"/>
                <a:ea typeface="微软雅黑" panose="020B0503020204020204" charset="-122"/>
                <a:cs typeface="微软雅黑" panose="020B0503020204020204" charset="-122"/>
              </a:rPr>
              <a:t> it, and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fondled</a:t>
            </a:r>
            <a:r>
              <a:rPr lang="zh-CN" altLang="en-US" sz="2400" b="1">
                <a:latin typeface="微软雅黑" panose="020B0503020204020204" charset="-122"/>
                <a:ea typeface="微软雅黑" panose="020B0503020204020204" charset="-122"/>
                <a:cs typeface="微软雅黑" panose="020B0503020204020204" charset="-122"/>
              </a:rPr>
              <a:t> it, and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exclaimed</a:t>
            </a:r>
            <a:r>
              <a:rPr lang="zh-CN" altLang="en-US" sz="2400" b="1">
                <a:latin typeface="微软雅黑" panose="020B0503020204020204" charset="-122"/>
                <a:ea typeface="微软雅黑" panose="020B0503020204020204" charset="-122"/>
                <a:cs typeface="微软雅黑" panose="020B0503020204020204" charset="-122"/>
              </a:rPr>
              <a:t> over every little wonderful thing it did. </a:t>
            </a:r>
          </a:p>
          <a:p>
            <a:pPr fontAlgn="auto">
              <a:lnSpc>
                <a:spcPts val="1280"/>
              </a:lnSpc>
            </a:pPr>
            <a:endParaRPr lang="zh-CN" altLang="en-US" sz="2400" b="1">
              <a:latin typeface="微软雅黑" panose="020B0503020204020204" charset="-122"/>
              <a:ea typeface="微软雅黑" panose="020B0503020204020204" charset="-122"/>
              <a:cs typeface="微软雅黑" panose="020B0503020204020204" charset="-122"/>
            </a:endParaRPr>
          </a:p>
          <a:p>
            <a:pPr marL="285750" algn="l">
              <a:lnSpc>
                <a:spcPts val="2460"/>
              </a:lnSpc>
              <a:buClrTx/>
              <a:buSzTx/>
              <a:buFont typeface="Wingdings" panose="05000000000000000000" charset="0"/>
              <a:buChar char="Ø"/>
            </a:pPr>
            <a:r>
              <a:rPr lang="zh-CN" altLang="en-US" sz="1800" b="1">
                <a:solidFill>
                  <a:srgbClr val="002060"/>
                </a:solidFill>
                <a:latin typeface="微软雅黑" panose="020B0503020204020204" charset="-122"/>
                <a:ea typeface="微软雅黑" panose="020B0503020204020204" charset="-122"/>
                <a:cs typeface="微软雅黑" panose="020B0503020204020204" charset="-122"/>
              </a:rPr>
              <a:t> cunning /ˈkʌnɪŋ/ adj. 狡猾的；巧妙的；可爱的</a:t>
            </a:r>
          </a:p>
          <a:p>
            <a:pPr marL="285750" algn="l">
              <a:lnSpc>
                <a:spcPts val="2460"/>
              </a:lnSpc>
              <a:buClrTx/>
              <a:buSzTx/>
              <a:buFont typeface="Wingdings" panose="05000000000000000000" charset="0"/>
              <a:buChar char="Ø"/>
            </a:pPr>
            <a:r>
              <a:rPr lang="zh-CN" altLang="en-US" sz="1800" b="1">
                <a:solidFill>
                  <a:srgbClr val="002060"/>
                </a:solidFill>
                <a:latin typeface="微软雅黑" panose="020B0503020204020204" charset="-122"/>
                <a:ea typeface="微软雅黑" panose="020B0503020204020204" charset="-122"/>
                <a:cs typeface="微软雅黑" panose="020B0503020204020204" charset="-122"/>
              </a:rPr>
              <a:t> fondle /ˈfɒndl/ vt. 爱抚；抚弄</a:t>
            </a:r>
          </a:p>
          <a:p>
            <a:r>
              <a:rPr lang="zh-CN" altLang="en-US" sz="2400" b="1">
                <a:latin typeface="微软雅黑" panose="020B0503020204020204" charset="-122"/>
                <a:ea typeface="微软雅黑" panose="020B0503020204020204" charset="-122"/>
                <a:cs typeface="微软雅黑" panose="020B0503020204020204" charset="-122"/>
              </a:rPr>
              <a:t>    </a:t>
            </a:r>
            <a:r>
              <a:rPr lang="zh-CN" altLang="en-US" sz="2000" b="1">
                <a:latin typeface="微软雅黑" panose="020B0503020204020204" charset="-122"/>
                <a:ea typeface="微软雅黑" panose="020B0503020204020204" charset="-122"/>
                <a:cs typeface="微软雅黑" panose="020B0503020204020204" charset="-122"/>
              </a:rPr>
              <a:t>它是最可爱的蹒跚的小东西，那么光滑、柔软，长着那么灵巧的小脚爪，那么深情的眼睛，那么可爱而天真的脸。我看到孩子们和他们的母亲都那么喜欢它，那么喜欢它所做的每一件奇妙的小事。</a:t>
            </a:r>
          </a:p>
        </p:txBody>
      </p:sp>
      <p:graphicFrame>
        <p:nvGraphicFramePr>
          <p:cNvPr id="3" name="表格 2"/>
          <p:cNvGraphicFramePr/>
          <p:nvPr>
            <p:custDataLst>
              <p:tags r:id="rId2"/>
            </p:custDataLst>
          </p:nvPr>
        </p:nvGraphicFramePr>
        <p:xfrm>
          <a:off x="186055" y="1146175"/>
          <a:ext cx="5152390" cy="5372100"/>
        </p:xfrm>
        <a:graphic>
          <a:graphicData uri="http://schemas.openxmlformats.org/drawingml/2006/table">
            <a:tbl>
              <a:tblPr firstRow="1" bandRow="1">
                <a:tableStyleId>{5C22544A-7EE6-4342-B048-85BDC9FD1C3A}</a:tableStyleId>
              </a:tblPr>
              <a:tblGrid>
                <a:gridCol w="1530985">
                  <a:extLst>
                    <a:ext uri="{9D8B030D-6E8A-4147-A177-3AD203B41FA5}">
                      <a16:colId xmlns:a16="http://schemas.microsoft.com/office/drawing/2014/main" val="20000"/>
                    </a:ext>
                  </a:extLst>
                </a:gridCol>
                <a:gridCol w="3621405">
                  <a:extLst>
                    <a:ext uri="{9D8B030D-6E8A-4147-A177-3AD203B41FA5}">
                      <a16:colId xmlns:a16="http://schemas.microsoft.com/office/drawing/2014/main" val="20001"/>
                    </a:ext>
                  </a:extLst>
                </a:gridCol>
              </a:tblGrid>
              <a:tr h="365760">
                <a:tc gridSpan="2">
                  <a:txBody>
                    <a:bodyPr/>
                    <a:lstStyle/>
                    <a:p>
                      <a:pPr algn="ctr">
                        <a:buNone/>
                      </a:pPr>
                      <a:r>
                        <a:rPr lang="en-US" altLang="zh-CN" b="1">
                          <a:latin typeface="微软雅黑" panose="020B0503020204020204" charset="-122"/>
                          <a:ea typeface="微软雅黑" panose="020B0503020204020204" charset="-122"/>
                        </a:rPr>
                        <a:t>Level-1         A puppy</a:t>
                      </a:r>
                    </a:p>
                  </a:txBody>
                  <a:tcPr/>
                </a:tc>
                <a:tc hMerge="1">
                  <a:txBody>
                    <a:bodyPr/>
                    <a:lstStyle/>
                    <a:p>
                      <a:endParaRPr lang="zh-CN"/>
                    </a:p>
                  </a:txBody>
                  <a:tcPr/>
                </a:tc>
                <a:extLst>
                  <a:ext uri="{0D108BD9-81ED-4DB2-BD59-A6C34878D82A}">
                    <a16:rowId xmlns:a16="http://schemas.microsoft.com/office/drawing/2014/main" val="10000"/>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p>
                  </a:txBody>
                  <a:tcPr/>
                </a:tc>
                <a:tc>
                  <a:txBody>
                    <a:bodyPr/>
                    <a:lstStyle/>
                    <a:p>
                      <a:pPr>
                        <a:buNone/>
                      </a:pPr>
                      <a:r>
                        <a:rPr lang="en-US" altLang="zh-CN" sz="1800" b="1">
                          <a:latin typeface="微软雅黑" panose="020B0503020204020204" charset="-122"/>
                          <a:ea typeface="微软雅黑" panose="020B0503020204020204" charset="-122"/>
                          <a:sym typeface="+mn-ea"/>
                        </a:rPr>
                        <a:t>c</a:t>
                      </a:r>
                      <a:r>
                        <a:rPr lang="zh-CN" altLang="en-US" sz="1800" b="1">
                          <a:latin typeface="微软雅黑" panose="020B0503020204020204" charset="-122"/>
                          <a:ea typeface="微软雅黑" panose="020B0503020204020204" charset="-122"/>
                          <a:sym typeface="+mn-ea"/>
                        </a:rPr>
                        <a:t>hildlike</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innocent</a:t>
                      </a:r>
                    </a:p>
                  </a:txBody>
                  <a:tcPr/>
                </a:tc>
                <a:extLst>
                  <a:ext uri="{0D108BD9-81ED-4DB2-BD59-A6C34878D82A}">
                    <a16:rowId xmlns:a16="http://schemas.microsoft.com/office/drawing/2014/main" val="10001"/>
                  </a:ext>
                </a:extLst>
              </a:tr>
              <a:tr h="365760">
                <a:tc>
                  <a:txBody>
                    <a:bodyPr/>
                    <a:lstStyle/>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p>
                  </a:txBody>
                  <a:tcPr/>
                </a:tc>
                <a:tc>
                  <a:txBody>
                    <a:bodyPr/>
                    <a:lstStyle/>
                    <a:p>
                      <a:pPr>
                        <a:buNone/>
                      </a:pPr>
                      <a:r>
                        <a:rPr lang="zh-CN" altLang="en-US" sz="1800" b="1">
                          <a:latin typeface="微软雅黑" panose="020B0503020204020204" charset="-122"/>
                          <a:ea typeface="微软雅黑" panose="020B0503020204020204" charset="-122"/>
                          <a:sym typeface="+mn-ea"/>
                        </a:rPr>
                        <a:t>jade-green</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jewel-green</a:t>
                      </a:r>
                    </a:p>
                  </a:txBody>
                  <a:tcPr/>
                </a:tc>
                <a:extLst>
                  <a:ext uri="{0D108BD9-81ED-4DB2-BD59-A6C34878D82A}">
                    <a16:rowId xmlns:a16="http://schemas.microsoft.com/office/drawing/2014/main" val="10002"/>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p>
                  </a:txBody>
                  <a:tcPr/>
                </a:tc>
                <a:tc>
                  <a:txBody>
                    <a:bodyPr/>
                    <a:lstStyle/>
                    <a:p>
                      <a:pPr>
                        <a:buNone/>
                      </a:pPr>
                      <a:r>
                        <a:rPr lang="en-US" altLang="zh-CN" sz="1800" b="1">
                          <a:latin typeface="微软雅黑" panose="020B0503020204020204" charset="-122"/>
                          <a:ea typeface="微软雅黑" panose="020B0503020204020204" charset="-122"/>
                          <a:sym typeface="+mn-ea"/>
                        </a:rPr>
                        <a:t>s</a:t>
                      </a:r>
                      <a:r>
                        <a:rPr lang="zh-CN" altLang="en-US" sz="1800" b="1">
                          <a:latin typeface="微软雅黑" panose="020B0503020204020204" charset="-122"/>
                          <a:ea typeface="微软雅黑" panose="020B0503020204020204" charset="-122"/>
                          <a:sym typeface="+mn-ea"/>
                        </a:rPr>
                        <a:t>ilky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velvety</a:t>
                      </a:r>
                    </a:p>
                  </a:txBody>
                  <a:tcPr/>
                </a:tc>
                <a:extLst>
                  <a:ext uri="{0D108BD9-81ED-4DB2-BD59-A6C34878D82A}">
                    <a16:rowId xmlns:a16="http://schemas.microsoft.com/office/drawing/2014/main" val="10003"/>
                  </a:ext>
                </a:extLst>
              </a:tr>
              <a:tr h="433705">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p>
                  </a:txBody>
                  <a:tcPr/>
                </a:tc>
                <a:tc>
                  <a:txBody>
                    <a:bodyPr/>
                    <a:lstStyle/>
                    <a:p>
                      <a:pPr>
                        <a:buNone/>
                      </a:pPr>
                      <a:r>
                        <a:rPr lang="zh-CN" altLang="en-US" sz="1800" b="1">
                          <a:latin typeface="微软雅黑" panose="020B0503020204020204" charset="-122"/>
                          <a:ea typeface="微软雅黑" panose="020B0503020204020204" charset="-122"/>
                          <a:sym typeface="+mn-ea"/>
                        </a:rPr>
                        <a:t>hedgehog paw；racoon paws</a:t>
                      </a:r>
                    </a:p>
                  </a:txBody>
                  <a:tcPr/>
                </a:tc>
                <a:extLst>
                  <a:ext uri="{0D108BD9-81ED-4DB2-BD59-A6C34878D82A}">
                    <a16:rowId xmlns:a16="http://schemas.microsoft.com/office/drawing/2014/main" val="10004"/>
                  </a:ext>
                </a:extLst>
              </a:tr>
              <a:tr h="443865">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p>
                  </a:txBody>
                  <a:tcPr/>
                </a:tc>
                <a:tc>
                  <a:txBody>
                    <a:bodyPr/>
                    <a:lstStyle/>
                    <a:p>
                      <a:pPr>
                        <a:buNone/>
                      </a:pPr>
                      <a:r>
                        <a:rPr lang="zh-CN" altLang="en-US" sz="1800" b="1">
                          <a:latin typeface="微软雅黑" panose="020B0503020204020204" charset="-122"/>
                          <a:ea typeface="微软雅黑" panose="020B0503020204020204" charset="-122"/>
                          <a:sym typeface="+mn-ea"/>
                        </a:rPr>
                        <a:t>wagging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cute</a:t>
                      </a:r>
                    </a:p>
                  </a:txBody>
                  <a:tcPr/>
                </a:tc>
                <a:extLst>
                  <a:ext uri="{0D108BD9-81ED-4DB2-BD59-A6C34878D82A}">
                    <a16:rowId xmlns:a16="http://schemas.microsoft.com/office/drawing/2014/main" val="10005"/>
                  </a:ext>
                </a:extLst>
              </a:tr>
              <a:tr h="594360">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p>
                  </a:txBody>
                  <a:tcPr/>
                </a:tc>
                <a:tc>
                  <a:txBody>
                    <a:bodyPr/>
                    <a:lstStyle/>
                    <a:p>
                      <a:pPr>
                        <a:buNone/>
                      </a:pPr>
                      <a:r>
                        <a:rPr lang="en-US" altLang="zh-CN" sz="1800" b="1">
                          <a:latin typeface="微软雅黑" panose="020B0503020204020204" charset="-122"/>
                          <a:ea typeface="微软雅黑" panose="020B0503020204020204" charset="-122"/>
                          <a:sym typeface="+mn-ea"/>
                        </a:rPr>
                        <a:t>p</a:t>
                      </a:r>
                      <a:r>
                        <a:rPr lang="zh-CN" altLang="en-US" sz="1800" b="1">
                          <a:latin typeface="微软雅黑" panose="020B0503020204020204" charset="-122"/>
                          <a:ea typeface="微软雅黑" panose="020B0503020204020204" charset="-122"/>
                          <a:sym typeface="+mn-ea"/>
                        </a:rPr>
                        <a:t>layful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adorable</a:t>
                      </a:r>
                    </a:p>
                  </a:txBody>
                  <a:tcPr/>
                </a:tc>
                <a:extLst>
                  <a:ext uri="{0D108BD9-81ED-4DB2-BD59-A6C34878D82A}">
                    <a16:rowId xmlns:a16="http://schemas.microsoft.com/office/drawing/2014/main" val="10006"/>
                  </a:ext>
                </a:extLst>
              </a:tr>
              <a:tr h="622300">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p>
                  </a:txBody>
                  <a:tcPr/>
                </a:tc>
                <a:tc>
                  <a:txBody>
                    <a:bodyPr/>
                    <a:lstStyle/>
                    <a:p>
                      <a:pPr>
                        <a:buNone/>
                      </a:pPr>
                      <a:r>
                        <a:rPr lang="zh-CN" altLang="en-US" sz="1800" b="1">
                          <a:latin typeface="微软雅黑" panose="020B0503020204020204" charset="-122"/>
                          <a:ea typeface="微软雅黑" panose="020B0503020204020204" charset="-122"/>
                          <a:sym typeface="+mn-ea"/>
                        </a:rPr>
                        <a:t>like arrow tips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like needles</a:t>
                      </a:r>
                    </a:p>
                  </a:txBody>
                  <a:tcPr/>
                </a:tc>
                <a:extLst>
                  <a:ext uri="{0D108BD9-81ED-4DB2-BD59-A6C34878D82A}">
                    <a16:rowId xmlns:a16="http://schemas.microsoft.com/office/drawing/2014/main" val="10007"/>
                  </a:ext>
                </a:extLst>
              </a:tr>
              <a:tr h="36576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p>
                  </a:txBody>
                  <a:tcPr/>
                </a:tc>
                <a:tc>
                  <a:txBody>
                    <a:bodyPr/>
                    <a:lstStyle/>
                    <a:p>
                      <a:pPr>
                        <a:buNone/>
                      </a:pPr>
                      <a:r>
                        <a:rPr lang="zh-CN" altLang="en-US" sz="1800" b="1">
                          <a:latin typeface="微软雅黑" panose="020B0503020204020204" charset="-122"/>
                          <a:ea typeface="微软雅黑" panose="020B0503020204020204" charset="-122"/>
                          <a:sym typeface="+mn-ea"/>
                        </a:rPr>
                        <a:t>yipping</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yelping</a:t>
                      </a:r>
                    </a:p>
                  </a:txBody>
                  <a:tcPr/>
                </a:tc>
                <a:extLst>
                  <a:ext uri="{0D108BD9-81ED-4DB2-BD59-A6C34878D82A}">
                    <a16:rowId xmlns:a16="http://schemas.microsoft.com/office/drawing/2014/main" val="10008"/>
                  </a:ext>
                </a:extLst>
              </a:tr>
              <a:tr h="64008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hape</a:t>
                      </a:r>
                    </a:p>
                  </a:txBody>
                  <a:tcPr/>
                </a:tc>
                <a:tc>
                  <a:txBody>
                    <a:bodyPr/>
                    <a:lstStyle/>
                    <a:p>
                      <a:pPr>
                        <a:buNone/>
                      </a:pPr>
                      <a:r>
                        <a:rPr lang="zh-CN" altLang="en-US" sz="1800" b="1">
                          <a:latin typeface="微软雅黑" panose="020B0503020204020204" charset="-122"/>
                          <a:ea typeface="微软雅黑" panose="020B0503020204020204" charset="-122"/>
                          <a:sym typeface="+mn-ea"/>
                        </a:rPr>
                        <a:t>tiny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cuddly</a:t>
                      </a:r>
                    </a:p>
                  </a:txBody>
                  <a:tcPr/>
                </a:tc>
                <a:extLst>
                  <a:ext uri="{0D108BD9-81ED-4DB2-BD59-A6C34878D82A}">
                    <a16:rowId xmlns:a16="http://schemas.microsoft.com/office/drawing/2014/main" val="10009"/>
                  </a:ext>
                </a:extLst>
              </a:tr>
              <a:tr h="808990">
                <a:tc>
                  <a:txBody>
                    <a:bodyPr/>
                    <a:lstStyle/>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p>
                  </a:txBody>
                  <a:tcPr/>
                </a:tc>
                <a:tc>
                  <a:txBody>
                    <a:bodyPr/>
                    <a:lstStyle/>
                    <a:p>
                      <a:pPr>
                        <a:buNone/>
                      </a:pPr>
                      <a:r>
                        <a:rPr lang="zh-CN" altLang="en-US" sz="1800" b="1">
                          <a:latin typeface="微软雅黑" panose="020B0503020204020204" charset="-122"/>
                          <a:ea typeface="微软雅黑" panose="020B0503020204020204" charset="-122"/>
                          <a:sym typeface="+mn-ea"/>
                        </a:rPr>
                        <a:t>messy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wobbly on his feet</a:t>
                      </a:r>
                    </a:p>
                  </a:txBody>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图片 5" descr="微信图片_20200114003823"/>
          <p:cNvPicPr>
            <a:picLocks noChangeAspect="1"/>
          </p:cNvPicPr>
          <p:nvPr/>
        </p:nvPicPr>
        <p:blipFill>
          <a:blip r:embed="rId6"/>
          <a:srcRect l="9667" t="8218" r="19580" b="-1829"/>
          <a:stretch>
            <a:fillRect/>
          </a:stretch>
        </p:blipFill>
        <p:spPr>
          <a:xfrm>
            <a:off x="9265285" y="5193030"/>
            <a:ext cx="3100070" cy="1664970"/>
          </a:xfrm>
          <a:prstGeom prst="ellipse">
            <a:avLst/>
          </a:prstGeom>
        </p:spPr>
      </p:pic>
      <p:pic>
        <p:nvPicPr>
          <p:cNvPr id="15" name="图片 14"/>
          <p:cNvPicPr>
            <a:picLocks noChangeAspect="1"/>
          </p:cNvPicPr>
          <p:nvPr>
            <p:custDataLst>
              <p:tags r:id="rId1"/>
            </p:custDataLst>
          </p:nvPr>
        </p:nvPicPr>
        <p:blipFill>
          <a:blip r:embed="rId7"/>
          <a:stretch>
            <a:fillRect/>
          </a:stretch>
        </p:blipFill>
        <p:spPr>
          <a:xfrm>
            <a:off x="89535" y="99060"/>
            <a:ext cx="1135380" cy="1047115"/>
          </a:xfrm>
          <a:prstGeom prst="rect">
            <a:avLst/>
          </a:prstGeom>
        </p:spPr>
      </p:pic>
      <p:pic>
        <p:nvPicPr>
          <p:cNvPr id="5" name="图片 4"/>
          <p:cNvPicPr>
            <a:picLocks noChangeAspect="1"/>
          </p:cNvPicPr>
          <p:nvPr/>
        </p:nvPicPr>
        <p:blipFill>
          <a:blip r:embed="rId8"/>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971296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LEVEL-1</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handbag dog (</a:t>
            </a:r>
            <a:r>
              <a:rPr lang="zh-CN" altLang="en-US" sz="2400" b="1">
                <a:solidFill>
                  <a:srgbClr val="002060"/>
                </a:solidFill>
                <a:latin typeface="微软雅黑" panose="020B0503020204020204" charset="-122"/>
                <a:ea typeface="微软雅黑" panose="020B0503020204020204" charset="-122"/>
              </a:rPr>
              <a:t>吉娃娃</a:t>
            </a:r>
            <a:r>
              <a:rPr lang="en-US" altLang="zh-CN" sz="2400" b="1">
                <a:solidFill>
                  <a:srgbClr val="002060"/>
                </a:solidFill>
                <a:latin typeface="微软雅黑" panose="020B0503020204020204" charset="-122"/>
                <a:ea typeface="微软雅黑" panose="020B0503020204020204" charset="-122"/>
              </a:rPr>
              <a:t>)</a:t>
            </a:r>
          </a:p>
        </p:txBody>
      </p:sp>
      <p:graphicFrame>
        <p:nvGraphicFramePr>
          <p:cNvPr id="7" name="表格 6"/>
          <p:cNvGraphicFramePr/>
          <p:nvPr>
            <p:custDataLst>
              <p:tags r:id="rId2"/>
            </p:custDataLst>
          </p:nvPr>
        </p:nvGraphicFramePr>
        <p:xfrm>
          <a:off x="186055" y="1146175"/>
          <a:ext cx="4662805" cy="5566410"/>
        </p:xfrm>
        <a:graphic>
          <a:graphicData uri="http://schemas.openxmlformats.org/drawingml/2006/table">
            <a:tbl>
              <a:tblPr firstRow="1" bandRow="1">
                <a:tableStyleId>{5C22544A-7EE6-4342-B048-85BDC9FD1C3A}</a:tableStyleId>
              </a:tblPr>
              <a:tblGrid>
                <a:gridCol w="1560830">
                  <a:extLst>
                    <a:ext uri="{9D8B030D-6E8A-4147-A177-3AD203B41FA5}">
                      <a16:colId xmlns:a16="http://schemas.microsoft.com/office/drawing/2014/main" val="20000"/>
                    </a:ext>
                  </a:extLst>
                </a:gridCol>
                <a:gridCol w="3101975">
                  <a:extLst>
                    <a:ext uri="{9D8B030D-6E8A-4147-A177-3AD203B41FA5}">
                      <a16:colId xmlns:a16="http://schemas.microsoft.com/office/drawing/2014/main" val="20001"/>
                    </a:ext>
                  </a:extLst>
                </a:gridCol>
              </a:tblGrid>
              <a:tr h="365760">
                <a:tc gridSpan="2">
                  <a:txBody>
                    <a:bodyPr/>
                    <a:lstStyle/>
                    <a:p>
                      <a:pPr algn="ctr">
                        <a:buNone/>
                      </a:pPr>
                      <a:r>
                        <a:rPr lang="en-US" altLang="zh-CN" b="1">
                          <a:latin typeface="微软雅黑" panose="020B0503020204020204" charset="-122"/>
                          <a:ea typeface="微软雅黑" panose="020B0503020204020204" charset="-122"/>
                        </a:rPr>
                        <a:t>Level-2        A handbag dog</a:t>
                      </a:r>
                    </a:p>
                  </a:txBody>
                  <a:tcPr/>
                </a:tc>
                <a:tc hMerge="1">
                  <a:txBody>
                    <a:bodyPr/>
                    <a:lstStyle/>
                    <a:p>
                      <a:endParaRPr lang="zh-CN"/>
                    </a:p>
                  </a:txBody>
                  <a:tcPr/>
                </a:tc>
                <a:extLst>
                  <a:ext uri="{0D108BD9-81ED-4DB2-BD59-A6C34878D82A}">
                    <a16:rowId xmlns:a16="http://schemas.microsoft.com/office/drawing/2014/main" val="10000"/>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p>
                  </a:txBody>
                  <a:tcPr/>
                </a:tc>
                <a:tc>
                  <a:txBody>
                    <a:bodyPr/>
                    <a:lstStyle/>
                    <a:p>
                      <a:pPr>
                        <a:buNone/>
                      </a:pPr>
                      <a:r>
                        <a:rPr lang="en-US" altLang="zh-CN" sz="1800" b="1">
                          <a:latin typeface="微软雅黑" panose="020B0503020204020204" charset="-122"/>
                          <a:ea typeface="微软雅黑" panose="020B0503020204020204" charset="-122"/>
                          <a:sym typeface="+mn-ea"/>
                        </a:rPr>
                        <a:t>f</a:t>
                      </a:r>
                      <a:r>
                        <a:rPr lang="zh-CN" altLang="en-US" sz="1800" b="1">
                          <a:latin typeface="微软雅黑" panose="020B0503020204020204" charset="-122"/>
                          <a:ea typeface="微软雅黑" panose="020B0503020204020204" charset="-122"/>
                          <a:sym typeface="+mn-ea"/>
                        </a:rPr>
                        <a:t>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intelligent</a:t>
                      </a:r>
                    </a:p>
                  </a:txBody>
                  <a:tcPr/>
                </a:tc>
                <a:extLst>
                  <a:ext uri="{0D108BD9-81ED-4DB2-BD59-A6C34878D82A}">
                    <a16:rowId xmlns:a16="http://schemas.microsoft.com/office/drawing/2014/main" val="10001"/>
                  </a:ext>
                </a:extLst>
              </a:tr>
              <a:tr h="640080">
                <a:tc>
                  <a:txBody>
                    <a:bodyPr/>
                    <a:lstStyle/>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p>
                  </a:txBody>
                  <a:tcPr/>
                </a:tc>
                <a:tc>
                  <a:txBody>
                    <a:bodyPr/>
                    <a:lstStyle/>
                    <a:p>
                      <a:pPr>
                        <a:buNone/>
                      </a:pPr>
                      <a:r>
                        <a:rPr lang="zh-CN" altLang="en-US" sz="1800" b="1">
                          <a:latin typeface="微软雅黑" panose="020B0503020204020204" charset="-122"/>
                          <a:ea typeface="微软雅黑" panose="020B0503020204020204" charset="-122"/>
                          <a:sym typeface="+mn-ea"/>
                        </a:rPr>
                        <a:t>molten-brown</a:t>
                      </a:r>
                      <a:r>
                        <a:rPr lang="en-US" altLang="zh-CN" sz="1800" b="1">
                          <a:latin typeface="微软雅黑" panose="020B0503020204020204" charset="-122"/>
                          <a:ea typeface="微软雅黑" panose="020B0503020204020204" charset="-122"/>
                          <a:sym typeface="+mn-ea"/>
                        </a:rPr>
                        <a:t>; </a:t>
                      </a:r>
                    </a:p>
                    <a:p>
                      <a:pPr>
                        <a:buNone/>
                      </a:pPr>
                      <a:r>
                        <a:rPr lang="zh-CN" altLang="en-US" sz="1800" b="1">
                          <a:latin typeface="微软雅黑" panose="020B0503020204020204" charset="-122"/>
                          <a:ea typeface="微软雅黑" panose="020B0503020204020204" charset="-122"/>
                          <a:sym typeface="+mn-ea"/>
                        </a:rPr>
                        <a:t>mocha-brown</a:t>
                      </a:r>
                    </a:p>
                  </a:txBody>
                  <a:tcPr/>
                </a:tc>
                <a:extLst>
                  <a:ext uri="{0D108BD9-81ED-4DB2-BD59-A6C34878D82A}">
                    <a16:rowId xmlns:a16="http://schemas.microsoft.com/office/drawing/2014/main" val="10002"/>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p>
                  </a:txBody>
                  <a:tcPr/>
                </a:tc>
                <a:tc>
                  <a:txBody>
                    <a:bodyPr/>
                    <a:lstStyle/>
                    <a:p>
                      <a:pPr>
                        <a:buNone/>
                      </a:pPr>
                      <a:r>
                        <a:rPr lang="zh-CN" altLang="en-US" sz="1800" b="1">
                          <a:latin typeface="微软雅黑" panose="020B0503020204020204" charset="-122"/>
                          <a:ea typeface="微软雅黑" panose="020B0503020204020204" charset="-122"/>
                          <a:sym typeface="+mn-ea"/>
                        </a:rPr>
                        <a:t>polished</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glossy</a:t>
                      </a:r>
                    </a:p>
                  </a:txBody>
                  <a:tcPr/>
                </a:tc>
                <a:extLst>
                  <a:ext uri="{0D108BD9-81ED-4DB2-BD59-A6C34878D82A}">
                    <a16:rowId xmlns:a16="http://schemas.microsoft.com/office/drawing/2014/main" val="10003"/>
                  </a:ext>
                </a:extLst>
              </a:tr>
              <a:tr h="426085">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p>
                  </a:txBody>
                  <a:tcPr/>
                </a:tc>
                <a:tc>
                  <a:txBody>
                    <a:bodyPr/>
                    <a:lstStyle/>
                    <a:p>
                      <a:pPr>
                        <a:buNone/>
                      </a:pPr>
                      <a:r>
                        <a:rPr lang="zh-CN" altLang="en-US" sz="1800" b="1">
                          <a:latin typeface="微软雅黑" panose="020B0503020204020204" charset="-122"/>
                          <a:ea typeface="微软雅黑" panose="020B0503020204020204" charset="-122"/>
                          <a:sym typeface="+mn-ea"/>
                        </a:rPr>
                        <a:t>long claws</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manicured</a:t>
                      </a:r>
                    </a:p>
                  </a:txBody>
                  <a:tcPr/>
                </a:tc>
                <a:extLst>
                  <a:ext uri="{0D108BD9-81ED-4DB2-BD59-A6C34878D82A}">
                    <a16:rowId xmlns:a16="http://schemas.microsoft.com/office/drawing/2014/main" val="10004"/>
                  </a:ext>
                </a:extLst>
              </a:tr>
              <a:tr h="640080">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p>
                  </a:txBody>
                  <a:tcPr/>
                </a:tc>
                <a:tc>
                  <a:txBody>
                    <a:bodyPr/>
                    <a:lstStyle/>
                    <a:p>
                      <a:pPr>
                        <a:buNone/>
                      </a:pPr>
                      <a:r>
                        <a:rPr lang="zh-CN" altLang="en-US" sz="1800" b="1">
                          <a:latin typeface="微软雅黑" panose="020B0503020204020204" charset="-122"/>
                          <a:ea typeface="微软雅黑" panose="020B0503020204020204" charset="-122"/>
                          <a:sym typeface="+mn-ea"/>
                        </a:rPr>
                        <a:t>pom-pom tail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t>
                      </a:r>
                    </a:p>
                    <a:p>
                      <a:pPr>
                        <a:buNone/>
                      </a:pPr>
                      <a:r>
                        <a:rPr lang="zh-CN" altLang="en-US" sz="1800" b="1">
                          <a:latin typeface="微软雅黑" panose="020B0503020204020204" charset="-122"/>
                          <a:ea typeface="微软雅黑" panose="020B0503020204020204" charset="-122"/>
                          <a:sym typeface="+mn-ea"/>
                        </a:rPr>
                        <a:t>marshmallow</a:t>
                      </a:r>
                    </a:p>
                  </a:txBody>
                  <a:tcPr/>
                </a:tc>
                <a:extLst>
                  <a:ext uri="{0D108BD9-81ED-4DB2-BD59-A6C34878D82A}">
                    <a16:rowId xmlns:a16="http://schemas.microsoft.com/office/drawing/2014/main" val="10005"/>
                  </a:ext>
                </a:extLst>
              </a:tr>
              <a:tr h="433070">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p>
                  </a:txBody>
                  <a:tcPr/>
                </a:tc>
                <a:tc>
                  <a:txBody>
                    <a:bodyPr/>
                    <a:lstStyle/>
                    <a:p>
                      <a:pPr>
                        <a:buNone/>
                      </a:pPr>
                      <a:r>
                        <a:rPr lang="zh-CN" altLang="en-US" sz="1800" b="1">
                          <a:latin typeface="微软雅黑" panose="020B0503020204020204" charset="-122"/>
                          <a:ea typeface="微软雅黑" panose="020B0503020204020204" charset="-122"/>
                          <a:sym typeface="+mn-ea"/>
                        </a:rPr>
                        <a:t>friendly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ladylike</a:t>
                      </a:r>
                    </a:p>
                  </a:txBody>
                  <a:tcPr/>
                </a:tc>
                <a:extLst>
                  <a:ext uri="{0D108BD9-81ED-4DB2-BD59-A6C34878D82A}">
                    <a16:rowId xmlns:a16="http://schemas.microsoft.com/office/drawing/2014/main" val="10006"/>
                  </a:ext>
                </a:extLst>
              </a:tr>
              <a:tr h="409575">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p>
                  </a:txBody>
                  <a:tcPr/>
                </a:tc>
                <a:tc>
                  <a:txBody>
                    <a:bodyPr/>
                    <a:lstStyle/>
                    <a:p>
                      <a:pPr>
                        <a:buNone/>
                      </a:pPr>
                      <a:r>
                        <a:rPr lang="zh-CN" altLang="en-US" sz="1800" b="1">
                          <a:latin typeface="微软雅黑" panose="020B0503020204020204" charset="-122"/>
                          <a:ea typeface="微软雅黑" panose="020B0503020204020204" charset="-122"/>
                          <a:sym typeface="+mn-ea"/>
                        </a:rPr>
                        <a:t>sharp teeth</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cutting</a:t>
                      </a:r>
                    </a:p>
                  </a:txBody>
                  <a:tcPr/>
                </a:tc>
                <a:extLst>
                  <a:ext uri="{0D108BD9-81ED-4DB2-BD59-A6C34878D82A}">
                    <a16:rowId xmlns:a16="http://schemas.microsoft.com/office/drawing/2014/main" val="10007"/>
                  </a:ext>
                </a:extLst>
              </a:tr>
              <a:tr h="36576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p>
                  </a:txBody>
                  <a:tcPr/>
                </a:tc>
                <a:tc>
                  <a:txBody>
                    <a:bodyPr/>
                    <a:lstStyle/>
                    <a:p>
                      <a:pPr>
                        <a:buNone/>
                      </a:pPr>
                      <a:r>
                        <a:rPr lang="zh-CN" altLang="en-US" sz="1800" b="1">
                          <a:latin typeface="微软雅黑" panose="020B0503020204020204" charset="-122"/>
                          <a:ea typeface="微软雅黑" panose="020B0503020204020204" charset="-122"/>
                          <a:sym typeface="+mn-ea"/>
                        </a:rPr>
                        <a:t>yapping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playful</a:t>
                      </a:r>
                    </a:p>
                  </a:txBody>
                  <a:tcPr/>
                </a:tc>
                <a:extLst>
                  <a:ext uri="{0D108BD9-81ED-4DB2-BD59-A6C34878D82A}">
                    <a16:rowId xmlns:a16="http://schemas.microsoft.com/office/drawing/2014/main" val="10008"/>
                  </a:ext>
                </a:extLst>
              </a:tr>
              <a:tr h="64008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hape</a:t>
                      </a:r>
                    </a:p>
                  </a:txBody>
                  <a:tcPr/>
                </a:tc>
                <a:tc>
                  <a:txBody>
                    <a:bodyPr/>
                    <a:lstStyle/>
                    <a:p>
                      <a:pPr>
                        <a:buNone/>
                      </a:pPr>
                      <a:r>
                        <a:rPr lang="zh-CN" altLang="en-US" sz="1800" b="1">
                          <a:latin typeface="微软雅黑" panose="020B0503020204020204" charset="-122"/>
                          <a:ea typeface="微软雅黑" panose="020B0503020204020204" charset="-122"/>
                          <a:sym typeface="+mn-ea"/>
                        </a:rPr>
                        <a:t>lean</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whip-thin</a:t>
                      </a:r>
                    </a:p>
                    <a:p>
                      <a:pPr>
                        <a:buNone/>
                      </a:pPr>
                      <a:endParaRPr lang="zh-CN" altLang="en-US" sz="1800" b="1">
                        <a:latin typeface="微软雅黑" panose="020B0503020204020204" charset="-122"/>
                        <a:ea typeface="微软雅黑" panose="020B0503020204020204" charset="-122"/>
                        <a:sym typeface="+mn-ea"/>
                      </a:endParaRPr>
                    </a:p>
                  </a:txBody>
                  <a:tcPr/>
                </a:tc>
                <a:extLst>
                  <a:ext uri="{0D108BD9-81ED-4DB2-BD59-A6C34878D82A}">
                    <a16:rowId xmlns:a16="http://schemas.microsoft.com/office/drawing/2014/main" val="10009"/>
                  </a:ext>
                </a:extLst>
              </a:tr>
              <a:tr h="914400">
                <a:tc>
                  <a:txBody>
                    <a:bodyPr/>
                    <a:lstStyle/>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p>
                  </a:txBody>
                  <a:tcPr/>
                </a:tc>
                <a:tc>
                  <a:txBody>
                    <a:bodyPr/>
                    <a:lstStyle/>
                    <a:p>
                      <a:pPr>
                        <a:buNone/>
                      </a:pPr>
                      <a:r>
                        <a:rPr lang="zh-CN" altLang="en-US" sz="1800" b="1">
                          <a:latin typeface="微软雅黑" panose="020B0503020204020204" charset="-122"/>
                          <a:ea typeface="微软雅黑" panose="020B0503020204020204" charset="-122"/>
                          <a:sym typeface="+mn-ea"/>
                        </a:rPr>
                        <a:t>flea collar</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begging for food</a:t>
                      </a:r>
                    </a:p>
                    <a:p>
                      <a:pPr>
                        <a:buNone/>
                      </a:pPr>
                      <a:endParaRPr lang="zh-CN" altLang="en-US" sz="1800" b="1">
                        <a:latin typeface="微软雅黑" panose="020B0503020204020204" charset="-122"/>
                        <a:ea typeface="微软雅黑" panose="020B0503020204020204" charset="-122"/>
                        <a:sym typeface="+mn-ea"/>
                      </a:endParaRPr>
                    </a:p>
                  </a:txBody>
                  <a:tcPr/>
                </a:tc>
                <a:extLst>
                  <a:ext uri="{0D108BD9-81ED-4DB2-BD59-A6C34878D82A}">
                    <a16:rowId xmlns:a16="http://schemas.microsoft.com/office/drawing/2014/main" val="10010"/>
                  </a:ext>
                </a:extLst>
              </a:tr>
            </a:tbl>
          </a:graphicData>
        </a:graphic>
      </p:graphicFrame>
      <p:sp>
        <p:nvSpPr>
          <p:cNvPr id="2" name="文本框 1"/>
          <p:cNvSpPr txBox="1"/>
          <p:nvPr/>
        </p:nvSpPr>
        <p:spPr>
          <a:xfrm>
            <a:off x="6591935" y="1337310"/>
            <a:ext cx="2540000" cy="1198880"/>
          </a:xfrm>
          <a:prstGeom prst="rect">
            <a:avLst/>
          </a:prstGeom>
          <a:noFill/>
        </p:spPr>
        <p:txBody>
          <a:bodyPr wrap="square" rtlCol="0" anchor="t">
            <a:spAutoFit/>
          </a:bodyPr>
          <a:lstStyle/>
          <a:p>
            <a:endParaRPr lang="zh-CN" altLang="en-US"/>
          </a:p>
          <a:p>
            <a:endParaRPr lang="zh-CN" altLang="en-US"/>
          </a:p>
          <a:p>
            <a:endParaRPr lang="zh-CN" altLang="en-US"/>
          </a:p>
          <a:p>
            <a:r>
              <a:rPr lang="zh-CN" altLang="en-US"/>
              <a:t> </a:t>
            </a:r>
          </a:p>
        </p:txBody>
      </p:sp>
      <p:sp>
        <p:nvSpPr>
          <p:cNvPr id="4" name="文本框 3"/>
          <p:cNvSpPr txBox="1"/>
          <p:nvPr/>
        </p:nvSpPr>
        <p:spPr>
          <a:xfrm>
            <a:off x="5039360" y="1057275"/>
            <a:ext cx="6735445" cy="3876675"/>
          </a:xfrm>
          <a:prstGeom prst="rect">
            <a:avLst/>
          </a:prstGeom>
          <a:noFill/>
        </p:spPr>
        <p:txBody>
          <a:bodyPr wrap="square" rtlCol="0" anchor="t">
            <a:spAutoFit/>
          </a:bodyPr>
          <a:lstStyle/>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molten   /ˈməʊltən/  </a:t>
            </a:r>
            <a:r>
              <a:rPr lang="zh-CN" altLang="en-US" b="1">
                <a:latin typeface="微软雅黑" panose="020B0503020204020204" charset="-122"/>
                <a:ea typeface="微软雅黑" panose="020B0503020204020204" charset="-122"/>
                <a:cs typeface="微软雅黑" panose="020B0503020204020204" charset="-122"/>
              </a:rPr>
              <a:t>adj.  熔化的；铸造的；炽热的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mocha  /ˈmɒkə/ </a:t>
            </a:r>
            <a:r>
              <a:rPr lang="zh-CN" altLang="en-US" b="1">
                <a:latin typeface="微软雅黑" panose="020B0503020204020204" charset="-122"/>
                <a:ea typeface="微软雅黑" panose="020B0503020204020204" charset="-122"/>
                <a:cs typeface="微软雅黑" panose="020B0503020204020204" charset="-122"/>
              </a:rPr>
              <a:t>adj. 深咖啡色的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polished /ˈpɒlɪʃt/ </a:t>
            </a:r>
            <a:r>
              <a:rPr lang="zh-CN" altLang="en-US" b="1">
                <a:latin typeface="微软雅黑" panose="020B0503020204020204" charset="-122"/>
                <a:ea typeface="微软雅黑" panose="020B0503020204020204" charset="-122"/>
                <a:cs typeface="微软雅黑" panose="020B0503020204020204" charset="-122"/>
              </a:rPr>
              <a:t>adj. 擦亮的；优美的；圆滑的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glossy /ˈɡlɒsi/ </a:t>
            </a:r>
            <a:r>
              <a:rPr lang="zh-CN" altLang="en-US" b="1">
                <a:latin typeface="微软雅黑" panose="020B0503020204020204" charset="-122"/>
                <a:ea typeface="微软雅黑" panose="020B0503020204020204" charset="-122"/>
                <a:cs typeface="微软雅黑" panose="020B0503020204020204" charset="-122"/>
              </a:rPr>
              <a:t>adj. 光滑的；有光泽的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manicured /ˈmænɪkjʊəd/</a:t>
            </a:r>
            <a:r>
              <a:rPr lang="zh-CN" altLang="en-US" b="1">
                <a:latin typeface="微软雅黑" panose="020B0503020204020204" charset="-122"/>
                <a:ea typeface="微软雅黑" panose="020B0503020204020204" charset="-122"/>
                <a:cs typeface="微软雅黑" panose="020B0503020204020204" charset="-122"/>
              </a:rPr>
              <a:t> adj. 整修的；修剪整齐的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pom-pom /ˈpɒm pɒm/</a:t>
            </a:r>
            <a:r>
              <a:rPr lang="zh-CN" altLang="en-US" b="1">
                <a:latin typeface="微软雅黑" panose="020B0503020204020204" charset="-122"/>
                <a:ea typeface="微软雅黑" panose="020B0503020204020204" charset="-122"/>
                <a:cs typeface="微软雅黑" panose="020B0503020204020204" charset="-122"/>
              </a:rPr>
              <a:t> n. 机关炮</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marshmallow /ˌmɑːʃˈmæləʊ/</a:t>
            </a:r>
            <a:r>
              <a:rPr lang="zh-CN" altLang="en-US" b="1">
                <a:latin typeface="微软雅黑" panose="020B0503020204020204" charset="-122"/>
                <a:ea typeface="微软雅黑" panose="020B0503020204020204" charset="-122"/>
                <a:cs typeface="微软雅黑" panose="020B0503020204020204" charset="-122"/>
              </a:rPr>
              <a:t>n. 棉花糖</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yap /jæp/</a:t>
            </a:r>
            <a:r>
              <a:rPr lang="zh-CN" altLang="en-US" b="1">
                <a:latin typeface="微软雅黑" panose="020B0503020204020204" charset="-122"/>
                <a:ea typeface="微软雅黑" panose="020B0503020204020204" charset="-122"/>
                <a:cs typeface="微软雅黑" panose="020B0503020204020204" charset="-122"/>
              </a:rPr>
              <a:t> v. （小狗）狂吠，乱叫</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lean /liːn/</a:t>
            </a:r>
            <a:r>
              <a:rPr lang="zh-CN" altLang="en-US" b="1">
                <a:latin typeface="微软雅黑" panose="020B0503020204020204" charset="-122"/>
                <a:ea typeface="微软雅黑" panose="020B0503020204020204" charset="-122"/>
                <a:cs typeface="微软雅黑" panose="020B0503020204020204" charset="-122"/>
              </a:rPr>
              <a:t> adj. 瘦且健康的；脂肪少的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whip /wɪp/</a:t>
            </a:r>
            <a:r>
              <a:rPr lang="zh-CN" altLang="en-US" b="1">
                <a:latin typeface="微软雅黑" panose="020B0503020204020204" charset="-122"/>
                <a:ea typeface="微软雅黑" panose="020B0503020204020204" charset="-122"/>
                <a:cs typeface="微软雅黑" panose="020B0503020204020204" charset="-122"/>
              </a:rPr>
              <a:t> n. 鞭子</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flea /fliː/ </a:t>
            </a:r>
            <a:r>
              <a:rPr lang="zh-CN" altLang="en-US" b="1">
                <a:latin typeface="微软雅黑" panose="020B0503020204020204" charset="-122"/>
                <a:ea typeface="微软雅黑" panose="020B0503020204020204" charset="-122"/>
                <a:cs typeface="微软雅黑" panose="020B0503020204020204" charset="-122"/>
              </a:rPr>
              <a:t>n. 跳蚤</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flea collar </a:t>
            </a:r>
            <a:r>
              <a:rPr lang="zh-CN" altLang="en-US" b="1">
                <a:latin typeface="微软雅黑" panose="020B0503020204020204" charset="-122"/>
                <a:ea typeface="微软雅黑" panose="020B0503020204020204" charset="-122"/>
                <a:cs typeface="微软雅黑" panose="020B0503020204020204" charset="-122"/>
              </a:rPr>
              <a:t>灭蚤颈圈</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a:t>
            </a:r>
          </a:p>
        </p:txBody>
      </p:sp>
      <p:sp>
        <p:nvSpPr>
          <p:cNvPr id="3" name="文本框 2"/>
          <p:cNvSpPr txBox="1"/>
          <p:nvPr/>
        </p:nvSpPr>
        <p:spPr>
          <a:xfrm>
            <a:off x="2062480" y="184150"/>
            <a:ext cx="762825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Lead in - how do you describe man's best friend? </a:t>
            </a:r>
          </a:p>
        </p:txBody>
      </p:sp>
      <p:sp>
        <p:nvSpPr>
          <p:cNvPr id="2" name="文本框 1"/>
          <p:cNvSpPr txBox="1"/>
          <p:nvPr/>
        </p:nvSpPr>
        <p:spPr>
          <a:xfrm>
            <a:off x="220345" y="791210"/>
            <a:ext cx="11751945" cy="4305300"/>
          </a:xfrm>
          <a:prstGeom prst="rect">
            <a:avLst/>
          </a:prstGeom>
          <a:noFill/>
        </p:spPr>
        <p:txBody>
          <a:bodyPr wrap="square" rtlCol="0" anchor="t">
            <a:spAutoFit/>
          </a:bodyPr>
          <a:lstStyle/>
          <a:p>
            <a:r>
              <a:rPr lang="en-US" altLang="zh-CN"/>
              <a:t>   </a:t>
            </a:r>
            <a:r>
              <a:rPr lang="zh-CN" altLang="en-US"/>
              <a:t>                </a:t>
            </a:r>
            <a:r>
              <a:rPr lang="zh-CN" altLang="en-US" sz="2400" b="1">
                <a:latin typeface="微软雅黑" panose="020B0503020204020204" charset="-122"/>
                <a:ea typeface="微软雅黑" panose="020B0503020204020204" charset="-122"/>
              </a:rPr>
              <a:t>It's hard to sum up man's best friend using words alone. Countless authors have written on what it is that makes dogs so amazing. There are many quotes about dogs and sayings. There are beautiful stories of dogs who have rescued their owners just as much as their owners have rescued them. And then there are the beautiful moments where dogs make a human's life so much better.</a:t>
            </a:r>
            <a:r>
              <a:rPr lang="zh-CN" altLang="en-US" sz="2400" b="1">
                <a:latin typeface="微软雅黑" panose="020B0503020204020204" charset="-122"/>
                <a:ea typeface="微软雅黑" panose="020B0503020204020204" charset="-122"/>
                <a:sym typeface="+mn-ea"/>
              </a:rPr>
              <a:t>   So how do you describe man's best friend? What is it about dogs that make</a:t>
            </a:r>
            <a:r>
              <a:rPr lang="en-US" altLang="zh-CN" sz="2400" b="1">
                <a:latin typeface="微软雅黑" panose="020B0503020204020204" charset="-122"/>
                <a:ea typeface="微软雅黑" panose="020B0503020204020204" charset="-122"/>
                <a:sym typeface="+mn-ea"/>
              </a:rPr>
              <a:t>s</a:t>
            </a:r>
            <a:r>
              <a:rPr lang="zh-CN" altLang="en-US" sz="2400" b="1">
                <a:latin typeface="微软雅黑" panose="020B0503020204020204" charset="-122"/>
                <a:ea typeface="微软雅黑" panose="020B0503020204020204" charset="-122"/>
                <a:sym typeface="+mn-ea"/>
              </a:rPr>
              <a:t> our lives better, that make</a:t>
            </a:r>
            <a:r>
              <a:rPr lang="en-US" altLang="zh-CN" sz="2400" b="1">
                <a:latin typeface="微软雅黑" panose="020B0503020204020204" charset="-122"/>
                <a:ea typeface="微软雅黑" panose="020B0503020204020204" charset="-122"/>
                <a:sym typeface="+mn-ea"/>
              </a:rPr>
              <a:t>s</a:t>
            </a:r>
            <a:r>
              <a:rPr lang="zh-CN" altLang="en-US" sz="2400" b="1">
                <a:latin typeface="微软雅黑" panose="020B0503020204020204" charset="-122"/>
                <a:ea typeface="微软雅黑" panose="020B0503020204020204" charset="-122"/>
                <a:sym typeface="+mn-ea"/>
              </a:rPr>
              <a:t> us love these animals as members of our families?</a:t>
            </a:r>
            <a:endParaRPr lang="zh-CN" altLang="en-US" sz="2400" b="1">
              <a:latin typeface="微软雅黑" panose="020B0503020204020204" charset="-122"/>
              <a:ea typeface="微软雅黑" panose="020B0503020204020204" charset="-122"/>
            </a:endParaRPr>
          </a:p>
          <a:p>
            <a:pPr fontAlgn="auto">
              <a:lnSpc>
                <a:spcPts val="1180"/>
              </a:lnSpc>
            </a:pPr>
            <a:endParaRPr lang="zh-CN" altLang="en-US" sz="2400" b="1">
              <a:latin typeface="微软雅黑" panose="020B0503020204020204" charset="-122"/>
              <a:ea typeface="微软雅黑" panose="020B0503020204020204" charset="-122"/>
              <a:sym typeface="+mn-ea"/>
            </a:endParaRPr>
          </a:p>
          <a:p>
            <a:r>
              <a:rPr lang="zh-CN" altLang="en-US"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sym typeface="+mn-ea"/>
              </a:rPr>
              <a:t>While describing man's best friend accurately is a challenge, the quotes and photos in this video do it beautifully. </a:t>
            </a:r>
            <a:r>
              <a:rPr lang="zh-CN" altLang="en-US" sz="2400" b="1">
                <a:latin typeface="微软雅黑" panose="020B0503020204020204" charset="-122"/>
                <a:ea typeface="微软雅黑" panose="020B0503020204020204" charset="-122"/>
              </a:rPr>
              <a:t> Take a look at this touching video.</a:t>
            </a:r>
            <a:endParaRPr lang="zh-CN" altLang="en-US"/>
          </a:p>
        </p:txBody>
      </p:sp>
      <p:sp>
        <p:nvSpPr>
          <p:cNvPr id="6" name="文本框 5"/>
          <p:cNvSpPr txBox="1"/>
          <p:nvPr/>
        </p:nvSpPr>
        <p:spPr>
          <a:xfrm>
            <a:off x="219710" y="5096510"/>
            <a:ext cx="11751945" cy="1476375"/>
          </a:xfrm>
          <a:prstGeom prst="rect">
            <a:avLst/>
          </a:prstGeom>
          <a:noFill/>
        </p:spPr>
        <p:txBody>
          <a:bodyPr wrap="square" rtlCol="0" anchor="t">
            <a:spAutoFit/>
          </a:bodyPr>
          <a:lstStyle/>
          <a:p>
            <a:pPr marL="285750" indent="-285750">
              <a:buFont typeface="Wingdings" panose="05000000000000000000" charset="0"/>
              <a:buChar char="Ø"/>
            </a:pP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仅用语言很难概括人类最好的朋友。无数作家都曾写过关于狗之所以如此神奇的原因。有许多关于狗的名言和格言。有很多关于狗的美丽故事，它们救了主人，就像主人救了它们一样。还有一些美好的时刻，狗让人类的生活变得更好。那么你如何描述人类最好的朋友呢? 是什么让我们的生活更美好，是什么让我们像爱家人一样爱这些动物?</a:t>
            </a:r>
          </a:p>
          <a:p>
            <a:r>
              <a:rPr lang="zh-CN" altLang="en-US" b="1">
                <a:latin typeface="微软雅黑" panose="020B0503020204020204" charset="-122"/>
                <a:ea typeface="微软雅黑" panose="020B0503020204020204" charset="-122"/>
                <a:cs typeface="微软雅黑" panose="020B0503020204020204" charset="-122"/>
              </a:rPr>
              <a:t>       虽然准确地描述人类最好的朋友是一个挑战，但这段视频中的引用和照片做到了这一点。看看这个感人的视频。</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图片 5" descr="微信图片_20200114003823"/>
          <p:cNvPicPr>
            <a:picLocks noChangeAspect="1"/>
          </p:cNvPicPr>
          <p:nvPr/>
        </p:nvPicPr>
        <p:blipFill>
          <a:blip r:embed="rId6"/>
          <a:srcRect l="9667" t="8218" r="19580" b="-1829"/>
          <a:stretch>
            <a:fillRect/>
          </a:stretch>
        </p:blipFill>
        <p:spPr>
          <a:xfrm>
            <a:off x="9265285" y="5193030"/>
            <a:ext cx="3100070" cy="1664970"/>
          </a:xfrm>
          <a:prstGeom prst="ellipse">
            <a:avLst/>
          </a:prstGeom>
        </p:spPr>
      </p:pic>
      <p:pic>
        <p:nvPicPr>
          <p:cNvPr id="15" name="图片 14"/>
          <p:cNvPicPr>
            <a:picLocks noChangeAspect="1"/>
          </p:cNvPicPr>
          <p:nvPr>
            <p:custDataLst>
              <p:tags r:id="rId1"/>
            </p:custDataLst>
          </p:nvPr>
        </p:nvPicPr>
        <p:blipFill>
          <a:blip r:embed="rId7"/>
          <a:stretch>
            <a:fillRect/>
          </a:stretch>
        </p:blipFill>
        <p:spPr>
          <a:xfrm>
            <a:off x="89535" y="99060"/>
            <a:ext cx="1135380" cy="1047115"/>
          </a:xfrm>
          <a:prstGeom prst="rect">
            <a:avLst/>
          </a:prstGeom>
        </p:spPr>
      </p:pic>
      <p:pic>
        <p:nvPicPr>
          <p:cNvPr id="5" name="图片 4"/>
          <p:cNvPicPr>
            <a:picLocks noChangeAspect="1"/>
          </p:cNvPicPr>
          <p:nvPr/>
        </p:nvPicPr>
        <p:blipFill>
          <a:blip r:embed="rId8"/>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872553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LEVEL-2</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handbag dog (吉娃娃)</a:t>
            </a:r>
          </a:p>
        </p:txBody>
      </p:sp>
      <p:sp>
        <p:nvSpPr>
          <p:cNvPr id="2" name="文本框 1"/>
          <p:cNvSpPr txBox="1"/>
          <p:nvPr/>
        </p:nvSpPr>
        <p:spPr>
          <a:xfrm>
            <a:off x="6591935" y="1337310"/>
            <a:ext cx="2540000" cy="1198880"/>
          </a:xfrm>
          <a:prstGeom prst="rect">
            <a:avLst/>
          </a:prstGeom>
          <a:noFill/>
        </p:spPr>
        <p:txBody>
          <a:bodyPr wrap="square" rtlCol="0" anchor="t">
            <a:spAutoFit/>
          </a:bodyPr>
          <a:lstStyle/>
          <a:p>
            <a:endParaRPr lang="zh-CN" altLang="en-US"/>
          </a:p>
          <a:p>
            <a:endParaRPr lang="zh-CN" altLang="en-US"/>
          </a:p>
          <a:p>
            <a:endParaRPr lang="zh-CN" altLang="en-US"/>
          </a:p>
          <a:p>
            <a:r>
              <a:rPr lang="zh-CN" altLang="en-US"/>
              <a:t> </a:t>
            </a:r>
          </a:p>
        </p:txBody>
      </p:sp>
      <p:sp>
        <p:nvSpPr>
          <p:cNvPr id="3" name="文本框 2"/>
          <p:cNvSpPr txBox="1"/>
          <p:nvPr/>
        </p:nvSpPr>
        <p:spPr>
          <a:xfrm>
            <a:off x="5129530" y="993775"/>
            <a:ext cx="6910705" cy="4925695"/>
          </a:xfrm>
          <a:prstGeom prst="rect">
            <a:avLst/>
          </a:prstGeom>
          <a:noFill/>
        </p:spPr>
        <p:txBody>
          <a:bodyPr wrap="square" rtlCol="0" anchor="t">
            <a:spAutoFit/>
          </a:bodyPr>
          <a:lstStyle/>
          <a:p>
            <a:pPr fontAlgn="auto">
              <a:lnSpc>
                <a:spcPts val="2800"/>
              </a:lnSpc>
            </a:pP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We own a handbag dog. That at least is what my mother calls her, probably because she takes him shopping in her handbag. She is a </a:t>
            </a:r>
            <a:r>
              <a:rPr lang="zh-CN" altLang="en-US" sz="2000" b="1" u="sng">
                <a:solidFill>
                  <a:srgbClr val="002060"/>
                </a:solidFill>
                <a:latin typeface="微软雅黑" panose="020B0503020204020204" charset="-122"/>
                <a:ea typeface="微软雅黑" panose="020B0503020204020204" charset="-122"/>
              </a:rPr>
              <a:t>miniature</a:t>
            </a:r>
            <a:r>
              <a:rPr lang="zh-CN" altLang="en-US" sz="2000" b="1">
                <a:latin typeface="微软雅黑" panose="020B0503020204020204" charset="-122"/>
                <a:ea typeface="微软雅黑" panose="020B0503020204020204" charset="-122"/>
              </a:rPr>
              <a:t> Yorkshire terrier and she is a delight. Her most attractive quality is that she is friendly to everyone, especially children. They love her </a:t>
            </a:r>
            <a:r>
              <a:rPr lang="zh-CN" altLang="en-US" sz="2000" b="1">
                <a:solidFill>
                  <a:srgbClr val="002060"/>
                </a:solidFill>
                <a:latin typeface="微软雅黑" panose="020B0503020204020204" charset="-122"/>
                <a:ea typeface="微软雅黑" panose="020B0503020204020204" charset="-122"/>
              </a:rPr>
              <a:t>molten-brown </a:t>
            </a:r>
            <a:r>
              <a:rPr lang="zh-CN" altLang="en-US" sz="2000" b="1">
                <a:latin typeface="微软雅黑" panose="020B0503020204020204" charset="-122"/>
                <a:ea typeface="微软雅黑" panose="020B0503020204020204" charset="-122"/>
              </a:rPr>
              <a:t>eyes and her</a:t>
            </a:r>
            <a:r>
              <a:rPr lang="zh-CN" altLang="en-US" sz="2000" b="1">
                <a:solidFill>
                  <a:srgbClr val="002060"/>
                </a:solidFill>
                <a:latin typeface="微软雅黑" panose="020B0503020204020204" charset="-122"/>
                <a:ea typeface="微软雅黑" panose="020B0503020204020204" charset="-122"/>
              </a:rPr>
              <a:t> glossy</a:t>
            </a:r>
            <a:r>
              <a:rPr lang="zh-CN" altLang="en-US" sz="2000" b="1">
                <a:latin typeface="微软雅黑" panose="020B0503020204020204" charset="-122"/>
                <a:ea typeface="微软雅黑" panose="020B0503020204020204" charset="-122"/>
              </a:rPr>
              <a:t> fur. She also has the</a:t>
            </a:r>
            <a:r>
              <a:rPr lang="zh-CN" altLang="en-US" sz="2000" b="1" u="sng">
                <a:latin typeface="微软雅黑" panose="020B0503020204020204" charset="-122"/>
                <a:ea typeface="微软雅黑" panose="020B0503020204020204" charset="-122"/>
              </a:rPr>
              <a:t> </a:t>
            </a:r>
            <a:r>
              <a:rPr lang="zh-CN" altLang="en-US" sz="2000" b="1" u="sng">
                <a:solidFill>
                  <a:srgbClr val="002060"/>
                </a:solidFill>
                <a:latin typeface="微软雅黑" panose="020B0503020204020204" charset="-122"/>
                <a:ea typeface="微软雅黑" panose="020B0503020204020204" charset="-122"/>
              </a:rPr>
              <a:t>cutest</a:t>
            </a:r>
            <a:r>
              <a:rPr lang="zh-CN" altLang="en-US" sz="2000" b="1" u="sng">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little paws. They are like a fox</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s paws and she loves to dig up the garden with them. She also has a small, </a:t>
            </a:r>
          </a:p>
          <a:p>
            <a:pPr fontAlgn="auto">
              <a:lnSpc>
                <a:spcPts val="2800"/>
              </a:lnSpc>
            </a:pPr>
            <a:r>
              <a:rPr lang="zh-CN" altLang="en-US" sz="2000" b="1">
                <a:solidFill>
                  <a:srgbClr val="002060"/>
                </a:solidFill>
                <a:latin typeface="微软雅黑" panose="020B0503020204020204" charset="-122"/>
                <a:ea typeface="微软雅黑" panose="020B0503020204020204" charset="-122"/>
              </a:rPr>
              <a:t>marshmallow</a:t>
            </a:r>
            <a:r>
              <a:rPr lang="zh-CN" altLang="en-US" sz="2000" b="1">
                <a:latin typeface="微软雅黑" panose="020B0503020204020204" charset="-122"/>
                <a:ea typeface="微软雅黑" panose="020B0503020204020204" charset="-122"/>
              </a:rPr>
              <a:t> tail. It is </a:t>
            </a:r>
            <a:r>
              <a:rPr lang="zh-CN" altLang="en-US" sz="2000" b="1">
                <a:solidFill>
                  <a:srgbClr val="002060"/>
                </a:solidFill>
                <a:latin typeface="微软雅黑" panose="020B0503020204020204" charset="-122"/>
                <a:ea typeface="微软雅黑" panose="020B0503020204020204" charset="-122"/>
              </a:rPr>
              <a:t>soft and white</a:t>
            </a:r>
            <a:r>
              <a:rPr lang="zh-CN" altLang="en-US" sz="2000" b="1">
                <a:latin typeface="微软雅黑" panose="020B0503020204020204" charset="-122"/>
                <a:ea typeface="微软雅黑" panose="020B0503020204020204" charset="-122"/>
              </a:rPr>
              <a:t> so we just call it the </a:t>
            </a:r>
            <a:r>
              <a:rPr lang="zh-CN" altLang="en-US" sz="2000" b="1">
                <a:solidFill>
                  <a:srgbClr val="002060"/>
                </a:solidFill>
                <a:latin typeface="微软雅黑" panose="020B0503020204020204" charset="-122"/>
                <a:ea typeface="微软雅黑" panose="020B0503020204020204" charset="-122"/>
              </a:rPr>
              <a:t>marshmallow</a:t>
            </a:r>
            <a:r>
              <a:rPr lang="zh-CN" altLang="en-US" sz="2000" b="1">
                <a:latin typeface="微软雅黑" panose="020B0503020204020204" charset="-122"/>
                <a:ea typeface="微软雅黑" panose="020B0503020204020204" charset="-122"/>
              </a:rPr>
              <a:t>.</a:t>
            </a:r>
          </a:p>
          <a:p>
            <a:pPr fontAlgn="auto">
              <a:lnSpc>
                <a:spcPts val="1300"/>
              </a:lnSpc>
            </a:pPr>
            <a:endParaRPr lang="zh-CN" altLang="en-US" sz="2000" b="1">
              <a:latin typeface="微软雅黑" panose="020B0503020204020204" charset="-122"/>
              <a:ea typeface="微软雅黑" panose="020B0503020204020204" charset="-122"/>
            </a:endParaRPr>
          </a:p>
          <a:p>
            <a:pPr marL="285750" indent="-285750" fontAlgn="auto">
              <a:lnSpc>
                <a:spcPts val="2800"/>
              </a:lnSpc>
              <a:buFont typeface="Wingdings" panose="05000000000000000000" charset="0"/>
              <a:buChar char="Ø"/>
            </a:pPr>
            <a:r>
              <a:rPr lang="zh-CN" altLang="en-US" sz="1600" i="1">
                <a:latin typeface="微软雅黑" panose="020B0503020204020204" charset="-122"/>
                <a:ea typeface="微软雅黑" panose="020B0503020204020204" charset="-122"/>
              </a:rPr>
              <a:t>miniature /ˈmɪnətʃə(r)/ adj. 微型的，小规模的</a:t>
            </a:r>
          </a:p>
          <a:p>
            <a:pPr marL="285750" indent="-285750" fontAlgn="auto">
              <a:lnSpc>
                <a:spcPts val="2800"/>
              </a:lnSpc>
              <a:buFont typeface="Wingdings" panose="05000000000000000000" charset="0"/>
              <a:buChar char="Ø"/>
            </a:pPr>
            <a:r>
              <a:rPr lang="zh-CN" altLang="en-US" sz="1600" i="1">
                <a:latin typeface="微软雅黑" panose="020B0503020204020204" charset="-122"/>
                <a:ea typeface="微软雅黑" panose="020B0503020204020204" charset="-122"/>
              </a:rPr>
              <a:t>cutest（cute的最高级）漂亮的</a:t>
            </a:r>
            <a:r>
              <a:rPr lang="en-US" altLang="zh-CN" sz="1600" i="1">
                <a:latin typeface="微软雅黑" panose="020B0503020204020204" charset="-122"/>
                <a:ea typeface="微软雅黑" panose="020B0503020204020204" charset="-122"/>
              </a:rPr>
              <a:t>; </a:t>
            </a:r>
            <a:r>
              <a:rPr lang="zh-CN" altLang="en-US" sz="1600" i="1">
                <a:latin typeface="微软雅黑" panose="020B0503020204020204" charset="-122"/>
                <a:ea typeface="微软雅黑" panose="020B0503020204020204" charset="-122"/>
              </a:rPr>
              <a:t>有吸引力的</a:t>
            </a:r>
          </a:p>
        </p:txBody>
      </p:sp>
      <p:graphicFrame>
        <p:nvGraphicFramePr>
          <p:cNvPr id="4" name="表格 3"/>
          <p:cNvGraphicFramePr/>
          <p:nvPr>
            <p:custDataLst>
              <p:tags r:id="rId2"/>
            </p:custDataLst>
          </p:nvPr>
        </p:nvGraphicFramePr>
        <p:xfrm>
          <a:off x="186055" y="1146175"/>
          <a:ext cx="4662805" cy="5566410"/>
        </p:xfrm>
        <a:graphic>
          <a:graphicData uri="http://schemas.openxmlformats.org/drawingml/2006/table">
            <a:tbl>
              <a:tblPr firstRow="1" bandRow="1">
                <a:tableStyleId>{5C22544A-7EE6-4342-B048-85BDC9FD1C3A}</a:tableStyleId>
              </a:tblPr>
              <a:tblGrid>
                <a:gridCol w="1560830">
                  <a:extLst>
                    <a:ext uri="{9D8B030D-6E8A-4147-A177-3AD203B41FA5}">
                      <a16:colId xmlns:a16="http://schemas.microsoft.com/office/drawing/2014/main" val="20000"/>
                    </a:ext>
                  </a:extLst>
                </a:gridCol>
                <a:gridCol w="3101975">
                  <a:extLst>
                    <a:ext uri="{9D8B030D-6E8A-4147-A177-3AD203B41FA5}">
                      <a16:colId xmlns:a16="http://schemas.microsoft.com/office/drawing/2014/main" val="20001"/>
                    </a:ext>
                  </a:extLst>
                </a:gridCol>
              </a:tblGrid>
              <a:tr h="365760">
                <a:tc gridSpan="2">
                  <a:txBody>
                    <a:bodyPr/>
                    <a:lstStyle/>
                    <a:p>
                      <a:pPr algn="ctr">
                        <a:buNone/>
                      </a:pPr>
                      <a:r>
                        <a:rPr lang="en-US" altLang="zh-CN" b="1">
                          <a:latin typeface="微软雅黑" panose="020B0503020204020204" charset="-122"/>
                          <a:ea typeface="微软雅黑" panose="020B0503020204020204" charset="-122"/>
                        </a:rPr>
                        <a:t>Level-2        A handbag dog</a:t>
                      </a:r>
                    </a:p>
                  </a:txBody>
                  <a:tcPr/>
                </a:tc>
                <a:tc hMerge="1">
                  <a:txBody>
                    <a:bodyPr/>
                    <a:lstStyle/>
                    <a:p>
                      <a:endParaRPr lang="zh-CN"/>
                    </a:p>
                  </a:txBody>
                  <a:tcPr/>
                </a:tc>
                <a:extLst>
                  <a:ext uri="{0D108BD9-81ED-4DB2-BD59-A6C34878D82A}">
                    <a16:rowId xmlns:a16="http://schemas.microsoft.com/office/drawing/2014/main" val="10000"/>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p>
                  </a:txBody>
                  <a:tcPr/>
                </a:tc>
                <a:tc>
                  <a:txBody>
                    <a:bodyPr/>
                    <a:lstStyle/>
                    <a:p>
                      <a:pPr>
                        <a:buNone/>
                      </a:pPr>
                      <a:r>
                        <a:rPr lang="en-US" altLang="zh-CN" sz="1800" b="1">
                          <a:latin typeface="微软雅黑" panose="020B0503020204020204" charset="-122"/>
                          <a:ea typeface="微软雅黑" panose="020B0503020204020204" charset="-122"/>
                          <a:sym typeface="+mn-ea"/>
                        </a:rPr>
                        <a:t>f</a:t>
                      </a:r>
                      <a:r>
                        <a:rPr lang="zh-CN" altLang="en-US" sz="1800" b="1">
                          <a:latin typeface="微软雅黑" panose="020B0503020204020204" charset="-122"/>
                          <a:ea typeface="微软雅黑" panose="020B0503020204020204" charset="-122"/>
                          <a:sym typeface="+mn-ea"/>
                        </a:rPr>
                        <a:t>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intelligent</a:t>
                      </a:r>
                    </a:p>
                  </a:txBody>
                  <a:tcPr/>
                </a:tc>
                <a:extLst>
                  <a:ext uri="{0D108BD9-81ED-4DB2-BD59-A6C34878D82A}">
                    <a16:rowId xmlns:a16="http://schemas.microsoft.com/office/drawing/2014/main" val="10001"/>
                  </a:ext>
                </a:extLst>
              </a:tr>
              <a:tr h="640080">
                <a:tc>
                  <a:txBody>
                    <a:bodyPr/>
                    <a:lstStyle/>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p>
                  </a:txBody>
                  <a:tcPr/>
                </a:tc>
                <a:tc>
                  <a:txBody>
                    <a:bodyPr/>
                    <a:lstStyle/>
                    <a:p>
                      <a:pPr>
                        <a:buNone/>
                      </a:pPr>
                      <a:r>
                        <a:rPr lang="zh-CN" altLang="en-US" sz="1800" b="1">
                          <a:latin typeface="微软雅黑" panose="020B0503020204020204" charset="-122"/>
                          <a:ea typeface="微软雅黑" panose="020B0503020204020204" charset="-122"/>
                          <a:sym typeface="+mn-ea"/>
                        </a:rPr>
                        <a:t>molten-brown</a:t>
                      </a:r>
                      <a:r>
                        <a:rPr lang="en-US" altLang="zh-CN" sz="1800" b="1">
                          <a:latin typeface="微软雅黑" panose="020B0503020204020204" charset="-122"/>
                          <a:ea typeface="微软雅黑" panose="020B0503020204020204" charset="-122"/>
                          <a:sym typeface="+mn-ea"/>
                        </a:rPr>
                        <a:t>; </a:t>
                      </a:r>
                    </a:p>
                    <a:p>
                      <a:pPr>
                        <a:buNone/>
                      </a:pPr>
                      <a:r>
                        <a:rPr lang="zh-CN" altLang="en-US" sz="1800" b="1">
                          <a:latin typeface="微软雅黑" panose="020B0503020204020204" charset="-122"/>
                          <a:ea typeface="微软雅黑" panose="020B0503020204020204" charset="-122"/>
                          <a:sym typeface="+mn-ea"/>
                        </a:rPr>
                        <a:t>mocha-brown</a:t>
                      </a:r>
                    </a:p>
                  </a:txBody>
                  <a:tcPr/>
                </a:tc>
                <a:extLst>
                  <a:ext uri="{0D108BD9-81ED-4DB2-BD59-A6C34878D82A}">
                    <a16:rowId xmlns:a16="http://schemas.microsoft.com/office/drawing/2014/main" val="10002"/>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p>
                  </a:txBody>
                  <a:tcPr/>
                </a:tc>
                <a:tc>
                  <a:txBody>
                    <a:bodyPr/>
                    <a:lstStyle/>
                    <a:p>
                      <a:pPr>
                        <a:buNone/>
                      </a:pPr>
                      <a:r>
                        <a:rPr lang="zh-CN" altLang="en-US" sz="1800" b="1">
                          <a:latin typeface="微软雅黑" panose="020B0503020204020204" charset="-122"/>
                          <a:ea typeface="微软雅黑" panose="020B0503020204020204" charset="-122"/>
                          <a:sym typeface="+mn-ea"/>
                        </a:rPr>
                        <a:t>polished</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glossy</a:t>
                      </a:r>
                    </a:p>
                  </a:txBody>
                  <a:tcPr/>
                </a:tc>
                <a:extLst>
                  <a:ext uri="{0D108BD9-81ED-4DB2-BD59-A6C34878D82A}">
                    <a16:rowId xmlns:a16="http://schemas.microsoft.com/office/drawing/2014/main" val="10003"/>
                  </a:ext>
                </a:extLst>
              </a:tr>
              <a:tr h="426085">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p>
                  </a:txBody>
                  <a:tcPr/>
                </a:tc>
                <a:tc>
                  <a:txBody>
                    <a:bodyPr/>
                    <a:lstStyle/>
                    <a:p>
                      <a:pPr>
                        <a:buNone/>
                      </a:pPr>
                      <a:r>
                        <a:rPr lang="zh-CN" altLang="en-US" sz="1800" b="1">
                          <a:latin typeface="微软雅黑" panose="020B0503020204020204" charset="-122"/>
                          <a:ea typeface="微软雅黑" panose="020B0503020204020204" charset="-122"/>
                          <a:sym typeface="+mn-ea"/>
                        </a:rPr>
                        <a:t>long claws</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manicured</a:t>
                      </a:r>
                    </a:p>
                  </a:txBody>
                  <a:tcPr/>
                </a:tc>
                <a:extLst>
                  <a:ext uri="{0D108BD9-81ED-4DB2-BD59-A6C34878D82A}">
                    <a16:rowId xmlns:a16="http://schemas.microsoft.com/office/drawing/2014/main" val="10004"/>
                  </a:ext>
                </a:extLst>
              </a:tr>
              <a:tr h="640080">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p>
                  </a:txBody>
                  <a:tcPr/>
                </a:tc>
                <a:tc>
                  <a:txBody>
                    <a:bodyPr/>
                    <a:lstStyle/>
                    <a:p>
                      <a:pPr>
                        <a:buNone/>
                      </a:pPr>
                      <a:r>
                        <a:rPr lang="zh-CN" altLang="en-US" sz="1800" b="1">
                          <a:latin typeface="微软雅黑" panose="020B0503020204020204" charset="-122"/>
                          <a:ea typeface="微软雅黑" panose="020B0503020204020204" charset="-122"/>
                          <a:sym typeface="+mn-ea"/>
                        </a:rPr>
                        <a:t>pom-pom tail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t>
                      </a:r>
                    </a:p>
                    <a:p>
                      <a:pPr>
                        <a:buNone/>
                      </a:pPr>
                      <a:r>
                        <a:rPr lang="zh-CN" altLang="en-US" sz="1800" b="1">
                          <a:latin typeface="微软雅黑" panose="020B0503020204020204" charset="-122"/>
                          <a:ea typeface="微软雅黑" panose="020B0503020204020204" charset="-122"/>
                          <a:sym typeface="+mn-ea"/>
                        </a:rPr>
                        <a:t>marshmallow</a:t>
                      </a:r>
                    </a:p>
                  </a:txBody>
                  <a:tcPr/>
                </a:tc>
                <a:extLst>
                  <a:ext uri="{0D108BD9-81ED-4DB2-BD59-A6C34878D82A}">
                    <a16:rowId xmlns:a16="http://schemas.microsoft.com/office/drawing/2014/main" val="10005"/>
                  </a:ext>
                </a:extLst>
              </a:tr>
              <a:tr h="433070">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p>
                  </a:txBody>
                  <a:tcPr/>
                </a:tc>
                <a:tc>
                  <a:txBody>
                    <a:bodyPr/>
                    <a:lstStyle/>
                    <a:p>
                      <a:pPr>
                        <a:buNone/>
                      </a:pPr>
                      <a:r>
                        <a:rPr lang="zh-CN" altLang="en-US" sz="1800" b="1">
                          <a:latin typeface="微软雅黑" panose="020B0503020204020204" charset="-122"/>
                          <a:ea typeface="微软雅黑" panose="020B0503020204020204" charset="-122"/>
                          <a:sym typeface="+mn-ea"/>
                        </a:rPr>
                        <a:t>friendly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ladylike</a:t>
                      </a:r>
                    </a:p>
                  </a:txBody>
                  <a:tcPr/>
                </a:tc>
                <a:extLst>
                  <a:ext uri="{0D108BD9-81ED-4DB2-BD59-A6C34878D82A}">
                    <a16:rowId xmlns:a16="http://schemas.microsoft.com/office/drawing/2014/main" val="10006"/>
                  </a:ext>
                </a:extLst>
              </a:tr>
              <a:tr h="409575">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p>
                  </a:txBody>
                  <a:tcPr/>
                </a:tc>
                <a:tc>
                  <a:txBody>
                    <a:bodyPr/>
                    <a:lstStyle/>
                    <a:p>
                      <a:pPr>
                        <a:buNone/>
                      </a:pPr>
                      <a:r>
                        <a:rPr lang="zh-CN" altLang="en-US" sz="1800" b="1">
                          <a:latin typeface="微软雅黑" panose="020B0503020204020204" charset="-122"/>
                          <a:ea typeface="微软雅黑" panose="020B0503020204020204" charset="-122"/>
                          <a:sym typeface="+mn-ea"/>
                        </a:rPr>
                        <a:t>sharp teeth</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cutting</a:t>
                      </a:r>
                    </a:p>
                  </a:txBody>
                  <a:tcPr/>
                </a:tc>
                <a:extLst>
                  <a:ext uri="{0D108BD9-81ED-4DB2-BD59-A6C34878D82A}">
                    <a16:rowId xmlns:a16="http://schemas.microsoft.com/office/drawing/2014/main" val="10007"/>
                  </a:ext>
                </a:extLst>
              </a:tr>
              <a:tr h="36576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p>
                  </a:txBody>
                  <a:tcPr/>
                </a:tc>
                <a:tc>
                  <a:txBody>
                    <a:bodyPr/>
                    <a:lstStyle/>
                    <a:p>
                      <a:pPr>
                        <a:buNone/>
                      </a:pPr>
                      <a:r>
                        <a:rPr lang="zh-CN" altLang="en-US" sz="1800" b="1">
                          <a:latin typeface="微软雅黑" panose="020B0503020204020204" charset="-122"/>
                          <a:ea typeface="微软雅黑" panose="020B0503020204020204" charset="-122"/>
                          <a:sym typeface="+mn-ea"/>
                        </a:rPr>
                        <a:t>yapping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playful</a:t>
                      </a:r>
                    </a:p>
                  </a:txBody>
                  <a:tcPr/>
                </a:tc>
                <a:extLst>
                  <a:ext uri="{0D108BD9-81ED-4DB2-BD59-A6C34878D82A}">
                    <a16:rowId xmlns:a16="http://schemas.microsoft.com/office/drawing/2014/main" val="10008"/>
                  </a:ext>
                </a:extLst>
              </a:tr>
              <a:tr h="64008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hape</a:t>
                      </a:r>
                    </a:p>
                  </a:txBody>
                  <a:tcPr/>
                </a:tc>
                <a:tc>
                  <a:txBody>
                    <a:bodyPr/>
                    <a:lstStyle/>
                    <a:p>
                      <a:pPr>
                        <a:buNone/>
                      </a:pPr>
                      <a:r>
                        <a:rPr lang="zh-CN" altLang="en-US" sz="1800" b="1">
                          <a:latin typeface="微软雅黑" panose="020B0503020204020204" charset="-122"/>
                          <a:ea typeface="微软雅黑" panose="020B0503020204020204" charset="-122"/>
                          <a:sym typeface="+mn-ea"/>
                        </a:rPr>
                        <a:t>lean</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whip-thin</a:t>
                      </a:r>
                    </a:p>
                    <a:p>
                      <a:pPr>
                        <a:buNone/>
                      </a:pPr>
                      <a:endParaRPr lang="zh-CN" altLang="en-US" sz="1800" b="1">
                        <a:latin typeface="微软雅黑" panose="020B0503020204020204" charset="-122"/>
                        <a:ea typeface="微软雅黑" panose="020B0503020204020204" charset="-122"/>
                        <a:sym typeface="+mn-ea"/>
                      </a:endParaRPr>
                    </a:p>
                  </a:txBody>
                  <a:tcPr/>
                </a:tc>
                <a:extLst>
                  <a:ext uri="{0D108BD9-81ED-4DB2-BD59-A6C34878D82A}">
                    <a16:rowId xmlns:a16="http://schemas.microsoft.com/office/drawing/2014/main" val="10009"/>
                  </a:ext>
                </a:extLst>
              </a:tr>
              <a:tr h="914400">
                <a:tc>
                  <a:txBody>
                    <a:bodyPr/>
                    <a:lstStyle/>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p>
                  </a:txBody>
                  <a:tcPr/>
                </a:tc>
                <a:tc>
                  <a:txBody>
                    <a:bodyPr/>
                    <a:lstStyle/>
                    <a:p>
                      <a:pPr>
                        <a:buNone/>
                      </a:pPr>
                      <a:r>
                        <a:rPr lang="zh-CN" altLang="en-US" sz="1800" b="1">
                          <a:latin typeface="微软雅黑" panose="020B0503020204020204" charset="-122"/>
                          <a:ea typeface="微软雅黑" panose="020B0503020204020204" charset="-122"/>
                          <a:sym typeface="+mn-ea"/>
                        </a:rPr>
                        <a:t>flea collar</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begging for food</a:t>
                      </a:r>
                    </a:p>
                    <a:p>
                      <a:pPr>
                        <a:buNone/>
                      </a:pPr>
                      <a:endParaRPr lang="zh-CN" altLang="en-US" sz="1800" b="1">
                        <a:latin typeface="微软雅黑" panose="020B0503020204020204" charset="-122"/>
                        <a:ea typeface="微软雅黑" panose="020B0503020204020204" charset="-122"/>
                        <a:sym typeface="+mn-ea"/>
                      </a:endParaRPr>
                    </a:p>
                  </a:txBody>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图片 5" descr="微信图片_20200114003823"/>
          <p:cNvPicPr>
            <a:picLocks noChangeAspect="1"/>
          </p:cNvPicPr>
          <p:nvPr/>
        </p:nvPicPr>
        <p:blipFill>
          <a:blip r:embed="rId6"/>
          <a:srcRect l="9667" t="8218" r="19580" b="-1829"/>
          <a:stretch>
            <a:fillRect/>
          </a:stretch>
        </p:blipFill>
        <p:spPr>
          <a:xfrm>
            <a:off x="9131935" y="5193030"/>
            <a:ext cx="3100070" cy="1664970"/>
          </a:xfrm>
          <a:prstGeom prst="ellipse">
            <a:avLst/>
          </a:prstGeom>
        </p:spPr>
      </p:pic>
      <p:pic>
        <p:nvPicPr>
          <p:cNvPr id="15" name="图片 14"/>
          <p:cNvPicPr>
            <a:picLocks noChangeAspect="1"/>
          </p:cNvPicPr>
          <p:nvPr>
            <p:custDataLst>
              <p:tags r:id="rId1"/>
            </p:custDataLst>
          </p:nvPr>
        </p:nvPicPr>
        <p:blipFill>
          <a:blip r:embed="rId7"/>
          <a:stretch>
            <a:fillRect/>
          </a:stretch>
        </p:blipFill>
        <p:spPr>
          <a:xfrm>
            <a:off x="89535" y="99060"/>
            <a:ext cx="1135380" cy="1047115"/>
          </a:xfrm>
          <a:prstGeom prst="rect">
            <a:avLst/>
          </a:prstGeom>
        </p:spPr>
      </p:pic>
      <p:pic>
        <p:nvPicPr>
          <p:cNvPr id="5" name="图片 4"/>
          <p:cNvPicPr>
            <a:picLocks noChangeAspect="1"/>
          </p:cNvPicPr>
          <p:nvPr/>
        </p:nvPicPr>
        <p:blipFill>
          <a:blip r:embed="rId8"/>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943419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LEVEL-2</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handbag dog  (吉娃娃)</a:t>
            </a:r>
          </a:p>
        </p:txBody>
      </p:sp>
      <p:sp>
        <p:nvSpPr>
          <p:cNvPr id="2" name="文本框 1"/>
          <p:cNvSpPr txBox="1"/>
          <p:nvPr/>
        </p:nvSpPr>
        <p:spPr>
          <a:xfrm>
            <a:off x="6591935" y="1337310"/>
            <a:ext cx="2540000" cy="1198880"/>
          </a:xfrm>
          <a:prstGeom prst="rect">
            <a:avLst/>
          </a:prstGeom>
          <a:noFill/>
        </p:spPr>
        <p:txBody>
          <a:bodyPr wrap="square" rtlCol="0" anchor="t">
            <a:spAutoFit/>
          </a:bodyPr>
          <a:lstStyle/>
          <a:p>
            <a:endParaRPr lang="zh-CN" altLang="en-US"/>
          </a:p>
          <a:p>
            <a:endParaRPr lang="zh-CN" altLang="en-US"/>
          </a:p>
          <a:p>
            <a:endParaRPr lang="zh-CN" altLang="en-US"/>
          </a:p>
          <a:p>
            <a:r>
              <a:rPr lang="zh-CN" altLang="en-US"/>
              <a:t> </a:t>
            </a:r>
          </a:p>
        </p:txBody>
      </p:sp>
      <p:sp>
        <p:nvSpPr>
          <p:cNvPr id="3" name="文本框 2"/>
          <p:cNvSpPr txBox="1"/>
          <p:nvPr/>
        </p:nvSpPr>
        <p:spPr>
          <a:xfrm>
            <a:off x="5000625" y="721995"/>
            <a:ext cx="6832600" cy="5990590"/>
          </a:xfrm>
          <a:prstGeom prst="rect">
            <a:avLst/>
          </a:prstGeom>
          <a:noFill/>
        </p:spPr>
        <p:txBody>
          <a:bodyPr wrap="square" rtlCol="0" anchor="t">
            <a:spAutoFit/>
          </a:bodyPr>
          <a:lstStyle/>
          <a:p>
            <a:pPr fontAlgn="auto">
              <a:lnSpc>
                <a:spcPts val="2800"/>
              </a:lnSpc>
            </a:pPr>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She can be very </a:t>
            </a:r>
            <a:r>
              <a:rPr lang="zh-CN" altLang="en-US" sz="2000" b="1">
                <a:solidFill>
                  <a:srgbClr val="002060"/>
                </a:solidFill>
                <a:latin typeface="微软雅黑" panose="020B0503020204020204" charset="-122"/>
                <a:ea typeface="微软雅黑" panose="020B0503020204020204" charset="-122"/>
              </a:rPr>
              <a:t>ladylike</a:t>
            </a:r>
            <a:r>
              <a:rPr lang="zh-CN" altLang="en-US" sz="2000" b="1">
                <a:latin typeface="微软雅黑" panose="020B0503020204020204" charset="-122"/>
                <a:ea typeface="微软雅黑" panose="020B0503020204020204" charset="-122"/>
              </a:rPr>
              <a:t> and </a:t>
            </a:r>
            <a:r>
              <a:rPr lang="zh-CN" altLang="en-US" sz="2000" b="1" u="sng">
                <a:solidFill>
                  <a:srgbClr val="002060"/>
                </a:solidFill>
                <a:latin typeface="微软雅黑" panose="020B0503020204020204" charset="-122"/>
                <a:ea typeface="微软雅黑" panose="020B0503020204020204" charset="-122"/>
              </a:rPr>
              <a:t>fussy</a:t>
            </a:r>
            <a:r>
              <a:rPr lang="zh-CN" altLang="en-US" sz="2000" b="1">
                <a:latin typeface="微软雅黑" panose="020B0503020204020204" charset="-122"/>
                <a:ea typeface="微软雅黑" panose="020B0503020204020204" charset="-122"/>
              </a:rPr>
              <a:t> about her food at times. She turns her nose up at dog food but would </a:t>
            </a:r>
            <a:r>
              <a:rPr lang="zh-CN" altLang="en-US" sz="2000" b="1" u="sng">
                <a:solidFill>
                  <a:srgbClr val="002060"/>
                </a:solidFill>
                <a:latin typeface="微软雅黑" panose="020B0503020204020204" charset="-122"/>
                <a:ea typeface="微软雅黑" panose="020B0503020204020204" charset="-122"/>
              </a:rPr>
              <a:t>snap</a:t>
            </a:r>
            <a:r>
              <a:rPr lang="zh-CN" altLang="en-US" sz="2000" b="1">
                <a:latin typeface="微软雅黑" panose="020B0503020204020204" charset="-122"/>
                <a:ea typeface="微软雅黑" panose="020B0503020204020204" charset="-122"/>
              </a:rPr>
              <a:t> your hand off for a chocolate </a:t>
            </a:r>
            <a:r>
              <a:rPr lang="zh-CN" altLang="en-US" sz="2000" b="1" u="sng">
                <a:solidFill>
                  <a:srgbClr val="002060"/>
                </a:solidFill>
                <a:latin typeface="微软雅黑" panose="020B0503020204020204" charset="-122"/>
                <a:ea typeface="微软雅黑" panose="020B0503020204020204" charset="-122"/>
              </a:rPr>
              <a:t>digestive</a:t>
            </a:r>
            <a:r>
              <a:rPr lang="zh-CN" altLang="en-US" sz="2000" b="1">
                <a:latin typeface="微软雅黑" panose="020B0503020204020204" charset="-122"/>
                <a:ea typeface="微软雅黑" panose="020B0503020204020204" charset="-122"/>
              </a:rPr>
              <a:t>. Her small, sharp teeth make short work of any treats we give her. She is always playful and that is why we </a:t>
            </a:r>
            <a:r>
              <a:rPr lang="zh-CN" altLang="en-US" sz="2000" b="1">
                <a:solidFill>
                  <a:srgbClr val="002060"/>
                </a:solidFill>
                <a:latin typeface="微软雅黑" panose="020B0503020204020204" charset="-122"/>
                <a:ea typeface="微软雅黑" panose="020B0503020204020204" charset="-122"/>
              </a:rPr>
              <a:t>adore </a:t>
            </a:r>
            <a:r>
              <a:rPr lang="zh-CN" altLang="en-US" sz="2000" b="1">
                <a:latin typeface="微软雅黑" panose="020B0503020204020204" charset="-122"/>
                <a:ea typeface="微软雅黑" panose="020B0503020204020204" charset="-122"/>
              </a:rPr>
              <a:t>her. Her </a:t>
            </a:r>
            <a:r>
              <a:rPr lang="zh-CN" altLang="en-US" sz="2000" b="1">
                <a:solidFill>
                  <a:srgbClr val="002060"/>
                </a:solidFill>
                <a:latin typeface="微软雅黑" panose="020B0503020204020204" charset="-122"/>
                <a:ea typeface="微软雅黑" panose="020B0503020204020204" charset="-122"/>
              </a:rPr>
              <a:t>whip-thin</a:t>
            </a:r>
            <a:r>
              <a:rPr lang="zh-CN" altLang="en-US" sz="2000" b="1">
                <a:latin typeface="微软雅黑" panose="020B0503020204020204" charset="-122"/>
                <a:ea typeface="微软雅黑" panose="020B0503020204020204" charset="-122"/>
              </a:rPr>
              <a:t> body is very energetic.  Although she can be as </a:t>
            </a:r>
            <a:r>
              <a:rPr lang="zh-CN" altLang="en-US" sz="2000" b="1" u="sng">
                <a:solidFill>
                  <a:srgbClr val="002060"/>
                </a:solidFill>
                <a:latin typeface="微软雅黑" panose="020B0503020204020204" charset="-122"/>
                <a:ea typeface="微软雅黑" panose="020B0503020204020204" charset="-122"/>
              </a:rPr>
              <a:t>temperamental</a:t>
            </a:r>
            <a:r>
              <a:rPr lang="zh-CN" altLang="en-US" sz="2000" b="1">
                <a:latin typeface="微软雅黑" panose="020B0503020204020204" charset="-122"/>
                <a:ea typeface="微软雅黑" panose="020B0503020204020204" charset="-122"/>
              </a:rPr>
              <a:t> as a human child, we wouldn</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t </a:t>
            </a:r>
            <a:r>
              <a:rPr lang="zh-CN" altLang="en-US" sz="2000" b="1" u="sng">
                <a:solidFill>
                  <a:srgbClr val="002060"/>
                </a:solidFill>
                <a:latin typeface="微软雅黑" panose="020B0503020204020204" charset="-122"/>
                <a:ea typeface="微软雅黑" panose="020B0503020204020204" charset="-122"/>
              </a:rPr>
              <a:t>swop</a:t>
            </a:r>
            <a:r>
              <a:rPr lang="zh-CN" altLang="en-US" sz="2000" b="1">
                <a:latin typeface="微软雅黑" panose="020B0503020204020204" charset="-122"/>
                <a:ea typeface="微软雅黑" panose="020B0503020204020204" charset="-122"/>
              </a:rPr>
              <a:t> her for anything.</a:t>
            </a:r>
          </a:p>
          <a:p>
            <a:pPr fontAlgn="auto">
              <a:lnSpc>
                <a:spcPts val="1200"/>
              </a:lnSpc>
            </a:pPr>
            <a:endParaRPr lang="zh-CN" altLang="en-US" sz="2000" b="1">
              <a:latin typeface="微软雅黑" panose="020B0503020204020204" charset="-122"/>
              <a:ea typeface="微软雅黑" panose="020B0503020204020204" charset="-122"/>
            </a:endParaRP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fussy /ˈfʌsi/ adj. 爱挑剔的，难取悦的</a:t>
            </a: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snap /snæp/ v. 猛咬</a:t>
            </a: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digestive /daɪˈdʒestɪv; dɪˈdʒestɪv/ </a:t>
            </a:r>
          </a:p>
          <a:p>
            <a:pPr indent="0" algn="l" fontAlgn="auto">
              <a:lnSpc>
                <a:spcPts val="2800"/>
              </a:lnSpc>
              <a:buClrTx/>
              <a:buSzTx/>
              <a:buFont typeface="Wingdings" panose="05000000000000000000" charset="0"/>
              <a:buNone/>
            </a:pPr>
            <a:r>
              <a:rPr lang="zh-CN" altLang="en-US" sz="1600" i="1">
                <a:latin typeface="微软雅黑" panose="020B0503020204020204" charset="-122"/>
                <a:ea typeface="微软雅黑" panose="020B0503020204020204" charset="-122"/>
              </a:rPr>
              <a:t>               adj. 消化的；助消化的 n. 助消化药</a:t>
            </a: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temperamental /ˌtemprəˈmentl/ </a:t>
            </a:r>
          </a:p>
          <a:p>
            <a:pPr indent="0" algn="l" fontAlgn="auto">
              <a:lnSpc>
                <a:spcPts val="2800"/>
              </a:lnSpc>
              <a:buClrTx/>
              <a:buSzTx/>
              <a:buFont typeface="Wingdings" panose="05000000000000000000" charset="0"/>
              <a:buNone/>
            </a:pPr>
            <a:r>
              <a:rPr lang="zh-CN" altLang="en-US" sz="1600" i="1">
                <a:latin typeface="微软雅黑" panose="020B0503020204020204" charset="-122"/>
                <a:ea typeface="微软雅黑" panose="020B0503020204020204" charset="-122"/>
              </a:rPr>
              <a:t>            adj. 喜怒无常的；性情的；易兴奋的</a:t>
            </a:r>
          </a:p>
          <a:p>
            <a:pPr marL="285750" indent="-285750" algn="l" fontAlgn="auto">
              <a:lnSpc>
                <a:spcPts val="2800"/>
              </a:lnSpc>
              <a:buClrTx/>
              <a:buSzTx/>
              <a:buFont typeface="Wingdings" panose="05000000000000000000" charset="0"/>
              <a:buChar char="Ø"/>
            </a:pPr>
            <a:r>
              <a:rPr lang="zh-CN" altLang="en-US" sz="1600" i="1">
                <a:latin typeface="微软雅黑" panose="020B0503020204020204" charset="-122"/>
                <a:ea typeface="微软雅黑" panose="020B0503020204020204" charset="-122"/>
              </a:rPr>
              <a:t>swop /swɒp/ vt. 交换；替换</a:t>
            </a:r>
          </a:p>
        </p:txBody>
      </p:sp>
      <p:graphicFrame>
        <p:nvGraphicFramePr>
          <p:cNvPr id="4" name="表格 3"/>
          <p:cNvGraphicFramePr/>
          <p:nvPr>
            <p:custDataLst>
              <p:tags r:id="rId2"/>
            </p:custDataLst>
          </p:nvPr>
        </p:nvGraphicFramePr>
        <p:xfrm>
          <a:off x="186055" y="1146175"/>
          <a:ext cx="4662805" cy="5566410"/>
        </p:xfrm>
        <a:graphic>
          <a:graphicData uri="http://schemas.openxmlformats.org/drawingml/2006/table">
            <a:tbl>
              <a:tblPr firstRow="1" bandRow="1">
                <a:tableStyleId>{5C22544A-7EE6-4342-B048-85BDC9FD1C3A}</a:tableStyleId>
              </a:tblPr>
              <a:tblGrid>
                <a:gridCol w="1560830">
                  <a:extLst>
                    <a:ext uri="{9D8B030D-6E8A-4147-A177-3AD203B41FA5}">
                      <a16:colId xmlns:a16="http://schemas.microsoft.com/office/drawing/2014/main" val="20000"/>
                    </a:ext>
                  </a:extLst>
                </a:gridCol>
                <a:gridCol w="3101975">
                  <a:extLst>
                    <a:ext uri="{9D8B030D-6E8A-4147-A177-3AD203B41FA5}">
                      <a16:colId xmlns:a16="http://schemas.microsoft.com/office/drawing/2014/main" val="20001"/>
                    </a:ext>
                  </a:extLst>
                </a:gridCol>
              </a:tblGrid>
              <a:tr h="365760">
                <a:tc gridSpan="2">
                  <a:txBody>
                    <a:bodyPr/>
                    <a:lstStyle/>
                    <a:p>
                      <a:pPr algn="ctr">
                        <a:buNone/>
                      </a:pPr>
                      <a:r>
                        <a:rPr lang="en-US" altLang="zh-CN" b="1">
                          <a:latin typeface="微软雅黑" panose="020B0503020204020204" charset="-122"/>
                          <a:ea typeface="微软雅黑" panose="020B0503020204020204" charset="-122"/>
                        </a:rPr>
                        <a:t>Level-2        A handbag dog</a:t>
                      </a:r>
                    </a:p>
                  </a:txBody>
                  <a:tcPr/>
                </a:tc>
                <a:tc hMerge="1">
                  <a:txBody>
                    <a:bodyPr/>
                    <a:lstStyle/>
                    <a:p>
                      <a:endParaRPr lang="zh-CN"/>
                    </a:p>
                  </a:txBody>
                  <a:tcPr/>
                </a:tc>
                <a:extLst>
                  <a:ext uri="{0D108BD9-81ED-4DB2-BD59-A6C34878D82A}">
                    <a16:rowId xmlns:a16="http://schemas.microsoft.com/office/drawing/2014/main" val="10000"/>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p>
                  </a:txBody>
                  <a:tcPr/>
                </a:tc>
                <a:tc>
                  <a:txBody>
                    <a:bodyPr/>
                    <a:lstStyle/>
                    <a:p>
                      <a:pPr>
                        <a:buNone/>
                      </a:pPr>
                      <a:r>
                        <a:rPr lang="en-US" altLang="zh-CN" sz="1800" b="1">
                          <a:latin typeface="微软雅黑" panose="020B0503020204020204" charset="-122"/>
                          <a:ea typeface="微软雅黑" panose="020B0503020204020204" charset="-122"/>
                          <a:sym typeface="+mn-ea"/>
                        </a:rPr>
                        <a:t>f</a:t>
                      </a:r>
                      <a:r>
                        <a:rPr lang="zh-CN" altLang="en-US" sz="1800" b="1">
                          <a:latin typeface="微软雅黑" panose="020B0503020204020204" charset="-122"/>
                          <a:ea typeface="微软雅黑" panose="020B0503020204020204" charset="-122"/>
                          <a:sym typeface="+mn-ea"/>
                        </a:rPr>
                        <a:t>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intelligent</a:t>
                      </a:r>
                    </a:p>
                  </a:txBody>
                  <a:tcPr/>
                </a:tc>
                <a:extLst>
                  <a:ext uri="{0D108BD9-81ED-4DB2-BD59-A6C34878D82A}">
                    <a16:rowId xmlns:a16="http://schemas.microsoft.com/office/drawing/2014/main" val="10001"/>
                  </a:ext>
                </a:extLst>
              </a:tr>
              <a:tr h="640080">
                <a:tc>
                  <a:txBody>
                    <a:bodyPr/>
                    <a:lstStyle/>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p>
                  </a:txBody>
                  <a:tcPr/>
                </a:tc>
                <a:tc>
                  <a:txBody>
                    <a:bodyPr/>
                    <a:lstStyle/>
                    <a:p>
                      <a:pPr>
                        <a:buNone/>
                      </a:pPr>
                      <a:r>
                        <a:rPr lang="zh-CN" altLang="en-US" sz="1800" b="1">
                          <a:latin typeface="微软雅黑" panose="020B0503020204020204" charset="-122"/>
                          <a:ea typeface="微软雅黑" panose="020B0503020204020204" charset="-122"/>
                          <a:sym typeface="+mn-ea"/>
                        </a:rPr>
                        <a:t>molten-brown</a:t>
                      </a:r>
                      <a:r>
                        <a:rPr lang="en-US" altLang="zh-CN" sz="1800" b="1">
                          <a:latin typeface="微软雅黑" panose="020B0503020204020204" charset="-122"/>
                          <a:ea typeface="微软雅黑" panose="020B0503020204020204" charset="-122"/>
                          <a:sym typeface="+mn-ea"/>
                        </a:rPr>
                        <a:t>; </a:t>
                      </a:r>
                    </a:p>
                    <a:p>
                      <a:pPr>
                        <a:buNone/>
                      </a:pPr>
                      <a:r>
                        <a:rPr lang="zh-CN" altLang="en-US" sz="1800" b="1">
                          <a:latin typeface="微软雅黑" panose="020B0503020204020204" charset="-122"/>
                          <a:ea typeface="微软雅黑" panose="020B0503020204020204" charset="-122"/>
                          <a:sym typeface="+mn-ea"/>
                        </a:rPr>
                        <a:t>mocha-brown</a:t>
                      </a:r>
                    </a:p>
                  </a:txBody>
                  <a:tcPr/>
                </a:tc>
                <a:extLst>
                  <a:ext uri="{0D108BD9-81ED-4DB2-BD59-A6C34878D82A}">
                    <a16:rowId xmlns:a16="http://schemas.microsoft.com/office/drawing/2014/main" val="10002"/>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p>
                  </a:txBody>
                  <a:tcPr/>
                </a:tc>
                <a:tc>
                  <a:txBody>
                    <a:bodyPr/>
                    <a:lstStyle/>
                    <a:p>
                      <a:pPr>
                        <a:buNone/>
                      </a:pPr>
                      <a:r>
                        <a:rPr lang="zh-CN" altLang="en-US" sz="1800" b="1">
                          <a:latin typeface="微软雅黑" panose="020B0503020204020204" charset="-122"/>
                          <a:ea typeface="微软雅黑" panose="020B0503020204020204" charset="-122"/>
                          <a:sym typeface="+mn-ea"/>
                        </a:rPr>
                        <a:t>polished</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glossy</a:t>
                      </a:r>
                    </a:p>
                  </a:txBody>
                  <a:tcPr/>
                </a:tc>
                <a:extLst>
                  <a:ext uri="{0D108BD9-81ED-4DB2-BD59-A6C34878D82A}">
                    <a16:rowId xmlns:a16="http://schemas.microsoft.com/office/drawing/2014/main" val="10003"/>
                  </a:ext>
                </a:extLst>
              </a:tr>
              <a:tr h="426085">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p>
                  </a:txBody>
                  <a:tcPr/>
                </a:tc>
                <a:tc>
                  <a:txBody>
                    <a:bodyPr/>
                    <a:lstStyle/>
                    <a:p>
                      <a:pPr>
                        <a:buNone/>
                      </a:pPr>
                      <a:r>
                        <a:rPr lang="zh-CN" altLang="en-US" sz="1800" b="1">
                          <a:latin typeface="微软雅黑" panose="020B0503020204020204" charset="-122"/>
                          <a:ea typeface="微软雅黑" panose="020B0503020204020204" charset="-122"/>
                          <a:sym typeface="+mn-ea"/>
                        </a:rPr>
                        <a:t>long claws</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manicured</a:t>
                      </a:r>
                    </a:p>
                  </a:txBody>
                  <a:tcPr/>
                </a:tc>
                <a:extLst>
                  <a:ext uri="{0D108BD9-81ED-4DB2-BD59-A6C34878D82A}">
                    <a16:rowId xmlns:a16="http://schemas.microsoft.com/office/drawing/2014/main" val="10004"/>
                  </a:ext>
                </a:extLst>
              </a:tr>
              <a:tr h="640080">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p>
                  </a:txBody>
                  <a:tcPr/>
                </a:tc>
                <a:tc>
                  <a:txBody>
                    <a:bodyPr/>
                    <a:lstStyle/>
                    <a:p>
                      <a:pPr>
                        <a:buNone/>
                      </a:pPr>
                      <a:r>
                        <a:rPr lang="zh-CN" altLang="en-US" sz="1800" b="1">
                          <a:latin typeface="微软雅黑" panose="020B0503020204020204" charset="-122"/>
                          <a:ea typeface="微软雅黑" panose="020B0503020204020204" charset="-122"/>
                          <a:sym typeface="+mn-ea"/>
                        </a:rPr>
                        <a:t>pom-pom tail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a:t>
                      </a:r>
                    </a:p>
                    <a:p>
                      <a:pPr>
                        <a:buNone/>
                      </a:pPr>
                      <a:r>
                        <a:rPr lang="zh-CN" altLang="en-US" sz="1800" b="1">
                          <a:latin typeface="微软雅黑" panose="020B0503020204020204" charset="-122"/>
                          <a:ea typeface="微软雅黑" panose="020B0503020204020204" charset="-122"/>
                          <a:sym typeface="+mn-ea"/>
                        </a:rPr>
                        <a:t>marshmallow</a:t>
                      </a:r>
                    </a:p>
                  </a:txBody>
                  <a:tcPr/>
                </a:tc>
                <a:extLst>
                  <a:ext uri="{0D108BD9-81ED-4DB2-BD59-A6C34878D82A}">
                    <a16:rowId xmlns:a16="http://schemas.microsoft.com/office/drawing/2014/main" val="10005"/>
                  </a:ext>
                </a:extLst>
              </a:tr>
              <a:tr h="433070">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p>
                  </a:txBody>
                  <a:tcPr/>
                </a:tc>
                <a:tc>
                  <a:txBody>
                    <a:bodyPr/>
                    <a:lstStyle/>
                    <a:p>
                      <a:pPr>
                        <a:buNone/>
                      </a:pPr>
                      <a:r>
                        <a:rPr lang="zh-CN" altLang="en-US" sz="1800" b="1">
                          <a:latin typeface="微软雅黑" panose="020B0503020204020204" charset="-122"/>
                          <a:ea typeface="微软雅黑" panose="020B0503020204020204" charset="-122"/>
                          <a:sym typeface="+mn-ea"/>
                        </a:rPr>
                        <a:t>friendly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ladylike</a:t>
                      </a:r>
                    </a:p>
                  </a:txBody>
                  <a:tcPr/>
                </a:tc>
                <a:extLst>
                  <a:ext uri="{0D108BD9-81ED-4DB2-BD59-A6C34878D82A}">
                    <a16:rowId xmlns:a16="http://schemas.microsoft.com/office/drawing/2014/main" val="10006"/>
                  </a:ext>
                </a:extLst>
              </a:tr>
              <a:tr h="409575">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p>
                  </a:txBody>
                  <a:tcPr/>
                </a:tc>
                <a:tc>
                  <a:txBody>
                    <a:bodyPr/>
                    <a:lstStyle/>
                    <a:p>
                      <a:pPr>
                        <a:buNone/>
                      </a:pPr>
                      <a:r>
                        <a:rPr lang="zh-CN" altLang="en-US" sz="1800" b="1">
                          <a:latin typeface="微软雅黑" panose="020B0503020204020204" charset="-122"/>
                          <a:ea typeface="微软雅黑" panose="020B0503020204020204" charset="-122"/>
                          <a:sym typeface="+mn-ea"/>
                        </a:rPr>
                        <a:t>sharp teeth</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cutting</a:t>
                      </a:r>
                    </a:p>
                  </a:txBody>
                  <a:tcPr/>
                </a:tc>
                <a:extLst>
                  <a:ext uri="{0D108BD9-81ED-4DB2-BD59-A6C34878D82A}">
                    <a16:rowId xmlns:a16="http://schemas.microsoft.com/office/drawing/2014/main" val="10007"/>
                  </a:ext>
                </a:extLst>
              </a:tr>
              <a:tr h="36576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p>
                  </a:txBody>
                  <a:tcPr/>
                </a:tc>
                <a:tc>
                  <a:txBody>
                    <a:bodyPr/>
                    <a:lstStyle/>
                    <a:p>
                      <a:pPr>
                        <a:buNone/>
                      </a:pPr>
                      <a:r>
                        <a:rPr lang="zh-CN" altLang="en-US" sz="1800" b="1">
                          <a:latin typeface="微软雅黑" panose="020B0503020204020204" charset="-122"/>
                          <a:ea typeface="微软雅黑" panose="020B0503020204020204" charset="-122"/>
                          <a:sym typeface="+mn-ea"/>
                        </a:rPr>
                        <a:t>yapping</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playful</a:t>
                      </a:r>
                    </a:p>
                  </a:txBody>
                  <a:tcPr/>
                </a:tc>
                <a:extLst>
                  <a:ext uri="{0D108BD9-81ED-4DB2-BD59-A6C34878D82A}">
                    <a16:rowId xmlns:a16="http://schemas.microsoft.com/office/drawing/2014/main" val="10008"/>
                  </a:ext>
                </a:extLst>
              </a:tr>
              <a:tr h="64008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hape</a:t>
                      </a:r>
                    </a:p>
                  </a:txBody>
                  <a:tcPr/>
                </a:tc>
                <a:tc>
                  <a:txBody>
                    <a:bodyPr/>
                    <a:lstStyle/>
                    <a:p>
                      <a:pPr>
                        <a:buNone/>
                      </a:pPr>
                      <a:r>
                        <a:rPr lang="zh-CN" altLang="en-US" sz="1800" b="1">
                          <a:latin typeface="微软雅黑" panose="020B0503020204020204" charset="-122"/>
                          <a:ea typeface="微软雅黑" panose="020B0503020204020204" charset="-122"/>
                          <a:sym typeface="+mn-ea"/>
                        </a:rPr>
                        <a:t>lean</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whip-thin</a:t>
                      </a:r>
                    </a:p>
                    <a:p>
                      <a:pPr>
                        <a:buNone/>
                      </a:pPr>
                      <a:endParaRPr lang="zh-CN" altLang="en-US" sz="1800" b="1">
                        <a:latin typeface="微软雅黑" panose="020B0503020204020204" charset="-122"/>
                        <a:ea typeface="微软雅黑" panose="020B0503020204020204" charset="-122"/>
                        <a:sym typeface="+mn-ea"/>
                      </a:endParaRPr>
                    </a:p>
                  </a:txBody>
                  <a:tcPr/>
                </a:tc>
                <a:extLst>
                  <a:ext uri="{0D108BD9-81ED-4DB2-BD59-A6C34878D82A}">
                    <a16:rowId xmlns:a16="http://schemas.microsoft.com/office/drawing/2014/main" val="10009"/>
                  </a:ext>
                </a:extLst>
              </a:tr>
              <a:tr h="914400">
                <a:tc>
                  <a:txBody>
                    <a:bodyPr/>
                    <a:lstStyle/>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p>
                  </a:txBody>
                  <a:tcPr/>
                </a:tc>
                <a:tc>
                  <a:txBody>
                    <a:bodyPr/>
                    <a:lstStyle/>
                    <a:p>
                      <a:pPr>
                        <a:buNone/>
                      </a:pPr>
                      <a:r>
                        <a:rPr lang="zh-CN" altLang="en-US" sz="1800" b="1">
                          <a:latin typeface="微软雅黑" panose="020B0503020204020204" charset="-122"/>
                          <a:ea typeface="微软雅黑" panose="020B0503020204020204" charset="-122"/>
                          <a:sym typeface="+mn-ea"/>
                        </a:rPr>
                        <a:t>flea collar</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begging for food</a:t>
                      </a:r>
                    </a:p>
                    <a:p>
                      <a:pPr>
                        <a:buNone/>
                      </a:pPr>
                      <a:endParaRPr lang="zh-CN" altLang="en-US" sz="1800" b="1">
                        <a:latin typeface="微软雅黑" panose="020B0503020204020204" charset="-122"/>
                        <a:ea typeface="微软雅黑" panose="020B0503020204020204" charset="-122"/>
                        <a:sym typeface="+mn-ea"/>
                      </a:endParaRPr>
                    </a:p>
                  </a:txBody>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srcRect l="24954" t="9048" r="10967" b="8364"/>
          <a:stretch>
            <a:fillRect/>
          </a:stretch>
        </p:blipFill>
        <p:spPr>
          <a:xfrm>
            <a:off x="9081135" y="4632325"/>
            <a:ext cx="3004185" cy="2225675"/>
          </a:xfrm>
          <a:prstGeom prst="roundRect">
            <a:avLst/>
          </a:prstGeom>
        </p:spPr>
      </p:pic>
      <p:pic>
        <p:nvPicPr>
          <p:cNvPr id="15" name="图片 14"/>
          <p:cNvPicPr>
            <a:picLocks noChangeAspect="1"/>
          </p:cNvPicPr>
          <p:nvPr>
            <p:custDataLst>
              <p:tags r:id="rId1"/>
            </p:custDataLst>
          </p:nvPr>
        </p:nvPicPr>
        <p:blipFill>
          <a:blip r:embed="rId7"/>
          <a:stretch>
            <a:fillRect/>
          </a:stretch>
        </p:blipFill>
        <p:spPr>
          <a:xfrm>
            <a:off x="89535" y="99060"/>
            <a:ext cx="1135380" cy="1047115"/>
          </a:xfrm>
          <a:prstGeom prst="rect">
            <a:avLst/>
          </a:prstGeom>
        </p:spPr>
      </p:pic>
      <p:pic>
        <p:nvPicPr>
          <p:cNvPr id="5" name="图片 4"/>
          <p:cNvPicPr>
            <a:picLocks noChangeAspect="1"/>
          </p:cNvPicPr>
          <p:nvPr/>
        </p:nvPicPr>
        <p:blipFill>
          <a:blip r:embed="rId8"/>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847344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 A Labrador</a:t>
            </a:r>
          </a:p>
        </p:txBody>
      </p:sp>
      <p:graphicFrame>
        <p:nvGraphicFramePr>
          <p:cNvPr id="7" name="表格 6"/>
          <p:cNvGraphicFramePr/>
          <p:nvPr>
            <p:custDataLst>
              <p:tags r:id="rId2"/>
            </p:custDataLst>
          </p:nvPr>
        </p:nvGraphicFramePr>
        <p:xfrm>
          <a:off x="186055" y="1146175"/>
          <a:ext cx="4662805" cy="5370830"/>
        </p:xfrm>
        <a:graphic>
          <a:graphicData uri="http://schemas.openxmlformats.org/drawingml/2006/table">
            <a:tbl>
              <a:tblPr firstRow="1" bandRow="1">
                <a:tableStyleId>{5C22544A-7EE6-4342-B048-85BDC9FD1C3A}</a:tableStyleId>
              </a:tblPr>
              <a:tblGrid>
                <a:gridCol w="1560830">
                  <a:extLst>
                    <a:ext uri="{9D8B030D-6E8A-4147-A177-3AD203B41FA5}">
                      <a16:colId xmlns:a16="http://schemas.microsoft.com/office/drawing/2014/main" val="20000"/>
                    </a:ext>
                  </a:extLst>
                </a:gridCol>
                <a:gridCol w="3101975">
                  <a:extLst>
                    <a:ext uri="{9D8B030D-6E8A-4147-A177-3AD203B41FA5}">
                      <a16:colId xmlns:a16="http://schemas.microsoft.com/office/drawing/2014/main" val="20001"/>
                    </a:ext>
                  </a:extLst>
                </a:gridCol>
              </a:tblGrid>
              <a:tr h="365760">
                <a:tc gridSpan="2">
                  <a:txBody>
                    <a:bodyPr/>
                    <a:lstStyle/>
                    <a:p>
                      <a:pPr algn="ctr">
                        <a:buNone/>
                      </a:pPr>
                      <a:r>
                        <a:rPr lang="en-US" altLang="zh-CN" b="1">
                          <a:latin typeface="微软雅黑" panose="020B0503020204020204" charset="-122"/>
                          <a:ea typeface="微软雅黑" panose="020B0503020204020204" charset="-122"/>
                        </a:rPr>
                        <a:t>Level-3         A Labrador</a:t>
                      </a:r>
                    </a:p>
                  </a:txBody>
                  <a:tcPr/>
                </a:tc>
                <a:tc hMerge="1">
                  <a:txBody>
                    <a:bodyPr/>
                    <a:lstStyle/>
                    <a:p>
                      <a:endParaRPr lang="zh-CN"/>
                    </a:p>
                  </a:txBody>
                  <a:tcPr/>
                </a:tc>
                <a:extLst>
                  <a:ext uri="{0D108BD9-81ED-4DB2-BD59-A6C34878D82A}">
                    <a16:rowId xmlns:a16="http://schemas.microsoft.com/office/drawing/2014/main" val="10000"/>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ace</a:t>
                      </a:r>
                    </a:p>
                  </a:txBody>
                  <a:tcPr/>
                </a:tc>
                <a:tc>
                  <a:txBody>
                    <a:bodyPr/>
                    <a:lstStyle/>
                    <a:p>
                      <a:pPr>
                        <a:buNone/>
                      </a:pPr>
                      <a:r>
                        <a:rPr lang="en-US" altLang="zh-CN" sz="1800" b="1">
                          <a:latin typeface="微软雅黑" panose="020B0503020204020204" charset="-122"/>
                          <a:ea typeface="微软雅黑" panose="020B0503020204020204" charset="-122"/>
                          <a:sym typeface="+mn-ea"/>
                        </a:rPr>
                        <a:t>p</a:t>
                      </a:r>
                      <a:r>
                        <a:rPr lang="zh-CN" altLang="en-US" sz="1800" b="1">
                          <a:latin typeface="微软雅黑" panose="020B0503020204020204" charset="-122"/>
                          <a:ea typeface="微软雅黑" panose="020B0503020204020204" charset="-122"/>
                          <a:sym typeface="+mn-ea"/>
                        </a:rPr>
                        <a:t>layful</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friendly</a:t>
                      </a:r>
                    </a:p>
                  </a:txBody>
                  <a:tcPr/>
                </a:tc>
                <a:extLst>
                  <a:ext uri="{0D108BD9-81ED-4DB2-BD59-A6C34878D82A}">
                    <a16:rowId xmlns:a16="http://schemas.microsoft.com/office/drawing/2014/main" val="10001"/>
                  </a:ext>
                </a:extLst>
              </a:tr>
              <a:tr h="640080">
                <a:tc>
                  <a:txBody>
                    <a:bodyPr/>
                    <a:lstStyle/>
                    <a:p>
                      <a:pPr>
                        <a:buNone/>
                      </a:pPr>
                      <a:r>
                        <a:rPr lang="zh-CN" altLang="en-US" sz="1800" b="1">
                          <a:latin typeface="微软雅黑" panose="020B0503020204020204" charset="-122"/>
                          <a:ea typeface="微软雅黑" panose="020B0503020204020204" charset="-122"/>
                          <a:sym typeface="+mn-ea"/>
                        </a:rPr>
                        <a:t>E</a:t>
                      </a:r>
                      <a:r>
                        <a:rPr lang="en-US" altLang="zh-CN" sz="1800" b="1">
                          <a:latin typeface="微软雅黑" panose="020B0503020204020204" charset="-122"/>
                          <a:ea typeface="微软雅黑" panose="020B0503020204020204" charset="-122"/>
                          <a:sym typeface="+mn-ea"/>
                        </a:rPr>
                        <a:t>yes</a:t>
                      </a:r>
                    </a:p>
                  </a:txBody>
                  <a:tcPr/>
                </a:tc>
                <a:tc>
                  <a:txBody>
                    <a:bodyPr/>
                    <a:lstStyle/>
                    <a:p>
                      <a:pPr>
                        <a:buNone/>
                      </a:pPr>
                      <a:r>
                        <a:rPr lang="zh-CN" altLang="en-US" sz="1800" b="1">
                          <a:latin typeface="微软雅黑" panose="020B0503020204020204" charset="-122"/>
                          <a:ea typeface="微软雅黑" panose="020B0503020204020204" charset="-122"/>
                          <a:sym typeface="+mn-ea"/>
                        </a:rPr>
                        <a:t>human eyes</a:t>
                      </a:r>
                      <a:r>
                        <a:rPr lang="en-US" altLang="zh-CN" sz="1800" b="1">
                          <a:latin typeface="微软雅黑" panose="020B0503020204020204" charset="-122"/>
                          <a:ea typeface="微软雅黑" panose="020B0503020204020204" charset="-122"/>
                          <a:sym typeface="+mn-ea"/>
                        </a:rPr>
                        <a:t>;</a:t>
                      </a:r>
                      <a:endParaRPr lang="zh-CN" altLang="en-US" sz="1800" b="1">
                        <a:latin typeface="微软雅黑" panose="020B0503020204020204" charset="-122"/>
                        <a:ea typeface="微软雅黑" panose="020B0503020204020204" charset="-122"/>
                        <a:sym typeface="+mn-ea"/>
                      </a:endParaRPr>
                    </a:p>
                    <a:p>
                      <a:pPr>
                        <a:buNone/>
                      </a:pPr>
                      <a:r>
                        <a:rPr lang="zh-CN" altLang="en-US" sz="1800" b="1">
                          <a:latin typeface="微软雅黑" panose="020B0503020204020204" charset="-122"/>
                          <a:ea typeface="微软雅黑" panose="020B0503020204020204" charset="-122"/>
                          <a:sym typeface="+mn-ea"/>
                        </a:rPr>
                        <a:t>lagoon-blue</a:t>
                      </a:r>
                    </a:p>
                  </a:txBody>
                  <a:tcPr/>
                </a:tc>
                <a:extLst>
                  <a:ext uri="{0D108BD9-81ED-4DB2-BD59-A6C34878D82A}">
                    <a16:rowId xmlns:a16="http://schemas.microsoft.com/office/drawing/2014/main" val="10002"/>
                  </a:ext>
                </a:extLst>
              </a:tr>
              <a:tr h="365760">
                <a:tc>
                  <a:txBody>
                    <a:bodyPr/>
                    <a:lstStyle/>
                    <a:p>
                      <a:pPr>
                        <a:buNone/>
                      </a:pPr>
                      <a:r>
                        <a:rPr lang="zh-CN" altLang="en-US" sz="1800" b="1">
                          <a:latin typeface="微软雅黑" panose="020B0503020204020204" charset="-122"/>
                          <a:ea typeface="微软雅黑" panose="020B0503020204020204" charset="-122"/>
                          <a:sym typeface="+mn-ea"/>
                        </a:rPr>
                        <a:t>F</a:t>
                      </a:r>
                      <a:r>
                        <a:rPr lang="en-US" altLang="zh-CN" sz="1800" b="1">
                          <a:latin typeface="微软雅黑" panose="020B0503020204020204" charset="-122"/>
                          <a:ea typeface="微软雅黑" panose="020B0503020204020204" charset="-122"/>
                          <a:sym typeface="+mn-ea"/>
                        </a:rPr>
                        <a:t>ur</a:t>
                      </a:r>
                    </a:p>
                  </a:txBody>
                  <a:tcPr/>
                </a:tc>
                <a:tc>
                  <a:txBody>
                    <a:bodyPr/>
                    <a:lstStyle/>
                    <a:p>
                      <a:pPr>
                        <a:buNone/>
                      </a:pPr>
                      <a:r>
                        <a:rPr lang="zh-CN" altLang="en-US" sz="1800" b="1">
                          <a:latin typeface="微软雅黑" panose="020B0503020204020204" charset="-122"/>
                          <a:ea typeface="微软雅黑" panose="020B0503020204020204" charset="-122"/>
                          <a:sym typeface="+mn-ea"/>
                        </a:rPr>
                        <a:t>burnished</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lustrous</a:t>
                      </a:r>
                    </a:p>
                  </a:txBody>
                  <a:tcPr/>
                </a:tc>
                <a:extLst>
                  <a:ext uri="{0D108BD9-81ED-4DB2-BD59-A6C34878D82A}">
                    <a16:rowId xmlns:a16="http://schemas.microsoft.com/office/drawing/2014/main" val="10003"/>
                  </a:ext>
                </a:extLst>
              </a:tr>
              <a:tr h="412115">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aws</a:t>
                      </a:r>
                    </a:p>
                  </a:txBody>
                  <a:tcPr/>
                </a:tc>
                <a:tc>
                  <a:txBody>
                    <a:bodyPr/>
                    <a:lstStyle/>
                    <a:p>
                      <a:pPr>
                        <a:buNone/>
                      </a:pPr>
                      <a:r>
                        <a:rPr lang="zh-CN" altLang="en-US" sz="1800" b="1">
                          <a:latin typeface="微软雅黑" panose="020B0503020204020204" charset="-122"/>
                          <a:ea typeface="微软雅黑" panose="020B0503020204020204" charset="-122"/>
                          <a:sym typeface="+mn-ea"/>
                        </a:rPr>
                        <a:t>soft pads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fur covered</a:t>
                      </a:r>
                    </a:p>
                  </a:txBody>
                  <a:tcPr/>
                </a:tc>
                <a:extLst>
                  <a:ext uri="{0D108BD9-81ED-4DB2-BD59-A6C34878D82A}">
                    <a16:rowId xmlns:a16="http://schemas.microsoft.com/office/drawing/2014/main" val="10004"/>
                  </a:ext>
                </a:extLst>
              </a:tr>
              <a:tr h="455930">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ail</a:t>
                      </a:r>
                    </a:p>
                  </a:txBody>
                  <a:tcPr/>
                </a:tc>
                <a:tc>
                  <a:txBody>
                    <a:bodyPr/>
                    <a:lstStyle/>
                    <a:p>
                      <a:pPr>
                        <a:buNone/>
                      </a:pPr>
                      <a:r>
                        <a:rPr lang="zh-CN" altLang="en-US" sz="1800" b="1">
                          <a:latin typeface="微软雅黑" panose="020B0503020204020204" charset="-122"/>
                          <a:ea typeface="微软雅黑" panose="020B0503020204020204" charset="-122"/>
                          <a:sym typeface="+mn-ea"/>
                        </a:rPr>
                        <a:t>tufty</a:t>
                      </a:r>
                      <a:r>
                        <a:rPr lang="en-US" altLang="zh-CN" sz="1800" b="1">
                          <a:latin typeface="微软雅黑" panose="020B0503020204020204" charset="-122"/>
                          <a:ea typeface="微软雅黑" panose="020B0503020204020204" charset="-122"/>
                          <a:sym typeface="+mn-ea"/>
                        </a:rPr>
                        <a:t>;</a:t>
                      </a:r>
                      <a:r>
                        <a:rPr lang="zh-CN" altLang="en-US" sz="1800" b="1">
                          <a:latin typeface="微软雅黑" panose="020B0503020204020204" charset="-122"/>
                          <a:ea typeface="微软雅黑" panose="020B0503020204020204" charset="-122"/>
                          <a:sym typeface="+mn-ea"/>
                        </a:rPr>
                        <a:t> streamlined</a:t>
                      </a:r>
                    </a:p>
                  </a:txBody>
                  <a:tcPr/>
                </a:tc>
                <a:extLst>
                  <a:ext uri="{0D108BD9-81ED-4DB2-BD59-A6C34878D82A}">
                    <a16:rowId xmlns:a16="http://schemas.microsoft.com/office/drawing/2014/main" val="10005"/>
                  </a:ext>
                </a:extLst>
              </a:tr>
              <a:tr h="418465">
                <a:tc>
                  <a:txBody>
                    <a:bodyPr/>
                    <a:lstStyle/>
                    <a:p>
                      <a:pPr>
                        <a:buNone/>
                      </a:pPr>
                      <a:r>
                        <a:rPr lang="zh-CN" altLang="en-US" sz="1800" b="1">
                          <a:latin typeface="微软雅黑" panose="020B0503020204020204" charset="-122"/>
                          <a:ea typeface="微软雅黑" panose="020B0503020204020204" charset="-122"/>
                          <a:sym typeface="+mn-ea"/>
                        </a:rPr>
                        <a:t>P</a:t>
                      </a:r>
                      <a:r>
                        <a:rPr lang="en-US" altLang="zh-CN" sz="1800" b="1">
                          <a:latin typeface="微软雅黑" panose="020B0503020204020204" charset="-122"/>
                          <a:ea typeface="微软雅黑" panose="020B0503020204020204" charset="-122"/>
                          <a:sym typeface="+mn-ea"/>
                        </a:rPr>
                        <a:t>ersonality</a:t>
                      </a:r>
                    </a:p>
                  </a:txBody>
                  <a:tcPr/>
                </a:tc>
                <a:tc>
                  <a:txBody>
                    <a:bodyPr/>
                    <a:lstStyle/>
                    <a:p>
                      <a:pPr>
                        <a:buNone/>
                      </a:pPr>
                      <a:r>
                        <a:rPr lang="zh-CN" altLang="en-US" sz="1800" b="1">
                          <a:latin typeface="微软雅黑" panose="020B0503020204020204" charset="-122"/>
                          <a:ea typeface="微软雅黑" panose="020B0503020204020204" charset="-122"/>
                          <a:sym typeface="+mn-ea"/>
                        </a:rPr>
                        <a:t>energetic</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hyperactive</a:t>
                      </a:r>
                    </a:p>
                  </a:txBody>
                  <a:tcPr/>
                </a:tc>
                <a:extLst>
                  <a:ext uri="{0D108BD9-81ED-4DB2-BD59-A6C34878D82A}">
                    <a16:rowId xmlns:a16="http://schemas.microsoft.com/office/drawing/2014/main" val="10006"/>
                  </a:ext>
                </a:extLst>
              </a:tr>
              <a:tr h="640080">
                <a:tc>
                  <a:txBody>
                    <a:bodyPr/>
                    <a:lstStyle/>
                    <a:p>
                      <a:pPr>
                        <a:buNone/>
                      </a:pPr>
                      <a:r>
                        <a:rPr lang="zh-CN" altLang="en-US" sz="1800" b="1">
                          <a:latin typeface="微软雅黑" panose="020B0503020204020204" charset="-122"/>
                          <a:ea typeface="微软雅黑" panose="020B0503020204020204" charset="-122"/>
                          <a:sym typeface="+mn-ea"/>
                        </a:rPr>
                        <a:t>T</a:t>
                      </a:r>
                      <a:r>
                        <a:rPr lang="en-US" altLang="zh-CN" sz="1800" b="1">
                          <a:latin typeface="微软雅黑" panose="020B0503020204020204" charset="-122"/>
                          <a:ea typeface="微软雅黑" panose="020B0503020204020204" charset="-122"/>
                          <a:sym typeface="+mn-ea"/>
                        </a:rPr>
                        <a:t>eeth</a:t>
                      </a:r>
                    </a:p>
                  </a:txBody>
                  <a:tcPr/>
                </a:tc>
                <a:tc>
                  <a:txBody>
                    <a:bodyPr/>
                    <a:lstStyle/>
                    <a:p>
                      <a:pPr>
                        <a:buNone/>
                      </a:pPr>
                      <a:r>
                        <a:rPr lang="zh-CN" altLang="en-US" sz="1800" b="1">
                          <a:latin typeface="微软雅黑" panose="020B0503020204020204" charset="-122"/>
                          <a:ea typeface="微软雅黑" panose="020B0503020204020204" charset="-122"/>
                          <a:sym typeface="+mn-ea"/>
                        </a:rPr>
                        <a:t>pointy</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canines ivory-white</a:t>
                      </a:r>
                    </a:p>
                  </a:txBody>
                  <a:tcPr/>
                </a:tc>
                <a:extLst>
                  <a:ext uri="{0D108BD9-81ED-4DB2-BD59-A6C34878D82A}">
                    <a16:rowId xmlns:a16="http://schemas.microsoft.com/office/drawing/2014/main" val="10007"/>
                  </a:ext>
                </a:extLst>
              </a:tr>
              <a:tr h="365760">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ark</a:t>
                      </a:r>
                    </a:p>
                  </a:txBody>
                  <a:tcPr/>
                </a:tc>
                <a:tc>
                  <a:txBody>
                    <a:bodyPr/>
                    <a:lstStyle/>
                    <a:p>
                      <a:pPr>
                        <a:buNone/>
                      </a:pPr>
                      <a:r>
                        <a:rPr lang="zh-CN" altLang="en-US" sz="1800" b="1">
                          <a:latin typeface="微软雅黑" panose="020B0503020204020204" charset="-122"/>
                          <a:ea typeface="微软雅黑" panose="020B0503020204020204" charset="-122"/>
                          <a:sym typeface="+mn-ea"/>
                        </a:rPr>
                        <a:t>a woof deep rumble</a:t>
                      </a:r>
                    </a:p>
                  </a:txBody>
                  <a:tcPr/>
                </a:tc>
                <a:extLst>
                  <a:ext uri="{0D108BD9-81ED-4DB2-BD59-A6C34878D82A}">
                    <a16:rowId xmlns:a16="http://schemas.microsoft.com/office/drawing/2014/main" val="10008"/>
                  </a:ext>
                </a:extLst>
              </a:tr>
              <a:tr h="456565">
                <a:tc>
                  <a:txBody>
                    <a:bodyPr/>
                    <a:lstStyle/>
                    <a:p>
                      <a:pPr>
                        <a:buNone/>
                      </a:pPr>
                      <a:r>
                        <a:rPr lang="zh-CN" altLang="en-US" sz="1800" b="1">
                          <a:latin typeface="微软雅黑" panose="020B0503020204020204" charset="-122"/>
                          <a:ea typeface="微软雅黑" panose="020B0503020204020204" charset="-122"/>
                          <a:sym typeface="+mn-ea"/>
                        </a:rPr>
                        <a:t>B</a:t>
                      </a:r>
                      <a:r>
                        <a:rPr lang="en-US" altLang="zh-CN" sz="1800" b="1">
                          <a:latin typeface="微软雅黑" panose="020B0503020204020204" charset="-122"/>
                          <a:ea typeface="微软雅黑" panose="020B0503020204020204" charset="-122"/>
                          <a:sym typeface="+mn-ea"/>
                        </a:rPr>
                        <a:t>ody</a:t>
                      </a:r>
                      <a:r>
                        <a:rPr lang="zh-CN" altLang="en-US" sz="1800" b="1">
                          <a:latin typeface="微软雅黑" panose="020B0503020204020204" charset="-122"/>
                          <a:ea typeface="微软雅黑" panose="020B0503020204020204" charset="-122"/>
                          <a:sym typeface="+mn-ea"/>
                        </a:rPr>
                        <a:t> S</a:t>
                      </a:r>
                      <a:r>
                        <a:rPr lang="en-US" altLang="zh-CN" sz="1800" b="1">
                          <a:latin typeface="微软雅黑" panose="020B0503020204020204" charset="-122"/>
                          <a:ea typeface="微软雅黑" panose="020B0503020204020204" charset="-122"/>
                          <a:sym typeface="+mn-ea"/>
                        </a:rPr>
                        <a:t>hape</a:t>
                      </a:r>
                    </a:p>
                  </a:txBody>
                  <a:tcPr/>
                </a:tc>
                <a:tc>
                  <a:txBody>
                    <a:bodyPr/>
                    <a:lstStyle/>
                    <a:p>
                      <a:pPr>
                        <a:buNone/>
                      </a:pPr>
                      <a:r>
                        <a:rPr lang="zh-CN" altLang="en-US" sz="1800" b="1">
                          <a:latin typeface="微软雅黑" panose="020B0503020204020204" charset="-122"/>
                          <a:ea typeface="微软雅黑" panose="020B0503020204020204" charset="-122"/>
                          <a:sym typeface="+mn-ea"/>
                        </a:rPr>
                        <a:t>lithe</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graceful</a:t>
                      </a:r>
                    </a:p>
                  </a:txBody>
                  <a:tcPr/>
                </a:tc>
                <a:extLst>
                  <a:ext uri="{0D108BD9-81ED-4DB2-BD59-A6C34878D82A}">
                    <a16:rowId xmlns:a16="http://schemas.microsoft.com/office/drawing/2014/main" val="10009"/>
                  </a:ext>
                </a:extLst>
              </a:tr>
              <a:tr h="884555">
                <a:tc>
                  <a:txBody>
                    <a:bodyPr/>
                    <a:lstStyle/>
                    <a:p>
                      <a:pPr>
                        <a:buNone/>
                      </a:pPr>
                      <a:r>
                        <a:rPr lang="zh-CN" altLang="en-US" sz="1800" b="1">
                          <a:latin typeface="微软雅黑" panose="020B0503020204020204" charset="-122"/>
                          <a:ea typeface="微软雅黑" panose="020B0503020204020204" charset="-122"/>
                          <a:sym typeface="+mn-ea"/>
                        </a:rPr>
                        <a:t>O</a:t>
                      </a:r>
                      <a:r>
                        <a:rPr lang="en-US" altLang="zh-CN" sz="1800" b="1">
                          <a:latin typeface="微软雅黑" panose="020B0503020204020204" charset="-122"/>
                          <a:ea typeface="微软雅黑" panose="020B0503020204020204" charset="-122"/>
                          <a:sym typeface="+mn-ea"/>
                        </a:rPr>
                        <a:t>ther</a:t>
                      </a:r>
                      <a:r>
                        <a:rPr lang="zh-CN" altLang="en-US" sz="1800" b="1">
                          <a:latin typeface="微软雅黑" panose="020B0503020204020204" charset="-122"/>
                          <a:ea typeface="微软雅黑" panose="020B0503020204020204" charset="-122"/>
                          <a:sym typeface="+mn-ea"/>
                        </a:rPr>
                        <a:t>   F</a:t>
                      </a:r>
                      <a:r>
                        <a:rPr lang="en-US" altLang="zh-CN" sz="1800" b="1">
                          <a:latin typeface="微软雅黑" panose="020B0503020204020204" charset="-122"/>
                          <a:ea typeface="微软雅黑" panose="020B0503020204020204" charset="-122"/>
                          <a:sym typeface="+mn-ea"/>
                        </a:rPr>
                        <a:t>eatures</a:t>
                      </a:r>
                    </a:p>
                  </a:txBody>
                  <a:tcPr/>
                </a:tc>
                <a:tc>
                  <a:txBody>
                    <a:bodyPr/>
                    <a:lstStyle/>
                    <a:p>
                      <a:pPr>
                        <a:buNone/>
                      </a:pPr>
                      <a:r>
                        <a:rPr lang="zh-CN" altLang="en-US" sz="1800" b="1">
                          <a:latin typeface="微软雅黑" panose="020B0503020204020204" charset="-122"/>
                          <a:ea typeface="微软雅黑" panose="020B0503020204020204" charset="-122"/>
                          <a:sym typeface="+mn-ea"/>
                        </a:rPr>
                        <a:t>floppy ears</a:t>
                      </a:r>
                      <a:r>
                        <a:rPr lang="en-US" altLang="zh-CN" sz="1800" b="1">
                          <a:latin typeface="微软雅黑" panose="020B0503020204020204" charset="-122"/>
                          <a:ea typeface="微软雅黑" panose="020B0503020204020204" charset="-122"/>
                          <a:sym typeface="+mn-ea"/>
                        </a:rPr>
                        <a:t>; </a:t>
                      </a:r>
                      <a:r>
                        <a:rPr lang="zh-CN" altLang="en-US" sz="1800" b="1">
                          <a:latin typeface="微软雅黑" panose="020B0503020204020204" charset="-122"/>
                          <a:ea typeface="微软雅黑" panose="020B0503020204020204" charset="-122"/>
                          <a:sym typeface="+mn-ea"/>
                        </a:rPr>
                        <a:t>wet nose</a:t>
                      </a:r>
                    </a:p>
                    <a:p>
                      <a:pPr>
                        <a:buNone/>
                      </a:pPr>
                      <a:endParaRPr lang="zh-CN" altLang="en-US" sz="1800" b="1">
                        <a:latin typeface="微软雅黑" panose="020B0503020204020204" charset="-122"/>
                        <a:ea typeface="微软雅黑" panose="020B0503020204020204" charset="-122"/>
                        <a:sym typeface="+mn-ea"/>
                      </a:endParaRPr>
                    </a:p>
                  </a:txBody>
                  <a:tcPr/>
                </a:tc>
                <a:extLst>
                  <a:ext uri="{0D108BD9-81ED-4DB2-BD59-A6C34878D82A}">
                    <a16:rowId xmlns:a16="http://schemas.microsoft.com/office/drawing/2014/main" val="10010"/>
                  </a:ext>
                </a:extLst>
              </a:tr>
            </a:tbl>
          </a:graphicData>
        </a:graphic>
      </p:graphicFrame>
      <p:sp>
        <p:nvSpPr>
          <p:cNvPr id="4" name="文本框 3"/>
          <p:cNvSpPr txBox="1"/>
          <p:nvPr/>
        </p:nvSpPr>
        <p:spPr>
          <a:xfrm>
            <a:off x="5039360" y="1057275"/>
            <a:ext cx="6735445" cy="4507865"/>
          </a:xfrm>
          <a:prstGeom prst="rect">
            <a:avLst/>
          </a:prstGeom>
          <a:noFill/>
        </p:spPr>
        <p:txBody>
          <a:bodyPr wrap="square" rtlCol="0" anchor="t">
            <a:spAutoFit/>
          </a:bodyPr>
          <a:lstStyle/>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lagoon   /ləˈɡuːn/   </a:t>
            </a:r>
            <a:r>
              <a:rPr lang="zh-CN" altLang="en-US" b="1">
                <a:latin typeface="微软雅黑" panose="020B0503020204020204" charset="-122"/>
                <a:ea typeface="微软雅黑" panose="020B0503020204020204" charset="-122"/>
                <a:cs typeface="微软雅黑" panose="020B0503020204020204" charset="-122"/>
              </a:rPr>
              <a:t>n.  环礁湖</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burnish   /ˈbɜːnɪʃ/  </a:t>
            </a:r>
            <a:r>
              <a:rPr lang="zh-CN" altLang="en-US" b="1">
                <a:latin typeface="微软雅黑" panose="020B0503020204020204" charset="-122"/>
                <a:ea typeface="微软雅黑" panose="020B0503020204020204" charset="-122"/>
                <a:cs typeface="微软雅黑" panose="020B0503020204020204" charset="-122"/>
              </a:rPr>
              <a:t>v. 擦亮</a:t>
            </a: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打磨光亮</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burnished /ˈbɜːnɪʃt/  </a:t>
            </a:r>
            <a:r>
              <a:rPr lang="zh-CN" altLang="en-US" b="1">
                <a:latin typeface="微软雅黑" panose="020B0503020204020204" charset="-122"/>
                <a:ea typeface="微软雅黑" panose="020B0503020204020204" charset="-122"/>
                <a:cs typeface="微软雅黑" panose="020B0503020204020204" charset="-122"/>
              </a:rPr>
              <a:t>adj. 铮亮的；光洁的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lustrous  /ˈlʌstrəs/  </a:t>
            </a:r>
            <a:r>
              <a:rPr lang="zh-CN" altLang="en-US" b="1">
                <a:latin typeface="微软雅黑" panose="020B0503020204020204" charset="-122"/>
                <a:ea typeface="微软雅黑" panose="020B0503020204020204" charset="-122"/>
                <a:cs typeface="微软雅黑" panose="020B0503020204020204" charset="-122"/>
              </a:rPr>
              <a:t>adj. 有光泽的；光辉的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soft pads </a:t>
            </a:r>
            <a:r>
              <a:rPr lang="zh-CN" altLang="en-US" b="1">
                <a:latin typeface="微软雅黑" panose="020B0503020204020204" charset="-122"/>
                <a:ea typeface="微软雅黑" panose="020B0503020204020204" charset="-122"/>
                <a:cs typeface="微软雅黑" panose="020B0503020204020204" charset="-122"/>
              </a:rPr>
              <a:t>软垫</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tufty /'tʌfti/</a:t>
            </a:r>
            <a:r>
              <a:rPr lang="zh-CN" altLang="en-US" b="1">
                <a:latin typeface="微软雅黑" panose="020B0503020204020204" charset="-122"/>
                <a:ea typeface="微软雅黑" panose="020B0503020204020204" charset="-122"/>
                <a:cs typeface="微软雅黑" panose="020B0503020204020204" charset="-122"/>
              </a:rPr>
              <a:t> adj. 分成束（或簇）的；呈簇状的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streamlined  /'striːmlaɪnd/ </a:t>
            </a:r>
            <a:r>
              <a:rPr lang="zh-CN" altLang="en-US" b="1">
                <a:latin typeface="微软雅黑" panose="020B0503020204020204" charset="-122"/>
                <a:ea typeface="微软雅黑" panose="020B0503020204020204" charset="-122"/>
                <a:cs typeface="微软雅黑" panose="020B0503020204020204" charset="-122"/>
              </a:rPr>
              <a:t>adj. 流线型的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hyperactive  /ˌhaɪpərˈæktɪv/ </a:t>
            </a:r>
            <a:r>
              <a:rPr lang="zh-CN" altLang="en-US" b="1">
                <a:latin typeface="微软雅黑" panose="020B0503020204020204" charset="-122"/>
                <a:ea typeface="微软雅黑" panose="020B0503020204020204" charset="-122"/>
                <a:cs typeface="微软雅黑" panose="020B0503020204020204" charset="-122"/>
              </a:rPr>
              <a:t> adj. 极度活跃的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 ivory-white /'aivəriwait/ </a:t>
            </a:r>
            <a:r>
              <a:rPr lang="zh-CN" altLang="en-US" b="1">
                <a:latin typeface="微软雅黑" panose="020B0503020204020204" charset="-122"/>
                <a:ea typeface="微软雅黑" panose="020B0503020204020204" charset="-122"/>
                <a:cs typeface="微软雅黑" panose="020B0503020204020204" charset="-122"/>
              </a:rPr>
              <a:t>adj. 乳白色的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a woof deep rumble  </a:t>
            </a:r>
            <a:r>
              <a:rPr lang="zh-CN" altLang="en-US" b="1">
                <a:latin typeface="微软雅黑" panose="020B0503020204020204" charset="-122"/>
                <a:ea typeface="微软雅黑" panose="020B0503020204020204" charset="-122"/>
                <a:cs typeface="微软雅黑" panose="020B0503020204020204" charset="-122"/>
              </a:rPr>
              <a:t>n. 低沉的隆隆声</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rumble /ˈrʌmbl/ </a:t>
            </a:r>
            <a:r>
              <a:rPr lang="zh-CN" altLang="en-US" b="1">
                <a:latin typeface="微软雅黑" panose="020B0503020204020204" charset="-122"/>
                <a:ea typeface="微软雅黑" panose="020B0503020204020204" charset="-122"/>
                <a:cs typeface="微软雅黑" panose="020B0503020204020204" charset="-122"/>
              </a:rPr>
              <a:t>n. 隆隆声；抱怨声</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lithe  /laɪð/  </a:t>
            </a:r>
            <a:r>
              <a:rPr lang="zh-CN" altLang="en-US" b="1">
                <a:latin typeface="微软雅黑" panose="020B0503020204020204" charset="-122"/>
                <a:ea typeface="微软雅黑" panose="020B0503020204020204" charset="-122"/>
                <a:cs typeface="微软雅黑" panose="020B0503020204020204" charset="-122"/>
              </a:rPr>
              <a:t>adj. 轻盈的（等于lithesome）；柔软的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graceful /ˈɡreɪsfʊl/</a:t>
            </a:r>
            <a:r>
              <a:rPr lang="zh-CN" altLang="en-US" b="1">
                <a:latin typeface="微软雅黑" panose="020B0503020204020204" charset="-122"/>
                <a:ea typeface="微软雅黑" panose="020B0503020204020204" charset="-122"/>
                <a:cs typeface="微软雅黑" panose="020B0503020204020204" charset="-122"/>
              </a:rPr>
              <a:t>adj. 优雅的；优美的</a:t>
            </a:r>
          </a:p>
          <a:p>
            <a:pPr marL="285750" indent="-285750" fontAlgn="auto">
              <a:lnSpc>
                <a:spcPts val="2460"/>
              </a:lnSpc>
              <a:buFont typeface="Wingdings" panose="05000000000000000000" charset="0"/>
              <a:buChar char="Ø"/>
            </a:pPr>
            <a:r>
              <a:rPr lang="zh-CN" altLang="en-US" b="1">
                <a:solidFill>
                  <a:srgbClr val="002060"/>
                </a:solidFill>
                <a:latin typeface="微软雅黑" panose="020B0503020204020204" charset="-122"/>
                <a:ea typeface="微软雅黑" panose="020B0503020204020204" charset="-122"/>
                <a:cs typeface="微软雅黑" panose="020B0503020204020204" charset="-122"/>
              </a:rPr>
              <a:t>floppy /ˈflɒpi/</a:t>
            </a:r>
            <a:r>
              <a:rPr lang="zh-CN" altLang="en-US" b="1">
                <a:latin typeface="微软雅黑" panose="020B0503020204020204" charset="-122"/>
                <a:ea typeface="微软雅黑" panose="020B0503020204020204" charset="-122"/>
                <a:cs typeface="微软雅黑" panose="020B0503020204020204" charset="-122"/>
              </a:rPr>
              <a:t> adj. 松软的；叭嗒叭嗒响的</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rcRect l="24954" t="9048" r="10967" b="8364"/>
          <a:stretch>
            <a:fillRect/>
          </a:stretch>
        </p:blipFill>
        <p:spPr>
          <a:xfrm>
            <a:off x="9081135" y="4632325"/>
            <a:ext cx="3004185" cy="2225675"/>
          </a:xfrm>
          <a:prstGeom prst="roundRect">
            <a:avLst/>
          </a:prstGeom>
        </p:spPr>
      </p:pic>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788733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Labrador</a:t>
            </a:r>
          </a:p>
        </p:txBody>
      </p:sp>
      <p:sp>
        <p:nvSpPr>
          <p:cNvPr id="2" name="文本框 1"/>
          <p:cNvSpPr txBox="1"/>
          <p:nvPr/>
        </p:nvSpPr>
        <p:spPr>
          <a:xfrm>
            <a:off x="349250" y="941070"/>
            <a:ext cx="11493500" cy="5334000"/>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lang="en-US" altLang="zh-CN" sz="24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Labradors are such </a:t>
            </a:r>
            <a:r>
              <a:rPr lang="zh-CN" altLang="en-US" sz="2400" b="1" u="sng">
                <a:solidFill>
                  <a:srgbClr val="002060"/>
                </a:solidFill>
                <a:latin typeface="微软雅黑" panose="020B0503020204020204" charset="-122"/>
                <a:ea typeface="微软雅黑" panose="020B0503020204020204" charset="-122"/>
              </a:rPr>
              <a:t>a contrary bunch</a:t>
            </a:r>
            <a:r>
              <a:rPr lang="zh-CN" altLang="en-US" sz="2400" b="1">
                <a:latin typeface="微软雅黑" panose="020B0503020204020204" charset="-122"/>
                <a:ea typeface="微软雅黑" panose="020B0503020204020204" charset="-122"/>
              </a:rPr>
              <a:t>. </a:t>
            </a:r>
          </a:p>
          <a:p>
            <a:r>
              <a:rPr lang="zh-CN" altLang="en-US" sz="2400" b="1">
                <a:latin typeface="微软雅黑" panose="020B0503020204020204" charset="-122"/>
                <a:ea typeface="微软雅黑" panose="020B0503020204020204" charset="-122"/>
              </a:rPr>
              <a:t>   My guy (Elvis is his name) will be lying by the fire on a winter</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s night dreaming his doggy dreams when, suddenly, out of nowhere, he will </a:t>
            </a:r>
            <a:r>
              <a:rPr lang="zh-CN" altLang="en-US" sz="2400" b="1" u="sng">
                <a:solidFill>
                  <a:srgbClr val="002060"/>
                </a:solidFill>
                <a:latin typeface="微软雅黑" panose="020B0503020204020204" charset="-122"/>
                <a:ea typeface="微软雅黑" panose="020B0503020204020204" charset="-122"/>
              </a:rPr>
              <a:t>emit</a:t>
            </a:r>
            <a:r>
              <a:rPr lang="zh-CN" altLang="en-US" sz="2400" b="1">
                <a:solidFill>
                  <a:srgbClr val="002060"/>
                </a:solidFill>
                <a:latin typeface="微软雅黑" panose="020B0503020204020204" charset="-122"/>
                <a:ea typeface="微软雅黑" panose="020B0503020204020204" charset="-122"/>
              </a:rPr>
              <a:t> a </a:t>
            </a:r>
            <a:r>
              <a:rPr lang="zh-CN" altLang="en-US" sz="2400" b="1" u="sng">
                <a:solidFill>
                  <a:srgbClr val="002060"/>
                </a:solidFill>
                <a:latin typeface="微软雅黑" panose="020B0503020204020204" charset="-122"/>
                <a:ea typeface="微软雅黑" panose="020B0503020204020204" charset="-122"/>
              </a:rPr>
              <a:t>blood-curdling</a:t>
            </a:r>
            <a:r>
              <a:rPr lang="zh-CN" altLang="en-US" sz="2400" b="1">
                <a:solidFill>
                  <a:srgbClr val="002060"/>
                </a:solidFill>
                <a:latin typeface="微软雅黑" panose="020B0503020204020204" charset="-122"/>
                <a:ea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rPr>
              <a:t>growl</a:t>
            </a:r>
            <a:r>
              <a:rPr lang="zh-CN" altLang="en-US" sz="2400" b="1">
                <a:latin typeface="微软雅黑" panose="020B0503020204020204" charset="-122"/>
                <a:ea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rPr>
              <a:t>with his teeth bared and the </a:t>
            </a:r>
            <a:r>
              <a:rPr lang="zh-CN" altLang="en-US" sz="2400" b="1" u="sng">
                <a:solidFill>
                  <a:srgbClr val="002060"/>
                </a:solidFill>
                <a:latin typeface="微软雅黑" panose="020B0503020204020204" charset="-122"/>
                <a:ea typeface="微软雅黑" panose="020B0503020204020204" charset="-122"/>
              </a:rPr>
              <a:t>hackle</a:t>
            </a:r>
            <a:r>
              <a:rPr lang="zh-CN" altLang="en-US" sz="2400" b="1">
                <a:solidFill>
                  <a:srgbClr val="002060"/>
                </a:solidFill>
                <a:latin typeface="微软雅黑" panose="020B0503020204020204" charset="-122"/>
                <a:ea typeface="微软雅黑" panose="020B0503020204020204" charset="-122"/>
              </a:rPr>
              <a:t>s rising on his neck</a:t>
            </a:r>
            <a:r>
              <a:rPr lang="zh-CN" altLang="en-US" sz="2400" b="1">
                <a:latin typeface="微软雅黑" panose="020B0503020204020204" charset="-122"/>
                <a:ea typeface="微软雅黑" panose="020B0503020204020204" charset="-122"/>
              </a:rPr>
              <a:t>. I often wonder if he is chasing an imaginary rabbit or a </a:t>
            </a:r>
            <a:r>
              <a:rPr lang="zh-CN" altLang="en-US" sz="2400" b="1" u="sng">
                <a:latin typeface="微软雅黑" panose="020B0503020204020204" charset="-122"/>
                <a:ea typeface="微软雅黑" panose="020B0503020204020204" charset="-122"/>
              </a:rPr>
              <a:t>burglar </a:t>
            </a:r>
            <a:r>
              <a:rPr lang="zh-CN" altLang="en-US" sz="2400" b="1">
                <a:latin typeface="微软雅黑" panose="020B0503020204020204" charset="-122"/>
                <a:ea typeface="微软雅黑" panose="020B0503020204020204" charset="-122"/>
              </a:rPr>
              <a:t>when he</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s dreaming. </a:t>
            </a:r>
            <a:r>
              <a:rPr lang="en-US" altLang="zh-CN" sz="2400" b="1">
                <a:latin typeface="微软雅黑" panose="020B0503020204020204" charset="-122"/>
                <a:ea typeface="微软雅黑" panose="020B0503020204020204" charset="-122"/>
              </a:rPr>
              <a:t>But h</a:t>
            </a:r>
            <a:r>
              <a:rPr lang="zh-CN" altLang="en-US" sz="2400" b="1">
                <a:latin typeface="微软雅黑" panose="020B0503020204020204" charset="-122"/>
                <a:ea typeface="微软雅黑" panose="020B0503020204020204" charset="-122"/>
              </a:rPr>
              <a:t>e</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s never </a:t>
            </a:r>
            <a:r>
              <a:rPr lang="zh-CN" altLang="en-US" sz="2400" b="1">
                <a:solidFill>
                  <a:srgbClr val="002060"/>
                </a:solidFill>
                <a:latin typeface="微软雅黑" panose="020B0503020204020204" charset="-122"/>
                <a:ea typeface="微软雅黑" panose="020B0503020204020204" charset="-122"/>
              </a:rPr>
              <a:t>exhibited aggression towards </a:t>
            </a:r>
            <a:r>
              <a:rPr lang="zh-CN" altLang="en-US" sz="2400" b="1">
                <a:latin typeface="微软雅黑" panose="020B0503020204020204" charset="-122"/>
                <a:ea typeface="微软雅黑" panose="020B0503020204020204" charset="-122"/>
              </a:rPr>
              <a:t>me</a:t>
            </a:r>
            <a:r>
              <a:rPr lang="en-US" altLang="zh-CN" sz="2400" b="1">
                <a:latin typeface="微软雅黑" panose="020B0503020204020204" charset="-122"/>
                <a:ea typeface="微软雅黑" panose="020B0503020204020204" charset="-122"/>
              </a:rPr>
              <a:t>.</a:t>
            </a:r>
          </a:p>
          <a:p>
            <a:pPr fontAlgn="auto">
              <a:lnSpc>
                <a:spcPts val="1280"/>
              </a:lnSpc>
            </a:pPr>
            <a:endParaRPr lang="en-US" altLang="zh-CN" sz="24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拉布拉多是一群非常叛逆的家伙。</a:t>
            </a:r>
          </a:p>
          <a:p>
            <a:r>
              <a:rPr lang="zh-CN" altLang="en-US" sz="2000" b="1">
                <a:latin typeface="微软雅黑" panose="020B0503020204020204" charset="-122"/>
                <a:ea typeface="微软雅黑" panose="020B0503020204020204" charset="-122"/>
              </a:rPr>
              <a:t>   我的朋友(埃尔维斯是他的名字)会在一个冬天的夜晚躺在火炉旁做他的狗狗梦，突然，不知从什么地方，他会发出一声令人毛骨悚然的咆哮，露出牙齿，脖子上的颈毛也会竖起来。我常常在想，他是在</a:t>
            </a:r>
            <a:r>
              <a:rPr lang="zh-CN" altLang="en-US" sz="2000" b="1">
                <a:latin typeface="微软雅黑" panose="020B0503020204020204" charset="-122"/>
                <a:ea typeface="微软雅黑" panose="020B0503020204020204" charset="-122"/>
                <a:sym typeface="+mn-ea"/>
              </a:rPr>
              <a:t>做梦中</a:t>
            </a:r>
            <a:r>
              <a:rPr lang="zh-CN" altLang="en-US" sz="2000" b="1">
                <a:latin typeface="微软雅黑" panose="020B0503020204020204" charset="-122"/>
                <a:ea typeface="微软雅黑" panose="020B0503020204020204" charset="-122"/>
              </a:rPr>
              <a:t>追逐一只想象中的兔子，或是在追逐一个窃贼。但他从来没有对我表现出攻击性。</a:t>
            </a:r>
          </a:p>
          <a:p>
            <a:pPr fontAlgn="auto">
              <a:lnSpc>
                <a:spcPts val="1200"/>
              </a:lnSpc>
            </a:pPr>
            <a:endParaRPr lang="zh-CN" altLang="en-US" sz="2000" b="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bunch /bʌntʃ/ </a:t>
            </a:r>
            <a:r>
              <a:rPr lang="zh-CN" altLang="en-US" sz="1600" b="1" i="1">
                <a:latin typeface="微软雅黑" panose="020B0503020204020204" charset="-122"/>
                <a:ea typeface="微软雅黑" panose="020B0503020204020204" charset="-122"/>
              </a:rPr>
              <a:t>n. 群；串；伙</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emit  /iˈmɪt/ </a:t>
            </a:r>
            <a:r>
              <a:rPr lang="zh-CN" altLang="en-US" sz="1600" b="1" i="1">
                <a:latin typeface="微软雅黑" panose="020B0503020204020204" charset="-122"/>
                <a:ea typeface="微软雅黑" panose="020B0503020204020204" charset="-122"/>
              </a:rPr>
              <a:t>vt. 发出(声音或噪音)，放射；发行；发表</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blood-curdling /ˈblʌd kɜːrdlɪŋ/ </a:t>
            </a:r>
            <a:r>
              <a:rPr lang="zh-CN" altLang="en-US" sz="1600" b="1" i="1">
                <a:latin typeface="微软雅黑" panose="020B0503020204020204" charset="-122"/>
                <a:ea typeface="微软雅黑" panose="020B0503020204020204" charset="-122"/>
              </a:rPr>
              <a:t>令人毛骨悚然的</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growl /ɡraʊl/ </a:t>
            </a:r>
            <a:r>
              <a:rPr lang="zh-CN" altLang="en-US" sz="1600" b="1" i="1">
                <a:latin typeface="微软雅黑" panose="020B0503020204020204" charset="-122"/>
                <a:ea typeface="微软雅黑" panose="020B0503020204020204" charset="-122"/>
              </a:rPr>
              <a:t>v. </a:t>
            </a:r>
            <a:r>
              <a:rPr lang="en-US" altLang="zh-CN" sz="1600" b="1" i="1">
                <a:latin typeface="微软雅黑" panose="020B0503020204020204" charset="-122"/>
                <a:ea typeface="微软雅黑" panose="020B0503020204020204" charset="-122"/>
              </a:rPr>
              <a:t>/</a:t>
            </a:r>
            <a:r>
              <a:rPr lang="zh-CN" altLang="en-US" sz="1600" b="1" i="1">
                <a:latin typeface="微软雅黑" panose="020B0503020204020204" charset="-122"/>
                <a:ea typeface="微软雅黑" panose="020B0503020204020204" charset="-122"/>
                <a:sym typeface="+mn-ea"/>
              </a:rPr>
              <a:t>n. </a:t>
            </a:r>
            <a:r>
              <a:rPr lang="zh-CN" altLang="en-US" sz="1600" b="1" i="1">
                <a:latin typeface="微软雅黑" panose="020B0503020204020204" charset="-122"/>
                <a:ea typeface="微软雅黑" panose="020B0503020204020204" charset="-122"/>
              </a:rPr>
              <a:t>（动物，尤指狗）发出低吠声；低声咆哮着说；（事物）发隆隆声</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hackles /ˈhæklz/ </a:t>
            </a:r>
            <a:r>
              <a:rPr lang="zh-CN" altLang="en-US" sz="1600" b="1" i="1">
                <a:latin typeface="微软雅黑" panose="020B0503020204020204" charset="-122"/>
                <a:ea typeface="微软雅黑" panose="020B0503020204020204" charset="-122"/>
              </a:rPr>
              <a:t>n. 颈背部毛；颈羽；狗颈部的毛</a:t>
            </a:r>
            <a:r>
              <a:rPr lang="zh-CN" altLang="en-US" sz="1600" b="1" i="1">
                <a:latin typeface="微软雅黑" panose="020B0503020204020204" charset="-122"/>
                <a:ea typeface="微软雅黑" panose="020B0503020204020204" charset="-122"/>
                <a:sym typeface="+mn-ea"/>
              </a:rPr>
              <a:t>；发怒，勃然大怒</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sym typeface="+mn-ea"/>
              </a:rPr>
              <a:t>burglar  /ˈbɜːɡlə(r)/ </a:t>
            </a:r>
            <a:r>
              <a:rPr lang="zh-CN" altLang="en-US" sz="1600" b="1" i="1">
                <a:latin typeface="微软雅黑" panose="020B0503020204020204" charset="-122"/>
                <a:ea typeface="微软雅黑" panose="020B0503020204020204" charset="-122"/>
                <a:sym typeface="+mn-ea"/>
              </a:rPr>
              <a:t>n. 夜贼，窃贼</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linds(horizontal)">
                                      <p:cBhvr>
                                        <p:cTn id="7" dur="500"/>
                                        <p:tgtEl>
                                          <p:spTgt spid="2">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linds(horizontal)">
                                      <p:cBhvr>
                                        <p:cTn id="10" dur="500"/>
                                        <p:tgtEl>
                                          <p:spTgt spid="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blinds(horizontal)">
                                      <p:cBhvr>
                                        <p:cTn id="13" dur="500"/>
                                        <p:tgtEl>
                                          <p:spTgt spid="2">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blinds(horizontal)">
                                      <p:cBhvr>
                                        <p:cTn id="16" dur="500"/>
                                        <p:tgtEl>
                                          <p:spTgt spid="2">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blinds(horizontal)">
                                      <p:cBhvr>
                                        <p:cTn id="19" dur="500"/>
                                        <p:tgtEl>
                                          <p:spTgt spid="2">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blinds(horizontal)">
                                      <p:cBhvr>
                                        <p:cTn id="22" dur="500"/>
                                        <p:tgtEl>
                                          <p:spTgt spid="2">
                                            <p:txEl>
                                              <p:pRg st="9" end="9"/>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blinds(horizontal)">
                                      <p:cBhvr>
                                        <p:cTn id="25" dur="500"/>
                                        <p:tgtEl>
                                          <p:spTgt spid="2">
                                            <p:txEl>
                                              <p:pRg st="10" end="1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animEffect transition="in" filter="blinds(horizontal)">
                                      <p:cBhvr>
                                        <p:cTn id="2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rcRect l="24954" t="9048" r="10967" b="8364"/>
          <a:stretch>
            <a:fillRect/>
          </a:stretch>
        </p:blipFill>
        <p:spPr>
          <a:xfrm>
            <a:off x="9187815" y="4632325"/>
            <a:ext cx="3004185" cy="2225675"/>
          </a:xfrm>
          <a:prstGeom prst="roundRect">
            <a:avLst/>
          </a:prstGeom>
        </p:spPr>
      </p:pic>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848868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Labrador</a:t>
            </a:r>
          </a:p>
        </p:txBody>
      </p:sp>
      <p:sp>
        <p:nvSpPr>
          <p:cNvPr id="10" name="文本框 9"/>
          <p:cNvSpPr txBox="1"/>
          <p:nvPr/>
        </p:nvSpPr>
        <p:spPr>
          <a:xfrm>
            <a:off x="436880" y="823595"/>
            <a:ext cx="11318240" cy="5662295"/>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When he switches back to Labrador mode, he is quite the character. His eyes become </a:t>
            </a:r>
            <a:r>
              <a:rPr lang="zh-CN" altLang="en-US" sz="2400" b="1" u="sng">
                <a:solidFill>
                  <a:srgbClr val="002060"/>
                </a:solidFill>
                <a:latin typeface="微软雅黑" panose="020B0503020204020204" charset="-122"/>
                <a:ea typeface="微软雅黑" panose="020B0503020204020204" charset="-122"/>
              </a:rPr>
              <a:t>mellow</a:t>
            </a:r>
            <a:r>
              <a:rPr lang="zh-CN" altLang="en-US" sz="2400" b="1">
                <a:solidFill>
                  <a:srgbClr val="002060"/>
                </a:solidFill>
                <a:latin typeface="微软雅黑" panose="020B0503020204020204" charset="-122"/>
                <a:ea typeface="微软雅黑" panose="020B0503020204020204" charset="-122"/>
              </a:rPr>
              <a:t> and warm </a:t>
            </a:r>
            <a:r>
              <a:rPr lang="zh-CN" altLang="en-US" sz="2400" b="1">
                <a:latin typeface="微软雅黑" panose="020B0503020204020204" charset="-122"/>
                <a:ea typeface="微软雅黑" panose="020B0503020204020204" charset="-122"/>
              </a:rPr>
              <a:t>again and they </a:t>
            </a:r>
            <a:r>
              <a:rPr lang="zh-CN" altLang="en-US" sz="2400" b="1">
                <a:solidFill>
                  <a:srgbClr val="002060"/>
                </a:solidFill>
                <a:latin typeface="微软雅黑" panose="020B0503020204020204" charset="-122"/>
                <a:ea typeface="微软雅黑" panose="020B0503020204020204" charset="-122"/>
              </a:rPr>
              <a:t>glow with a lagoon-blue </a:t>
            </a:r>
            <a:r>
              <a:rPr lang="zh-CN" altLang="en-US" sz="2400" b="1" u="sng">
                <a:solidFill>
                  <a:srgbClr val="002060"/>
                </a:solidFill>
                <a:latin typeface="微软雅黑" panose="020B0503020204020204" charset="-122"/>
                <a:ea typeface="微软雅黑" panose="020B0503020204020204" charset="-122"/>
              </a:rPr>
              <a:t>sheen</a:t>
            </a:r>
            <a:r>
              <a:rPr lang="zh-CN" altLang="en-US" sz="2400" b="1">
                <a:latin typeface="微软雅黑" panose="020B0503020204020204" charset="-122"/>
                <a:ea typeface="微软雅黑" panose="020B0503020204020204" charset="-122"/>
              </a:rPr>
              <a:t>. He has great physical qualities </a:t>
            </a:r>
            <a:r>
              <a:rPr lang="en-US" altLang="zh-CN" sz="2400" b="1">
                <a:latin typeface="微软雅黑" panose="020B0503020204020204" charset="-122"/>
                <a:ea typeface="微软雅黑" panose="020B0503020204020204" charset="-122"/>
              </a:rPr>
              <a:t>to</a:t>
            </a:r>
            <a:r>
              <a:rPr lang="zh-CN" altLang="en-US" sz="2400" b="1">
                <a:latin typeface="微软雅黑" panose="020B0503020204020204" charset="-122"/>
                <a:ea typeface="微软雅黑" panose="020B0503020204020204" charset="-122"/>
              </a:rPr>
              <a:t>o. His fur is</a:t>
            </a:r>
            <a:r>
              <a:rPr lang="zh-CN" altLang="en-US" sz="2400" b="1">
                <a:solidFill>
                  <a:srgbClr val="002060"/>
                </a:solidFill>
                <a:latin typeface="微软雅黑" panose="020B0503020204020204" charset="-122"/>
                <a:ea typeface="微软雅黑" panose="020B0503020204020204" charset="-122"/>
              </a:rPr>
              <a:t> burnished</a:t>
            </a:r>
            <a:r>
              <a:rPr lang="zh-CN" altLang="en-US" sz="2400" b="1">
                <a:latin typeface="微软雅黑" panose="020B0503020204020204" charset="-122"/>
                <a:ea typeface="微软雅黑" panose="020B0503020204020204" charset="-122"/>
              </a:rPr>
              <a:t>, almost </a:t>
            </a:r>
            <a:r>
              <a:rPr lang="zh-CN" altLang="en-US" sz="2400" b="1" u="sng">
                <a:solidFill>
                  <a:srgbClr val="002060"/>
                </a:solidFill>
                <a:latin typeface="微软雅黑" panose="020B0503020204020204" charset="-122"/>
                <a:ea typeface="微软雅黑" panose="020B0503020204020204" charset="-122"/>
              </a:rPr>
              <a:t>coppery</a:t>
            </a:r>
            <a:r>
              <a:rPr lang="zh-CN" altLang="en-US" sz="2400" b="1">
                <a:latin typeface="微软雅黑" panose="020B0503020204020204" charset="-122"/>
                <a:ea typeface="微软雅黑" panose="020B0503020204020204" charset="-122"/>
              </a:rPr>
              <a:t>, and he</a:t>
            </a:r>
            <a:r>
              <a:rPr lang="zh-CN" altLang="en-US" sz="2400" b="1">
                <a:solidFill>
                  <a:srgbClr val="002060"/>
                </a:solidFill>
                <a:latin typeface="微软雅黑" panose="020B0503020204020204" charset="-122"/>
                <a:ea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rPr>
              <a:t>bounces</a:t>
            </a:r>
            <a:r>
              <a:rPr lang="zh-CN" altLang="en-US" sz="2400" b="1">
                <a:solidFill>
                  <a:srgbClr val="002060"/>
                </a:solidFill>
                <a:latin typeface="微软雅黑" panose="020B0503020204020204" charset="-122"/>
                <a:ea typeface="微软雅黑" panose="020B0503020204020204" charset="-122"/>
              </a:rPr>
              <a:t> along with energy </a:t>
            </a:r>
            <a:r>
              <a:rPr lang="zh-CN" altLang="en-US" sz="2400" b="1">
                <a:latin typeface="微软雅黑" panose="020B0503020204020204" charset="-122"/>
                <a:ea typeface="微软雅黑" panose="020B0503020204020204" charset="-122"/>
              </a:rPr>
              <a:t>on those soft pads of his. </a:t>
            </a:r>
            <a:r>
              <a:rPr lang="zh-CN" altLang="en-US" sz="2400" b="1" u="sng">
                <a:solidFill>
                  <a:srgbClr val="002060"/>
                </a:solidFill>
                <a:latin typeface="微软雅黑" panose="020B0503020204020204" charset="-122"/>
                <a:ea typeface="微软雅黑" panose="020B0503020204020204" charset="-122"/>
              </a:rPr>
              <a:t>Blessed</a:t>
            </a:r>
            <a:r>
              <a:rPr lang="zh-CN" altLang="en-US" sz="2400" b="1">
                <a:solidFill>
                  <a:srgbClr val="002060"/>
                </a:solidFill>
                <a:latin typeface="微软雅黑" panose="020B0503020204020204" charset="-122"/>
                <a:ea typeface="微软雅黑" panose="020B0503020204020204" charset="-122"/>
              </a:rPr>
              <a:t> with a streamlined tail for balance</a:t>
            </a:r>
            <a:r>
              <a:rPr lang="zh-CN" altLang="en-US" sz="2400" b="1">
                <a:latin typeface="微软雅黑" panose="020B0503020204020204" charset="-122"/>
                <a:ea typeface="微软雅黑" panose="020B0503020204020204" charset="-122"/>
              </a:rPr>
              <a:t>, he is the most </a:t>
            </a:r>
            <a:r>
              <a:rPr lang="zh-CN" altLang="en-US" sz="2400" b="1">
                <a:solidFill>
                  <a:srgbClr val="002060"/>
                </a:solidFill>
                <a:latin typeface="微软雅黑" panose="020B0503020204020204" charset="-122"/>
                <a:ea typeface="微软雅黑" panose="020B0503020204020204" charset="-122"/>
              </a:rPr>
              <a:t>hyperactive and </a:t>
            </a:r>
            <a:r>
              <a:rPr lang="zh-CN" altLang="en-US" sz="2400" b="1" u="sng">
                <a:solidFill>
                  <a:srgbClr val="002060"/>
                </a:solidFill>
                <a:latin typeface="微软雅黑" panose="020B0503020204020204" charset="-122"/>
                <a:ea typeface="微软雅黑" panose="020B0503020204020204" charset="-122"/>
              </a:rPr>
              <a:t>agile</a:t>
            </a:r>
            <a:r>
              <a:rPr lang="zh-CN" altLang="en-US" sz="2400" b="1">
                <a:latin typeface="微软雅黑" panose="020B0503020204020204" charset="-122"/>
                <a:ea typeface="微软雅黑" panose="020B0503020204020204" charset="-122"/>
              </a:rPr>
              <a:t> dog I</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ve ever </a:t>
            </a:r>
            <a:r>
              <a:rPr lang="zh-CN" altLang="en-US" sz="2400" b="1" u="sng">
                <a:solidFill>
                  <a:srgbClr val="002060"/>
                </a:solidFill>
                <a:latin typeface="微软雅黑" panose="020B0503020204020204" charset="-122"/>
                <a:ea typeface="微软雅黑" panose="020B0503020204020204" charset="-122"/>
              </a:rPr>
              <a:t>befriended</a:t>
            </a:r>
            <a:r>
              <a:rPr lang="zh-CN" altLang="en-US" sz="2400" b="1">
                <a:latin typeface="微软雅黑" panose="020B0503020204020204" charset="-122"/>
                <a:ea typeface="微软雅黑" panose="020B0503020204020204" charset="-122"/>
              </a:rPr>
              <a:t>.</a:t>
            </a:r>
          </a:p>
          <a:p>
            <a:pPr fontAlgn="auto">
              <a:lnSpc>
                <a:spcPts val="1200"/>
              </a:lnSpc>
            </a:pP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当他切换回拉布拉多模式时，他完全是一个角色。他的眼睛又变得圆润和温暖，发出泻湖蓝色的光泽。他的身体素质也很好。它的毛很光亮，几乎是铜色的，那些的软垫能让它充满活力地跳跃。它的尾巴呈流线型，能保持身体平衡，是我结交过的最活跃、最敏捷的狗。</a:t>
            </a:r>
          </a:p>
          <a:p>
            <a:r>
              <a:rPr lang="zh-CN" altLang="en-US" sz="2000" b="1">
                <a:latin typeface="微软雅黑" panose="020B0503020204020204" charset="-122"/>
                <a:ea typeface="微软雅黑" panose="020B0503020204020204" charset="-122"/>
              </a:rPr>
              <a:t>  </a:t>
            </a: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mellow /ˈmeləʊ/ </a:t>
            </a:r>
            <a:r>
              <a:rPr lang="zh-CN" altLang="en-US" sz="1600" b="1" i="1">
                <a:solidFill>
                  <a:schemeClr val="tx1"/>
                </a:solidFill>
                <a:latin typeface="微软雅黑" panose="020B0503020204020204" charset="-122"/>
                <a:ea typeface="微软雅黑" panose="020B0503020204020204" charset="-122"/>
              </a:rPr>
              <a:t>adj. 圆润的，柔和的；成熟的；芳醇的</a:t>
            </a: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sheen /ʃiːn/ </a:t>
            </a:r>
            <a:r>
              <a:rPr lang="zh-CN" altLang="en-US" sz="1600" b="1" i="1">
                <a:latin typeface="微软雅黑" panose="020B0503020204020204" charset="-122"/>
                <a:ea typeface="微软雅黑" panose="020B0503020204020204" charset="-122"/>
              </a:rPr>
              <a:t>n. 光辉，光彩  adj. 光辉的；有光泽的；华丽的  vi. 闪耀；发光</a:t>
            </a: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coppery /ˈkɒpəri/ </a:t>
            </a:r>
            <a:r>
              <a:rPr lang="zh-CN" altLang="en-US" sz="1600" b="1" i="1">
                <a:latin typeface="微软雅黑" panose="020B0503020204020204" charset="-122"/>
                <a:ea typeface="微软雅黑" panose="020B0503020204020204" charset="-122"/>
              </a:rPr>
              <a:t>adj. 含铜的；铜制的；紫铜色的</a:t>
            </a: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bounce /baʊns/ </a:t>
            </a:r>
            <a:r>
              <a:rPr lang="zh-CN" altLang="en-US" sz="1600" b="1" i="1">
                <a:latin typeface="微软雅黑" panose="020B0503020204020204" charset="-122"/>
                <a:ea typeface="微软雅黑" panose="020B0503020204020204" charset="-122"/>
              </a:rPr>
              <a:t>v. 弹起；反弹；蹦跳；蹦蹦跳跳</a:t>
            </a: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bless /bles/ </a:t>
            </a:r>
            <a:r>
              <a:rPr lang="zh-CN" altLang="en-US" sz="1600" b="1" i="1">
                <a:latin typeface="微软雅黑" panose="020B0503020204020204" charset="-122"/>
                <a:ea typeface="微软雅黑" panose="020B0503020204020204" charset="-122"/>
              </a:rPr>
              <a:t>vt. 祝福；保佑；赞美</a:t>
            </a: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be blessed with </a:t>
            </a:r>
            <a:r>
              <a:rPr lang="zh-CN" altLang="en-US" sz="1600" b="1" i="1">
                <a:latin typeface="微软雅黑" panose="020B0503020204020204" charset="-122"/>
                <a:ea typeface="微软雅黑" panose="020B0503020204020204" charset="-122"/>
              </a:rPr>
              <a:t>赋有…的；享有…的；有幸得到</a:t>
            </a: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agile /ˈædʒaɪl/ </a:t>
            </a:r>
            <a:r>
              <a:rPr lang="zh-CN" altLang="en-US" sz="1600" b="1" i="1">
                <a:latin typeface="微软雅黑" panose="020B0503020204020204" charset="-122"/>
                <a:ea typeface="微软雅黑" panose="020B0503020204020204" charset="-122"/>
              </a:rPr>
              <a:t>adj. 敏捷的；机敏的；活泼的</a:t>
            </a:r>
          </a:p>
          <a:p>
            <a:pPr marL="285750" indent="-285750" algn="l">
              <a:buClrTx/>
              <a:buSzTx/>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befriend /bɪˈfrend/ </a:t>
            </a:r>
            <a:r>
              <a:rPr lang="zh-CN" altLang="en-US" sz="1600" b="1" i="1">
                <a:latin typeface="微软雅黑" panose="020B0503020204020204" charset="-122"/>
                <a:ea typeface="微软雅黑" panose="020B0503020204020204" charset="-122"/>
              </a:rPr>
              <a:t>v. 做……的朋友，和……交朋友；友善对待，以朋友态度对待</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3" end="3"/>
                                            </p:txEl>
                                          </p:spTgt>
                                        </p:tgtEl>
                                        <p:attrNameLst>
                                          <p:attrName>style.visibility</p:attrName>
                                        </p:attrNameLst>
                                      </p:cBhvr>
                                      <p:to>
                                        <p:strVal val="visible"/>
                                      </p:to>
                                    </p:set>
                                    <p:animEffect transition="in" filter="blinds(horizontal)">
                                      <p:cBhvr>
                                        <p:cTn id="10" dur="500"/>
                                        <p:tgtEl>
                                          <p:spTgt spid="10">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blinds(horizontal)">
                                      <p:cBhvr>
                                        <p:cTn id="13" dur="500"/>
                                        <p:tgtEl>
                                          <p:spTgt spid="10">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xEl>
                                              <p:pRg st="5" end="5"/>
                                            </p:txEl>
                                          </p:spTgt>
                                        </p:tgtEl>
                                        <p:attrNameLst>
                                          <p:attrName>style.visibility</p:attrName>
                                        </p:attrNameLst>
                                      </p:cBhvr>
                                      <p:to>
                                        <p:strVal val="visible"/>
                                      </p:to>
                                    </p:set>
                                    <p:animEffect transition="in" filter="blinds(horizontal)">
                                      <p:cBhvr>
                                        <p:cTn id="16" dur="500"/>
                                        <p:tgtEl>
                                          <p:spTgt spid="10">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blinds(horizontal)">
                                      <p:cBhvr>
                                        <p:cTn id="19" dur="500"/>
                                        <p:tgtEl>
                                          <p:spTgt spid="10">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0">
                                            <p:txEl>
                                              <p:pRg st="8" end="8"/>
                                            </p:txEl>
                                          </p:spTgt>
                                        </p:tgtEl>
                                        <p:attrNameLst>
                                          <p:attrName>style.visibility</p:attrName>
                                        </p:attrNameLst>
                                      </p:cBhvr>
                                      <p:to>
                                        <p:strVal val="visible"/>
                                      </p:to>
                                    </p:set>
                                    <p:animEffect transition="in" filter="blinds(horizontal)">
                                      <p:cBhvr>
                                        <p:cTn id="25" dur="500"/>
                                        <p:tgtEl>
                                          <p:spTgt spid="10">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0">
                                            <p:txEl>
                                              <p:pRg st="9" end="9"/>
                                            </p:txEl>
                                          </p:spTgt>
                                        </p:tgtEl>
                                        <p:attrNameLst>
                                          <p:attrName>style.visibility</p:attrName>
                                        </p:attrNameLst>
                                      </p:cBhvr>
                                      <p:to>
                                        <p:strVal val="visible"/>
                                      </p:to>
                                    </p:set>
                                    <p:animEffect transition="in" filter="blinds(horizontal)">
                                      <p:cBhvr>
                                        <p:cTn id="28" dur="500"/>
                                        <p:tgtEl>
                                          <p:spTgt spid="10">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animEffect transition="in" filter="blinds(horizontal)">
                                      <p:cBhvr>
                                        <p:cTn id="31" dur="500"/>
                                        <p:tgtEl>
                                          <p:spTgt spid="10">
                                            <p:txEl>
                                              <p:pRg st="10" end="1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xEl>
                                              <p:pRg st="11" end="11"/>
                                            </p:txEl>
                                          </p:spTgt>
                                        </p:tgtEl>
                                        <p:attrNameLst>
                                          <p:attrName>style.visibility</p:attrName>
                                        </p:attrNameLst>
                                      </p:cBhvr>
                                      <p:to>
                                        <p:strVal val="visible"/>
                                      </p:to>
                                    </p:set>
                                    <p:animEffect transition="in" filter="blinds(horizontal)">
                                      <p:cBhvr>
                                        <p:cTn id="34"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rcRect l="24954" t="9048" r="10967" b="8364"/>
          <a:stretch>
            <a:fillRect/>
          </a:stretch>
        </p:blipFill>
        <p:spPr>
          <a:xfrm>
            <a:off x="9048750" y="4632325"/>
            <a:ext cx="3004185" cy="2225675"/>
          </a:xfrm>
          <a:prstGeom prst="roundRect">
            <a:avLst/>
          </a:prstGeom>
        </p:spPr>
      </p:pic>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77412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Labrador</a:t>
            </a:r>
          </a:p>
        </p:txBody>
      </p:sp>
      <p:sp>
        <p:nvSpPr>
          <p:cNvPr id="2" name="文本框 1"/>
          <p:cNvSpPr txBox="1"/>
          <p:nvPr/>
        </p:nvSpPr>
        <p:spPr>
          <a:xfrm>
            <a:off x="487045" y="1090295"/>
            <a:ext cx="11447145" cy="4677410"/>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He is</a:t>
            </a:r>
            <a:r>
              <a:rPr lang="zh-CN" altLang="en-US" sz="2400" b="1">
                <a:solidFill>
                  <a:srgbClr val="002060"/>
                </a:solidFill>
                <a:latin typeface="微软雅黑" panose="020B0503020204020204" charset="-122"/>
                <a:ea typeface="微软雅黑" panose="020B0503020204020204" charset="-122"/>
              </a:rPr>
              <a:t> an athlete</a:t>
            </a:r>
            <a:r>
              <a:rPr lang="zh-CN" altLang="en-US" sz="2400" b="1">
                <a:latin typeface="微软雅黑" panose="020B0503020204020204" charset="-122"/>
                <a:ea typeface="微软雅黑" panose="020B0503020204020204" charset="-122"/>
              </a:rPr>
              <a:t>, or thinks he is, when we take him to the park. His </a:t>
            </a:r>
            <a:r>
              <a:rPr lang="zh-CN" altLang="en-US" sz="2400" b="1" u="sng">
                <a:solidFill>
                  <a:srgbClr val="002060"/>
                </a:solidFill>
                <a:latin typeface="微软雅黑" panose="020B0503020204020204" charset="-122"/>
                <a:ea typeface="微软雅黑" panose="020B0503020204020204" charset="-122"/>
              </a:rPr>
              <a:t>speciality</a:t>
            </a:r>
            <a:r>
              <a:rPr lang="zh-CN" altLang="en-US" sz="2400" b="1">
                <a:latin typeface="微软雅黑" panose="020B0503020204020204" charset="-122"/>
                <a:ea typeface="微软雅黑" panose="020B0503020204020204" charset="-122"/>
              </a:rPr>
              <a:t> is the discus (known as the Frisbee to us). It doesn</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t seem to matter what angle you throw it to him. He will </a:t>
            </a:r>
            <a:r>
              <a:rPr lang="zh-CN" altLang="en-US" sz="2400" b="1" u="sng">
                <a:solidFill>
                  <a:srgbClr val="002060"/>
                </a:solidFill>
                <a:latin typeface="微软雅黑" panose="020B0503020204020204" charset="-122"/>
                <a:ea typeface="微软雅黑" panose="020B0503020204020204" charset="-122"/>
              </a:rPr>
              <a:t>contort</a:t>
            </a:r>
            <a:r>
              <a:rPr lang="zh-CN" altLang="en-US" sz="2400" b="1">
                <a:solidFill>
                  <a:srgbClr val="002060"/>
                </a:solidFill>
                <a:latin typeface="微软雅黑" panose="020B0503020204020204" charset="-122"/>
                <a:ea typeface="微软雅黑" panose="020B0503020204020204" charset="-122"/>
              </a:rPr>
              <a:t> his body in all manner </a:t>
            </a:r>
            <a:r>
              <a:rPr lang="zh-CN" altLang="en-US" sz="2400" b="1">
                <a:latin typeface="微软雅黑" panose="020B0503020204020204" charset="-122"/>
                <a:ea typeface="微软雅黑" panose="020B0503020204020204" charset="-122"/>
              </a:rPr>
              <a:t>of impossible ways just to</a:t>
            </a:r>
            <a:r>
              <a:rPr lang="zh-CN" altLang="en-US" sz="2400" b="1">
                <a:solidFill>
                  <a:srgbClr val="002060"/>
                </a:solidFill>
                <a:latin typeface="微软雅黑" panose="020B0503020204020204" charset="-122"/>
                <a:ea typeface="微软雅黑" panose="020B0503020204020204" charset="-122"/>
              </a:rPr>
              <a:t> jump up and </a:t>
            </a:r>
            <a:r>
              <a:rPr lang="zh-CN" altLang="en-US" sz="2400" b="1" u="sng">
                <a:solidFill>
                  <a:srgbClr val="002060"/>
                </a:solidFill>
                <a:latin typeface="微软雅黑" panose="020B0503020204020204" charset="-122"/>
                <a:ea typeface="微软雅黑" panose="020B0503020204020204" charset="-122"/>
              </a:rPr>
              <a:t>pluck</a:t>
            </a:r>
            <a:r>
              <a:rPr lang="zh-CN" altLang="en-US" sz="2400" b="1">
                <a:solidFill>
                  <a:srgbClr val="002060"/>
                </a:solidFill>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it out of the air. My own opinion is that we should have a doggie Olympics to celebrate these </a:t>
            </a:r>
            <a:r>
              <a:rPr lang="zh-CN" altLang="en-US" sz="2400" b="1">
                <a:solidFill>
                  <a:srgbClr val="002060"/>
                </a:solidFill>
                <a:latin typeface="微软雅黑" panose="020B0503020204020204" charset="-122"/>
                <a:ea typeface="微软雅黑" panose="020B0503020204020204" charset="-122"/>
              </a:rPr>
              <a:t>wonderful </a:t>
            </a:r>
            <a:r>
              <a:rPr lang="zh-CN" altLang="en-US" sz="2400" b="1" u="sng">
                <a:solidFill>
                  <a:srgbClr val="002060"/>
                </a:solidFill>
                <a:latin typeface="微软雅黑" panose="020B0503020204020204" charset="-122"/>
                <a:ea typeface="微软雅黑" panose="020B0503020204020204" charset="-122"/>
              </a:rPr>
              <a:t>specimens</a:t>
            </a:r>
            <a:r>
              <a:rPr lang="zh-CN" altLang="en-US" sz="2400" b="1">
                <a:latin typeface="微软雅黑" panose="020B0503020204020204" charset="-122"/>
                <a:ea typeface="微软雅黑" panose="020B0503020204020204" charset="-122"/>
              </a:rPr>
              <a:t> of the animal world.</a:t>
            </a:r>
          </a:p>
          <a:p>
            <a:pPr fontAlgn="auto">
              <a:lnSpc>
                <a:spcPts val="1200"/>
              </a:lnSpc>
            </a:pPr>
            <a:r>
              <a:rPr lang="zh-CN" altLang="en-US" sz="2000" b="1">
                <a:latin typeface="微软雅黑" panose="020B0503020204020204" charset="-122"/>
                <a:ea typeface="微软雅黑" panose="020B0503020204020204" charset="-122"/>
              </a:rPr>
              <a:t>   </a:t>
            </a:r>
          </a:p>
          <a:p>
            <a:r>
              <a:rPr lang="zh-CN" altLang="en-US" sz="2000" b="1">
                <a:latin typeface="微软雅黑" panose="020B0503020204020204" charset="-122"/>
                <a:ea typeface="微软雅黑" panose="020B0503020204020204" charset="-122"/>
              </a:rPr>
              <a:t>    当我们带他去公园时，他是一个运动员，或者自认为是。他的专长是铁饼(我们称之为飞盘)。不管你从哪个角度扔给他都没关系。他会用各种不可能的方式扭曲他的身体，只是为了跳起来，把它从空中拽起来。我个人的观点是，我们应该举办一届狗狗奥运会来庆祝这些动物世界的奇妙物种。</a:t>
            </a:r>
          </a:p>
          <a:p>
            <a:endParaRPr lang="zh-CN" altLang="en-US" sz="2000" b="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speciality /ˌspeʃiˈæləti/ </a:t>
            </a:r>
            <a:r>
              <a:rPr lang="zh-CN" altLang="en-US" sz="1600" b="1" i="1">
                <a:latin typeface="微软雅黑" panose="020B0503020204020204" charset="-122"/>
                <a:ea typeface="微软雅黑" panose="020B0503020204020204" charset="-122"/>
              </a:rPr>
              <a:t>n. 专业，专长；特性</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contort  /kənˈtɔːt/</a:t>
            </a:r>
            <a:r>
              <a:rPr lang="zh-CN" altLang="en-US" sz="1600" b="1" i="1">
                <a:latin typeface="微软雅黑" panose="020B0503020204020204" charset="-122"/>
                <a:ea typeface="微软雅黑" panose="020B0503020204020204" charset="-122"/>
              </a:rPr>
              <a:t> v. 扭曲</a:t>
            </a:r>
            <a:r>
              <a:rPr lang="en-US" altLang="zh-CN" sz="1600" b="1" i="1">
                <a:latin typeface="微软雅黑" panose="020B0503020204020204" charset="-122"/>
                <a:ea typeface="微软雅黑" panose="020B0503020204020204" charset="-122"/>
              </a:rPr>
              <a:t>; </a:t>
            </a:r>
            <a:r>
              <a:rPr lang="zh-CN" altLang="en-US" sz="1600" b="1" i="1">
                <a:latin typeface="微软雅黑" panose="020B0503020204020204" charset="-122"/>
                <a:ea typeface="微软雅黑" panose="020B0503020204020204" charset="-122"/>
              </a:rPr>
              <a:t>扭歪</a:t>
            </a:r>
            <a:r>
              <a:rPr lang="en-US" altLang="zh-CN" sz="1600" b="1" i="1">
                <a:latin typeface="微软雅黑" panose="020B0503020204020204" charset="-122"/>
                <a:ea typeface="微软雅黑" panose="020B0503020204020204" charset="-122"/>
              </a:rPr>
              <a:t>; </a:t>
            </a:r>
            <a:r>
              <a:rPr lang="zh-CN" altLang="en-US" sz="1600" b="1" i="1">
                <a:latin typeface="微软雅黑" panose="020B0503020204020204" charset="-122"/>
                <a:ea typeface="微软雅黑" panose="020B0503020204020204" charset="-122"/>
              </a:rPr>
              <a:t>曲解</a:t>
            </a:r>
            <a:r>
              <a:rPr lang="en-US" altLang="zh-CN" sz="1600" b="1" i="1">
                <a:latin typeface="微软雅黑" panose="020B0503020204020204" charset="-122"/>
                <a:ea typeface="微软雅黑" panose="020B0503020204020204" charset="-122"/>
              </a:rPr>
              <a:t>; </a:t>
            </a:r>
            <a:r>
              <a:rPr lang="zh-CN" altLang="en-US" sz="1600" b="1" i="1">
                <a:latin typeface="微软雅黑" panose="020B0503020204020204" charset="-122"/>
                <a:ea typeface="微软雅黑" panose="020B0503020204020204" charset="-122"/>
              </a:rPr>
              <a:t>歪曲</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pluck /plʌk/</a:t>
            </a:r>
            <a:r>
              <a:rPr lang="zh-CN" altLang="en-US" sz="1600" b="1" i="1">
                <a:latin typeface="微软雅黑" panose="020B0503020204020204" charset="-122"/>
                <a:ea typeface="微软雅黑" panose="020B0503020204020204" charset="-122"/>
              </a:rPr>
              <a:t> v. 采摘；解救；抢夺；鼓起勇气</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specimen /ˈspesɪmən/ </a:t>
            </a:r>
            <a:r>
              <a:rPr lang="zh-CN" altLang="en-US" sz="1600" b="1" i="1">
                <a:latin typeface="微软雅黑" panose="020B0503020204020204" charset="-122"/>
                <a:ea typeface="微软雅黑" panose="020B0503020204020204" charset="-122"/>
              </a:rPr>
              <a:t>n. 样品，样本；标本； （尤指动植物的）单一实例</a:t>
            </a:r>
            <a:endParaRPr lang="zh-CN" altLang="en-US" sz="20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linds(horizontal)">
                                      <p:cBhvr>
                                        <p:cTn id="10" dur="500"/>
                                        <p:tgtEl>
                                          <p:spTgt spid="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linds(horizontal)">
                                      <p:cBhvr>
                                        <p:cTn id="13" dur="500"/>
                                        <p:tgtEl>
                                          <p:spTgt spid="2">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linds(horizontal)">
                                      <p:cBhvr>
                                        <p:cTn id="16" dur="500"/>
                                        <p:tgtEl>
                                          <p:spTgt spid="2">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blinds(horizontal)">
                                      <p:cBhvr>
                                        <p:cTn id="1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rcRect l="24954" t="9048" r="10967" b="8364"/>
          <a:stretch>
            <a:fillRect/>
          </a:stretch>
        </p:blipFill>
        <p:spPr>
          <a:xfrm>
            <a:off x="9048750" y="4632325"/>
            <a:ext cx="3004185" cy="2225675"/>
          </a:xfrm>
          <a:prstGeom prst="roundRect">
            <a:avLst/>
          </a:prstGeom>
        </p:spPr>
      </p:pic>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2.</a:t>
            </a:r>
          </a:p>
        </p:txBody>
      </p:sp>
      <p:sp>
        <p:nvSpPr>
          <p:cNvPr id="11" name="文本框 10"/>
          <p:cNvSpPr txBox="1"/>
          <p:nvPr/>
        </p:nvSpPr>
        <p:spPr>
          <a:xfrm>
            <a:off x="2062480" y="184150"/>
            <a:ext cx="834199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a Dog </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i="1">
                <a:solidFill>
                  <a:srgbClr val="002060"/>
                </a:solidFill>
                <a:latin typeface="微软雅黑" panose="020B0503020204020204" charset="-122"/>
                <a:ea typeface="微软雅黑" panose="020B0503020204020204" charset="-122"/>
                <a:sym typeface="+mn-ea"/>
              </a:rPr>
              <a:t>LEVEL-3</a:t>
            </a:r>
            <a:r>
              <a:rPr lang="zh-CN" altLang="en-US" sz="2400" b="1" i="1">
                <a:solidFill>
                  <a:srgbClr val="002060"/>
                </a:solidFill>
                <a:latin typeface="微软雅黑" panose="020B0503020204020204" charset="-122"/>
                <a:ea typeface="微软雅黑" panose="020B0503020204020204" charset="-122"/>
                <a:sym typeface="+mn-ea"/>
              </a:rPr>
              <a:t>）</a:t>
            </a:r>
            <a:r>
              <a:rPr lang="en-US" altLang="zh-CN" sz="2400" b="1">
                <a:solidFill>
                  <a:srgbClr val="002060"/>
                </a:solidFill>
                <a:latin typeface="微软雅黑" panose="020B0503020204020204" charset="-122"/>
                <a:ea typeface="微软雅黑" panose="020B0503020204020204" charset="-122"/>
              </a:rPr>
              <a:t>-A Labrador</a:t>
            </a:r>
          </a:p>
        </p:txBody>
      </p:sp>
      <p:sp>
        <p:nvSpPr>
          <p:cNvPr id="2" name="文本框 1"/>
          <p:cNvSpPr txBox="1"/>
          <p:nvPr/>
        </p:nvSpPr>
        <p:spPr>
          <a:xfrm>
            <a:off x="225425" y="1053465"/>
            <a:ext cx="11741150" cy="4954270"/>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lang="zh-CN" altLang="en-US" sz="2400" b="1">
                <a:latin typeface="微软雅黑" panose="020B0503020204020204" charset="-122"/>
                <a:ea typeface="微软雅黑" panose="020B0503020204020204" charset="-122"/>
              </a:rPr>
              <a:t>There is no doubt in my mind that they </a:t>
            </a:r>
            <a:r>
              <a:rPr lang="zh-CN" altLang="en-US" sz="2400" b="1">
                <a:solidFill>
                  <a:srgbClr val="002060"/>
                </a:solidFill>
                <a:latin typeface="微软雅黑" panose="020B0503020204020204" charset="-122"/>
                <a:ea typeface="微软雅黑" panose="020B0503020204020204" charset="-122"/>
              </a:rPr>
              <a:t>would</a:t>
            </a:r>
            <a:r>
              <a:rPr lang="zh-CN" altLang="en-US" sz="2400" b="1">
                <a:latin typeface="微软雅黑" panose="020B0503020204020204" charset="-122"/>
                <a:ea typeface="微软雅黑" panose="020B0503020204020204" charset="-122"/>
              </a:rPr>
              <a:t>, if given the choice, prefer it to being </a:t>
            </a:r>
            <a:r>
              <a:rPr lang="zh-CN" altLang="en-US" sz="2400" b="1" u="sng">
                <a:latin typeface="微软雅黑" panose="020B0503020204020204" charset="-122"/>
                <a:ea typeface="微软雅黑" panose="020B0503020204020204" charset="-122"/>
              </a:rPr>
              <a:t>pawed</a:t>
            </a:r>
            <a:r>
              <a:rPr lang="zh-CN" altLang="en-US" sz="2400" b="1">
                <a:latin typeface="微软雅黑" panose="020B0503020204020204" charset="-122"/>
                <a:ea typeface="微软雅黑" panose="020B0503020204020204" charset="-122"/>
              </a:rPr>
              <a:t> by a bunch of strangers. It must be so </a:t>
            </a:r>
            <a:r>
              <a:rPr lang="zh-CN" altLang="en-US" sz="2400" b="1" u="sng">
                <a:solidFill>
                  <a:srgbClr val="002060"/>
                </a:solidFill>
                <a:latin typeface="微软雅黑" panose="020B0503020204020204" charset="-122"/>
                <a:ea typeface="微软雅黑" panose="020B0503020204020204" charset="-122"/>
              </a:rPr>
              <a:t>humiliating</a:t>
            </a:r>
            <a:r>
              <a:rPr lang="zh-CN" altLang="en-US" sz="2400" b="1">
                <a:latin typeface="微软雅黑" panose="020B0503020204020204" charset="-122"/>
                <a:ea typeface="微软雅黑" panose="020B0503020204020204" charset="-122"/>
              </a:rPr>
              <a:t> to be voted Best Dog in the World. Dogs don</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t want </a:t>
            </a:r>
            <a:r>
              <a:rPr lang="zh-CN" altLang="en-US" sz="2400" b="1">
                <a:solidFill>
                  <a:srgbClr val="002060"/>
                </a:solidFill>
                <a:latin typeface="微软雅黑" panose="020B0503020204020204" charset="-122"/>
                <a:ea typeface="微软雅黑" panose="020B0503020204020204" charset="-122"/>
              </a:rPr>
              <a:t>ivory–white teeth</a:t>
            </a:r>
            <a:r>
              <a:rPr lang="zh-CN" altLang="en-US" sz="2400" b="1">
                <a:latin typeface="微软雅黑" panose="020B0503020204020204" charset="-122"/>
                <a:ea typeface="微软雅黑" panose="020B0503020204020204" charset="-122"/>
              </a:rPr>
              <a:t> and </a:t>
            </a:r>
            <a:r>
              <a:rPr lang="zh-CN" altLang="en-US" sz="2400" b="1" u="sng">
                <a:solidFill>
                  <a:srgbClr val="002060"/>
                </a:solidFill>
                <a:latin typeface="微软雅黑" panose="020B0503020204020204" charset="-122"/>
                <a:ea typeface="微软雅黑" panose="020B0503020204020204" charset="-122"/>
              </a:rPr>
              <a:t>manicured</a:t>
            </a:r>
            <a:r>
              <a:rPr lang="zh-CN" altLang="en-US" sz="2400" b="1">
                <a:solidFill>
                  <a:srgbClr val="002060"/>
                </a:solidFill>
                <a:latin typeface="微软雅黑" panose="020B0503020204020204" charset="-122"/>
                <a:ea typeface="微软雅黑" panose="020B0503020204020204" charset="-122"/>
              </a:rPr>
              <a:t> nails</a:t>
            </a:r>
            <a:r>
              <a:rPr lang="zh-CN" altLang="en-US" sz="2400" b="1">
                <a:latin typeface="微软雅黑" panose="020B0503020204020204" charset="-122"/>
                <a:ea typeface="微软雅黑" panose="020B0503020204020204" charset="-122"/>
              </a:rPr>
              <a:t>. They want to </a:t>
            </a:r>
            <a:r>
              <a:rPr lang="zh-CN" altLang="en-US" sz="2400" b="1">
                <a:solidFill>
                  <a:srgbClr val="002060"/>
                </a:solidFill>
                <a:latin typeface="微软雅黑" panose="020B0503020204020204" charset="-122"/>
                <a:ea typeface="微软雅黑" panose="020B0503020204020204" charset="-122"/>
              </a:rPr>
              <a:t>let out deep, </a:t>
            </a:r>
            <a:r>
              <a:rPr lang="zh-CN" altLang="en-US" sz="2400" b="1" u="sng">
                <a:solidFill>
                  <a:srgbClr val="002060"/>
                </a:solidFill>
                <a:latin typeface="微软雅黑" panose="020B0503020204020204" charset="-122"/>
                <a:ea typeface="微软雅黑" panose="020B0503020204020204" charset="-122"/>
              </a:rPr>
              <a:t>throaty</a:t>
            </a:r>
            <a:r>
              <a:rPr lang="zh-CN" altLang="en-US" sz="2400" b="1">
                <a:solidFill>
                  <a:srgbClr val="002060"/>
                </a:solidFill>
                <a:latin typeface="微软雅黑" panose="020B0503020204020204" charset="-122"/>
                <a:ea typeface="微软雅黑" panose="020B0503020204020204" charset="-122"/>
              </a:rPr>
              <a:t> rumbles</a:t>
            </a:r>
            <a:r>
              <a:rPr lang="zh-CN" altLang="en-US" sz="2400" b="1">
                <a:latin typeface="微软雅黑" panose="020B0503020204020204" charset="-122"/>
                <a:ea typeface="微软雅黑" panose="020B0503020204020204" charset="-122"/>
              </a:rPr>
              <a:t> and a gold medal celebrating their 1</a:t>
            </a:r>
            <a:r>
              <a:rPr lang="zh-CN" altLang="en-US" sz="2400" b="1" baseline="30000">
                <a:latin typeface="微软雅黑" panose="020B0503020204020204" charset="-122"/>
                <a:ea typeface="微软雅黑" panose="020B0503020204020204" charset="-122"/>
              </a:rPr>
              <a:t>st</a:t>
            </a:r>
            <a:r>
              <a:rPr lang="zh-CN" altLang="en-US" sz="2400" b="1">
                <a:latin typeface="微软雅黑" panose="020B0503020204020204" charset="-122"/>
                <a:ea typeface="微软雅黑" panose="020B0503020204020204" charset="-122"/>
              </a:rPr>
              <a:t> position </a:t>
            </a:r>
            <a:r>
              <a:rPr lang="zh-CN" altLang="en-US" sz="2400" b="1">
                <a:solidFill>
                  <a:srgbClr val="002060"/>
                </a:solidFill>
                <a:latin typeface="微软雅黑" panose="020B0503020204020204" charset="-122"/>
                <a:ea typeface="微软雅黑" panose="020B0503020204020204" charset="-122"/>
              </a:rPr>
              <a:t>as the </a:t>
            </a:r>
            <a:r>
              <a:rPr lang="zh-CN" altLang="en-US" sz="2400" b="1" u="sng">
                <a:solidFill>
                  <a:srgbClr val="002060"/>
                </a:solidFill>
                <a:latin typeface="微软雅黑" panose="020B0503020204020204" charset="-122"/>
                <a:ea typeface="微软雅黑" panose="020B0503020204020204" charset="-122"/>
              </a:rPr>
              <a:t>apex</a:t>
            </a:r>
            <a:r>
              <a:rPr lang="zh-CN" altLang="en-US" sz="2400" b="1">
                <a:solidFill>
                  <a:srgbClr val="002060"/>
                </a:solidFill>
                <a:latin typeface="微软雅黑" panose="020B0503020204020204" charset="-122"/>
                <a:ea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rPr>
              <a:t>predator</a:t>
            </a:r>
            <a:r>
              <a:rPr lang="zh-CN" altLang="en-US" sz="2400" b="1">
                <a:latin typeface="微软雅黑" panose="020B0503020204020204" charset="-122"/>
                <a:ea typeface="微软雅黑" panose="020B0503020204020204" charset="-122"/>
              </a:rPr>
              <a:t>. </a:t>
            </a:r>
            <a:endParaRPr lang="zh-CN" altLang="en-US" sz="2000" b="1">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a:t>
            </a:r>
          </a:p>
          <a:p>
            <a:r>
              <a:rPr lang="zh-CN" altLang="en-US" sz="2000" b="1">
                <a:latin typeface="微软雅黑" panose="020B0503020204020204" charset="-122"/>
                <a:ea typeface="微软雅黑" panose="020B0503020204020204" charset="-122"/>
              </a:rPr>
              <a:t>     在我看来，毫无疑问，如果让他们选择，他们会更喜欢</a:t>
            </a:r>
            <a:r>
              <a:rPr lang="zh-CN" altLang="en-US" sz="2000" b="1">
                <a:latin typeface="微软雅黑" panose="020B0503020204020204" charset="-122"/>
                <a:ea typeface="微软雅黑" panose="020B0503020204020204" charset="-122"/>
                <a:sym typeface="+mn-ea"/>
              </a:rPr>
              <a:t>这样</a:t>
            </a:r>
            <a:r>
              <a:rPr lang="zh-CN" altLang="en-US" sz="2000" b="1">
                <a:latin typeface="微软雅黑" panose="020B0503020204020204" charset="-122"/>
                <a:ea typeface="微软雅黑" panose="020B0503020204020204" charset="-122"/>
              </a:rPr>
              <a:t>，而不是被一群陌生人抓来抓去。被选为世界上最好的狗狗，这一定很丢脸，狗狗不想要象牙白的牙齿和修剪整齐的指甲。他们想要发出低沉、沙哑的隆隆声，并获得一枚金牌，以此来庆祝自己作为顶级捕食者的第一个位置。</a:t>
            </a:r>
          </a:p>
          <a:p>
            <a:endParaRPr lang="zh-CN" altLang="en-US" sz="2000" b="1">
              <a:latin typeface="微软雅黑" panose="020B0503020204020204" charset="-122"/>
              <a:ea typeface="微软雅黑" panose="020B0503020204020204" charset="-122"/>
            </a:endParaRP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paw /pɔː/ </a:t>
            </a:r>
            <a:r>
              <a:rPr lang="zh-CN" altLang="en-US" sz="1600" b="1" i="1">
                <a:latin typeface="微软雅黑" panose="020B0503020204020204" charset="-122"/>
                <a:ea typeface="微软雅黑" panose="020B0503020204020204" charset="-122"/>
              </a:rPr>
              <a:t>v. 抓，扒；触；刨；粗鲁地抚摸；用爪子抓；翻找</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humiliating /hjuːˈmɪlieɪtɪŋ/</a:t>
            </a:r>
            <a:r>
              <a:rPr lang="zh-CN" altLang="en-US" sz="1600" b="1" i="1">
                <a:latin typeface="微软雅黑" panose="020B0503020204020204" charset="-122"/>
                <a:ea typeface="微软雅黑" panose="020B0503020204020204" charset="-122"/>
              </a:rPr>
              <a:t> adj. 丢脸的；羞辱性的</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manicure /ˈmænɪkjʊə(r)/ </a:t>
            </a:r>
            <a:r>
              <a:rPr lang="zh-CN" altLang="en-US" sz="1600" b="1" i="1">
                <a:latin typeface="微软雅黑" panose="020B0503020204020204" charset="-122"/>
                <a:ea typeface="微软雅黑" panose="020B0503020204020204" charset="-122"/>
              </a:rPr>
              <a:t>v. 修剪，美甲，护理指甲</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throaty /ˈθrəʊti/ </a:t>
            </a:r>
            <a:r>
              <a:rPr lang="zh-CN" altLang="en-US" sz="1600" b="1" i="1">
                <a:latin typeface="微软雅黑" panose="020B0503020204020204" charset="-122"/>
                <a:ea typeface="微软雅黑" panose="020B0503020204020204" charset="-122"/>
              </a:rPr>
              <a:t>adj. 喉音的；嘶哑的；低沉洪亮的</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apex  /ˈeɪpeks/ </a:t>
            </a:r>
            <a:r>
              <a:rPr lang="zh-CN" altLang="en-US" sz="1600" b="1" i="1">
                <a:latin typeface="微软雅黑" panose="020B0503020204020204" charset="-122"/>
                <a:ea typeface="微软雅黑" panose="020B0503020204020204" charset="-122"/>
              </a:rPr>
              <a:t>n. 顶点；尖端</a:t>
            </a:r>
          </a:p>
          <a:p>
            <a:pPr marL="285750" indent="-285750">
              <a:buFont typeface="Wingdings" panose="05000000000000000000" charset="0"/>
              <a:buChar char="Ø"/>
            </a:pPr>
            <a:r>
              <a:rPr lang="zh-CN" altLang="en-US" sz="1600" b="1" i="1">
                <a:solidFill>
                  <a:srgbClr val="002060"/>
                </a:solidFill>
                <a:latin typeface="微软雅黑" panose="020B0503020204020204" charset="-122"/>
                <a:ea typeface="微软雅黑" panose="020B0503020204020204" charset="-122"/>
              </a:rPr>
              <a:t>predator /ˈpredətə(r)/</a:t>
            </a:r>
            <a:r>
              <a:rPr lang="zh-CN" altLang="en-US" sz="1600" b="1" i="1">
                <a:latin typeface="微软雅黑" panose="020B0503020204020204" charset="-122"/>
                <a:ea typeface="微软雅黑" panose="020B0503020204020204" charset="-122"/>
              </a:rPr>
              <a:t> n. [动] 捕食者；[动] 食肉动物；掠夺者</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linds(horizontal)">
                                      <p:cBhvr>
                                        <p:cTn id="10" dur="500"/>
                                        <p:tgtEl>
                                          <p:spTgt spid="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linds(horizontal)">
                                      <p:cBhvr>
                                        <p:cTn id="13" dur="500"/>
                                        <p:tgtEl>
                                          <p:spTgt spid="2">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blinds(horizontal)">
                                      <p:cBhvr>
                                        <p:cTn id="16" dur="500"/>
                                        <p:tgtEl>
                                          <p:spTgt spid="2">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blinds(horizontal)">
                                      <p:cBhvr>
                                        <p:cTn id="19" dur="500"/>
                                        <p:tgtEl>
                                          <p:spTgt spid="2">
                                            <p:txEl>
                                              <p:pRg st="7" end="7"/>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blinds(horizontal)">
                                      <p:cBhvr>
                                        <p:cTn id="25"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1535723" y="1459807"/>
            <a:ext cx="7738357" cy="2999650"/>
            <a:chOff x="1535723" y="1459807"/>
            <a:chExt cx="7738357" cy="2999650"/>
          </a:xfrm>
        </p:grpSpPr>
        <p:grpSp>
          <p:nvGrpSpPr>
            <p:cNvPr id="8" name="组合 7"/>
            <p:cNvGrpSpPr/>
            <p:nvPr/>
          </p:nvGrpSpPr>
          <p:grpSpPr>
            <a:xfrm>
              <a:off x="1535723" y="2667000"/>
              <a:ext cx="6377354" cy="1511832"/>
              <a:chOff x="1535723" y="2667000"/>
              <a:chExt cx="6377354" cy="1511832"/>
            </a:xfrm>
          </p:grpSpPr>
          <p:grpSp>
            <p:nvGrpSpPr>
              <p:cNvPr id="7" name="组合 6"/>
              <p:cNvGrpSpPr/>
              <p:nvPr/>
            </p:nvGrpSpPr>
            <p:grpSpPr>
              <a:xfrm>
                <a:off x="1535723" y="2667000"/>
                <a:ext cx="6377354" cy="1511832"/>
                <a:chOff x="1535723" y="2667000"/>
                <a:chExt cx="6377354" cy="1511832"/>
              </a:xfrm>
            </p:grpSpPr>
            <p:sp>
              <p:nvSpPr>
                <p:cNvPr id="3" name="流程图: 资料带 2"/>
                <p:cNvSpPr/>
                <p:nvPr/>
              </p:nvSpPr>
              <p:spPr>
                <a:xfrm>
                  <a:off x="1535723" y="2667000"/>
                  <a:ext cx="6377354" cy="1511832"/>
                </a:xfrm>
                <a:prstGeom prst="flowChartPunchedTap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资料带 3"/>
                <p:cNvSpPr/>
                <p:nvPr/>
              </p:nvSpPr>
              <p:spPr>
                <a:xfrm>
                  <a:off x="1746738" y="2875388"/>
                  <a:ext cx="5955323" cy="1162645"/>
                </a:xfrm>
                <a:prstGeom prst="flowChartPunchedTap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3718751" y="3046604"/>
                <a:ext cx="2377249" cy="706755"/>
              </a:xfrm>
              <a:prstGeom prst="rect">
                <a:avLst/>
              </a:prstGeom>
              <a:noFill/>
            </p:spPr>
            <p:txBody>
              <a:bodyPr wrap="square" rtlCol="0">
                <a:spAutoFit/>
              </a:bodyPr>
              <a:lstStyle/>
              <a:p>
                <a:r>
                  <a:rPr lang="zh-CN" altLang="en-US" sz="4000" dirty="0">
                    <a:solidFill>
                      <a:srgbClr val="F0EAD8"/>
                    </a:solidFill>
                    <a:latin typeface="华康海报体W12(P)" panose="040B0C00000000000000" pitchFamily="82" charset="-122"/>
                    <a:ea typeface="华康海报体W12(P)" panose="040B0C00000000000000" pitchFamily="82" charset="-122"/>
                  </a:rPr>
                  <a:t>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狗</a:t>
                </a:r>
              </a:p>
            </p:txBody>
          </p:sp>
        </p:grpSp>
        <p:pic>
          <p:nvPicPr>
            <p:cNvPr id="2" name="图片 1"/>
            <p:cNvPicPr>
              <a:picLocks noChangeAspect="1"/>
            </p:cNvPicPr>
            <p:nvPr/>
          </p:nvPicPr>
          <p:blipFill>
            <a:blip r:embed="rId4"/>
            <a:stretch>
              <a:fillRect/>
            </a:stretch>
          </p:blipFill>
          <p:spPr>
            <a:xfrm>
              <a:off x="6873971" y="1459807"/>
              <a:ext cx="2400109" cy="29996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xit" presetSubtype="2" fill="hold" nodeType="afterEffect">
                                  <p:stCondLst>
                                    <p:cond delay="0"/>
                                  </p:stCondLst>
                                  <p:childTnLst>
                                    <p:anim calcmode="lin" valueType="num">
                                      <p:cBhvr additive="base">
                                        <p:cTn id="11" dur="3000"/>
                                        <p:tgtEl>
                                          <p:spTgt spid="9"/>
                                        </p:tgtEl>
                                        <p:attrNameLst>
                                          <p:attrName>ppt_x</p:attrName>
                                        </p:attrNameLst>
                                      </p:cBhvr>
                                      <p:tavLst>
                                        <p:tav tm="0">
                                          <p:val>
                                            <p:strVal val="ppt_x"/>
                                          </p:val>
                                        </p:tav>
                                        <p:tav tm="100000">
                                          <p:val>
                                            <p:strVal val="1+ppt_w/2"/>
                                          </p:val>
                                        </p:tav>
                                      </p:tavLst>
                                    </p:anim>
                                    <p:anim calcmode="lin" valueType="num">
                                      <p:cBhvr additive="base">
                                        <p:cTn id="12" dur="3000"/>
                                        <p:tgtEl>
                                          <p:spTgt spid="9"/>
                                        </p:tgtEl>
                                        <p:attrNameLst>
                                          <p:attrName>ppt_y</p:attrName>
                                        </p:attrNameLst>
                                      </p:cBhvr>
                                      <p:tavLst>
                                        <p:tav tm="0">
                                          <p:val>
                                            <p:strVal val="ppt_y"/>
                                          </p:val>
                                        </p:tav>
                                        <p:tav tm="100000">
                                          <p:val>
                                            <p:strVal val="ppt_y"/>
                                          </p:val>
                                        </p:tav>
                                      </p:tavLst>
                                    </p:anim>
                                    <p:set>
                                      <p:cBhvr>
                                        <p:cTn id="13"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857885" y="644525"/>
            <a:ext cx="11109325" cy="6000750"/>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I heard a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rush</a:t>
            </a:r>
            <a:r>
              <a:rPr lang="zh-CN" altLang="en-US" sz="2400" b="1">
                <a:latin typeface="微软雅黑" panose="020B0503020204020204" charset="-122"/>
                <a:ea typeface="微软雅黑" panose="020B0503020204020204" charset="-122"/>
                <a:cs typeface="微软雅黑" panose="020B0503020204020204" charset="-122"/>
              </a:rPr>
              <a:t> under the hedge and a great dog ran by, whose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black and white coat</a:t>
            </a:r>
            <a:r>
              <a:rPr lang="zh-CN" altLang="en-US" sz="2400" b="1">
                <a:latin typeface="微软雅黑" panose="020B0503020204020204" charset="-122"/>
                <a:ea typeface="微软雅黑" panose="020B0503020204020204" charset="-122"/>
                <a:cs typeface="微软雅黑" panose="020B0503020204020204" charset="-122"/>
              </a:rPr>
              <a:t> was clearly to be seen. It was</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 lionlike creature with long hair and a huge head</a:t>
            </a:r>
            <a:r>
              <a:rPr lang="zh-CN" altLang="en-US" sz="2400" b="1">
                <a:latin typeface="微软雅黑" panose="020B0503020204020204" charset="-122"/>
                <a:ea typeface="微软雅黑" panose="020B0503020204020204" charset="-122"/>
                <a:cs typeface="微软雅黑" panose="020B0503020204020204" charset="-122"/>
              </a:rPr>
              <a:t>. </a:t>
            </a: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我听见树篱下唰地一声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，一条大狗窜了过去，</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黑白相间的毛色</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latin typeface="微软雅黑" panose="020B0503020204020204" charset="-122"/>
                <a:ea typeface="微软雅黑" panose="020B0503020204020204" charset="-122"/>
                <a:cs typeface="微软雅黑" panose="020B0503020204020204" charset="-122"/>
              </a:rPr>
              <a:t>清晰可见。它</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一副狮子模样，毛很长，头很大</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latin typeface="微软雅黑" panose="020B0503020204020204" charset="-122"/>
                <a:ea typeface="微软雅黑" panose="020B0503020204020204" charset="-122"/>
                <a:cs typeface="微软雅黑" panose="020B0503020204020204" charset="-122"/>
              </a:rPr>
              <a:t>。</a:t>
            </a:r>
          </a:p>
          <a:p>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The dog was</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 noisy and silly</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running round</a:t>
            </a:r>
            <a:r>
              <a:rPr lang="zh-CN" altLang="en-US" sz="2400" b="1">
                <a:latin typeface="微软雅黑" panose="020B0503020204020204" charset="-122"/>
                <a:ea typeface="微软雅黑" panose="020B0503020204020204" charset="-122"/>
                <a:cs typeface="微软雅黑" panose="020B0503020204020204" charset="-122"/>
              </a:rPr>
              <a:t> after nothing at all. </a:t>
            </a: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那条</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狗</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傻呼呼地</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吠个不停</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神态</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毫无目的地乱跑乱窜</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p>
          <a:p>
            <a:pPr marL="342900" indent="-342900">
              <a:buFont typeface="Wingdings" panose="05000000000000000000" charset="0"/>
              <a:buChar char="Ø"/>
            </a:pP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The dog</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hovers</a:t>
            </a:r>
            <a:r>
              <a:rPr lang="zh-CN" altLang="en-US" sz="2400" b="1">
                <a:latin typeface="微软雅黑" panose="020B0503020204020204" charset="-122"/>
                <a:ea typeface="微软雅黑" panose="020B0503020204020204" charset="-122"/>
                <a:cs typeface="微软雅黑" panose="020B0503020204020204" charset="-122"/>
              </a:rPr>
              <a:t> around me while I am fixing their dinner.</a:t>
            </a:r>
          </a:p>
          <a:p>
            <a:pPr indent="0">
              <a:buFont typeface="Wingdings" panose="05000000000000000000" charset="0"/>
              <a:buNone/>
            </a:pPr>
            <a:r>
              <a:rPr lang="zh-CN" altLang="en-US" sz="2400" b="1">
                <a:latin typeface="微软雅黑" panose="020B0503020204020204" charset="-122"/>
                <a:ea typeface="微软雅黑" panose="020B0503020204020204" charset="-122"/>
                <a:cs typeface="微软雅黑" panose="020B0503020204020204" charset="-122"/>
              </a:rPr>
              <a:t>      </a:t>
            </a:r>
            <a:r>
              <a:rPr lang="zh-CN" altLang="en-US" sz="1600" b="1" i="1">
                <a:latin typeface="微软雅黑" panose="020B0503020204020204" charset="-122"/>
                <a:ea typeface="微软雅黑" panose="020B0503020204020204" charset="-122"/>
                <a:cs typeface="微软雅黑" panose="020B0503020204020204" charset="-122"/>
              </a:rPr>
              <a:t>hover  /ˈhɒvə(r)/ （鸟、昆虫</a:t>
            </a:r>
            <a:r>
              <a:rPr lang="zh-CN" altLang="en-US" sz="1600" b="1" i="1">
                <a:latin typeface="微软雅黑" panose="020B0503020204020204" charset="-122"/>
                <a:ea typeface="微软雅黑" panose="020B0503020204020204" charset="-122"/>
                <a:cs typeface="微软雅黑" panose="020B0503020204020204" charset="-122"/>
                <a:sym typeface="+mn-ea"/>
              </a:rPr>
              <a:t>、</a:t>
            </a:r>
            <a:r>
              <a:rPr lang="zh-CN" altLang="en-US" sz="1600" b="1" i="1">
                <a:latin typeface="微软雅黑" panose="020B0503020204020204" charset="-122"/>
                <a:ea typeface="微软雅黑" panose="020B0503020204020204" charset="-122"/>
                <a:cs typeface="微软雅黑" panose="020B0503020204020204" charset="-122"/>
              </a:rPr>
              <a:t>直升机等 )  翱翔；盘旋；. (人) 徘徊</a:t>
            </a: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我给狗儿们弄吃的时候它们</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围著我转</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动作</a:t>
            </a:r>
            <a:r>
              <a:rPr lang="zh-CN" altLang="en-US" sz="2400" b="1">
                <a:latin typeface="微软雅黑" panose="020B0503020204020204" charset="-122"/>
                <a:ea typeface="微软雅黑" panose="020B0503020204020204" charset="-122"/>
                <a:cs typeface="微软雅黑" panose="020B0503020204020204" charset="-122"/>
              </a:rPr>
              <a:t>。</a:t>
            </a:r>
          </a:p>
          <a:p>
            <a:pPr marL="342900" indent="-342900">
              <a:buFont typeface="Wingdings" panose="05000000000000000000" charset="0"/>
              <a:buChar char="Ø"/>
            </a:pP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The dog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perked</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its ears</a:t>
            </a:r>
            <a:r>
              <a:rPr lang="zh-CN" altLang="en-US" sz="2400" b="1">
                <a:latin typeface="微软雅黑" panose="020B0503020204020204" charset="-122"/>
                <a:ea typeface="微软雅黑" panose="020B0503020204020204" charset="-122"/>
                <a:cs typeface="微软雅黑" panose="020B0503020204020204" charset="-122"/>
              </a:rPr>
              <a:t> at the noise.</a:t>
            </a:r>
          </a:p>
          <a:p>
            <a:pPr indent="0">
              <a:buFont typeface="Wingdings" panose="05000000000000000000" charset="0"/>
              <a:buNone/>
            </a:pPr>
            <a:r>
              <a:rPr lang="zh-CN" altLang="en-US" sz="2400" b="1">
                <a:latin typeface="微软雅黑" panose="020B0503020204020204" charset="-122"/>
                <a:ea typeface="微软雅黑" panose="020B0503020204020204" charset="-122"/>
                <a:cs typeface="微软雅黑" panose="020B0503020204020204" charset="-122"/>
              </a:rPr>
              <a:t>     </a:t>
            </a:r>
            <a:r>
              <a:rPr lang="zh-CN" altLang="en-US" sz="1600" b="1" i="1">
                <a:latin typeface="微软雅黑" panose="020B0503020204020204" charset="-122"/>
                <a:ea typeface="微软雅黑" panose="020B0503020204020204" charset="-122"/>
                <a:cs typeface="微软雅黑" panose="020B0503020204020204" charset="-122"/>
              </a:rPr>
              <a:t>perk/pɜːk/v. 振作起来；昂首</a:t>
            </a:r>
            <a:endParaRPr lang="zh-CN" altLang="en-US" sz="2400" b="1">
              <a:latin typeface="微软雅黑" panose="020B0503020204020204" charset="-122"/>
              <a:ea typeface="微软雅黑" panose="020B0503020204020204" charset="-122"/>
              <a:cs typeface="微软雅黑" panose="020B0503020204020204" charset="-122"/>
            </a:endParaRPr>
          </a:p>
          <a:p>
            <a:pPr marL="342900" indent="-342900">
              <a:buFont typeface="Wingdings" panose="05000000000000000000" charset="0"/>
              <a:buChar char="Ø"/>
            </a:pPr>
            <a:r>
              <a:rPr lang="zh-CN" altLang="en-US" sz="2400" b="1">
                <a:latin typeface="微软雅黑" panose="020B0503020204020204" charset="-122"/>
                <a:ea typeface="微软雅黑" panose="020B0503020204020204" charset="-122"/>
                <a:cs typeface="微软雅黑" panose="020B0503020204020204" charset="-122"/>
              </a:rPr>
              <a:t>一听到噪声，狗就</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竖起了耳朵</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 </a:t>
            </a:r>
          </a:p>
        </p:txBody>
      </p:sp>
      <p:sp>
        <p:nvSpPr>
          <p:cNvPr id="3" name="文本框 2"/>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3.</a:t>
            </a:r>
          </a:p>
        </p:txBody>
      </p:sp>
      <p:sp>
        <p:nvSpPr>
          <p:cNvPr id="11" name="文本框 10"/>
          <p:cNvSpPr txBox="1"/>
          <p:nvPr/>
        </p:nvSpPr>
        <p:spPr>
          <a:xfrm>
            <a:off x="2062480"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Dogs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linds(horizontal)">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blinds(horizontal)">
                                      <p:cBhvr>
                                        <p:cTn id="17" dur="500"/>
                                        <p:tgtEl>
                                          <p:spTgt spid="2">
                                            <p:txEl>
                                              <p:pRg st="6" end="6"/>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blinds(horizontal)">
                                      <p:cBhvr>
                                        <p:cTn id="20" dur="500"/>
                                        <p:tgtEl>
                                          <p:spTgt spid="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blinds(horizontal)">
                                      <p:cBhvr>
                                        <p:cTn id="25" dur="500"/>
                                        <p:tgtEl>
                                          <p:spTgt spid="2">
                                            <p:txEl>
                                              <p:pRg st="10" end="1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animEffect transition="in" filter="blinds(horizontal)">
                                      <p:cBhvr>
                                        <p:cTn id="2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511175" y="644525"/>
            <a:ext cx="11363325" cy="6100445"/>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     As I neared her property, I heard the</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whimpering</a:t>
            </a:r>
            <a:r>
              <a:rPr lang="zh-CN" altLang="en-US" sz="2400" b="1" u="sng" baseline="30000">
                <a:solidFill>
                  <a:srgbClr val="002060"/>
                </a:solidFill>
                <a:latin typeface="微软雅黑" panose="020B0503020204020204" charset="-122"/>
                <a:ea typeface="微软雅黑" panose="020B0503020204020204" charset="-122"/>
                <a:cs typeface="微软雅黑" panose="020B0503020204020204" charset="-122"/>
              </a:rPr>
              <a:t>①</a:t>
            </a:r>
            <a:r>
              <a:rPr lang="zh-CN" altLang="en-US" sz="2400" b="1">
                <a:latin typeface="微软雅黑" panose="020B0503020204020204" charset="-122"/>
                <a:ea typeface="微软雅黑" panose="020B0503020204020204" charset="-122"/>
                <a:cs typeface="微软雅黑" panose="020B0503020204020204" charset="-122"/>
              </a:rPr>
              <a:t> of what sounded like a small dog. Then I saw the puppy,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 very cute little brown- and black-</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speckled</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basset</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③</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hound</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rPr>
              <a:t>④</a:t>
            </a:r>
            <a:r>
              <a:rPr lang="zh-CN" altLang="en-US" sz="2400" b="1">
                <a:latin typeface="微软雅黑" panose="020B0503020204020204" charset="-122"/>
                <a:ea typeface="微软雅黑" panose="020B0503020204020204" charset="-122"/>
                <a:cs typeface="微软雅黑" panose="020B0503020204020204" charset="-122"/>
              </a:rPr>
              <a:t>. Delighted to see the small animal, I called, </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"Hi, puppy!</a:t>
            </a:r>
            <a:r>
              <a:rPr lang="zh-CN" altLang="en-US" sz="2400" b="1">
                <a:latin typeface="微软雅黑" panose="020B0503020204020204" charset="-122"/>
                <a:ea typeface="微软雅黑" panose="020B0503020204020204" charset="-122"/>
                <a:cs typeface="微软雅黑" panose="020B0503020204020204" charset="-122"/>
              </a:rPr>
              <a:t>" Suddenly, not just one puppy but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a whole litter</a:t>
            </a:r>
            <a:r>
              <a:rPr lang="zh-CN" altLang="en-US" sz="2400" b="1" u="sng" baseline="30000">
                <a:solidFill>
                  <a:srgbClr val="002060"/>
                </a:solidFill>
                <a:latin typeface="微软雅黑" panose="020B0503020204020204" charset="-122"/>
                <a:ea typeface="微软雅黑" panose="020B0503020204020204" charset="-122"/>
                <a:cs typeface="微软雅黑" panose="020B0503020204020204" charset="-122"/>
              </a:rPr>
              <a:t>⑤</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 of</a:t>
            </a:r>
            <a:r>
              <a:rPr lang="zh-CN" altLang="en-US" sz="2400" b="1">
                <a:latin typeface="微软雅黑" panose="020B0503020204020204" charset="-122"/>
                <a:ea typeface="微软雅黑" panose="020B0503020204020204" charset="-122"/>
                <a:cs typeface="微软雅黑" panose="020B0503020204020204" charset="-122"/>
              </a:rPr>
              <a:t> little spotted basset hounds came</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loping</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rPr>
              <a:t>⑥</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to </a:t>
            </a:r>
            <a:r>
              <a:rPr lang="zh-CN" altLang="en-US" sz="2400" b="1">
                <a:latin typeface="微软雅黑" panose="020B0503020204020204" charset="-122"/>
                <a:ea typeface="微软雅黑" panose="020B0503020204020204" charset="-122"/>
                <a:cs typeface="微软雅黑" panose="020B0503020204020204" charset="-122"/>
              </a:rPr>
              <a:t>the wire gate to view the passerby,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tripping</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⑦</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over one another's long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floppy</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⑧</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ears</a:t>
            </a:r>
            <a:r>
              <a:rPr lang="zh-CN" altLang="en-US" sz="2400" b="1">
                <a:latin typeface="微软雅黑" panose="020B0503020204020204" charset="-122"/>
                <a:ea typeface="微软雅黑" panose="020B0503020204020204" charset="-122"/>
                <a:cs typeface="微软雅黑" panose="020B0503020204020204" charset="-122"/>
              </a:rPr>
              <a:t> as each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clamored</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⑨</a:t>
            </a:r>
            <a:r>
              <a:rPr lang="zh-CN" altLang="en-US" sz="2400" b="1">
                <a:latin typeface="微软雅黑" panose="020B0503020204020204" charset="-122"/>
                <a:ea typeface="微软雅黑" panose="020B0503020204020204" charset="-122"/>
                <a:cs typeface="微软雅黑" panose="020B0503020204020204" charset="-122"/>
              </a:rPr>
              <a:t> to get there first.  </a:t>
            </a:r>
          </a:p>
          <a:p>
            <a:pPr fontAlgn="auto">
              <a:lnSpc>
                <a:spcPts val="1320"/>
              </a:lnSpc>
            </a:pP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rPr>
              <a:t>① whimper/ˈwɪmpə(r)/ v. 呜咽 n. 呜咽声                          ② speckl</a:t>
            </a:r>
            <a:r>
              <a:rPr lang="en-US" altLang="zh-CN" sz="1600" b="1" i="1">
                <a:latin typeface="微软雅黑" panose="020B0503020204020204" charset="-122"/>
                <a:ea typeface="微软雅黑" panose="020B0503020204020204" charset="-122"/>
                <a:cs typeface="微软雅黑" panose="020B0503020204020204" charset="-122"/>
              </a:rPr>
              <a:t>e</a:t>
            </a:r>
            <a:r>
              <a:rPr lang="zh-CN" altLang="en-US" sz="1600" b="1" i="1">
                <a:latin typeface="微软雅黑" panose="020B0503020204020204" charset="-122"/>
                <a:ea typeface="微软雅黑" panose="020B0503020204020204" charset="-122"/>
                <a:cs typeface="微软雅黑" panose="020B0503020204020204" charset="-122"/>
              </a:rPr>
              <a:t> /ˈspekl/ n. 斑点，色斑 v. 用斑点做标记</a:t>
            </a:r>
          </a:p>
          <a:p>
            <a:r>
              <a:rPr lang="zh-CN" altLang="en-US" sz="1600" b="1" i="1">
                <a:latin typeface="微软雅黑" panose="020B0503020204020204" charset="-122"/>
                <a:ea typeface="微软雅黑" panose="020B0503020204020204" charset="-122"/>
                <a:cs typeface="微软雅黑" panose="020B0503020204020204" charset="-122"/>
              </a:rPr>
              <a:t>③ basset/ˈbæsɪt/ n. 矮脚长耳猎犬                                     ④ hound /haʊnd/ n. 猎犬；探长v. 追猎</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⑤ litter/ˈlɪtə(r)/ n. 一窝（动物的幼崽）                             ⑥ lope /ləʊp/ v. 大步慢跑 n. 大步慢跑，大步踏走</a:t>
            </a:r>
          </a:p>
          <a:p>
            <a:r>
              <a:rPr lang="zh-CN" altLang="en-US" sz="1600" b="1" i="1">
                <a:latin typeface="微软雅黑" panose="020B0503020204020204" charset="-122"/>
                <a:ea typeface="微软雅黑" panose="020B0503020204020204" charset="-122"/>
                <a:cs typeface="微软雅黑" panose="020B0503020204020204" charset="-122"/>
              </a:rPr>
              <a:t>⑦ trip /trɪp/ vi. 绊倒，跌倒；轻快地走（或跑、跳舞）       ⑧ floppy /ˈflɒpi/adj. 松软的；叭嗒叭嗒的</a:t>
            </a:r>
          </a:p>
          <a:p>
            <a:r>
              <a:rPr lang="zh-CN" altLang="en-US" sz="1600" b="1" i="1">
                <a:latin typeface="微软雅黑" panose="020B0503020204020204" charset="-122"/>
                <a:ea typeface="微软雅黑" panose="020B0503020204020204" charset="-122"/>
                <a:cs typeface="微软雅黑" panose="020B0503020204020204" charset="-122"/>
              </a:rPr>
              <a:t>⑨ clamor /'klæmə/ n. 喧闹，叫嚷；大声的要求 vi. 喧嚷</a:t>
            </a:r>
          </a:p>
          <a:p>
            <a:pPr fontAlgn="auto">
              <a:lnSpc>
                <a:spcPts val="1380"/>
              </a:lnSpc>
            </a:pP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当我走近她的住所时，我听到了一只小狗的</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呜咽声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声音</a:t>
            </a:r>
            <a:r>
              <a:rPr lang="zh-CN" altLang="en-US" sz="2400" b="1">
                <a:latin typeface="微软雅黑" panose="020B0503020204020204" charset="-122"/>
                <a:ea typeface="微软雅黑" panose="020B0503020204020204" charset="-122"/>
                <a:cs typeface="微软雅黑" panose="020B0503020204020204" charset="-122"/>
              </a:rPr>
              <a:t>。然后我看到了小狗，一只</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非常可爱的棕色和黑色斑点</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外貌</a:t>
            </a:r>
            <a:r>
              <a:rPr lang="zh-CN" altLang="en-US" sz="2400" b="1">
                <a:latin typeface="微软雅黑" panose="020B0503020204020204" charset="-122"/>
                <a:ea typeface="微软雅黑" panose="020B0503020204020204" charset="-122"/>
                <a:cs typeface="微软雅黑" panose="020B0503020204020204" charset="-122"/>
              </a:rPr>
              <a:t>的巴吉特猎犬。看到这只小动物我很高兴，我叫道:</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rPr>
              <a:t>“嗨，小狗!”</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语言</a:t>
            </a:r>
            <a:r>
              <a:rPr lang="zh-CN" altLang="en-US" sz="2400" b="1">
                <a:latin typeface="微软雅黑" panose="020B0503020204020204" charset="-122"/>
                <a:ea typeface="微软雅黑" panose="020B0503020204020204" charset="-122"/>
                <a:cs typeface="微软雅黑" panose="020B0503020204020204" charset="-122"/>
              </a:rPr>
              <a:t>突然间，不仅仅是一只小狗，而是</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一窝</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量词</a:t>
            </a:r>
            <a:r>
              <a:rPr lang="zh-CN" altLang="en-US" sz="2400" b="1">
                <a:latin typeface="微软雅黑" panose="020B0503020204020204" charset="-122"/>
                <a:ea typeface="微软雅黑" panose="020B0503020204020204" charset="-122"/>
                <a:cs typeface="微软雅黑" panose="020B0503020204020204" charset="-122"/>
              </a:rPr>
              <a:t>带斑点的巴吉特猎犬，它们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奔向</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铁栅栏门口，想要看到这个过路人，它们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互相绊倒在对方耷拉着的长耳朵上</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争先恐后地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想要抢先到达那里。</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3.</a:t>
            </a:r>
          </a:p>
        </p:txBody>
      </p:sp>
      <p:sp>
        <p:nvSpPr>
          <p:cNvPr id="11" name="文本框 10"/>
          <p:cNvSpPr txBox="1"/>
          <p:nvPr/>
        </p:nvSpPr>
        <p:spPr>
          <a:xfrm>
            <a:off x="2062480"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Dogs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linds(horizontal)">
                                      <p:cBhvr>
                                        <p:cTn id="15" dur="500"/>
                                        <p:tgtEl>
                                          <p:spTgt spid="2">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linds(horizontal)">
                                      <p:cBhvr>
                                        <p:cTn id="18" dur="500"/>
                                        <p:tgtEl>
                                          <p:spTgt spid="2">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linds(horizontal)">
                                      <p:cBhvr>
                                        <p:cTn id="21" dur="500"/>
                                        <p:tgtEl>
                                          <p:spTgt spid="2">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linds(horizontal)">
                                      <p:cBhvr>
                                        <p:cTn id="2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8" name="图片 7">
            <a:hlinkClick r:id="rId7" action="ppaction://hlinkfile"/>
          </p:cNvPr>
          <p:cNvPicPr>
            <a:picLocks noChangeAspect="1"/>
          </p:cNvPicPr>
          <p:nvPr/>
        </p:nvPicPr>
        <p:blipFill>
          <a:blip r:embed="rId8"/>
          <a:srcRect l="12031" t="10278" r="15979" b="1648"/>
          <a:stretch>
            <a:fillRect/>
          </a:stretch>
        </p:blipFill>
        <p:spPr>
          <a:xfrm>
            <a:off x="1776730" y="2212975"/>
            <a:ext cx="9165590" cy="4645025"/>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a:t>
            </a:r>
          </a:p>
        </p:txBody>
      </p:sp>
      <p:sp>
        <p:nvSpPr>
          <p:cNvPr id="10" name="文本框 9"/>
          <p:cNvSpPr txBox="1"/>
          <p:nvPr/>
        </p:nvSpPr>
        <p:spPr>
          <a:xfrm>
            <a:off x="920750" y="644525"/>
            <a:ext cx="10877550" cy="1568450"/>
          </a:xfrm>
          <a:prstGeom prst="rect">
            <a:avLst/>
          </a:prstGeom>
          <a:noFill/>
        </p:spPr>
        <p:txBody>
          <a:bodyPr wrap="square" rtlCol="0">
            <a:spAutoFit/>
          </a:bodyPr>
          <a:lstStyle/>
          <a:p>
            <a:r>
              <a:rPr lang="en-US" altLang="zh-CN" sz="2400" b="1">
                <a:latin typeface="微软雅黑" panose="020B0503020204020204" charset="-122"/>
                <a:ea typeface="微软雅黑" panose="020B0503020204020204" charset="-122"/>
              </a:rPr>
              <a:t>    Dogs may not make the world go around, but they certainly make life richer, healthier and happier.  Here are 10 touching quotes that sum up that special best-friend relationship we share with our </a:t>
            </a:r>
            <a:r>
              <a:rPr lang="en-US" altLang="zh-CN" sz="2400" b="1" u="sng">
                <a:latin typeface="微软雅黑" panose="020B0503020204020204" charset="-122"/>
                <a:ea typeface="微软雅黑" panose="020B0503020204020204" charset="-122"/>
              </a:rPr>
              <a:t>canine</a:t>
            </a:r>
            <a:r>
              <a:rPr lang="en-US" altLang="zh-CN" sz="2400" b="1">
                <a:latin typeface="微软雅黑" panose="020B0503020204020204" charset="-122"/>
                <a:ea typeface="微软雅黑" panose="020B0503020204020204" charset="-122"/>
              </a:rPr>
              <a:t> companions.                   </a:t>
            </a:r>
            <a:r>
              <a:rPr lang="en-US" altLang="zh-CN" sz="1600" b="1" i="1">
                <a:latin typeface="微软雅黑" panose="020B0503020204020204" charset="-122"/>
                <a:ea typeface="微软雅黑" panose="020B0503020204020204" charset="-122"/>
              </a:rPr>
              <a:t>canine  /ˈkeɪnaɪn/ adj. 犬的；犬齿的；犬科的；似犬的</a:t>
            </a:r>
          </a:p>
        </p:txBody>
      </p:sp>
      <p:sp>
        <p:nvSpPr>
          <p:cNvPr id="11" name="文本框 10"/>
          <p:cNvSpPr txBox="1"/>
          <p:nvPr/>
        </p:nvSpPr>
        <p:spPr>
          <a:xfrm>
            <a:off x="2062480" y="184150"/>
            <a:ext cx="458787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Lead in - Play the video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640715" y="836295"/>
            <a:ext cx="11109325" cy="5015865"/>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Seeing me, they </a:t>
            </a:r>
            <a:r>
              <a:rPr lang="en-US" altLang="zh-CN" sz="2400" b="1" u="sng">
                <a:solidFill>
                  <a:srgbClr val="002060"/>
                </a:solidFill>
                <a:latin typeface="微软雅黑" panose="020B0503020204020204" charset="-122"/>
                <a:ea typeface="微软雅黑" panose="020B0503020204020204" charset="-122"/>
                <a:cs typeface="微软雅黑" panose="020B0503020204020204" charset="-122"/>
              </a:rPr>
              <a:t>yipped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 and </a:t>
            </a:r>
            <a:r>
              <a:rPr lang="en-US" altLang="zh-CN" sz="2400" b="1" u="sng">
                <a:solidFill>
                  <a:srgbClr val="002060"/>
                </a:solidFill>
                <a:latin typeface="微软雅黑" panose="020B0503020204020204" charset="-122"/>
                <a:ea typeface="微软雅黑" panose="020B0503020204020204" charset="-122"/>
                <a:cs typeface="微软雅黑" panose="020B0503020204020204" charset="-122"/>
              </a:rPr>
              <a:t>moaned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en-US" altLang="zh-CN" sz="2400" b="1">
                <a:latin typeface="微软雅黑" panose="020B0503020204020204" charset="-122"/>
                <a:ea typeface="微软雅黑" panose="020B0503020204020204" charset="-122"/>
                <a:cs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in </a:t>
            </a:r>
            <a:r>
              <a:rPr lang="en-US" altLang="zh-CN" sz="2400" b="1" u="sng">
                <a:solidFill>
                  <a:srgbClr val="002060"/>
                </a:solidFill>
                <a:latin typeface="微软雅黑" panose="020B0503020204020204" charset="-122"/>
                <a:ea typeface="微软雅黑" panose="020B0503020204020204" charset="-122"/>
                <a:cs typeface="微软雅黑" panose="020B0503020204020204" charset="-122"/>
              </a:rPr>
              <a:t>anticipation</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en-US" altLang="zh-CN" sz="2400" b="1">
                <a:latin typeface="微软雅黑" panose="020B0503020204020204" charset="-122"/>
                <a:ea typeface="微软雅黑" panose="020B0503020204020204" charset="-122"/>
                <a:cs typeface="微软雅黑" panose="020B0503020204020204" charset="-122"/>
              </a:rPr>
              <a:t>, </a:t>
            </a:r>
            <a:r>
              <a:rPr lang="en-US" altLang="zh-CN" sz="2400" b="1" u="sng">
                <a:solidFill>
                  <a:srgbClr val="002060"/>
                </a:solidFill>
                <a:latin typeface="微软雅黑" panose="020B0503020204020204" charset="-122"/>
                <a:ea typeface="微软雅黑" panose="020B0503020204020204" charset="-122"/>
                <a:cs typeface="微软雅黑" panose="020B0503020204020204" charset="-122"/>
              </a:rPr>
              <a:t>frantically</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en-US" altLang="zh-CN" sz="2400" b="1">
                <a:latin typeface="微软雅黑" panose="020B0503020204020204" charset="-122"/>
                <a:ea typeface="微软雅黑" panose="020B0503020204020204" charset="-122"/>
                <a:cs typeface="微软雅黑" panose="020B0503020204020204" charset="-122"/>
              </a:rPr>
              <a:t> </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wagging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⑤</a:t>
            </a:r>
            <a:r>
              <a:rPr lang="en-US" altLang="zh-CN" sz="2400" b="1">
                <a:latin typeface="微软雅黑" panose="020B0503020204020204" charset="-122"/>
                <a:ea typeface="微软雅黑" panose="020B0503020204020204" charset="-122"/>
                <a:cs typeface="微软雅黑" panose="020B0503020204020204" charset="-122"/>
              </a:rPr>
              <a:t> their little tails.   </a:t>
            </a:r>
            <a:r>
              <a:rPr lang="zh-CN" altLang="en-US" sz="2400" b="1">
                <a:latin typeface="微软雅黑" panose="020B0503020204020204" charset="-122"/>
                <a:ea typeface="微软雅黑" panose="020B0503020204020204" charset="-122"/>
                <a:cs typeface="微软雅黑" panose="020B0503020204020204" charset="-122"/>
              </a:rPr>
              <a:t>Unable to resist a closer look at the puppies, I hurried over. The puppies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struggled to</a:t>
            </a:r>
            <a:r>
              <a:rPr lang="zh-CN" altLang="en-US" sz="2400" b="1">
                <a:latin typeface="微软雅黑" panose="020B0503020204020204" charset="-122"/>
                <a:ea typeface="微软雅黑" panose="020B0503020204020204" charset="-122"/>
                <a:cs typeface="微软雅黑" panose="020B0503020204020204" charset="-122"/>
              </a:rPr>
              <a:t> get closer to me,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pouncing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⑥</a:t>
            </a:r>
            <a:r>
              <a:rPr lang="zh-CN" altLang="en-US" sz="2400" b="1" u="sng" baseline="30000">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and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tumbling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⑦</a:t>
            </a:r>
            <a:r>
              <a:rPr lang="zh-CN" altLang="en-US" sz="2400" b="1">
                <a:latin typeface="微软雅黑" panose="020B0503020204020204" charset="-122"/>
                <a:ea typeface="微软雅黑" panose="020B0503020204020204" charset="-122"/>
                <a:cs typeface="微软雅黑" panose="020B0503020204020204" charset="-122"/>
              </a:rPr>
              <a:t> over each other. </a:t>
            </a:r>
          </a:p>
          <a:p>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① yip /jɪp/n. 叫喊声vi. 犬吠；尖叫                               </a:t>
            </a:r>
          </a:p>
          <a:p>
            <a:r>
              <a:rPr lang="zh-CN" altLang="en-US" sz="1600" b="1" i="1">
                <a:latin typeface="微软雅黑" panose="020B0503020204020204" charset="-122"/>
                <a:ea typeface="微软雅黑" panose="020B0503020204020204" charset="-122"/>
                <a:cs typeface="微软雅黑" panose="020B0503020204020204" charset="-122"/>
                <a:sym typeface="+mn-ea"/>
              </a:rPr>
              <a:t>② moan /məʊn/vi. 抱怨；呻吟 n. 呻吟声 </a:t>
            </a:r>
          </a:p>
          <a:p>
            <a:r>
              <a:rPr lang="zh-CN" altLang="en-US" sz="1600" b="1" i="1">
                <a:latin typeface="微软雅黑" panose="020B0503020204020204" charset="-122"/>
                <a:ea typeface="微软雅黑" panose="020B0503020204020204" charset="-122"/>
                <a:cs typeface="微软雅黑" panose="020B0503020204020204" charset="-122"/>
                <a:sym typeface="+mn-ea"/>
              </a:rPr>
              <a:t>③ anticipation /ænˌtɪsɪˈpeɪʃn/ n. 预料；盼望           </a:t>
            </a:r>
          </a:p>
          <a:p>
            <a:r>
              <a:rPr lang="zh-CN" altLang="en-US" sz="1600" b="1" i="1">
                <a:latin typeface="微软雅黑" panose="020B0503020204020204" charset="-122"/>
                <a:ea typeface="微软雅黑" panose="020B0503020204020204" charset="-122"/>
                <a:cs typeface="微软雅黑" panose="020B0503020204020204" charset="-122"/>
                <a:sym typeface="+mn-ea"/>
              </a:rPr>
              <a:t>④ frantically /ˈfræntɪkli/ adv. 疯狂似地；狂暴地 </a:t>
            </a:r>
          </a:p>
          <a:p>
            <a:r>
              <a:rPr lang="zh-CN" altLang="en-US" sz="1600" b="1" i="1">
                <a:latin typeface="微软雅黑" panose="020B0503020204020204" charset="-122"/>
                <a:ea typeface="微软雅黑" panose="020B0503020204020204" charset="-122"/>
                <a:cs typeface="微软雅黑" panose="020B0503020204020204" charset="-122"/>
                <a:sym typeface="+mn-ea"/>
              </a:rPr>
              <a:t>⑤ wag /wæɡ/ v. （动物尾巴）来回摇摆                     </a:t>
            </a:r>
          </a:p>
          <a:p>
            <a:r>
              <a:rPr lang="zh-CN" altLang="en-US" sz="1600" b="1" i="1">
                <a:latin typeface="微软雅黑" panose="020B0503020204020204" charset="-122"/>
                <a:ea typeface="微软雅黑" panose="020B0503020204020204" charset="-122"/>
                <a:cs typeface="微软雅黑" panose="020B0503020204020204" charset="-122"/>
                <a:sym typeface="+mn-ea"/>
              </a:rPr>
              <a:t>⑥ pounce  /paʊns/ v. 突袭，猛扑</a:t>
            </a:r>
          </a:p>
          <a:p>
            <a:r>
              <a:rPr lang="zh-CN" altLang="en-US" sz="1600" b="1" i="1">
                <a:latin typeface="微软雅黑" panose="020B0503020204020204" charset="-122"/>
                <a:ea typeface="微软雅黑" panose="020B0503020204020204" charset="-122"/>
                <a:cs typeface="微软雅黑" panose="020B0503020204020204" charset="-122"/>
                <a:sym typeface="+mn-ea"/>
              </a:rPr>
              <a:t>⑦ tumble  /ˈtʌmbl/ v. 摔倒；打滚；滚翻</a:t>
            </a:r>
          </a:p>
          <a:p>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看到我，他们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又叫又叫</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期待着</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疯狂地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摇着他们的小尾巴</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。我忍不住要仔细看看那些小狗，赶紧走了过去。小狗们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挣扎着</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向我靠近，</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扑过来又滚过来</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3.</a:t>
            </a:r>
          </a:p>
        </p:txBody>
      </p:sp>
      <p:sp>
        <p:nvSpPr>
          <p:cNvPr id="11" name="文本框 10"/>
          <p:cNvSpPr txBox="1"/>
          <p:nvPr/>
        </p:nvSpPr>
        <p:spPr>
          <a:xfrm>
            <a:off x="2062480"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Dogs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blinds(horizontal)">
                                      <p:cBhvr>
                                        <p:cTn id="20" dur="500"/>
                                        <p:tgtEl>
                                          <p:spTgt spid="2">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linds(horizontal)">
                                      <p:cBhvr>
                                        <p:cTn id="23" dur="500"/>
                                        <p:tgtEl>
                                          <p:spTgt spid="2">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blinds(horizontal)">
                                      <p:cBhvr>
                                        <p:cTn id="26" dur="500"/>
                                        <p:tgtEl>
                                          <p:spTgt spid="2">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blinds(horizontal)">
                                      <p:cBhvr>
                                        <p:cTn id="29" dur="500"/>
                                        <p:tgtEl>
                                          <p:spTgt spid="2">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blinds(horizontal)">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464185" y="644525"/>
            <a:ext cx="11264265" cy="600075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The ones in front were now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standing on their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hind</a:t>
            </a:r>
            <a:r>
              <a:rPr lang="zh-CN" altLang="en-US" sz="2400" b="1" baseline="30000">
                <a:solidFill>
                  <a:srgbClr val="002060"/>
                </a:solidFill>
                <a:latin typeface="微软雅黑" panose="020B0503020204020204" charset="-122"/>
                <a:ea typeface="微软雅黑" panose="020B0503020204020204" charset="-122"/>
                <a:cs typeface="微软雅黑" panose="020B0503020204020204" charset="-122"/>
                <a:sym typeface="+mn-ea"/>
              </a:rPr>
              <a:t>①</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legs</a:t>
            </a:r>
            <a:r>
              <a:rPr lang="zh-CN" altLang="en-US" sz="2400" b="1">
                <a:latin typeface="微软雅黑" panose="020B0503020204020204" charset="-122"/>
                <a:ea typeface="微软雅黑" panose="020B0503020204020204" charset="-122"/>
                <a:cs typeface="微软雅黑" panose="020B0503020204020204" charset="-122"/>
              </a:rPr>
              <a:t>, their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plump</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little bodies</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leaned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taunt</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against</a:t>
            </a:r>
            <a:r>
              <a:rPr lang="zh-CN" altLang="en-US" sz="2400" b="1">
                <a:latin typeface="微软雅黑" panose="020B0503020204020204" charset="-122"/>
                <a:ea typeface="微软雅黑" panose="020B0503020204020204" charset="-122"/>
                <a:cs typeface="微软雅黑" panose="020B0503020204020204" charset="-122"/>
              </a:rPr>
              <a:t> the wire gate so as to be as close to me as possible. Like the pup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who greeted me</a:t>
            </a:r>
            <a:r>
              <a:rPr lang="zh-CN" altLang="en-US" sz="2400" b="1">
                <a:latin typeface="微软雅黑" panose="020B0503020204020204" charset="-122"/>
                <a:ea typeface="微软雅黑" panose="020B0503020204020204" charset="-122"/>
                <a:cs typeface="微软雅黑" panose="020B0503020204020204" charset="-122"/>
              </a:rPr>
              <a:t>, the others looked to be about one or two months old. As I stood with my fingers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poked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zh-CN" altLang="en-US" sz="2400" b="1" baseline="30000">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through the wire fence to enjoy their</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affectionate</a:t>
            </a:r>
            <a:r>
              <a:rPr lang="zh-CN" altLang="en-US" sz="2400" b="1" baseline="30000">
                <a:latin typeface="微软雅黑" panose="020B0503020204020204" charset="-122"/>
                <a:ea typeface="微软雅黑" panose="020B0503020204020204" charset="-122"/>
                <a:cs typeface="微软雅黑" panose="020B0503020204020204" charset="-122"/>
                <a:sym typeface="+mn-ea"/>
              </a:rPr>
              <a:t>⑤</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licks</a:t>
            </a:r>
            <a:r>
              <a:rPr lang="zh-CN" altLang="en-US" sz="2400" b="1" baseline="30000">
                <a:latin typeface="微软雅黑" panose="020B0503020204020204" charset="-122"/>
                <a:ea typeface="微软雅黑" panose="020B0503020204020204" charset="-122"/>
                <a:cs typeface="微软雅黑" panose="020B0503020204020204" charset="-122"/>
                <a:sym typeface="+mn-ea"/>
              </a:rPr>
              <a:t>⑥</a:t>
            </a:r>
            <a:r>
              <a:rPr lang="zh-CN" altLang="en-US" sz="2400" b="1">
                <a:latin typeface="微软雅黑" panose="020B0503020204020204" charset="-122"/>
                <a:ea typeface="微软雅黑" panose="020B0503020204020204" charset="-122"/>
                <a:cs typeface="微软雅黑" panose="020B0503020204020204" charset="-122"/>
              </a:rPr>
              <a:t>, I</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was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startled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⑦</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by</a:t>
            </a:r>
            <a:r>
              <a:rPr lang="zh-CN" altLang="en-US" sz="2400" b="1">
                <a:latin typeface="微软雅黑" panose="020B0503020204020204" charset="-122"/>
                <a:ea typeface="微软雅黑" panose="020B0503020204020204" charset="-122"/>
                <a:cs typeface="微软雅黑" panose="020B0503020204020204" charset="-122"/>
              </a:rPr>
              <a:t> a woman's voice. </a:t>
            </a:r>
          </a:p>
          <a:p>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1600" b="1" i="1">
                <a:latin typeface="微软雅黑" panose="020B0503020204020204" charset="-122"/>
                <a:ea typeface="微软雅黑" panose="020B0503020204020204" charset="-122"/>
                <a:cs typeface="微软雅黑" panose="020B0503020204020204" charset="-122"/>
              </a:rPr>
              <a:t>① hind /haɪnd/ adj. 后部的                     </a:t>
            </a:r>
          </a:p>
          <a:p>
            <a:r>
              <a:rPr lang="zh-CN" altLang="en-US" sz="1600" b="1" i="1">
                <a:latin typeface="微软雅黑" panose="020B0503020204020204" charset="-122"/>
                <a:ea typeface="微软雅黑" panose="020B0503020204020204" charset="-122"/>
                <a:cs typeface="微软雅黑" panose="020B0503020204020204" charset="-122"/>
              </a:rPr>
              <a:t>② plump /plʌmp/ adj. 饱满的；胖乎乎的  v. （使）饱满而柔软；重重地放下</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③ taunt  /tɔːnt/ adj. 很高的  v. 奚落，逗弄                   </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④ poke /pəʊk/ vi. 刺，捅；戳；伸出</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⑤ affectionate /əˈfekʃənət/ adj. 深情的；充满爱的； </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⑥ lick /lɪk/ v. 舔；卷过；</a:t>
            </a:r>
            <a:r>
              <a:rPr lang="zh-CN" altLang="en-US" sz="1600" b="1" i="1">
                <a:latin typeface="微软雅黑" panose="020B0503020204020204" charset="-122"/>
                <a:ea typeface="微软雅黑" panose="020B0503020204020204" charset="-122"/>
                <a:cs typeface="微软雅黑" panose="020B0503020204020204" charset="-122"/>
                <a:sym typeface="+mn-ea"/>
              </a:rPr>
              <a:t>轻轻拍打</a:t>
            </a: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⑦ startle /ˈstɑːtl/   v. 使吓一跳；</a:t>
            </a:r>
            <a:r>
              <a:rPr lang="zh-CN" altLang="en-US" sz="1600" b="1" i="1">
                <a:latin typeface="微软雅黑" panose="020B0503020204020204" charset="-122"/>
                <a:ea typeface="微软雅黑" panose="020B0503020204020204" charset="-122"/>
                <a:cs typeface="微软雅黑" panose="020B0503020204020204" charset="-122"/>
                <a:sym typeface="+mn-ea"/>
              </a:rPr>
              <a:t>惊跳；</a:t>
            </a:r>
            <a:r>
              <a:rPr lang="zh-CN" altLang="en-US" sz="1600" b="1" i="1">
                <a:latin typeface="微软雅黑" panose="020B0503020204020204" charset="-122"/>
                <a:ea typeface="微软雅黑" panose="020B0503020204020204" charset="-122"/>
                <a:cs typeface="微软雅黑" panose="020B0503020204020204" charset="-122"/>
              </a:rPr>
              <a:t>使惊奇 n. 惊愕；惊恐</a:t>
            </a:r>
          </a:p>
          <a:p>
            <a:pPr algn="l">
              <a:buClrTx/>
              <a:buSzTx/>
              <a:buNone/>
            </a:pP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前面的小狗现在都</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用后腿站着</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，他们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胖胖的小身体</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尽可能高地伸展着靠在</a:t>
            </a:r>
            <a:r>
              <a:rPr lang="zh-CN" altLang="en-US" sz="2400" b="1">
                <a:latin typeface="微软雅黑" panose="020B0503020204020204" charset="-122"/>
                <a:ea typeface="微软雅黑" panose="020B0503020204020204" charset="-122"/>
                <a:cs typeface="微软雅黑" panose="020B0503020204020204" charset="-122"/>
              </a:rPr>
              <a:t>铁门上，尽量靠近我。</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和跟我打招呼</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的小狗一样，其他的看起来也有一两个月大。我站在那里，手指从铁丝栅栏里伸出来，享受着它们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深情的舔舐</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，我被一个女人的声音</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吓了一跳</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3.</a:t>
            </a:r>
          </a:p>
        </p:txBody>
      </p:sp>
      <p:sp>
        <p:nvSpPr>
          <p:cNvPr id="11" name="文本框 10"/>
          <p:cNvSpPr txBox="1"/>
          <p:nvPr/>
        </p:nvSpPr>
        <p:spPr>
          <a:xfrm>
            <a:off x="2062480"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Dogs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970915" y="876300"/>
            <a:ext cx="10558780" cy="446151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She had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the warmest brown eyes</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which could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melt </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even the hardest heart</a:t>
            </a:r>
            <a:r>
              <a:rPr lang="zh-CN" altLang="en-US" sz="2400" b="1">
                <a:latin typeface="微软雅黑" panose="020B0503020204020204" charset="-122"/>
                <a:ea typeface="微软雅黑" panose="020B0503020204020204" charset="-122"/>
                <a:cs typeface="微软雅黑" panose="020B0503020204020204" charset="-122"/>
              </a:rPr>
              <a:t>. She had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long,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pointed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ears that seemed to be oversized compared to her little head</a:t>
            </a:r>
            <a:r>
              <a:rPr lang="zh-CN" altLang="en-US" sz="2400" b="1">
                <a:latin typeface="微软雅黑" panose="020B0503020204020204" charset="-122"/>
                <a:ea typeface="微软雅黑" panose="020B0503020204020204" charset="-122"/>
                <a:cs typeface="微软雅黑" panose="020B0503020204020204" charset="-122"/>
              </a:rPr>
              <a:t>. When I watched her playing in the yard,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all I could see were ears, eyes, and legs</a:t>
            </a:r>
            <a:r>
              <a:rPr lang="zh-CN" altLang="en-US" sz="2400" b="1">
                <a:latin typeface="微软雅黑" panose="020B0503020204020204" charset="-122"/>
                <a:ea typeface="微软雅黑" panose="020B0503020204020204" charset="-122"/>
                <a:cs typeface="微软雅黑" panose="020B0503020204020204" charset="-122"/>
              </a:rPr>
              <a:t>. Like all puppies, she was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full of energy,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inquisitiveness</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and wonder</a:t>
            </a:r>
            <a:r>
              <a:rPr lang="zh-CN" altLang="en-US" sz="2400" b="1">
                <a:latin typeface="微软雅黑" panose="020B0503020204020204" charset="-122"/>
                <a:ea typeface="微软雅黑" panose="020B0503020204020204" charset="-122"/>
                <a:cs typeface="微软雅黑" panose="020B0503020204020204" charset="-122"/>
              </a:rPr>
              <a:t>. </a:t>
            </a:r>
          </a:p>
          <a:p>
            <a:pPr algn="l" fontAlgn="auto">
              <a:lnSpc>
                <a:spcPts val="1120"/>
              </a:lnSpc>
              <a:buClrTx/>
              <a:buSzTx/>
              <a:buNone/>
            </a:pP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① melt /melt/ v. 熔化，溶解；软化；使感动</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② </a:t>
            </a:r>
            <a:r>
              <a:rPr lang="zh-CN" altLang="en-US" sz="1600" b="1" i="1">
                <a:latin typeface="微软雅黑" panose="020B0503020204020204" charset="-122"/>
                <a:ea typeface="微软雅黑" panose="020B0503020204020204" charset="-122"/>
                <a:cs typeface="微软雅黑" panose="020B0503020204020204" charset="-122"/>
              </a:rPr>
              <a:t>pointed /ˈpɔɪntɪd/ adj. 尖的；突出的；锐利的；率直的</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③ </a:t>
            </a:r>
            <a:r>
              <a:rPr lang="zh-CN" altLang="en-US" sz="1600" b="1" i="1">
                <a:latin typeface="微软雅黑" panose="020B0503020204020204" charset="-122"/>
                <a:ea typeface="微软雅黑" panose="020B0503020204020204" charset="-122"/>
                <a:cs typeface="微软雅黑" panose="020B0503020204020204" charset="-122"/>
              </a:rPr>
              <a:t>inquisitiveness /ɪnˈkwɪzətɪvnəs/好奇；求知欲；好奇心</a:t>
            </a:r>
          </a:p>
          <a:p>
            <a:pPr fontAlgn="auto">
              <a:lnSpc>
                <a:spcPts val="1280"/>
              </a:lnSpc>
            </a:pP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她有</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一双最温暖的棕色眼睛</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即使是最坚硬的心也会被它融化</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rPr>
              <a:t>比喻</a:t>
            </a:r>
            <a:r>
              <a:rPr lang="zh-CN" altLang="en-US" sz="2400" b="1">
                <a:latin typeface="微软雅黑" panose="020B0503020204020204" charset="-122"/>
                <a:ea typeface="微软雅黑" panose="020B0503020204020204" charset="-122"/>
                <a:cs typeface="微软雅黑" panose="020B0503020204020204" charset="-122"/>
              </a:rPr>
              <a:t>。她有</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一对又长又尖的耳朵，和她的小脑袋相比，耳朵似乎太大了</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latin typeface="微软雅黑" panose="020B0503020204020204" charset="-122"/>
                <a:ea typeface="微软雅黑" panose="020B0503020204020204" charset="-122"/>
                <a:cs typeface="微软雅黑" panose="020B0503020204020204" charset="-122"/>
              </a:rPr>
              <a:t>。当我看着她在院子里玩耍时，我</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所能看到的只有耳朵、眼睛和腿</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。像所有的小狗一样，她</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充满活力、求知欲和好奇心</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3.</a:t>
            </a:r>
          </a:p>
        </p:txBody>
      </p:sp>
      <p:sp>
        <p:nvSpPr>
          <p:cNvPr id="11" name="文本框 10"/>
          <p:cNvSpPr txBox="1"/>
          <p:nvPr/>
        </p:nvSpPr>
        <p:spPr>
          <a:xfrm>
            <a:off x="2062480"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Dogs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556895" y="1389380"/>
            <a:ext cx="10897235" cy="407924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There were four puppies and four visitors; the man handed each of us a dog. Three of the puppies looked up at us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with large, curious eyes</a:t>
            </a:r>
            <a:r>
              <a:rPr lang="zh-CN" altLang="en-US" sz="2400" b="1">
                <a:latin typeface="微软雅黑" panose="020B0503020204020204" charset="-122"/>
                <a:ea typeface="微软雅黑" panose="020B0503020204020204" charset="-122"/>
                <a:cs typeface="微软雅黑" panose="020B0503020204020204" charset="-122"/>
              </a:rPr>
              <a:t>. The fourth one, who I was holding, began to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wiggle</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excitedly and kiss my face</a:t>
            </a:r>
            <a:r>
              <a:rPr lang="zh-CN" altLang="en-US" sz="2400" b="1">
                <a:latin typeface="微软雅黑" panose="020B0503020204020204" charset="-122"/>
                <a:ea typeface="微软雅黑" panose="020B0503020204020204" charset="-122"/>
                <a:cs typeface="微软雅黑" panose="020B0503020204020204" charset="-122"/>
              </a:rPr>
              <a:t>. The dogs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raced around joyfully</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tagging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each other</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and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wrestling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with the giftwrap.</a:t>
            </a:r>
            <a:r>
              <a:rPr lang="zh-CN" altLang="en-US" sz="2400" b="1">
                <a:latin typeface="微软雅黑" panose="020B0503020204020204" charset="-122"/>
                <a:ea typeface="微软雅黑" panose="020B0503020204020204" charset="-122"/>
                <a:cs typeface="微软雅黑" panose="020B0503020204020204" charset="-122"/>
              </a:rPr>
              <a:t> </a:t>
            </a:r>
          </a:p>
          <a:p>
            <a:pPr fontAlgn="auto">
              <a:lnSpc>
                <a:spcPts val="1120"/>
              </a:lnSpc>
            </a:pPr>
            <a:endParaRPr lang="zh-CN" altLang="en-US" sz="1600" b="1" i="1">
              <a:latin typeface="微软雅黑" panose="020B0503020204020204" charset="-122"/>
              <a:ea typeface="微软雅黑" panose="020B0503020204020204" charset="-122"/>
              <a:cs typeface="微软雅黑" panose="020B0503020204020204" charset="-122"/>
              <a:sym typeface="+mn-ea"/>
            </a:endParaRPr>
          </a:p>
          <a:p>
            <a:r>
              <a:rPr lang="zh-CN" altLang="en-US" sz="1600" b="1" i="1">
                <a:latin typeface="微软雅黑" panose="020B0503020204020204" charset="-122"/>
                <a:ea typeface="微软雅黑" panose="020B0503020204020204" charset="-122"/>
                <a:cs typeface="微软雅黑" panose="020B0503020204020204" charset="-122"/>
                <a:sym typeface="+mn-ea"/>
              </a:rPr>
              <a:t>①</a:t>
            </a:r>
            <a:r>
              <a:rPr lang="zh-CN" altLang="en-US" sz="1600" b="1" i="1">
                <a:latin typeface="微软雅黑" panose="020B0503020204020204" charset="-122"/>
                <a:ea typeface="微软雅黑" panose="020B0503020204020204" charset="-122"/>
                <a:cs typeface="微软雅黑" panose="020B0503020204020204" charset="-122"/>
              </a:rPr>
              <a:t>wiggle /ˈwɪɡl/   v. /n. 摆动，扭动</a:t>
            </a:r>
          </a:p>
          <a:p>
            <a:r>
              <a:rPr lang="zh-CN" altLang="en-US" sz="1600" b="1" i="1">
                <a:latin typeface="微软雅黑" panose="020B0503020204020204" charset="-122"/>
                <a:ea typeface="微软雅黑" panose="020B0503020204020204" charset="-122"/>
                <a:cs typeface="微软雅黑" panose="020B0503020204020204" charset="-122"/>
                <a:sym typeface="+mn-ea"/>
              </a:rPr>
              <a:t>②</a:t>
            </a:r>
            <a:r>
              <a:rPr lang="zh-CN" altLang="en-US" sz="1600" b="1" i="1">
                <a:latin typeface="微软雅黑" panose="020B0503020204020204" charset="-122"/>
                <a:ea typeface="微软雅黑" panose="020B0503020204020204" charset="-122"/>
                <a:cs typeface="微软雅黑" panose="020B0503020204020204" charset="-122"/>
              </a:rPr>
              <a:t>tag /tæɡ/ v. 尾随，紧随  n. 标签；结束语</a:t>
            </a:r>
          </a:p>
          <a:p>
            <a:r>
              <a:rPr lang="zh-CN" altLang="en-US" sz="1600" b="1" i="1">
                <a:latin typeface="微软雅黑" panose="020B0503020204020204" charset="-122"/>
                <a:ea typeface="微软雅黑" panose="020B0503020204020204" charset="-122"/>
                <a:cs typeface="微软雅黑" panose="020B0503020204020204" charset="-122"/>
                <a:sym typeface="+mn-ea"/>
              </a:rPr>
              <a:t>③</a:t>
            </a:r>
            <a:r>
              <a:rPr lang="zh-CN" altLang="en-US" sz="1600" b="1" i="1">
                <a:latin typeface="微软雅黑" panose="020B0503020204020204" charset="-122"/>
                <a:ea typeface="微软雅黑" panose="020B0503020204020204" charset="-122"/>
                <a:cs typeface="微软雅黑" panose="020B0503020204020204" charset="-122"/>
              </a:rPr>
              <a:t>wrestle /ˈresl/ v. 摔跤；扭打</a:t>
            </a:r>
          </a:p>
          <a:p>
            <a:pPr fontAlgn="auto">
              <a:lnSpc>
                <a:spcPts val="1180"/>
              </a:lnSpc>
            </a:pPr>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有四只小狗和四位访客;那个人给了我们每人一条狗。三只小狗</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用好奇的大眼睛</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看着我们。第四个，我抱着的那个，开始</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兴奋地扭动，亲吻我的脸</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。狗儿们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欢快地跑来跑去，互相追逐打闹，还拼命地扯着礼物包装缎带</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3.</a:t>
            </a:r>
          </a:p>
        </p:txBody>
      </p:sp>
      <p:sp>
        <p:nvSpPr>
          <p:cNvPr id="11" name="文本框 10"/>
          <p:cNvSpPr txBox="1"/>
          <p:nvPr/>
        </p:nvSpPr>
        <p:spPr>
          <a:xfrm>
            <a:off x="2062480"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Dogs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513715" y="930910"/>
            <a:ext cx="11164570" cy="444119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Everything about her was exciting — her</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little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bark</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the way</a:t>
            </a:r>
            <a:r>
              <a:rPr lang="zh-CN" altLang="en-US" sz="2400" b="1">
                <a:latin typeface="微软雅黑" panose="020B0503020204020204" charset="-122"/>
                <a:ea typeface="微软雅黑" panose="020B0503020204020204" charset="-122"/>
                <a:cs typeface="微软雅黑" panose="020B0503020204020204" charset="-122"/>
              </a:rPr>
              <a:t> she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half-</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waddled</a:t>
            </a:r>
            <a:r>
              <a:rPr lang="zh-CN" altLang="en-US" sz="2400" b="1" baseline="30000">
                <a:latin typeface="微软雅黑" panose="020B0503020204020204" charset="-122"/>
                <a:ea typeface="微软雅黑" panose="020B0503020204020204" charset="-122"/>
                <a:cs typeface="微软雅黑" panose="020B0503020204020204" charset="-122"/>
                <a:sym typeface="+mn-ea"/>
              </a:rPr>
              <a:t> ②</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half-</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scampered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latin typeface="微软雅黑" panose="020B0503020204020204" charset="-122"/>
                <a:ea typeface="微软雅黑" panose="020B0503020204020204" charset="-122"/>
                <a:cs typeface="微软雅黑" panose="020B0503020204020204" charset="-122"/>
              </a:rPr>
              <a:t> down the </a:t>
            </a:r>
            <a:r>
              <a:rPr lang="zh-CN" altLang="en-US" sz="2400" b="1" u="sng">
                <a:latin typeface="微软雅黑" panose="020B0503020204020204" charset="-122"/>
                <a:ea typeface="微软雅黑" panose="020B0503020204020204" charset="-122"/>
                <a:cs typeface="微软雅黑" panose="020B0503020204020204" charset="-122"/>
              </a:rPr>
              <a:t>gravel</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zh-CN" altLang="en-US" sz="2400" b="1">
                <a:latin typeface="微软雅黑" panose="020B0503020204020204" charset="-122"/>
                <a:ea typeface="微软雅黑" panose="020B0503020204020204" charset="-122"/>
                <a:cs typeface="微软雅黑" panose="020B0503020204020204" charset="-122"/>
              </a:rPr>
              <a:t> driveway;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the way</a:t>
            </a:r>
            <a:r>
              <a:rPr lang="zh-CN" altLang="en-US" sz="2400" b="1">
                <a:latin typeface="微软雅黑" panose="020B0503020204020204" charset="-122"/>
                <a:ea typeface="微软雅黑" panose="020B0503020204020204" charset="-122"/>
                <a:cs typeface="微软雅黑" panose="020B0503020204020204" charset="-122"/>
              </a:rPr>
              <a:t> she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got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startled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⑤</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by bicycle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horn</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a:t>
            </a:r>
            <a:r>
              <a:rPr lang="zh-CN" altLang="en-US" sz="2400" b="1" baseline="30000">
                <a:latin typeface="微软雅黑" panose="020B0503020204020204" charset="-122"/>
                <a:ea typeface="微软雅黑" panose="020B0503020204020204" charset="-122"/>
                <a:cs typeface="微软雅黑" panose="020B0503020204020204" charset="-122"/>
                <a:sym typeface="+mn-ea"/>
              </a:rPr>
              <a:t>⑥</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the way</a:t>
            </a:r>
            <a:r>
              <a:rPr lang="zh-CN" altLang="en-US" sz="2400" b="1">
                <a:latin typeface="微软雅黑" panose="020B0503020204020204" charset="-122"/>
                <a:ea typeface="微软雅黑" panose="020B0503020204020204" charset="-122"/>
                <a:cs typeface="微软雅黑" panose="020B0503020204020204" charset="-122"/>
              </a:rPr>
              <a:t> she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turned up her nose at wet grass and refused to walk through it</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the way排比</a:t>
            </a:r>
            <a:endParaRPr lang="zh-CN" altLang="en-US" sz="2400" b="1">
              <a:latin typeface="微软雅黑" panose="020B0503020204020204" charset="-122"/>
              <a:ea typeface="微软雅黑" panose="020B0503020204020204" charset="-122"/>
              <a:cs typeface="微软雅黑" panose="020B0503020204020204" charset="-122"/>
            </a:endParaRPr>
          </a:p>
          <a:p>
            <a:pPr algn="l" fontAlgn="auto">
              <a:lnSpc>
                <a:spcPts val="1120"/>
              </a:lnSpc>
              <a:buClrTx/>
              <a:buSzTx/>
              <a:buNone/>
            </a:pPr>
            <a:endParaRPr lang="zh-CN" altLang="en-US" sz="1600" b="1" i="1">
              <a:latin typeface="微软雅黑" panose="020B0503020204020204" charset="-122"/>
              <a:ea typeface="微软雅黑" panose="020B0503020204020204" charset="-122"/>
              <a:cs typeface="微软雅黑" panose="020B0503020204020204" charset="-122"/>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rPr>
              <a:t>① bark /bɑːk/  vt./n. 犬吠；狗叫</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② </a:t>
            </a:r>
            <a:r>
              <a:rPr lang="zh-CN" altLang="en-US" sz="1600" b="1" i="1">
                <a:latin typeface="微软雅黑" panose="020B0503020204020204" charset="-122"/>
                <a:ea typeface="微软雅黑" panose="020B0503020204020204" charset="-122"/>
                <a:cs typeface="微软雅黑" panose="020B0503020204020204" charset="-122"/>
              </a:rPr>
              <a:t>waddle /ˈwɒdl/  v. 摇摇摆摆地走，蹒跚而行  n. 蹒跚，摇摆的步子</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③ </a:t>
            </a:r>
            <a:r>
              <a:rPr lang="zh-CN" altLang="en-US" sz="1600" b="1" i="1">
                <a:latin typeface="微软雅黑" panose="020B0503020204020204" charset="-122"/>
                <a:ea typeface="微软雅黑" panose="020B0503020204020204" charset="-122"/>
                <a:cs typeface="微软雅黑" panose="020B0503020204020204" charset="-122"/>
              </a:rPr>
              <a:t>scamper /ˈskæmpə(r)/ vi. 蹦蹦跳跳；奔跑，惊惶奔跑 n. 蹦跳；奔跑</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④ </a:t>
            </a:r>
            <a:r>
              <a:rPr lang="zh-CN" altLang="en-US" sz="1600" b="1" i="1">
                <a:latin typeface="微软雅黑" panose="020B0503020204020204" charset="-122"/>
                <a:ea typeface="微软雅黑" panose="020B0503020204020204" charset="-122"/>
                <a:cs typeface="微软雅黑" panose="020B0503020204020204" charset="-122"/>
              </a:rPr>
              <a:t>gravel /ˈɡrævl/ n. 碎石；砂砾  vt. 用碎石铺</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⑤ </a:t>
            </a:r>
            <a:r>
              <a:rPr lang="zh-CN" altLang="en-US" sz="1600" b="1" i="1">
                <a:latin typeface="微软雅黑" panose="020B0503020204020204" charset="-122"/>
                <a:ea typeface="微软雅黑" panose="020B0503020204020204" charset="-122"/>
                <a:cs typeface="微软雅黑" panose="020B0503020204020204" charset="-122"/>
              </a:rPr>
              <a:t>startle /ˈstɑːtl/   v. 使吓一跳；惊跳；使惊奇 n. 惊愕；惊恐</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⑥ </a:t>
            </a:r>
            <a:r>
              <a:rPr lang="zh-CN" altLang="en-US" sz="1600" b="1" i="1">
                <a:latin typeface="微软雅黑" panose="020B0503020204020204" charset="-122"/>
                <a:ea typeface="微软雅黑" panose="020B0503020204020204" charset="-122"/>
                <a:cs typeface="微软雅黑" panose="020B0503020204020204" charset="-122"/>
              </a:rPr>
              <a:t>horn  /hɔːn/ n. 喇叭，号角</a:t>
            </a:r>
          </a:p>
          <a:p>
            <a:pPr algn="l" fontAlgn="auto">
              <a:lnSpc>
                <a:spcPts val="1120"/>
              </a:lnSpc>
              <a:buClrTx/>
              <a:buSzTx/>
              <a:buNone/>
            </a:pPr>
            <a:endParaRPr lang="zh-CN" altLang="en-US" sz="1600" b="1" i="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她身上的一切都令人兴奋——她的</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小吠声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声音</a:t>
            </a:r>
            <a:r>
              <a:rPr lang="zh-CN" altLang="en-US" sz="2400" b="1">
                <a:latin typeface="微软雅黑" panose="020B0503020204020204" charset="-122"/>
                <a:ea typeface="微软雅黑" panose="020B0503020204020204" charset="-122"/>
                <a:cs typeface="微软雅黑" panose="020B0503020204020204" charset="-122"/>
              </a:rPr>
              <a:t>;她</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半摇摇摆摆，半蹦蹦跳跳地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走在铺满碎石的车道上;她被自行车的喇叭声</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吓了一跳</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;她对湿漉漉的草地</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嗤之以鼻，拒绝穿过</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3.</a:t>
            </a:r>
          </a:p>
        </p:txBody>
      </p:sp>
      <p:sp>
        <p:nvSpPr>
          <p:cNvPr id="11" name="文本框 10"/>
          <p:cNvSpPr txBox="1"/>
          <p:nvPr/>
        </p:nvSpPr>
        <p:spPr>
          <a:xfrm>
            <a:off x="2062480"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Dogs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3.</a:t>
            </a:r>
          </a:p>
        </p:txBody>
      </p:sp>
      <p:sp>
        <p:nvSpPr>
          <p:cNvPr id="11" name="文本框 10"/>
          <p:cNvSpPr txBox="1"/>
          <p:nvPr/>
        </p:nvSpPr>
        <p:spPr>
          <a:xfrm>
            <a:off x="2062480" y="184150"/>
            <a:ext cx="30930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Dogs </a:t>
            </a:r>
          </a:p>
        </p:txBody>
      </p:sp>
      <p:sp>
        <p:nvSpPr>
          <p:cNvPr id="3" name="文本框 2"/>
          <p:cNvSpPr txBox="1"/>
          <p:nvPr/>
        </p:nvSpPr>
        <p:spPr>
          <a:xfrm>
            <a:off x="493395" y="911860"/>
            <a:ext cx="11205845" cy="545719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sym typeface="+mn-ea"/>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As the sun sank lower toward the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greying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silhouettes</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of the woodland trees</a:t>
            </a:r>
            <a:r>
              <a:rPr lang="zh-CN" altLang="en-US" sz="2400" b="1">
                <a:latin typeface="微软雅黑" panose="020B0503020204020204" charset="-122"/>
                <a:ea typeface="微软雅黑" panose="020B0503020204020204" charset="-122"/>
                <a:cs typeface="微软雅黑" panose="020B0503020204020204" charset="-122"/>
                <a:sym typeface="+mn-ea"/>
              </a:rPr>
              <a:t>, the dogs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moved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wolfishly</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in a pack</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zh-CN" altLang="en-US" sz="2400" b="1">
                <a:latin typeface="微软雅黑" panose="020B0503020204020204" charset="-122"/>
                <a:ea typeface="微软雅黑" panose="020B0503020204020204" charset="-122"/>
                <a:cs typeface="微软雅黑" panose="020B0503020204020204" charset="-122"/>
                <a:sym typeface="+mn-ea"/>
              </a:rPr>
              <a:t>. Their</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brindled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⑤</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coats </a:t>
            </a:r>
            <a:r>
              <a:rPr lang="zh-CN" altLang="en-US" sz="2400" b="1" u="sng">
                <a:latin typeface="微软雅黑" panose="020B0503020204020204" charset="-122"/>
                <a:ea typeface="微软雅黑" panose="020B0503020204020204" charset="-122"/>
                <a:cs typeface="微软雅黑" panose="020B0503020204020204" charset="-122"/>
                <a:sym typeface="+mn-ea"/>
              </a:rPr>
              <a:t>merged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⑥</a:t>
            </a:r>
            <a:r>
              <a:rPr lang="zh-CN" altLang="en-US" sz="2400" b="1" u="sng">
                <a:latin typeface="微软雅黑" panose="020B0503020204020204" charset="-122"/>
                <a:ea typeface="微软雅黑" panose="020B0503020204020204" charset="-122"/>
                <a:cs typeface="微软雅黑" panose="020B0503020204020204" charset="-122"/>
                <a:sym typeface="+mn-ea"/>
              </a:rPr>
              <a:t> with</a:t>
            </a:r>
            <a:r>
              <a:rPr lang="zh-CN" altLang="en-US" sz="2400" b="1">
                <a:latin typeface="微软雅黑" panose="020B0503020204020204" charset="-122"/>
                <a:ea typeface="微软雅黑" panose="020B0503020204020204" charset="-122"/>
                <a:cs typeface="微软雅黑" panose="020B0503020204020204" charset="-122"/>
                <a:sym typeface="+mn-ea"/>
              </a:rPr>
              <a:t> 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he fading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dappled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⑦</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shadows</a:t>
            </a:r>
            <a:r>
              <a:rPr lang="zh-CN" altLang="en-US" sz="2400" b="1">
                <a:latin typeface="微软雅黑" panose="020B0503020204020204" charset="-122"/>
                <a:ea typeface="微软雅黑" panose="020B0503020204020204" charset="-122"/>
                <a:cs typeface="微软雅黑" panose="020B0503020204020204" charset="-122"/>
                <a:sym typeface="+mn-ea"/>
              </a:rPr>
              <a:t> and they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sym typeface="+mn-ea"/>
              </a:rPr>
              <a:t>hunkered</a:t>
            </a:r>
            <a:r>
              <a:rPr lang="zh-CN" altLang="en-US" sz="2400" b="1" baseline="30000">
                <a:latin typeface="微软雅黑" panose="020B0503020204020204" charset="-122"/>
                <a:ea typeface="微软雅黑" panose="020B0503020204020204" charset="-122"/>
                <a:cs typeface="微软雅黑" panose="020B0503020204020204" charset="-122"/>
                <a:sym typeface="+mn-ea"/>
              </a:rPr>
              <a:t>⑧</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low to the ground</a:t>
            </a:r>
            <a:r>
              <a:rPr lang="zh-CN" altLang="en-US" sz="2400" b="1">
                <a:latin typeface="微软雅黑" panose="020B0503020204020204" charset="-122"/>
                <a:ea typeface="微软雅黑" panose="020B0503020204020204" charset="-122"/>
                <a:cs typeface="微软雅黑" panose="020B0503020204020204" charset="-122"/>
                <a:sym typeface="+mn-ea"/>
              </a:rPr>
              <a:t>. </a:t>
            </a:r>
          </a:p>
          <a:p>
            <a:pPr fontAlgn="auto">
              <a:lnSpc>
                <a:spcPts val="1280"/>
              </a:lnSpc>
            </a:pPr>
            <a:endParaRPr lang="zh-CN" altLang="en-US" sz="2400" b="1">
              <a:latin typeface="微软雅黑" panose="020B0503020204020204" charset="-122"/>
              <a:ea typeface="微软雅黑" panose="020B0503020204020204" charset="-122"/>
              <a:cs typeface="微软雅黑" panose="020B0503020204020204" charset="-122"/>
              <a:sym typeface="+mn-ea"/>
            </a:endParaRP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① greying  /'ɡreiiŋ/ adj. 石墨化的；发灰色的人；老时鬓发疏落变白发灰色的；头发花白</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② silhouette /ˌsɪluˈet/ n. 轮廓，剪影   vt. 使…照出影子来；使…仅仅显出轮廓</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③ wolfishly /ˈwʊlfɪʃli/ adv. 残忍地；贪婪地；似狼地</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④ in a pack 成群</a:t>
            </a:r>
            <a:r>
              <a:rPr lang="en-US" altLang="zh-CN" sz="1600" b="1" i="1">
                <a:latin typeface="微软雅黑" panose="020B0503020204020204" charset="-122"/>
                <a:ea typeface="微软雅黑" panose="020B0503020204020204" charset="-122"/>
                <a:cs typeface="微软雅黑" panose="020B0503020204020204" charset="-122"/>
                <a:sym typeface="+mn-ea"/>
              </a:rPr>
              <a:t>; </a:t>
            </a:r>
            <a:r>
              <a:rPr lang="zh-CN" altLang="en-US" sz="1600" b="1" i="1">
                <a:latin typeface="微软雅黑" panose="020B0503020204020204" charset="-122"/>
                <a:ea typeface="微软雅黑" panose="020B0503020204020204" charset="-122"/>
                <a:cs typeface="微软雅黑" panose="020B0503020204020204" charset="-122"/>
                <a:sym typeface="+mn-ea"/>
              </a:rPr>
              <a:t>一包</a:t>
            </a:r>
            <a:r>
              <a:rPr lang="en-US" altLang="zh-CN" sz="1600" b="1" i="1">
                <a:latin typeface="微软雅黑" panose="020B0503020204020204" charset="-122"/>
                <a:ea typeface="微软雅黑" panose="020B0503020204020204" charset="-122"/>
                <a:cs typeface="微软雅黑" panose="020B0503020204020204" charset="-122"/>
                <a:sym typeface="+mn-ea"/>
              </a:rPr>
              <a:t>; </a:t>
            </a:r>
            <a:r>
              <a:rPr lang="zh-CN" altLang="en-US" sz="1600" b="1" i="1">
                <a:latin typeface="微软雅黑" panose="020B0503020204020204" charset="-122"/>
                <a:ea typeface="微软雅黑" panose="020B0503020204020204" charset="-122"/>
                <a:cs typeface="微软雅黑" panose="020B0503020204020204" charset="-122"/>
                <a:sym typeface="+mn-ea"/>
              </a:rPr>
              <a:t>一群</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⑤ brindle /ˈbrɪndl/ n. 斑纹；有斑纹的动物   adj. 有斑纹的</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⑥ merge /mɜːdʒ/ v. 合并；吞没</a:t>
            </a:r>
            <a:r>
              <a:rPr lang="en-US" altLang="zh-CN" sz="1600" b="1" i="1">
                <a:latin typeface="微软雅黑" panose="020B0503020204020204" charset="-122"/>
                <a:ea typeface="微软雅黑" panose="020B0503020204020204" charset="-122"/>
                <a:cs typeface="微软雅黑" panose="020B0503020204020204" charset="-122"/>
                <a:sym typeface="+mn-ea"/>
              </a:rPr>
              <a:t>; </a:t>
            </a:r>
            <a:r>
              <a:rPr lang="zh-CN" altLang="en-US" sz="1600" b="1" i="1">
                <a:latin typeface="微软雅黑" panose="020B0503020204020204" charset="-122"/>
                <a:ea typeface="微软雅黑" panose="020B0503020204020204" charset="-122"/>
                <a:cs typeface="微软雅黑" panose="020B0503020204020204" charset="-122"/>
                <a:sym typeface="+mn-ea"/>
              </a:rPr>
              <a:t>融合</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⑦ dapple /'dæp(ə)l/ n. 斑纹；花马   adj. 有斑纹的  vt. 使有斑点 vi. 起斑纹</a:t>
            </a:r>
          </a:p>
          <a:p>
            <a:pPr algn="l">
              <a:buClrTx/>
              <a:buSzTx/>
              <a:buNone/>
            </a:pPr>
            <a:r>
              <a:rPr lang="zh-CN" altLang="en-US" sz="1600" b="1" i="1">
                <a:latin typeface="微软雅黑" panose="020B0503020204020204" charset="-122"/>
                <a:ea typeface="微软雅黑" panose="020B0503020204020204" charset="-122"/>
                <a:cs typeface="微软雅黑" panose="020B0503020204020204" charset="-122"/>
                <a:sym typeface="+mn-ea"/>
              </a:rPr>
              <a:t>⑧ hunker /ˈhʌŋkə(r)/ vi. 蹲下，盘坐   n. 守旧者</a:t>
            </a:r>
          </a:p>
          <a:p>
            <a:pPr algn="l">
              <a:buClrTx/>
              <a:buSzTx/>
              <a:buNone/>
            </a:pPr>
            <a:endParaRPr lang="zh-CN" altLang="en-US" sz="2400" b="1">
              <a:latin typeface="微软雅黑" panose="020B0503020204020204" charset="-122"/>
              <a:ea typeface="微软雅黑" panose="020B0503020204020204" charset="-122"/>
              <a:cs typeface="微软雅黑" panose="020B0503020204020204" charset="-122"/>
              <a:sym typeface="+mn-ea"/>
            </a:endParaRPr>
          </a:p>
          <a:p>
            <a:r>
              <a:rPr lang="zh-CN" altLang="en-US" sz="2400" b="1">
                <a:latin typeface="微软雅黑" panose="020B0503020204020204" charset="-122"/>
                <a:ea typeface="微软雅黑" panose="020B0503020204020204" charset="-122"/>
                <a:cs typeface="微软雅黑" panose="020B0503020204020204" charset="-122"/>
                <a:sym typeface="+mn-ea"/>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 当太阳渐渐西沉，渐渐隐没在森林树木灰色的剪影里时</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环境</a:t>
            </a:r>
            <a:r>
              <a:rPr lang="zh-CN" altLang="en-US" sz="2400" b="1">
                <a:latin typeface="微软雅黑" panose="020B0503020204020204" charset="-122"/>
                <a:ea typeface="微软雅黑" panose="020B0503020204020204" charset="-122"/>
                <a:cs typeface="微软雅黑" panose="020B0503020204020204" charset="-122"/>
                <a:sym typeface="+mn-ea"/>
              </a:rPr>
              <a:t>，狗群开始</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成群结队地四处觅食</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sym typeface="+mn-ea"/>
              </a:rPr>
              <a:t>。他们的</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斑驳的外衣</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外貌</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和逐渐消失的斑驳的影子融合在一起</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环境</a:t>
            </a:r>
            <a:r>
              <a:rPr lang="zh-CN" altLang="en-US" sz="2400" b="1">
                <a:latin typeface="微软雅黑" panose="020B0503020204020204" charset="-122"/>
                <a:ea typeface="微软雅黑" panose="020B0503020204020204" charset="-122"/>
                <a:cs typeface="微软雅黑" panose="020B0503020204020204" charset="-122"/>
                <a:sym typeface="+mn-ea"/>
              </a:rPr>
              <a:t>，他们</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蹲在地上</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sym typeface="+mn-ea"/>
              </a:rPr>
              <a:t>。</a:t>
            </a:r>
          </a:p>
          <a:p>
            <a:r>
              <a:rPr lang="zh-CN" altLang="en-US"/>
              <a:t>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100" name="文本框 99"/>
          <p:cNvSpPr txBox="1"/>
          <p:nvPr/>
        </p:nvSpPr>
        <p:spPr>
          <a:xfrm>
            <a:off x="306070" y="644525"/>
            <a:ext cx="11830685" cy="4297680"/>
          </a:xfrm>
          <a:prstGeom prst="rect">
            <a:avLst/>
          </a:prstGeom>
          <a:noFill/>
          <a:ln w="9525">
            <a:noFill/>
          </a:ln>
        </p:spPr>
        <p:txBody>
          <a:bodyPr wrap="square">
            <a:spAutoFit/>
          </a:bodyPr>
          <a:lstStyle/>
          <a:p>
            <a:pPr indent="0"/>
            <a:r>
              <a:rPr lang="en-US" sz="2400" b="1">
                <a:latin typeface="Times New Roman" panose="02020603050405020304" charset="0"/>
                <a:ea typeface="宋体" panose="02010600030101010101" pitchFamily="2" charset="-122"/>
              </a:rPr>
              <a:t>         </a:t>
            </a:r>
            <a:r>
              <a:rPr lang="en-US" sz="2400" b="1">
                <a:latin typeface="微软雅黑" panose="020B0503020204020204" charset="-122"/>
                <a:ea typeface="微软雅黑" panose="020B0503020204020204" charset="-122"/>
                <a:cs typeface="微软雅黑" panose="020B0503020204020204" charset="-122"/>
              </a:rPr>
              <a:t> </a:t>
            </a:r>
            <a:r>
              <a:rPr lang="en-US" sz="2000" b="1">
                <a:latin typeface="微软雅黑" panose="020B0503020204020204" charset="-122"/>
                <a:ea typeface="微软雅黑" panose="020B0503020204020204" charset="-122"/>
                <a:cs typeface="微软雅黑" panose="020B0503020204020204" charset="-122"/>
              </a:rPr>
              <a:t>Curiously, Spotty </a:t>
            </a:r>
            <a:r>
              <a:rPr lang="en-US" sz="2000" b="1">
                <a:solidFill>
                  <a:srgbClr val="002060"/>
                </a:solidFill>
                <a:latin typeface="微软雅黑" panose="020B0503020204020204" charset="-122"/>
                <a:ea typeface="微软雅黑" panose="020B0503020204020204" charset="-122"/>
                <a:cs typeface="微软雅黑" panose="020B0503020204020204" charset="-122"/>
              </a:rPr>
              <a:t>showed up </a:t>
            </a:r>
            <a:r>
              <a:rPr lang="en-US" sz="2000" b="1">
                <a:latin typeface="微软雅黑" panose="020B0503020204020204" charset="-122"/>
                <a:ea typeface="微软雅黑" panose="020B0503020204020204" charset="-122"/>
                <a:cs typeface="微软雅黑" panose="020B0503020204020204" charset="-122"/>
              </a:rPr>
              <a:t>at Brownie’s house alone, </a:t>
            </a:r>
            <a:r>
              <a:rPr lang="en-US" sz="2000" b="1">
                <a:solidFill>
                  <a:srgbClr val="002060"/>
                </a:solidFill>
                <a:latin typeface="微软雅黑" panose="020B0503020204020204" charset="-122"/>
                <a:ea typeface="微软雅黑" panose="020B0503020204020204" charset="-122"/>
                <a:cs typeface="微软雅黑" panose="020B0503020204020204" charset="-122"/>
              </a:rPr>
              <a:t>jumping and </a:t>
            </a:r>
            <a:r>
              <a:rPr lang="en-US" sz="2000" b="1" u="sng">
                <a:solidFill>
                  <a:srgbClr val="002060"/>
                </a:solidFill>
                <a:latin typeface="微软雅黑" panose="020B0503020204020204" charset="-122"/>
                <a:ea typeface="微软雅黑" panose="020B0503020204020204" charset="-122"/>
                <a:cs typeface="微软雅黑" panose="020B0503020204020204" charset="-122"/>
              </a:rPr>
              <a:t>whining</a:t>
            </a:r>
            <a:r>
              <a:rPr lang="en-US" sz="2000" b="1">
                <a:solidFill>
                  <a:srgbClr val="002060"/>
                </a:solidFill>
                <a:latin typeface="微软雅黑" panose="020B0503020204020204" charset="-122"/>
                <a:ea typeface="微软雅黑" panose="020B0503020204020204" charset="-122"/>
                <a:cs typeface="微软雅黑" panose="020B0503020204020204" charset="-122"/>
              </a:rPr>
              <a:t> loudly</a:t>
            </a:r>
            <a:r>
              <a:rPr lang="en-US" sz="2000" b="1">
                <a:latin typeface="微软雅黑" panose="020B0503020204020204" charset="-122"/>
                <a:ea typeface="微软雅黑" panose="020B0503020204020204" charset="-122"/>
                <a:cs typeface="微软雅黑" panose="020B0503020204020204" charset="-122"/>
              </a:rPr>
              <a:t>. …The </a:t>
            </a:r>
            <a:r>
              <a:rPr lang="en-US" sz="2000" b="1">
                <a:solidFill>
                  <a:srgbClr val="002060"/>
                </a:solidFill>
                <a:latin typeface="微软雅黑" panose="020B0503020204020204" charset="-122"/>
                <a:ea typeface="微软雅黑" panose="020B0503020204020204" charset="-122"/>
                <a:cs typeface="微软雅黑" panose="020B0503020204020204" charset="-122"/>
              </a:rPr>
              <a:t>determined </a:t>
            </a:r>
            <a:r>
              <a:rPr lang="en-US" sz="2000" b="1">
                <a:latin typeface="微软雅黑" panose="020B0503020204020204" charset="-122"/>
                <a:ea typeface="微软雅黑" panose="020B0503020204020204" charset="-122"/>
                <a:cs typeface="微软雅黑" panose="020B0503020204020204" charset="-122"/>
              </a:rPr>
              <a:t>dog, however,</a:t>
            </a:r>
            <a:r>
              <a:rPr lang="en-US" sz="2000" b="1">
                <a:solidFill>
                  <a:srgbClr val="002060"/>
                </a:solidFill>
                <a:latin typeface="微软雅黑" panose="020B0503020204020204" charset="-122"/>
                <a:ea typeface="微软雅黑" panose="020B0503020204020204" charset="-122"/>
                <a:cs typeface="微软雅黑" panose="020B0503020204020204" charset="-122"/>
              </a:rPr>
              <a:t> kept barking</a:t>
            </a:r>
            <a:r>
              <a:rPr lang="en-US" sz="2000" b="1">
                <a:latin typeface="微软雅黑" panose="020B0503020204020204" charset="-122"/>
                <a:ea typeface="微软雅黑" panose="020B0503020204020204" charset="-122"/>
                <a:cs typeface="微软雅黑" panose="020B0503020204020204" charset="-122"/>
              </a:rPr>
              <a:t>, which made Brownie’s owner Ted tired </a:t>
            </a:r>
            <a:r>
              <a:rPr lang="en-US" sz="2000" b="1">
                <a:highlight>
                  <a:srgbClr val="FFFF00"/>
                </a:highlight>
                <a:latin typeface="微软雅黑" panose="020B0503020204020204" charset="-122"/>
                <a:ea typeface="微软雅黑" panose="020B0503020204020204" charset="-122"/>
                <a:cs typeface="微软雅黑" panose="020B0503020204020204" charset="-122"/>
              </a:rPr>
              <a:t>of</a:t>
            </a:r>
            <a:r>
              <a:rPr lang="en-US" sz="2000" b="1">
                <a:latin typeface="微软雅黑" panose="020B0503020204020204" charset="-122"/>
                <a:ea typeface="微软雅黑" panose="020B0503020204020204" charset="-122"/>
                <a:cs typeface="微软雅黑" panose="020B0503020204020204" charset="-122"/>
              </a:rPr>
              <a:t> him…. Spotty</a:t>
            </a:r>
            <a:r>
              <a:rPr lang="en-US" sz="2000" b="1">
                <a:solidFill>
                  <a:srgbClr val="002060"/>
                </a:solidFill>
                <a:latin typeface="微软雅黑" panose="020B0503020204020204" charset="-122"/>
                <a:ea typeface="微软雅黑" panose="020B0503020204020204" charset="-122"/>
                <a:cs typeface="微软雅黑" panose="020B0503020204020204" charset="-122"/>
              </a:rPr>
              <a:t> refused </a:t>
            </a:r>
            <a:r>
              <a:rPr lang="en-US" sz="2000" b="1">
                <a:solidFill>
                  <a:srgbClr val="002060"/>
                </a:solidFill>
                <a:highlight>
                  <a:srgbClr val="FFFF00"/>
                </a:highlight>
                <a:latin typeface="微软雅黑" panose="020B0503020204020204" charset="-122"/>
                <a:ea typeface="微软雅黑" panose="020B0503020204020204" charset="-122"/>
                <a:cs typeface="微软雅黑" panose="020B0503020204020204" charset="-122"/>
              </a:rPr>
              <a:t>to take</a:t>
            </a:r>
            <a:r>
              <a:rPr lang="en-US" sz="2000" b="1">
                <a:solidFill>
                  <a:srgbClr val="002060"/>
                </a:solidFill>
                <a:latin typeface="微软雅黑" panose="020B0503020204020204" charset="-122"/>
                <a:ea typeface="微软雅黑" panose="020B0503020204020204" charset="-122"/>
                <a:cs typeface="微软雅黑" panose="020B0503020204020204" charset="-122"/>
              </a:rPr>
              <a:t> “no” for an answer</a:t>
            </a:r>
            <a:r>
              <a:rPr lang="en-US" sz="2000" b="1">
                <a:latin typeface="微软雅黑" panose="020B0503020204020204" charset="-122"/>
                <a:ea typeface="微软雅黑" panose="020B0503020204020204" charset="-122"/>
                <a:cs typeface="微软雅黑" panose="020B0503020204020204" charset="-122"/>
              </a:rPr>
              <a:t>. He followed Ted, Brownie’s owner, everywhere he went. He barked, then rushed towards </a:t>
            </a:r>
            <a:r>
              <a:rPr lang="en-US" sz="2000" b="1" u="sng">
                <a:highlight>
                  <a:srgbClr val="FFFF00"/>
                </a:highlight>
                <a:latin typeface="微软雅黑" panose="020B0503020204020204" charset="-122"/>
                <a:ea typeface="微软雅黑" panose="020B0503020204020204" charset="-122"/>
                <a:cs typeface="微软雅黑" panose="020B0503020204020204" charset="-122"/>
              </a:rPr>
              <a:t>a</a:t>
            </a:r>
            <a:r>
              <a:rPr lang="en-US" sz="2000" b="1" u="sng">
                <a:latin typeface="微软雅黑" panose="020B0503020204020204" charset="-122"/>
                <a:ea typeface="微软雅黑" panose="020B0503020204020204" charset="-122"/>
                <a:cs typeface="微软雅黑" panose="020B0503020204020204" charset="-122"/>
              </a:rPr>
              <a:t> </a:t>
            </a:r>
            <a:r>
              <a:rPr lang="en-US" sz="2000" b="1">
                <a:latin typeface="微软雅黑" panose="020B0503020204020204" charset="-122"/>
                <a:ea typeface="微软雅黑" panose="020B0503020204020204" charset="-122"/>
                <a:cs typeface="微软雅黑" panose="020B0503020204020204" charset="-122"/>
              </a:rPr>
              <a:t>nearby empty lot and back, </a:t>
            </a:r>
            <a:r>
              <a:rPr lang="en-US" sz="2000" b="1">
                <a:solidFill>
                  <a:srgbClr val="002060"/>
                </a:solidFill>
                <a:latin typeface="微软雅黑" panose="020B0503020204020204" charset="-122"/>
                <a:ea typeface="微软雅黑" panose="020B0503020204020204" charset="-122"/>
                <a:cs typeface="微软雅黑" panose="020B0503020204020204" charset="-122"/>
              </a:rPr>
              <a:t>as if to say, “Follow me! It's urgent!”</a:t>
            </a:r>
            <a:r>
              <a:rPr lang="en-US" sz="2000" b="1">
                <a:latin typeface="微软雅黑" panose="020B0503020204020204" charset="-122"/>
                <a:ea typeface="微软雅黑" panose="020B0503020204020204" charset="-122"/>
                <a:cs typeface="微软雅黑" panose="020B0503020204020204" charset="-122"/>
              </a:rPr>
              <a:t> …Spotty </a:t>
            </a:r>
            <a:r>
              <a:rPr lang="en-US" sz="2000" b="1">
                <a:solidFill>
                  <a:srgbClr val="002060"/>
                </a:solidFill>
                <a:latin typeface="微软雅黑" panose="020B0503020204020204" charset="-122"/>
                <a:ea typeface="微软雅黑" panose="020B0503020204020204" charset="-122"/>
                <a:cs typeface="微软雅黑" panose="020B0503020204020204" charset="-122"/>
              </a:rPr>
              <a:t>had been visiting</a:t>
            </a:r>
            <a:r>
              <a:rPr lang="en-US" sz="2000" b="1">
                <a:latin typeface="微软雅黑" panose="020B0503020204020204" charset="-122"/>
                <a:ea typeface="微软雅黑" panose="020B0503020204020204" charset="-122"/>
                <a:cs typeface="微软雅黑" panose="020B0503020204020204" charset="-122"/>
              </a:rPr>
              <a:t> Brownie every day. He had stayed with Brownie to protect him, </a:t>
            </a:r>
            <a:r>
              <a:rPr lang="en-US" sz="2000" b="1" u="sng">
                <a:solidFill>
                  <a:srgbClr val="002060"/>
                </a:solidFill>
                <a:latin typeface="微软雅黑" panose="020B0503020204020204" charset="-122"/>
                <a:ea typeface="微软雅黑" panose="020B0503020204020204" charset="-122"/>
                <a:cs typeface="微软雅黑" panose="020B0503020204020204" charset="-122"/>
              </a:rPr>
              <a:t>snuggling</a:t>
            </a:r>
            <a:r>
              <a:rPr lang="en-US" sz="2000" b="1">
                <a:solidFill>
                  <a:srgbClr val="002060"/>
                </a:solidFill>
                <a:latin typeface="微软雅黑" panose="020B0503020204020204" charset="-122"/>
                <a:ea typeface="微软雅黑" panose="020B0503020204020204" charset="-122"/>
                <a:cs typeface="微软雅黑" panose="020B0503020204020204" charset="-122"/>
              </a:rPr>
              <a:t> with him at night to keep him warm and </a:t>
            </a:r>
            <a:r>
              <a:rPr lang="en-US" sz="2000" b="1" u="sng">
                <a:solidFill>
                  <a:srgbClr val="002060"/>
                </a:solidFill>
                <a:latin typeface="微软雅黑" panose="020B0503020204020204" charset="-122"/>
                <a:ea typeface="微软雅黑" panose="020B0503020204020204" charset="-122"/>
                <a:cs typeface="微软雅黑" panose="020B0503020204020204" charset="-122"/>
              </a:rPr>
              <a:t>nuzzling</a:t>
            </a:r>
            <a:r>
              <a:rPr lang="en-US" sz="2000" b="1">
                <a:solidFill>
                  <a:srgbClr val="002060"/>
                </a:solidFill>
                <a:latin typeface="微软雅黑" panose="020B0503020204020204" charset="-122"/>
                <a:ea typeface="微软雅黑" panose="020B0503020204020204" charset="-122"/>
                <a:cs typeface="微软雅黑" panose="020B0503020204020204" charset="-122"/>
              </a:rPr>
              <a:t> him to keep his spirits up. </a:t>
            </a:r>
            <a:r>
              <a:rPr lang="en-US" sz="2000" b="1">
                <a:latin typeface="微软雅黑" panose="020B0503020204020204" charset="-122"/>
                <a:ea typeface="微软雅黑" panose="020B0503020204020204" charset="-122"/>
                <a:cs typeface="微软雅黑" panose="020B0503020204020204" charset="-122"/>
              </a:rPr>
              <a:t>….</a:t>
            </a:r>
            <a:r>
              <a:rPr lang="en-US" sz="2000" b="1">
                <a:solidFill>
                  <a:srgbClr val="002060"/>
                </a:solidFill>
                <a:latin typeface="微软雅黑" panose="020B0503020204020204" charset="-122"/>
                <a:ea typeface="微软雅黑" panose="020B0503020204020204" charset="-122"/>
                <a:cs typeface="微软雅黑" panose="020B0503020204020204" charset="-122"/>
              </a:rPr>
              <a:t> For many years afterward</a:t>
            </a:r>
            <a:r>
              <a:rPr lang="en-US" sz="2000" b="1">
                <a:latin typeface="微软雅黑" panose="020B0503020204020204" charset="-122"/>
                <a:ea typeface="微软雅黑" panose="020B0503020204020204" charset="-122"/>
                <a:cs typeface="微软雅黑" panose="020B0503020204020204" charset="-122"/>
              </a:rPr>
              <a:t>, the two families watched the faithful friends </a:t>
            </a:r>
            <a:r>
              <a:rPr lang="en-US" sz="2000" b="1" u="sng">
                <a:solidFill>
                  <a:srgbClr val="002060"/>
                </a:solidFill>
                <a:latin typeface="微软雅黑" panose="020B0503020204020204" charset="-122"/>
                <a:ea typeface="微软雅黑" panose="020B0503020204020204" charset="-122"/>
                <a:cs typeface="微软雅黑" panose="020B0503020204020204" charset="-122"/>
              </a:rPr>
              <a:t>frolicking</a:t>
            </a:r>
            <a:r>
              <a:rPr lang="en-US" sz="2000" b="1">
                <a:solidFill>
                  <a:srgbClr val="002060"/>
                </a:solidFill>
                <a:latin typeface="微软雅黑" panose="020B0503020204020204" charset="-122"/>
                <a:ea typeface="微软雅黑" panose="020B0503020204020204" charset="-122"/>
                <a:cs typeface="微软雅黑" panose="020B0503020204020204" charset="-122"/>
              </a:rPr>
              <a:t> </a:t>
            </a:r>
            <a:r>
              <a:rPr lang="en-US" sz="2000" b="1">
                <a:solidFill>
                  <a:srgbClr val="002060"/>
                </a:solidFill>
                <a:latin typeface="微软雅黑" panose="020B0503020204020204" charset="-122"/>
                <a:ea typeface="微软雅黑" panose="020B0503020204020204" charset="-122"/>
                <a:cs typeface="微软雅黑" panose="020B0503020204020204" charset="-122"/>
                <a:sym typeface="+mn-ea"/>
              </a:rPr>
              <a:t>and </a:t>
            </a:r>
            <a:r>
              <a:rPr lang="en-US" sz="2000" b="1" u="sng">
                <a:solidFill>
                  <a:srgbClr val="002060"/>
                </a:solidFill>
                <a:latin typeface="微软雅黑" panose="020B0503020204020204" charset="-122"/>
                <a:ea typeface="微软雅黑" panose="020B0503020204020204" charset="-122"/>
                <a:cs typeface="微软雅黑" panose="020B0503020204020204" charset="-122"/>
                <a:sym typeface="+mn-ea"/>
              </a:rPr>
              <a:t>chasing</a:t>
            </a:r>
            <a:r>
              <a:rPr lang="en-US" sz="2000" b="1">
                <a:solidFill>
                  <a:srgbClr val="002060"/>
                </a:solidFill>
                <a:latin typeface="微软雅黑" panose="020B0503020204020204" charset="-122"/>
                <a:ea typeface="微软雅黑" panose="020B0503020204020204" charset="-122"/>
                <a:cs typeface="微软雅黑" panose="020B0503020204020204" charset="-122"/>
                <a:sym typeface="+mn-ea"/>
              </a:rPr>
              <a:t> each other down that well-worn path between their houses</a:t>
            </a:r>
            <a:r>
              <a:rPr lang="en-US" sz="2000" b="1">
                <a:latin typeface="微软雅黑" panose="020B0503020204020204" charset="-122"/>
                <a:ea typeface="微软雅黑" panose="020B0503020204020204" charset="-122"/>
                <a:cs typeface="微软雅黑" panose="020B0503020204020204" charset="-122"/>
                <a:sym typeface="+mn-ea"/>
              </a:rPr>
              <a:t>.</a:t>
            </a:r>
            <a:endParaRPr lang="en-US" sz="2000" b="1" i="1">
              <a:solidFill>
                <a:srgbClr val="666666"/>
              </a:solidFill>
              <a:latin typeface="微软雅黑" panose="020B0503020204020204" charset="-122"/>
              <a:ea typeface="微软雅黑" panose="020B0503020204020204" charset="-122"/>
              <a:cs typeface="微软雅黑" panose="020B0503020204020204" charset="-122"/>
              <a:sym typeface="+mn-ea"/>
            </a:endParaRPr>
          </a:p>
          <a:p>
            <a:pPr indent="0" fontAlgn="auto">
              <a:lnSpc>
                <a:spcPts val="1120"/>
              </a:lnSpc>
            </a:pPr>
            <a:endParaRPr lang="en-US" sz="1600" b="1" i="1">
              <a:solidFill>
                <a:srgbClr val="002060"/>
              </a:solidFill>
              <a:latin typeface="微软雅黑" panose="020B0503020204020204" charset="-122"/>
              <a:ea typeface="微软雅黑" panose="020B0503020204020204" charset="-122"/>
              <a:cs typeface="微软雅黑" panose="020B0503020204020204" charset="-122"/>
              <a:sym typeface="+mn-ea"/>
            </a:endParaRP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whine [waɪn]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v.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发牢骚；哭诉；嘎嘎响；发呜呜声</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n.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抱怨；牢骚；哀鸣</a:t>
            </a: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snug [snʌg]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adj.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舒适的；温暖的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v.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偎依；舒适地蜷伏</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n.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舒适温暖的地方</a:t>
            </a: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nuzzle  ['nʌzl]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v.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用鼻紧挨，用鼻爱抚；紧贴某人</a:t>
            </a: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frolic  ['frɒlɪk]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adj.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嬉戏的</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n. /vi.</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嬉闹，嬉戏</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 ( frolicked/ frolicking)</a:t>
            </a:r>
            <a:endParaRPr lang="en-US" sz="1600" b="1" i="1">
              <a:solidFill>
                <a:srgbClr val="002060"/>
              </a:solidFill>
              <a:latin typeface="微软雅黑" panose="020B0503020204020204" charset="-122"/>
              <a:ea typeface="微软雅黑" panose="020B0503020204020204" charset="-122"/>
              <a:cs typeface="微软雅黑" panose="020B0503020204020204" charset="-122"/>
              <a:sym typeface="+mn-ea"/>
            </a:endParaRPr>
          </a:p>
          <a:p>
            <a:pPr marL="285750" indent="-285750">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chase  [tʃeɪs] </a:t>
            </a:r>
            <a:r>
              <a:rPr lang="en-US" sz="1600" b="1" i="1">
                <a:solidFill>
                  <a:schemeClr val="tx1"/>
                </a:solidFill>
                <a:latin typeface="微软雅黑" panose="020B0503020204020204" charset="-122"/>
                <a:ea typeface="微软雅黑" panose="020B0503020204020204" charset="-122"/>
                <a:cs typeface="微软雅黑" panose="020B0503020204020204" charset="-122"/>
                <a:sym typeface="+mn-ea"/>
              </a:rPr>
              <a:t>v. /n. </a:t>
            </a:r>
            <a:r>
              <a:rPr lang="zh-CN" sz="1600" b="1" i="1">
                <a:solidFill>
                  <a:schemeClr val="tx1"/>
                </a:solidFill>
                <a:latin typeface="微软雅黑" panose="020B0503020204020204" charset="-122"/>
                <a:ea typeface="微软雅黑" panose="020B0503020204020204" charset="-122"/>
                <a:cs typeface="微软雅黑" panose="020B0503020204020204" charset="-122"/>
                <a:sym typeface="+mn-ea"/>
              </a:rPr>
              <a:t>追逐；追捕；奔跑</a:t>
            </a:r>
            <a:endParaRPr lang="zh-CN" altLang="en-US" sz="1600" b="1" i="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p:nvPr/>
        </p:nvPicPr>
        <p:blipFill>
          <a:blip r:embed="rId7"/>
          <a:stretch>
            <a:fillRect/>
          </a:stretch>
        </p:blipFill>
        <p:spPr>
          <a:xfrm>
            <a:off x="3489325" y="4262120"/>
            <a:ext cx="76200" cy="76200"/>
          </a:xfrm>
          <a:prstGeom prst="rect">
            <a:avLst/>
          </a:prstGeom>
          <a:noFill/>
          <a:ln w="9525">
            <a:noFill/>
          </a:ln>
        </p:spPr>
      </p:pic>
      <p:sp>
        <p:nvSpPr>
          <p:cNvPr id="4" name="文本框 3"/>
          <p:cNvSpPr txBox="1"/>
          <p:nvPr/>
        </p:nvSpPr>
        <p:spPr>
          <a:xfrm>
            <a:off x="306070" y="5049520"/>
            <a:ext cx="11148695" cy="1476375"/>
          </a:xfrm>
          <a:prstGeom prst="rect">
            <a:avLst/>
          </a:prstGeom>
          <a:noFill/>
        </p:spPr>
        <p:txBody>
          <a:bodyPr wrap="square" rtlCol="0" anchor="t">
            <a:spAutoFit/>
          </a:bodyPr>
          <a:lstStyle/>
          <a:p>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奇怪的是，斯多斯独自</a:t>
            </a:r>
            <a:r>
              <a:rPr lang="zh-CN" altLang="en-US" b="1">
                <a:solidFill>
                  <a:srgbClr val="002060"/>
                </a:solidFill>
                <a:latin typeface="微软雅黑" panose="020B0503020204020204" charset="-122"/>
                <a:ea typeface="微软雅黑" panose="020B0503020204020204" charset="-122"/>
                <a:cs typeface="微软雅黑" panose="020B0503020204020204" charset="-122"/>
              </a:rPr>
              <a:t>出现</a:t>
            </a:r>
            <a:r>
              <a:rPr lang="zh-CN" altLang="en-US" b="1">
                <a:latin typeface="微软雅黑" panose="020B0503020204020204" charset="-122"/>
                <a:ea typeface="微软雅黑" panose="020B0503020204020204" charset="-122"/>
                <a:cs typeface="微软雅黑" panose="020B0503020204020204" charset="-122"/>
              </a:rPr>
              <a:t>在布朗尼的房子里，</a:t>
            </a:r>
            <a:r>
              <a:rPr lang="zh-CN" altLang="en-US" b="1">
                <a:solidFill>
                  <a:srgbClr val="002060"/>
                </a:solidFill>
                <a:latin typeface="微软雅黑" panose="020B0503020204020204" charset="-122"/>
                <a:ea typeface="微软雅黑" panose="020B0503020204020204" charset="-122"/>
                <a:cs typeface="微软雅黑" panose="020B0503020204020204" charset="-122"/>
              </a:rPr>
              <a:t>边跳边大声地发出呜呜声</a:t>
            </a:r>
            <a:r>
              <a:rPr lang="zh-CN" altLang="en-US" b="1">
                <a:latin typeface="微软雅黑" panose="020B0503020204020204" charset="-122"/>
                <a:ea typeface="微软雅黑" panose="020B0503020204020204" charset="-122"/>
                <a:cs typeface="微软雅黑" panose="020B0503020204020204" charset="-122"/>
              </a:rPr>
              <a:t>。然而，这只</a:t>
            </a:r>
            <a:r>
              <a:rPr lang="zh-CN" altLang="en-US" b="1">
                <a:solidFill>
                  <a:srgbClr val="002060"/>
                </a:solidFill>
                <a:latin typeface="微软雅黑" panose="020B0503020204020204" charset="-122"/>
                <a:ea typeface="微软雅黑" panose="020B0503020204020204" charset="-122"/>
                <a:cs typeface="微软雅黑" panose="020B0503020204020204" charset="-122"/>
              </a:rPr>
              <a:t>倔强的</a:t>
            </a:r>
            <a:r>
              <a:rPr lang="zh-CN" altLang="en-US" b="1">
                <a:latin typeface="微软雅黑" panose="020B0503020204020204" charset="-122"/>
                <a:ea typeface="微软雅黑" panose="020B0503020204020204" charset="-122"/>
                <a:cs typeface="微软雅黑" panose="020B0503020204020204" charset="-122"/>
              </a:rPr>
              <a:t>狗</a:t>
            </a:r>
            <a:r>
              <a:rPr lang="zh-CN" altLang="en-US" b="1">
                <a:solidFill>
                  <a:srgbClr val="002060"/>
                </a:solidFill>
                <a:latin typeface="微软雅黑" panose="020B0503020204020204" charset="-122"/>
                <a:ea typeface="微软雅黑" panose="020B0503020204020204" charset="-122"/>
                <a:cs typeface="微软雅黑" panose="020B0503020204020204" charset="-122"/>
              </a:rPr>
              <a:t>不停地叫</a:t>
            </a:r>
            <a:r>
              <a:rPr lang="zh-CN" altLang="en-US" b="1">
                <a:latin typeface="微软雅黑" panose="020B0503020204020204" charset="-122"/>
                <a:ea typeface="微软雅黑" panose="020B0503020204020204" charset="-122"/>
                <a:cs typeface="微软雅黑" panose="020B0503020204020204" charset="-122"/>
              </a:rPr>
              <a:t>，这使得布朗尼的主人厌倦了它……斯多斯</a:t>
            </a:r>
            <a:r>
              <a:rPr lang="zh-CN" altLang="en-US" b="1">
                <a:solidFill>
                  <a:srgbClr val="002060"/>
                </a:solidFill>
                <a:latin typeface="微软雅黑" panose="020B0503020204020204" charset="-122"/>
                <a:ea typeface="微软雅黑" panose="020B0503020204020204" charset="-122"/>
                <a:cs typeface="微软雅黑" panose="020B0503020204020204" charset="-122"/>
              </a:rPr>
              <a:t>拒绝接受“不”的回答</a:t>
            </a:r>
            <a:r>
              <a:rPr lang="zh-CN" altLang="en-US" b="1" baseline="-25000">
                <a:solidFill>
                  <a:srgbClr val="C00000"/>
                </a:solidFill>
                <a:latin typeface="微软雅黑" panose="020B0503020204020204" charset="-122"/>
                <a:ea typeface="微软雅黑" panose="020B0503020204020204" charset="-122"/>
                <a:cs typeface="微软雅黑" panose="020B0503020204020204" charset="-122"/>
              </a:rPr>
              <a:t>拟人</a:t>
            </a:r>
            <a:r>
              <a:rPr lang="zh-CN" altLang="en-US" b="1">
                <a:latin typeface="微软雅黑" panose="020B0503020204020204" charset="-122"/>
                <a:ea typeface="微软雅黑" panose="020B0503020204020204" charset="-122"/>
                <a:cs typeface="微软雅黑" panose="020B0503020204020204" charset="-122"/>
              </a:rPr>
              <a:t>。无论走到哪里，它都跟着特德，布朗尼的主人。它叫着，然后冲到附近的空地上，</a:t>
            </a:r>
            <a:r>
              <a:rPr lang="zh-CN" altLang="en-US" b="1">
                <a:solidFill>
                  <a:srgbClr val="002060"/>
                </a:solidFill>
                <a:latin typeface="微软雅黑" panose="020B0503020204020204" charset="-122"/>
                <a:ea typeface="微软雅黑" panose="020B0503020204020204" charset="-122"/>
                <a:cs typeface="微软雅黑" panose="020B0503020204020204" charset="-122"/>
              </a:rPr>
              <a:t>好像说：“跟我来！紧急! ”</a:t>
            </a:r>
            <a:r>
              <a:rPr lang="zh-CN" altLang="en-US" b="1" baseline="-25000">
                <a:solidFill>
                  <a:srgbClr val="C00000"/>
                </a:solidFill>
                <a:latin typeface="微软雅黑" panose="020B0503020204020204" charset="-122"/>
                <a:ea typeface="微软雅黑" panose="020B0503020204020204" charset="-122"/>
                <a:cs typeface="微软雅黑" panose="020B0503020204020204" charset="-122"/>
              </a:rPr>
              <a:t>语言</a:t>
            </a:r>
            <a:r>
              <a:rPr lang="zh-CN" altLang="en-US" b="1">
                <a:latin typeface="微软雅黑" panose="020B0503020204020204" charset="-122"/>
                <a:ea typeface="微软雅黑" panose="020B0503020204020204" charset="-122"/>
                <a:cs typeface="微软雅黑" panose="020B0503020204020204" charset="-122"/>
              </a:rPr>
              <a:t>……斯多斯</a:t>
            </a:r>
            <a:r>
              <a:rPr lang="zh-CN" altLang="en-US" b="1">
                <a:solidFill>
                  <a:srgbClr val="002060"/>
                </a:solidFill>
                <a:latin typeface="微软雅黑" panose="020B0503020204020204" charset="-122"/>
                <a:ea typeface="微软雅黑" panose="020B0503020204020204" charset="-122"/>
                <a:cs typeface="微软雅黑" panose="020B0503020204020204" charset="-122"/>
              </a:rPr>
              <a:t>每天都来看望</a:t>
            </a:r>
            <a:r>
              <a:rPr lang="zh-CN" altLang="en-US" b="1">
                <a:latin typeface="微软雅黑" panose="020B0503020204020204" charset="-122"/>
                <a:ea typeface="微软雅黑" panose="020B0503020204020204" charset="-122"/>
                <a:cs typeface="微软雅黑" panose="020B0503020204020204" charset="-122"/>
              </a:rPr>
              <a:t>布朗尼。它陪着布朗尼，</a:t>
            </a:r>
            <a:r>
              <a:rPr lang="zh-CN" altLang="en-US" b="1">
                <a:solidFill>
                  <a:srgbClr val="002060"/>
                </a:solidFill>
                <a:latin typeface="微软雅黑" panose="020B0503020204020204" charset="-122"/>
                <a:ea typeface="微软雅黑" panose="020B0503020204020204" charset="-122"/>
                <a:cs typeface="微软雅黑" panose="020B0503020204020204" charset="-122"/>
              </a:rPr>
              <a:t>保护它，晚上依偎着让它温暖，用鼻子爱抚使它继续振作精神</a:t>
            </a:r>
            <a:r>
              <a:rPr lang="zh-CN" altLang="en-US" b="1">
                <a:latin typeface="微软雅黑" panose="020B0503020204020204" charset="-122"/>
                <a:ea typeface="微软雅黑" panose="020B0503020204020204" charset="-122"/>
                <a:cs typeface="微软雅黑" panose="020B0503020204020204" charset="-122"/>
              </a:rPr>
              <a:t>。....多年之后,两家邻居不时会看到这</a:t>
            </a:r>
            <a:r>
              <a:rPr lang="zh-CN" altLang="en-US" b="1">
                <a:solidFill>
                  <a:srgbClr val="002060"/>
                </a:solidFill>
                <a:latin typeface="微软雅黑" panose="020B0503020204020204" charset="-122"/>
                <a:ea typeface="微软雅黑" panose="020B0503020204020204" charset="-122"/>
                <a:cs typeface="微软雅黑" panose="020B0503020204020204" charset="-122"/>
              </a:rPr>
              <a:t>一对忠实的朋友嬉戏玩耍, 相互追逐在两家房子之间的老路上</a:t>
            </a:r>
            <a:r>
              <a:rPr lang="zh-CN" altLang="en-US" b="1">
                <a:latin typeface="微软雅黑" panose="020B0503020204020204" charset="-122"/>
                <a:ea typeface="微软雅黑" panose="020B0503020204020204" charset="-122"/>
                <a:cs typeface="微软雅黑" panose="020B0503020204020204" charset="-122"/>
              </a:rPr>
              <a:t>。</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3.</a:t>
            </a:r>
          </a:p>
        </p:txBody>
      </p:sp>
      <p:sp>
        <p:nvSpPr>
          <p:cNvPr id="11" name="文本框 10"/>
          <p:cNvSpPr txBox="1"/>
          <p:nvPr/>
        </p:nvSpPr>
        <p:spPr>
          <a:xfrm>
            <a:off x="2077720" y="184150"/>
            <a:ext cx="45002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Rescue between Dogs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1535723" y="1459807"/>
            <a:ext cx="7738357" cy="2999650"/>
            <a:chOff x="1535723" y="1459807"/>
            <a:chExt cx="7738357" cy="2999650"/>
          </a:xfrm>
        </p:grpSpPr>
        <p:grpSp>
          <p:nvGrpSpPr>
            <p:cNvPr id="8" name="组合 7"/>
            <p:cNvGrpSpPr/>
            <p:nvPr/>
          </p:nvGrpSpPr>
          <p:grpSpPr>
            <a:xfrm>
              <a:off x="1535723" y="2667000"/>
              <a:ext cx="6377354" cy="1511832"/>
              <a:chOff x="1535723" y="2667000"/>
              <a:chExt cx="6377354" cy="1511832"/>
            </a:xfrm>
          </p:grpSpPr>
          <p:grpSp>
            <p:nvGrpSpPr>
              <p:cNvPr id="7" name="组合 6"/>
              <p:cNvGrpSpPr/>
              <p:nvPr/>
            </p:nvGrpSpPr>
            <p:grpSpPr>
              <a:xfrm>
                <a:off x="1535723" y="2667000"/>
                <a:ext cx="6377354" cy="1511832"/>
                <a:chOff x="1535723" y="2667000"/>
                <a:chExt cx="6377354" cy="1511832"/>
              </a:xfrm>
            </p:grpSpPr>
            <p:sp>
              <p:nvSpPr>
                <p:cNvPr id="3" name="流程图: 资料带 2"/>
                <p:cNvSpPr/>
                <p:nvPr/>
              </p:nvSpPr>
              <p:spPr>
                <a:xfrm>
                  <a:off x="1535723" y="2667000"/>
                  <a:ext cx="6377354" cy="1511832"/>
                </a:xfrm>
                <a:prstGeom prst="flowChartPunchedTap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资料带 3"/>
                <p:cNvSpPr/>
                <p:nvPr/>
              </p:nvSpPr>
              <p:spPr>
                <a:xfrm>
                  <a:off x="1746738" y="2875388"/>
                  <a:ext cx="5955323" cy="1162645"/>
                </a:xfrm>
                <a:prstGeom prst="flowChartPunchedTap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3761398" y="3142615"/>
                <a:ext cx="3393440" cy="627908"/>
              </a:xfrm>
              <a:prstGeom prst="rect">
                <a:avLst/>
              </a:prstGeom>
              <a:noFill/>
            </p:spPr>
            <p:txBody>
              <a:bodyPr wrap="square" rtlCol="0">
                <a:spAutoFit/>
              </a:bodyPr>
              <a:lstStyle/>
              <a:p>
                <a:r>
                  <a:rPr lang="zh-CN" altLang="en-US" sz="4000" dirty="0">
                    <a:solidFill>
                      <a:srgbClr val="F0EAD8"/>
                    </a:solidFill>
                    <a:latin typeface="华康海报体W12(P)" panose="040B0C00000000000000" pitchFamily="82" charset="-122"/>
                    <a:ea typeface="华康海报体W12(P)" panose="040B0C00000000000000" pitchFamily="82" charset="-122"/>
                  </a:rPr>
                  <a:t>狗狗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人类</a:t>
                </a:r>
              </a:p>
            </p:txBody>
          </p:sp>
        </p:grpSp>
        <p:pic>
          <p:nvPicPr>
            <p:cNvPr id="2" name="图片 1"/>
            <p:cNvPicPr>
              <a:picLocks noChangeAspect="1"/>
            </p:cNvPicPr>
            <p:nvPr/>
          </p:nvPicPr>
          <p:blipFill>
            <a:blip r:embed="rId4"/>
            <a:stretch>
              <a:fillRect/>
            </a:stretch>
          </p:blipFill>
          <p:spPr>
            <a:xfrm>
              <a:off x="6873971" y="1459807"/>
              <a:ext cx="2400109" cy="29996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xit" presetSubtype="2" fill="hold" nodeType="afterEffect">
                                  <p:stCondLst>
                                    <p:cond delay="0"/>
                                  </p:stCondLst>
                                  <p:childTnLst>
                                    <p:anim calcmode="lin" valueType="num">
                                      <p:cBhvr additive="base">
                                        <p:cTn id="11" dur="3000"/>
                                        <p:tgtEl>
                                          <p:spTgt spid="9"/>
                                        </p:tgtEl>
                                        <p:attrNameLst>
                                          <p:attrName>ppt_x</p:attrName>
                                        </p:attrNameLst>
                                      </p:cBhvr>
                                      <p:tavLst>
                                        <p:tav tm="0">
                                          <p:val>
                                            <p:strVal val="ppt_x"/>
                                          </p:val>
                                        </p:tav>
                                        <p:tav tm="100000">
                                          <p:val>
                                            <p:strVal val="1+ppt_w/2"/>
                                          </p:val>
                                        </p:tav>
                                      </p:tavLst>
                                    </p:anim>
                                    <p:anim calcmode="lin" valueType="num">
                                      <p:cBhvr additive="base">
                                        <p:cTn id="12" dur="3000"/>
                                        <p:tgtEl>
                                          <p:spTgt spid="9"/>
                                        </p:tgtEl>
                                        <p:attrNameLst>
                                          <p:attrName>ppt_y</p:attrName>
                                        </p:attrNameLst>
                                      </p:cBhvr>
                                      <p:tavLst>
                                        <p:tav tm="0">
                                          <p:val>
                                            <p:strVal val="ppt_y"/>
                                          </p:val>
                                        </p:tav>
                                        <p:tav tm="100000">
                                          <p:val>
                                            <p:strVal val="ppt_y"/>
                                          </p:val>
                                        </p:tav>
                                      </p:tavLst>
                                    </p:anim>
                                    <p:set>
                                      <p:cBhvr>
                                        <p:cTn id="13"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3" name="文本框 2"/>
          <p:cNvSpPr txBox="1"/>
          <p:nvPr/>
        </p:nvSpPr>
        <p:spPr>
          <a:xfrm>
            <a:off x="664210" y="744220"/>
            <a:ext cx="10863580" cy="829945"/>
          </a:xfrm>
          <a:prstGeom prst="rect">
            <a:avLst/>
          </a:prstGeom>
          <a:noFill/>
        </p:spPr>
        <p:txBody>
          <a:bodyPr wrap="square" rtlCol="0" anchor="t">
            <a:spAutoFit/>
          </a:bodyPr>
          <a:lstStyle/>
          <a:p>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a:t>
            </a:r>
          </a:p>
        </p:txBody>
      </p:sp>
      <p:pic>
        <p:nvPicPr>
          <p:cNvPr id="4" name="图片 3"/>
          <p:cNvPicPr>
            <a:picLocks noChangeAspect="1"/>
          </p:cNvPicPr>
          <p:nvPr/>
        </p:nvPicPr>
        <p:blipFill>
          <a:blip r:embed="rId7"/>
          <a:stretch>
            <a:fillRect/>
          </a:stretch>
        </p:blipFill>
        <p:spPr>
          <a:xfrm>
            <a:off x="2211705" y="770890"/>
            <a:ext cx="9439275" cy="5863590"/>
          </a:xfrm>
          <a:prstGeom prst="rect">
            <a:avLst/>
          </a:prstGeom>
        </p:spPr>
      </p:pic>
      <p:pic>
        <p:nvPicPr>
          <p:cNvPr id="6" name="图片 5"/>
          <p:cNvPicPr>
            <a:picLocks noChangeAspect="1"/>
          </p:cNvPicPr>
          <p:nvPr/>
        </p:nvPicPr>
        <p:blipFill>
          <a:blip r:embed="rId6"/>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827722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Do You Learn Dog's Body Language and Emotion?</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2" name="图片 1"/>
          <p:cNvPicPr>
            <a:picLocks noChangeAspect="1"/>
          </p:cNvPicPr>
          <p:nvPr/>
        </p:nvPicPr>
        <p:blipFill>
          <a:blip r:embed="rId7"/>
          <a:stretch>
            <a:fillRect/>
          </a:stretch>
        </p:blipFill>
        <p:spPr>
          <a:xfrm>
            <a:off x="2211705" y="212725"/>
            <a:ext cx="5667375" cy="933450"/>
          </a:xfrm>
          <a:prstGeom prst="rect">
            <a:avLst/>
          </a:prstGeom>
        </p:spPr>
      </p:pic>
      <p:pic>
        <p:nvPicPr>
          <p:cNvPr id="6" name="图片 5"/>
          <p:cNvPicPr>
            <a:picLocks noChangeAspect="1"/>
          </p:cNvPicPr>
          <p:nvPr/>
        </p:nvPicPr>
        <p:blipFill>
          <a:blip r:embed="rId8"/>
          <a:stretch>
            <a:fillRect/>
          </a:stretch>
        </p:blipFill>
        <p:spPr>
          <a:xfrm>
            <a:off x="400685" y="1338580"/>
            <a:ext cx="11212195" cy="54121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a:t>
            </a:r>
          </a:p>
        </p:txBody>
      </p:sp>
      <p:sp>
        <p:nvSpPr>
          <p:cNvPr id="11" name="文本框 10"/>
          <p:cNvSpPr txBox="1"/>
          <p:nvPr/>
        </p:nvSpPr>
        <p:spPr>
          <a:xfrm>
            <a:off x="2062480" y="184150"/>
            <a:ext cx="958151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10 touching quotes describing human-dog relationship </a:t>
            </a:r>
          </a:p>
        </p:txBody>
      </p:sp>
      <p:pic>
        <p:nvPicPr>
          <p:cNvPr id="4" name="图片 3"/>
          <p:cNvPicPr>
            <a:picLocks noChangeAspect="1"/>
          </p:cNvPicPr>
          <p:nvPr/>
        </p:nvPicPr>
        <p:blipFill>
          <a:blip r:embed="rId7"/>
          <a:srcRect t="37141" b="37141"/>
          <a:stretch>
            <a:fillRect/>
          </a:stretch>
        </p:blipFill>
        <p:spPr>
          <a:xfrm>
            <a:off x="88900" y="901065"/>
            <a:ext cx="5763260" cy="3759835"/>
          </a:xfrm>
          <a:prstGeom prst="rect">
            <a:avLst/>
          </a:prstGeom>
        </p:spPr>
      </p:pic>
      <p:pic>
        <p:nvPicPr>
          <p:cNvPr id="6" name="图片 5"/>
          <p:cNvPicPr>
            <a:picLocks noChangeAspect="1"/>
          </p:cNvPicPr>
          <p:nvPr/>
        </p:nvPicPr>
        <p:blipFill>
          <a:blip r:embed="rId8"/>
          <a:srcRect t="37755" b="36851"/>
          <a:stretch>
            <a:fillRect/>
          </a:stretch>
        </p:blipFill>
        <p:spPr>
          <a:xfrm>
            <a:off x="6082030" y="2506345"/>
            <a:ext cx="6017260" cy="4230370"/>
          </a:xfrm>
          <a:prstGeom prst="rect">
            <a:avLst/>
          </a:prstGeom>
        </p:spPr>
      </p:pic>
      <p:sp>
        <p:nvSpPr>
          <p:cNvPr id="2" name="文本框 1"/>
          <p:cNvSpPr txBox="1"/>
          <p:nvPr/>
        </p:nvSpPr>
        <p:spPr>
          <a:xfrm>
            <a:off x="252730" y="4908550"/>
            <a:ext cx="5714365" cy="1414780"/>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A dog teaches a boy </a:t>
            </a:r>
            <a:r>
              <a:rPr lang="en-US" altLang="zh-CN" b="1" u="sng">
                <a:latin typeface="微软雅黑" panose="020B0503020204020204" charset="-122"/>
                <a:ea typeface="微软雅黑" panose="020B0503020204020204" charset="-122"/>
              </a:rPr>
              <a:t>fidelty</a:t>
            </a:r>
            <a:r>
              <a:rPr lang="en-US" altLang="zh-CN" b="1">
                <a:latin typeface="微软雅黑" panose="020B0503020204020204" charset="-122"/>
                <a:ea typeface="微软雅黑" panose="020B0503020204020204" charset="-122"/>
              </a:rPr>
              <a:t>, perseverance, and to turn around three times before lying down.</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狗教会一个男孩忠诚，坚韧，在倒下之前还要奋力一搏。</a:t>
            </a: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fidelity  /fɪˈdeləti/ n. 保真度；忠诚；精确；尽责</a:t>
            </a:r>
          </a:p>
        </p:txBody>
      </p:sp>
      <p:sp>
        <p:nvSpPr>
          <p:cNvPr id="3" name="文本框 2"/>
          <p:cNvSpPr txBox="1"/>
          <p:nvPr/>
        </p:nvSpPr>
        <p:spPr>
          <a:xfrm>
            <a:off x="6081395" y="1384300"/>
            <a:ext cx="6017895" cy="922020"/>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A dog is the only thing on Earth that loves you more than it loves itself.</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狗是世界上唯一爱你胜过爱自己的</a:t>
            </a:r>
            <a:r>
              <a:rPr lang="zh-CN" altLang="en-US" b="1">
                <a:latin typeface="微软雅黑" panose="020B0503020204020204" charset="-122"/>
                <a:ea typeface="微软雅黑" panose="020B0503020204020204" charset="-122"/>
              </a:rPr>
              <a:t>动物</a:t>
            </a:r>
            <a:r>
              <a:rPr lang="en-US" altLang="zh-CN" b="1">
                <a:latin typeface="微软雅黑" panose="020B0503020204020204" charset="-122"/>
                <a:ea typeface="微软雅黑" panose="020B0503020204020204" charset="-122"/>
              </a:rPr>
              <a:t>。</a:t>
            </a:r>
            <a:endParaRPr lang="en-US" altLang="zh-CN" sz="1400" b="1" i="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2" name="图片 1"/>
          <p:cNvPicPr>
            <a:picLocks noChangeAspect="1"/>
          </p:cNvPicPr>
          <p:nvPr/>
        </p:nvPicPr>
        <p:blipFill>
          <a:blip r:embed="rId7"/>
          <a:stretch>
            <a:fillRect/>
          </a:stretch>
        </p:blipFill>
        <p:spPr>
          <a:xfrm>
            <a:off x="2211705" y="212725"/>
            <a:ext cx="5667375" cy="933450"/>
          </a:xfrm>
          <a:prstGeom prst="rect">
            <a:avLst/>
          </a:prstGeom>
        </p:spPr>
      </p:pic>
      <p:pic>
        <p:nvPicPr>
          <p:cNvPr id="3" name="图片 2"/>
          <p:cNvPicPr>
            <a:picLocks noChangeAspect="1"/>
          </p:cNvPicPr>
          <p:nvPr/>
        </p:nvPicPr>
        <p:blipFill>
          <a:blip r:embed="rId8"/>
          <a:stretch>
            <a:fillRect/>
          </a:stretch>
        </p:blipFill>
        <p:spPr>
          <a:xfrm>
            <a:off x="464185" y="1322705"/>
            <a:ext cx="11085830" cy="5426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827722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Body Language – Sniffing the ground </a:t>
            </a:r>
          </a:p>
        </p:txBody>
      </p:sp>
      <p:pic>
        <p:nvPicPr>
          <p:cNvPr id="3" name="图片 2"/>
          <p:cNvPicPr>
            <a:picLocks noChangeAspect="1"/>
          </p:cNvPicPr>
          <p:nvPr/>
        </p:nvPicPr>
        <p:blipFill>
          <a:blip r:embed="rId7"/>
          <a:srcRect l="17467" t="5942" r="3646" b="16221"/>
          <a:stretch>
            <a:fillRect/>
          </a:stretch>
        </p:blipFill>
        <p:spPr>
          <a:xfrm>
            <a:off x="7160260" y="3591560"/>
            <a:ext cx="4938395" cy="3133090"/>
          </a:xfrm>
          <a:prstGeom prst="roundRect">
            <a:avLst/>
          </a:prstGeom>
        </p:spPr>
      </p:pic>
      <p:sp>
        <p:nvSpPr>
          <p:cNvPr id="4" name="文本框 3"/>
          <p:cNvSpPr txBox="1"/>
          <p:nvPr/>
        </p:nvSpPr>
        <p:spPr>
          <a:xfrm>
            <a:off x="360045" y="744220"/>
            <a:ext cx="11086465" cy="3169285"/>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Dogs may sniff the environment often to investigate scents, </a:t>
            </a:r>
            <a:r>
              <a:rPr lang="en-US" altLang="zh-CN" sz="2000" b="1">
                <a:latin typeface="微软雅黑" panose="020B0503020204020204" charset="-122"/>
                <a:ea typeface="微软雅黑" panose="020B0503020204020204" charset="-122"/>
              </a:rPr>
              <a:t>and</a:t>
            </a:r>
            <a:r>
              <a:rPr lang="zh-CN" altLang="en-US" sz="2000" b="1">
                <a:latin typeface="微软雅黑" panose="020B0503020204020204" charset="-122"/>
                <a:ea typeface="微软雅黑" panose="020B0503020204020204" charset="-122"/>
              </a:rPr>
              <a:t> sniffing is part of dog communication. Sniffing can be used as a calming signal when an interaction is too intense.     </a:t>
            </a:r>
          </a:p>
          <a:p>
            <a:r>
              <a:rPr lang="zh-CN" altLang="en-US" sz="2000" b="1">
                <a:latin typeface="微软雅黑" panose="020B0503020204020204" charset="-122"/>
                <a:ea typeface="微软雅黑" panose="020B0503020204020204" charset="-122"/>
              </a:rPr>
              <a:t>      Sniffing can be used as negotiation as two dogs approach each other; a deliberate slower approach is polite when greeting. </a:t>
            </a:r>
          </a:p>
          <a:p>
            <a:r>
              <a:rPr lang="zh-CN" altLang="en-US" sz="2000" b="1">
                <a:latin typeface="微软雅黑" panose="020B0503020204020204" charset="-122"/>
                <a:ea typeface="微软雅黑" panose="020B0503020204020204" charset="-122"/>
              </a:rPr>
              <a:t>     In other contexts, sniffing could also be interpreted as displacement behaviour or a stress response. A dog may feel conflicted about something he sees ahead of him; he may slow down and stop to sniff the environment. Sniffing may help displace the anxiety, and it gives the opportunity to assess things further from a safe distance by stalling the approach.</a:t>
            </a:r>
          </a:p>
        </p:txBody>
      </p:sp>
      <p:sp>
        <p:nvSpPr>
          <p:cNvPr id="6" name="文本框 5"/>
          <p:cNvSpPr txBox="1"/>
          <p:nvPr/>
        </p:nvSpPr>
        <p:spPr>
          <a:xfrm>
            <a:off x="89535" y="4012565"/>
            <a:ext cx="7070725" cy="2306955"/>
          </a:xfrm>
          <a:prstGeom prst="rect">
            <a:avLst/>
          </a:prstGeom>
          <a:noFill/>
        </p:spPr>
        <p:txBody>
          <a:bodyPr wrap="square" rtlCol="0" anchor="t">
            <a:spAutoFit/>
          </a:bodyPr>
          <a:lstStyle/>
          <a:p>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狗狗经常会用嗅闻气味的方式探查周围环境，嗅闻是狗狗沟通方式的一部分。嗅闻往往是狗狗们在过于强烈互动时表现出的安定信号。</a:t>
            </a:r>
          </a:p>
          <a:p>
            <a:r>
              <a:rPr lang="zh-CN" altLang="en-US" b="1">
                <a:latin typeface="微软雅黑" panose="020B0503020204020204" charset="-122"/>
                <a:ea typeface="微软雅黑" panose="020B0503020204020204" charset="-122"/>
                <a:cs typeface="微软雅黑" panose="020B0503020204020204" charset="-122"/>
              </a:rPr>
              <a:t>   嗅闻也是两只狗狗遭遇时谈判协商的方式；一种见面时谨慎礼貌缓慢靠近的方法。嗅闻地面通常是狗狗们开始接近时呈现出的身体语言的一部分。</a:t>
            </a:r>
          </a:p>
          <a:p>
            <a:r>
              <a:rPr lang="zh-CN" altLang="en-US" b="1">
                <a:latin typeface="微软雅黑" panose="020B0503020204020204" charset="-122"/>
                <a:ea typeface="微软雅黑" panose="020B0503020204020204" charset="-122"/>
                <a:cs typeface="微软雅黑" panose="020B0503020204020204" charset="-122"/>
              </a:rPr>
              <a:t>    在另一些场景里，嗅闻可以被解释为转移行为或压力反应。狗狗或许对眼前出现的事物感到困扰和冲突；他开始缓慢停下来嗅闻环境。嗅闻能够缓解焦虑，让双方有机会重新评估相互接近的安全距离。</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a:srcRect l="21413" t="8448" r="17005" b="9819"/>
          <a:stretch>
            <a:fillRect/>
          </a:stretch>
        </p:blipFill>
        <p:spPr>
          <a:xfrm>
            <a:off x="6626860" y="3805555"/>
            <a:ext cx="5565140" cy="3052445"/>
          </a:xfrm>
          <a:prstGeom prst="roundRect">
            <a:avLst/>
          </a:prstGeom>
        </p:spPr>
      </p:pic>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687070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Body Language – Lip Lick  </a:t>
            </a:r>
          </a:p>
        </p:txBody>
      </p:sp>
      <p:sp>
        <p:nvSpPr>
          <p:cNvPr id="4" name="文本框 3"/>
          <p:cNvSpPr txBox="1"/>
          <p:nvPr/>
        </p:nvSpPr>
        <p:spPr>
          <a:xfrm>
            <a:off x="404495" y="743585"/>
            <a:ext cx="11382375" cy="3169285"/>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sz="2000" b="1">
                <a:latin typeface="微软雅黑" panose="020B0503020204020204" charset="-122"/>
                <a:ea typeface="微软雅黑" panose="020B0503020204020204" charset="-122"/>
              </a:rPr>
              <a:t>A lip lick can often be seen as a quick tongue flick. From a dog body language perspective, the lip lick could be a calming signal or a sign of stress, depending on the situation. Here are a few examples of situations where a dog may offer a lip lick:</a:t>
            </a:r>
          </a:p>
          <a:p>
            <a:r>
              <a:rPr sz="2000" b="1">
                <a:latin typeface="微软雅黑" panose="020B0503020204020204" charset="-122"/>
                <a:ea typeface="微软雅黑" panose="020B0503020204020204" charset="-122"/>
              </a:rPr>
              <a:t>     A person comes home to be greeted by an excited dog whose whole body is wagging; the dog</a:t>
            </a:r>
            <a:r>
              <a:rPr lang="en-US" sz="2000" b="1">
                <a:latin typeface="微软雅黑" panose="020B0503020204020204" charset="-122"/>
                <a:ea typeface="微软雅黑" panose="020B0503020204020204" charset="-122"/>
              </a:rPr>
              <a:t>'</a:t>
            </a:r>
            <a:r>
              <a:rPr sz="2000" b="1">
                <a:latin typeface="微软雅黑" panose="020B0503020204020204" charset="-122"/>
                <a:ea typeface="微软雅黑" panose="020B0503020204020204" charset="-122"/>
              </a:rPr>
              <a:t>s eyes are squinty, its ears are back, it is sneezing and there are also some lip licks. In this case, the combination of body language and the lip lick might be due to the dog</a:t>
            </a:r>
            <a:r>
              <a:rPr lang="en-US" sz="2000" b="1">
                <a:latin typeface="微软雅黑" panose="020B0503020204020204" charset="-122"/>
                <a:ea typeface="微软雅黑" panose="020B0503020204020204" charset="-122"/>
              </a:rPr>
              <a:t>'</a:t>
            </a:r>
            <a:r>
              <a:rPr sz="2000" b="1">
                <a:latin typeface="微软雅黑" panose="020B0503020204020204" charset="-122"/>
                <a:ea typeface="微软雅黑" panose="020B0503020204020204" charset="-122"/>
              </a:rPr>
              <a:t>s excitement.</a:t>
            </a:r>
          </a:p>
          <a:p>
            <a:r>
              <a:rPr sz="2000" b="1">
                <a:latin typeface="微软雅黑" panose="020B0503020204020204" charset="-122"/>
                <a:ea typeface="微软雅黑" panose="020B0503020204020204" charset="-122"/>
              </a:rPr>
              <a:t>    A dog is walking in a new environment; the dog</a:t>
            </a:r>
            <a:r>
              <a:rPr lang="en-US" sz="2000" b="1">
                <a:latin typeface="微软雅黑" panose="020B0503020204020204" charset="-122"/>
                <a:ea typeface="微软雅黑" panose="020B0503020204020204" charset="-122"/>
              </a:rPr>
              <a:t>'</a:t>
            </a:r>
            <a:r>
              <a:rPr sz="2000" b="1">
                <a:latin typeface="微软雅黑" panose="020B0503020204020204" charset="-122"/>
                <a:ea typeface="微软雅黑" panose="020B0503020204020204" charset="-122"/>
              </a:rPr>
              <a:t>s body movements get faster and more jittery; he scans the environment and starts doing more lip licks. This could mean the dog is a bit unsure and does not feel comfortable in this new environment.</a:t>
            </a:r>
          </a:p>
        </p:txBody>
      </p:sp>
      <p:sp>
        <p:nvSpPr>
          <p:cNvPr id="6" name="文本框 5"/>
          <p:cNvSpPr txBox="1"/>
          <p:nvPr/>
        </p:nvSpPr>
        <p:spPr>
          <a:xfrm>
            <a:off x="89535" y="4012565"/>
            <a:ext cx="6537325" cy="2584450"/>
          </a:xfrm>
          <a:prstGeom prst="rect">
            <a:avLst/>
          </a:prstGeom>
          <a:noFill/>
        </p:spPr>
        <p:txBody>
          <a:bodyPr wrap="square" rtlCol="0" anchor="t">
            <a:spAutoFit/>
          </a:bodyPr>
          <a:lstStyle/>
          <a:p>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舔舌通常是指舌头的快速轻弹。就狗狗的身体语言而言，舔舌是安定信号或压力信号的一种，具体情况要根据当时的场景分析。</a:t>
            </a:r>
          </a:p>
          <a:p>
            <a:r>
              <a:rPr lang="zh-CN" altLang="en-US" b="1">
                <a:latin typeface="微软雅黑" panose="020B0503020204020204" charset="-122"/>
                <a:ea typeface="微软雅黑" panose="020B0503020204020204" charset="-122"/>
                <a:cs typeface="微软雅黑" panose="020B0503020204020204" charset="-122"/>
              </a:rPr>
              <a:t>    主人归家时和兴奋不已，全身剧烈摇摆的狗狗打招呼；狗狗眯着眼睛，耳朵后背，可能打喷嚏以及舔舌。这种情况下狗狗出现的一连串身体语言，包括舔舌，或许是由于他太过兴奋了。</a:t>
            </a:r>
          </a:p>
          <a:p>
            <a:r>
              <a:rPr lang="zh-CN" altLang="en-US" b="1">
                <a:latin typeface="微软雅黑" panose="020B0503020204020204" charset="-122"/>
                <a:ea typeface="微软雅黑" panose="020B0503020204020204" charset="-122"/>
                <a:cs typeface="微软雅黑" panose="020B0503020204020204" charset="-122"/>
              </a:rPr>
              <a:t>    狗狗到全新环境散步；身体移动的方式快速而紧张；探查环境并开始舔舌。这可能表示狗狗对这个新环境感到些许不确定及不舒服。</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878078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Body Language – Freezing or Stillness </a:t>
            </a:r>
          </a:p>
        </p:txBody>
      </p:sp>
      <p:sp>
        <p:nvSpPr>
          <p:cNvPr id="4" name="文本框 3"/>
          <p:cNvSpPr txBox="1"/>
          <p:nvPr/>
        </p:nvSpPr>
        <p:spPr>
          <a:xfrm>
            <a:off x="404495" y="743585"/>
            <a:ext cx="11382375" cy="2245360"/>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sz="2000" b="1">
                <a:latin typeface="微软雅黑" panose="020B0503020204020204" charset="-122"/>
                <a:ea typeface="微软雅黑" panose="020B0503020204020204" charset="-122"/>
              </a:rPr>
              <a:t>Freezing or stillness in dog body language terms is a very clear signal that speaks loudly.  If a dog is feeling the need to freeze or be still, it means that they are experiencing a high level of unease. </a:t>
            </a:r>
            <a:r>
              <a:rPr lang="en-US" sz="2000" b="1">
                <a:latin typeface="微软雅黑" panose="020B0503020204020204" charset="-122"/>
                <a:ea typeface="微软雅黑" panose="020B0503020204020204" charset="-122"/>
              </a:rPr>
              <a:t>F</a:t>
            </a:r>
            <a:r>
              <a:rPr sz="2000" b="1">
                <a:latin typeface="微软雅黑" panose="020B0503020204020204" charset="-122"/>
                <a:ea typeface="微软雅黑" panose="020B0503020204020204" charset="-122"/>
              </a:rPr>
              <a:t>reezing may be part of a warning, and the situation is quite likely to escalate. </a:t>
            </a:r>
          </a:p>
          <a:p>
            <a:r>
              <a:rPr sz="2000" b="1">
                <a:latin typeface="微软雅黑" panose="020B0503020204020204" charset="-122"/>
                <a:ea typeface="微软雅黑" panose="020B0503020204020204" charset="-122"/>
              </a:rPr>
              <a:t>     Freezing should always be respected, taken seriously, and treated with caution. Even if it does not escalate to a bite, it is a very clear loud signal that the dog is not comfortable and needs more space.</a:t>
            </a:r>
          </a:p>
        </p:txBody>
      </p:sp>
      <p:sp>
        <p:nvSpPr>
          <p:cNvPr id="6" name="文本框 5"/>
          <p:cNvSpPr txBox="1"/>
          <p:nvPr/>
        </p:nvSpPr>
        <p:spPr>
          <a:xfrm>
            <a:off x="578485" y="3336290"/>
            <a:ext cx="4672330" cy="2306955"/>
          </a:xfrm>
          <a:prstGeom prst="rect">
            <a:avLst/>
          </a:prstGeom>
          <a:noFill/>
        </p:spPr>
        <p:txBody>
          <a:bodyPr wrap="square" rtlCol="0" anchor="t">
            <a:spAutoFit/>
          </a:bodyPr>
          <a:lstStyle/>
          <a:p>
            <a:r>
              <a:rPr lang="en-US" altLang="zh-CN" b="1">
                <a:latin typeface="微软雅黑" panose="020B0503020204020204" charset="-122"/>
                <a:ea typeface="微软雅黑" panose="020B0503020204020204" charset="-122"/>
                <a:cs typeface="微软雅黑" panose="020B0503020204020204" charset="-122"/>
              </a:rPr>
              <a:t>    </a:t>
            </a:r>
            <a:r>
              <a:rPr b="1">
                <a:latin typeface="微软雅黑" panose="020B0503020204020204" charset="-122"/>
                <a:ea typeface="微软雅黑" panose="020B0503020204020204" charset="-122"/>
                <a:cs typeface="微软雅黑" panose="020B0503020204020204" charset="-122"/>
              </a:rPr>
              <a:t>“僵住”或“不动”是狗狗明确表达立场的身体语言。如果一只狗狗感到有必要“僵住”或“不动”，这意味着他正经历着高强度的困境。“僵住”可能是警告的一部分，而这种情形非常容易恶化。</a:t>
            </a:r>
          </a:p>
          <a:p>
            <a:r>
              <a:rPr b="1">
                <a:latin typeface="微软雅黑" panose="020B0503020204020204" charset="-122"/>
                <a:ea typeface="微软雅黑" panose="020B0503020204020204" charset="-122"/>
                <a:cs typeface="微软雅黑" panose="020B0503020204020204" charset="-122"/>
              </a:rPr>
              <a:t>“僵住”的行为应该被尊重，严肃对待，并引起警示。即便情况不会恶化至咬，这也是狗狗不适，需要更多空间的明确信号。</a:t>
            </a:r>
          </a:p>
        </p:txBody>
      </p:sp>
      <p:pic>
        <p:nvPicPr>
          <p:cNvPr id="3" name="图片 2"/>
          <p:cNvPicPr>
            <a:picLocks noChangeAspect="1"/>
          </p:cNvPicPr>
          <p:nvPr/>
        </p:nvPicPr>
        <p:blipFill>
          <a:blip r:embed="rId7"/>
          <a:srcRect t="6158" b="12785"/>
          <a:stretch>
            <a:fillRect/>
          </a:stretch>
        </p:blipFill>
        <p:spPr>
          <a:xfrm>
            <a:off x="5251450" y="2699385"/>
            <a:ext cx="6837045" cy="3939540"/>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a:srcRect l="20195" r="24327" b="8674"/>
          <a:stretch>
            <a:fillRect/>
          </a:stretch>
        </p:blipFill>
        <p:spPr>
          <a:xfrm>
            <a:off x="6733540" y="2567940"/>
            <a:ext cx="5458460" cy="4162425"/>
          </a:xfrm>
          <a:prstGeom prst="roundRect">
            <a:avLst/>
          </a:prstGeom>
        </p:spPr>
      </p:pic>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687070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Body Language – Paw lift </a:t>
            </a:r>
          </a:p>
        </p:txBody>
      </p:sp>
      <p:sp>
        <p:nvSpPr>
          <p:cNvPr id="4" name="文本框 3"/>
          <p:cNvSpPr txBox="1"/>
          <p:nvPr/>
        </p:nvSpPr>
        <p:spPr>
          <a:xfrm>
            <a:off x="404495" y="743585"/>
            <a:ext cx="6442710" cy="4399915"/>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sz="2000" b="1">
                <a:latin typeface="微软雅黑" panose="020B0503020204020204" charset="-122"/>
                <a:ea typeface="微软雅黑" panose="020B0503020204020204" charset="-122"/>
              </a:rPr>
              <a:t>A paw lift is when one paw is lifted ever so slightly off the ground. It is different to a paw lift when stalking or hunting, which can be quite rigid; this paw lift can seem a bit more tentative.     </a:t>
            </a:r>
          </a:p>
          <a:p>
            <a:r>
              <a:rPr sz="2000" b="1">
                <a:latin typeface="微软雅黑" panose="020B0503020204020204" charset="-122"/>
                <a:ea typeface="微软雅黑" panose="020B0503020204020204" charset="-122"/>
              </a:rPr>
              <a:t>       Depending on the rest of the dog’s body language and context, it is generally used when the dog may be feeling conflicted, anxious or anticipating something.</a:t>
            </a:r>
          </a:p>
          <a:p>
            <a:r>
              <a:rPr sz="2000" b="1">
                <a:latin typeface="微软雅黑" panose="020B0503020204020204" charset="-122"/>
                <a:ea typeface="微软雅黑" panose="020B0503020204020204" charset="-122"/>
              </a:rPr>
              <a:t>     </a:t>
            </a:r>
            <a:r>
              <a:rPr lang="en-US" sz="2000" b="1">
                <a:latin typeface="微软雅黑" panose="020B0503020204020204" charset="-122"/>
                <a:ea typeface="微软雅黑" panose="020B0503020204020204" charset="-122"/>
              </a:rPr>
              <a:t>For example, t</a:t>
            </a:r>
            <a:r>
              <a:rPr sz="2000" b="1">
                <a:latin typeface="微软雅黑" panose="020B0503020204020204" charset="-122"/>
                <a:ea typeface="微软雅黑" panose="020B0503020204020204" charset="-122"/>
              </a:rPr>
              <a:t>here is a loud, sudden noise. The dog freezes, his eyes widen, his ears go up and are alert, and he does a paw lift. The sudden noise was unsettling; he shows his discomfort by doing a paw lift whilst he tries to figure out what the sound was.</a:t>
            </a:r>
          </a:p>
        </p:txBody>
      </p:sp>
      <p:sp>
        <p:nvSpPr>
          <p:cNvPr id="6" name="文本框 5"/>
          <p:cNvSpPr txBox="1"/>
          <p:nvPr/>
        </p:nvSpPr>
        <p:spPr>
          <a:xfrm>
            <a:off x="6847205" y="743585"/>
            <a:ext cx="5085080" cy="2030095"/>
          </a:xfrm>
          <a:prstGeom prst="rect">
            <a:avLst/>
          </a:prstGeom>
          <a:noFill/>
        </p:spPr>
        <p:txBody>
          <a:bodyPr wrap="square" rtlCol="0" anchor="t">
            <a:spAutoFit/>
          </a:bodyPr>
          <a:lstStyle/>
          <a:p>
            <a:r>
              <a:rPr lang="en-US" altLang="zh-CN" b="1">
                <a:latin typeface="微软雅黑" panose="020B0503020204020204" charset="-122"/>
                <a:ea typeface="微软雅黑" panose="020B0503020204020204" charset="-122"/>
                <a:cs typeface="微软雅黑" panose="020B0503020204020204" charset="-122"/>
              </a:rPr>
              <a:t>    </a:t>
            </a:r>
            <a:r>
              <a:rPr b="1">
                <a:latin typeface="微软雅黑" panose="020B0503020204020204" charset="-122"/>
                <a:ea typeface="微软雅黑" panose="020B0503020204020204" charset="-122"/>
                <a:cs typeface="微软雅黑" panose="020B0503020204020204" charset="-122"/>
              </a:rPr>
              <a:t>这里讨论的狗狗抬爪子，是指狗的一只前爪稍稍抬离地面。这和狗狗捕猎或前进时爪子的抬起是有区别的，会显得十分突兀；这种抬前爪表现得有些犹豫不决。</a:t>
            </a:r>
          </a:p>
          <a:p>
            <a:r>
              <a:rPr b="1">
                <a:latin typeface="微软雅黑" panose="020B0503020204020204" charset="-122"/>
                <a:ea typeface="微软雅黑" panose="020B0503020204020204" charset="-122"/>
                <a:cs typeface="微软雅黑" panose="020B0503020204020204" charset="-122"/>
              </a:rPr>
              <a:t>   根据伴随此现象出现的其他身体语言以及前后状况，一般抬前爪是狗狗感觉冲突、焦虑或期待某事的反应。</a:t>
            </a:r>
          </a:p>
        </p:txBody>
      </p:sp>
      <p:sp>
        <p:nvSpPr>
          <p:cNvPr id="7" name="文本框 6"/>
          <p:cNvSpPr txBox="1"/>
          <p:nvPr/>
        </p:nvSpPr>
        <p:spPr>
          <a:xfrm>
            <a:off x="688975" y="5143500"/>
            <a:ext cx="5873115" cy="1198880"/>
          </a:xfrm>
          <a:prstGeom prst="rect">
            <a:avLst/>
          </a:prstGeom>
          <a:noFill/>
        </p:spPr>
        <p:txBody>
          <a:bodyPr wrap="square" rtlCol="0" anchor="t">
            <a:spAutoFit/>
          </a:bodyPr>
          <a:lstStyle/>
          <a:p>
            <a:r>
              <a:rPr lang="en-US" altLang="zh-CN" b="1">
                <a:latin typeface="微软雅黑" panose="020B0503020204020204" charset="-122"/>
                <a:ea typeface="微软雅黑" panose="020B0503020204020204" charset="-122"/>
                <a:cs typeface="微软雅黑" panose="020B0503020204020204" charset="-122"/>
              </a:rPr>
              <a:t>   </a:t>
            </a:r>
            <a:r>
              <a:rPr lang="zh-CN" b="1">
                <a:latin typeface="微软雅黑" panose="020B0503020204020204" charset="-122"/>
                <a:ea typeface="微软雅黑" panose="020B0503020204020204" charset="-122"/>
                <a:cs typeface="微软雅黑" panose="020B0503020204020204" charset="-122"/>
              </a:rPr>
              <a:t>比如，</a:t>
            </a:r>
            <a:r>
              <a:rPr b="1">
                <a:latin typeface="微软雅黑" panose="020B0503020204020204" charset="-122"/>
                <a:ea typeface="微软雅黑" panose="020B0503020204020204" charset="-122"/>
                <a:cs typeface="微软雅黑" panose="020B0503020204020204" charset="-122"/>
              </a:rPr>
              <a:t>突然一声巨响。狗狗瞬间僵住，眼睛圆睁，耳朵直竖警觉，前爪抬起。是突然的噪声令他无法安顿下来；抬前爪表现出狗狗的不舒服以及试图找出究竟发生了什么。</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5"/>
          <a:srcRect l="15495" t="1371" r="16855" b="8448"/>
          <a:stretch>
            <a:fillRect/>
          </a:stretch>
        </p:blipFill>
        <p:spPr>
          <a:xfrm>
            <a:off x="6857365" y="3040380"/>
            <a:ext cx="5334000" cy="3746500"/>
          </a:xfrm>
          <a:prstGeom prst="roundRect">
            <a:avLst/>
          </a:prstGeom>
        </p:spPr>
      </p:pic>
      <p:pic>
        <p:nvPicPr>
          <p:cNvPr id="15" name="图片 14"/>
          <p:cNvPicPr>
            <a:picLocks noChangeAspect="1"/>
          </p:cNvPicPr>
          <p:nvPr>
            <p:custDataLst>
              <p:tags r:id="rId1"/>
            </p:custDataLst>
          </p:nvPr>
        </p:nvPicPr>
        <p:blipFill>
          <a:blip r:embed="rId6"/>
          <a:stretch>
            <a:fillRect/>
          </a:stretch>
        </p:blipFill>
        <p:spPr>
          <a:xfrm>
            <a:off x="89535" y="99060"/>
            <a:ext cx="1135380" cy="1047115"/>
          </a:xfrm>
          <a:prstGeom prst="rect">
            <a:avLst/>
          </a:prstGeom>
        </p:spPr>
      </p:pic>
      <p:pic>
        <p:nvPicPr>
          <p:cNvPr id="5" name="图片 4"/>
          <p:cNvPicPr>
            <a:picLocks noChangeAspect="1"/>
          </p:cNvPicPr>
          <p:nvPr/>
        </p:nvPicPr>
        <p:blipFill>
          <a:blip r:embed="rId7"/>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6870700"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Body Language – Shake Off</a:t>
            </a:r>
          </a:p>
        </p:txBody>
      </p:sp>
      <p:sp>
        <p:nvSpPr>
          <p:cNvPr id="4" name="文本框 3"/>
          <p:cNvSpPr txBox="1"/>
          <p:nvPr/>
        </p:nvSpPr>
        <p:spPr>
          <a:xfrm>
            <a:off x="205740" y="644525"/>
            <a:ext cx="6651625" cy="5015865"/>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sz="2000" b="1">
                <a:latin typeface="微软雅黑" panose="020B0503020204020204" charset="-122"/>
                <a:ea typeface="微软雅黑" panose="020B0503020204020204" charset="-122"/>
              </a:rPr>
              <a:t>A shake off is when the dog shakes as if he is wet and shaking water off his body, but as he is completely dry, the shake off may seem out of context. In this instance it is part of dog body language. You may notice the shake off after an event that may have been taxing or stressful* for the dog. It is almost as if it signifies a break from whatever had just occurred, allowing the dog to reframe the event, pause and move on from it.</a:t>
            </a:r>
          </a:p>
          <a:p>
            <a:r>
              <a:rPr sz="2000" b="1">
                <a:latin typeface="微软雅黑" panose="020B0503020204020204" charset="-122"/>
                <a:ea typeface="微软雅黑" panose="020B0503020204020204" charset="-122"/>
              </a:rPr>
              <a:t>   A dog may be hugged by a person. The dog communicates with some body language, such as whale eye, lip lick, head turn and yawn to communicate she would prefer not to be hugged and did not enjoy her space being invaded. After the person lets go of her, she walks away and does a shake off.</a:t>
            </a:r>
          </a:p>
        </p:txBody>
      </p:sp>
      <p:sp>
        <p:nvSpPr>
          <p:cNvPr id="7" name="文本框 6"/>
          <p:cNvSpPr txBox="1"/>
          <p:nvPr/>
        </p:nvSpPr>
        <p:spPr>
          <a:xfrm>
            <a:off x="205740" y="5588000"/>
            <a:ext cx="6158230" cy="1198880"/>
          </a:xfrm>
          <a:prstGeom prst="rect">
            <a:avLst/>
          </a:prstGeom>
          <a:noFill/>
        </p:spPr>
        <p:txBody>
          <a:bodyPr wrap="square" rtlCol="0" anchor="t">
            <a:spAutoFit/>
          </a:bodyPr>
          <a:lstStyle/>
          <a:p>
            <a:r>
              <a:rPr lang="en-US" altLang="zh-CN" b="1">
                <a:latin typeface="微软雅黑" panose="020B0503020204020204" charset="-122"/>
                <a:ea typeface="微软雅黑" panose="020B0503020204020204" charset="-122"/>
                <a:cs typeface="微软雅黑" panose="020B0503020204020204" charset="-122"/>
              </a:rPr>
              <a:t>    </a:t>
            </a:r>
            <a:r>
              <a:rPr lang="zh-CN" b="1">
                <a:latin typeface="微软雅黑" panose="020B0503020204020204" charset="-122"/>
                <a:ea typeface="微软雅黑" panose="020B0503020204020204" charset="-122"/>
                <a:cs typeface="微软雅黑" panose="020B0503020204020204" charset="-122"/>
              </a:rPr>
              <a:t>比如，</a:t>
            </a:r>
            <a:r>
              <a:rPr b="1">
                <a:latin typeface="微软雅黑" panose="020B0503020204020204" charset="-122"/>
                <a:ea typeface="微软雅黑" panose="020B0503020204020204" charset="-122"/>
                <a:cs typeface="微软雅黑" panose="020B0503020204020204" charset="-122"/>
              </a:rPr>
              <a:t>狗狗被人拥抱。他用一些身体语言和人类沟通，比如鲸鱼眼，舔舌，转头，打哈欠，这些都表示狗狗不喜欢被拥抱，不享受这种私狗空间被侵犯的状况。在人放开狗狗的时候，他走开并开始抖毛。</a:t>
            </a:r>
          </a:p>
        </p:txBody>
      </p:sp>
      <p:sp>
        <p:nvSpPr>
          <p:cNvPr id="8" name="文本框 7"/>
          <p:cNvSpPr txBox="1"/>
          <p:nvPr/>
        </p:nvSpPr>
        <p:spPr>
          <a:xfrm>
            <a:off x="7030085" y="758190"/>
            <a:ext cx="4987925" cy="2030095"/>
          </a:xfrm>
          <a:prstGeom prst="rect">
            <a:avLst/>
          </a:prstGeom>
          <a:noFill/>
        </p:spPr>
        <p:txBody>
          <a:bodyPr wrap="square" rtlCol="0" anchor="t">
            <a:spAutoFit/>
          </a:bodyPr>
          <a:lstStyle/>
          <a:p>
            <a:r>
              <a:rPr lang="en-US" altLang="zh-CN" b="1">
                <a:latin typeface="微软雅黑" panose="020B0503020204020204" charset="-122"/>
                <a:ea typeface="微软雅黑" panose="020B0503020204020204" charset="-122"/>
                <a:cs typeface="微软雅黑" panose="020B0503020204020204" charset="-122"/>
                <a:sym typeface="+mn-ea"/>
              </a:rPr>
              <a:t>   所谓狗狗抖毛，就是他像身上有水时那样抖动身体，但其实狗狗身上的毛是干的，这种抖毛需要结合前后情况来看。这种抖毛是狗狗身体语言的一部分。你或许会注意到狗狗在有压力或遭受指责的时候抖毛。这似乎是狗狗从当前状况中摆脱出来的征兆，抖毛让他重新面对眼前的场景，暂停并从情景中逃离。</a:t>
            </a: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3" name="图片 2"/>
          <p:cNvPicPr>
            <a:picLocks noChangeAspect="1"/>
          </p:cNvPicPr>
          <p:nvPr/>
        </p:nvPicPr>
        <p:blipFill>
          <a:blip r:embed="rId6"/>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827722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Emotion – Bored </a:t>
            </a:r>
          </a:p>
        </p:txBody>
      </p:sp>
      <p:pic>
        <p:nvPicPr>
          <p:cNvPr id="4" name="图片 3"/>
          <p:cNvPicPr>
            <a:picLocks noChangeAspect="1"/>
          </p:cNvPicPr>
          <p:nvPr/>
        </p:nvPicPr>
        <p:blipFill>
          <a:blip r:embed="rId7"/>
          <a:stretch>
            <a:fillRect/>
          </a:stretch>
        </p:blipFill>
        <p:spPr>
          <a:xfrm>
            <a:off x="89535" y="771525"/>
            <a:ext cx="5320030" cy="3908425"/>
          </a:xfrm>
          <a:prstGeom prst="rect">
            <a:avLst/>
          </a:prstGeom>
        </p:spPr>
      </p:pic>
      <p:pic>
        <p:nvPicPr>
          <p:cNvPr id="6" name="图片 5"/>
          <p:cNvPicPr>
            <a:picLocks noChangeAspect="1"/>
          </p:cNvPicPr>
          <p:nvPr/>
        </p:nvPicPr>
        <p:blipFill>
          <a:blip r:embed="rId8"/>
          <a:stretch>
            <a:fillRect/>
          </a:stretch>
        </p:blipFill>
        <p:spPr>
          <a:xfrm>
            <a:off x="5751195" y="645160"/>
            <a:ext cx="6440805" cy="6212205"/>
          </a:xfrm>
          <a:prstGeom prst="rect">
            <a:avLst/>
          </a:prstGeom>
        </p:spPr>
      </p:pic>
      <p:sp>
        <p:nvSpPr>
          <p:cNvPr id="7" name="文本框 6"/>
          <p:cNvSpPr txBox="1"/>
          <p:nvPr/>
        </p:nvSpPr>
        <p:spPr>
          <a:xfrm>
            <a:off x="215900" y="4679950"/>
            <a:ext cx="5535295" cy="2030095"/>
          </a:xfrm>
          <a:prstGeom prst="rect">
            <a:avLst/>
          </a:prstGeom>
          <a:noFill/>
        </p:spPr>
        <p:txBody>
          <a:bodyPr wrap="square" rtlCol="0">
            <a:spAutoFit/>
          </a:bodyPr>
          <a:lstStyle/>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Follow you around and starved for attention</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Lose interest in current interaction, toys or activities</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Destroy furniture or furnishings when you are away</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Incessant barking and whinning</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3" name="图片 2"/>
          <p:cNvPicPr>
            <a:picLocks noChangeAspect="1"/>
          </p:cNvPicPr>
          <p:nvPr/>
        </p:nvPicPr>
        <p:blipFill>
          <a:blip r:embed="rId6"/>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827722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Emotion – Excited </a:t>
            </a:r>
          </a:p>
        </p:txBody>
      </p:sp>
      <p:pic>
        <p:nvPicPr>
          <p:cNvPr id="2" name="图片 1"/>
          <p:cNvPicPr>
            <a:picLocks noChangeAspect="1"/>
          </p:cNvPicPr>
          <p:nvPr/>
        </p:nvPicPr>
        <p:blipFill>
          <a:blip r:embed="rId7"/>
          <a:stretch>
            <a:fillRect/>
          </a:stretch>
        </p:blipFill>
        <p:spPr>
          <a:xfrm>
            <a:off x="89535" y="771525"/>
            <a:ext cx="5381625" cy="4452620"/>
          </a:xfrm>
          <a:prstGeom prst="rect">
            <a:avLst/>
          </a:prstGeom>
        </p:spPr>
      </p:pic>
      <p:pic>
        <p:nvPicPr>
          <p:cNvPr id="7" name="图片 6"/>
          <p:cNvPicPr>
            <a:picLocks noChangeAspect="1"/>
          </p:cNvPicPr>
          <p:nvPr/>
        </p:nvPicPr>
        <p:blipFill>
          <a:blip r:embed="rId8"/>
          <a:stretch>
            <a:fillRect/>
          </a:stretch>
        </p:blipFill>
        <p:spPr>
          <a:xfrm>
            <a:off x="5647690" y="644525"/>
            <a:ext cx="6544310" cy="6213475"/>
          </a:xfrm>
          <a:prstGeom prst="rect">
            <a:avLst/>
          </a:prstGeom>
        </p:spPr>
      </p:pic>
      <p:sp>
        <p:nvSpPr>
          <p:cNvPr id="8" name="文本框 7"/>
          <p:cNvSpPr txBox="1"/>
          <p:nvPr/>
        </p:nvSpPr>
        <p:spPr>
          <a:xfrm>
            <a:off x="245745" y="5480050"/>
            <a:ext cx="5535295" cy="922020"/>
          </a:xfrm>
          <a:prstGeom prst="rect">
            <a:avLst/>
          </a:prstGeom>
          <a:noFill/>
        </p:spPr>
        <p:txBody>
          <a:bodyPr wrap="square" rtlCol="0">
            <a:spAutoFit/>
          </a:bodyPr>
          <a:lstStyle/>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Race or jump around boisterously</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May make high-pitched barks</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Fast, wild wagging tail</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3" name="图片 2"/>
          <p:cNvPicPr>
            <a:picLocks noChangeAspect="1"/>
          </p:cNvPicPr>
          <p:nvPr/>
        </p:nvPicPr>
        <p:blipFill>
          <a:blip r:embed="rId6"/>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827722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Emotion – Scared </a:t>
            </a:r>
          </a:p>
        </p:txBody>
      </p:sp>
      <p:pic>
        <p:nvPicPr>
          <p:cNvPr id="7" name="图片 6"/>
          <p:cNvPicPr>
            <a:picLocks noChangeAspect="1"/>
          </p:cNvPicPr>
          <p:nvPr/>
        </p:nvPicPr>
        <p:blipFill>
          <a:blip r:embed="rId7"/>
          <a:stretch>
            <a:fillRect/>
          </a:stretch>
        </p:blipFill>
        <p:spPr>
          <a:xfrm>
            <a:off x="178435" y="1146175"/>
            <a:ext cx="5382260" cy="4344035"/>
          </a:xfrm>
          <a:prstGeom prst="rect">
            <a:avLst/>
          </a:prstGeom>
        </p:spPr>
      </p:pic>
      <p:pic>
        <p:nvPicPr>
          <p:cNvPr id="8" name="图片 7"/>
          <p:cNvPicPr>
            <a:picLocks noChangeAspect="1"/>
          </p:cNvPicPr>
          <p:nvPr/>
        </p:nvPicPr>
        <p:blipFill>
          <a:blip r:embed="rId8"/>
          <a:stretch>
            <a:fillRect/>
          </a:stretch>
        </p:blipFill>
        <p:spPr>
          <a:xfrm>
            <a:off x="5819140" y="771525"/>
            <a:ext cx="6372860" cy="6085840"/>
          </a:xfrm>
          <a:prstGeom prst="rect">
            <a:avLst/>
          </a:prstGeom>
        </p:spPr>
      </p:pic>
      <p:sp>
        <p:nvSpPr>
          <p:cNvPr id="10" name="文本框 9"/>
          <p:cNvSpPr txBox="1"/>
          <p:nvPr/>
        </p:nvSpPr>
        <p:spPr>
          <a:xfrm>
            <a:off x="245745" y="5480050"/>
            <a:ext cx="5535295" cy="1198880"/>
          </a:xfrm>
          <a:prstGeom prst="rect">
            <a:avLst/>
          </a:prstGeom>
          <a:noFill/>
        </p:spPr>
        <p:txBody>
          <a:bodyPr wrap="square" rtlCol="0">
            <a:spAutoFit/>
          </a:bodyPr>
          <a:lstStyle/>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Ears pointed back and down</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Round, wide eyes</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Tail points downward and may be tucked between legs</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3" name="图片 2"/>
          <p:cNvPicPr>
            <a:picLocks noChangeAspect="1"/>
          </p:cNvPicPr>
          <p:nvPr/>
        </p:nvPicPr>
        <p:blipFill>
          <a:blip r:embed="rId6"/>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827722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Emotion – Threatened </a:t>
            </a:r>
          </a:p>
        </p:txBody>
      </p:sp>
      <p:pic>
        <p:nvPicPr>
          <p:cNvPr id="2" name="图片 1"/>
          <p:cNvPicPr>
            <a:picLocks noChangeAspect="1"/>
          </p:cNvPicPr>
          <p:nvPr/>
        </p:nvPicPr>
        <p:blipFill>
          <a:blip r:embed="rId7"/>
          <a:stretch>
            <a:fillRect/>
          </a:stretch>
        </p:blipFill>
        <p:spPr>
          <a:xfrm>
            <a:off x="89535" y="772160"/>
            <a:ext cx="5382260" cy="4291965"/>
          </a:xfrm>
          <a:prstGeom prst="rect">
            <a:avLst/>
          </a:prstGeom>
        </p:spPr>
      </p:pic>
      <p:pic>
        <p:nvPicPr>
          <p:cNvPr id="4" name="图片 3"/>
          <p:cNvPicPr>
            <a:picLocks noChangeAspect="1"/>
          </p:cNvPicPr>
          <p:nvPr/>
        </p:nvPicPr>
        <p:blipFill>
          <a:blip r:embed="rId8"/>
          <a:stretch>
            <a:fillRect/>
          </a:stretch>
        </p:blipFill>
        <p:spPr>
          <a:xfrm>
            <a:off x="5726430" y="771525"/>
            <a:ext cx="6465570" cy="6087110"/>
          </a:xfrm>
          <a:prstGeom prst="rect">
            <a:avLst/>
          </a:prstGeom>
        </p:spPr>
      </p:pic>
      <p:sp>
        <p:nvSpPr>
          <p:cNvPr id="6" name="文本框 5"/>
          <p:cNvSpPr txBox="1"/>
          <p:nvPr/>
        </p:nvSpPr>
        <p:spPr>
          <a:xfrm>
            <a:off x="191135" y="5064760"/>
            <a:ext cx="5535295" cy="1476375"/>
          </a:xfrm>
          <a:prstGeom prst="rect">
            <a:avLst/>
          </a:prstGeom>
          <a:noFill/>
        </p:spPr>
        <p:txBody>
          <a:bodyPr wrap="square" rtlCol="0">
            <a:spAutoFit/>
          </a:bodyPr>
          <a:lstStyle/>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Growl; bare teeth</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Whites of eyes are visible</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May be standing in an off-balance way, as though ready to lunge forward </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Tail stands straight up</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a:t>
            </a:r>
          </a:p>
        </p:txBody>
      </p:sp>
      <p:sp>
        <p:nvSpPr>
          <p:cNvPr id="11" name="文本框 10"/>
          <p:cNvSpPr txBox="1"/>
          <p:nvPr/>
        </p:nvSpPr>
        <p:spPr>
          <a:xfrm>
            <a:off x="2062480" y="184150"/>
            <a:ext cx="958151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10 touching quotes describing human-dog relationship </a:t>
            </a:r>
          </a:p>
        </p:txBody>
      </p:sp>
      <p:pic>
        <p:nvPicPr>
          <p:cNvPr id="2" name="图片 1"/>
          <p:cNvPicPr>
            <a:picLocks noChangeAspect="1"/>
          </p:cNvPicPr>
          <p:nvPr/>
        </p:nvPicPr>
        <p:blipFill>
          <a:blip r:embed="rId7"/>
          <a:srcRect t="37449" b="37199"/>
          <a:stretch>
            <a:fillRect/>
          </a:stretch>
        </p:blipFill>
        <p:spPr>
          <a:xfrm>
            <a:off x="6189980" y="1146810"/>
            <a:ext cx="5618480" cy="3547110"/>
          </a:xfrm>
          <a:prstGeom prst="rect">
            <a:avLst/>
          </a:prstGeom>
        </p:spPr>
      </p:pic>
      <p:pic>
        <p:nvPicPr>
          <p:cNvPr id="3" name="图片 2"/>
          <p:cNvPicPr>
            <a:picLocks noChangeAspect="1"/>
          </p:cNvPicPr>
          <p:nvPr/>
        </p:nvPicPr>
        <p:blipFill>
          <a:blip r:embed="rId8"/>
          <a:srcRect t="37508" b="37304"/>
          <a:stretch>
            <a:fillRect/>
          </a:stretch>
        </p:blipFill>
        <p:spPr>
          <a:xfrm>
            <a:off x="300355" y="3072765"/>
            <a:ext cx="5670550" cy="3665855"/>
          </a:xfrm>
          <a:prstGeom prst="rect">
            <a:avLst/>
          </a:prstGeom>
        </p:spPr>
      </p:pic>
      <p:sp>
        <p:nvSpPr>
          <p:cNvPr id="4" name="文本框 3"/>
          <p:cNvSpPr txBox="1"/>
          <p:nvPr/>
        </p:nvSpPr>
        <p:spPr>
          <a:xfrm>
            <a:off x="300355" y="1146175"/>
            <a:ext cx="5714365" cy="1691640"/>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Dogs are wise. They </a:t>
            </a:r>
            <a:r>
              <a:rPr lang="en-US" altLang="zh-CN" b="1" u="sng">
                <a:latin typeface="微软雅黑" panose="020B0503020204020204" charset="-122"/>
                <a:ea typeface="微软雅黑" panose="020B0503020204020204" charset="-122"/>
              </a:rPr>
              <a:t>crawl</a:t>
            </a:r>
            <a:r>
              <a:rPr lang="en-US" altLang="zh-CN" b="1">
                <a:latin typeface="微软雅黑" panose="020B0503020204020204" charset="-122"/>
                <a:ea typeface="微软雅黑" panose="020B0503020204020204" charset="-122"/>
              </a:rPr>
              <a:t> away into a quite corner and lick their wounds and do not rejoin the world until they are whole once more.</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狗是明智的。他们爬到一个安静的角落，舔着伤口，直到他们再次</a:t>
            </a:r>
            <a:r>
              <a:rPr lang="zh-CN" altLang="en-US" b="1">
                <a:latin typeface="微软雅黑" panose="020B0503020204020204" charset="-122"/>
                <a:ea typeface="微软雅黑" panose="020B0503020204020204" charset="-122"/>
              </a:rPr>
              <a:t>调整好</a:t>
            </a:r>
            <a:r>
              <a:rPr lang="en-US" altLang="zh-CN" b="1">
                <a:latin typeface="微软雅黑" panose="020B0503020204020204" charset="-122"/>
                <a:ea typeface="微软雅黑" panose="020B0503020204020204" charset="-122"/>
              </a:rPr>
              <a:t>，才重新回到这个世界。</a:t>
            </a: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crawl /krɔːl/ v. 爬行</a:t>
            </a:r>
          </a:p>
        </p:txBody>
      </p:sp>
      <p:sp>
        <p:nvSpPr>
          <p:cNvPr id="6" name="文本框 5"/>
          <p:cNvSpPr txBox="1"/>
          <p:nvPr/>
        </p:nvSpPr>
        <p:spPr>
          <a:xfrm>
            <a:off x="6189980" y="4967605"/>
            <a:ext cx="5714365" cy="922020"/>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Dog are not our whole life, but they make our lives whole.</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狗不是我们生活的全部，但它们使我们的生活完整。</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173990"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pic>
        <p:nvPicPr>
          <p:cNvPr id="3" name="图片 2"/>
          <p:cNvPicPr>
            <a:picLocks noChangeAspect="1"/>
          </p:cNvPicPr>
          <p:nvPr/>
        </p:nvPicPr>
        <p:blipFill>
          <a:blip r:embed="rId6"/>
          <a:stretch>
            <a:fillRect/>
          </a:stretch>
        </p:blipFill>
        <p:spPr>
          <a:xfrm>
            <a:off x="1436102" y="226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827722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Emotion – Threatened </a:t>
            </a:r>
          </a:p>
        </p:txBody>
      </p:sp>
      <p:pic>
        <p:nvPicPr>
          <p:cNvPr id="6" name="图片 5"/>
          <p:cNvPicPr>
            <a:picLocks noChangeAspect="1"/>
          </p:cNvPicPr>
          <p:nvPr/>
        </p:nvPicPr>
        <p:blipFill>
          <a:blip r:embed="rId7"/>
          <a:stretch>
            <a:fillRect/>
          </a:stretch>
        </p:blipFill>
        <p:spPr>
          <a:xfrm>
            <a:off x="89535" y="899160"/>
            <a:ext cx="5381625" cy="4484370"/>
          </a:xfrm>
          <a:prstGeom prst="rect">
            <a:avLst/>
          </a:prstGeom>
        </p:spPr>
      </p:pic>
      <p:pic>
        <p:nvPicPr>
          <p:cNvPr id="7" name="图片 6"/>
          <p:cNvPicPr>
            <a:picLocks noChangeAspect="1"/>
          </p:cNvPicPr>
          <p:nvPr/>
        </p:nvPicPr>
        <p:blipFill>
          <a:blip r:embed="rId8"/>
          <a:stretch>
            <a:fillRect/>
          </a:stretch>
        </p:blipFill>
        <p:spPr>
          <a:xfrm>
            <a:off x="5874385" y="644525"/>
            <a:ext cx="6316980" cy="6212840"/>
          </a:xfrm>
          <a:prstGeom prst="rect">
            <a:avLst/>
          </a:prstGeom>
        </p:spPr>
      </p:pic>
      <p:sp>
        <p:nvSpPr>
          <p:cNvPr id="8" name="文本框 7"/>
          <p:cNvSpPr txBox="1"/>
          <p:nvPr/>
        </p:nvSpPr>
        <p:spPr>
          <a:xfrm>
            <a:off x="221615" y="5383530"/>
            <a:ext cx="5535295" cy="1198880"/>
          </a:xfrm>
          <a:prstGeom prst="rect">
            <a:avLst/>
          </a:prstGeom>
          <a:noFill/>
        </p:spPr>
        <p:txBody>
          <a:bodyPr wrap="square" rtlCol="0">
            <a:spAutoFit/>
          </a:bodyPr>
          <a:lstStyle/>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Mouth is related or loose, and tongue may hang out </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Relaxed; almond shaped eyes</a:t>
            </a:r>
          </a:p>
          <a:p>
            <a:pPr marL="285750" indent="-285750">
              <a:buFont typeface="Arial" panose="020B0604020202020204" pitchFamily="34" charset="0"/>
              <a:buChar char="•"/>
            </a:pPr>
            <a:r>
              <a:rPr lang="en-US" altLang="zh-CN" b="1">
                <a:latin typeface="微软雅黑" panose="020B0503020204020204" charset="-122"/>
                <a:ea typeface="微软雅黑" panose="020B0503020204020204" charset="-122"/>
              </a:rPr>
              <a:t>Tail wags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9" name="图片 88"/>
          <p:cNvPicPr>
            <a:picLocks noChangeAspect="1"/>
          </p:cNvPicPr>
          <p:nvPr/>
        </p:nvPicPr>
        <p:blipFill>
          <a:blip r:embed="rId5"/>
          <a:stretch>
            <a:fillRect/>
          </a:stretch>
        </p:blipFill>
        <p:spPr>
          <a:xfrm>
            <a:off x="1436102" y="226216"/>
            <a:ext cx="902207" cy="545486"/>
          </a:xfrm>
          <a:prstGeom prst="rect">
            <a:avLst/>
          </a:prstGeom>
        </p:spPr>
      </p:pic>
      <p:pic>
        <p:nvPicPr>
          <p:cNvPr id="85" name="图片 84"/>
          <p:cNvPicPr>
            <a:picLocks noChangeAspect="1"/>
          </p:cNvPicPr>
          <p:nvPr/>
        </p:nvPicPr>
        <p:blipFill>
          <a:blip r:embed="rId6"/>
          <a:srcRect l="14347" t="2765" r="23701" b="15247"/>
          <a:stretch>
            <a:fillRect/>
          </a:stretch>
        </p:blipFill>
        <p:spPr>
          <a:xfrm>
            <a:off x="6866255" y="4714875"/>
            <a:ext cx="2299970" cy="1985645"/>
          </a:xfrm>
          <a:prstGeom prst="roundRect">
            <a:avLst/>
          </a:prstGeom>
        </p:spPr>
      </p:pic>
      <p:pic>
        <p:nvPicPr>
          <p:cNvPr id="84" name="图片 83"/>
          <p:cNvPicPr>
            <a:picLocks noChangeAspect="1"/>
          </p:cNvPicPr>
          <p:nvPr/>
        </p:nvPicPr>
        <p:blipFill>
          <a:blip r:embed="rId7"/>
          <a:srcRect l="24576" t="3689" r="14049" b="24235"/>
          <a:stretch>
            <a:fillRect/>
          </a:stretch>
        </p:blipFill>
        <p:spPr>
          <a:xfrm>
            <a:off x="7202805" y="2875915"/>
            <a:ext cx="2766695" cy="1700530"/>
          </a:xfrm>
          <a:prstGeom prst="roundRect">
            <a:avLst/>
          </a:prstGeom>
        </p:spPr>
      </p:pic>
      <p:pic>
        <p:nvPicPr>
          <p:cNvPr id="83" name="图片 82"/>
          <p:cNvPicPr>
            <a:picLocks noChangeAspect="1"/>
          </p:cNvPicPr>
          <p:nvPr/>
        </p:nvPicPr>
        <p:blipFill>
          <a:blip r:embed="rId8"/>
          <a:srcRect l="17211" b="-19"/>
          <a:stretch>
            <a:fillRect/>
          </a:stretch>
        </p:blipFill>
        <p:spPr>
          <a:xfrm>
            <a:off x="6558280" y="810260"/>
            <a:ext cx="2728595" cy="1925955"/>
          </a:xfrm>
          <a:prstGeom prst="roundRect">
            <a:avLst/>
          </a:prstGeom>
        </p:spPr>
      </p:pic>
      <p:pic>
        <p:nvPicPr>
          <p:cNvPr id="82" name="图片 81"/>
          <p:cNvPicPr>
            <a:picLocks noChangeAspect="1"/>
          </p:cNvPicPr>
          <p:nvPr/>
        </p:nvPicPr>
        <p:blipFill>
          <a:blip r:embed="rId9"/>
          <a:srcRect l="17377" t="10099" r="38874" b="5862"/>
          <a:stretch>
            <a:fillRect/>
          </a:stretch>
        </p:blipFill>
        <p:spPr>
          <a:xfrm>
            <a:off x="4203700" y="4941570"/>
            <a:ext cx="1713865" cy="1845310"/>
          </a:xfrm>
          <a:prstGeom prst="roundRect">
            <a:avLst/>
          </a:prstGeom>
        </p:spPr>
      </p:pic>
      <p:pic>
        <p:nvPicPr>
          <p:cNvPr id="64" name="图片 63"/>
          <p:cNvPicPr>
            <a:picLocks noChangeAspect="1"/>
          </p:cNvPicPr>
          <p:nvPr/>
        </p:nvPicPr>
        <p:blipFill>
          <a:blip r:embed="rId10"/>
          <a:srcRect l="53315" r="17425" b="17962"/>
          <a:stretch>
            <a:fillRect/>
          </a:stretch>
        </p:blipFill>
        <p:spPr>
          <a:xfrm>
            <a:off x="3608070" y="2925445"/>
            <a:ext cx="1577975" cy="1904365"/>
          </a:xfrm>
          <a:prstGeom prst="roundRect">
            <a:avLst/>
          </a:prstGeom>
        </p:spPr>
      </p:pic>
      <p:pic>
        <p:nvPicPr>
          <p:cNvPr id="36" name="图片 35"/>
          <p:cNvPicPr>
            <a:picLocks noChangeAspect="1"/>
          </p:cNvPicPr>
          <p:nvPr/>
        </p:nvPicPr>
        <p:blipFill>
          <a:blip r:embed="rId11"/>
          <a:srcRect l="13253" t="14830" r="22280" b="11351"/>
          <a:stretch>
            <a:fillRect/>
          </a:stretch>
        </p:blipFill>
        <p:spPr>
          <a:xfrm>
            <a:off x="2365375" y="1182370"/>
            <a:ext cx="1854835" cy="1384935"/>
          </a:xfrm>
          <a:prstGeom prst="roundRect">
            <a:avLst/>
          </a:prstGeom>
        </p:spPr>
      </p:pic>
      <p:grpSp>
        <p:nvGrpSpPr>
          <p:cNvPr id="21" name="组合 20"/>
          <p:cNvGrpSpPr/>
          <p:nvPr/>
        </p:nvGrpSpPr>
        <p:grpSpPr>
          <a:xfrm>
            <a:off x="842481" y="1775012"/>
            <a:ext cx="3309038" cy="105159"/>
            <a:chOff x="842481" y="1775012"/>
            <a:chExt cx="3309038" cy="105159"/>
          </a:xfrm>
        </p:grpSpPr>
        <p:sp>
          <p:nvSpPr>
            <p:cNvPr id="22" name="椭圆 21"/>
            <p:cNvSpPr/>
            <p:nvPr/>
          </p:nvSpPr>
          <p:spPr>
            <a:xfrm>
              <a:off x="4086973" y="1775012"/>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p:cNvSpPr/>
            <p:nvPr/>
          </p:nvSpPr>
          <p:spPr>
            <a:xfrm>
              <a:off x="842481" y="1797978"/>
              <a:ext cx="3246634" cy="82193"/>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842481" y="3038734"/>
            <a:ext cx="4408372" cy="94581"/>
            <a:chOff x="842481" y="3038734"/>
            <a:chExt cx="4408372" cy="94581"/>
          </a:xfrm>
        </p:grpSpPr>
        <p:sp>
          <p:nvSpPr>
            <p:cNvPr id="25" name="椭圆 24"/>
            <p:cNvSpPr/>
            <p:nvPr/>
          </p:nvSpPr>
          <p:spPr>
            <a:xfrm>
              <a:off x="5186307" y="3038734"/>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形状 25"/>
            <p:cNvSpPr/>
            <p:nvPr/>
          </p:nvSpPr>
          <p:spPr>
            <a:xfrm>
              <a:off x="842481" y="3061700"/>
              <a:ext cx="4345968" cy="71615"/>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842481" y="5593826"/>
            <a:ext cx="3617263" cy="77993"/>
            <a:chOff x="842481" y="5593826"/>
            <a:chExt cx="3617263" cy="77993"/>
          </a:xfrm>
        </p:grpSpPr>
        <p:sp>
          <p:nvSpPr>
            <p:cNvPr id="28" name="椭圆 27"/>
            <p:cNvSpPr/>
            <p:nvPr/>
          </p:nvSpPr>
          <p:spPr>
            <a:xfrm>
              <a:off x="4395198" y="5607273"/>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形状 28"/>
            <p:cNvSpPr/>
            <p:nvPr/>
          </p:nvSpPr>
          <p:spPr>
            <a:xfrm flipV="1">
              <a:off x="842481" y="5593826"/>
              <a:ext cx="3552717" cy="45719"/>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7354155" y="1117466"/>
            <a:ext cx="3990431" cy="144034"/>
            <a:chOff x="7354155" y="1117466"/>
            <a:chExt cx="3990431" cy="144034"/>
          </a:xfrm>
        </p:grpSpPr>
        <p:sp>
          <p:nvSpPr>
            <p:cNvPr id="30" name="椭圆 29"/>
            <p:cNvSpPr/>
            <p:nvPr/>
          </p:nvSpPr>
          <p:spPr>
            <a:xfrm>
              <a:off x="7354155" y="1117466"/>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形状 30"/>
            <p:cNvSpPr/>
            <p:nvPr/>
          </p:nvSpPr>
          <p:spPr>
            <a:xfrm flipH="1">
              <a:off x="7404601" y="1151190"/>
              <a:ext cx="3939985" cy="110310"/>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7713750" y="3069556"/>
            <a:ext cx="3630836" cy="127987"/>
            <a:chOff x="7713750" y="3069556"/>
            <a:chExt cx="3630836" cy="127987"/>
          </a:xfrm>
        </p:grpSpPr>
        <p:sp>
          <p:nvSpPr>
            <p:cNvPr id="32" name="椭圆 31"/>
            <p:cNvSpPr/>
            <p:nvPr/>
          </p:nvSpPr>
          <p:spPr>
            <a:xfrm>
              <a:off x="7713750" y="3069556"/>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任意多边形: 形状 32"/>
            <p:cNvSpPr/>
            <p:nvPr/>
          </p:nvSpPr>
          <p:spPr>
            <a:xfrm flipH="1">
              <a:off x="7760680" y="3103279"/>
              <a:ext cx="3583906" cy="94264"/>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p:cNvGrpSpPr/>
          <p:nvPr/>
        </p:nvGrpSpPr>
        <p:grpSpPr>
          <a:xfrm>
            <a:off x="6507948" y="4426084"/>
            <a:ext cx="4836637" cy="102735"/>
            <a:chOff x="6507948" y="4426084"/>
            <a:chExt cx="4836637" cy="102735"/>
          </a:xfrm>
        </p:grpSpPr>
        <p:sp>
          <p:nvSpPr>
            <p:cNvPr id="34" name="椭圆 33"/>
            <p:cNvSpPr/>
            <p:nvPr/>
          </p:nvSpPr>
          <p:spPr>
            <a:xfrm>
              <a:off x="6507948" y="4426084"/>
              <a:ext cx="64546" cy="64546"/>
            </a:xfrm>
            <a:prstGeom prst="ellipse">
              <a:avLst/>
            </a:prstGeom>
            <a:solidFill>
              <a:srgbClr val="58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p:cNvSpPr/>
            <p:nvPr/>
          </p:nvSpPr>
          <p:spPr>
            <a:xfrm flipH="1">
              <a:off x="6558392" y="4459807"/>
              <a:ext cx="4786193" cy="69012"/>
            </a:xfrm>
            <a:custGeom>
              <a:avLst/>
              <a:gdLst>
                <a:gd name="connsiteX0" fmla="*/ 3246634 w 3246634"/>
                <a:gd name="connsiteY0" fmla="*/ 0 h 82193"/>
                <a:gd name="connsiteX1" fmla="*/ 0 w 3246634"/>
                <a:gd name="connsiteY1" fmla="*/ 0 h 82193"/>
                <a:gd name="connsiteX2" fmla="*/ 0 w 3246634"/>
                <a:gd name="connsiteY2" fmla="*/ 82193 h 82193"/>
              </a:gdLst>
              <a:ahLst/>
              <a:cxnLst>
                <a:cxn ang="0">
                  <a:pos x="connsiteX0" y="connsiteY0"/>
                </a:cxn>
                <a:cxn ang="0">
                  <a:pos x="connsiteX1" y="connsiteY1"/>
                </a:cxn>
                <a:cxn ang="0">
                  <a:pos x="connsiteX2" y="connsiteY2"/>
                </a:cxn>
              </a:cxnLst>
              <a:rect l="l" t="t" r="r" b="b"/>
              <a:pathLst>
                <a:path w="3246634" h="82193">
                  <a:moveTo>
                    <a:pt x="3246634" y="0"/>
                  </a:moveTo>
                  <a:lnTo>
                    <a:pt x="0" y="0"/>
                  </a:lnTo>
                  <a:lnTo>
                    <a:pt x="0" y="8219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932180" y="1761912"/>
            <a:ext cx="1984375" cy="953135"/>
            <a:chOff x="709473" y="1839327"/>
            <a:chExt cx="3821930" cy="952922"/>
          </a:xfrm>
        </p:grpSpPr>
        <p:sp>
          <p:nvSpPr>
            <p:cNvPr id="38" name="文本框 37"/>
            <p:cNvSpPr txBox="1"/>
            <p:nvPr/>
          </p:nvSpPr>
          <p:spPr>
            <a:xfrm>
              <a:off x="1619369" y="1839327"/>
              <a:ext cx="2912034" cy="952922"/>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 sit</a:t>
              </a:r>
            </a:p>
            <a:p>
              <a:r>
                <a:rPr sz="2800" b="1" dirty="0">
                  <a:latin typeface="微软雅黑" panose="020B0503020204020204" charset="-122"/>
                  <a:ea typeface="微软雅黑" panose="020B0503020204020204" charset="-122"/>
                  <a:cs typeface="微软雅黑" panose="020B0503020204020204" charset="-122"/>
                </a:rPr>
                <a:t> 坐下</a:t>
              </a:r>
            </a:p>
          </p:txBody>
        </p:sp>
        <p:sp>
          <p:nvSpPr>
            <p:cNvPr id="39" name="文本框 38"/>
            <p:cNvSpPr txBox="1"/>
            <p:nvPr/>
          </p:nvSpPr>
          <p:spPr>
            <a:xfrm>
              <a:off x="709473" y="1880171"/>
              <a:ext cx="539527" cy="583434"/>
            </a:xfrm>
            <a:prstGeom prst="rect">
              <a:avLst/>
            </a:prstGeom>
            <a:noFill/>
          </p:spPr>
          <p:txBody>
            <a:bodyPr wrap="square" rtlCol="0">
              <a:spAutoFit/>
            </a:bodyPr>
            <a:lstStyle/>
            <a:p>
              <a:r>
                <a:rPr lang="zh-CN" altLang="en-US" sz="3200" dirty="0">
                  <a:solidFill>
                    <a:srgbClr val="587087"/>
                  </a:solidFill>
                  <a:latin typeface="方正喵呜体" panose="02010600010101010101" pitchFamily="2" charset="-122"/>
                  <a:ea typeface="方正喵呜体" panose="02010600010101010101" pitchFamily="2" charset="-122"/>
                </a:rPr>
                <a:t>①</a:t>
              </a:r>
            </a:p>
          </p:txBody>
        </p:sp>
      </p:grpSp>
      <p:grpSp>
        <p:nvGrpSpPr>
          <p:cNvPr id="78" name="组合 77"/>
          <p:cNvGrpSpPr/>
          <p:nvPr/>
        </p:nvGrpSpPr>
        <p:grpSpPr>
          <a:xfrm>
            <a:off x="2073942" y="3037239"/>
            <a:ext cx="3290393" cy="1098310"/>
            <a:chOff x="1051592" y="3179479"/>
            <a:chExt cx="3290393" cy="1098310"/>
          </a:xfrm>
        </p:grpSpPr>
        <p:sp>
          <p:nvSpPr>
            <p:cNvPr id="40" name="文本框 39"/>
            <p:cNvSpPr txBox="1"/>
            <p:nvPr/>
          </p:nvSpPr>
          <p:spPr>
            <a:xfrm>
              <a:off x="1429951" y="3324654"/>
              <a:ext cx="2912034"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come</a:t>
              </a:r>
            </a:p>
            <a:p>
              <a:r>
                <a:rPr sz="2800" b="1" dirty="0">
                  <a:latin typeface="微软雅黑" panose="020B0503020204020204" charset="-122"/>
                  <a:ea typeface="微软雅黑" panose="020B0503020204020204" charset="-122"/>
                  <a:cs typeface="微软雅黑" panose="020B0503020204020204" charset="-122"/>
                </a:rPr>
                <a:t> 过来</a:t>
              </a:r>
            </a:p>
          </p:txBody>
        </p:sp>
        <p:sp>
          <p:nvSpPr>
            <p:cNvPr id="41" name="文本框 40"/>
            <p:cNvSpPr txBox="1"/>
            <p:nvPr/>
          </p:nvSpPr>
          <p:spPr>
            <a:xfrm>
              <a:off x="1051592" y="3179479"/>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②</a:t>
              </a:r>
            </a:p>
          </p:txBody>
        </p:sp>
      </p:grpSp>
      <p:grpSp>
        <p:nvGrpSpPr>
          <p:cNvPr id="79" name="组合 78"/>
          <p:cNvGrpSpPr/>
          <p:nvPr/>
        </p:nvGrpSpPr>
        <p:grpSpPr>
          <a:xfrm>
            <a:off x="886492" y="4576479"/>
            <a:ext cx="3667760" cy="1062990"/>
            <a:chOff x="886492" y="4576479"/>
            <a:chExt cx="3667760" cy="1062990"/>
          </a:xfrm>
        </p:grpSpPr>
        <p:sp>
          <p:nvSpPr>
            <p:cNvPr id="42" name="文本框 41"/>
            <p:cNvSpPr txBox="1"/>
            <p:nvPr/>
          </p:nvSpPr>
          <p:spPr>
            <a:xfrm>
              <a:off x="886492" y="4686334"/>
              <a:ext cx="3667760"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lang="en-US" sz="2800" b="1" dirty="0">
                  <a:latin typeface="微软雅黑" panose="020B0503020204020204" charset="-122"/>
                  <a:ea typeface="微软雅黑" panose="020B0503020204020204" charset="-122"/>
                  <a:cs typeface="微软雅黑" panose="020B0503020204020204" charset="-122"/>
                </a:rPr>
                <a:t>      </a:t>
              </a:r>
              <a:r>
                <a:rPr sz="2800" b="1" dirty="0">
                  <a:latin typeface="微软雅黑" panose="020B0503020204020204" charset="-122"/>
                  <a:ea typeface="微软雅黑" panose="020B0503020204020204" charset="-122"/>
                  <a:cs typeface="微软雅黑" panose="020B0503020204020204" charset="-122"/>
                </a:rPr>
                <a:t>heel</a:t>
              </a:r>
            </a:p>
            <a:p>
              <a:r>
                <a:rPr sz="2800" b="1" dirty="0">
                  <a:latin typeface="微软雅黑" panose="020B0503020204020204" charset="-122"/>
                  <a:ea typeface="微软雅黑" panose="020B0503020204020204" charset="-122"/>
                  <a:cs typeface="微软雅黑" panose="020B0503020204020204" charset="-122"/>
                </a:rPr>
                <a:t>不快不慢贴着脚跟走 </a:t>
              </a:r>
            </a:p>
          </p:txBody>
        </p:sp>
        <p:sp>
          <p:nvSpPr>
            <p:cNvPr id="43" name="文本框 42"/>
            <p:cNvSpPr txBox="1"/>
            <p:nvPr/>
          </p:nvSpPr>
          <p:spPr>
            <a:xfrm>
              <a:off x="932212" y="4576479"/>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③</a:t>
              </a:r>
            </a:p>
          </p:txBody>
        </p:sp>
      </p:grpSp>
      <p:grpSp>
        <p:nvGrpSpPr>
          <p:cNvPr id="77" name="组合 76"/>
          <p:cNvGrpSpPr/>
          <p:nvPr/>
        </p:nvGrpSpPr>
        <p:grpSpPr>
          <a:xfrm>
            <a:off x="9287250" y="1340910"/>
            <a:ext cx="2156460" cy="969010"/>
            <a:chOff x="9287250" y="1340910"/>
            <a:chExt cx="2156460" cy="969010"/>
          </a:xfrm>
        </p:grpSpPr>
        <p:sp>
          <p:nvSpPr>
            <p:cNvPr id="44" name="文本框 43"/>
            <p:cNvSpPr txBox="1"/>
            <p:nvPr/>
          </p:nvSpPr>
          <p:spPr>
            <a:xfrm>
              <a:off x="10674089" y="1340910"/>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④</a:t>
              </a:r>
            </a:p>
          </p:txBody>
        </p:sp>
        <p:sp>
          <p:nvSpPr>
            <p:cNvPr id="45" name="文本框 44"/>
            <p:cNvSpPr txBox="1"/>
            <p:nvPr/>
          </p:nvSpPr>
          <p:spPr>
            <a:xfrm>
              <a:off x="9287250" y="1356785"/>
              <a:ext cx="2156460"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stay </a:t>
              </a:r>
            </a:p>
            <a:p>
              <a:r>
                <a:rPr sz="2800" b="1" dirty="0">
                  <a:latin typeface="微软雅黑" panose="020B0503020204020204" charset="-122"/>
                  <a:ea typeface="微软雅黑" panose="020B0503020204020204" charset="-122"/>
                  <a:cs typeface="微软雅黑" panose="020B0503020204020204" charset="-122"/>
                </a:rPr>
                <a:t>待着别过来</a:t>
              </a:r>
            </a:p>
          </p:txBody>
        </p:sp>
      </p:grpSp>
      <p:grpSp>
        <p:nvGrpSpPr>
          <p:cNvPr id="80" name="组合 79"/>
          <p:cNvGrpSpPr/>
          <p:nvPr/>
        </p:nvGrpSpPr>
        <p:grpSpPr>
          <a:xfrm>
            <a:off x="10007975" y="3182654"/>
            <a:ext cx="1871345" cy="953135"/>
            <a:chOff x="9572365" y="3182654"/>
            <a:chExt cx="1871345" cy="953135"/>
          </a:xfrm>
        </p:grpSpPr>
        <p:sp>
          <p:nvSpPr>
            <p:cNvPr id="46" name="文本框 45"/>
            <p:cNvSpPr txBox="1"/>
            <p:nvPr/>
          </p:nvSpPr>
          <p:spPr>
            <a:xfrm>
              <a:off x="10674089" y="3204879"/>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⑤</a:t>
              </a:r>
            </a:p>
          </p:txBody>
        </p:sp>
        <p:sp>
          <p:nvSpPr>
            <p:cNvPr id="47" name="文本框 46"/>
            <p:cNvSpPr txBox="1"/>
            <p:nvPr/>
          </p:nvSpPr>
          <p:spPr>
            <a:xfrm>
              <a:off x="9572365" y="3182654"/>
              <a:ext cx="1871345"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Fetch</a:t>
              </a:r>
            </a:p>
            <a:p>
              <a:r>
                <a:rPr sz="2800" b="1" dirty="0">
                  <a:latin typeface="微软雅黑" panose="020B0503020204020204" charset="-122"/>
                  <a:ea typeface="微软雅黑" panose="020B0503020204020204" charset="-122"/>
                  <a:cs typeface="微软雅黑" panose="020B0503020204020204" charset="-122"/>
                </a:rPr>
                <a:t> 取回来</a:t>
              </a:r>
            </a:p>
          </p:txBody>
        </p:sp>
      </p:grpSp>
      <p:grpSp>
        <p:nvGrpSpPr>
          <p:cNvPr id="81" name="组合 80"/>
          <p:cNvGrpSpPr/>
          <p:nvPr/>
        </p:nvGrpSpPr>
        <p:grpSpPr>
          <a:xfrm>
            <a:off x="9165965" y="4644033"/>
            <a:ext cx="2399665" cy="1061085"/>
            <a:chOff x="7845800" y="4635143"/>
            <a:chExt cx="2399665" cy="1061085"/>
          </a:xfrm>
        </p:grpSpPr>
        <p:sp>
          <p:nvSpPr>
            <p:cNvPr id="48" name="文本框 47"/>
            <p:cNvSpPr txBox="1"/>
            <p:nvPr/>
          </p:nvSpPr>
          <p:spPr>
            <a:xfrm>
              <a:off x="9606654" y="4635143"/>
              <a:ext cx="539527" cy="584775"/>
            </a:xfrm>
            <a:prstGeom prst="rect">
              <a:avLst/>
            </a:prstGeom>
            <a:noFill/>
          </p:spPr>
          <p:txBody>
            <a:bodyPr wrap="square" rtlCol="0">
              <a:spAutoFit/>
            </a:bodyPr>
            <a:lstStyle>
              <a:defPPr>
                <a:defRPr lang="zh-CN"/>
              </a:defPPr>
              <a:lvl1pPr>
                <a:defRPr sz="3200">
                  <a:solidFill>
                    <a:srgbClr val="587087"/>
                  </a:solidFill>
                  <a:latin typeface="方正喵呜体" panose="02010600010101010101" pitchFamily="2" charset="-122"/>
                  <a:ea typeface="方正喵呜体" panose="02010600010101010101" pitchFamily="2" charset="-122"/>
                </a:defRPr>
              </a:lvl1pPr>
            </a:lstStyle>
            <a:p>
              <a:r>
                <a:rPr lang="zh-CN" altLang="en-US" dirty="0"/>
                <a:t>⑥</a:t>
              </a:r>
            </a:p>
          </p:txBody>
        </p:sp>
        <p:sp>
          <p:nvSpPr>
            <p:cNvPr id="49" name="文本框 48"/>
            <p:cNvSpPr txBox="1"/>
            <p:nvPr/>
          </p:nvSpPr>
          <p:spPr>
            <a:xfrm>
              <a:off x="7845800" y="4743093"/>
              <a:ext cx="2399665" cy="95313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r>
                <a:rPr sz="2800" b="1" dirty="0">
                  <a:latin typeface="微软雅黑" panose="020B0503020204020204" charset="-122"/>
                  <a:ea typeface="微软雅黑" panose="020B0503020204020204" charset="-122"/>
                  <a:cs typeface="微软雅黑" panose="020B0503020204020204" charset="-122"/>
                </a:rPr>
                <a:t>leave it. </a:t>
              </a:r>
            </a:p>
            <a:p>
              <a:r>
                <a:rPr sz="2800" b="1" dirty="0">
                  <a:latin typeface="微软雅黑" panose="020B0503020204020204" charset="-122"/>
                  <a:ea typeface="微软雅黑" panose="020B0503020204020204" charset="-122"/>
                  <a:cs typeface="微软雅黑" panose="020B0503020204020204" charset="-122"/>
                </a:rPr>
                <a:t>别碰那些东西</a:t>
              </a:r>
            </a:p>
          </p:txBody>
        </p:sp>
      </p:grpSp>
      <p:grpSp>
        <p:nvGrpSpPr>
          <p:cNvPr id="3" name="组合 2"/>
          <p:cNvGrpSpPr/>
          <p:nvPr/>
        </p:nvGrpSpPr>
        <p:grpSpPr>
          <a:xfrm>
            <a:off x="4086973" y="1553231"/>
            <a:ext cx="1371919" cy="1182688"/>
            <a:chOff x="4086973" y="1553231"/>
            <a:chExt cx="1371919" cy="1182688"/>
          </a:xfrm>
        </p:grpSpPr>
        <p:sp>
          <p:nvSpPr>
            <p:cNvPr id="8" name="六边形 7"/>
            <p:cNvSpPr/>
            <p:nvPr/>
          </p:nvSpPr>
          <p:spPr>
            <a:xfrm>
              <a:off x="4086973" y="1553231"/>
              <a:ext cx="1371919" cy="1182688"/>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p:nvPr/>
          </p:nvSpPr>
          <p:spPr>
            <a:xfrm>
              <a:off x="4219981" y="1667893"/>
              <a:ext cx="1105904" cy="953365"/>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4554029" y="1929986"/>
              <a:ext cx="431454" cy="393125"/>
              <a:chOff x="1765228" y="-561088"/>
              <a:chExt cx="431454" cy="393125"/>
            </a:xfrm>
          </p:grpSpPr>
          <p:cxnSp>
            <p:nvCxnSpPr>
              <p:cNvPr id="51" name="直接连接符 50"/>
              <p:cNvCxnSpPr/>
              <p:nvPr/>
            </p:nvCxnSpPr>
            <p:spPr>
              <a:xfrm flipH="1">
                <a:off x="1765228" y="-561088"/>
                <a:ext cx="215727" cy="215727"/>
              </a:xfrm>
              <a:prstGeom prst="line">
                <a:avLst/>
              </a:prstGeom>
              <a:ln w="25400" cap="rnd">
                <a:solidFill>
                  <a:srgbClr val="587087"/>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980955" y="-561088"/>
                <a:ext cx="215727" cy="215727"/>
              </a:xfrm>
              <a:prstGeom prst="line">
                <a:avLst/>
              </a:prstGeom>
              <a:ln w="25400" cap="rnd">
                <a:solidFill>
                  <a:srgbClr val="587087"/>
                </a:solidFill>
              </a:ln>
            </p:spPr>
            <p:style>
              <a:lnRef idx="1">
                <a:schemeClr val="accent1"/>
              </a:lnRef>
              <a:fillRef idx="0">
                <a:schemeClr val="accent1"/>
              </a:fillRef>
              <a:effectRef idx="0">
                <a:schemeClr val="accent1"/>
              </a:effectRef>
              <a:fontRef idx="minor">
                <a:schemeClr val="tx1"/>
              </a:fontRef>
            </p:style>
          </p:cxnSp>
          <p:sp>
            <p:nvSpPr>
              <p:cNvPr id="53" name="圆角矩形 18"/>
              <p:cNvSpPr/>
              <p:nvPr/>
            </p:nvSpPr>
            <p:spPr>
              <a:xfrm>
                <a:off x="1811809" y="-386211"/>
                <a:ext cx="204529" cy="218248"/>
              </a:xfrm>
              <a:custGeom>
                <a:avLst/>
                <a:gdLst>
                  <a:gd name="connsiteX0" fmla="*/ 0 w 343221"/>
                  <a:gd name="connsiteY0" fmla="*/ 43442 h 260647"/>
                  <a:gd name="connsiteX1" fmla="*/ 43442 w 343221"/>
                  <a:gd name="connsiteY1" fmla="*/ 0 h 260647"/>
                  <a:gd name="connsiteX2" fmla="*/ 299779 w 343221"/>
                  <a:gd name="connsiteY2" fmla="*/ 0 h 260647"/>
                  <a:gd name="connsiteX3" fmla="*/ 343221 w 343221"/>
                  <a:gd name="connsiteY3" fmla="*/ 43442 h 260647"/>
                  <a:gd name="connsiteX4" fmla="*/ 343221 w 343221"/>
                  <a:gd name="connsiteY4" fmla="*/ 217205 h 260647"/>
                  <a:gd name="connsiteX5" fmla="*/ 299779 w 343221"/>
                  <a:gd name="connsiteY5" fmla="*/ 260647 h 260647"/>
                  <a:gd name="connsiteX6" fmla="*/ 43442 w 343221"/>
                  <a:gd name="connsiteY6" fmla="*/ 260647 h 260647"/>
                  <a:gd name="connsiteX7" fmla="*/ 0 w 343221"/>
                  <a:gd name="connsiteY7" fmla="*/ 217205 h 260647"/>
                  <a:gd name="connsiteX8" fmla="*/ 0 w 343221"/>
                  <a:gd name="connsiteY8" fmla="*/ 43442 h 260647"/>
                  <a:gd name="connsiteX0-1" fmla="*/ 43442 w 343221"/>
                  <a:gd name="connsiteY0-2" fmla="*/ 0 h 260647"/>
                  <a:gd name="connsiteX1-3" fmla="*/ 299779 w 343221"/>
                  <a:gd name="connsiteY1-4" fmla="*/ 0 h 260647"/>
                  <a:gd name="connsiteX2-5" fmla="*/ 343221 w 343221"/>
                  <a:gd name="connsiteY2-6" fmla="*/ 43442 h 260647"/>
                  <a:gd name="connsiteX3-7" fmla="*/ 343221 w 343221"/>
                  <a:gd name="connsiteY3-8" fmla="*/ 217205 h 260647"/>
                  <a:gd name="connsiteX4-9" fmla="*/ 299779 w 343221"/>
                  <a:gd name="connsiteY4-10" fmla="*/ 260647 h 260647"/>
                  <a:gd name="connsiteX5-11" fmla="*/ 43442 w 343221"/>
                  <a:gd name="connsiteY5-12" fmla="*/ 260647 h 260647"/>
                  <a:gd name="connsiteX6-13" fmla="*/ 0 w 343221"/>
                  <a:gd name="connsiteY6-14" fmla="*/ 217205 h 260647"/>
                  <a:gd name="connsiteX7-15" fmla="*/ 0 w 343221"/>
                  <a:gd name="connsiteY7-16" fmla="*/ 43442 h 260647"/>
                  <a:gd name="connsiteX8-17" fmla="*/ 134882 w 343221"/>
                  <a:gd name="connsiteY8-18" fmla="*/ 91440 h 260647"/>
                  <a:gd name="connsiteX0-19" fmla="*/ 43442 w 343221"/>
                  <a:gd name="connsiteY0-20" fmla="*/ 0 h 260647"/>
                  <a:gd name="connsiteX1-21" fmla="*/ 299779 w 343221"/>
                  <a:gd name="connsiteY1-22" fmla="*/ 0 h 260647"/>
                  <a:gd name="connsiteX2-23" fmla="*/ 343221 w 343221"/>
                  <a:gd name="connsiteY2-24" fmla="*/ 43442 h 260647"/>
                  <a:gd name="connsiteX3-25" fmla="*/ 343221 w 343221"/>
                  <a:gd name="connsiteY3-26" fmla="*/ 217205 h 260647"/>
                  <a:gd name="connsiteX4-27" fmla="*/ 299779 w 343221"/>
                  <a:gd name="connsiteY4-28" fmla="*/ 260647 h 260647"/>
                  <a:gd name="connsiteX5-29" fmla="*/ 43442 w 343221"/>
                  <a:gd name="connsiteY5-30" fmla="*/ 260647 h 260647"/>
                  <a:gd name="connsiteX6-31" fmla="*/ 0 w 343221"/>
                  <a:gd name="connsiteY6-32" fmla="*/ 217205 h 260647"/>
                  <a:gd name="connsiteX7-33" fmla="*/ 0 w 343221"/>
                  <a:gd name="connsiteY7-34" fmla="*/ 43442 h 260647"/>
                  <a:gd name="connsiteX0-35" fmla="*/ 299779 w 343221"/>
                  <a:gd name="connsiteY0-36" fmla="*/ 0 h 260647"/>
                  <a:gd name="connsiteX1-37" fmla="*/ 343221 w 343221"/>
                  <a:gd name="connsiteY1-38" fmla="*/ 43442 h 260647"/>
                  <a:gd name="connsiteX2-39" fmla="*/ 343221 w 343221"/>
                  <a:gd name="connsiteY2-40" fmla="*/ 217205 h 260647"/>
                  <a:gd name="connsiteX3-41" fmla="*/ 299779 w 343221"/>
                  <a:gd name="connsiteY3-42" fmla="*/ 260647 h 260647"/>
                  <a:gd name="connsiteX4-43" fmla="*/ 43442 w 343221"/>
                  <a:gd name="connsiteY4-44" fmla="*/ 260647 h 260647"/>
                  <a:gd name="connsiteX5-45" fmla="*/ 0 w 343221"/>
                  <a:gd name="connsiteY5-46" fmla="*/ 217205 h 260647"/>
                  <a:gd name="connsiteX6-47" fmla="*/ 0 w 343221"/>
                  <a:gd name="connsiteY6-48" fmla="*/ 43442 h 260647"/>
                  <a:gd name="connsiteX0-49" fmla="*/ 343221 w 343221"/>
                  <a:gd name="connsiteY0-50" fmla="*/ 0 h 217205"/>
                  <a:gd name="connsiteX1-51" fmla="*/ 343221 w 343221"/>
                  <a:gd name="connsiteY1-52" fmla="*/ 173763 h 217205"/>
                  <a:gd name="connsiteX2-53" fmla="*/ 299779 w 343221"/>
                  <a:gd name="connsiteY2-54" fmla="*/ 217205 h 217205"/>
                  <a:gd name="connsiteX3-55" fmla="*/ 43442 w 343221"/>
                  <a:gd name="connsiteY3-56" fmla="*/ 217205 h 217205"/>
                  <a:gd name="connsiteX4-57" fmla="*/ 0 w 343221"/>
                  <a:gd name="connsiteY4-58" fmla="*/ 173763 h 217205"/>
                  <a:gd name="connsiteX5-59" fmla="*/ 0 w 343221"/>
                  <a:gd name="connsiteY5-60" fmla="*/ 0 h 217205"/>
                  <a:gd name="connsiteX0-61" fmla="*/ 343221 w 343221"/>
                  <a:gd name="connsiteY0-62" fmla="*/ 50006 h 217205"/>
                  <a:gd name="connsiteX1-63" fmla="*/ 343221 w 343221"/>
                  <a:gd name="connsiteY1-64" fmla="*/ 173763 h 217205"/>
                  <a:gd name="connsiteX2-65" fmla="*/ 299779 w 343221"/>
                  <a:gd name="connsiteY2-66" fmla="*/ 217205 h 217205"/>
                  <a:gd name="connsiteX3-67" fmla="*/ 43442 w 343221"/>
                  <a:gd name="connsiteY3-68" fmla="*/ 217205 h 217205"/>
                  <a:gd name="connsiteX4-69" fmla="*/ 0 w 343221"/>
                  <a:gd name="connsiteY4-70" fmla="*/ 173763 h 217205"/>
                  <a:gd name="connsiteX5-71" fmla="*/ 0 w 343221"/>
                  <a:gd name="connsiteY5-72" fmla="*/ 0 h 217205"/>
                  <a:gd name="connsiteX0-73" fmla="*/ 343221 w 343221"/>
                  <a:gd name="connsiteY0-74" fmla="*/ 173763 h 217205"/>
                  <a:gd name="connsiteX1-75" fmla="*/ 299779 w 343221"/>
                  <a:gd name="connsiteY1-76" fmla="*/ 217205 h 217205"/>
                  <a:gd name="connsiteX2-77" fmla="*/ 43442 w 343221"/>
                  <a:gd name="connsiteY2-78" fmla="*/ 217205 h 217205"/>
                  <a:gd name="connsiteX3-79" fmla="*/ 0 w 343221"/>
                  <a:gd name="connsiteY3-80" fmla="*/ 173763 h 217205"/>
                  <a:gd name="connsiteX4-81" fmla="*/ 0 w 343221"/>
                  <a:gd name="connsiteY4-82" fmla="*/ 0 h 217205"/>
                  <a:gd name="connsiteX0-83" fmla="*/ 299779 w 299779"/>
                  <a:gd name="connsiteY0-84" fmla="*/ 217205 h 217205"/>
                  <a:gd name="connsiteX1-85" fmla="*/ 43442 w 299779"/>
                  <a:gd name="connsiteY1-86" fmla="*/ 217205 h 217205"/>
                  <a:gd name="connsiteX2-87" fmla="*/ 0 w 299779"/>
                  <a:gd name="connsiteY2-88" fmla="*/ 173763 h 217205"/>
                  <a:gd name="connsiteX3-89" fmla="*/ 0 w 299779"/>
                  <a:gd name="connsiteY3-90" fmla="*/ 0 h 217205"/>
                  <a:gd name="connsiteX0-91" fmla="*/ 299779 w 299779"/>
                  <a:gd name="connsiteY0-92" fmla="*/ 217205 h 218248"/>
                  <a:gd name="connsiteX1-93" fmla="*/ 114621 w 299779"/>
                  <a:gd name="connsiteY1-94" fmla="*/ 218248 h 218248"/>
                  <a:gd name="connsiteX2-95" fmla="*/ 43442 w 299779"/>
                  <a:gd name="connsiteY2-96" fmla="*/ 217205 h 218248"/>
                  <a:gd name="connsiteX3-97" fmla="*/ 0 w 299779"/>
                  <a:gd name="connsiteY3-98" fmla="*/ 173763 h 218248"/>
                  <a:gd name="connsiteX4-99" fmla="*/ 0 w 299779"/>
                  <a:gd name="connsiteY4-100" fmla="*/ 0 h 218248"/>
                  <a:gd name="connsiteX0-101" fmla="*/ 299779 w 299779"/>
                  <a:gd name="connsiteY0-102" fmla="*/ 217205 h 218248"/>
                  <a:gd name="connsiteX1-103" fmla="*/ 114621 w 299779"/>
                  <a:gd name="connsiteY1-104" fmla="*/ 218248 h 218248"/>
                  <a:gd name="connsiteX2-105" fmla="*/ 43442 w 299779"/>
                  <a:gd name="connsiteY2-106" fmla="*/ 217205 h 218248"/>
                  <a:gd name="connsiteX3-107" fmla="*/ 0 w 299779"/>
                  <a:gd name="connsiteY3-108" fmla="*/ 173763 h 218248"/>
                  <a:gd name="connsiteX4-109" fmla="*/ 0 w 299779"/>
                  <a:gd name="connsiteY4-110" fmla="*/ 0 h 218248"/>
                  <a:gd name="connsiteX0-111" fmla="*/ 299779 w 299779"/>
                  <a:gd name="connsiteY0-112" fmla="*/ 217205 h 218248"/>
                  <a:gd name="connsiteX1-113" fmla="*/ 202728 w 299779"/>
                  <a:gd name="connsiteY1-114" fmla="*/ 215866 h 218248"/>
                  <a:gd name="connsiteX2-115" fmla="*/ 114621 w 299779"/>
                  <a:gd name="connsiteY2-116" fmla="*/ 218248 h 218248"/>
                  <a:gd name="connsiteX3-117" fmla="*/ 43442 w 299779"/>
                  <a:gd name="connsiteY3-118" fmla="*/ 217205 h 218248"/>
                  <a:gd name="connsiteX4-119" fmla="*/ 0 w 299779"/>
                  <a:gd name="connsiteY4-120" fmla="*/ 173763 h 218248"/>
                  <a:gd name="connsiteX5-121" fmla="*/ 0 w 299779"/>
                  <a:gd name="connsiteY5-122" fmla="*/ 0 h 218248"/>
                  <a:gd name="connsiteX0-123" fmla="*/ 299779 w 299779"/>
                  <a:gd name="connsiteY0-124" fmla="*/ 217205 h 218248"/>
                  <a:gd name="connsiteX1-125" fmla="*/ 202728 w 299779"/>
                  <a:gd name="connsiteY1-126" fmla="*/ 215866 h 218248"/>
                  <a:gd name="connsiteX2-127" fmla="*/ 114621 w 299779"/>
                  <a:gd name="connsiteY2-128" fmla="*/ 218248 h 218248"/>
                  <a:gd name="connsiteX3-129" fmla="*/ 43442 w 299779"/>
                  <a:gd name="connsiteY3-130" fmla="*/ 217205 h 218248"/>
                  <a:gd name="connsiteX4-131" fmla="*/ 0 w 299779"/>
                  <a:gd name="connsiteY4-132" fmla="*/ 173763 h 218248"/>
                  <a:gd name="connsiteX5-133" fmla="*/ 0 w 299779"/>
                  <a:gd name="connsiteY5-134" fmla="*/ 0 h 218248"/>
                  <a:gd name="connsiteX0-135" fmla="*/ 299779 w 299779"/>
                  <a:gd name="connsiteY0-136" fmla="*/ 217205 h 218248"/>
                  <a:gd name="connsiteX1-137" fmla="*/ 114621 w 299779"/>
                  <a:gd name="connsiteY1-138" fmla="*/ 122997 h 218248"/>
                  <a:gd name="connsiteX2-139" fmla="*/ 114621 w 299779"/>
                  <a:gd name="connsiteY2-140" fmla="*/ 218248 h 218248"/>
                  <a:gd name="connsiteX3-141" fmla="*/ 43442 w 299779"/>
                  <a:gd name="connsiteY3-142" fmla="*/ 217205 h 218248"/>
                  <a:gd name="connsiteX4-143" fmla="*/ 0 w 299779"/>
                  <a:gd name="connsiteY4-144" fmla="*/ 173763 h 218248"/>
                  <a:gd name="connsiteX5-145" fmla="*/ 0 w 299779"/>
                  <a:gd name="connsiteY5-146" fmla="*/ 0 h 218248"/>
                  <a:gd name="connsiteX0-147" fmla="*/ 214054 w 214054"/>
                  <a:gd name="connsiteY0-148" fmla="*/ 124336 h 218248"/>
                  <a:gd name="connsiteX1-149" fmla="*/ 114621 w 214054"/>
                  <a:gd name="connsiteY1-150" fmla="*/ 122997 h 218248"/>
                  <a:gd name="connsiteX2-151" fmla="*/ 114621 w 214054"/>
                  <a:gd name="connsiteY2-152" fmla="*/ 218248 h 218248"/>
                  <a:gd name="connsiteX3-153" fmla="*/ 43442 w 214054"/>
                  <a:gd name="connsiteY3-154" fmla="*/ 217205 h 218248"/>
                  <a:gd name="connsiteX4-155" fmla="*/ 0 w 214054"/>
                  <a:gd name="connsiteY4-156" fmla="*/ 173763 h 218248"/>
                  <a:gd name="connsiteX5-157" fmla="*/ 0 w 214054"/>
                  <a:gd name="connsiteY5-158" fmla="*/ 0 h 218248"/>
                  <a:gd name="connsiteX0-159" fmla="*/ 214054 w 214054"/>
                  <a:gd name="connsiteY0-160" fmla="*/ 119573 h 218248"/>
                  <a:gd name="connsiteX1-161" fmla="*/ 114621 w 214054"/>
                  <a:gd name="connsiteY1-162" fmla="*/ 122997 h 218248"/>
                  <a:gd name="connsiteX2-163" fmla="*/ 114621 w 214054"/>
                  <a:gd name="connsiteY2-164" fmla="*/ 218248 h 218248"/>
                  <a:gd name="connsiteX3-165" fmla="*/ 43442 w 214054"/>
                  <a:gd name="connsiteY3-166" fmla="*/ 217205 h 218248"/>
                  <a:gd name="connsiteX4-167" fmla="*/ 0 w 214054"/>
                  <a:gd name="connsiteY4-168" fmla="*/ 173763 h 218248"/>
                  <a:gd name="connsiteX5-169" fmla="*/ 0 w 214054"/>
                  <a:gd name="connsiteY5-170" fmla="*/ 0 h 218248"/>
                  <a:gd name="connsiteX0-171" fmla="*/ 214054 w 214054"/>
                  <a:gd name="connsiteY0-172" fmla="*/ 124336 h 218248"/>
                  <a:gd name="connsiteX1-173" fmla="*/ 114621 w 214054"/>
                  <a:gd name="connsiteY1-174" fmla="*/ 122997 h 218248"/>
                  <a:gd name="connsiteX2-175" fmla="*/ 114621 w 214054"/>
                  <a:gd name="connsiteY2-176" fmla="*/ 218248 h 218248"/>
                  <a:gd name="connsiteX3-177" fmla="*/ 43442 w 214054"/>
                  <a:gd name="connsiteY3-178" fmla="*/ 217205 h 218248"/>
                  <a:gd name="connsiteX4-179" fmla="*/ 0 w 214054"/>
                  <a:gd name="connsiteY4-180" fmla="*/ 173763 h 218248"/>
                  <a:gd name="connsiteX5-181" fmla="*/ 0 w 214054"/>
                  <a:gd name="connsiteY5-182" fmla="*/ 0 h 218248"/>
                  <a:gd name="connsiteX0-183" fmla="*/ 206910 w 206910"/>
                  <a:gd name="connsiteY0-184" fmla="*/ 121955 h 218248"/>
                  <a:gd name="connsiteX1-185" fmla="*/ 114621 w 206910"/>
                  <a:gd name="connsiteY1-186" fmla="*/ 122997 h 218248"/>
                  <a:gd name="connsiteX2-187" fmla="*/ 114621 w 206910"/>
                  <a:gd name="connsiteY2-188" fmla="*/ 218248 h 218248"/>
                  <a:gd name="connsiteX3-189" fmla="*/ 43442 w 206910"/>
                  <a:gd name="connsiteY3-190" fmla="*/ 217205 h 218248"/>
                  <a:gd name="connsiteX4-191" fmla="*/ 0 w 206910"/>
                  <a:gd name="connsiteY4-192" fmla="*/ 173763 h 218248"/>
                  <a:gd name="connsiteX5-193" fmla="*/ 0 w 206910"/>
                  <a:gd name="connsiteY5-194" fmla="*/ 0 h 218248"/>
                  <a:gd name="connsiteX0-195" fmla="*/ 206910 w 206910"/>
                  <a:gd name="connsiteY0-196" fmla="*/ 124336 h 218248"/>
                  <a:gd name="connsiteX1-197" fmla="*/ 114621 w 206910"/>
                  <a:gd name="connsiteY1-198" fmla="*/ 122997 h 218248"/>
                  <a:gd name="connsiteX2-199" fmla="*/ 114621 w 206910"/>
                  <a:gd name="connsiteY2-200" fmla="*/ 218248 h 218248"/>
                  <a:gd name="connsiteX3-201" fmla="*/ 43442 w 206910"/>
                  <a:gd name="connsiteY3-202" fmla="*/ 217205 h 218248"/>
                  <a:gd name="connsiteX4-203" fmla="*/ 0 w 206910"/>
                  <a:gd name="connsiteY4-204" fmla="*/ 173763 h 218248"/>
                  <a:gd name="connsiteX5-205" fmla="*/ 0 w 206910"/>
                  <a:gd name="connsiteY5-206" fmla="*/ 0 h 218248"/>
                  <a:gd name="connsiteX0-207" fmla="*/ 204529 w 204529"/>
                  <a:gd name="connsiteY0-208" fmla="*/ 124336 h 218248"/>
                  <a:gd name="connsiteX1-209" fmla="*/ 114621 w 204529"/>
                  <a:gd name="connsiteY1-210" fmla="*/ 122997 h 218248"/>
                  <a:gd name="connsiteX2-211" fmla="*/ 114621 w 204529"/>
                  <a:gd name="connsiteY2-212" fmla="*/ 218248 h 218248"/>
                  <a:gd name="connsiteX3-213" fmla="*/ 43442 w 204529"/>
                  <a:gd name="connsiteY3-214" fmla="*/ 217205 h 218248"/>
                  <a:gd name="connsiteX4-215" fmla="*/ 0 w 204529"/>
                  <a:gd name="connsiteY4-216" fmla="*/ 173763 h 218248"/>
                  <a:gd name="connsiteX5-217" fmla="*/ 0 w 204529"/>
                  <a:gd name="connsiteY5-218" fmla="*/ 0 h 218248"/>
                  <a:gd name="connsiteX0-219" fmla="*/ 204529 w 204529"/>
                  <a:gd name="connsiteY0-220" fmla="*/ 124336 h 218248"/>
                  <a:gd name="connsiteX1-221" fmla="*/ 114621 w 204529"/>
                  <a:gd name="connsiteY1-222" fmla="*/ 122997 h 218248"/>
                  <a:gd name="connsiteX2-223" fmla="*/ 114621 w 204529"/>
                  <a:gd name="connsiteY2-224" fmla="*/ 218248 h 218248"/>
                  <a:gd name="connsiteX3-225" fmla="*/ 43442 w 204529"/>
                  <a:gd name="connsiteY3-226" fmla="*/ 217205 h 218248"/>
                  <a:gd name="connsiteX4-227" fmla="*/ 0 w 204529"/>
                  <a:gd name="connsiteY4-228" fmla="*/ 173763 h 218248"/>
                  <a:gd name="connsiteX5-229" fmla="*/ 0 w 204529"/>
                  <a:gd name="connsiteY5-230" fmla="*/ 0 h 2182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04529" h="218248">
                    <a:moveTo>
                      <a:pt x="204529" y="124336"/>
                    </a:moveTo>
                    <a:lnTo>
                      <a:pt x="114621" y="122997"/>
                    </a:lnTo>
                    <a:lnTo>
                      <a:pt x="114621" y="218248"/>
                    </a:lnTo>
                    <a:lnTo>
                      <a:pt x="43442" y="217205"/>
                    </a:lnTo>
                    <a:cubicBezTo>
                      <a:pt x="19450" y="217205"/>
                      <a:pt x="0" y="197755"/>
                      <a:pt x="0" y="173763"/>
                    </a:cubicBezTo>
                    <a:lnTo>
                      <a:pt x="0" y="0"/>
                    </a:ln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18"/>
              <p:cNvSpPr/>
              <p:nvPr/>
            </p:nvSpPr>
            <p:spPr>
              <a:xfrm>
                <a:off x="2052639" y="-336205"/>
                <a:ext cx="102392" cy="168242"/>
              </a:xfrm>
              <a:custGeom>
                <a:avLst/>
                <a:gdLst>
                  <a:gd name="connsiteX0" fmla="*/ 0 w 343221"/>
                  <a:gd name="connsiteY0" fmla="*/ 43442 h 260647"/>
                  <a:gd name="connsiteX1" fmla="*/ 43442 w 343221"/>
                  <a:gd name="connsiteY1" fmla="*/ 0 h 260647"/>
                  <a:gd name="connsiteX2" fmla="*/ 299779 w 343221"/>
                  <a:gd name="connsiteY2" fmla="*/ 0 h 260647"/>
                  <a:gd name="connsiteX3" fmla="*/ 343221 w 343221"/>
                  <a:gd name="connsiteY3" fmla="*/ 43442 h 260647"/>
                  <a:gd name="connsiteX4" fmla="*/ 343221 w 343221"/>
                  <a:gd name="connsiteY4" fmla="*/ 217205 h 260647"/>
                  <a:gd name="connsiteX5" fmla="*/ 299779 w 343221"/>
                  <a:gd name="connsiteY5" fmla="*/ 260647 h 260647"/>
                  <a:gd name="connsiteX6" fmla="*/ 43442 w 343221"/>
                  <a:gd name="connsiteY6" fmla="*/ 260647 h 260647"/>
                  <a:gd name="connsiteX7" fmla="*/ 0 w 343221"/>
                  <a:gd name="connsiteY7" fmla="*/ 217205 h 260647"/>
                  <a:gd name="connsiteX8" fmla="*/ 0 w 343221"/>
                  <a:gd name="connsiteY8" fmla="*/ 43442 h 260647"/>
                  <a:gd name="connsiteX0-1" fmla="*/ 43442 w 343221"/>
                  <a:gd name="connsiteY0-2" fmla="*/ 0 h 260647"/>
                  <a:gd name="connsiteX1-3" fmla="*/ 299779 w 343221"/>
                  <a:gd name="connsiteY1-4" fmla="*/ 0 h 260647"/>
                  <a:gd name="connsiteX2-5" fmla="*/ 343221 w 343221"/>
                  <a:gd name="connsiteY2-6" fmla="*/ 43442 h 260647"/>
                  <a:gd name="connsiteX3-7" fmla="*/ 343221 w 343221"/>
                  <a:gd name="connsiteY3-8" fmla="*/ 217205 h 260647"/>
                  <a:gd name="connsiteX4-9" fmla="*/ 299779 w 343221"/>
                  <a:gd name="connsiteY4-10" fmla="*/ 260647 h 260647"/>
                  <a:gd name="connsiteX5-11" fmla="*/ 43442 w 343221"/>
                  <a:gd name="connsiteY5-12" fmla="*/ 260647 h 260647"/>
                  <a:gd name="connsiteX6-13" fmla="*/ 0 w 343221"/>
                  <a:gd name="connsiteY6-14" fmla="*/ 217205 h 260647"/>
                  <a:gd name="connsiteX7-15" fmla="*/ 0 w 343221"/>
                  <a:gd name="connsiteY7-16" fmla="*/ 43442 h 260647"/>
                  <a:gd name="connsiteX8-17" fmla="*/ 134882 w 343221"/>
                  <a:gd name="connsiteY8-18" fmla="*/ 91440 h 260647"/>
                  <a:gd name="connsiteX0-19" fmla="*/ 43442 w 343221"/>
                  <a:gd name="connsiteY0-20" fmla="*/ 0 h 260647"/>
                  <a:gd name="connsiteX1-21" fmla="*/ 299779 w 343221"/>
                  <a:gd name="connsiteY1-22" fmla="*/ 0 h 260647"/>
                  <a:gd name="connsiteX2-23" fmla="*/ 343221 w 343221"/>
                  <a:gd name="connsiteY2-24" fmla="*/ 43442 h 260647"/>
                  <a:gd name="connsiteX3-25" fmla="*/ 343221 w 343221"/>
                  <a:gd name="connsiteY3-26" fmla="*/ 217205 h 260647"/>
                  <a:gd name="connsiteX4-27" fmla="*/ 299779 w 343221"/>
                  <a:gd name="connsiteY4-28" fmla="*/ 260647 h 260647"/>
                  <a:gd name="connsiteX5-29" fmla="*/ 43442 w 343221"/>
                  <a:gd name="connsiteY5-30" fmla="*/ 260647 h 260647"/>
                  <a:gd name="connsiteX6-31" fmla="*/ 0 w 343221"/>
                  <a:gd name="connsiteY6-32" fmla="*/ 217205 h 260647"/>
                  <a:gd name="connsiteX7-33" fmla="*/ 0 w 343221"/>
                  <a:gd name="connsiteY7-34" fmla="*/ 43442 h 260647"/>
                  <a:gd name="connsiteX0-35" fmla="*/ 299779 w 343221"/>
                  <a:gd name="connsiteY0-36" fmla="*/ 0 h 260647"/>
                  <a:gd name="connsiteX1-37" fmla="*/ 343221 w 343221"/>
                  <a:gd name="connsiteY1-38" fmla="*/ 43442 h 260647"/>
                  <a:gd name="connsiteX2-39" fmla="*/ 343221 w 343221"/>
                  <a:gd name="connsiteY2-40" fmla="*/ 217205 h 260647"/>
                  <a:gd name="connsiteX3-41" fmla="*/ 299779 w 343221"/>
                  <a:gd name="connsiteY3-42" fmla="*/ 260647 h 260647"/>
                  <a:gd name="connsiteX4-43" fmla="*/ 43442 w 343221"/>
                  <a:gd name="connsiteY4-44" fmla="*/ 260647 h 260647"/>
                  <a:gd name="connsiteX5-45" fmla="*/ 0 w 343221"/>
                  <a:gd name="connsiteY5-46" fmla="*/ 217205 h 260647"/>
                  <a:gd name="connsiteX6-47" fmla="*/ 0 w 343221"/>
                  <a:gd name="connsiteY6-48" fmla="*/ 43442 h 260647"/>
                  <a:gd name="connsiteX0-49" fmla="*/ 343221 w 343221"/>
                  <a:gd name="connsiteY0-50" fmla="*/ 0 h 217205"/>
                  <a:gd name="connsiteX1-51" fmla="*/ 343221 w 343221"/>
                  <a:gd name="connsiteY1-52" fmla="*/ 173763 h 217205"/>
                  <a:gd name="connsiteX2-53" fmla="*/ 299779 w 343221"/>
                  <a:gd name="connsiteY2-54" fmla="*/ 217205 h 217205"/>
                  <a:gd name="connsiteX3-55" fmla="*/ 43442 w 343221"/>
                  <a:gd name="connsiteY3-56" fmla="*/ 217205 h 217205"/>
                  <a:gd name="connsiteX4-57" fmla="*/ 0 w 343221"/>
                  <a:gd name="connsiteY4-58" fmla="*/ 173763 h 217205"/>
                  <a:gd name="connsiteX5-59" fmla="*/ 0 w 343221"/>
                  <a:gd name="connsiteY5-60" fmla="*/ 0 h 217205"/>
                  <a:gd name="connsiteX0-61" fmla="*/ 343221 w 343221"/>
                  <a:gd name="connsiteY0-62" fmla="*/ 50006 h 217205"/>
                  <a:gd name="connsiteX1-63" fmla="*/ 343221 w 343221"/>
                  <a:gd name="connsiteY1-64" fmla="*/ 173763 h 217205"/>
                  <a:gd name="connsiteX2-65" fmla="*/ 299779 w 343221"/>
                  <a:gd name="connsiteY2-66" fmla="*/ 217205 h 217205"/>
                  <a:gd name="connsiteX3-67" fmla="*/ 43442 w 343221"/>
                  <a:gd name="connsiteY3-68" fmla="*/ 217205 h 217205"/>
                  <a:gd name="connsiteX4-69" fmla="*/ 0 w 343221"/>
                  <a:gd name="connsiteY4-70" fmla="*/ 173763 h 217205"/>
                  <a:gd name="connsiteX5-71" fmla="*/ 0 w 343221"/>
                  <a:gd name="connsiteY5-72" fmla="*/ 0 h 217205"/>
                  <a:gd name="connsiteX0-73" fmla="*/ 343221 w 343221"/>
                  <a:gd name="connsiteY0-74" fmla="*/ 0 h 167199"/>
                  <a:gd name="connsiteX1-75" fmla="*/ 343221 w 343221"/>
                  <a:gd name="connsiteY1-76" fmla="*/ 123757 h 167199"/>
                  <a:gd name="connsiteX2-77" fmla="*/ 299779 w 343221"/>
                  <a:gd name="connsiteY2-78" fmla="*/ 167199 h 167199"/>
                  <a:gd name="connsiteX3-79" fmla="*/ 43442 w 343221"/>
                  <a:gd name="connsiteY3-80" fmla="*/ 167199 h 167199"/>
                  <a:gd name="connsiteX4-81" fmla="*/ 0 w 343221"/>
                  <a:gd name="connsiteY4-82" fmla="*/ 123757 h 167199"/>
                  <a:gd name="connsiteX0-83" fmla="*/ 299779 w 299779"/>
                  <a:gd name="connsiteY0-84" fmla="*/ 0 h 167199"/>
                  <a:gd name="connsiteX1-85" fmla="*/ 299779 w 299779"/>
                  <a:gd name="connsiteY1-86" fmla="*/ 123757 h 167199"/>
                  <a:gd name="connsiteX2-87" fmla="*/ 256337 w 299779"/>
                  <a:gd name="connsiteY2-88" fmla="*/ 167199 h 167199"/>
                  <a:gd name="connsiteX3-89" fmla="*/ 0 w 299779"/>
                  <a:gd name="connsiteY3-90" fmla="*/ 167199 h 167199"/>
                  <a:gd name="connsiteX0-91" fmla="*/ 299779 w 299779"/>
                  <a:gd name="connsiteY0-92" fmla="*/ 0 h 168242"/>
                  <a:gd name="connsiteX1-93" fmla="*/ 299779 w 299779"/>
                  <a:gd name="connsiteY1-94" fmla="*/ 123757 h 168242"/>
                  <a:gd name="connsiteX2-95" fmla="*/ 256337 w 299779"/>
                  <a:gd name="connsiteY2-96" fmla="*/ 167199 h 168242"/>
                  <a:gd name="connsiteX3-97" fmla="*/ 197387 w 299779"/>
                  <a:gd name="connsiteY3-98" fmla="*/ 168242 h 168242"/>
                  <a:gd name="connsiteX4-99" fmla="*/ 0 w 299779"/>
                  <a:gd name="connsiteY4-100" fmla="*/ 167199 h 168242"/>
                  <a:gd name="connsiteX0-101" fmla="*/ 102392 w 102392"/>
                  <a:gd name="connsiteY0-102" fmla="*/ 0 h 168242"/>
                  <a:gd name="connsiteX1-103" fmla="*/ 102392 w 102392"/>
                  <a:gd name="connsiteY1-104" fmla="*/ 123757 h 168242"/>
                  <a:gd name="connsiteX2-105" fmla="*/ 58950 w 102392"/>
                  <a:gd name="connsiteY2-106" fmla="*/ 167199 h 168242"/>
                  <a:gd name="connsiteX3-107" fmla="*/ 0 w 102392"/>
                  <a:gd name="connsiteY3-108" fmla="*/ 168242 h 168242"/>
                </a:gdLst>
                <a:ahLst/>
                <a:cxnLst>
                  <a:cxn ang="0">
                    <a:pos x="connsiteX0-1" y="connsiteY0-2"/>
                  </a:cxn>
                  <a:cxn ang="0">
                    <a:pos x="connsiteX1-3" y="connsiteY1-4"/>
                  </a:cxn>
                  <a:cxn ang="0">
                    <a:pos x="connsiteX2-5" y="connsiteY2-6"/>
                  </a:cxn>
                  <a:cxn ang="0">
                    <a:pos x="connsiteX3-7" y="connsiteY3-8"/>
                  </a:cxn>
                </a:cxnLst>
                <a:rect l="l" t="t" r="r" b="b"/>
                <a:pathLst>
                  <a:path w="102392" h="168242">
                    <a:moveTo>
                      <a:pt x="102392" y="0"/>
                    </a:moveTo>
                    <a:lnTo>
                      <a:pt x="102392" y="123757"/>
                    </a:lnTo>
                    <a:cubicBezTo>
                      <a:pt x="102392" y="147749"/>
                      <a:pt x="82942" y="167199"/>
                      <a:pt x="58950" y="167199"/>
                    </a:cubicBezTo>
                    <a:lnTo>
                      <a:pt x="0" y="168242"/>
                    </a:ln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6032685" y="968247"/>
            <a:ext cx="1371919" cy="1182688"/>
            <a:chOff x="6032685" y="968247"/>
            <a:chExt cx="1371919" cy="1182688"/>
          </a:xfrm>
        </p:grpSpPr>
        <p:sp>
          <p:nvSpPr>
            <p:cNvPr id="13" name="六边形 12"/>
            <p:cNvSpPr/>
            <p:nvPr/>
          </p:nvSpPr>
          <p:spPr>
            <a:xfrm>
              <a:off x="6032685" y="968247"/>
              <a:ext cx="1371919" cy="1182688"/>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p:nvPr/>
          </p:nvSpPr>
          <p:spPr>
            <a:xfrm>
              <a:off x="6165692" y="1082909"/>
              <a:ext cx="1105904" cy="953365"/>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五角星 229"/>
            <p:cNvSpPr/>
            <p:nvPr/>
          </p:nvSpPr>
          <p:spPr>
            <a:xfrm>
              <a:off x="6498070" y="1356831"/>
              <a:ext cx="441148" cy="441147"/>
            </a:xfrm>
            <a:custGeom>
              <a:avLst/>
              <a:gdLst>
                <a:gd name="connsiteX0" fmla="*/ 0 w 441148"/>
                <a:gd name="connsiteY0" fmla="*/ 168503 h 441148"/>
                <a:gd name="connsiteX1" fmla="*/ 155194 w 441148"/>
                <a:gd name="connsiteY1" fmla="*/ 149241 h 441148"/>
                <a:gd name="connsiteX2" fmla="*/ 220574 w 441148"/>
                <a:gd name="connsiteY2" fmla="*/ 0 h 441148"/>
                <a:gd name="connsiteX3" fmla="*/ 285954 w 441148"/>
                <a:gd name="connsiteY3" fmla="*/ 149241 h 441148"/>
                <a:gd name="connsiteX4" fmla="*/ 441148 w 441148"/>
                <a:gd name="connsiteY4" fmla="*/ 168503 h 441148"/>
                <a:gd name="connsiteX5" fmla="*/ 326361 w 441148"/>
                <a:gd name="connsiteY5" fmla="*/ 280001 h 441148"/>
                <a:gd name="connsiteX6" fmla="*/ 356896 w 441148"/>
                <a:gd name="connsiteY6" fmla="*/ 441147 h 441148"/>
                <a:gd name="connsiteX7" fmla="*/ 220574 w 441148"/>
                <a:gd name="connsiteY7" fmla="*/ 360815 h 441148"/>
                <a:gd name="connsiteX8" fmla="*/ 84252 w 441148"/>
                <a:gd name="connsiteY8" fmla="*/ 441147 h 441148"/>
                <a:gd name="connsiteX9" fmla="*/ 114787 w 441148"/>
                <a:gd name="connsiteY9" fmla="*/ 280001 h 441148"/>
                <a:gd name="connsiteX10" fmla="*/ 0 w 441148"/>
                <a:gd name="connsiteY10" fmla="*/ 168503 h 441148"/>
                <a:gd name="connsiteX0-1" fmla="*/ 356896 w 448336"/>
                <a:gd name="connsiteY0-2" fmla="*/ 441147 h 532587"/>
                <a:gd name="connsiteX1-3" fmla="*/ 220574 w 448336"/>
                <a:gd name="connsiteY1-4" fmla="*/ 360815 h 532587"/>
                <a:gd name="connsiteX2-5" fmla="*/ 84252 w 448336"/>
                <a:gd name="connsiteY2-6" fmla="*/ 441147 h 532587"/>
                <a:gd name="connsiteX3-7" fmla="*/ 114787 w 448336"/>
                <a:gd name="connsiteY3-8" fmla="*/ 280001 h 532587"/>
                <a:gd name="connsiteX4-9" fmla="*/ 0 w 448336"/>
                <a:gd name="connsiteY4-10" fmla="*/ 168503 h 532587"/>
                <a:gd name="connsiteX5-11" fmla="*/ 155194 w 448336"/>
                <a:gd name="connsiteY5-12" fmla="*/ 149241 h 532587"/>
                <a:gd name="connsiteX6-13" fmla="*/ 220574 w 448336"/>
                <a:gd name="connsiteY6-14" fmla="*/ 0 h 532587"/>
                <a:gd name="connsiteX7-15" fmla="*/ 285954 w 448336"/>
                <a:gd name="connsiteY7-16" fmla="*/ 149241 h 532587"/>
                <a:gd name="connsiteX8-17" fmla="*/ 441148 w 448336"/>
                <a:gd name="connsiteY8-18" fmla="*/ 168503 h 532587"/>
                <a:gd name="connsiteX9-19" fmla="*/ 326361 w 448336"/>
                <a:gd name="connsiteY9-20" fmla="*/ 280001 h 532587"/>
                <a:gd name="connsiteX10-21" fmla="*/ 448336 w 448336"/>
                <a:gd name="connsiteY10-22" fmla="*/ 532587 h 532587"/>
                <a:gd name="connsiteX0-23" fmla="*/ 356896 w 441148"/>
                <a:gd name="connsiteY0-24" fmla="*/ 441147 h 441147"/>
                <a:gd name="connsiteX1-25" fmla="*/ 220574 w 441148"/>
                <a:gd name="connsiteY1-26" fmla="*/ 360815 h 441147"/>
                <a:gd name="connsiteX2-27" fmla="*/ 84252 w 441148"/>
                <a:gd name="connsiteY2-28" fmla="*/ 441147 h 441147"/>
                <a:gd name="connsiteX3-29" fmla="*/ 114787 w 441148"/>
                <a:gd name="connsiteY3-30" fmla="*/ 280001 h 441147"/>
                <a:gd name="connsiteX4-31" fmla="*/ 0 w 441148"/>
                <a:gd name="connsiteY4-32" fmla="*/ 168503 h 441147"/>
                <a:gd name="connsiteX5-33" fmla="*/ 155194 w 441148"/>
                <a:gd name="connsiteY5-34" fmla="*/ 149241 h 441147"/>
                <a:gd name="connsiteX6-35" fmla="*/ 220574 w 441148"/>
                <a:gd name="connsiteY6-36" fmla="*/ 0 h 441147"/>
                <a:gd name="connsiteX7-37" fmla="*/ 285954 w 441148"/>
                <a:gd name="connsiteY7-38" fmla="*/ 149241 h 441147"/>
                <a:gd name="connsiteX8-39" fmla="*/ 441148 w 441148"/>
                <a:gd name="connsiteY8-40" fmla="*/ 168503 h 441147"/>
                <a:gd name="connsiteX9-41" fmla="*/ 326361 w 441148"/>
                <a:gd name="connsiteY9-42" fmla="*/ 280001 h 441147"/>
                <a:gd name="connsiteX10-43" fmla="*/ 353086 w 441148"/>
                <a:gd name="connsiteY10-44" fmla="*/ 408762 h 441147"/>
                <a:gd name="connsiteX0-45" fmla="*/ 356896 w 441148"/>
                <a:gd name="connsiteY0-46" fmla="*/ 441147 h 441147"/>
                <a:gd name="connsiteX1-47" fmla="*/ 220574 w 441148"/>
                <a:gd name="connsiteY1-48" fmla="*/ 360815 h 441147"/>
                <a:gd name="connsiteX2-49" fmla="*/ 84252 w 441148"/>
                <a:gd name="connsiteY2-50" fmla="*/ 441147 h 441147"/>
                <a:gd name="connsiteX3-51" fmla="*/ 114787 w 441148"/>
                <a:gd name="connsiteY3-52" fmla="*/ 280001 h 441147"/>
                <a:gd name="connsiteX4-53" fmla="*/ 0 w 441148"/>
                <a:gd name="connsiteY4-54" fmla="*/ 168503 h 441147"/>
                <a:gd name="connsiteX5-55" fmla="*/ 155194 w 441148"/>
                <a:gd name="connsiteY5-56" fmla="*/ 149241 h 441147"/>
                <a:gd name="connsiteX6-57" fmla="*/ 220574 w 441148"/>
                <a:gd name="connsiteY6-58" fmla="*/ 0 h 441147"/>
                <a:gd name="connsiteX7-59" fmla="*/ 285954 w 441148"/>
                <a:gd name="connsiteY7-60" fmla="*/ 149241 h 441147"/>
                <a:gd name="connsiteX8-61" fmla="*/ 441148 w 441148"/>
                <a:gd name="connsiteY8-62" fmla="*/ 168503 h 441147"/>
                <a:gd name="connsiteX9-63" fmla="*/ 326361 w 441148"/>
                <a:gd name="connsiteY9-64" fmla="*/ 280001 h 441147"/>
                <a:gd name="connsiteX10-65" fmla="*/ 338799 w 441148"/>
                <a:gd name="connsiteY10-66" fmla="*/ 349231 h 441147"/>
                <a:gd name="connsiteX0-67" fmla="*/ 309271 w 441148"/>
                <a:gd name="connsiteY0-68" fmla="*/ 412572 h 441147"/>
                <a:gd name="connsiteX1-69" fmla="*/ 220574 w 441148"/>
                <a:gd name="connsiteY1-70" fmla="*/ 360815 h 441147"/>
                <a:gd name="connsiteX2-71" fmla="*/ 84252 w 441148"/>
                <a:gd name="connsiteY2-72" fmla="*/ 441147 h 441147"/>
                <a:gd name="connsiteX3-73" fmla="*/ 114787 w 441148"/>
                <a:gd name="connsiteY3-74" fmla="*/ 280001 h 441147"/>
                <a:gd name="connsiteX4-75" fmla="*/ 0 w 441148"/>
                <a:gd name="connsiteY4-76" fmla="*/ 168503 h 441147"/>
                <a:gd name="connsiteX5-77" fmla="*/ 155194 w 441148"/>
                <a:gd name="connsiteY5-78" fmla="*/ 149241 h 441147"/>
                <a:gd name="connsiteX6-79" fmla="*/ 220574 w 441148"/>
                <a:gd name="connsiteY6-80" fmla="*/ 0 h 441147"/>
                <a:gd name="connsiteX7-81" fmla="*/ 285954 w 441148"/>
                <a:gd name="connsiteY7-82" fmla="*/ 149241 h 441147"/>
                <a:gd name="connsiteX8-83" fmla="*/ 441148 w 441148"/>
                <a:gd name="connsiteY8-84" fmla="*/ 168503 h 441147"/>
                <a:gd name="connsiteX9-85" fmla="*/ 326361 w 441148"/>
                <a:gd name="connsiteY9-86" fmla="*/ 280001 h 441147"/>
                <a:gd name="connsiteX10-87" fmla="*/ 338799 w 441148"/>
                <a:gd name="connsiteY10-88" fmla="*/ 349231 h 4411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41148" h="441147">
                  <a:moveTo>
                    <a:pt x="309271" y="412572"/>
                  </a:moveTo>
                  <a:lnTo>
                    <a:pt x="220574" y="360815"/>
                  </a:lnTo>
                  <a:lnTo>
                    <a:pt x="84252" y="441147"/>
                  </a:lnTo>
                  <a:lnTo>
                    <a:pt x="114787" y="280001"/>
                  </a:lnTo>
                  <a:lnTo>
                    <a:pt x="0" y="168503"/>
                  </a:lnTo>
                  <a:lnTo>
                    <a:pt x="155194" y="149241"/>
                  </a:lnTo>
                  <a:lnTo>
                    <a:pt x="220574" y="0"/>
                  </a:lnTo>
                  <a:lnTo>
                    <a:pt x="285954" y="149241"/>
                  </a:lnTo>
                  <a:lnTo>
                    <a:pt x="441148" y="168503"/>
                  </a:lnTo>
                  <a:lnTo>
                    <a:pt x="326361" y="280001"/>
                  </a:lnTo>
                  <a:cubicBezTo>
                    <a:pt x="336539" y="333716"/>
                    <a:pt x="338799" y="349231"/>
                    <a:pt x="338799" y="349231"/>
                  </a:cubicBez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231509" y="2189084"/>
            <a:ext cx="1371919" cy="1182688"/>
            <a:chOff x="5231509" y="2189084"/>
            <a:chExt cx="1371919" cy="1182688"/>
          </a:xfrm>
        </p:grpSpPr>
        <p:sp>
          <p:nvSpPr>
            <p:cNvPr id="9" name="六边形 8"/>
            <p:cNvSpPr/>
            <p:nvPr/>
          </p:nvSpPr>
          <p:spPr>
            <a:xfrm>
              <a:off x="5231509" y="2189084"/>
              <a:ext cx="1371919" cy="1182688"/>
            </a:xfrm>
            <a:prstGeom prst="hexagon">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边形 10"/>
            <p:cNvSpPr/>
            <p:nvPr/>
          </p:nvSpPr>
          <p:spPr>
            <a:xfrm>
              <a:off x="5364517" y="2303746"/>
              <a:ext cx="1105904" cy="953365"/>
            </a:xfrm>
            <a:prstGeom prst="hexagon">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rot="2700000">
              <a:off x="5755677" y="2611780"/>
              <a:ext cx="337962" cy="440758"/>
              <a:chOff x="2685473" y="5952520"/>
              <a:chExt cx="499363" cy="651253"/>
            </a:xfrm>
          </p:grpSpPr>
          <p:sp>
            <p:nvSpPr>
              <p:cNvPr id="57" name="直角三角形 234"/>
              <p:cNvSpPr/>
              <p:nvPr/>
            </p:nvSpPr>
            <p:spPr>
              <a:xfrm rot="8100000">
                <a:off x="2685473" y="6104408"/>
                <a:ext cx="499363" cy="499365"/>
              </a:xfrm>
              <a:custGeom>
                <a:avLst/>
                <a:gdLst>
                  <a:gd name="connsiteX0" fmla="*/ 0 w 499363"/>
                  <a:gd name="connsiteY0" fmla="*/ 499365 h 590805"/>
                  <a:gd name="connsiteX1" fmla="*/ 0 w 499363"/>
                  <a:gd name="connsiteY1" fmla="*/ 280875 h 590805"/>
                  <a:gd name="connsiteX2" fmla="*/ 0 w 499363"/>
                  <a:gd name="connsiteY2" fmla="*/ 280875 h 590805"/>
                  <a:gd name="connsiteX3" fmla="*/ 280875 w 499363"/>
                  <a:gd name="connsiteY3" fmla="*/ 0 h 590805"/>
                  <a:gd name="connsiteX4" fmla="*/ 353705 w 499363"/>
                  <a:gd name="connsiteY4" fmla="*/ 0 h 590805"/>
                  <a:gd name="connsiteX5" fmla="*/ 499363 w 499363"/>
                  <a:gd name="connsiteY5" fmla="*/ 145658 h 590805"/>
                  <a:gd name="connsiteX6" fmla="*/ 499363 w 499363"/>
                  <a:gd name="connsiteY6" fmla="*/ 218489 h 590805"/>
                  <a:gd name="connsiteX7" fmla="*/ 218489 w 499363"/>
                  <a:gd name="connsiteY7" fmla="*/ 499364 h 590805"/>
                  <a:gd name="connsiteX8" fmla="*/ 218490 w 499363"/>
                  <a:gd name="connsiteY8" fmla="*/ 499365 h 590805"/>
                  <a:gd name="connsiteX9" fmla="*/ 91440 w 499363"/>
                  <a:gd name="connsiteY9" fmla="*/ 590805 h 590805"/>
                  <a:gd name="connsiteX0-1" fmla="*/ 0 w 499363"/>
                  <a:gd name="connsiteY0-2" fmla="*/ 499365 h 499365"/>
                  <a:gd name="connsiteX1-3" fmla="*/ 0 w 499363"/>
                  <a:gd name="connsiteY1-4" fmla="*/ 280875 h 499365"/>
                  <a:gd name="connsiteX2-5" fmla="*/ 0 w 499363"/>
                  <a:gd name="connsiteY2-6" fmla="*/ 280875 h 499365"/>
                  <a:gd name="connsiteX3-7" fmla="*/ 280875 w 499363"/>
                  <a:gd name="connsiteY3-8" fmla="*/ 0 h 499365"/>
                  <a:gd name="connsiteX4-9" fmla="*/ 353705 w 499363"/>
                  <a:gd name="connsiteY4-10" fmla="*/ 0 h 499365"/>
                  <a:gd name="connsiteX5-11" fmla="*/ 499363 w 499363"/>
                  <a:gd name="connsiteY5-12" fmla="*/ 145658 h 499365"/>
                  <a:gd name="connsiteX6-13" fmla="*/ 499363 w 499363"/>
                  <a:gd name="connsiteY6-14" fmla="*/ 218489 h 499365"/>
                  <a:gd name="connsiteX7-15" fmla="*/ 218489 w 499363"/>
                  <a:gd name="connsiteY7-16" fmla="*/ 499364 h 499365"/>
                  <a:gd name="connsiteX8-17" fmla="*/ 218490 w 499363"/>
                  <a:gd name="connsiteY8-18" fmla="*/ 499365 h 499365"/>
                  <a:gd name="connsiteX9-19" fmla="*/ 54396 w 499363"/>
                  <a:gd name="connsiteY9-20" fmla="*/ 496512 h 499365"/>
                  <a:gd name="connsiteX0-21" fmla="*/ 1684 w 499363"/>
                  <a:gd name="connsiteY0-22" fmla="*/ 400022 h 499365"/>
                  <a:gd name="connsiteX1-23" fmla="*/ 0 w 499363"/>
                  <a:gd name="connsiteY1-24" fmla="*/ 280875 h 499365"/>
                  <a:gd name="connsiteX2-25" fmla="*/ 0 w 499363"/>
                  <a:gd name="connsiteY2-26" fmla="*/ 280875 h 499365"/>
                  <a:gd name="connsiteX3-27" fmla="*/ 280875 w 499363"/>
                  <a:gd name="connsiteY3-28" fmla="*/ 0 h 499365"/>
                  <a:gd name="connsiteX4-29" fmla="*/ 353705 w 499363"/>
                  <a:gd name="connsiteY4-30" fmla="*/ 0 h 499365"/>
                  <a:gd name="connsiteX5-31" fmla="*/ 499363 w 499363"/>
                  <a:gd name="connsiteY5-32" fmla="*/ 145658 h 499365"/>
                  <a:gd name="connsiteX6-33" fmla="*/ 499363 w 499363"/>
                  <a:gd name="connsiteY6-34" fmla="*/ 218489 h 499365"/>
                  <a:gd name="connsiteX7-35" fmla="*/ 218489 w 499363"/>
                  <a:gd name="connsiteY7-36" fmla="*/ 499364 h 499365"/>
                  <a:gd name="connsiteX8-37" fmla="*/ 218490 w 499363"/>
                  <a:gd name="connsiteY8-38" fmla="*/ 499365 h 499365"/>
                  <a:gd name="connsiteX9-39" fmla="*/ 54396 w 499363"/>
                  <a:gd name="connsiteY9-40" fmla="*/ 496512 h 4993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99363" h="499365">
                    <a:moveTo>
                      <a:pt x="1684" y="400022"/>
                    </a:moveTo>
                    <a:cubicBezTo>
                      <a:pt x="1123" y="360306"/>
                      <a:pt x="561" y="320591"/>
                      <a:pt x="0" y="280875"/>
                    </a:cubicBezTo>
                    <a:lnTo>
                      <a:pt x="0" y="280875"/>
                    </a:lnTo>
                    <a:lnTo>
                      <a:pt x="280875" y="0"/>
                    </a:lnTo>
                    <a:cubicBezTo>
                      <a:pt x="300986" y="-20111"/>
                      <a:pt x="333594" y="-20111"/>
                      <a:pt x="353705" y="0"/>
                    </a:cubicBezTo>
                    <a:lnTo>
                      <a:pt x="499363" y="145658"/>
                    </a:lnTo>
                    <a:cubicBezTo>
                      <a:pt x="519475" y="165770"/>
                      <a:pt x="519475" y="198378"/>
                      <a:pt x="499363" y="218489"/>
                    </a:cubicBezTo>
                    <a:lnTo>
                      <a:pt x="218489" y="499364"/>
                    </a:lnTo>
                    <a:lnTo>
                      <a:pt x="218490" y="499365"/>
                    </a:lnTo>
                    <a:cubicBezTo>
                      <a:pt x="145660" y="499365"/>
                      <a:pt x="54396" y="496512"/>
                      <a:pt x="54396" y="496512"/>
                    </a:cubicBezTo>
                  </a:path>
                </a:pathLst>
              </a:custGeom>
              <a:noFill/>
              <a:ln w="25400" cap="rnd">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圆角矩形 236"/>
              <p:cNvSpPr/>
              <p:nvPr/>
            </p:nvSpPr>
            <p:spPr>
              <a:xfrm rot="5400000">
                <a:off x="2864056" y="5982973"/>
                <a:ext cx="147622" cy="86716"/>
              </a:xfrm>
              <a:custGeom>
                <a:avLst/>
                <a:gdLst>
                  <a:gd name="connsiteX0" fmla="*/ 0 w 147622"/>
                  <a:gd name="connsiteY0" fmla="*/ 43358 h 86716"/>
                  <a:gd name="connsiteX1" fmla="*/ 43358 w 147622"/>
                  <a:gd name="connsiteY1" fmla="*/ 0 h 86716"/>
                  <a:gd name="connsiteX2" fmla="*/ 104264 w 147622"/>
                  <a:gd name="connsiteY2" fmla="*/ 0 h 86716"/>
                  <a:gd name="connsiteX3" fmla="*/ 147622 w 147622"/>
                  <a:gd name="connsiteY3" fmla="*/ 43358 h 86716"/>
                  <a:gd name="connsiteX4" fmla="*/ 147622 w 147622"/>
                  <a:gd name="connsiteY4" fmla="*/ 43358 h 86716"/>
                  <a:gd name="connsiteX5" fmla="*/ 104264 w 147622"/>
                  <a:gd name="connsiteY5" fmla="*/ 86716 h 86716"/>
                  <a:gd name="connsiteX6" fmla="*/ 43358 w 147622"/>
                  <a:gd name="connsiteY6" fmla="*/ 86716 h 86716"/>
                  <a:gd name="connsiteX7" fmla="*/ 0 w 147622"/>
                  <a:gd name="connsiteY7" fmla="*/ 43358 h 86716"/>
                  <a:gd name="connsiteX0-1" fmla="*/ 104264 w 195704"/>
                  <a:gd name="connsiteY0-2" fmla="*/ 0 h 91440"/>
                  <a:gd name="connsiteX1-3" fmla="*/ 147622 w 195704"/>
                  <a:gd name="connsiteY1-4" fmla="*/ 43358 h 91440"/>
                  <a:gd name="connsiteX2-5" fmla="*/ 147622 w 195704"/>
                  <a:gd name="connsiteY2-6" fmla="*/ 43358 h 91440"/>
                  <a:gd name="connsiteX3-7" fmla="*/ 104264 w 195704"/>
                  <a:gd name="connsiteY3-8" fmla="*/ 86716 h 91440"/>
                  <a:gd name="connsiteX4-9" fmla="*/ 43358 w 195704"/>
                  <a:gd name="connsiteY4-10" fmla="*/ 86716 h 91440"/>
                  <a:gd name="connsiteX5-11" fmla="*/ 0 w 195704"/>
                  <a:gd name="connsiteY5-12" fmla="*/ 43358 h 91440"/>
                  <a:gd name="connsiteX6-13" fmla="*/ 43358 w 195704"/>
                  <a:gd name="connsiteY6-14" fmla="*/ 0 h 91440"/>
                  <a:gd name="connsiteX7-15" fmla="*/ 195704 w 195704"/>
                  <a:gd name="connsiteY7-16" fmla="*/ 91440 h 91440"/>
                  <a:gd name="connsiteX0-17" fmla="*/ 104264 w 147622"/>
                  <a:gd name="connsiteY0-18" fmla="*/ 0 h 86716"/>
                  <a:gd name="connsiteX1-19" fmla="*/ 147622 w 147622"/>
                  <a:gd name="connsiteY1-20" fmla="*/ 43358 h 86716"/>
                  <a:gd name="connsiteX2-21" fmla="*/ 147622 w 147622"/>
                  <a:gd name="connsiteY2-22" fmla="*/ 43358 h 86716"/>
                  <a:gd name="connsiteX3-23" fmla="*/ 104264 w 147622"/>
                  <a:gd name="connsiteY3-24" fmla="*/ 86716 h 86716"/>
                  <a:gd name="connsiteX4-25" fmla="*/ 43358 w 147622"/>
                  <a:gd name="connsiteY4-26" fmla="*/ 86716 h 86716"/>
                  <a:gd name="connsiteX5-27" fmla="*/ 0 w 147622"/>
                  <a:gd name="connsiteY5-28" fmla="*/ 43358 h 86716"/>
                  <a:gd name="connsiteX6-29" fmla="*/ 43358 w 147622"/>
                  <a:gd name="connsiteY6-30" fmla="*/ 0 h 86716"/>
                  <a:gd name="connsiteX7-31" fmla="*/ 76641 w 147622"/>
                  <a:gd name="connsiteY7-32" fmla="*/ 953 h 86716"/>
                  <a:gd name="connsiteX0-33" fmla="*/ 147622 w 147622"/>
                  <a:gd name="connsiteY0-34" fmla="*/ 43358 h 86716"/>
                  <a:gd name="connsiteX1-35" fmla="*/ 147622 w 147622"/>
                  <a:gd name="connsiteY1-36" fmla="*/ 43358 h 86716"/>
                  <a:gd name="connsiteX2-37" fmla="*/ 104264 w 147622"/>
                  <a:gd name="connsiteY2-38" fmla="*/ 86716 h 86716"/>
                  <a:gd name="connsiteX3-39" fmla="*/ 43358 w 147622"/>
                  <a:gd name="connsiteY3-40" fmla="*/ 86716 h 86716"/>
                  <a:gd name="connsiteX4-41" fmla="*/ 0 w 147622"/>
                  <a:gd name="connsiteY4-42" fmla="*/ 43358 h 86716"/>
                  <a:gd name="connsiteX5-43" fmla="*/ 43358 w 147622"/>
                  <a:gd name="connsiteY5-44" fmla="*/ 0 h 86716"/>
                  <a:gd name="connsiteX6-45" fmla="*/ 76641 w 147622"/>
                  <a:gd name="connsiteY6-46" fmla="*/ 953 h 86716"/>
                  <a:gd name="connsiteX0-47" fmla="*/ 147622 w 147622"/>
                  <a:gd name="connsiteY0-48" fmla="*/ 43358 h 86716"/>
                  <a:gd name="connsiteX1-49" fmla="*/ 147622 w 147622"/>
                  <a:gd name="connsiteY1-50" fmla="*/ 43358 h 86716"/>
                  <a:gd name="connsiteX2-51" fmla="*/ 104264 w 147622"/>
                  <a:gd name="connsiteY2-52" fmla="*/ 86716 h 86716"/>
                  <a:gd name="connsiteX3-53" fmla="*/ 43358 w 147622"/>
                  <a:gd name="connsiteY3-54" fmla="*/ 86716 h 86716"/>
                  <a:gd name="connsiteX4-55" fmla="*/ 0 w 147622"/>
                  <a:gd name="connsiteY4-56" fmla="*/ 43358 h 86716"/>
                  <a:gd name="connsiteX5-57" fmla="*/ 43358 w 147622"/>
                  <a:gd name="connsiteY5-58" fmla="*/ 0 h 86716"/>
                  <a:gd name="connsiteX6-59" fmla="*/ 90929 w 147622"/>
                  <a:gd name="connsiteY6-60" fmla="*/ 953 h 867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47622" h="86716">
                    <a:moveTo>
                      <a:pt x="147622" y="43358"/>
                    </a:moveTo>
                    <a:lnTo>
                      <a:pt x="147622" y="43358"/>
                    </a:lnTo>
                    <a:cubicBezTo>
                      <a:pt x="147622" y="67304"/>
                      <a:pt x="128210" y="86716"/>
                      <a:pt x="104264" y="86716"/>
                    </a:cubicBezTo>
                    <a:lnTo>
                      <a:pt x="43358" y="86716"/>
                    </a:lnTo>
                    <a:cubicBezTo>
                      <a:pt x="19412" y="86716"/>
                      <a:pt x="0" y="67304"/>
                      <a:pt x="0" y="43358"/>
                    </a:cubicBezTo>
                    <a:cubicBezTo>
                      <a:pt x="0" y="19412"/>
                      <a:pt x="19412" y="0"/>
                      <a:pt x="43358" y="0"/>
                    </a:cubicBezTo>
                    <a:cubicBezTo>
                      <a:pt x="63660" y="0"/>
                      <a:pt x="90929" y="953"/>
                      <a:pt x="90929" y="953"/>
                    </a:cubicBezTo>
                  </a:path>
                </a:pathLst>
              </a:custGeom>
              <a:noFill/>
              <a:ln w="25400" cap="rnd">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 name="组合 5"/>
          <p:cNvGrpSpPr/>
          <p:nvPr/>
        </p:nvGrpSpPr>
        <p:grpSpPr>
          <a:xfrm>
            <a:off x="6388761" y="2824938"/>
            <a:ext cx="1371919" cy="1182688"/>
            <a:chOff x="6388761" y="2824938"/>
            <a:chExt cx="1371919" cy="1182688"/>
          </a:xfrm>
        </p:grpSpPr>
        <p:sp>
          <p:nvSpPr>
            <p:cNvPr id="19" name="六边形 18"/>
            <p:cNvSpPr/>
            <p:nvPr/>
          </p:nvSpPr>
          <p:spPr>
            <a:xfrm>
              <a:off x="6388761" y="2824938"/>
              <a:ext cx="1371919" cy="1182688"/>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p:nvPr/>
          </p:nvSpPr>
          <p:spPr>
            <a:xfrm>
              <a:off x="6521769" y="2939600"/>
              <a:ext cx="1105904" cy="953365"/>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p:cNvGrpSpPr/>
            <p:nvPr/>
          </p:nvGrpSpPr>
          <p:grpSpPr>
            <a:xfrm>
              <a:off x="6866084" y="3240777"/>
              <a:ext cx="417272" cy="404424"/>
              <a:chOff x="4002056" y="3481179"/>
              <a:chExt cx="417272" cy="404424"/>
            </a:xfrm>
          </p:grpSpPr>
          <p:sp>
            <p:nvSpPr>
              <p:cNvPr id="60" name="圆角矩形 241"/>
              <p:cNvSpPr/>
              <p:nvPr/>
            </p:nvSpPr>
            <p:spPr>
              <a:xfrm>
                <a:off x="4002056" y="3481179"/>
                <a:ext cx="417272" cy="404424"/>
              </a:xfrm>
              <a:custGeom>
                <a:avLst/>
                <a:gdLst>
                  <a:gd name="connsiteX0" fmla="*/ 0 w 412750"/>
                  <a:gd name="connsiteY0" fmla="*/ 49659 h 297948"/>
                  <a:gd name="connsiteX1" fmla="*/ 49659 w 412750"/>
                  <a:gd name="connsiteY1" fmla="*/ 0 h 297948"/>
                  <a:gd name="connsiteX2" fmla="*/ 363091 w 412750"/>
                  <a:gd name="connsiteY2" fmla="*/ 0 h 297948"/>
                  <a:gd name="connsiteX3" fmla="*/ 412750 w 412750"/>
                  <a:gd name="connsiteY3" fmla="*/ 49659 h 297948"/>
                  <a:gd name="connsiteX4" fmla="*/ 412750 w 412750"/>
                  <a:gd name="connsiteY4" fmla="*/ 248289 h 297948"/>
                  <a:gd name="connsiteX5" fmla="*/ 363091 w 412750"/>
                  <a:gd name="connsiteY5" fmla="*/ 297948 h 297948"/>
                  <a:gd name="connsiteX6" fmla="*/ 49659 w 412750"/>
                  <a:gd name="connsiteY6" fmla="*/ 297948 h 297948"/>
                  <a:gd name="connsiteX7" fmla="*/ 0 w 412750"/>
                  <a:gd name="connsiteY7" fmla="*/ 248289 h 297948"/>
                  <a:gd name="connsiteX8" fmla="*/ 0 w 412750"/>
                  <a:gd name="connsiteY8" fmla="*/ 49659 h 297948"/>
                  <a:gd name="connsiteX0-1" fmla="*/ 0 w 412750"/>
                  <a:gd name="connsiteY0-2" fmla="*/ 49659 h 297948"/>
                  <a:gd name="connsiteX1-3" fmla="*/ 49659 w 412750"/>
                  <a:gd name="connsiteY1-4" fmla="*/ 0 h 297948"/>
                  <a:gd name="connsiteX2-5" fmla="*/ 363091 w 412750"/>
                  <a:gd name="connsiteY2-6" fmla="*/ 0 h 297948"/>
                  <a:gd name="connsiteX3-7" fmla="*/ 412750 w 412750"/>
                  <a:gd name="connsiteY3-8" fmla="*/ 49659 h 297948"/>
                  <a:gd name="connsiteX4-9" fmla="*/ 412750 w 412750"/>
                  <a:gd name="connsiteY4-10" fmla="*/ 248289 h 297948"/>
                  <a:gd name="connsiteX5-11" fmla="*/ 363091 w 412750"/>
                  <a:gd name="connsiteY5-12" fmla="*/ 297948 h 297948"/>
                  <a:gd name="connsiteX6-13" fmla="*/ 177800 w 412750"/>
                  <a:gd name="connsiteY6-14" fmla="*/ 295275 h 297948"/>
                  <a:gd name="connsiteX7-15" fmla="*/ 49659 w 412750"/>
                  <a:gd name="connsiteY7-16" fmla="*/ 297948 h 297948"/>
                  <a:gd name="connsiteX8-17" fmla="*/ 0 w 412750"/>
                  <a:gd name="connsiteY8-18" fmla="*/ 248289 h 297948"/>
                  <a:gd name="connsiteX9" fmla="*/ 0 w 412750"/>
                  <a:gd name="connsiteY9" fmla="*/ 49659 h 297948"/>
                  <a:gd name="connsiteX0-19" fmla="*/ 0 w 412750"/>
                  <a:gd name="connsiteY0-20" fmla="*/ 49659 h 297948"/>
                  <a:gd name="connsiteX1-21" fmla="*/ 49659 w 412750"/>
                  <a:gd name="connsiteY1-22" fmla="*/ 0 h 297948"/>
                  <a:gd name="connsiteX2-23" fmla="*/ 363091 w 412750"/>
                  <a:gd name="connsiteY2-24" fmla="*/ 0 h 297948"/>
                  <a:gd name="connsiteX3-25" fmla="*/ 412750 w 412750"/>
                  <a:gd name="connsiteY3-26" fmla="*/ 49659 h 297948"/>
                  <a:gd name="connsiteX4-27" fmla="*/ 412750 w 412750"/>
                  <a:gd name="connsiteY4-28" fmla="*/ 248289 h 297948"/>
                  <a:gd name="connsiteX5-29" fmla="*/ 363091 w 412750"/>
                  <a:gd name="connsiteY5-30" fmla="*/ 297948 h 297948"/>
                  <a:gd name="connsiteX6-31" fmla="*/ 177800 w 412750"/>
                  <a:gd name="connsiteY6-32" fmla="*/ 295275 h 297948"/>
                  <a:gd name="connsiteX7-33" fmla="*/ 49659 w 412750"/>
                  <a:gd name="connsiteY7-34" fmla="*/ 297948 h 297948"/>
                  <a:gd name="connsiteX8-35" fmla="*/ 0 w 412750"/>
                  <a:gd name="connsiteY8-36" fmla="*/ 248289 h 297948"/>
                  <a:gd name="connsiteX9-37" fmla="*/ 0 w 412750"/>
                  <a:gd name="connsiteY9-38" fmla="*/ 49659 h 297948"/>
                  <a:gd name="connsiteX0-39" fmla="*/ 177800 w 412750"/>
                  <a:gd name="connsiteY0-40" fmla="*/ 295275 h 386715"/>
                  <a:gd name="connsiteX1-41" fmla="*/ 49659 w 412750"/>
                  <a:gd name="connsiteY1-42" fmla="*/ 297948 h 386715"/>
                  <a:gd name="connsiteX2-43" fmla="*/ 0 w 412750"/>
                  <a:gd name="connsiteY2-44" fmla="*/ 248289 h 386715"/>
                  <a:gd name="connsiteX3-45" fmla="*/ 0 w 412750"/>
                  <a:gd name="connsiteY3-46" fmla="*/ 49659 h 386715"/>
                  <a:gd name="connsiteX4-47" fmla="*/ 49659 w 412750"/>
                  <a:gd name="connsiteY4-48" fmla="*/ 0 h 386715"/>
                  <a:gd name="connsiteX5-49" fmla="*/ 363091 w 412750"/>
                  <a:gd name="connsiteY5-50" fmla="*/ 0 h 386715"/>
                  <a:gd name="connsiteX6-51" fmla="*/ 412750 w 412750"/>
                  <a:gd name="connsiteY6-52" fmla="*/ 49659 h 386715"/>
                  <a:gd name="connsiteX7-53" fmla="*/ 412750 w 412750"/>
                  <a:gd name="connsiteY7-54" fmla="*/ 248289 h 386715"/>
                  <a:gd name="connsiteX8-55" fmla="*/ 363091 w 412750"/>
                  <a:gd name="connsiteY8-56" fmla="*/ 297948 h 386715"/>
                  <a:gd name="connsiteX9-57" fmla="*/ 269240 w 412750"/>
                  <a:gd name="connsiteY9-58" fmla="*/ 386715 h 386715"/>
                  <a:gd name="connsiteX0-59" fmla="*/ 177800 w 412750"/>
                  <a:gd name="connsiteY0-60" fmla="*/ 295275 h 298609"/>
                  <a:gd name="connsiteX1-61" fmla="*/ 49659 w 412750"/>
                  <a:gd name="connsiteY1-62" fmla="*/ 297948 h 298609"/>
                  <a:gd name="connsiteX2-63" fmla="*/ 0 w 412750"/>
                  <a:gd name="connsiteY2-64" fmla="*/ 248289 h 298609"/>
                  <a:gd name="connsiteX3-65" fmla="*/ 0 w 412750"/>
                  <a:gd name="connsiteY3-66" fmla="*/ 49659 h 298609"/>
                  <a:gd name="connsiteX4-67" fmla="*/ 49659 w 412750"/>
                  <a:gd name="connsiteY4-68" fmla="*/ 0 h 298609"/>
                  <a:gd name="connsiteX5-69" fmla="*/ 363091 w 412750"/>
                  <a:gd name="connsiteY5-70" fmla="*/ 0 h 298609"/>
                  <a:gd name="connsiteX6-71" fmla="*/ 412750 w 412750"/>
                  <a:gd name="connsiteY6-72" fmla="*/ 49659 h 298609"/>
                  <a:gd name="connsiteX7-73" fmla="*/ 412750 w 412750"/>
                  <a:gd name="connsiteY7-74" fmla="*/ 248289 h 298609"/>
                  <a:gd name="connsiteX8-75" fmla="*/ 363091 w 412750"/>
                  <a:gd name="connsiteY8-76" fmla="*/ 297948 h 298609"/>
                  <a:gd name="connsiteX9-77" fmla="*/ 324009 w 412750"/>
                  <a:gd name="connsiteY9-78" fmla="*/ 298609 h 298609"/>
                  <a:gd name="connsiteX0-79" fmla="*/ 177800 w 412750"/>
                  <a:gd name="connsiteY0-80" fmla="*/ 295275 h 300990"/>
                  <a:gd name="connsiteX1-81" fmla="*/ 49659 w 412750"/>
                  <a:gd name="connsiteY1-82" fmla="*/ 297948 h 300990"/>
                  <a:gd name="connsiteX2-83" fmla="*/ 0 w 412750"/>
                  <a:gd name="connsiteY2-84" fmla="*/ 248289 h 300990"/>
                  <a:gd name="connsiteX3-85" fmla="*/ 0 w 412750"/>
                  <a:gd name="connsiteY3-86" fmla="*/ 49659 h 300990"/>
                  <a:gd name="connsiteX4-87" fmla="*/ 49659 w 412750"/>
                  <a:gd name="connsiteY4-88" fmla="*/ 0 h 300990"/>
                  <a:gd name="connsiteX5-89" fmla="*/ 363091 w 412750"/>
                  <a:gd name="connsiteY5-90" fmla="*/ 0 h 300990"/>
                  <a:gd name="connsiteX6-91" fmla="*/ 412750 w 412750"/>
                  <a:gd name="connsiteY6-92" fmla="*/ 49659 h 300990"/>
                  <a:gd name="connsiteX7-93" fmla="*/ 412750 w 412750"/>
                  <a:gd name="connsiteY7-94" fmla="*/ 248289 h 300990"/>
                  <a:gd name="connsiteX8-95" fmla="*/ 363091 w 412750"/>
                  <a:gd name="connsiteY8-96" fmla="*/ 297948 h 300990"/>
                  <a:gd name="connsiteX9-97" fmla="*/ 328772 w 412750"/>
                  <a:gd name="connsiteY9-98" fmla="*/ 300990 h 300990"/>
                  <a:gd name="connsiteX0-99" fmla="*/ 177800 w 412750"/>
                  <a:gd name="connsiteY0-100" fmla="*/ 295275 h 297948"/>
                  <a:gd name="connsiteX1-101" fmla="*/ 49659 w 412750"/>
                  <a:gd name="connsiteY1-102" fmla="*/ 297948 h 297948"/>
                  <a:gd name="connsiteX2-103" fmla="*/ 0 w 412750"/>
                  <a:gd name="connsiteY2-104" fmla="*/ 248289 h 297948"/>
                  <a:gd name="connsiteX3-105" fmla="*/ 0 w 412750"/>
                  <a:gd name="connsiteY3-106" fmla="*/ 49659 h 297948"/>
                  <a:gd name="connsiteX4-107" fmla="*/ 49659 w 412750"/>
                  <a:gd name="connsiteY4-108" fmla="*/ 0 h 297948"/>
                  <a:gd name="connsiteX5-109" fmla="*/ 363091 w 412750"/>
                  <a:gd name="connsiteY5-110" fmla="*/ 0 h 297948"/>
                  <a:gd name="connsiteX6-111" fmla="*/ 412750 w 412750"/>
                  <a:gd name="connsiteY6-112" fmla="*/ 49659 h 297948"/>
                  <a:gd name="connsiteX7-113" fmla="*/ 412750 w 412750"/>
                  <a:gd name="connsiteY7-114" fmla="*/ 248289 h 297948"/>
                  <a:gd name="connsiteX8-115" fmla="*/ 363091 w 412750"/>
                  <a:gd name="connsiteY8-116" fmla="*/ 297948 h 297948"/>
                  <a:gd name="connsiteX9-117" fmla="*/ 330708 w 412750"/>
                  <a:gd name="connsiteY9-118" fmla="*/ 295182 h 297948"/>
                  <a:gd name="connsiteX0-119" fmla="*/ 177800 w 412750"/>
                  <a:gd name="connsiteY0-120" fmla="*/ 295275 h 297948"/>
                  <a:gd name="connsiteX1-121" fmla="*/ 49659 w 412750"/>
                  <a:gd name="connsiteY1-122" fmla="*/ 297948 h 297948"/>
                  <a:gd name="connsiteX2-123" fmla="*/ 0 w 412750"/>
                  <a:gd name="connsiteY2-124" fmla="*/ 248289 h 297948"/>
                  <a:gd name="connsiteX3-125" fmla="*/ 0 w 412750"/>
                  <a:gd name="connsiteY3-126" fmla="*/ 49659 h 297948"/>
                  <a:gd name="connsiteX4-127" fmla="*/ 49659 w 412750"/>
                  <a:gd name="connsiteY4-128" fmla="*/ 0 h 297948"/>
                  <a:gd name="connsiteX5-129" fmla="*/ 363091 w 412750"/>
                  <a:gd name="connsiteY5-130" fmla="*/ 0 h 297948"/>
                  <a:gd name="connsiteX6-131" fmla="*/ 412750 w 412750"/>
                  <a:gd name="connsiteY6-132" fmla="*/ 49659 h 297948"/>
                  <a:gd name="connsiteX7-133" fmla="*/ 412750 w 412750"/>
                  <a:gd name="connsiteY7-134" fmla="*/ 248289 h 297948"/>
                  <a:gd name="connsiteX8-135" fmla="*/ 363091 w 412750"/>
                  <a:gd name="connsiteY8-136" fmla="*/ 297948 h 297948"/>
                  <a:gd name="connsiteX9-137" fmla="*/ 331676 w 412750"/>
                  <a:gd name="connsiteY9-138" fmla="*/ 297118 h 297948"/>
                  <a:gd name="connsiteX0-139" fmla="*/ 177800 w 412750"/>
                  <a:gd name="connsiteY0-140" fmla="*/ 295275 h 299054"/>
                  <a:gd name="connsiteX1-141" fmla="*/ 49659 w 412750"/>
                  <a:gd name="connsiteY1-142" fmla="*/ 297948 h 299054"/>
                  <a:gd name="connsiteX2-143" fmla="*/ 0 w 412750"/>
                  <a:gd name="connsiteY2-144" fmla="*/ 248289 h 299054"/>
                  <a:gd name="connsiteX3-145" fmla="*/ 0 w 412750"/>
                  <a:gd name="connsiteY3-146" fmla="*/ 49659 h 299054"/>
                  <a:gd name="connsiteX4-147" fmla="*/ 49659 w 412750"/>
                  <a:gd name="connsiteY4-148" fmla="*/ 0 h 299054"/>
                  <a:gd name="connsiteX5-149" fmla="*/ 363091 w 412750"/>
                  <a:gd name="connsiteY5-150" fmla="*/ 0 h 299054"/>
                  <a:gd name="connsiteX6-151" fmla="*/ 412750 w 412750"/>
                  <a:gd name="connsiteY6-152" fmla="*/ 49659 h 299054"/>
                  <a:gd name="connsiteX7-153" fmla="*/ 412750 w 412750"/>
                  <a:gd name="connsiteY7-154" fmla="*/ 248289 h 299054"/>
                  <a:gd name="connsiteX8-155" fmla="*/ 363091 w 412750"/>
                  <a:gd name="connsiteY8-156" fmla="*/ 297948 h 299054"/>
                  <a:gd name="connsiteX9-157" fmla="*/ 331676 w 412750"/>
                  <a:gd name="connsiteY9-158" fmla="*/ 299054 h 299054"/>
                  <a:gd name="connsiteX0-159" fmla="*/ 177800 w 412750"/>
                  <a:gd name="connsiteY0-160" fmla="*/ 295275 h 299054"/>
                  <a:gd name="connsiteX1-161" fmla="*/ 162172 w 412750"/>
                  <a:gd name="connsiteY1-162" fmla="*/ 296139 h 299054"/>
                  <a:gd name="connsiteX2-163" fmla="*/ 49659 w 412750"/>
                  <a:gd name="connsiteY2-164" fmla="*/ 297948 h 299054"/>
                  <a:gd name="connsiteX3-165" fmla="*/ 0 w 412750"/>
                  <a:gd name="connsiteY3-166" fmla="*/ 248289 h 299054"/>
                  <a:gd name="connsiteX4-167" fmla="*/ 0 w 412750"/>
                  <a:gd name="connsiteY4-168" fmla="*/ 49659 h 299054"/>
                  <a:gd name="connsiteX5-169" fmla="*/ 49659 w 412750"/>
                  <a:gd name="connsiteY5-170" fmla="*/ 0 h 299054"/>
                  <a:gd name="connsiteX6-171" fmla="*/ 363091 w 412750"/>
                  <a:gd name="connsiteY6-172" fmla="*/ 0 h 299054"/>
                  <a:gd name="connsiteX7-173" fmla="*/ 412750 w 412750"/>
                  <a:gd name="connsiteY7-174" fmla="*/ 49659 h 299054"/>
                  <a:gd name="connsiteX8-175" fmla="*/ 412750 w 412750"/>
                  <a:gd name="connsiteY8-176" fmla="*/ 248289 h 299054"/>
                  <a:gd name="connsiteX9-177" fmla="*/ 363091 w 412750"/>
                  <a:gd name="connsiteY9-178" fmla="*/ 297948 h 299054"/>
                  <a:gd name="connsiteX10" fmla="*/ 331676 w 412750"/>
                  <a:gd name="connsiteY10" fmla="*/ 299054 h 299054"/>
                  <a:gd name="connsiteX0-179" fmla="*/ 177800 w 412750"/>
                  <a:gd name="connsiteY0-180" fmla="*/ 295275 h 299054"/>
                  <a:gd name="connsiteX1-181" fmla="*/ 162172 w 412750"/>
                  <a:gd name="connsiteY1-182" fmla="*/ 296139 h 299054"/>
                  <a:gd name="connsiteX2-183" fmla="*/ 49659 w 412750"/>
                  <a:gd name="connsiteY2-184" fmla="*/ 297948 h 299054"/>
                  <a:gd name="connsiteX3-185" fmla="*/ 0 w 412750"/>
                  <a:gd name="connsiteY3-186" fmla="*/ 248289 h 299054"/>
                  <a:gd name="connsiteX4-187" fmla="*/ 0 w 412750"/>
                  <a:gd name="connsiteY4-188" fmla="*/ 49659 h 299054"/>
                  <a:gd name="connsiteX5-189" fmla="*/ 49659 w 412750"/>
                  <a:gd name="connsiteY5-190" fmla="*/ 0 h 299054"/>
                  <a:gd name="connsiteX6-191" fmla="*/ 363091 w 412750"/>
                  <a:gd name="connsiteY6-192" fmla="*/ 0 h 299054"/>
                  <a:gd name="connsiteX7-193" fmla="*/ 412750 w 412750"/>
                  <a:gd name="connsiteY7-194" fmla="*/ 49659 h 299054"/>
                  <a:gd name="connsiteX8-195" fmla="*/ 412750 w 412750"/>
                  <a:gd name="connsiteY8-196" fmla="*/ 248289 h 299054"/>
                  <a:gd name="connsiteX9-197" fmla="*/ 363091 w 412750"/>
                  <a:gd name="connsiteY9-198" fmla="*/ 297948 h 299054"/>
                  <a:gd name="connsiteX10-199" fmla="*/ 331676 w 412750"/>
                  <a:gd name="connsiteY10-200" fmla="*/ 299054 h 299054"/>
                  <a:gd name="connsiteX0-201" fmla="*/ 286210 w 412750"/>
                  <a:gd name="connsiteY0-202" fmla="*/ 348512 h 348512"/>
                  <a:gd name="connsiteX1-203" fmla="*/ 162172 w 412750"/>
                  <a:gd name="connsiteY1-204" fmla="*/ 296139 h 348512"/>
                  <a:gd name="connsiteX2-205" fmla="*/ 49659 w 412750"/>
                  <a:gd name="connsiteY2-206" fmla="*/ 297948 h 348512"/>
                  <a:gd name="connsiteX3-207" fmla="*/ 0 w 412750"/>
                  <a:gd name="connsiteY3-208" fmla="*/ 248289 h 348512"/>
                  <a:gd name="connsiteX4-209" fmla="*/ 0 w 412750"/>
                  <a:gd name="connsiteY4-210" fmla="*/ 49659 h 348512"/>
                  <a:gd name="connsiteX5-211" fmla="*/ 49659 w 412750"/>
                  <a:gd name="connsiteY5-212" fmla="*/ 0 h 348512"/>
                  <a:gd name="connsiteX6-213" fmla="*/ 363091 w 412750"/>
                  <a:gd name="connsiteY6-214" fmla="*/ 0 h 348512"/>
                  <a:gd name="connsiteX7-215" fmla="*/ 412750 w 412750"/>
                  <a:gd name="connsiteY7-216" fmla="*/ 49659 h 348512"/>
                  <a:gd name="connsiteX8-217" fmla="*/ 412750 w 412750"/>
                  <a:gd name="connsiteY8-218" fmla="*/ 248289 h 348512"/>
                  <a:gd name="connsiteX9-219" fmla="*/ 363091 w 412750"/>
                  <a:gd name="connsiteY9-220" fmla="*/ 297948 h 348512"/>
                  <a:gd name="connsiteX10-221" fmla="*/ 331676 w 412750"/>
                  <a:gd name="connsiteY10-222" fmla="*/ 299054 h 348512"/>
                  <a:gd name="connsiteX0-223" fmla="*/ 286210 w 412750"/>
                  <a:gd name="connsiteY0-224" fmla="*/ 348512 h 348512"/>
                  <a:gd name="connsiteX1-225" fmla="*/ 203794 w 412750"/>
                  <a:gd name="connsiteY1-226" fmla="*/ 300011 h 348512"/>
                  <a:gd name="connsiteX2-227" fmla="*/ 49659 w 412750"/>
                  <a:gd name="connsiteY2-228" fmla="*/ 297948 h 348512"/>
                  <a:gd name="connsiteX3-229" fmla="*/ 0 w 412750"/>
                  <a:gd name="connsiteY3-230" fmla="*/ 248289 h 348512"/>
                  <a:gd name="connsiteX4-231" fmla="*/ 0 w 412750"/>
                  <a:gd name="connsiteY4-232" fmla="*/ 49659 h 348512"/>
                  <a:gd name="connsiteX5-233" fmla="*/ 49659 w 412750"/>
                  <a:gd name="connsiteY5-234" fmla="*/ 0 h 348512"/>
                  <a:gd name="connsiteX6-235" fmla="*/ 363091 w 412750"/>
                  <a:gd name="connsiteY6-236" fmla="*/ 0 h 348512"/>
                  <a:gd name="connsiteX7-237" fmla="*/ 412750 w 412750"/>
                  <a:gd name="connsiteY7-238" fmla="*/ 49659 h 348512"/>
                  <a:gd name="connsiteX8-239" fmla="*/ 412750 w 412750"/>
                  <a:gd name="connsiteY8-240" fmla="*/ 248289 h 348512"/>
                  <a:gd name="connsiteX9-241" fmla="*/ 363091 w 412750"/>
                  <a:gd name="connsiteY9-242" fmla="*/ 297948 h 348512"/>
                  <a:gd name="connsiteX10-243" fmla="*/ 331676 w 412750"/>
                  <a:gd name="connsiteY10-244" fmla="*/ 299054 h 348512"/>
                  <a:gd name="connsiteX0-245" fmla="*/ 286210 w 412750"/>
                  <a:gd name="connsiteY0-246" fmla="*/ 348512 h 348512"/>
                  <a:gd name="connsiteX1-247" fmla="*/ 203794 w 412750"/>
                  <a:gd name="connsiteY1-248" fmla="*/ 297107 h 348512"/>
                  <a:gd name="connsiteX2-249" fmla="*/ 49659 w 412750"/>
                  <a:gd name="connsiteY2-250" fmla="*/ 297948 h 348512"/>
                  <a:gd name="connsiteX3-251" fmla="*/ 0 w 412750"/>
                  <a:gd name="connsiteY3-252" fmla="*/ 248289 h 348512"/>
                  <a:gd name="connsiteX4-253" fmla="*/ 0 w 412750"/>
                  <a:gd name="connsiteY4-254" fmla="*/ 49659 h 348512"/>
                  <a:gd name="connsiteX5-255" fmla="*/ 49659 w 412750"/>
                  <a:gd name="connsiteY5-256" fmla="*/ 0 h 348512"/>
                  <a:gd name="connsiteX6-257" fmla="*/ 363091 w 412750"/>
                  <a:gd name="connsiteY6-258" fmla="*/ 0 h 348512"/>
                  <a:gd name="connsiteX7-259" fmla="*/ 412750 w 412750"/>
                  <a:gd name="connsiteY7-260" fmla="*/ 49659 h 348512"/>
                  <a:gd name="connsiteX8-261" fmla="*/ 412750 w 412750"/>
                  <a:gd name="connsiteY8-262" fmla="*/ 248289 h 348512"/>
                  <a:gd name="connsiteX9-263" fmla="*/ 363091 w 412750"/>
                  <a:gd name="connsiteY9-264" fmla="*/ 297948 h 348512"/>
                  <a:gd name="connsiteX10-265" fmla="*/ 331676 w 412750"/>
                  <a:gd name="connsiteY10-266" fmla="*/ 299054 h 348512"/>
                  <a:gd name="connsiteX0-267" fmla="*/ 286210 w 412750"/>
                  <a:gd name="connsiteY0-268" fmla="*/ 348512 h 348512"/>
                  <a:gd name="connsiteX1-269" fmla="*/ 239608 w 412750"/>
                  <a:gd name="connsiteY1-270" fmla="*/ 298075 h 348512"/>
                  <a:gd name="connsiteX2-271" fmla="*/ 49659 w 412750"/>
                  <a:gd name="connsiteY2-272" fmla="*/ 297948 h 348512"/>
                  <a:gd name="connsiteX3-273" fmla="*/ 0 w 412750"/>
                  <a:gd name="connsiteY3-274" fmla="*/ 248289 h 348512"/>
                  <a:gd name="connsiteX4-275" fmla="*/ 0 w 412750"/>
                  <a:gd name="connsiteY4-276" fmla="*/ 49659 h 348512"/>
                  <a:gd name="connsiteX5-277" fmla="*/ 49659 w 412750"/>
                  <a:gd name="connsiteY5-278" fmla="*/ 0 h 348512"/>
                  <a:gd name="connsiteX6-279" fmla="*/ 363091 w 412750"/>
                  <a:gd name="connsiteY6-280" fmla="*/ 0 h 348512"/>
                  <a:gd name="connsiteX7-281" fmla="*/ 412750 w 412750"/>
                  <a:gd name="connsiteY7-282" fmla="*/ 49659 h 348512"/>
                  <a:gd name="connsiteX8-283" fmla="*/ 412750 w 412750"/>
                  <a:gd name="connsiteY8-284" fmla="*/ 248289 h 348512"/>
                  <a:gd name="connsiteX9-285" fmla="*/ 363091 w 412750"/>
                  <a:gd name="connsiteY9-286" fmla="*/ 297948 h 348512"/>
                  <a:gd name="connsiteX10-287" fmla="*/ 331676 w 412750"/>
                  <a:gd name="connsiteY10-288" fmla="*/ 299054 h 348512"/>
                  <a:gd name="connsiteX0-289" fmla="*/ 288146 w 412750"/>
                  <a:gd name="connsiteY0-290" fmla="*/ 355287 h 355287"/>
                  <a:gd name="connsiteX1-291" fmla="*/ 239608 w 412750"/>
                  <a:gd name="connsiteY1-292" fmla="*/ 298075 h 355287"/>
                  <a:gd name="connsiteX2-293" fmla="*/ 49659 w 412750"/>
                  <a:gd name="connsiteY2-294" fmla="*/ 297948 h 355287"/>
                  <a:gd name="connsiteX3-295" fmla="*/ 0 w 412750"/>
                  <a:gd name="connsiteY3-296" fmla="*/ 248289 h 355287"/>
                  <a:gd name="connsiteX4-297" fmla="*/ 0 w 412750"/>
                  <a:gd name="connsiteY4-298" fmla="*/ 49659 h 355287"/>
                  <a:gd name="connsiteX5-299" fmla="*/ 49659 w 412750"/>
                  <a:gd name="connsiteY5-300" fmla="*/ 0 h 355287"/>
                  <a:gd name="connsiteX6-301" fmla="*/ 363091 w 412750"/>
                  <a:gd name="connsiteY6-302" fmla="*/ 0 h 355287"/>
                  <a:gd name="connsiteX7-303" fmla="*/ 412750 w 412750"/>
                  <a:gd name="connsiteY7-304" fmla="*/ 49659 h 355287"/>
                  <a:gd name="connsiteX8-305" fmla="*/ 412750 w 412750"/>
                  <a:gd name="connsiteY8-306" fmla="*/ 248289 h 355287"/>
                  <a:gd name="connsiteX9-307" fmla="*/ 363091 w 412750"/>
                  <a:gd name="connsiteY9-308" fmla="*/ 297948 h 355287"/>
                  <a:gd name="connsiteX10-309" fmla="*/ 331676 w 412750"/>
                  <a:gd name="connsiteY10-310" fmla="*/ 299054 h 355287"/>
                  <a:gd name="connsiteX0-311" fmla="*/ 288146 w 412750"/>
                  <a:gd name="connsiteY0-312" fmla="*/ 355287 h 355287"/>
                  <a:gd name="connsiteX1-313" fmla="*/ 239608 w 412750"/>
                  <a:gd name="connsiteY1-314" fmla="*/ 298075 h 355287"/>
                  <a:gd name="connsiteX2-315" fmla="*/ 49659 w 412750"/>
                  <a:gd name="connsiteY2-316" fmla="*/ 297948 h 355287"/>
                  <a:gd name="connsiteX3-317" fmla="*/ 0 w 412750"/>
                  <a:gd name="connsiteY3-318" fmla="*/ 248289 h 355287"/>
                  <a:gd name="connsiteX4-319" fmla="*/ 0 w 412750"/>
                  <a:gd name="connsiteY4-320" fmla="*/ 49659 h 355287"/>
                  <a:gd name="connsiteX5-321" fmla="*/ 49659 w 412750"/>
                  <a:gd name="connsiteY5-322" fmla="*/ 0 h 355287"/>
                  <a:gd name="connsiteX6-323" fmla="*/ 363091 w 412750"/>
                  <a:gd name="connsiteY6-324" fmla="*/ 0 h 355287"/>
                  <a:gd name="connsiteX7-325" fmla="*/ 412750 w 412750"/>
                  <a:gd name="connsiteY7-326" fmla="*/ 49659 h 355287"/>
                  <a:gd name="connsiteX8-327" fmla="*/ 412750 w 412750"/>
                  <a:gd name="connsiteY8-328" fmla="*/ 248289 h 355287"/>
                  <a:gd name="connsiteX9-329" fmla="*/ 363091 w 412750"/>
                  <a:gd name="connsiteY9-330" fmla="*/ 297948 h 355287"/>
                  <a:gd name="connsiteX10-331" fmla="*/ 330708 w 412750"/>
                  <a:gd name="connsiteY10-332" fmla="*/ 299054 h 355287"/>
                  <a:gd name="connsiteX0-333" fmla="*/ 325833 w 412750"/>
                  <a:gd name="connsiteY0-334" fmla="*/ 400041 h 400041"/>
                  <a:gd name="connsiteX1-335" fmla="*/ 239608 w 412750"/>
                  <a:gd name="connsiteY1-336" fmla="*/ 298075 h 400041"/>
                  <a:gd name="connsiteX2-337" fmla="*/ 49659 w 412750"/>
                  <a:gd name="connsiteY2-338" fmla="*/ 297948 h 400041"/>
                  <a:gd name="connsiteX3-339" fmla="*/ 0 w 412750"/>
                  <a:gd name="connsiteY3-340" fmla="*/ 248289 h 400041"/>
                  <a:gd name="connsiteX4-341" fmla="*/ 0 w 412750"/>
                  <a:gd name="connsiteY4-342" fmla="*/ 49659 h 400041"/>
                  <a:gd name="connsiteX5-343" fmla="*/ 49659 w 412750"/>
                  <a:gd name="connsiteY5-344" fmla="*/ 0 h 400041"/>
                  <a:gd name="connsiteX6-345" fmla="*/ 363091 w 412750"/>
                  <a:gd name="connsiteY6-346" fmla="*/ 0 h 400041"/>
                  <a:gd name="connsiteX7-347" fmla="*/ 412750 w 412750"/>
                  <a:gd name="connsiteY7-348" fmla="*/ 49659 h 400041"/>
                  <a:gd name="connsiteX8-349" fmla="*/ 412750 w 412750"/>
                  <a:gd name="connsiteY8-350" fmla="*/ 248289 h 400041"/>
                  <a:gd name="connsiteX9-351" fmla="*/ 363091 w 412750"/>
                  <a:gd name="connsiteY9-352" fmla="*/ 297948 h 400041"/>
                  <a:gd name="connsiteX10-353" fmla="*/ 330708 w 412750"/>
                  <a:gd name="connsiteY10-354" fmla="*/ 299054 h 4000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199" y="connsiteY10-200"/>
                  </a:cxn>
                </a:cxnLst>
                <a:rect l="l" t="t" r="r" b="b"/>
                <a:pathLst>
                  <a:path w="412750" h="400041">
                    <a:moveTo>
                      <a:pt x="325833" y="400041"/>
                    </a:moveTo>
                    <a:lnTo>
                      <a:pt x="239608" y="298075"/>
                    </a:lnTo>
                    <a:lnTo>
                      <a:pt x="49659" y="297948"/>
                    </a:lnTo>
                    <a:cubicBezTo>
                      <a:pt x="22233" y="297948"/>
                      <a:pt x="0" y="275715"/>
                      <a:pt x="0" y="248289"/>
                    </a:cubicBezTo>
                    <a:lnTo>
                      <a:pt x="0" y="49659"/>
                    </a:lnTo>
                    <a:cubicBezTo>
                      <a:pt x="0" y="22233"/>
                      <a:pt x="22233" y="0"/>
                      <a:pt x="49659" y="0"/>
                    </a:cubicBezTo>
                    <a:lnTo>
                      <a:pt x="363091" y="0"/>
                    </a:lnTo>
                    <a:cubicBezTo>
                      <a:pt x="390517" y="0"/>
                      <a:pt x="412750" y="22233"/>
                      <a:pt x="412750" y="49659"/>
                    </a:cubicBezTo>
                    <a:lnTo>
                      <a:pt x="412750" y="248289"/>
                    </a:lnTo>
                    <a:cubicBezTo>
                      <a:pt x="412750" y="275715"/>
                      <a:pt x="390517" y="297948"/>
                      <a:pt x="363091" y="297948"/>
                    </a:cubicBezTo>
                    <a:lnTo>
                      <a:pt x="330708" y="299054"/>
                    </a:ln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4083327" y="3612148"/>
                <a:ext cx="45719" cy="45719"/>
              </a:xfrm>
              <a:prstGeom prst="ellipse">
                <a:avLst/>
              </a:prstGeom>
              <a:solidFill>
                <a:srgbClr val="5870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4188102" y="3612148"/>
                <a:ext cx="45719" cy="45719"/>
              </a:xfrm>
              <a:prstGeom prst="ellipse">
                <a:avLst/>
              </a:prstGeom>
              <a:solidFill>
                <a:srgbClr val="5870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4292877" y="3612148"/>
                <a:ext cx="45719" cy="45719"/>
              </a:xfrm>
              <a:prstGeom prst="ellipse">
                <a:avLst/>
              </a:prstGeom>
              <a:solidFill>
                <a:srgbClr val="5870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0" name="组合 9"/>
          <p:cNvGrpSpPr/>
          <p:nvPr/>
        </p:nvGrpSpPr>
        <p:grpSpPr>
          <a:xfrm>
            <a:off x="5639902" y="4715059"/>
            <a:ext cx="1371919" cy="1182688"/>
            <a:chOff x="4426417" y="4665529"/>
            <a:chExt cx="1371919" cy="1182688"/>
          </a:xfrm>
        </p:grpSpPr>
        <p:sp>
          <p:nvSpPr>
            <p:cNvPr id="17" name="六边形 16"/>
            <p:cNvSpPr/>
            <p:nvPr/>
          </p:nvSpPr>
          <p:spPr>
            <a:xfrm>
              <a:off x="4426417" y="4665529"/>
              <a:ext cx="1371919" cy="1182688"/>
            </a:xfrm>
            <a:prstGeom prst="hexagon">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p:nvPr/>
          </p:nvSpPr>
          <p:spPr>
            <a:xfrm>
              <a:off x="4559424" y="4780191"/>
              <a:ext cx="1105904" cy="953365"/>
            </a:xfrm>
            <a:prstGeom prst="hexagon">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p:cNvGrpSpPr/>
            <p:nvPr/>
          </p:nvGrpSpPr>
          <p:grpSpPr>
            <a:xfrm>
              <a:off x="4943484" y="5109689"/>
              <a:ext cx="337784" cy="340355"/>
              <a:chOff x="5464529" y="3476789"/>
              <a:chExt cx="337784" cy="340355"/>
            </a:xfrm>
          </p:grpSpPr>
          <p:sp>
            <p:nvSpPr>
              <p:cNvPr id="66" name="五角星 505"/>
              <p:cNvSpPr/>
              <p:nvPr/>
            </p:nvSpPr>
            <p:spPr>
              <a:xfrm rot="18900000">
                <a:off x="5464529" y="3476789"/>
                <a:ext cx="301372" cy="301372"/>
              </a:xfrm>
              <a:prstGeom prst="star5">
                <a:avLst>
                  <a:gd name="adj" fmla="val 25592"/>
                  <a:gd name="hf" fmla="val 105146"/>
                  <a:gd name="vf" fmla="val 110557"/>
                </a:avLst>
              </a:prstGeom>
              <a:noFill/>
              <a:ln w="25400">
                <a:solidFill>
                  <a:srgbClr val="AC8E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p:cNvCxnSpPr/>
              <p:nvPr/>
            </p:nvCxnSpPr>
            <p:spPr>
              <a:xfrm>
                <a:off x="5727844" y="3745773"/>
                <a:ext cx="74469" cy="71371"/>
              </a:xfrm>
              <a:prstGeom prst="line">
                <a:avLst/>
              </a:prstGeom>
              <a:ln w="25400" cap="rnd">
                <a:solidFill>
                  <a:srgbClr val="AC8E7C"/>
                </a:solidFill>
              </a:ln>
            </p:spPr>
            <p:style>
              <a:lnRef idx="1">
                <a:schemeClr val="accent1"/>
              </a:lnRef>
              <a:fillRef idx="0">
                <a:schemeClr val="accent1"/>
              </a:fillRef>
              <a:effectRef idx="0">
                <a:schemeClr val="accent1"/>
              </a:effectRef>
              <a:fontRef idx="minor">
                <a:schemeClr val="tx1"/>
              </a:fontRef>
            </p:style>
          </p:cxnSp>
        </p:grpSp>
      </p:grpSp>
      <p:grpSp>
        <p:nvGrpSpPr>
          <p:cNvPr id="7" name="组合 6"/>
          <p:cNvGrpSpPr/>
          <p:nvPr/>
        </p:nvGrpSpPr>
        <p:grpSpPr>
          <a:xfrm>
            <a:off x="5231509" y="3460791"/>
            <a:ext cx="1371919" cy="1182688"/>
            <a:chOff x="5231509" y="3460791"/>
            <a:chExt cx="1371919" cy="1182688"/>
          </a:xfrm>
        </p:grpSpPr>
        <p:sp>
          <p:nvSpPr>
            <p:cNvPr id="15" name="六边形 14"/>
            <p:cNvSpPr/>
            <p:nvPr/>
          </p:nvSpPr>
          <p:spPr>
            <a:xfrm>
              <a:off x="5231509" y="3460791"/>
              <a:ext cx="1371919" cy="1182688"/>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六边形 15"/>
            <p:cNvSpPr/>
            <p:nvPr/>
          </p:nvSpPr>
          <p:spPr>
            <a:xfrm>
              <a:off x="5364517" y="3575453"/>
              <a:ext cx="1105904" cy="953365"/>
            </a:xfrm>
            <a:prstGeom prst="hexagon">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p:nvGrpSpPr>
          <p:grpSpPr>
            <a:xfrm>
              <a:off x="5772921" y="3870789"/>
              <a:ext cx="320116" cy="362692"/>
              <a:chOff x="7236296" y="6650834"/>
              <a:chExt cx="369417" cy="418552"/>
            </a:xfrm>
          </p:grpSpPr>
          <p:sp>
            <p:nvSpPr>
              <p:cNvPr id="69" name="圆角矩形 529"/>
              <p:cNvSpPr/>
              <p:nvPr/>
            </p:nvSpPr>
            <p:spPr>
              <a:xfrm>
                <a:off x="7236296" y="6861272"/>
                <a:ext cx="369417" cy="208114"/>
              </a:xfrm>
              <a:prstGeom prst="roundRect">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圆角矩形 322"/>
              <p:cNvSpPr/>
              <p:nvPr/>
            </p:nvSpPr>
            <p:spPr>
              <a:xfrm rot="5400000">
                <a:off x="7313615" y="6616377"/>
                <a:ext cx="214778" cy="283692"/>
              </a:xfrm>
              <a:custGeom>
                <a:avLst/>
                <a:gdLst>
                  <a:gd name="connsiteX0" fmla="*/ 0 w 378047"/>
                  <a:gd name="connsiteY0" fmla="*/ 141846 h 283692"/>
                  <a:gd name="connsiteX1" fmla="*/ 141846 w 378047"/>
                  <a:gd name="connsiteY1" fmla="*/ 0 h 283692"/>
                  <a:gd name="connsiteX2" fmla="*/ 236201 w 378047"/>
                  <a:gd name="connsiteY2" fmla="*/ 0 h 283692"/>
                  <a:gd name="connsiteX3" fmla="*/ 378047 w 378047"/>
                  <a:gd name="connsiteY3" fmla="*/ 141846 h 283692"/>
                  <a:gd name="connsiteX4" fmla="*/ 378047 w 378047"/>
                  <a:gd name="connsiteY4" fmla="*/ 141846 h 283692"/>
                  <a:gd name="connsiteX5" fmla="*/ 236201 w 378047"/>
                  <a:gd name="connsiteY5" fmla="*/ 283692 h 283692"/>
                  <a:gd name="connsiteX6" fmla="*/ 141846 w 378047"/>
                  <a:gd name="connsiteY6" fmla="*/ 283692 h 283692"/>
                  <a:gd name="connsiteX7" fmla="*/ 0 w 378047"/>
                  <a:gd name="connsiteY7" fmla="*/ 141846 h 283692"/>
                  <a:gd name="connsiteX0-1" fmla="*/ 236201 w 378047"/>
                  <a:gd name="connsiteY0-2" fmla="*/ 283692 h 375132"/>
                  <a:gd name="connsiteX1-3" fmla="*/ 141846 w 378047"/>
                  <a:gd name="connsiteY1-4" fmla="*/ 283692 h 375132"/>
                  <a:gd name="connsiteX2-5" fmla="*/ 0 w 378047"/>
                  <a:gd name="connsiteY2-6" fmla="*/ 141846 h 375132"/>
                  <a:gd name="connsiteX3-7" fmla="*/ 141846 w 378047"/>
                  <a:gd name="connsiteY3-8" fmla="*/ 0 h 375132"/>
                  <a:gd name="connsiteX4-9" fmla="*/ 236201 w 378047"/>
                  <a:gd name="connsiteY4-10" fmla="*/ 0 h 375132"/>
                  <a:gd name="connsiteX5-11" fmla="*/ 378047 w 378047"/>
                  <a:gd name="connsiteY5-12" fmla="*/ 141846 h 375132"/>
                  <a:gd name="connsiteX6-13" fmla="*/ 378047 w 378047"/>
                  <a:gd name="connsiteY6-14" fmla="*/ 141846 h 375132"/>
                  <a:gd name="connsiteX7-15" fmla="*/ 327641 w 378047"/>
                  <a:gd name="connsiteY7-16" fmla="*/ 375132 h 375132"/>
                  <a:gd name="connsiteX0-17" fmla="*/ 236201 w 378047"/>
                  <a:gd name="connsiteY0-18" fmla="*/ 283692 h 283692"/>
                  <a:gd name="connsiteX1-19" fmla="*/ 141846 w 378047"/>
                  <a:gd name="connsiteY1-20" fmla="*/ 283692 h 283692"/>
                  <a:gd name="connsiteX2-21" fmla="*/ 0 w 378047"/>
                  <a:gd name="connsiteY2-22" fmla="*/ 141846 h 283692"/>
                  <a:gd name="connsiteX3-23" fmla="*/ 141846 w 378047"/>
                  <a:gd name="connsiteY3-24" fmla="*/ 0 h 283692"/>
                  <a:gd name="connsiteX4-25" fmla="*/ 236201 w 378047"/>
                  <a:gd name="connsiteY4-26" fmla="*/ 0 h 283692"/>
                  <a:gd name="connsiteX5-27" fmla="*/ 378047 w 378047"/>
                  <a:gd name="connsiteY5-28" fmla="*/ 141846 h 283692"/>
                  <a:gd name="connsiteX6-29" fmla="*/ 378047 w 378047"/>
                  <a:gd name="connsiteY6-30" fmla="*/ 141846 h 283692"/>
                  <a:gd name="connsiteX0-31" fmla="*/ 236201 w 378047"/>
                  <a:gd name="connsiteY0-32" fmla="*/ 283692 h 283692"/>
                  <a:gd name="connsiteX1-33" fmla="*/ 141846 w 378047"/>
                  <a:gd name="connsiteY1-34" fmla="*/ 283692 h 283692"/>
                  <a:gd name="connsiteX2-35" fmla="*/ 0 w 378047"/>
                  <a:gd name="connsiteY2-36" fmla="*/ 141846 h 283692"/>
                  <a:gd name="connsiteX3-37" fmla="*/ 141846 w 378047"/>
                  <a:gd name="connsiteY3-38" fmla="*/ 0 h 283692"/>
                  <a:gd name="connsiteX4-39" fmla="*/ 236201 w 378047"/>
                  <a:gd name="connsiteY4-40" fmla="*/ 0 h 283692"/>
                  <a:gd name="connsiteX5-41" fmla="*/ 378047 w 378047"/>
                  <a:gd name="connsiteY5-42" fmla="*/ 141846 h 283692"/>
                  <a:gd name="connsiteX0-43" fmla="*/ 236201 w 236201"/>
                  <a:gd name="connsiteY0-44" fmla="*/ 283692 h 283692"/>
                  <a:gd name="connsiteX1-45" fmla="*/ 141846 w 236201"/>
                  <a:gd name="connsiteY1-46" fmla="*/ 283692 h 283692"/>
                  <a:gd name="connsiteX2-47" fmla="*/ 0 w 236201"/>
                  <a:gd name="connsiteY2-48" fmla="*/ 141846 h 283692"/>
                  <a:gd name="connsiteX3-49" fmla="*/ 141846 w 236201"/>
                  <a:gd name="connsiteY3-50" fmla="*/ 0 h 283692"/>
                  <a:gd name="connsiteX4-51" fmla="*/ 236201 w 236201"/>
                  <a:gd name="connsiteY4-52" fmla="*/ 0 h 283692"/>
                  <a:gd name="connsiteX0-53" fmla="*/ 236201 w 236201"/>
                  <a:gd name="connsiteY0-54" fmla="*/ 283692 h 283692"/>
                  <a:gd name="connsiteX1-55" fmla="*/ 141846 w 236201"/>
                  <a:gd name="connsiteY1-56" fmla="*/ 283692 h 283692"/>
                  <a:gd name="connsiteX2-57" fmla="*/ 0 w 236201"/>
                  <a:gd name="connsiteY2-58" fmla="*/ 141846 h 283692"/>
                  <a:gd name="connsiteX3-59" fmla="*/ 141846 w 236201"/>
                  <a:gd name="connsiteY3-60" fmla="*/ 0 h 283692"/>
                  <a:gd name="connsiteX0-61" fmla="*/ 217154 w 217154"/>
                  <a:gd name="connsiteY0-62" fmla="*/ 286073 h 286073"/>
                  <a:gd name="connsiteX1-63" fmla="*/ 141846 w 217154"/>
                  <a:gd name="connsiteY1-64" fmla="*/ 283692 h 286073"/>
                  <a:gd name="connsiteX2-65" fmla="*/ 0 w 217154"/>
                  <a:gd name="connsiteY2-66" fmla="*/ 141846 h 286073"/>
                  <a:gd name="connsiteX3-67" fmla="*/ 141846 w 217154"/>
                  <a:gd name="connsiteY3-68" fmla="*/ 0 h 286073"/>
                  <a:gd name="connsiteX0-69" fmla="*/ 210013 w 210013"/>
                  <a:gd name="connsiteY0-70" fmla="*/ 278929 h 283692"/>
                  <a:gd name="connsiteX1-71" fmla="*/ 141846 w 210013"/>
                  <a:gd name="connsiteY1-72" fmla="*/ 283692 h 283692"/>
                  <a:gd name="connsiteX2-73" fmla="*/ 0 w 210013"/>
                  <a:gd name="connsiteY2-74" fmla="*/ 141846 h 283692"/>
                  <a:gd name="connsiteX3-75" fmla="*/ 141846 w 210013"/>
                  <a:gd name="connsiteY3-76" fmla="*/ 0 h 283692"/>
                  <a:gd name="connsiteX0-77" fmla="*/ 210016 w 210016"/>
                  <a:gd name="connsiteY0-78" fmla="*/ 281311 h 283692"/>
                  <a:gd name="connsiteX1-79" fmla="*/ 141846 w 210016"/>
                  <a:gd name="connsiteY1-80" fmla="*/ 283692 h 283692"/>
                  <a:gd name="connsiteX2-81" fmla="*/ 0 w 210016"/>
                  <a:gd name="connsiteY2-82" fmla="*/ 141846 h 283692"/>
                  <a:gd name="connsiteX3-83" fmla="*/ 141846 w 210016"/>
                  <a:gd name="connsiteY3-84" fmla="*/ 0 h 283692"/>
                  <a:gd name="connsiteX0-85" fmla="*/ 207634 w 207634"/>
                  <a:gd name="connsiteY0-86" fmla="*/ 286074 h 286074"/>
                  <a:gd name="connsiteX1-87" fmla="*/ 141846 w 207634"/>
                  <a:gd name="connsiteY1-88" fmla="*/ 283692 h 286074"/>
                  <a:gd name="connsiteX2-89" fmla="*/ 0 w 207634"/>
                  <a:gd name="connsiteY2-90" fmla="*/ 141846 h 286074"/>
                  <a:gd name="connsiteX3-91" fmla="*/ 141846 w 207634"/>
                  <a:gd name="connsiteY3-92" fmla="*/ 0 h 286074"/>
                  <a:gd name="connsiteX0-93" fmla="*/ 214778 w 214778"/>
                  <a:gd name="connsiteY0-94" fmla="*/ 283692 h 283692"/>
                  <a:gd name="connsiteX1-95" fmla="*/ 141846 w 214778"/>
                  <a:gd name="connsiteY1-96" fmla="*/ 283692 h 283692"/>
                  <a:gd name="connsiteX2-97" fmla="*/ 0 w 214778"/>
                  <a:gd name="connsiteY2-98" fmla="*/ 141846 h 283692"/>
                  <a:gd name="connsiteX3-99" fmla="*/ 141846 w 214778"/>
                  <a:gd name="connsiteY3-100" fmla="*/ 0 h 283692"/>
                </a:gdLst>
                <a:ahLst/>
                <a:cxnLst>
                  <a:cxn ang="0">
                    <a:pos x="connsiteX0-1" y="connsiteY0-2"/>
                  </a:cxn>
                  <a:cxn ang="0">
                    <a:pos x="connsiteX1-3" y="connsiteY1-4"/>
                  </a:cxn>
                  <a:cxn ang="0">
                    <a:pos x="connsiteX2-5" y="connsiteY2-6"/>
                  </a:cxn>
                  <a:cxn ang="0">
                    <a:pos x="connsiteX3-7" y="connsiteY3-8"/>
                  </a:cxn>
                </a:cxnLst>
                <a:rect l="l" t="t" r="r" b="b"/>
                <a:pathLst>
                  <a:path w="214778" h="283692">
                    <a:moveTo>
                      <a:pt x="214778" y="283692"/>
                    </a:moveTo>
                    <a:lnTo>
                      <a:pt x="141846" y="283692"/>
                    </a:lnTo>
                    <a:cubicBezTo>
                      <a:pt x="63507" y="283692"/>
                      <a:pt x="0" y="220185"/>
                      <a:pt x="0" y="141846"/>
                    </a:cubicBezTo>
                    <a:cubicBezTo>
                      <a:pt x="0" y="63507"/>
                      <a:pt x="63507" y="0"/>
                      <a:pt x="141846" y="0"/>
                    </a:cubicBezTo>
                  </a:path>
                </a:pathLst>
              </a:custGeom>
              <a:noFill/>
              <a:ln w="25400" cap="rnd">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7403004" y="6922960"/>
                <a:ext cx="36000" cy="36000"/>
              </a:xfrm>
              <a:prstGeom prst="ellipse">
                <a:avLst/>
              </a:prstGeom>
              <a:solidFill>
                <a:srgbClr val="58708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2" name="直接连接符 71"/>
              <p:cNvCxnSpPr/>
              <p:nvPr/>
            </p:nvCxnSpPr>
            <p:spPr>
              <a:xfrm>
                <a:off x="7421004" y="6956579"/>
                <a:ext cx="0" cy="47622"/>
              </a:xfrm>
              <a:prstGeom prst="line">
                <a:avLst/>
              </a:prstGeom>
              <a:ln w="12700" cap="rnd">
                <a:solidFill>
                  <a:srgbClr val="587087"/>
                </a:solidFill>
              </a:ln>
            </p:spPr>
            <p:style>
              <a:lnRef idx="1">
                <a:schemeClr val="accent1"/>
              </a:lnRef>
              <a:fillRef idx="0">
                <a:schemeClr val="accent1"/>
              </a:fillRef>
              <a:effectRef idx="0">
                <a:schemeClr val="accent1"/>
              </a:effectRef>
              <a:fontRef idx="minor">
                <a:schemeClr val="tx1"/>
              </a:fontRef>
            </p:style>
          </p:cxnSp>
        </p:grpSp>
      </p:grpSp>
      <p:pic>
        <p:nvPicPr>
          <p:cNvPr id="37" name="图片 36"/>
          <p:cNvPicPr>
            <a:picLocks noChangeAspect="1"/>
          </p:cNvPicPr>
          <p:nvPr>
            <p:custDataLst>
              <p:tags r:id="rId1"/>
            </p:custDataLst>
          </p:nvPr>
        </p:nvPicPr>
        <p:blipFill>
          <a:blip r:embed="rId12"/>
          <a:stretch>
            <a:fillRect/>
          </a:stretch>
        </p:blipFill>
        <p:spPr>
          <a:xfrm>
            <a:off x="89535" y="99060"/>
            <a:ext cx="1135380" cy="1047115"/>
          </a:xfrm>
          <a:prstGeom prst="rect">
            <a:avLst/>
          </a:prstGeom>
        </p:spPr>
      </p:pic>
      <p:sp>
        <p:nvSpPr>
          <p:cNvPr id="87" name="文本框 86"/>
          <p:cNvSpPr txBox="1"/>
          <p:nvPr/>
        </p:nvSpPr>
        <p:spPr>
          <a:xfrm>
            <a:off x="2062480" y="184150"/>
            <a:ext cx="827722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Learn Dog's  training command</a:t>
            </a:r>
          </a:p>
        </p:txBody>
      </p:sp>
      <p:sp>
        <p:nvSpPr>
          <p:cNvPr id="88" name="文本框 87"/>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par>
                                <p:cTn id="15" presetID="47"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35"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style.rotation</p:attrName>
                                        </p:attrNameLst>
                                      </p:cBhvr>
                                      <p:tavLst>
                                        <p:tav tm="0">
                                          <p:val>
                                            <p:fltVal val="720"/>
                                          </p:val>
                                        </p:tav>
                                        <p:tav tm="100000">
                                          <p:val>
                                            <p:fltVal val="0"/>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ppt_w</p:attrName>
                                        </p:attrNameLst>
                                      </p:cBhvr>
                                      <p:tavLst>
                                        <p:tav tm="0">
                                          <p:val>
                                            <p:fltVal val="0"/>
                                          </p:val>
                                        </p:tav>
                                        <p:tav tm="100000">
                                          <p:val>
                                            <p:strVal val="#ppt_w"/>
                                          </p:val>
                                        </p:tav>
                                      </p:tavLst>
                                    </p:anim>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par>
                                <p:cTn id="31" presetID="47"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1000"/>
                                        <p:tgtEl>
                                          <p:spTgt spid="78"/>
                                        </p:tgtEl>
                                      </p:cBhvr>
                                    </p:animEffect>
                                    <p:anim calcmode="lin" valueType="num">
                                      <p:cBhvr>
                                        <p:cTn id="34" dur="1000" fill="hold"/>
                                        <p:tgtEl>
                                          <p:spTgt spid="78"/>
                                        </p:tgtEl>
                                        <p:attrNameLst>
                                          <p:attrName>ppt_x</p:attrName>
                                        </p:attrNameLst>
                                      </p:cBhvr>
                                      <p:tavLst>
                                        <p:tav tm="0">
                                          <p:val>
                                            <p:strVal val="#ppt_x"/>
                                          </p:val>
                                        </p:tav>
                                        <p:tav tm="100000">
                                          <p:val>
                                            <p:strVal val="#ppt_x"/>
                                          </p:val>
                                        </p:tav>
                                      </p:tavLst>
                                    </p:anim>
                                    <p:anim calcmode="lin" valueType="num">
                                      <p:cBhvr>
                                        <p:cTn id="35" dur="1000" fill="hold"/>
                                        <p:tgtEl>
                                          <p:spTgt spid="78"/>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35"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style.rotation</p:attrName>
                                        </p:attrNameLst>
                                      </p:cBhvr>
                                      <p:tavLst>
                                        <p:tav tm="0">
                                          <p:val>
                                            <p:fltVal val="720"/>
                                          </p:val>
                                        </p:tav>
                                        <p:tav tm="100000">
                                          <p:val>
                                            <p:fltVal val="0"/>
                                          </p:val>
                                        </p:tav>
                                      </p:tavLst>
                                    </p:anim>
                                    <p:anim calcmode="lin" valueType="num">
                                      <p:cBhvr>
                                        <p:cTn id="41" dur="1000" fill="hold"/>
                                        <p:tgtEl>
                                          <p:spTgt spid="10"/>
                                        </p:tgtEl>
                                        <p:attrNameLst>
                                          <p:attrName>ppt_h</p:attrName>
                                        </p:attrNameLst>
                                      </p:cBhvr>
                                      <p:tavLst>
                                        <p:tav tm="0">
                                          <p:val>
                                            <p:fltVal val="0"/>
                                          </p:val>
                                        </p:tav>
                                        <p:tav tm="100000">
                                          <p:val>
                                            <p:strVal val="#ppt_h"/>
                                          </p:val>
                                        </p:tav>
                                      </p:tavLst>
                                    </p:anim>
                                    <p:anim calcmode="lin" valueType="num">
                                      <p:cBhvr>
                                        <p:cTn id="42" dur="1000" fill="hold"/>
                                        <p:tgtEl>
                                          <p:spTgt spid="10"/>
                                        </p:tgtEl>
                                        <p:attrNameLst>
                                          <p:attrName>ppt_w</p:attrName>
                                        </p:attrNameLst>
                                      </p:cBhvr>
                                      <p:tavLst>
                                        <p:tav tm="0">
                                          <p:val>
                                            <p:fltVal val="0"/>
                                          </p:val>
                                        </p:tav>
                                        <p:tav tm="100000">
                                          <p:val>
                                            <p:strVal val="#ppt_w"/>
                                          </p:val>
                                        </p:tav>
                                      </p:tavLst>
                                    </p:anim>
                                  </p:childTnLst>
                                </p:cTn>
                              </p:par>
                            </p:childTnLst>
                          </p:cTn>
                        </p:par>
                        <p:par>
                          <p:cTn id="43" fill="hold">
                            <p:stCondLst>
                              <p:cond delay="4000"/>
                            </p:stCondLst>
                            <p:childTnLst>
                              <p:par>
                                <p:cTn id="44" presetID="22" presetClass="entr" presetSubtype="2"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right)">
                                      <p:cBhvr>
                                        <p:cTn id="46" dur="500"/>
                                        <p:tgtEl>
                                          <p:spTgt spid="27"/>
                                        </p:tgtEl>
                                      </p:cBhvr>
                                    </p:animEffect>
                                  </p:childTnLst>
                                </p:cTn>
                              </p:par>
                              <p:par>
                                <p:cTn id="47" presetID="47" presetClass="entr" presetSubtype="0" fill="hold" nodeType="with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fade">
                                      <p:cBhvr>
                                        <p:cTn id="49" dur="1000"/>
                                        <p:tgtEl>
                                          <p:spTgt spid="79"/>
                                        </p:tgtEl>
                                      </p:cBhvr>
                                    </p:animEffect>
                                    <p:anim calcmode="lin" valueType="num">
                                      <p:cBhvr>
                                        <p:cTn id="50" dur="1000" fill="hold"/>
                                        <p:tgtEl>
                                          <p:spTgt spid="79"/>
                                        </p:tgtEl>
                                        <p:attrNameLst>
                                          <p:attrName>ppt_x</p:attrName>
                                        </p:attrNameLst>
                                      </p:cBhvr>
                                      <p:tavLst>
                                        <p:tav tm="0">
                                          <p:val>
                                            <p:strVal val="#ppt_x"/>
                                          </p:val>
                                        </p:tav>
                                        <p:tav tm="100000">
                                          <p:val>
                                            <p:strVal val="#ppt_x"/>
                                          </p:val>
                                        </p:tav>
                                      </p:tavLst>
                                    </p:anim>
                                    <p:anim calcmode="lin" valueType="num">
                                      <p:cBhvr>
                                        <p:cTn id="51" dur="1000" fill="hold"/>
                                        <p:tgtEl>
                                          <p:spTgt spid="79"/>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35"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style.rotation</p:attrName>
                                        </p:attrNameLst>
                                      </p:cBhvr>
                                      <p:tavLst>
                                        <p:tav tm="0">
                                          <p:val>
                                            <p:fltVal val="720"/>
                                          </p:val>
                                        </p:tav>
                                        <p:tav tm="100000">
                                          <p:val>
                                            <p:fltVal val="0"/>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ppt_w</p:attrName>
                                        </p:attrNameLst>
                                      </p:cBhvr>
                                      <p:tavLst>
                                        <p:tav tm="0">
                                          <p:val>
                                            <p:fltVal val="0"/>
                                          </p:val>
                                        </p:tav>
                                        <p:tav tm="100000">
                                          <p:val>
                                            <p:strVal val="#ppt_w"/>
                                          </p:val>
                                        </p:tav>
                                      </p:tavLst>
                                    </p:anim>
                                  </p:childTnLst>
                                </p:cTn>
                              </p:par>
                            </p:childTnLst>
                          </p:cTn>
                        </p:par>
                        <p:par>
                          <p:cTn id="59" fill="hold">
                            <p:stCondLst>
                              <p:cond delay="5500"/>
                            </p:stCondLst>
                            <p:childTnLst>
                              <p:par>
                                <p:cTn id="60" presetID="22" presetClass="entr" presetSubtype="8"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left)">
                                      <p:cBhvr>
                                        <p:cTn id="62" dur="500"/>
                                        <p:tgtEl>
                                          <p:spTgt spid="75"/>
                                        </p:tgtEl>
                                      </p:cBhvr>
                                    </p:animEffect>
                                  </p:childTnLst>
                                </p:cTn>
                              </p:par>
                              <p:par>
                                <p:cTn id="63" presetID="47"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1000"/>
                                        <p:tgtEl>
                                          <p:spTgt spid="77"/>
                                        </p:tgtEl>
                                      </p:cBhvr>
                                    </p:animEffect>
                                    <p:anim calcmode="lin" valueType="num">
                                      <p:cBhvr>
                                        <p:cTn id="66" dur="1000" fill="hold"/>
                                        <p:tgtEl>
                                          <p:spTgt spid="77"/>
                                        </p:tgtEl>
                                        <p:attrNameLst>
                                          <p:attrName>ppt_x</p:attrName>
                                        </p:attrNameLst>
                                      </p:cBhvr>
                                      <p:tavLst>
                                        <p:tav tm="0">
                                          <p:val>
                                            <p:strVal val="#ppt_x"/>
                                          </p:val>
                                        </p:tav>
                                        <p:tav tm="100000">
                                          <p:val>
                                            <p:strVal val="#ppt_x"/>
                                          </p:val>
                                        </p:tav>
                                      </p:tavLst>
                                    </p:anim>
                                    <p:anim calcmode="lin" valueType="num">
                                      <p:cBhvr>
                                        <p:cTn id="67" dur="1000" fill="hold"/>
                                        <p:tgtEl>
                                          <p:spTgt spid="77"/>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35" presetClass="entr" presetSubtype="0" fill="hold"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0"/>
                                        <p:tgtEl>
                                          <p:spTgt spid="6"/>
                                        </p:tgtEl>
                                      </p:cBhvr>
                                    </p:animEffect>
                                    <p:anim calcmode="lin" valueType="num">
                                      <p:cBhvr>
                                        <p:cTn id="72" dur="1000" fill="hold"/>
                                        <p:tgtEl>
                                          <p:spTgt spid="6"/>
                                        </p:tgtEl>
                                        <p:attrNameLst>
                                          <p:attrName>style.rotation</p:attrName>
                                        </p:attrNameLst>
                                      </p:cBhvr>
                                      <p:tavLst>
                                        <p:tav tm="0">
                                          <p:val>
                                            <p:fltVal val="720"/>
                                          </p:val>
                                        </p:tav>
                                        <p:tav tm="100000">
                                          <p:val>
                                            <p:fltVal val="0"/>
                                          </p:val>
                                        </p:tav>
                                      </p:tavLst>
                                    </p:anim>
                                    <p:anim calcmode="lin" valueType="num">
                                      <p:cBhvr>
                                        <p:cTn id="73" dur="1000" fill="hold"/>
                                        <p:tgtEl>
                                          <p:spTgt spid="6"/>
                                        </p:tgtEl>
                                        <p:attrNameLst>
                                          <p:attrName>ppt_h</p:attrName>
                                        </p:attrNameLst>
                                      </p:cBhvr>
                                      <p:tavLst>
                                        <p:tav tm="0">
                                          <p:val>
                                            <p:fltVal val="0"/>
                                          </p:val>
                                        </p:tav>
                                        <p:tav tm="100000">
                                          <p:val>
                                            <p:strVal val="#ppt_h"/>
                                          </p:val>
                                        </p:tav>
                                      </p:tavLst>
                                    </p:anim>
                                    <p:anim calcmode="lin" valueType="num">
                                      <p:cBhvr>
                                        <p:cTn id="74" dur="1000" fill="hold"/>
                                        <p:tgtEl>
                                          <p:spTgt spid="6"/>
                                        </p:tgtEl>
                                        <p:attrNameLst>
                                          <p:attrName>ppt_w</p:attrName>
                                        </p:attrNameLst>
                                      </p:cBhvr>
                                      <p:tavLst>
                                        <p:tav tm="0">
                                          <p:val>
                                            <p:fltVal val="0"/>
                                          </p:val>
                                        </p:tav>
                                        <p:tav tm="100000">
                                          <p:val>
                                            <p:strVal val="#ppt_w"/>
                                          </p:val>
                                        </p:tav>
                                      </p:tavLst>
                                    </p:anim>
                                  </p:childTnLst>
                                </p:cTn>
                              </p:par>
                            </p:childTnLst>
                          </p:cTn>
                        </p:par>
                        <p:par>
                          <p:cTn id="75" fill="hold">
                            <p:stCondLst>
                              <p:cond delay="7000"/>
                            </p:stCondLst>
                            <p:childTnLst>
                              <p:par>
                                <p:cTn id="76" presetID="22" presetClass="entr" presetSubtype="8" fill="hold" nodeType="after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wipe(left)">
                                      <p:cBhvr>
                                        <p:cTn id="78" dur="500"/>
                                        <p:tgtEl>
                                          <p:spTgt spid="74"/>
                                        </p:tgtEl>
                                      </p:cBhvr>
                                    </p:animEffect>
                                  </p:childTnLst>
                                </p:cTn>
                              </p:par>
                              <p:par>
                                <p:cTn id="79" presetID="47" presetClass="entr" presetSubtype="0" fill="hold" nodeType="withEffect">
                                  <p:stCondLst>
                                    <p:cond delay="0"/>
                                  </p:stCondLst>
                                  <p:childTnLst>
                                    <p:set>
                                      <p:cBhvr>
                                        <p:cTn id="80" dur="1" fill="hold">
                                          <p:stCondLst>
                                            <p:cond delay="0"/>
                                          </p:stCondLst>
                                        </p:cTn>
                                        <p:tgtEl>
                                          <p:spTgt spid="80"/>
                                        </p:tgtEl>
                                        <p:attrNameLst>
                                          <p:attrName>style.visibility</p:attrName>
                                        </p:attrNameLst>
                                      </p:cBhvr>
                                      <p:to>
                                        <p:strVal val="visible"/>
                                      </p:to>
                                    </p:set>
                                    <p:animEffect transition="in" filter="fade">
                                      <p:cBhvr>
                                        <p:cTn id="81" dur="1000"/>
                                        <p:tgtEl>
                                          <p:spTgt spid="80"/>
                                        </p:tgtEl>
                                      </p:cBhvr>
                                    </p:animEffect>
                                    <p:anim calcmode="lin" valueType="num">
                                      <p:cBhvr>
                                        <p:cTn id="82" dur="1000" fill="hold"/>
                                        <p:tgtEl>
                                          <p:spTgt spid="80"/>
                                        </p:tgtEl>
                                        <p:attrNameLst>
                                          <p:attrName>ppt_x</p:attrName>
                                        </p:attrNameLst>
                                      </p:cBhvr>
                                      <p:tavLst>
                                        <p:tav tm="0">
                                          <p:val>
                                            <p:strVal val="#ppt_x"/>
                                          </p:val>
                                        </p:tav>
                                        <p:tav tm="100000">
                                          <p:val>
                                            <p:strVal val="#ppt_x"/>
                                          </p:val>
                                        </p:tav>
                                      </p:tavLst>
                                    </p:anim>
                                    <p:anim calcmode="lin" valueType="num">
                                      <p:cBhvr>
                                        <p:cTn id="83" dur="1000" fill="hold"/>
                                        <p:tgtEl>
                                          <p:spTgt spid="80"/>
                                        </p:tgtEl>
                                        <p:attrNameLst>
                                          <p:attrName>ppt_y</p:attrName>
                                        </p:attrNameLst>
                                      </p:cBhvr>
                                      <p:tavLst>
                                        <p:tav tm="0">
                                          <p:val>
                                            <p:strVal val="#ppt_y-.1"/>
                                          </p:val>
                                        </p:tav>
                                        <p:tav tm="100000">
                                          <p:val>
                                            <p:strVal val="#ppt_y"/>
                                          </p:val>
                                        </p:tav>
                                      </p:tavLst>
                                    </p:anim>
                                  </p:childTnLst>
                                </p:cTn>
                              </p:par>
                            </p:childTnLst>
                          </p:cTn>
                        </p:par>
                        <p:par>
                          <p:cTn id="84" fill="hold">
                            <p:stCondLst>
                              <p:cond delay="7500"/>
                            </p:stCondLst>
                            <p:childTnLst>
                              <p:par>
                                <p:cTn id="85" presetID="35" presetClass="entr" presetSubtype="0" fill="hold" nodeType="after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1000"/>
                                        <p:tgtEl>
                                          <p:spTgt spid="7"/>
                                        </p:tgtEl>
                                      </p:cBhvr>
                                    </p:animEffect>
                                    <p:anim calcmode="lin" valueType="num">
                                      <p:cBhvr>
                                        <p:cTn id="88" dur="1000" fill="hold"/>
                                        <p:tgtEl>
                                          <p:spTgt spid="7"/>
                                        </p:tgtEl>
                                        <p:attrNameLst>
                                          <p:attrName>style.rotation</p:attrName>
                                        </p:attrNameLst>
                                      </p:cBhvr>
                                      <p:tavLst>
                                        <p:tav tm="0">
                                          <p:val>
                                            <p:fltVal val="720"/>
                                          </p:val>
                                        </p:tav>
                                        <p:tav tm="100000">
                                          <p:val>
                                            <p:fltVal val="0"/>
                                          </p:val>
                                        </p:tav>
                                      </p:tavLst>
                                    </p:anim>
                                    <p:anim calcmode="lin" valueType="num">
                                      <p:cBhvr>
                                        <p:cTn id="89" dur="1000" fill="hold"/>
                                        <p:tgtEl>
                                          <p:spTgt spid="7"/>
                                        </p:tgtEl>
                                        <p:attrNameLst>
                                          <p:attrName>ppt_h</p:attrName>
                                        </p:attrNameLst>
                                      </p:cBhvr>
                                      <p:tavLst>
                                        <p:tav tm="0">
                                          <p:val>
                                            <p:fltVal val="0"/>
                                          </p:val>
                                        </p:tav>
                                        <p:tav tm="100000">
                                          <p:val>
                                            <p:strVal val="#ppt_h"/>
                                          </p:val>
                                        </p:tav>
                                      </p:tavLst>
                                    </p:anim>
                                    <p:anim calcmode="lin" valueType="num">
                                      <p:cBhvr>
                                        <p:cTn id="90" dur="1000" fill="hold"/>
                                        <p:tgtEl>
                                          <p:spTgt spid="7"/>
                                        </p:tgtEl>
                                        <p:attrNameLst>
                                          <p:attrName>ppt_w</p:attrName>
                                        </p:attrNameLst>
                                      </p:cBhvr>
                                      <p:tavLst>
                                        <p:tav tm="0">
                                          <p:val>
                                            <p:fltVal val="0"/>
                                          </p:val>
                                        </p:tav>
                                        <p:tav tm="100000">
                                          <p:val>
                                            <p:strVal val="#ppt_w"/>
                                          </p:val>
                                        </p:tav>
                                      </p:tavLst>
                                    </p:anim>
                                  </p:childTnLst>
                                </p:cTn>
                              </p:par>
                            </p:childTnLst>
                          </p:cTn>
                        </p:par>
                        <p:par>
                          <p:cTn id="91" fill="hold">
                            <p:stCondLst>
                              <p:cond delay="8500"/>
                            </p:stCondLst>
                            <p:childTnLst>
                              <p:par>
                                <p:cTn id="92" presetID="22" presetClass="entr" presetSubtype="8" fill="hold" nodeType="after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47" presetClass="entr" presetSubtype="0" fill="hold" nodeType="withEffect">
                                  <p:stCondLst>
                                    <p:cond delay="0"/>
                                  </p:stCondLst>
                                  <p:childTnLst>
                                    <p:set>
                                      <p:cBhvr>
                                        <p:cTn id="96" dur="1" fill="hold">
                                          <p:stCondLst>
                                            <p:cond delay="0"/>
                                          </p:stCondLst>
                                        </p:cTn>
                                        <p:tgtEl>
                                          <p:spTgt spid="81"/>
                                        </p:tgtEl>
                                        <p:attrNameLst>
                                          <p:attrName>style.visibility</p:attrName>
                                        </p:attrNameLst>
                                      </p:cBhvr>
                                      <p:to>
                                        <p:strVal val="visible"/>
                                      </p:to>
                                    </p:set>
                                    <p:animEffect transition="in" filter="fade">
                                      <p:cBhvr>
                                        <p:cTn id="97" dur="1000"/>
                                        <p:tgtEl>
                                          <p:spTgt spid="81"/>
                                        </p:tgtEl>
                                      </p:cBhvr>
                                    </p:animEffect>
                                    <p:anim calcmode="lin" valueType="num">
                                      <p:cBhvr>
                                        <p:cTn id="98" dur="1000" fill="hold"/>
                                        <p:tgtEl>
                                          <p:spTgt spid="81"/>
                                        </p:tgtEl>
                                        <p:attrNameLst>
                                          <p:attrName>ppt_x</p:attrName>
                                        </p:attrNameLst>
                                      </p:cBhvr>
                                      <p:tavLst>
                                        <p:tav tm="0">
                                          <p:val>
                                            <p:strVal val="#ppt_x"/>
                                          </p:val>
                                        </p:tav>
                                        <p:tav tm="100000">
                                          <p:val>
                                            <p:strVal val="#ppt_x"/>
                                          </p:val>
                                        </p:tav>
                                      </p:tavLst>
                                    </p:anim>
                                    <p:anim calcmode="lin" valueType="num">
                                      <p:cBhvr>
                                        <p:cTn id="9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human-dog relationship </a:t>
            </a:r>
          </a:p>
        </p:txBody>
      </p:sp>
      <p:sp>
        <p:nvSpPr>
          <p:cNvPr id="2" name="文本框 1"/>
          <p:cNvSpPr txBox="1"/>
          <p:nvPr/>
        </p:nvSpPr>
        <p:spPr>
          <a:xfrm>
            <a:off x="521970" y="807720"/>
            <a:ext cx="11160125" cy="5139055"/>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Quickly</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she and I developed something very similar to a Vulcan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mind meld</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She'd look at me with those</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sad brown eyes </a:t>
            </a:r>
            <a:r>
              <a:rPr lang="zh-CN" altLang="en-US" sz="2400" b="1">
                <a:latin typeface="微软雅黑" panose="020B0503020204020204" charset="-122"/>
                <a:ea typeface="微软雅黑" panose="020B0503020204020204" charset="-122"/>
                <a:cs typeface="微软雅黑" panose="020B0503020204020204" charset="-122"/>
              </a:rPr>
              <a:t>of hers</a:t>
            </a:r>
            <a:r>
              <a:rPr lang="en-US" altLang="zh-CN" sz="2400" b="1">
                <a:latin typeface="微软雅黑" panose="020B0503020204020204" charset="-122"/>
                <a:ea typeface="微软雅黑" panose="020B0503020204020204" charset="-122"/>
                <a:cs typeface="微软雅黑" panose="020B0503020204020204" charset="-122"/>
              </a:rPr>
              <a:t>,</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beam</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her need</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and then wait</a:t>
            </a:r>
            <a:r>
              <a:rPr lang="en-US" altLang="zh-CN" sz="2400" b="1">
                <a:latin typeface="微软雅黑" panose="020B0503020204020204" charset="-122"/>
                <a:ea typeface="微软雅黑" panose="020B0503020204020204" charset="-122"/>
                <a:cs typeface="微软雅黑" panose="020B0503020204020204" charset="-122"/>
              </a:rPr>
              <a:t>,</a:t>
            </a:r>
            <a:r>
              <a:rPr lang="en-US" altLang="zh-CN"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trusting I would understand</a:t>
            </a:r>
            <a:r>
              <a:rPr lang="zh-CN" altLang="en-US" sz="2400" b="1">
                <a:latin typeface="微软雅黑" panose="020B0503020204020204" charset="-122"/>
                <a:ea typeface="微软雅黑" panose="020B0503020204020204" charset="-122"/>
                <a:cs typeface="微软雅黑" panose="020B0503020204020204" charset="-122"/>
              </a:rPr>
              <a:t>---which</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strangely</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I almost always did</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In no time</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she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became my fifth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appendage</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snoring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④</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on my stomach as I watched television</a:t>
            </a:r>
            <a:r>
              <a:rPr lang="en-US" altLang="zh-CN" sz="2400" b="1">
                <a:latin typeface="微软雅黑" panose="020B0503020204020204" charset="-122"/>
                <a:ea typeface="微软雅黑" panose="020B0503020204020204" charset="-122"/>
                <a:cs typeface="微软雅黑" panose="020B0503020204020204" charset="-122"/>
              </a:rPr>
              <a:t>.</a:t>
            </a:r>
            <a:endParaRPr lang="zh-CN" altLang="en-US" sz="2400" b="1">
              <a:latin typeface="微软雅黑" panose="020B0503020204020204" charset="-122"/>
              <a:ea typeface="微软雅黑" panose="020B0503020204020204" charset="-122"/>
              <a:cs typeface="微软雅黑" panose="020B0503020204020204" charset="-122"/>
            </a:endParaRPr>
          </a:p>
          <a:p>
            <a:endParaRPr lang="zh-CN" altLang="en-US" sz="2400" b="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① mind meld  心灵融合; </a:t>
            </a:r>
            <a:r>
              <a:rPr lang="zh-CN" altLang="en-US" sz="1600" b="1" i="1">
                <a:solidFill>
                  <a:srgbClr val="002060"/>
                </a:solidFill>
                <a:latin typeface="微软雅黑" panose="020B0503020204020204" charset="-122"/>
                <a:ea typeface="微软雅黑" panose="020B0503020204020204" charset="-122"/>
                <a:cs typeface="微软雅黑" panose="020B0503020204020204" charset="-122"/>
              </a:rPr>
              <a:t>心电感应   meld /meld/ 结合；融合</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② beam /biːm/ n. 横梁；光线；电波  v. 发送；照射；流露</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③ appendage /əˈpendɪdʒ/ n. 附加物；下属</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④ snore </a:t>
            </a:r>
            <a:r>
              <a:rPr lang="en-US" sz="1600" b="1" i="1">
                <a:solidFill>
                  <a:srgbClr val="002060"/>
                </a:solidFill>
                <a:latin typeface="微软雅黑" panose="020B0503020204020204" charset="-122"/>
                <a:ea typeface="微软雅黑" panose="020B0503020204020204" charset="-122"/>
                <a:cs typeface="微软雅黑" panose="020B0503020204020204" charset="-122"/>
              </a:rPr>
              <a:t>/snɔː(r)/ v. 打鼾   n. 打鼾（声）</a:t>
            </a:r>
          </a:p>
          <a:p>
            <a:endParaRPr lang="zh-CN" altLang="en-US" sz="2400" b="1">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很快，我和她就形成了一种非常</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类似于瓦肯人的心灵融合</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心理</a:t>
            </a:r>
            <a:r>
              <a:rPr lang="zh-CN" altLang="en-US" sz="2400" b="1">
                <a:latin typeface="微软雅黑" panose="020B0503020204020204" charset="-122"/>
                <a:ea typeface="微软雅黑" panose="020B0503020204020204" charset="-122"/>
                <a:cs typeface="微软雅黑" panose="020B0503020204020204" charset="-122"/>
              </a:rPr>
              <a:t>。她会</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用她那忧郁的褐色眼睛看着我</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lang="zh-CN" altLang="en-US" sz="2400" b="1">
                <a:latin typeface="微软雅黑" panose="020B0503020204020204" charset="-122"/>
                <a:ea typeface="微软雅黑" panose="020B0503020204020204" charset="-122"/>
                <a:cs typeface="微软雅黑" panose="020B0503020204020204" charset="-122"/>
              </a:rPr>
              <a:t>，</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流露出她的需要</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，然后等待着，</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相信我会理解</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心理</a:t>
            </a:r>
            <a:r>
              <a:rPr lang="zh-CN" altLang="en-US" sz="2400" b="1">
                <a:latin typeface="微软雅黑" panose="020B0503020204020204" charset="-122"/>
                <a:ea typeface="微软雅黑" panose="020B0503020204020204" charset="-122"/>
                <a:cs typeface="微软雅黑" panose="020B0503020204020204" charset="-122"/>
              </a:rPr>
              <a:t>——奇怪的是，我几乎总是会理解。没过多久，</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她就成了我的</a:t>
            </a:r>
            <a:r>
              <a:rPr lang="zh-CN" altLang="en-US" sz="2400" b="1">
                <a:solidFill>
                  <a:srgbClr val="002060"/>
                </a:solidFill>
                <a:latin typeface="微软雅黑" panose="020B0503020204020204" charset="-122"/>
                <a:ea typeface="微软雅黑" panose="020B0503020204020204" charset="-122"/>
                <a:cs typeface="微软雅黑" panose="020B0503020204020204" charset="-122"/>
                <a:sym typeface="+mn-ea"/>
              </a:rPr>
              <a:t>第五肢</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比喻</a:t>
            </a:r>
            <a:r>
              <a:rPr lang="zh-CN" altLang="en-US" sz="2400" b="1">
                <a:latin typeface="微软雅黑" panose="020B0503020204020204" charset="-122"/>
                <a:ea typeface="微软雅黑" panose="020B0503020204020204" charset="-122"/>
                <a:cs typeface="微软雅黑" panose="020B0503020204020204" charset="-122"/>
              </a:rPr>
              <a:t>，当我看电视时，她就在</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我的肚子上打鼾</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lang="zh-CN" altLang="en-US" sz="2400" b="1">
                <a:latin typeface="微软雅黑" panose="020B0503020204020204" charset="-122"/>
                <a:ea typeface="微软雅黑" panose="020B0503020204020204" charset="-122"/>
                <a:cs typeface="微软雅黑"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human-dog relationship </a:t>
            </a:r>
          </a:p>
        </p:txBody>
      </p:sp>
      <p:sp>
        <p:nvSpPr>
          <p:cNvPr id="2" name="文本框 1"/>
          <p:cNvSpPr txBox="1"/>
          <p:nvPr/>
        </p:nvSpPr>
        <p:spPr>
          <a:xfrm>
            <a:off x="471170" y="3922395"/>
            <a:ext cx="11249660" cy="2458720"/>
          </a:xfrm>
          <a:prstGeom prst="rect">
            <a:avLst/>
          </a:prstGeom>
          <a:noFill/>
        </p:spPr>
        <p:txBody>
          <a:bodyPr wrap="square" rtlCol="0" anchor="t">
            <a:spAutoFit/>
          </a:bodyPr>
          <a:lstStyle/>
          <a:p>
            <a:r>
              <a:rPr lang="en-US" sz="2400" b="1">
                <a:latin typeface="微软雅黑" panose="020B0503020204020204" charset="-122"/>
                <a:ea typeface="微软雅黑" panose="020B0503020204020204" charset="-122"/>
                <a:cs typeface="微软雅黑" panose="020B0503020204020204" charset="-122"/>
              </a:rPr>
              <a:t>   </a:t>
            </a:r>
            <a:r>
              <a:rPr lang="en-US" sz="2400" b="1">
                <a:solidFill>
                  <a:srgbClr val="002060"/>
                </a:solidFill>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So exhausted was Old Tin Hat that he collapsed on the ground</a:t>
            </a:r>
            <a:r>
              <a:rPr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Whining </a:t>
            </a:r>
            <a:r>
              <a:rPr sz="2400" b="1">
                <a:latin typeface="微软雅黑" panose="020B0503020204020204" charset="-122"/>
                <a:ea typeface="微软雅黑" panose="020B0503020204020204" charset="-122"/>
                <a:cs typeface="微软雅黑" panose="020B0503020204020204" charset="-122"/>
              </a:rPr>
              <a:t>gently, Raf, the dog, </a:t>
            </a:r>
            <a:r>
              <a:rPr sz="2400" b="1">
                <a:solidFill>
                  <a:srgbClr val="002060"/>
                </a:solidFill>
                <a:latin typeface="微软雅黑" panose="020B0503020204020204" charset="-122"/>
                <a:ea typeface="微软雅黑" panose="020B0503020204020204" charset="-122"/>
                <a:cs typeface="微软雅黑" panose="020B0503020204020204" charset="-122"/>
              </a:rPr>
              <a:t>snuggled with him</a:t>
            </a:r>
            <a:r>
              <a:rPr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nuzzled him</a:t>
            </a:r>
            <a:r>
              <a:rPr sz="2400" b="1">
                <a:latin typeface="微软雅黑" panose="020B0503020204020204" charset="-122"/>
                <a:ea typeface="微软雅黑" panose="020B0503020204020204" charset="-122"/>
                <a:cs typeface="微软雅黑" panose="020B0503020204020204" charset="-122"/>
              </a:rPr>
              <a:t> </a:t>
            </a:r>
            <a:r>
              <a:rPr lang="en-US" sz="2400" b="1">
                <a:latin typeface="微软雅黑" panose="020B0503020204020204" charset="-122"/>
                <a:ea typeface="微软雅黑" panose="020B0503020204020204" charset="-122"/>
                <a:cs typeface="微软雅黑" panose="020B0503020204020204" charset="-122"/>
              </a:rPr>
              <a:t>and </a:t>
            </a:r>
            <a:r>
              <a:rPr sz="2400" b="1">
                <a:solidFill>
                  <a:srgbClr val="002060"/>
                </a:solidFill>
                <a:latin typeface="微软雅黑" panose="020B0503020204020204" charset="-122"/>
                <a:ea typeface="微软雅黑" panose="020B0503020204020204" charset="-122"/>
                <a:cs typeface="微软雅黑" panose="020B0503020204020204" charset="-122"/>
              </a:rPr>
              <a:t>licked his hand </a:t>
            </a:r>
            <a:r>
              <a:rPr sz="2400" b="1">
                <a:latin typeface="微软雅黑" panose="020B0503020204020204" charset="-122"/>
                <a:ea typeface="微软雅黑" panose="020B0503020204020204" charset="-122"/>
                <a:cs typeface="微软雅黑" panose="020B0503020204020204" charset="-122"/>
              </a:rPr>
              <a:t>to keep his spirits up. </a:t>
            </a:r>
          </a:p>
          <a:p>
            <a:r>
              <a:rPr sz="2400" b="1">
                <a:latin typeface="微软雅黑" panose="020B0503020204020204" charset="-122"/>
                <a:ea typeface="微软雅黑" panose="020B0503020204020204" charset="-122"/>
                <a:cs typeface="微软雅黑" panose="020B0503020204020204" charset="-122"/>
              </a:rPr>
              <a:t>    </a:t>
            </a:r>
            <a:r>
              <a:rPr lang="en-US" sz="2400" b="1">
                <a:latin typeface="微软雅黑" panose="020B0503020204020204" charset="-122"/>
                <a:ea typeface="微软雅黑" panose="020B0503020204020204" charset="-122"/>
                <a:cs typeface="微软雅黑" panose="020B0503020204020204" charset="-122"/>
              </a:rPr>
              <a:t>“</a:t>
            </a:r>
            <a:r>
              <a:rPr lang="zh-CN" sz="2400" b="1">
                <a:latin typeface="微软雅黑" panose="020B0503020204020204" charset="-122"/>
                <a:ea typeface="微软雅黑" panose="020B0503020204020204" charset="-122"/>
                <a:cs typeface="微软雅黑" panose="020B0503020204020204" charset="-122"/>
              </a:rPr>
              <a:t>老钢盔</a:t>
            </a:r>
            <a:r>
              <a:rPr lang="en-US" altLang="zh-CN"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累得</a:t>
            </a:r>
            <a:r>
              <a:rPr lang="zh-CN" sz="2400" b="1">
                <a:solidFill>
                  <a:srgbClr val="002060"/>
                </a:solidFill>
                <a:latin typeface="微软雅黑" panose="020B0503020204020204" charset="-122"/>
                <a:ea typeface="微软雅黑" panose="020B0503020204020204" charset="-122"/>
                <a:cs typeface="微软雅黑" panose="020B0503020204020204" charset="-122"/>
              </a:rPr>
              <a:t>瘫</a:t>
            </a:r>
            <a:r>
              <a:rPr sz="2400" b="1">
                <a:solidFill>
                  <a:srgbClr val="002060"/>
                </a:solidFill>
                <a:latin typeface="微软雅黑" panose="020B0503020204020204" charset="-122"/>
                <a:ea typeface="微软雅黑" panose="020B0503020204020204" charset="-122"/>
                <a:cs typeface="微软雅黑" panose="020B0503020204020204" charset="-122"/>
              </a:rPr>
              <a:t>倒在地上</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sz="2400" b="1">
                <a:latin typeface="微软雅黑" panose="020B0503020204020204" charset="-122"/>
                <a:ea typeface="微软雅黑" panose="020B0503020204020204" charset="-122"/>
                <a:cs typeface="微软雅黑" panose="020B0503020204020204" charset="-122"/>
              </a:rPr>
              <a:t>。拉夫</a:t>
            </a:r>
            <a:r>
              <a:rPr sz="2400" b="1">
                <a:solidFill>
                  <a:srgbClr val="002060"/>
                </a:solidFill>
                <a:latin typeface="微软雅黑" panose="020B0503020204020204" charset="-122"/>
                <a:ea typeface="微软雅黑" panose="020B0503020204020204" charset="-122"/>
                <a:cs typeface="微软雅黑" panose="020B0503020204020204" charset="-122"/>
              </a:rPr>
              <a:t>轻轻地呜咽着</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动作</a:t>
            </a:r>
            <a:r>
              <a:rPr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依偎着他</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动作</a:t>
            </a:r>
            <a:r>
              <a:rPr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用鼻子蹭他</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动作</a:t>
            </a:r>
            <a:r>
              <a:rPr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舔他的手</a:t>
            </a:r>
            <a:r>
              <a:rPr lang="zh-CN" altLang="en-US" sz="2400" b="1" baseline="-25000">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latin typeface="微软雅黑" panose="020B0503020204020204" charset="-122"/>
                <a:ea typeface="微软雅黑" panose="020B0503020204020204" charset="-122"/>
                <a:cs typeface="微软雅黑" panose="020B0503020204020204" charset="-122"/>
              </a:rPr>
              <a:t>，让他振作起来。</a:t>
            </a:r>
          </a:p>
          <a:p>
            <a:pPr fontAlgn="auto">
              <a:lnSpc>
                <a:spcPts val="1180"/>
              </a:lnSpc>
            </a:pPr>
            <a:r>
              <a:rPr sz="2400" b="1">
                <a:latin typeface="微软雅黑" panose="020B0503020204020204" charset="-122"/>
                <a:ea typeface="微软雅黑" panose="020B0503020204020204" charset="-122"/>
                <a:cs typeface="微软雅黑" panose="020B0503020204020204" charset="-122"/>
              </a:rPr>
              <a:t>                     </a:t>
            </a:r>
          </a:p>
          <a:p>
            <a:r>
              <a:rPr sz="2400" b="1">
                <a:latin typeface="微软雅黑" panose="020B0503020204020204" charset="-122"/>
                <a:ea typeface="微软雅黑" panose="020B0503020204020204" charset="-122"/>
                <a:cs typeface="微软雅黑" panose="020B0503020204020204" charset="-122"/>
              </a:rPr>
              <a:t>                     </a:t>
            </a:r>
            <a:r>
              <a:rPr lang="en-US" sz="24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溯恩英语</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“2020</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年</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1</a:t>
            </a:r>
            <a:r>
              <a:rPr lang="zh-CN" altLang="en-US" sz="2400" b="1">
                <a:solidFill>
                  <a:srgbClr val="C00000"/>
                </a:solidFill>
                <a:latin typeface="微软雅黑" panose="020B0503020204020204" charset="-122"/>
                <a:ea typeface="微软雅黑" panose="020B0503020204020204" charset="-122"/>
                <a:cs typeface="微软雅黑" panose="020B0503020204020204" charset="-122"/>
              </a:rPr>
              <a:t>月高考</a:t>
            </a:r>
            <a:r>
              <a:rPr lang="en-US" altLang="zh-CN" sz="2400" b="1">
                <a:solidFill>
                  <a:srgbClr val="C00000"/>
                </a:solidFill>
                <a:latin typeface="微软雅黑" panose="020B0503020204020204" charset="-122"/>
                <a:ea typeface="微软雅黑" panose="020B0503020204020204" charset="-122"/>
                <a:cs typeface="微软雅黑" panose="020B0503020204020204" charset="-122"/>
              </a:rPr>
              <a:t>临门一脚：读后续写考前提升指导”</a:t>
            </a:r>
          </a:p>
        </p:txBody>
      </p:sp>
      <p:sp>
        <p:nvSpPr>
          <p:cNvPr id="3" name="文本框 2"/>
          <p:cNvSpPr txBox="1"/>
          <p:nvPr/>
        </p:nvSpPr>
        <p:spPr>
          <a:xfrm>
            <a:off x="472440" y="1146175"/>
            <a:ext cx="11248390" cy="2676525"/>
          </a:xfrm>
          <a:prstGeom prst="rect">
            <a:avLst/>
          </a:prstGeom>
          <a:noFill/>
        </p:spPr>
        <p:txBody>
          <a:bodyPr wrap="square" rtlCol="0" anchor="t">
            <a:spAutoFit/>
          </a:bodyPr>
          <a:lstStyle/>
          <a:p>
            <a:r>
              <a:rPr lang="en-US"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Being torn </a:t>
            </a:r>
            <a:r>
              <a:rPr sz="2400" b="1">
                <a:latin typeface="微软雅黑" panose="020B0503020204020204" charset="-122"/>
                <a:ea typeface="微软雅黑" panose="020B0503020204020204" charset="-122"/>
                <a:cs typeface="微软雅黑" panose="020B0503020204020204" charset="-122"/>
              </a:rPr>
              <a:t>as to whether to </a:t>
            </a:r>
            <a:r>
              <a:rPr sz="2400" b="1">
                <a:solidFill>
                  <a:srgbClr val="002060"/>
                </a:solidFill>
                <a:latin typeface="微软雅黑" panose="020B0503020204020204" charset="-122"/>
                <a:ea typeface="微软雅黑" panose="020B0503020204020204" charset="-122"/>
                <a:cs typeface="微软雅黑" panose="020B0503020204020204" charset="-122"/>
              </a:rPr>
              <a:t>risk everyone's safety to </a:t>
            </a:r>
            <a:r>
              <a:rPr lang="en-US" sz="2400" b="1">
                <a:solidFill>
                  <a:srgbClr val="002060"/>
                </a:solidFill>
                <a:latin typeface="微软雅黑" panose="020B0503020204020204" charset="-122"/>
                <a:ea typeface="微软雅黑" panose="020B0503020204020204" charset="-122"/>
                <a:cs typeface="微软雅黑" panose="020B0503020204020204" charset="-122"/>
              </a:rPr>
              <a:t>save</a:t>
            </a:r>
            <a:r>
              <a:rPr sz="2400" b="1">
                <a:solidFill>
                  <a:srgbClr val="002060"/>
                </a:solidFill>
                <a:latin typeface="微软雅黑" panose="020B0503020204020204" charset="-122"/>
                <a:ea typeface="微软雅黑" panose="020B0503020204020204" charset="-122"/>
                <a:cs typeface="微软雅黑" panose="020B0503020204020204" charset="-122"/>
              </a:rPr>
              <a:t> the dog out</a:t>
            </a:r>
            <a:r>
              <a:rPr sz="2400" b="1">
                <a:latin typeface="微软雅黑" panose="020B0503020204020204" charset="-122"/>
                <a:ea typeface="微软雅黑" panose="020B0503020204020204" charset="-122"/>
                <a:cs typeface="微软雅黑" panose="020B0503020204020204" charset="-122"/>
              </a:rPr>
              <a:t>,  he </a:t>
            </a:r>
            <a:r>
              <a:rPr sz="2400" b="1">
                <a:latin typeface="微软雅黑" panose="020B0503020204020204" charset="-122"/>
                <a:ea typeface="微软雅黑" panose="020B0503020204020204" charset="-122"/>
                <a:cs typeface="微软雅黑" panose="020B0503020204020204" charset="-122"/>
                <a:sym typeface="+mn-ea"/>
              </a:rPr>
              <a:t>suddenly</a:t>
            </a:r>
            <a:r>
              <a:rPr sz="2400" b="1">
                <a:latin typeface="微软雅黑" panose="020B0503020204020204" charset="-122"/>
                <a:ea typeface="微软雅黑" panose="020B0503020204020204" charset="-122"/>
                <a:cs typeface="微软雅黑" panose="020B0503020204020204" charset="-122"/>
              </a:rPr>
              <a:t> thought that</a:t>
            </a:r>
            <a:r>
              <a:rPr sz="2400" b="1">
                <a:solidFill>
                  <a:srgbClr val="002060"/>
                </a:solidFill>
                <a:latin typeface="微软雅黑" panose="020B0503020204020204" charset="-122"/>
                <a:ea typeface="微软雅黑" panose="020B0503020204020204" charset="-122"/>
                <a:cs typeface="微软雅黑" panose="020B0503020204020204" charset="-122"/>
              </a:rPr>
              <a:t> the dog might be the best friend and comfort to the boys in the war.</a:t>
            </a:r>
            <a:r>
              <a:rPr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A ripple of excitement ran through his body</a:t>
            </a:r>
            <a:r>
              <a:rPr sz="2400" b="1">
                <a:latin typeface="微软雅黑" panose="020B0503020204020204" charset="-122"/>
                <a:ea typeface="微软雅黑" panose="020B0503020204020204" charset="-122"/>
                <a:cs typeface="微软雅黑" panose="020B0503020204020204" charset="-122"/>
              </a:rPr>
              <a:t>, “Come and grab my hand!” he ordered.</a:t>
            </a:r>
          </a:p>
          <a:p>
            <a:r>
              <a:rPr sz="2400" b="1">
                <a:latin typeface="微软雅黑" panose="020B0503020204020204" charset="-122"/>
                <a:ea typeface="微软雅黑" panose="020B0503020204020204" charset="-122"/>
                <a:cs typeface="微软雅黑" panose="020B0503020204020204" charset="-122"/>
              </a:rPr>
              <a:t>   在</a:t>
            </a:r>
            <a:r>
              <a:rPr lang="zh-CN" sz="2400" b="1">
                <a:solidFill>
                  <a:srgbClr val="002060"/>
                </a:solidFill>
                <a:latin typeface="微软雅黑" panose="020B0503020204020204" charset="-122"/>
                <a:ea typeface="微软雅黑" panose="020B0503020204020204" charset="-122"/>
                <a:cs typeface="微软雅黑" panose="020B0503020204020204" charset="-122"/>
              </a:rPr>
              <a:t>纠结</a:t>
            </a:r>
            <a:r>
              <a:rPr sz="2400" b="1">
                <a:solidFill>
                  <a:srgbClr val="002060"/>
                </a:solidFill>
                <a:latin typeface="微软雅黑" panose="020B0503020204020204" charset="-122"/>
                <a:ea typeface="微软雅黑" panose="020B0503020204020204" charset="-122"/>
                <a:cs typeface="微软雅黑" panose="020B0503020204020204" charset="-122"/>
              </a:rPr>
              <a:t>是否要冒着危及大家安全的风险把狗救出来</a:t>
            </a:r>
            <a:r>
              <a:rPr sz="2400" b="1">
                <a:latin typeface="微软雅黑" panose="020B0503020204020204" charset="-122"/>
                <a:ea typeface="微软雅黑" panose="020B0503020204020204" charset="-122"/>
                <a:cs typeface="微软雅黑" panose="020B0503020204020204" charset="-122"/>
              </a:rPr>
              <a:t>时</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心理</a:t>
            </a:r>
            <a:r>
              <a:rPr sz="2400" b="1">
                <a:latin typeface="微软雅黑" panose="020B0503020204020204" charset="-122"/>
                <a:ea typeface="微软雅黑" panose="020B0503020204020204" charset="-122"/>
                <a:cs typeface="微软雅黑" panose="020B0503020204020204" charset="-122"/>
              </a:rPr>
              <a:t>，他</a:t>
            </a:r>
            <a:r>
              <a:rPr sz="2400" b="1">
                <a:solidFill>
                  <a:srgbClr val="002060"/>
                </a:solidFill>
                <a:latin typeface="微软雅黑" panose="020B0503020204020204" charset="-122"/>
                <a:ea typeface="微软雅黑" panose="020B0503020204020204" charset="-122"/>
                <a:cs typeface="微软雅黑" panose="020B0503020204020204" charset="-122"/>
              </a:rPr>
              <a:t>突然想到</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心理</a:t>
            </a:r>
            <a:r>
              <a:rPr sz="2400" b="1">
                <a:latin typeface="微软雅黑" panose="020B0503020204020204" charset="-122"/>
                <a:ea typeface="微软雅黑" panose="020B0503020204020204" charset="-122"/>
                <a:cs typeface="微软雅黑" panose="020B0503020204020204" charset="-122"/>
              </a:rPr>
              <a:t>狗可能是战争中孩子们最好的朋友和安慰。</a:t>
            </a:r>
            <a:r>
              <a:rPr sz="2400" b="1">
                <a:solidFill>
                  <a:srgbClr val="002060"/>
                </a:solidFill>
                <a:latin typeface="微软雅黑" panose="020B0503020204020204" charset="-122"/>
                <a:ea typeface="微软雅黑" panose="020B0503020204020204" charset="-122"/>
                <a:cs typeface="微软雅黑" panose="020B0503020204020204" charset="-122"/>
              </a:rPr>
              <a:t>一阵兴奋的涟漪掠过他的全身</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心理</a:t>
            </a:r>
            <a:r>
              <a:rPr sz="2400" b="1">
                <a:latin typeface="微软雅黑" panose="020B0503020204020204" charset="-122"/>
                <a:ea typeface="微软雅黑" panose="020B0503020204020204" charset="-122"/>
                <a:cs typeface="微软雅黑" panose="020B0503020204020204" charset="-122"/>
              </a:rPr>
              <a:t>，“过来抓住我的手!””他命令。</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human-dog relationship </a:t>
            </a:r>
          </a:p>
        </p:txBody>
      </p:sp>
      <p:sp>
        <p:nvSpPr>
          <p:cNvPr id="2" name="文本框 1"/>
          <p:cNvSpPr txBox="1"/>
          <p:nvPr/>
        </p:nvSpPr>
        <p:spPr>
          <a:xfrm>
            <a:off x="471170" y="955675"/>
            <a:ext cx="11249660" cy="4892675"/>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sz="2400" b="1">
                <a:latin typeface="微软雅黑" panose="020B0503020204020204" charset="-122"/>
                <a:ea typeface="微软雅黑" panose="020B0503020204020204" charset="-122"/>
                <a:cs typeface="微软雅黑" panose="020B0503020204020204" charset="-122"/>
              </a:rPr>
              <a:t>      Soon </a:t>
            </a:r>
            <a:r>
              <a:rPr sz="2400" b="1">
                <a:solidFill>
                  <a:srgbClr val="002060"/>
                </a:solidFill>
                <a:latin typeface="微软雅黑" panose="020B0503020204020204" charset="-122"/>
                <a:ea typeface="微软雅黑" panose="020B0503020204020204" charset="-122"/>
                <a:cs typeface="微软雅黑" panose="020B0503020204020204" charset="-122"/>
              </a:rPr>
              <a:t>his paws are planted upon your knees</a:t>
            </a:r>
            <a:r>
              <a:rPr sz="2400" b="1">
                <a:latin typeface="微软雅黑" panose="020B0503020204020204" charset="-122"/>
                <a:ea typeface="微软雅黑" panose="020B0503020204020204" charset="-122"/>
                <a:cs typeface="微软雅黑" panose="020B0503020204020204" charset="-122"/>
              </a:rPr>
              <a:t> and he </a:t>
            </a:r>
            <a:r>
              <a:rPr sz="2400" b="1">
                <a:solidFill>
                  <a:srgbClr val="002060"/>
                </a:solidFill>
                <a:latin typeface="微软雅黑" panose="020B0503020204020204" charset="-122"/>
                <a:ea typeface="微软雅黑" panose="020B0503020204020204" charset="-122"/>
                <a:cs typeface="微软雅黑" panose="020B0503020204020204" charset="-122"/>
              </a:rPr>
              <a:t>looks up into your face </a:t>
            </a:r>
            <a:r>
              <a:rPr sz="2400" b="1" u="sng">
                <a:solidFill>
                  <a:srgbClr val="002060"/>
                </a:solidFill>
                <a:latin typeface="微软雅黑" panose="020B0503020204020204" charset="-122"/>
                <a:ea typeface="微软雅黑" panose="020B0503020204020204" charset="-122"/>
                <a:cs typeface="微软雅黑" panose="020B0503020204020204" charset="-122"/>
              </a:rPr>
              <a:t>beseechingly</a:t>
            </a:r>
            <a:r>
              <a:rPr lang="zh-CN" altLang="en-US" sz="2400" b="1" baseline="30000">
                <a:latin typeface="微软雅黑" panose="020B0503020204020204" charset="-122"/>
                <a:ea typeface="微软雅黑" panose="020B0503020204020204" charset="-122"/>
                <a:cs typeface="微软雅黑" panose="020B0503020204020204" charset="-122"/>
                <a:sym typeface="+mn-ea"/>
              </a:rPr>
              <a:t>①</a:t>
            </a:r>
            <a:r>
              <a:rPr sz="2400" b="1">
                <a:latin typeface="微软雅黑" panose="020B0503020204020204" charset="-122"/>
                <a:ea typeface="微软雅黑" panose="020B0503020204020204" charset="-122"/>
                <a:cs typeface="微软雅黑" panose="020B0503020204020204" charset="-122"/>
              </a:rPr>
              <a:t>. He </a:t>
            </a:r>
            <a:r>
              <a:rPr sz="2400" b="1">
                <a:solidFill>
                  <a:srgbClr val="002060"/>
                </a:solidFill>
                <a:latin typeface="微软雅黑" panose="020B0503020204020204" charset="-122"/>
                <a:ea typeface="微软雅黑" panose="020B0503020204020204" charset="-122"/>
                <a:cs typeface="微软雅黑" panose="020B0503020204020204" charset="-122"/>
              </a:rPr>
              <a:t>wags his tail and tries to smile</a:t>
            </a:r>
            <a:r>
              <a:rPr sz="2400" b="1">
                <a:latin typeface="微软雅黑" panose="020B0503020204020204" charset="-122"/>
                <a:ea typeface="微软雅黑" panose="020B0503020204020204" charset="-122"/>
                <a:cs typeface="微软雅黑" panose="020B0503020204020204" charset="-122"/>
              </a:rPr>
              <a:t>, </a:t>
            </a:r>
            <a:r>
              <a:rPr sz="2400" b="1">
                <a:solidFill>
                  <a:srgbClr val="002060"/>
                </a:solidFill>
                <a:latin typeface="微软雅黑" panose="020B0503020204020204" charset="-122"/>
                <a:ea typeface="微软雅黑" panose="020B0503020204020204" charset="-122"/>
                <a:cs typeface="微软雅黑" panose="020B0503020204020204" charset="-122"/>
              </a:rPr>
              <a:t>suggesting that you laugh it off</a:t>
            </a:r>
            <a:r>
              <a:rPr sz="2400" b="1">
                <a:latin typeface="微软雅黑" panose="020B0503020204020204" charset="-122"/>
                <a:ea typeface="微软雅黑" panose="020B0503020204020204" charset="-122"/>
                <a:cs typeface="微软雅黑" panose="020B0503020204020204" charset="-122"/>
              </a:rPr>
              <a:t>. Then he </a:t>
            </a:r>
            <a:r>
              <a:rPr sz="2400" b="1">
                <a:solidFill>
                  <a:srgbClr val="002060"/>
                </a:solidFill>
                <a:latin typeface="微软雅黑" panose="020B0503020204020204" charset="-122"/>
                <a:ea typeface="微软雅黑" panose="020B0503020204020204" charset="-122"/>
                <a:cs typeface="微软雅黑" panose="020B0503020204020204" charset="-122"/>
              </a:rPr>
              <a:t>jumps down </a:t>
            </a:r>
            <a:r>
              <a:rPr sz="2400" b="1">
                <a:latin typeface="微软雅黑" panose="020B0503020204020204" charset="-122"/>
                <a:ea typeface="微软雅黑" panose="020B0503020204020204" charset="-122"/>
                <a:cs typeface="微软雅黑" panose="020B0503020204020204" charset="-122"/>
              </a:rPr>
              <a:t>and </a:t>
            </a:r>
            <a:r>
              <a:rPr sz="2400" b="1">
                <a:solidFill>
                  <a:srgbClr val="002060"/>
                </a:solidFill>
                <a:latin typeface="微软雅黑" panose="020B0503020204020204" charset="-122"/>
                <a:ea typeface="微软雅黑" panose="020B0503020204020204" charset="-122"/>
                <a:cs typeface="微软雅黑" panose="020B0503020204020204" charset="-122"/>
              </a:rPr>
              <a:t>runs about the room</a:t>
            </a:r>
            <a:r>
              <a:rPr sz="2400" b="1">
                <a:latin typeface="微软雅黑" panose="020B0503020204020204" charset="-122"/>
                <a:ea typeface="微软雅黑" panose="020B0503020204020204" charset="-122"/>
                <a:cs typeface="微软雅黑" panose="020B0503020204020204" charset="-122"/>
              </a:rPr>
              <a:t> to </a:t>
            </a:r>
            <a:r>
              <a:rPr sz="2400" b="1">
                <a:solidFill>
                  <a:srgbClr val="002060"/>
                </a:solidFill>
                <a:latin typeface="微软雅黑" panose="020B0503020204020204" charset="-122"/>
                <a:ea typeface="微软雅黑" panose="020B0503020204020204" charset="-122"/>
                <a:cs typeface="微软雅黑" panose="020B0503020204020204" charset="-122"/>
              </a:rPr>
              <a:t>attract your attention by his funny </a:t>
            </a:r>
            <a:r>
              <a:rPr sz="2400" b="1" u="sng">
                <a:solidFill>
                  <a:srgbClr val="002060"/>
                </a:solidFill>
                <a:latin typeface="微软雅黑" panose="020B0503020204020204" charset="-122"/>
                <a:ea typeface="微软雅黑" panose="020B0503020204020204" charset="-122"/>
                <a:cs typeface="微软雅黑" panose="020B0503020204020204" charset="-122"/>
              </a:rPr>
              <a:t>pranks</a:t>
            </a:r>
            <a:r>
              <a:rPr lang="zh-CN" altLang="en-US" sz="2400" b="1" baseline="30000">
                <a:latin typeface="微软雅黑" panose="020B0503020204020204" charset="-122"/>
                <a:ea typeface="微软雅黑" panose="020B0503020204020204" charset="-122"/>
                <a:cs typeface="微软雅黑" panose="020B0503020204020204" charset="-122"/>
                <a:sym typeface="+mn-ea"/>
              </a:rPr>
              <a:t>②</a:t>
            </a:r>
            <a:r>
              <a:rPr sz="2400" b="1">
                <a:latin typeface="微软雅黑" panose="020B0503020204020204" charset="-122"/>
                <a:ea typeface="微软雅黑" panose="020B0503020204020204" charset="-122"/>
                <a:cs typeface="微软雅黑" panose="020B0503020204020204" charset="-122"/>
              </a:rPr>
              <a:t>, or perhaps he even </a:t>
            </a:r>
            <a:r>
              <a:rPr sz="2400" b="1">
                <a:solidFill>
                  <a:srgbClr val="002060"/>
                </a:solidFill>
                <a:latin typeface="微软雅黑" panose="020B0503020204020204" charset="-122"/>
                <a:ea typeface="微软雅黑" panose="020B0503020204020204" charset="-122"/>
                <a:cs typeface="微软雅黑" panose="020B0503020204020204" charset="-122"/>
              </a:rPr>
              <a:t>barks once in a </a:t>
            </a:r>
            <a:r>
              <a:rPr sz="2400" b="1" u="sng">
                <a:solidFill>
                  <a:srgbClr val="002060"/>
                </a:solidFill>
                <a:latin typeface="微软雅黑" panose="020B0503020204020204" charset="-122"/>
                <a:ea typeface="微软雅黑" panose="020B0503020204020204" charset="-122"/>
                <a:cs typeface="微软雅黑" panose="020B0503020204020204" charset="-122"/>
              </a:rPr>
              <a:t>deprecating</a:t>
            </a:r>
            <a:r>
              <a:rPr lang="zh-CN" altLang="en-US" sz="2400" b="1" baseline="30000">
                <a:latin typeface="微软雅黑" panose="020B0503020204020204" charset="-122"/>
                <a:ea typeface="微软雅黑" panose="020B0503020204020204" charset="-122"/>
                <a:cs typeface="微软雅黑" panose="020B0503020204020204" charset="-122"/>
                <a:sym typeface="+mn-ea"/>
              </a:rPr>
              <a:t>③</a:t>
            </a:r>
            <a:r>
              <a:rPr sz="2400" b="1">
                <a:solidFill>
                  <a:srgbClr val="002060"/>
                </a:solidFill>
                <a:latin typeface="微软雅黑" panose="020B0503020204020204" charset="-122"/>
                <a:ea typeface="微软雅黑" panose="020B0503020204020204" charset="-122"/>
                <a:cs typeface="微软雅黑" panose="020B0503020204020204" charset="-122"/>
              </a:rPr>
              <a:t> way</a:t>
            </a:r>
            <a:r>
              <a:rPr sz="2400" b="1">
                <a:latin typeface="微软雅黑" panose="020B0503020204020204" charset="-122"/>
                <a:ea typeface="微软雅黑" panose="020B0503020204020204" charset="-122"/>
                <a:cs typeface="微软雅黑" panose="020B0503020204020204" charset="-122"/>
              </a:rPr>
              <a:t>, but he is soon </a:t>
            </a:r>
            <a:r>
              <a:rPr sz="2400" b="1">
                <a:solidFill>
                  <a:srgbClr val="002060"/>
                </a:solidFill>
                <a:latin typeface="微软雅黑" panose="020B0503020204020204" charset="-122"/>
                <a:ea typeface="微软雅黑" panose="020B0503020204020204" charset="-122"/>
                <a:cs typeface="微软雅黑" panose="020B0503020204020204" charset="-122"/>
              </a:rPr>
              <a:t>back again licking your face</a:t>
            </a:r>
            <a:r>
              <a:rPr sz="2400" b="1">
                <a:latin typeface="微软雅黑" panose="020B0503020204020204" charset="-122"/>
                <a:ea typeface="微软雅黑" panose="020B0503020204020204" charset="-122"/>
                <a:cs typeface="微软雅黑" panose="020B0503020204020204" charset="-122"/>
              </a:rPr>
              <a:t>.</a:t>
            </a:r>
          </a:p>
          <a:p>
            <a:endParaRPr sz="2400" b="1">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① beseechingly /bɪˈsiːtʃɪŋli/  </a:t>
            </a:r>
            <a:r>
              <a:rPr lang="en-US" sz="1600" b="1" i="1">
                <a:latin typeface="微软雅黑" panose="020B0503020204020204" charset="-122"/>
                <a:ea typeface="微软雅黑" panose="020B0503020204020204" charset="-122"/>
                <a:cs typeface="微软雅黑" panose="020B0503020204020204" charset="-122"/>
                <a:sym typeface="+mn-ea"/>
              </a:rPr>
              <a:t>adv. 恳求地</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② prank  /præŋk/ </a:t>
            </a:r>
            <a:r>
              <a:rPr lang="en-US" sz="1600" b="1" i="1">
                <a:latin typeface="微软雅黑" panose="020B0503020204020204" charset="-122"/>
                <a:ea typeface="微软雅黑" panose="020B0503020204020204" charset="-122"/>
                <a:cs typeface="微软雅黑" panose="020B0503020204020204" charset="-122"/>
                <a:sym typeface="+mn-ea"/>
              </a:rPr>
              <a:t>n. 恶作剧，开玩笑；戏谑   vt. 装饰；打扮   vi. 炫耀自己；胡闹</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sym typeface="+mn-ea"/>
              </a:rPr>
              <a:t>③ deprecating /ˈdeprəkeɪtɪŋ/</a:t>
            </a:r>
            <a:r>
              <a:rPr lang="en-US" sz="1600" b="1" i="1">
                <a:latin typeface="微软雅黑" panose="020B0503020204020204" charset="-122"/>
                <a:ea typeface="微软雅黑" panose="020B0503020204020204" charset="-122"/>
                <a:cs typeface="微软雅黑" panose="020B0503020204020204" charset="-122"/>
                <a:sym typeface="+mn-ea"/>
              </a:rPr>
              <a:t> adj. 不以为然的；不赞成的   v. 对…表示不赞成；轻视（deprecate的ing形式）</a:t>
            </a:r>
          </a:p>
          <a:p>
            <a:pPr marL="285750" indent="-285750" algn="l">
              <a:buClrTx/>
              <a:buSzTx/>
              <a:buFont typeface="Wingdings" panose="05000000000000000000" charset="0"/>
              <a:buChar char="Ø"/>
            </a:pPr>
            <a:endParaRPr lang="en-US" sz="1600" b="1" i="1">
              <a:latin typeface="微软雅黑" panose="020B0503020204020204" charset="-122"/>
              <a:ea typeface="微软雅黑" panose="020B0503020204020204" charset="-122"/>
              <a:cs typeface="微软雅黑" panose="020B0503020204020204" charset="-122"/>
            </a:endParaRPr>
          </a:p>
          <a:p>
            <a:r>
              <a:rPr sz="2400" b="1">
                <a:latin typeface="微软雅黑" panose="020B0503020204020204" charset="-122"/>
                <a:ea typeface="微软雅黑" panose="020B0503020204020204" charset="-122"/>
                <a:cs typeface="微软雅黑" panose="020B0503020204020204" charset="-122"/>
              </a:rPr>
              <a:t>     很快，它的</a:t>
            </a:r>
            <a:r>
              <a:rPr sz="2400" b="1">
                <a:solidFill>
                  <a:srgbClr val="002060"/>
                </a:solidFill>
                <a:latin typeface="微软雅黑" panose="020B0503020204020204" charset="-122"/>
                <a:ea typeface="微软雅黑" panose="020B0503020204020204" charset="-122"/>
                <a:cs typeface="微软雅黑" panose="020B0503020204020204" charset="-122"/>
              </a:rPr>
              <a:t>爪子就搭在你的膝盖上</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latin typeface="微软雅黑" panose="020B0503020204020204" charset="-122"/>
                <a:ea typeface="微软雅黑" panose="020B0503020204020204" charset="-122"/>
                <a:cs typeface="微软雅黑" panose="020B0503020204020204" charset="-122"/>
              </a:rPr>
              <a:t>，它</a:t>
            </a:r>
            <a:r>
              <a:rPr sz="2400" b="1">
                <a:solidFill>
                  <a:srgbClr val="002060"/>
                </a:solidFill>
                <a:latin typeface="微软雅黑" panose="020B0503020204020204" charset="-122"/>
                <a:ea typeface="微软雅黑" panose="020B0503020204020204" charset="-122"/>
                <a:cs typeface="微软雅黑" panose="020B0503020204020204" charset="-122"/>
              </a:rPr>
              <a:t>抬起头来，乞求地望着你的脸</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sz="2400" b="1">
                <a:latin typeface="微软雅黑" panose="020B0503020204020204" charset="-122"/>
                <a:ea typeface="微软雅黑" panose="020B0503020204020204" charset="-122"/>
                <a:cs typeface="微软雅黑" panose="020B0503020204020204" charset="-122"/>
              </a:rPr>
              <a:t>。他</a:t>
            </a:r>
            <a:r>
              <a:rPr sz="2400" b="1">
                <a:solidFill>
                  <a:srgbClr val="002060"/>
                </a:solidFill>
                <a:latin typeface="微软雅黑" panose="020B0503020204020204" charset="-122"/>
                <a:ea typeface="微软雅黑" panose="020B0503020204020204" charset="-122"/>
                <a:cs typeface="微软雅黑" panose="020B0503020204020204" charset="-122"/>
              </a:rPr>
              <a:t>摇着尾巴，试图微笑</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solidFill>
                  <a:srgbClr val="002060"/>
                </a:solidFill>
                <a:latin typeface="微软雅黑" panose="020B0503020204020204" charset="-122"/>
                <a:ea typeface="微软雅黑" panose="020B0503020204020204" charset="-122"/>
                <a:cs typeface="微软雅黑" panose="020B0503020204020204" charset="-122"/>
              </a:rPr>
              <a:t>，暗示你一笑了之</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 心理</a:t>
            </a:r>
            <a:r>
              <a:rPr sz="2400" b="1">
                <a:latin typeface="微软雅黑" panose="020B0503020204020204" charset="-122"/>
                <a:ea typeface="微软雅黑" panose="020B0503020204020204" charset="-122"/>
                <a:cs typeface="微软雅黑" panose="020B0503020204020204" charset="-122"/>
              </a:rPr>
              <a:t>。然后他</a:t>
            </a:r>
            <a:r>
              <a:rPr sz="2400" b="1">
                <a:solidFill>
                  <a:srgbClr val="002060"/>
                </a:solidFill>
                <a:latin typeface="微软雅黑" panose="020B0503020204020204" charset="-122"/>
                <a:ea typeface="微软雅黑" panose="020B0503020204020204" charset="-122"/>
                <a:cs typeface="微软雅黑" panose="020B0503020204020204" charset="-122"/>
              </a:rPr>
              <a:t>跳下来，在房间里跑来跑去</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latin typeface="微软雅黑" panose="020B0503020204020204" charset="-122"/>
                <a:ea typeface="微软雅黑" panose="020B0503020204020204" charset="-122"/>
                <a:cs typeface="微软雅黑" panose="020B0503020204020204" charset="-122"/>
              </a:rPr>
              <a:t>，</a:t>
            </a:r>
            <a:r>
              <a:rPr sz="2400" b="1">
                <a:solidFill>
                  <a:srgbClr val="002060"/>
                </a:solidFill>
                <a:latin typeface="微软雅黑" panose="020B0503020204020204" charset="-122"/>
                <a:ea typeface="微软雅黑" panose="020B0503020204020204" charset="-122"/>
                <a:cs typeface="微软雅黑" panose="020B0503020204020204" charset="-122"/>
              </a:rPr>
              <a:t>用他有趣的恶作剧来吸引你的注意力</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sz="2400" b="1">
                <a:latin typeface="微软雅黑" panose="020B0503020204020204" charset="-122"/>
                <a:ea typeface="微软雅黑" panose="020B0503020204020204" charset="-122"/>
                <a:cs typeface="微软雅黑" panose="020B0503020204020204" charset="-122"/>
              </a:rPr>
              <a:t>，或者他甚至</a:t>
            </a:r>
            <a:r>
              <a:rPr sz="2400" b="1">
                <a:solidFill>
                  <a:srgbClr val="002060"/>
                </a:solidFill>
                <a:latin typeface="微软雅黑" panose="020B0503020204020204" charset="-122"/>
                <a:ea typeface="微软雅黑" panose="020B0503020204020204" charset="-122"/>
                <a:cs typeface="微软雅黑" panose="020B0503020204020204" charset="-122"/>
              </a:rPr>
              <a:t>以一种不以为然的方式</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神态</a:t>
            </a:r>
            <a:r>
              <a:rPr sz="2400" b="1">
                <a:solidFill>
                  <a:srgbClr val="002060"/>
                </a:solidFill>
                <a:latin typeface="微软雅黑" panose="020B0503020204020204" charset="-122"/>
                <a:ea typeface="微软雅黑" panose="020B0503020204020204" charset="-122"/>
                <a:cs typeface="微软雅黑" panose="020B0503020204020204" charset="-122"/>
              </a:rPr>
              <a:t>叫了一声</a:t>
            </a:r>
            <a:r>
              <a:rPr sz="2400" b="1">
                <a:latin typeface="微软雅黑" panose="020B0503020204020204" charset="-122"/>
                <a:ea typeface="微软雅黑" panose="020B0503020204020204" charset="-122"/>
                <a:cs typeface="微软雅黑" panose="020B0503020204020204" charset="-122"/>
              </a:rPr>
              <a:t>，但他很快又回来</a:t>
            </a:r>
            <a:r>
              <a:rPr sz="2400" b="1">
                <a:solidFill>
                  <a:srgbClr val="002060"/>
                </a:solidFill>
                <a:latin typeface="微软雅黑" panose="020B0503020204020204" charset="-122"/>
                <a:ea typeface="微软雅黑" panose="020B0503020204020204" charset="-122"/>
                <a:cs typeface="微软雅黑" panose="020B0503020204020204" charset="-122"/>
              </a:rPr>
              <a:t>舔你的脸</a:t>
            </a:r>
            <a:r>
              <a:rPr lang="zh-CN" altLang="en-US" sz="2400" b="1" baseline="-25000">
                <a:solidFill>
                  <a:srgbClr val="C00000"/>
                </a:solidFill>
                <a:latin typeface="微软雅黑" panose="020B0503020204020204" charset="-122"/>
                <a:ea typeface="微软雅黑" panose="020B0503020204020204" charset="-122"/>
                <a:cs typeface="微软雅黑" panose="020B0503020204020204" charset="-122"/>
                <a:sym typeface="+mn-ea"/>
              </a:rPr>
              <a:t>动作</a:t>
            </a:r>
            <a:r>
              <a:rPr sz="2400" b="1">
                <a:latin typeface="微软雅黑" panose="020B0503020204020204" charset="-122"/>
                <a:ea typeface="微软雅黑" panose="020B0503020204020204" charset="-122"/>
                <a:cs typeface="微软雅黑"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human-dog relationship </a:t>
            </a:r>
          </a:p>
        </p:txBody>
      </p:sp>
      <p:sp>
        <p:nvSpPr>
          <p:cNvPr id="3" name="文本框 2"/>
          <p:cNvSpPr txBox="1"/>
          <p:nvPr/>
        </p:nvSpPr>
        <p:spPr>
          <a:xfrm>
            <a:off x="565785" y="751840"/>
            <a:ext cx="11139170" cy="587756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A man</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s dog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stands by </a:t>
            </a:r>
            <a:r>
              <a:rPr lang="zh-CN" altLang="en-US" sz="2400" b="1">
                <a:latin typeface="微软雅黑" panose="020B0503020204020204" charset="-122"/>
                <a:ea typeface="微软雅黑" panose="020B0503020204020204" charset="-122"/>
                <a:cs typeface="微软雅黑" panose="020B0503020204020204" charset="-122"/>
              </a:rPr>
              <a:t>him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in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prosperity</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and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poverty</a:t>
            </a:r>
            <a:r>
              <a:rPr lang="zh-CN" altLang="en-US" sz="2400" b="1">
                <a:latin typeface="微软雅黑" panose="020B0503020204020204" charset="-122"/>
                <a:ea typeface="微软雅黑" panose="020B0503020204020204" charset="-122"/>
                <a:cs typeface="微软雅黑" panose="020B0503020204020204" charset="-122"/>
              </a:rPr>
              <a:t>,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in health and in sickness</a:t>
            </a:r>
            <a:r>
              <a:rPr lang="zh-CN" altLang="en-US" sz="2400" b="1">
                <a:latin typeface="微软雅黑" panose="020B0503020204020204" charset="-122"/>
                <a:ea typeface="微软雅黑" panose="020B0503020204020204" charset="-122"/>
                <a:cs typeface="微软雅黑" panose="020B0503020204020204" charset="-122"/>
              </a:rPr>
              <a:t>. He will sleep on the cold ground,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when the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wintry</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winds blow and the snow drives fiercely, </a:t>
            </a:r>
            <a:r>
              <a:rPr lang="zh-CN" altLang="en-US" sz="2400" b="1">
                <a:latin typeface="微软雅黑" panose="020B0503020204020204" charset="-122"/>
                <a:ea typeface="微软雅黑" panose="020B0503020204020204" charset="-122"/>
                <a:cs typeface="微软雅黑" panose="020B0503020204020204" charset="-122"/>
              </a:rPr>
              <a:t>if only he may be near his master</a:t>
            </a:r>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s side. He will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kiss the hand </a:t>
            </a:r>
            <a:r>
              <a:rPr lang="zh-CN" altLang="en-US" sz="2400" b="1">
                <a:latin typeface="微软雅黑" panose="020B0503020204020204" charset="-122"/>
                <a:ea typeface="微软雅黑" panose="020B0503020204020204" charset="-122"/>
                <a:cs typeface="微软雅黑" panose="020B0503020204020204" charset="-122"/>
              </a:rPr>
              <a:t>that has no food to offer, he will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lick the wounds and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sores</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that come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in</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 encounter with</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 the roughness of the world</a:t>
            </a:r>
            <a:r>
              <a:rPr lang="zh-CN" altLang="en-US" sz="2400" b="1">
                <a:latin typeface="微软雅黑" panose="020B0503020204020204" charset="-122"/>
                <a:ea typeface="微软雅黑" panose="020B0503020204020204" charset="-122"/>
                <a:cs typeface="微软雅黑" panose="020B0503020204020204" charset="-122"/>
              </a:rPr>
              <a:t>. He guards the sleep of his </a:t>
            </a:r>
            <a:r>
              <a:rPr lang="zh-CN" altLang="en-US" sz="2400" b="1" u="sng">
                <a:solidFill>
                  <a:srgbClr val="002060"/>
                </a:solidFill>
                <a:latin typeface="微软雅黑" panose="020B0503020204020204" charset="-122"/>
                <a:ea typeface="微软雅黑" panose="020B0503020204020204" charset="-122"/>
                <a:cs typeface="微软雅黑" panose="020B0503020204020204" charset="-122"/>
              </a:rPr>
              <a:t>pauper</a:t>
            </a:r>
            <a:r>
              <a:rPr lang="zh-CN" altLang="en-US" sz="2400" b="1">
                <a:latin typeface="微软雅黑" panose="020B0503020204020204" charset="-122"/>
                <a:ea typeface="微软雅黑" panose="020B0503020204020204" charset="-122"/>
                <a:cs typeface="微软雅黑" panose="020B0503020204020204" charset="-122"/>
              </a:rPr>
              <a:t> master as if he were a </a:t>
            </a:r>
            <a:r>
              <a:rPr lang="zh-CN" altLang="en-US" sz="2400" b="1">
                <a:solidFill>
                  <a:srgbClr val="002060"/>
                </a:solidFill>
                <a:latin typeface="微软雅黑" panose="020B0503020204020204" charset="-122"/>
                <a:ea typeface="微软雅黑" panose="020B0503020204020204" charset="-122"/>
                <a:cs typeface="微软雅黑" panose="020B0503020204020204" charset="-122"/>
              </a:rPr>
              <a:t>prince</a:t>
            </a:r>
            <a:r>
              <a:rPr lang="zh-CN" altLang="en-US" sz="2400" b="1">
                <a:latin typeface="微软雅黑" panose="020B0503020204020204" charset="-122"/>
                <a:ea typeface="微软雅黑" panose="020B0503020204020204" charset="-122"/>
                <a:cs typeface="微软雅黑" panose="020B0503020204020204" charset="-122"/>
              </a:rPr>
              <a:t>.</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prosperity /prɒˈsperəti/ </a:t>
            </a:r>
            <a:r>
              <a:rPr lang="en-US" sz="1600" b="1" i="1">
                <a:solidFill>
                  <a:schemeClr val="tx1"/>
                </a:solidFill>
                <a:latin typeface="微软雅黑" panose="020B0503020204020204" charset="-122"/>
                <a:ea typeface="微软雅黑" panose="020B0503020204020204" charset="-122"/>
                <a:cs typeface="微软雅黑" panose="020B0503020204020204" charset="-122"/>
              </a:rPr>
              <a:t>n. 繁荣，成功</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poverty /ˈpɒvəti/ </a:t>
            </a:r>
            <a:r>
              <a:rPr lang="en-US" sz="1600" b="1" i="1">
                <a:latin typeface="微软雅黑" panose="020B0503020204020204" charset="-122"/>
                <a:ea typeface="微软雅黑" panose="020B0503020204020204" charset="-122"/>
                <a:cs typeface="微软雅黑" panose="020B0503020204020204" charset="-122"/>
              </a:rPr>
              <a:t>n. 贫困；困难</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wintry  /ˈwɪntri/  </a:t>
            </a:r>
            <a:r>
              <a:rPr lang="en-US" sz="1600" b="1" i="1">
                <a:latin typeface="微软雅黑" panose="020B0503020204020204" charset="-122"/>
                <a:ea typeface="微软雅黑" panose="020B0503020204020204" charset="-122"/>
                <a:cs typeface="微软雅黑" panose="020B0503020204020204" charset="-122"/>
              </a:rPr>
              <a:t>adj. 寒冷的，冬天的；冷淡的</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sore /sɔː(r)/ </a:t>
            </a:r>
            <a:r>
              <a:rPr lang="en-US" sz="1600" b="1" i="1">
                <a:latin typeface="微软雅黑" panose="020B0503020204020204" charset="-122"/>
                <a:ea typeface="微软雅黑" panose="020B0503020204020204" charset="-122"/>
                <a:cs typeface="微软雅黑" panose="020B0503020204020204" charset="-122"/>
              </a:rPr>
              <a:t>adj. 疼痛的，痛心的；剧烈的，极度的  n. 溃疡，痛处；伤心事</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encounter with  </a:t>
            </a:r>
            <a:r>
              <a:rPr lang="en-US" sz="1600" b="1" i="1">
                <a:latin typeface="微软雅黑" panose="020B0503020204020204" charset="-122"/>
                <a:ea typeface="微软雅黑" panose="020B0503020204020204" charset="-122"/>
                <a:cs typeface="微软雅黑" panose="020B0503020204020204" charset="-122"/>
              </a:rPr>
              <a:t>遭遇，遇到</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pauper /ˈpɔːpə(r)/ </a:t>
            </a:r>
            <a:r>
              <a:rPr lang="en-US" sz="1600" b="1" i="1">
                <a:latin typeface="微软雅黑" panose="020B0503020204020204" charset="-122"/>
                <a:ea typeface="微软雅黑" panose="020B0503020204020204" charset="-122"/>
                <a:cs typeface="微软雅黑" panose="020B0503020204020204" charset="-122"/>
              </a:rPr>
              <a:t>n. 乞丐；穷人；靠救济度日者   adj. 贫民的</a:t>
            </a:r>
          </a:p>
          <a:p>
            <a:pPr indent="0" algn="l">
              <a:buClrTx/>
              <a:buSzTx/>
              <a:buFont typeface="Wingdings" panose="05000000000000000000" charset="0"/>
              <a:buNone/>
            </a:pP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r>
              <a:rPr lang="zh-CN" altLang="en-US" sz="2400" b="1">
                <a:latin typeface="微软雅黑" panose="020B0503020204020204" charset="-122"/>
                <a:ea typeface="微软雅黑" panose="020B0503020204020204" charset="-122"/>
                <a:cs typeface="微软雅黑" panose="020B0503020204020204" charset="-122"/>
              </a:rPr>
              <a:t>   一个人的狗不管他是富贵还是贫穷，是健康还是疾病，都会守在他身边。当寒风凛冽，大雪纷飞的时候，只要能靠近主人，它会睡在冰冷的地上。他会亲吻没有食物的手，他会舔舐在这个粗糙的世界中所受的创伤。即使主人是乞丐，他也像守护王子一样守护他。</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4.</a:t>
            </a:r>
          </a:p>
        </p:txBody>
      </p:sp>
      <p:sp>
        <p:nvSpPr>
          <p:cNvPr id="11" name="文本框 10"/>
          <p:cNvSpPr txBox="1"/>
          <p:nvPr/>
        </p:nvSpPr>
        <p:spPr>
          <a:xfrm>
            <a:off x="2062480" y="184150"/>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Describing human-dog relationship </a:t>
            </a:r>
          </a:p>
        </p:txBody>
      </p:sp>
      <p:sp>
        <p:nvSpPr>
          <p:cNvPr id="3" name="文本框 2"/>
          <p:cNvSpPr txBox="1"/>
          <p:nvPr/>
        </p:nvSpPr>
        <p:spPr>
          <a:xfrm>
            <a:off x="128905" y="751840"/>
            <a:ext cx="11933555" cy="6000750"/>
          </a:xfrm>
          <a:prstGeom prst="rect">
            <a:avLst/>
          </a:prstGeom>
          <a:noFill/>
        </p:spPr>
        <p:txBody>
          <a:bodyPr wrap="square" rtlCol="0" anchor="t">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sz="2400" b="1">
                <a:latin typeface="微软雅黑" panose="020B0503020204020204" charset="-122"/>
                <a:ea typeface="微软雅黑" panose="020B0503020204020204" charset="-122"/>
                <a:cs typeface="微软雅黑" panose="020B0503020204020204" charset="-122"/>
              </a:rPr>
              <a:t>   As a dog lover, our canine companions always fill me with joy. Whether </a:t>
            </a:r>
            <a:r>
              <a:rPr sz="2400" b="1" u="sng">
                <a:latin typeface="微软雅黑" panose="020B0503020204020204" charset="-122"/>
                <a:ea typeface="微软雅黑" panose="020B0503020204020204" charset="-122"/>
                <a:cs typeface="微软雅黑" panose="020B0503020204020204" charset="-122"/>
              </a:rPr>
              <a:t>pedigree</a:t>
            </a:r>
            <a:r>
              <a:rPr sz="2400" b="1">
                <a:latin typeface="微软雅黑" panose="020B0503020204020204" charset="-122"/>
                <a:ea typeface="微软雅黑" panose="020B0503020204020204" charset="-122"/>
                <a:cs typeface="微软雅黑" panose="020B0503020204020204" charset="-122"/>
              </a:rPr>
              <a:t> or</a:t>
            </a:r>
            <a:r>
              <a:rPr sz="2400" b="1" u="sng">
                <a:latin typeface="微软雅黑" panose="020B0503020204020204" charset="-122"/>
                <a:ea typeface="微软雅黑" panose="020B0503020204020204" charset="-122"/>
                <a:cs typeface="微软雅黑" panose="020B0503020204020204" charset="-122"/>
              </a:rPr>
              <a:t> mongrel,</a:t>
            </a:r>
            <a:r>
              <a:rPr sz="2400" b="1">
                <a:latin typeface="微软雅黑" panose="020B0503020204020204" charset="-122"/>
                <a:ea typeface="微软雅黑" panose="020B0503020204020204" charset="-122"/>
                <a:cs typeface="微软雅黑" panose="020B0503020204020204" charset="-122"/>
              </a:rPr>
              <a:t> </a:t>
            </a:r>
            <a:r>
              <a:rPr sz="2400" b="1" u="sng">
                <a:latin typeface="微软雅黑" panose="020B0503020204020204" charset="-122"/>
                <a:ea typeface="微软雅黑" panose="020B0503020204020204" charset="-122"/>
                <a:cs typeface="微软雅黑" panose="020B0503020204020204" charset="-122"/>
              </a:rPr>
              <a:t>tame</a:t>
            </a:r>
            <a:r>
              <a:rPr sz="2400" b="1">
                <a:latin typeface="微软雅黑" panose="020B0503020204020204" charset="-122"/>
                <a:ea typeface="微软雅黑" panose="020B0503020204020204" charset="-122"/>
                <a:cs typeface="微软雅黑" panose="020B0503020204020204" charset="-122"/>
              </a:rPr>
              <a:t> or </a:t>
            </a:r>
            <a:r>
              <a:rPr sz="2400" b="1" u="sng">
                <a:latin typeface="微软雅黑" panose="020B0503020204020204" charset="-122"/>
                <a:ea typeface="微软雅黑" panose="020B0503020204020204" charset="-122"/>
                <a:cs typeface="微软雅黑" panose="020B0503020204020204" charset="-122"/>
              </a:rPr>
              <a:t>stray</a:t>
            </a:r>
            <a:r>
              <a:rPr sz="2400" b="1">
                <a:latin typeface="微软雅黑" panose="020B0503020204020204" charset="-122"/>
                <a:ea typeface="微软雅黑" panose="020B0503020204020204" charset="-122"/>
                <a:cs typeface="微软雅黑" panose="020B0503020204020204" charset="-122"/>
              </a:rPr>
              <a:t>, whenever I see one, I smile. After all, their loyalty is </a:t>
            </a:r>
            <a:r>
              <a:rPr sz="2400" b="1" u="sng">
                <a:latin typeface="微软雅黑" panose="020B0503020204020204" charset="-122"/>
                <a:ea typeface="微软雅黑" panose="020B0503020204020204" charset="-122"/>
                <a:cs typeface="微软雅黑" panose="020B0503020204020204" charset="-122"/>
              </a:rPr>
              <a:t>indisputable</a:t>
            </a:r>
            <a:r>
              <a:rPr sz="2400" b="1">
                <a:latin typeface="微软雅黑" panose="020B0503020204020204" charset="-122"/>
                <a:ea typeface="微软雅黑" panose="020B0503020204020204" charset="-122"/>
                <a:cs typeface="微软雅黑" panose="020B0503020204020204" charset="-122"/>
              </a:rPr>
              <a:t>, their companionship is always welcome, they fetch for us, guard for us and even work for us when required.</a:t>
            </a:r>
          </a:p>
          <a:p>
            <a:r>
              <a:rPr sz="2400" b="1">
                <a:latin typeface="微软雅黑" panose="020B0503020204020204" charset="-122"/>
                <a:ea typeface="微软雅黑" panose="020B0503020204020204" charset="-122"/>
                <a:cs typeface="微软雅黑" panose="020B0503020204020204" charset="-122"/>
              </a:rPr>
              <a:t>   Well, not content with just warming the </a:t>
            </a:r>
            <a:r>
              <a:rPr sz="2400" b="1" u="sng">
                <a:latin typeface="微软雅黑" panose="020B0503020204020204" charset="-122"/>
                <a:ea typeface="微软雅黑" panose="020B0503020204020204" charset="-122"/>
                <a:cs typeface="微软雅黑" panose="020B0503020204020204" charset="-122"/>
              </a:rPr>
              <a:t>cockles</a:t>
            </a:r>
            <a:r>
              <a:rPr sz="2400" b="1">
                <a:latin typeface="微软雅黑" panose="020B0503020204020204" charset="-122"/>
                <a:ea typeface="微软雅黑" panose="020B0503020204020204" charset="-122"/>
                <a:cs typeface="微软雅黑" panose="020B0503020204020204" charset="-122"/>
              </a:rPr>
              <a:t> of your heart, it seems that our four-legged-friends actually lower the risk of </a:t>
            </a:r>
            <a:r>
              <a:rPr sz="2400" b="1" u="sng">
                <a:latin typeface="微软雅黑" panose="020B0503020204020204" charset="-122"/>
                <a:ea typeface="微软雅黑" panose="020B0503020204020204" charset="-122"/>
                <a:cs typeface="微软雅黑" panose="020B0503020204020204" charset="-122"/>
              </a:rPr>
              <a:t>cardiovascular</a:t>
            </a:r>
            <a:r>
              <a:rPr sz="2400" b="1">
                <a:latin typeface="微软雅黑" panose="020B0503020204020204" charset="-122"/>
                <a:ea typeface="微软雅黑" panose="020B0503020204020204" charset="-122"/>
                <a:cs typeface="微软雅黑" panose="020B0503020204020204" charset="-122"/>
              </a:rPr>
              <a:t> disease, according to a 2017 scientific study.</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pedigree /ˈpedɪɡriː/ </a:t>
            </a:r>
            <a:r>
              <a:rPr lang="en-US" sz="1600" b="1" i="1">
                <a:solidFill>
                  <a:schemeClr val="tx1"/>
                </a:solidFill>
                <a:latin typeface="微软雅黑" panose="020B0503020204020204" charset="-122"/>
                <a:ea typeface="微软雅黑" panose="020B0503020204020204" charset="-122"/>
                <a:cs typeface="微软雅黑" panose="020B0503020204020204" charset="-122"/>
              </a:rPr>
              <a:t>n. 血统；家谱  adj. 纯种的</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mongrel /ˈmʌŋɡrəl/ </a:t>
            </a:r>
            <a:r>
              <a:rPr lang="en-US" sz="1600" b="1" i="1">
                <a:latin typeface="微软雅黑" panose="020B0503020204020204" charset="-122"/>
                <a:ea typeface="微软雅黑" panose="020B0503020204020204" charset="-122"/>
                <a:cs typeface="微软雅黑" panose="020B0503020204020204" charset="-122"/>
              </a:rPr>
              <a:t>n. 杂种；混血儿；杂种动物 adj. 杂种的；混血儿的</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tame /teɪm/ </a:t>
            </a:r>
            <a:r>
              <a:rPr lang="en-US" sz="1600" b="1" i="1">
                <a:latin typeface="微软雅黑" panose="020B0503020204020204" charset="-122"/>
                <a:ea typeface="微软雅黑" panose="020B0503020204020204" charset="-122"/>
                <a:cs typeface="微软雅黑" panose="020B0503020204020204" charset="-122"/>
              </a:rPr>
              <a:t>adj. 驯服的；平淡的；乏味的；顺从的v. 驯养；使变得平淡；制服</a:t>
            </a: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stray /streɪ/ </a:t>
            </a:r>
            <a:r>
              <a:rPr lang="en-US" sz="1600" b="1" i="1">
                <a:latin typeface="微软雅黑" panose="020B0503020204020204" charset="-122"/>
                <a:ea typeface="微软雅黑" panose="020B0503020204020204" charset="-122"/>
                <a:cs typeface="微软雅黑" panose="020B0503020204020204" charset="-122"/>
              </a:rPr>
              <a:t>v. 迷路，走失  adj. 走失的  n. 走失宠物，无主家畜；走散者</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indisputable /ˌɪndɪˈspjuːtəbl/ </a:t>
            </a:r>
            <a:r>
              <a:rPr lang="en-US" sz="1600" b="1" i="1">
                <a:latin typeface="微软雅黑" panose="020B0503020204020204" charset="-122"/>
                <a:ea typeface="微软雅黑" panose="020B0503020204020204" charset="-122"/>
                <a:cs typeface="微软雅黑" panose="020B0503020204020204" charset="-122"/>
              </a:rPr>
              <a:t>adj. 不容置疑的，无可争辩的</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cockles  </a:t>
            </a:r>
            <a:r>
              <a:rPr lang="en-US" sz="1600" b="1" i="1">
                <a:latin typeface="微软雅黑" panose="020B0503020204020204" charset="-122"/>
                <a:ea typeface="微软雅黑" panose="020B0503020204020204" charset="-122"/>
                <a:cs typeface="微软雅黑" panose="020B0503020204020204" charset="-122"/>
              </a:rPr>
              <a:t>n. 波纹，起皱; 小贝肉; 牡蛎</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pPr marL="285750" indent="-285750" algn="l">
              <a:buClrTx/>
              <a:buSzTx/>
              <a:buFont typeface="Wingdings" panose="05000000000000000000" charset="0"/>
              <a:buChar char="Ø"/>
            </a:pPr>
            <a:r>
              <a:rPr lang="en-US" sz="1600" b="1" i="1">
                <a:solidFill>
                  <a:srgbClr val="002060"/>
                </a:solidFill>
                <a:latin typeface="微软雅黑" panose="020B0503020204020204" charset="-122"/>
                <a:ea typeface="微软雅黑" panose="020B0503020204020204" charset="-122"/>
                <a:cs typeface="微软雅黑" panose="020B0503020204020204" charset="-122"/>
              </a:rPr>
              <a:t>cardiovascular /ˌkɑːdiəʊˈvæskjələ(r)/ </a:t>
            </a:r>
            <a:r>
              <a:rPr lang="en-US" sz="1600" b="1" i="1">
                <a:latin typeface="微软雅黑" panose="020B0503020204020204" charset="-122"/>
                <a:ea typeface="微软雅黑" panose="020B0503020204020204" charset="-122"/>
                <a:cs typeface="微软雅黑" panose="020B0503020204020204" charset="-122"/>
              </a:rPr>
              <a:t>adj. [解剖] 心血管的</a:t>
            </a:r>
            <a:endParaRPr lang="en-US" sz="1600" b="1" i="1">
              <a:solidFill>
                <a:srgbClr val="002060"/>
              </a:solidFill>
              <a:latin typeface="微软雅黑" panose="020B0503020204020204" charset="-122"/>
              <a:ea typeface="微软雅黑" panose="020B0503020204020204" charset="-122"/>
              <a:cs typeface="微软雅黑" panose="020B0503020204020204" charset="-122"/>
            </a:endParaRPr>
          </a:p>
          <a:p>
            <a:r>
              <a:rPr sz="2400" b="1">
                <a:latin typeface="微软雅黑" panose="020B0503020204020204" charset="-122"/>
                <a:ea typeface="微软雅黑" panose="020B0503020204020204" charset="-122"/>
                <a:cs typeface="微软雅黑" panose="020B0503020204020204" charset="-122"/>
              </a:rPr>
              <a:t>   </a:t>
            </a:r>
            <a:r>
              <a:rPr sz="2000" b="1">
                <a:latin typeface="微软雅黑" panose="020B0503020204020204" charset="-122"/>
                <a:ea typeface="微软雅黑" panose="020B0503020204020204" charset="-122"/>
                <a:cs typeface="微软雅黑" panose="020B0503020204020204" charset="-122"/>
              </a:rPr>
              <a:t>作为一个爱狗者，我们的狗伙伴总是让我充满欢乐。无论是纯种的还是杂种的，无论是驯养的还是流浪的，只要我看到一只，我就会微笑。毕竟，他们的忠诚是无可争辩的，他们的友谊总是受欢迎的，他们为我们</a:t>
            </a:r>
            <a:r>
              <a:rPr lang="zh-CN" sz="2000" b="1">
                <a:latin typeface="微软雅黑" panose="020B0503020204020204" charset="-122"/>
                <a:ea typeface="微软雅黑" panose="020B0503020204020204" charset="-122"/>
                <a:cs typeface="微软雅黑" panose="020B0503020204020204" charset="-122"/>
              </a:rPr>
              <a:t>争</a:t>
            </a:r>
            <a:r>
              <a:rPr sz="2000" b="1">
                <a:latin typeface="微软雅黑" panose="020B0503020204020204" charset="-122"/>
                <a:ea typeface="微软雅黑" panose="020B0503020204020204" charset="-122"/>
                <a:cs typeface="微软雅黑" panose="020B0503020204020204" charset="-122"/>
              </a:rPr>
              <a:t>取，为我们守护，甚至在需要的时候为我们工作。</a:t>
            </a:r>
          </a:p>
          <a:p>
            <a:r>
              <a:rPr sz="2000" b="1">
                <a:latin typeface="微软雅黑" panose="020B0503020204020204" charset="-122"/>
                <a:ea typeface="微软雅黑" panose="020B0503020204020204" charset="-122"/>
                <a:cs typeface="微软雅黑" panose="020B0503020204020204" charset="-122"/>
              </a:rPr>
              <a:t>    2017年的一项科学研究结果显示，我们的“四腿朋友”不仅满足于让</a:t>
            </a:r>
            <a:r>
              <a:rPr lang="zh-CN" sz="2000" b="1">
                <a:latin typeface="微软雅黑" panose="020B0503020204020204" charset="-122"/>
                <a:ea typeface="微软雅黑" panose="020B0503020204020204" charset="-122"/>
                <a:cs typeface="微软雅黑" panose="020B0503020204020204" charset="-122"/>
              </a:rPr>
              <a:t>我们</a:t>
            </a:r>
            <a:r>
              <a:rPr sz="2000" b="1">
                <a:latin typeface="微软雅黑" panose="020B0503020204020204" charset="-122"/>
                <a:ea typeface="微软雅黑" panose="020B0503020204020204" charset="-122"/>
                <a:cs typeface="微软雅黑" panose="020B0503020204020204" charset="-122"/>
              </a:rPr>
              <a:t>暖</a:t>
            </a:r>
            <a:r>
              <a:rPr sz="2000" b="1">
                <a:latin typeface="微软雅黑" panose="020B0503020204020204" charset="-122"/>
                <a:ea typeface="微软雅黑" panose="020B0503020204020204" charset="-122"/>
                <a:cs typeface="微软雅黑" panose="020B0503020204020204" charset="-122"/>
                <a:sym typeface="+mn-ea"/>
              </a:rPr>
              <a:t>心</a:t>
            </a:r>
            <a:r>
              <a:rPr sz="2000" b="1">
                <a:latin typeface="微软雅黑" panose="020B0503020204020204" charset="-122"/>
                <a:ea typeface="微软雅黑" panose="020B0503020204020204" charset="-122"/>
                <a:cs typeface="微软雅黑" panose="020B0503020204020204" charset="-122"/>
              </a:rPr>
              <a:t>，似乎还能降低心血管疾病的风险。</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1638593" y="653992"/>
            <a:ext cx="7738357" cy="2999650"/>
            <a:chOff x="1535723" y="1459807"/>
            <a:chExt cx="7738357" cy="2999650"/>
          </a:xfrm>
        </p:grpSpPr>
        <p:grpSp>
          <p:nvGrpSpPr>
            <p:cNvPr id="8" name="组合 7"/>
            <p:cNvGrpSpPr/>
            <p:nvPr/>
          </p:nvGrpSpPr>
          <p:grpSpPr>
            <a:xfrm>
              <a:off x="1535723" y="2667000"/>
              <a:ext cx="6377354" cy="1511832"/>
              <a:chOff x="1535723" y="2667000"/>
              <a:chExt cx="6377354" cy="1511832"/>
            </a:xfrm>
          </p:grpSpPr>
          <p:grpSp>
            <p:nvGrpSpPr>
              <p:cNvPr id="7" name="组合 6"/>
              <p:cNvGrpSpPr/>
              <p:nvPr/>
            </p:nvGrpSpPr>
            <p:grpSpPr>
              <a:xfrm>
                <a:off x="1535723" y="2667000"/>
                <a:ext cx="6377354" cy="1511832"/>
                <a:chOff x="1535723" y="2667000"/>
                <a:chExt cx="6377354" cy="1511832"/>
              </a:xfrm>
            </p:grpSpPr>
            <p:sp>
              <p:nvSpPr>
                <p:cNvPr id="3" name="流程图: 资料带 2"/>
                <p:cNvSpPr/>
                <p:nvPr/>
              </p:nvSpPr>
              <p:spPr>
                <a:xfrm>
                  <a:off x="1535723" y="2667000"/>
                  <a:ext cx="6377354" cy="1511832"/>
                </a:xfrm>
                <a:prstGeom prst="flowChartPunchedTap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资料带 3"/>
                <p:cNvSpPr/>
                <p:nvPr/>
              </p:nvSpPr>
              <p:spPr>
                <a:xfrm>
                  <a:off x="1746738" y="2875388"/>
                  <a:ext cx="5955323" cy="1162645"/>
                </a:xfrm>
                <a:prstGeom prst="flowChartPunchedTap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p:cNvSpPr txBox="1"/>
              <p:nvPr/>
            </p:nvSpPr>
            <p:spPr>
              <a:xfrm>
                <a:off x="3055913" y="3142615"/>
                <a:ext cx="4098925" cy="706755"/>
              </a:xfrm>
              <a:prstGeom prst="rect">
                <a:avLst/>
              </a:prstGeom>
              <a:noFill/>
            </p:spPr>
            <p:txBody>
              <a:bodyPr wrap="square" rtlCol="0">
                <a:spAutoFit/>
              </a:bodyPr>
              <a:lstStyle/>
              <a:p>
                <a:r>
                  <a:rPr lang="zh-CN" altLang="en-US" sz="4000" dirty="0">
                    <a:solidFill>
                      <a:srgbClr val="F0EAD8"/>
                    </a:solidFill>
                    <a:latin typeface="华康海报体W12(P)" panose="040B0C00000000000000" pitchFamily="82" charset="-122"/>
                    <a:ea typeface="华康海报体W12(P)" panose="040B0C00000000000000" pitchFamily="82" charset="-122"/>
                  </a:rPr>
                  <a:t>狗狗</a:t>
                </a:r>
                <a:r>
                  <a:rPr lang="en-US" altLang="zh-CN" sz="4000" dirty="0">
                    <a:solidFill>
                      <a:srgbClr val="F0EAD8"/>
                    </a:solidFill>
                    <a:latin typeface="华康海报体W12(P)" panose="040B0C00000000000000" pitchFamily="82" charset="-122"/>
                    <a:ea typeface="华康海报体W12(P)" panose="040B0C00000000000000" pitchFamily="82" charset="-122"/>
                  </a:rPr>
                  <a:t>·</a:t>
                </a:r>
                <a:r>
                  <a:rPr lang="zh-CN" altLang="en-US" sz="4000" dirty="0">
                    <a:solidFill>
                      <a:srgbClr val="F0EAD8"/>
                    </a:solidFill>
                    <a:latin typeface="华康海报体W12(P)" panose="040B0C00000000000000" pitchFamily="82" charset="-122"/>
                    <a:ea typeface="华康海报体W12(P)" panose="040B0C00000000000000" pitchFamily="82" charset="-122"/>
                  </a:rPr>
                  <a:t>读后续写</a:t>
                </a:r>
              </a:p>
            </p:txBody>
          </p:sp>
        </p:grpSp>
        <p:pic>
          <p:nvPicPr>
            <p:cNvPr id="2" name="图片 1"/>
            <p:cNvPicPr>
              <a:picLocks noChangeAspect="1"/>
            </p:cNvPicPr>
            <p:nvPr/>
          </p:nvPicPr>
          <p:blipFill>
            <a:blip r:embed="rId4"/>
            <a:stretch>
              <a:fillRect/>
            </a:stretch>
          </p:blipFill>
          <p:spPr>
            <a:xfrm>
              <a:off x="6873971" y="1459807"/>
              <a:ext cx="2400109" cy="29996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0-#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xit" presetSubtype="2" fill="hold" nodeType="afterEffect">
                                  <p:stCondLst>
                                    <p:cond delay="0"/>
                                  </p:stCondLst>
                                  <p:childTnLst>
                                    <p:anim calcmode="lin" valueType="num">
                                      <p:cBhvr additive="base">
                                        <p:cTn id="11" dur="3000"/>
                                        <p:tgtEl>
                                          <p:spTgt spid="9"/>
                                        </p:tgtEl>
                                        <p:attrNameLst>
                                          <p:attrName>ppt_x</p:attrName>
                                        </p:attrNameLst>
                                      </p:cBhvr>
                                      <p:tavLst>
                                        <p:tav tm="0">
                                          <p:val>
                                            <p:strVal val="ppt_x"/>
                                          </p:val>
                                        </p:tav>
                                        <p:tav tm="100000">
                                          <p:val>
                                            <p:strVal val="1+ppt_w/2"/>
                                          </p:val>
                                        </p:tav>
                                      </p:tavLst>
                                    </p:anim>
                                    <p:anim calcmode="lin" valueType="num">
                                      <p:cBhvr additive="base">
                                        <p:cTn id="12" dur="3000"/>
                                        <p:tgtEl>
                                          <p:spTgt spid="9"/>
                                        </p:tgtEl>
                                        <p:attrNameLst>
                                          <p:attrName>ppt_y</p:attrName>
                                        </p:attrNameLst>
                                      </p:cBhvr>
                                      <p:tavLst>
                                        <p:tav tm="0">
                                          <p:val>
                                            <p:strVal val="ppt_y"/>
                                          </p:val>
                                        </p:tav>
                                        <p:tav tm="100000">
                                          <p:val>
                                            <p:strVal val="ppt_y"/>
                                          </p:val>
                                        </p:tav>
                                      </p:tavLst>
                                    </p:anim>
                                    <p:set>
                                      <p:cBhvr>
                                        <p:cTn id="13"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6529705" y="562610"/>
            <a:ext cx="5358130" cy="1419860"/>
            <a:chOff x="6529755" y="557784"/>
            <a:chExt cx="5460792" cy="1436689"/>
          </a:xfrm>
        </p:grpSpPr>
        <p:sp>
          <p:nvSpPr>
            <p:cNvPr id="10" name="椭圆 9"/>
            <p:cNvSpPr/>
            <p:nvPr/>
          </p:nvSpPr>
          <p:spPr>
            <a:xfrm>
              <a:off x="6529755" y="751827"/>
              <a:ext cx="1242646" cy="124264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795613" y="557784"/>
              <a:ext cx="4194934" cy="403507"/>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外形特点，活动情况，生活习性</a:t>
              </a:r>
            </a:p>
          </p:txBody>
        </p:sp>
        <p:sp>
          <p:nvSpPr>
            <p:cNvPr id="21" name="文本框 20"/>
            <p:cNvSpPr txBox="1"/>
            <p:nvPr/>
          </p:nvSpPr>
          <p:spPr>
            <a:xfrm>
              <a:off x="6612597" y="1108954"/>
              <a:ext cx="1101554" cy="528157"/>
            </a:xfrm>
            <a:prstGeom prst="rect">
              <a:avLst/>
            </a:prstGeom>
            <a:noFill/>
          </p:spPr>
          <p:txBody>
            <a:bodyPr wrap="square" rtlCol="0">
              <a:spAutoFit/>
            </a:bodyPr>
            <a:lstStyle/>
            <a:p>
              <a:pPr algn="ctr"/>
              <a:r>
                <a:rPr lang="zh-CN" altLang="en-US" sz="2800" b="1" dirty="0">
                  <a:solidFill>
                    <a:srgbClr val="002060"/>
                  </a:solidFill>
                  <a:latin typeface="微软雅黑" panose="020B0503020204020204" charset="-122"/>
                  <a:ea typeface="微软雅黑" panose="020B0503020204020204" charset="-122"/>
                </a:rPr>
                <a:t>本物</a:t>
              </a:r>
            </a:p>
          </p:txBody>
        </p:sp>
      </p:grpSp>
      <p:grpSp>
        <p:nvGrpSpPr>
          <p:cNvPr id="25" name="组合 24"/>
          <p:cNvGrpSpPr/>
          <p:nvPr/>
        </p:nvGrpSpPr>
        <p:grpSpPr>
          <a:xfrm>
            <a:off x="6517690" y="2421107"/>
            <a:ext cx="4009633" cy="2014855"/>
            <a:chOff x="6529755" y="2551282"/>
            <a:chExt cx="4009633" cy="2014855"/>
          </a:xfrm>
        </p:grpSpPr>
        <p:sp>
          <p:nvSpPr>
            <p:cNvPr id="11" name="椭圆 10"/>
            <p:cNvSpPr/>
            <p:nvPr/>
          </p:nvSpPr>
          <p:spPr>
            <a:xfrm>
              <a:off x="6529755" y="2813538"/>
              <a:ext cx="1242646" cy="124264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127496" y="2551282"/>
              <a:ext cx="2411892" cy="201485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fontAlgn="auto">
                <a:lnSpc>
                  <a:spcPts val="3000"/>
                </a:lnSpc>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内容要充实</a:t>
              </a:r>
            </a:p>
            <a:p>
              <a:pPr marL="342900" indent="-342900" fontAlgn="auto">
                <a:lnSpc>
                  <a:spcPts val="3000"/>
                </a:lnSpc>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故事要感人</a:t>
              </a:r>
            </a:p>
            <a:p>
              <a:pPr marL="342900" indent="-342900" fontAlgn="auto">
                <a:lnSpc>
                  <a:spcPts val="3000"/>
                </a:lnSpc>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语言要准确</a:t>
              </a:r>
            </a:p>
            <a:p>
              <a:pPr marL="342900" indent="-342900" fontAlgn="auto">
                <a:lnSpc>
                  <a:spcPts val="3000"/>
                </a:lnSpc>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情感要真实</a:t>
              </a:r>
            </a:p>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情节要合理</a:t>
              </a:r>
            </a:p>
          </p:txBody>
        </p:sp>
        <p:sp>
          <p:nvSpPr>
            <p:cNvPr id="22" name="文本框 21"/>
            <p:cNvSpPr txBox="1"/>
            <p:nvPr/>
          </p:nvSpPr>
          <p:spPr>
            <a:xfrm>
              <a:off x="6600301" y="3217730"/>
              <a:ext cx="1101554" cy="521970"/>
            </a:xfrm>
            <a:prstGeom prst="rect">
              <a:avLst/>
            </a:prstGeom>
            <a:noFill/>
          </p:spPr>
          <p:txBody>
            <a:bodyPr wrap="square" rtlCol="0">
              <a:spAutoFit/>
            </a:bodyPr>
            <a:lstStyle/>
            <a:p>
              <a:pPr algn="ctr"/>
              <a:r>
                <a:rPr lang="zh-CN" altLang="en-US" sz="2800" b="1" dirty="0">
                  <a:solidFill>
                    <a:srgbClr val="002060"/>
                  </a:solidFill>
                  <a:latin typeface="微软雅黑" panose="020B0503020204020204" charset="-122"/>
                  <a:ea typeface="微软雅黑" panose="020B0503020204020204" charset="-122"/>
                  <a:sym typeface="+mn-ea"/>
                </a:rPr>
                <a:t>故事</a:t>
              </a:r>
            </a:p>
          </p:txBody>
        </p:sp>
      </p:grpSp>
      <p:grpSp>
        <p:nvGrpSpPr>
          <p:cNvPr id="26" name="组合 25"/>
          <p:cNvGrpSpPr/>
          <p:nvPr/>
        </p:nvGrpSpPr>
        <p:grpSpPr>
          <a:xfrm>
            <a:off x="6517690" y="4815010"/>
            <a:ext cx="4727575" cy="1630045"/>
            <a:chOff x="6517690" y="4860095"/>
            <a:chExt cx="4727575" cy="1630045"/>
          </a:xfrm>
        </p:grpSpPr>
        <p:sp>
          <p:nvSpPr>
            <p:cNvPr id="12" name="椭圆 11"/>
            <p:cNvSpPr/>
            <p:nvPr/>
          </p:nvSpPr>
          <p:spPr>
            <a:xfrm>
              <a:off x="6517690" y="4919785"/>
              <a:ext cx="1242646" cy="124264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115350" y="4860095"/>
              <a:ext cx="3129915" cy="163004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尊重</a:t>
              </a:r>
            </a:p>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平等</a:t>
              </a:r>
            </a:p>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交流，心灵融合</a:t>
              </a:r>
            </a:p>
            <a:p>
              <a:pPr marL="342900" indent="-342900" fontAlgn="auto">
                <a:lnSpc>
                  <a:spcPts val="3000"/>
                </a:lnSpc>
                <a:buFont typeface="Arial" panose="020B0604020202020204" pitchFamily="34" charset="0"/>
                <a:buChar char="•"/>
              </a:pPr>
              <a:r>
                <a:rPr lang="zh-CN" altLang="en-US" sz="2000" b="1" dirty="0">
                  <a:solidFill>
                    <a:srgbClr val="002060"/>
                  </a:solidFill>
                  <a:latin typeface="微软雅黑" panose="020B0503020204020204" charset="-122"/>
                  <a:ea typeface="微软雅黑" panose="020B0503020204020204" charset="-122"/>
                </a:rPr>
                <a:t>和谐</a:t>
              </a:r>
            </a:p>
          </p:txBody>
        </p:sp>
        <p:sp>
          <p:nvSpPr>
            <p:cNvPr id="23" name="文本框 22"/>
            <p:cNvSpPr txBox="1"/>
            <p:nvPr/>
          </p:nvSpPr>
          <p:spPr>
            <a:xfrm>
              <a:off x="6600301" y="5342147"/>
              <a:ext cx="1101554" cy="398780"/>
            </a:xfrm>
            <a:prstGeom prst="rect">
              <a:avLst/>
            </a:prstGeom>
            <a:noFill/>
          </p:spPr>
          <p:txBody>
            <a:bodyPr wrap="square" rtlCol="0">
              <a:spAutoFit/>
            </a:bodyPr>
            <a:lstStyle/>
            <a:p>
              <a:pPr algn="ctr"/>
              <a:r>
                <a:rPr lang="zh-CN" altLang="en-US" sz="2800" b="1" dirty="0">
                  <a:solidFill>
                    <a:srgbClr val="002060"/>
                  </a:solidFill>
                  <a:latin typeface="微软雅黑" panose="020B0503020204020204" charset="-122"/>
                  <a:ea typeface="微软雅黑" panose="020B0503020204020204" charset="-122"/>
                  <a:sym typeface="+mn-ea"/>
                </a:rPr>
                <a:t>情感</a:t>
              </a:r>
            </a:p>
          </p:txBody>
        </p:sp>
      </p:grpSp>
      <p:grpSp>
        <p:nvGrpSpPr>
          <p:cNvPr id="31" name="组合 30"/>
          <p:cNvGrpSpPr/>
          <p:nvPr/>
        </p:nvGrpSpPr>
        <p:grpSpPr>
          <a:xfrm>
            <a:off x="1504859" y="1493797"/>
            <a:ext cx="3838556" cy="3883849"/>
            <a:chOff x="4142649" y="1232177"/>
            <a:chExt cx="3838556" cy="3883849"/>
          </a:xfrm>
        </p:grpSpPr>
        <p:sp>
          <p:nvSpPr>
            <p:cNvPr id="2" name="任意多边形: 形状 16"/>
            <p:cNvSpPr/>
            <p:nvPr/>
          </p:nvSpPr>
          <p:spPr>
            <a:xfrm rot="2028972" flipH="1">
              <a:off x="4142649" y="1232177"/>
              <a:ext cx="3838556" cy="3883849"/>
            </a:xfrm>
            <a:custGeom>
              <a:avLst/>
              <a:gdLst>
                <a:gd name="connsiteX0" fmla="*/ 3179031 w 3838556"/>
                <a:gd name="connsiteY0" fmla="*/ 511441 h 3883849"/>
                <a:gd name="connsiteX1" fmla="*/ 2706122 w 3838556"/>
                <a:gd name="connsiteY1" fmla="*/ 194662 h 3883849"/>
                <a:gd name="connsiteX2" fmla="*/ 2634793 w 3838556"/>
                <a:gd name="connsiteY2" fmla="*/ 208764 h 3883849"/>
                <a:gd name="connsiteX3" fmla="*/ 2520345 w 3838556"/>
                <a:gd name="connsiteY3" fmla="*/ 379620 h 3883849"/>
                <a:gd name="connsiteX4" fmla="*/ 2534448 w 3838556"/>
                <a:gd name="connsiteY4" fmla="*/ 450948 h 3883849"/>
                <a:gd name="connsiteX5" fmla="*/ 2621819 w 3838556"/>
                <a:gd name="connsiteY5" fmla="*/ 509474 h 3883849"/>
                <a:gd name="connsiteX6" fmla="*/ 2568281 w 3838556"/>
                <a:gd name="connsiteY6" fmla="*/ 589399 h 3883849"/>
                <a:gd name="connsiteX7" fmla="*/ 2409826 w 3838556"/>
                <a:gd name="connsiteY7" fmla="*/ 515043 h 3883849"/>
                <a:gd name="connsiteX8" fmla="*/ 1912353 w 3838556"/>
                <a:gd name="connsiteY8" fmla="*/ 393110 h 3883849"/>
                <a:gd name="connsiteX9" fmla="*/ 1870987 w 3838556"/>
                <a:gd name="connsiteY9" fmla="*/ 391278 h 3883849"/>
                <a:gd name="connsiteX10" fmla="*/ 1870987 w 3838556"/>
                <a:gd name="connsiteY10" fmla="*/ 234404 h 3883849"/>
                <a:gd name="connsiteX11" fmla="*/ 1979108 w 3838556"/>
                <a:gd name="connsiteY11" fmla="*/ 234502 h 3883849"/>
                <a:gd name="connsiteX12" fmla="*/ 2018163 w 3838556"/>
                <a:gd name="connsiteY12" fmla="*/ 195519 h 3883849"/>
                <a:gd name="connsiteX13" fmla="*/ 2018305 w 3838556"/>
                <a:gd name="connsiteY13" fmla="*/ 39448 h 3883849"/>
                <a:gd name="connsiteX14" fmla="*/ 2006902 w 3838556"/>
                <a:gd name="connsiteY14" fmla="*/ 11847 h 3883849"/>
                <a:gd name="connsiteX15" fmla="*/ 1979322 w 3838556"/>
                <a:gd name="connsiteY15" fmla="*/ 393 h 3883849"/>
                <a:gd name="connsiteX16" fmla="*/ 1547336 w 3838556"/>
                <a:gd name="connsiteY16" fmla="*/ 0 h 3883849"/>
                <a:gd name="connsiteX17" fmla="*/ 1508281 w 3838556"/>
                <a:gd name="connsiteY17" fmla="*/ 38983 h 3883849"/>
                <a:gd name="connsiteX18" fmla="*/ 1508139 w 3838556"/>
                <a:gd name="connsiteY18" fmla="*/ 195054 h 3883849"/>
                <a:gd name="connsiteX19" fmla="*/ 1547123 w 3838556"/>
                <a:gd name="connsiteY19" fmla="*/ 234109 h 3883849"/>
                <a:gd name="connsiteX20" fmla="*/ 1639277 w 3838556"/>
                <a:gd name="connsiteY20" fmla="*/ 234192 h 3883849"/>
                <a:gd name="connsiteX21" fmla="*/ 1639277 w 3838556"/>
                <a:gd name="connsiteY21" fmla="*/ 391069 h 3883849"/>
                <a:gd name="connsiteX22" fmla="*/ 1575901 w 3838556"/>
                <a:gd name="connsiteY22" fmla="*/ 394360 h 3883849"/>
                <a:gd name="connsiteX23" fmla="*/ 296053 w 3838556"/>
                <a:gd name="connsiteY23" fmla="*/ 1161407 h 3883849"/>
                <a:gd name="connsiteX24" fmla="*/ 775778 w 3838556"/>
                <a:gd name="connsiteY24" fmla="*/ 3587796 h 3883849"/>
                <a:gd name="connsiteX25" fmla="*/ 3202167 w 3838556"/>
                <a:gd name="connsiteY25" fmla="*/ 3108071 h 3883849"/>
                <a:gd name="connsiteX26" fmla="*/ 3424459 w 3838556"/>
                <a:gd name="connsiteY26" fmla="*/ 1632619 h 3883849"/>
                <a:gd name="connsiteX27" fmla="*/ 3415216 w 3838556"/>
                <a:gd name="connsiteY27" fmla="*/ 1606364 h 3883849"/>
                <a:gd name="connsiteX28" fmla="*/ 3584037 w 3838556"/>
                <a:gd name="connsiteY28" fmla="*/ 1536892 h 3883849"/>
                <a:gd name="connsiteX29" fmla="*/ 3619184 w 3838556"/>
                <a:gd name="connsiteY29" fmla="*/ 1622080 h 3883849"/>
                <a:gd name="connsiteX30" fmla="*/ 3670135 w 3838556"/>
                <a:gd name="connsiteY30" fmla="*/ 1643268 h 3883849"/>
                <a:gd name="connsiteX31" fmla="*/ 3814409 w 3838556"/>
                <a:gd name="connsiteY31" fmla="*/ 1583744 h 3883849"/>
                <a:gd name="connsiteX32" fmla="*/ 3835597 w 3838556"/>
                <a:gd name="connsiteY32" fmla="*/ 1532793 h 3883849"/>
                <a:gd name="connsiteX33" fmla="*/ 3670842 w 3838556"/>
                <a:gd name="connsiteY33" fmla="*/ 1133459 h 3883849"/>
                <a:gd name="connsiteX34" fmla="*/ 3649755 w 3838556"/>
                <a:gd name="connsiteY34" fmla="*/ 1112312 h 3883849"/>
                <a:gd name="connsiteX35" fmla="*/ 3619891 w 3838556"/>
                <a:gd name="connsiteY35" fmla="*/ 1112271 h 3883849"/>
                <a:gd name="connsiteX36" fmla="*/ 3475617 w 3838556"/>
                <a:gd name="connsiteY36" fmla="*/ 1171795 h 3883849"/>
                <a:gd name="connsiteX37" fmla="*/ 3454428 w 3838556"/>
                <a:gd name="connsiteY37" fmla="*/ 1222746 h 3883849"/>
                <a:gd name="connsiteX38" fmla="*/ 3495665 w 3838556"/>
                <a:gd name="connsiteY38" fmla="*/ 1322696 h 3883849"/>
                <a:gd name="connsiteX39" fmla="*/ 3330013 w 3838556"/>
                <a:gd name="connsiteY39" fmla="*/ 1390864 h 3883849"/>
                <a:gd name="connsiteX40" fmla="*/ 3297579 w 3838556"/>
                <a:gd name="connsiteY40" fmla="*/ 1321006 h 3883849"/>
                <a:gd name="connsiteX41" fmla="*/ 2995509 w 3838556"/>
                <a:gd name="connsiteY41" fmla="*/ 907363 h 3883849"/>
                <a:gd name="connsiteX42" fmla="*/ 2868280 w 3838556"/>
                <a:gd name="connsiteY42" fmla="*/ 790806 h 3883849"/>
                <a:gd name="connsiteX43" fmla="*/ 2922027 w 3838556"/>
                <a:gd name="connsiteY43" fmla="*/ 710569 h 3883849"/>
                <a:gd name="connsiteX44" fmla="*/ 3007357 w 3838556"/>
                <a:gd name="connsiteY44" fmla="*/ 767727 h 3883849"/>
                <a:gd name="connsiteX45" fmla="*/ 3078685 w 3838556"/>
                <a:gd name="connsiteY45" fmla="*/ 753625 h 3883849"/>
                <a:gd name="connsiteX46" fmla="*/ 3193133 w 3838556"/>
                <a:gd name="connsiteY46" fmla="*/ 582769 h 3883849"/>
                <a:gd name="connsiteX47" fmla="*/ 3179031 w 3838556"/>
                <a:gd name="connsiteY47" fmla="*/ 511441 h 388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38556" h="3883849">
                  <a:moveTo>
                    <a:pt x="3179031" y="511441"/>
                  </a:moveTo>
                  <a:lnTo>
                    <a:pt x="2706122" y="194662"/>
                  </a:lnTo>
                  <a:cubicBezTo>
                    <a:pt x="2682530" y="178859"/>
                    <a:pt x="2650596" y="185173"/>
                    <a:pt x="2634793" y="208764"/>
                  </a:cubicBezTo>
                  <a:lnTo>
                    <a:pt x="2520345" y="379620"/>
                  </a:lnTo>
                  <a:cubicBezTo>
                    <a:pt x="2504542" y="403212"/>
                    <a:pt x="2510856" y="435146"/>
                    <a:pt x="2534448" y="450948"/>
                  </a:cubicBezTo>
                  <a:lnTo>
                    <a:pt x="2621819" y="509474"/>
                  </a:lnTo>
                  <a:lnTo>
                    <a:pt x="2568281" y="589399"/>
                  </a:lnTo>
                  <a:lnTo>
                    <a:pt x="2409826" y="515043"/>
                  </a:lnTo>
                  <a:cubicBezTo>
                    <a:pt x="2248491" y="449034"/>
                    <a:pt x="2080838" y="408752"/>
                    <a:pt x="1912353" y="393110"/>
                  </a:cubicBezTo>
                  <a:lnTo>
                    <a:pt x="1870987" y="391278"/>
                  </a:lnTo>
                  <a:lnTo>
                    <a:pt x="1870987" y="234404"/>
                  </a:lnTo>
                  <a:lnTo>
                    <a:pt x="1979108" y="234502"/>
                  </a:lnTo>
                  <a:cubicBezTo>
                    <a:pt x="2000658" y="234522"/>
                    <a:pt x="2018143" y="217069"/>
                    <a:pt x="2018163" y="195519"/>
                  </a:cubicBezTo>
                  <a:lnTo>
                    <a:pt x="2018305" y="39448"/>
                  </a:lnTo>
                  <a:cubicBezTo>
                    <a:pt x="2018315" y="28673"/>
                    <a:pt x="2013956" y="18914"/>
                    <a:pt x="2006902" y="11847"/>
                  </a:cubicBezTo>
                  <a:cubicBezTo>
                    <a:pt x="1999848" y="4779"/>
                    <a:pt x="1990096" y="403"/>
                    <a:pt x="1979322" y="393"/>
                  </a:cubicBezTo>
                  <a:lnTo>
                    <a:pt x="1547336" y="0"/>
                  </a:lnTo>
                  <a:cubicBezTo>
                    <a:pt x="1525786" y="-20"/>
                    <a:pt x="1508301" y="17433"/>
                    <a:pt x="1508281" y="38983"/>
                  </a:cubicBezTo>
                  <a:lnTo>
                    <a:pt x="1508139" y="195054"/>
                  </a:lnTo>
                  <a:cubicBezTo>
                    <a:pt x="1508120" y="216604"/>
                    <a:pt x="1525572" y="234089"/>
                    <a:pt x="1547123" y="234109"/>
                  </a:cubicBezTo>
                  <a:lnTo>
                    <a:pt x="1639277" y="234192"/>
                  </a:lnTo>
                  <a:lnTo>
                    <a:pt x="1639277" y="391069"/>
                  </a:lnTo>
                  <a:lnTo>
                    <a:pt x="1575901" y="394360"/>
                  </a:lnTo>
                  <a:cubicBezTo>
                    <a:pt x="1074440" y="444552"/>
                    <a:pt x="598428" y="710000"/>
                    <a:pt x="296053" y="1161407"/>
                  </a:cubicBezTo>
                  <a:cubicBezTo>
                    <a:pt x="-241503" y="1963908"/>
                    <a:pt x="-26723" y="3050239"/>
                    <a:pt x="775778" y="3587796"/>
                  </a:cubicBezTo>
                  <a:cubicBezTo>
                    <a:pt x="1578279" y="4125352"/>
                    <a:pt x="2664611" y="3910572"/>
                    <a:pt x="3202167" y="3108071"/>
                  </a:cubicBezTo>
                  <a:cubicBezTo>
                    <a:pt x="3504542" y="2656664"/>
                    <a:pt x="3568874" y="2115451"/>
                    <a:pt x="3424459" y="1632619"/>
                  </a:cubicBezTo>
                  <a:lnTo>
                    <a:pt x="3415216" y="1606364"/>
                  </a:lnTo>
                  <a:lnTo>
                    <a:pt x="3584037" y="1536892"/>
                  </a:lnTo>
                  <a:lnTo>
                    <a:pt x="3619184" y="1622080"/>
                  </a:lnTo>
                  <a:cubicBezTo>
                    <a:pt x="3627403" y="1642001"/>
                    <a:pt x="3650213" y="1651487"/>
                    <a:pt x="3670135" y="1643268"/>
                  </a:cubicBezTo>
                  <a:lnTo>
                    <a:pt x="3814409" y="1583744"/>
                  </a:lnTo>
                  <a:cubicBezTo>
                    <a:pt x="3834330" y="1575525"/>
                    <a:pt x="3843816" y="1552714"/>
                    <a:pt x="3835597" y="1532793"/>
                  </a:cubicBezTo>
                  <a:lnTo>
                    <a:pt x="3670842" y="1133459"/>
                  </a:lnTo>
                  <a:cubicBezTo>
                    <a:pt x="3666732" y="1123498"/>
                    <a:pt x="3658975" y="1116147"/>
                    <a:pt x="3649755" y="1112312"/>
                  </a:cubicBezTo>
                  <a:cubicBezTo>
                    <a:pt x="3640535" y="1108478"/>
                    <a:pt x="3629852" y="1108161"/>
                    <a:pt x="3619891" y="1112271"/>
                  </a:cubicBezTo>
                  <a:lnTo>
                    <a:pt x="3475617" y="1171795"/>
                  </a:lnTo>
                  <a:cubicBezTo>
                    <a:pt x="3455696" y="1180014"/>
                    <a:pt x="3446209" y="1202825"/>
                    <a:pt x="3454428" y="1222746"/>
                  </a:cubicBezTo>
                  <a:lnTo>
                    <a:pt x="3495665" y="1322696"/>
                  </a:lnTo>
                  <a:lnTo>
                    <a:pt x="3330013" y="1390864"/>
                  </a:lnTo>
                  <a:lnTo>
                    <a:pt x="3297579" y="1321006"/>
                  </a:lnTo>
                  <a:cubicBezTo>
                    <a:pt x="3218998" y="1171150"/>
                    <a:pt x="3117946" y="1031440"/>
                    <a:pt x="2995509" y="907363"/>
                  </a:cubicBezTo>
                  <a:lnTo>
                    <a:pt x="2868280" y="790806"/>
                  </a:lnTo>
                  <a:lnTo>
                    <a:pt x="2922027" y="710569"/>
                  </a:lnTo>
                  <a:lnTo>
                    <a:pt x="3007357" y="767727"/>
                  </a:lnTo>
                  <a:cubicBezTo>
                    <a:pt x="3030948" y="783530"/>
                    <a:pt x="3062882" y="777216"/>
                    <a:pt x="3078685" y="753625"/>
                  </a:cubicBezTo>
                  <a:lnTo>
                    <a:pt x="3193133" y="582769"/>
                  </a:lnTo>
                  <a:cubicBezTo>
                    <a:pt x="3208936" y="559177"/>
                    <a:pt x="3202622" y="527243"/>
                    <a:pt x="3179031" y="511441"/>
                  </a:cubicBezTo>
                  <a:close/>
                </a:path>
              </a:pathLst>
            </a:cu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4707875" y="2040875"/>
              <a:ext cx="2776250" cy="2776250"/>
              <a:chOff x="4707875" y="2040875"/>
              <a:chExt cx="2776250" cy="2776250"/>
            </a:xfrm>
          </p:grpSpPr>
          <p:sp>
            <p:nvSpPr>
              <p:cNvPr id="29" name="文本框 28"/>
              <p:cNvSpPr txBox="1"/>
              <p:nvPr/>
            </p:nvSpPr>
            <p:spPr>
              <a:xfrm>
                <a:off x="4862180" y="3583925"/>
                <a:ext cx="2621915" cy="398780"/>
              </a:xfrm>
              <a:prstGeom prst="rect">
                <a:avLst/>
              </a:prstGeom>
              <a:noFill/>
            </p:spPr>
            <p:txBody>
              <a:bodyPr wrap="square" rtlCol="0">
                <a:spAutoFit/>
              </a:bodyPr>
              <a:lstStyle/>
              <a:p>
                <a:r>
                  <a:rPr lang="en-US" altLang="zh-CN" sz="2000" b="1" dirty="0">
                    <a:solidFill>
                      <a:srgbClr val="002060"/>
                    </a:solidFill>
                    <a:latin typeface="微软雅黑" panose="020B0503020204020204" charset="-122"/>
                    <a:ea typeface="微软雅黑" panose="020B0503020204020204" charset="-122"/>
                    <a:cs typeface="Britannic Bold" panose="020B0903060703020204" charset="0"/>
                  </a:rPr>
                  <a:t>Describe  animals</a:t>
                </a:r>
              </a:p>
            </p:txBody>
          </p:sp>
          <p:sp>
            <p:nvSpPr>
              <p:cNvPr id="6" name="椭圆 5"/>
              <p:cNvSpPr/>
              <p:nvPr/>
            </p:nvSpPr>
            <p:spPr>
              <a:xfrm>
                <a:off x="4707875" y="2040875"/>
                <a:ext cx="2776250" cy="2776250"/>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等腰三角形 6"/>
              <p:cNvSpPr/>
              <p:nvPr/>
            </p:nvSpPr>
            <p:spPr>
              <a:xfrm>
                <a:off x="6021706" y="4680611"/>
                <a:ext cx="148588" cy="78204"/>
              </a:xfrm>
              <a:prstGeom prst="triangle">
                <a:avLst/>
              </a:prstGeom>
              <a:noFill/>
              <a:ln w="9525">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flipV="1">
                <a:off x="6021705" y="2099183"/>
                <a:ext cx="148590" cy="78206"/>
              </a:xfrm>
              <a:prstGeom prst="triangle">
                <a:avLst/>
              </a:prstGeom>
              <a:noFill/>
              <a:ln w="9525">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6200000">
                <a:off x="7304727" y="3389896"/>
                <a:ext cx="148590" cy="78206"/>
              </a:xfrm>
              <a:prstGeom prst="triangle">
                <a:avLst/>
              </a:prstGeom>
              <a:noFill/>
              <a:ln w="9525">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rot="16200000" flipV="1">
                <a:off x="4738682" y="3389898"/>
                <a:ext cx="148590" cy="78204"/>
              </a:xfrm>
              <a:prstGeom prst="triangle">
                <a:avLst/>
              </a:prstGeom>
              <a:noFill/>
              <a:ln w="9525">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flipH="1">
                <a:off x="6001407" y="3334407"/>
                <a:ext cx="189186" cy="18918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p:cNvSpPr/>
              <p:nvPr/>
            </p:nvSpPr>
            <p:spPr>
              <a:xfrm flipH="1">
                <a:off x="5940971" y="3273972"/>
                <a:ext cx="310056" cy="310056"/>
              </a:xfrm>
              <a:prstGeom prst="ellipse">
                <a:avLst/>
              </a:prstGeom>
              <a:noFill/>
              <a:ln w="2540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28" name="组合 27"/>
          <p:cNvGrpSpPr/>
          <p:nvPr/>
        </p:nvGrpSpPr>
        <p:grpSpPr>
          <a:xfrm>
            <a:off x="3427741" y="2566091"/>
            <a:ext cx="62554" cy="2249058"/>
            <a:chOff x="6073140" y="2578044"/>
            <a:chExt cx="47335" cy="1701912"/>
          </a:xfrm>
        </p:grpSpPr>
        <p:sp>
          <p:nvSpPr>
            <p:cNvPr id="27" name="等腰三角形 26"/>
            <p:cNvSpPr/>
            <p:nvPr/>
          </p:nvSpPr>
          <p:spPr>
            <a:xfrm flipH="1">
              <a:off x="6073140" y="2578044"/>
              <a:ext cx="45719" cy="777350"/>
            </a:xfrm>
            <a:prstGeom prst="triangle">
              <a:avLst/>
            </a:prstGeom>
            <a:noFill/>
            <a:ln>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10800000" flipH="1">
              <a:off x="6074756" y="3502606"/>
              <a:ext cx="45719" cy="777350"/>
            </a:xfrm>
            <a:prstGeom prst="triangle">
              <a:avLst/>
            </a:prstGeom>
            <a:noFill/>
            <a:ln>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p:cNvSpPr txBox="1"/>
          <p:nvPr/>
        </p:nvSpPr>
        <p:spPr>
          <a:xfrm>
            <a:off x="7771765" y="979805"/>
            <a:ext cx="4116070" cy="398780"/>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rPr>
              <a:t>观察仔细</a:t>
            </a:r>
            <a:r>
              <a:rPr lang="zh-CN" sz="2000" b="1" dirty="0">
                <a:solidFill>
                  <a:srgbClr val="002060"/>
                </a:solidFill>
                <a:latin typeface="微软雅黑" panose="020B0503020204020204" charset="-122"/>
                <a:ea typeface="微软雅黑" panose="020B0503020204020204" charset="-122"/>
              </a:rPr>
              <a:t>，</a:t>
            </a:r>
            <a:r>
              <a:rPr sz="2000" b="1" dirty="0">
                <a:solidFill>
                  <a:srgbClr val="002060"/>
                </a:solidFill>
                <a:latin typeface="微软雅黑" panose="020B0503020204020204" charset="-122"/>
                <a:ea typeface="微软雅黑" panose="020B0503020204020204" charset="-122"/>
                <a:sym typeface="+mn-ea"/>
              </a:rPr>
              <a:t>细微特点，</a:t>
            </a:r>
            <a:r>
              <a:rPr lang="zh-CN" sz="2000" b="1" dirty="0">
                <a:solidFill>
                  <a:srgbClr val="002060"/>
                </a:solidFill>
                <a:latin typeface="微软雅黑" panose="020B0503020204020204" charset="-122"/>
                <a:ea typeface="微软雅黑" panose="020B0503020204020204" charset="-122"/>
                <a:sym typeface="+mn-ea"/>
              </a:rPr>
              <a:t>准确传神</a:t>
            </a:r>
          </a:p>
        </p:txBody>
      </p:sp>
      <p:sp>
        <p:nvSpPr>
          <p:cNvPr id="34" name="文本框 33"/>
          <p:cNvSpPr txBox="1"/>
          <p:nvPr/>
        </p:nvSpPr>
        <p:spPr>
          <a:xfrm>
            <a:off x="7772400" y="1440180"/>
            <a:ext cx="4115435" cy="706755"/>
          </a:xfrm>
          <a:prstGeom prst="rect">
            <a:avLst/>
          </a:prstGeom>
          <a:noFill/>
        </p:spPr>
        <p:txBody>
          <a:bodyPr wrap="square" rtlCol="0">
            <a:spAutoFit/>
          </a:bodyPr>
          <a:lstStyle>
            <a:defPPr>
              <a:defRPr lang="zh-CN"/>
            </a:defPPr>
            <a:lvl1pPr>
              <a:defRPr sz="1200">
                <a:solidFill>
                  <a:srgbClr val="587087"/>
                </a:solidFill>
                <a:latin typeface="方正喵呜体" panose="02010600010101010101" pitchFamily="2" charset="-122"/>
                <a:ea typeface="方正喵呜体" panose="02010600010101010101" pitchFamily="2" charset="-122"/>
              </a:defRPr>
            </a:lvl1pPr>
          </a:lstStyle>
          <a:p>
            <a:pPr marL="342900" indent="-342900">
              <a:buFont typeface="Arial" panose="020B0604020202020204" pitchFamily="34" charset="0"/>
              <a:buChar char="•"/>
            </a:pPr>
            <a:r>
              <a:rPr sz="2000" b="1" dirty="0">
                <a:solidFill>
                  <a:srgbClr val="002060"/>
                </a:solidFill>
                <a:latin typeface="微软雅黑" panose="020B0503020204020204" charset="-122"/>
                <a:ea typeface="微软雅黑" panose="020B0503020204020204" charset="-122"/>
                <a:sym typeface="+mn-ea"/>
              </a:rPr>
              <a:t>精准的动作描写</a:t>
            </a:r>
            <a:r>
              <a:rPr lang="zh-CN" sz="2000" b="1" dirty="0">
                <a:solidFill>
                  <a:srgbClr val="002060"/>
                </a:solidFill>
                <a:latin typeface="微软雅黑" panose="020B0503020204020204" charset="-122"/>
                <a:ea typeface="微软雅黑" panose="020B0503020204020204" charset="-122"/>
                <a:sym typeface="+mn-ea"/>
              </a:rPr>
              <a:t>，</a:t>
            </a:r>
            <a:r>
              <a:rPr sz="2000" b="1" dirty="0">
                <a:solidFill>
                  <a:srgbClr val="002060"/>
                </a:solidFill>
                <a:latin typeface="微软雅黑" panose="020B0503020204020204" charset="-122"/>
                <a:ea typeface="微软雅黑" panose="020B0503020204020204" charset="-122"/>
                <a:sym typeface="+mn-ea"/>
              </a:rPr>
              <a:t>老舍</a:t>
            </a:r>
            <a:r>
              <a:rPr sz="2000" b="1" dirty="0">
                <a:solidFill>
                  <a:srgbClr val="002060"/>
                </a:solidFill>
                <a:latin typeface="微软雅黑" panose="020B0503020204020204" charset="-122"/>
                <a:ea typeface="微软雅黑" panose="020B0503020204020204" charset="-122"/>
              </a:rPr>
              <a:t>先生“唯有动作描写, 人物才能立起来。”</a:t>
            </a:r>
            <a:endParaRPr sz="2000" b="1" dirty="0">
              <a:solidFill>
                <a:srgbClr val="002060"/>
              </a:solidFill>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style.rotation</p:attrName>
                                        </p:attrNameLst>
                                      </p:cBhvr>
                                      <p:tavLst>
                                        <p:tav tm="0">
                                          <p:val>
                                            <p:fltVal val="90"/>
                                          </p:val>
                                        </p:tav>
                                        <p:tav tm="100000">
                                          <p:val>
                                            <p:fltVal val="0"/>
                                          </p:val>
                                        </p:tav>
                                      </p:tavLst>
                                    </p:anim>
                                    <p:animEffect transition="in" filter="fade">
                                      <p:cBhvr>
                                        <p:cTn id="17" dur="500"/>
                                        <p:tgtEl>
                                          <p:spTgt spid="24"/>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 calcmode="lin" valueType="num">
                                      <p:cBhvr>
                                        <p:cTn id="23" dur="500" fill="hold"/>
                                        <p:tgtEl>
                                          <p:spTgt spid="25"/>
                                        </p:tgtEl>
                                        <p:attrNameLst>
                                          <p:attrName>style.rotation</p:attrName>
                                        </p:attrNameLst>
                                      </p:cBhvr>
                                      <p:tavLst>
                                        <p:tav tm="0">
                                          <p:val>
                                            <p:fltVal val="90"/>
                                          </p:val>
                                        </p:tav>
                                        <p:tav tm="100000">
                                          <p:val>
                                            <p:fltVal val="0"/>
                                          </p:val>
                                        </p:tav>
                                      </p:tavLst>
                                    </p:anim>
                                    <p:animEffect transition="in" filter="fade">
                                      <p:cBhvr>
                                        <p:cTn id="24" dur="500"/>
                                        <p:tgtEl>
                                          <p:spTgt spid="25"/>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 calcmode="lin" valueType="num">
                                      <p:cBhvr>
                                        <p:cTn id="30" dur="500" fill="hold"/>
                                        <p:tgtEl>
                                          <p:spTgt spid="26"/>
                                        </p:tgtEl>
                                        <p:attrNameLst>
                                          <p:attrName>style.rotation</p:attrName>
                                        </p:attrNameLst>
                                      </p:cBhvr>
                                      <p:tavLst>
                                        <p:tav tm="0">
                                          <p:val>
                                            <p:fltVal val="90"/>
                                          </p:val>
                                        </p:tav>
                                        <p:tav tm="100000">
                                          <p:val>
                                            <p:fltVal val="0"/>
                                          </p:val>
                                        </p:tav>
                                      </p:tavLst>
                                    </p:anim>
                                    <p:animEffect transition="in" filter="fade">
                                      <p:cBhvr>
                                        <p:cTn id="31" dur="500"/>
                                        <p:tgtEl>
                                          <p:spTgt spid="26"/>
                                        </p:tgtEl>
                                      </p:cBhvr>
                                    </p:animEffect>
                                  </p:childTnLst>
                                </p:cTn>
                              </p:par>
                              <p:par>
                                <p:cTn id="32" presetID="26"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80">
                                          <p:stCondLst>
                                            <p:cond delay="0"/>
                                          </p:stCondLst>
                                        </p:cTn>
                                        <p:tgtEl>
                                          <p:spTgt spid="31"/>
                                        </p:tgtEl>
                                      </p:cBhvr>
                                    </p:animEffect>
                                    <p:anim calcmode="lin" valueType="num">
                                      <p:cBhvr>
                                        <p:cTn id="3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 dur="26">
                                          <p:stCondLst>
                                            <p:cond delay="650"/>
                                          </p:stCondLst>
                                        </p:cTn>
                                        <p:tgtEl>
                                          <p:spTgt spid="31"/>
                                        </p:tgtEl>
                                      </p:cBhvr>
                                      <p:to x="100000" y="60000"/>
                                    </p:animScale>
                                    <p:animScale>
                                      <p:cBhvr>
                                        <p:cTn id="41" dur="166" decel="50000">
                                          <p:stCondLst>
                                            <p:cond delay="676"/>
                                          </p:stCondLst>
                                        </p:cTn>
                                        <p:tgtEl>
                                          <p:spTgt spid="31"/>
                                        </p:tgtEl>
                                      </p:cBhvr>
                                      <p:to x="100000" y="100000"/>
                                    </p:animScale>
                                    <p:animScale>
                                      <p:cBhvr>
                                        <p:cTn id="42" dur="26">
                                          <p:stCondLst>
                                            <p:cond delay="1312"/>
                                          </p:stCondLst>
                                        </p:cTn>
                                        <p:tgtEl>
                                          <p:spTgt spid="31"/>
                                        </p:tgtEl>
                                      </p:cBhvr>
                                      <p:to x="100000" y="80000"/>
                                    </p:animScale>
                                    <p:animScale>
                                      <p:cBhvr>
                                        <p:cTn id="43" dur="166" decel="50000">
                                          <p:stCondLst>
                                            <p:cond delay="1338"/>
                                          </p:stCondLst>
                                        </p:cTn>
                                        <p:tgtEl>
                                          <p:spTgt spid="31"/>
                                        </p:tgtEl>
                                      </p:cBhvr>
                                      <p:to x="100000" y="100000"/>
                                    </p:animScale>
                                    <p:animScale>
                                      <p:cBhvr>
                                        <p:cTn id="44" dur="26">
                                          <p:stCondLst>
                                            <p:cond delay="1642"/>
                                          </p:stCondLst>
                                        </p:cTn>
                                        <p:tgtEl>
                                          <p:spTgt spid="31"/>
                                        </p:tgtEl>
                                      </p:cBhvr>
                                      <p:to x="100000" y="90000"/>
                                    </p:animScale>
                                    <p:animScale>
                                      <p:cBhvr>
                                        <p:cTn id="45" dur="166" decel="50000">
                                          <p:stCondLst>
                                            <p:cond delay="1668"/>
                                          </p:stCondLst>
                                        </p:cTn>
                                        <p:tgtEl>
                                          <p:spTgt spid="31"/>
                                        </p:tgtEl>
                                      </p:cBhvr>
                                      <p:to x="100000" y="100000"/>
                                    </p:animScale>
                                    <p:animScale>
                                      <p:cBhvr>
                                        <p:cTn id="46" dur="26">
                                          <p:stCondLst>
                                            <p:cond delay="1808"/>
                                          </p:stCondLst>
                                        </p:cTn>
                                        <p:tgtEl>
                                          <p:spTgt spid="31"/>
                                        </p:tgtEl>
                                      </p:cBhvr>
                                      <p:to x="100000" y="95000"/>
                                    </p:animScale>
                                    <p:animScale>
                                      <p:cBhvr>
                                        <p:cTn id="47" dur="166" decel="50000">
                                          <p:stCondLst>
                                            <p:cond delay="1834"/>
                                          </p:stCondLst>
                                        </p:cTn>
                                        <p:tgtEl>
                                          <p:spTgt spid="31"/>
                                        </p:tgtEl>
                                      </p:cBhvr>
                                      <p:to x="100000" y="100000"/>
                                    </p:animScale>
                                  </p:childTnLst>
                                </p:cTn>
                              </p:par>
                            </p:childTnLst>
                          </p:cTn>
                        </p:par>
                        <p:par>
                          <p:cTn id="48" fill="hold">
                            <p:stCondLst>
                              <p:cond delay="2000"/>
                            </p:stCondLst>
                            <p:childTnLst>
                              <p:par>
                                <p:cTn id="49" presetID="1"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8" presetClass="emph" presetSubtype="0" repeatCount="indefinite" fill="hold" nodeType="withEffect">
                                  <p:stCondLst>
                                    <p:cond delay="0"/>
                                  </p:stCondLst>
                                  <p:childTnLst>
                                    <p:animRot by="21600000">
                                      <p:cBhvr>
                                        <p:cTn id="52" dur="200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269240" y="747395"/>
            <a:ext cx="11653520" cy="5990590"/>
          </a:xfrm>
          <a:prstGeom prst="rect">
            <a:avLst/>
          </a:prstGeom>
          <a:noFill/>
        </p:spPr>
        <p:txBody>
          <a:bodyPr wrap="square" rtlCol="0" anchor="t">
            <a:spAutoFit/>
          </a:bodyPr>
          <a:lstStyle/>
          <a:p>
            <a:pPr fontAlgn="auto">
              <a:lnSpc>
                <a:spcPts val="2000"/>
              </a:lnSpc>
            </a:pPr>
            <a:r>
              <a:rPr lang="en-US" altLang="zh-CN" sz="2000" b="1" dirty="0" smtClean="0">
                <a:solidFill>
                  <a:sysClr val="windowText" lastClr="000000"/>
                </a:solidFill>
                <a:latin typeface="Times New Roman" panose="02020603050405020304" charset="0"/>
                <a:cs typeface="Times New Roman" panose="02020603050405020304" charset="0"/>
                <a:sym typeface="+mn-ea"/>
              </a:rPr>
              <a:t>            </a:t>
            </a:r>
            <a:r>
              <a:rPr lang="zh-CN" altLang="zh-CN" sz="2000" b="1" dirty="0" smtClean="0">
                <a:solidFill>
                  <a:sysClr val="windowText" lastClr="000000"/>
                </a:solidFill>
                <a:latin typeface="Times New Roman" panose="02020603050405020304" charset="0"/>
                <a:cs typeface="Times New Roman" panose="02020603050405020304" charset="0"/>
                <a:sym typeface="+mn-ea"/>
              </a:rPr>
              <a:t>①</a:t>
            </a:r>
            <a:r>
              <a:rPr lang="en-US" altLang="zh-CN" sz="2000" b="1" dirty="0" smtClean="0">
                <a:solidFill>
                  <a:sysClr val="windowText" lastClr="000000"/>
                </a:solidFill>
                <a:latin typeface="Times New Roman" panose="02020603050405020304" charset="0"/>
                <a:cs typeface="Times New Roman" panose="02020603050405020304" charset="0"/>
                <a:sym typeface="+mn-ea"/>
              </a:rPr>
              <a:t>“I’m going to miss you so much,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Poppy</a:t>
            </a:r>
            <a:r>
              <a:rPr lang="en-US" altLang="zh-CN" sz="2000" b="1" dirty="0" smtClean="0">
                <a:solidFill>
                  <a:sysClr val="windowText" lastClr="000000"/>
                </a:solidFill>
                <a:latin typeface="Times New Roman" panose="02020603050405020304" charset="0"/>
                <a:cs typeface="Times New Roman" panose="02020603050405020304" charset="0"/>
                <a:sym typeface="+mn-ea"/>
              </a:rPr>
              <a:t>,” said the tall, thin teenager. He bent down to hug his old friend goodbye. He stood up, hugged his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parents</a:t>
            </a:r>
            <a:r>
              <a:rPr lang="en-US" altLang="zh-CN" sz="2000" b="1" dirty="0" smtClean="0">
                <a:solidFill>
                  <a:sysClr val="windowText" lastClr="000000"/>
                </a:solidFill>
                <a:latin typeface="Times New Roman" panose="02020603050405020304" charset="0"/>
                <a:cs typeface="Times New Roman" panose="02020603050405020304" charset="0"/>
                <a:sym typeface="+mn-ea"/>
              </a:rPr>
              <a:t>, and smiled, trying not to let his emotions (</a:t>
            </a:r>
            <a:r>
              <a:rPr lang="zh-CN" altLang="zh-CN" sz="2000" b="1" dirty="0" smtClean="0">
                <a:solidFill>
                  <a:sysClr val="windowText" lastClr="000000"/>
                </a:solidFill>
                <a:latin typeface="Times New Roman" panose="02020603050405020304" charset="0"/>
                <a:cs typeface="Times New Roman" panose="02020603050405020304" charset="0"/>
                <a:sym typeface="+mn-ea"/>
              </a:rPr>
              <a:t>情绪</a:t>
            </a:r>
            <a:r>
              <a:rPr lang="en-US" altLang="zh-CN" sz="2000" b="1" dirty="0" smtClean="0">
                <a:solidFill>
                  <a:sysClr val="windowText" lastClr="000000"/>
                </a:solidFill>
                <a:latin typeface="Times New Roman" panose="02020603050405020304" charset="0"/>
                <a:cs typeface="Times New Roman" panose="02020603050405020304" charset="0"/>
                <a:sym typeface="+mn-ea"/>
              </a:rPr>
              <a:t>) get the better of him.</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②</a:t>
            </a:r>
            <a:r>
              <a:rPr lang="en-US" altLang="zh-CN" sz="2000" b="1" dirty="0" smtClean="0">
                <a:solidFill>
                  <a:sysClr val="windowText" lastClr="000000"/>
                </a:solidFill>
                <a:latin typeface="Times New Roman" panose="02020603050405020304" charset="0"/>
                <a:cs typeface="Times New Roman" panose="02020603050405020304" charset="0"/>
                <a:sym typeface="+mn-ea"/>
              </a:rPr>
              <a:t>His parents were not quite able to keep theirs under control. They had driven their son several hours out of town to the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university</a:t>
            </a:r>
            <a:r>
              <a:rPr lang="en-US" altLang="zh-CN" sz="2000" b="1" dirty="0" smtClean="0">
                <a:solidFill>
                  <a:sysClr val="windowText" lastClr="000000"/>
                </a:solidFill>
                <a:latin typeface="Times New Roman" panose="02020603050405020304" charset="0"/>
                <a:cs typeface="Times New Roman" panose="02020603050405020304" charset="0"/>
                <a:sym typeface="+mn-ea"/>
              </a:rPr>
              <a:t> where he would soon be living and studying. It was time to say goodbye for now at least. The family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hugged</a:t>
            </a:r>
            <a:r>
              <a:rPr lang="en-US" altLang="zh-CN" sz="2000" b="1" dirty="0" smtClean="0">
                <a:solidFill>
                  <a:sysClr val="windowText" lastClr="000000"/>
                </a:solidFill>
                <a:latin typeface="Times New Roman" panose="02020603050405020304" charset="0"/>
                <a:cs typeface="Times New Roman" panose="02020603050405020304" charset="0"/>
                <a:sym typeface="+mn-ea"/>
              </a:rPr>
              <a:t> and smiled through misty eyes and then laughed.</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③</a:t>
            </a:r>
            <a:r>
              <a:rPr lang="en-US" altLang="zh-CN" sz="2000" b="1" dirty="0" smtClean="0">
                <a:solidFill>
                  <a:sysClr val="windowText" lastClr="000000"/>
                </a:solidFill>
                <a:latin typeface="Times New Roman" panose="02020603050405020304" charset="0"/>
                <a:cs typeface="Times New Roman" panose="02020603050405020304" charset="0"/>
                <a:sym typeface="+mn-ea"/>
              </a:rPr>
              <a:t>The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boy</a:t>
            </a:r>
            <a:r>
              <a:rPr lang="en-US" altLang="zh-CN" sz="2000" b="1" dirty="0" smtClean="0">
                <a:solidFill>
                  <a:sysClr val="windowText" lastClr="000000"/>
                </a:solidFill>
                <a:latin typeface="Times New Roman" panose="02020603050405020304" charset="0"/>
                <a:cs typeface="Times New Roman" panose="02020603050405020304" charset="0"/>
                <a:sym typeface="+mn-ea"/>
              </a:rPr>
              <a:t> lifted the last bag onto his shoulder, and flashed a bright smile. “I guess this is it,” he said. “I’ll see you back home in a month, okay?” His parents nodded, and they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watched</a:t>
            </a:r>
            <a:r>
              <a:rPr lang="en-US" altLang="zh-CN" sz="2000" b="1" dirty="0" smtClean="0">
                <a:solidFill>
                  <a:sysClr val="windowText" lastClr="000000"/>
                </a:solidFill>
                <a:latin typeface="Times New Roman" panose="02020603050405020304" charset="0"/>
                <a:cs typeface="Times New Roman" panose="02020603050405020304" charset="0"/>
                <a:sym typeface="+mn-ea"/>
              </a:rPr>
              <a:t> as he walked out of sight into the crowds of hundreds of students and parents. The boy’s mother turned to the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dog</a:t>
            </a:r>
            <a:r>
              <a:rPr lang="en-US" altLang="zh-CN" sz="2000" b="1" dirty="0" smtClean="0">
                <a:solidFill>
                  <a:sysClr val="windowText" lastClr="000000"/>
                </a:solidFill>
                <a:latin typeface="Times New Roman" panose="02020603050405020304" charset="0"/>
                <a:cs typeface="Times New Roman" panose="02020603050405020304" charset="0"/>
                <a:sym typeface="+mn-ea"/>
              </a:rPr>
              <a:t>, “Okay, Poppy, time to go back home.”</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④</a:t>
            </a:r>
            <a:r>
              <a:rPr lang="en-US" altLang="zh-CN" sz="2000" b="1" dirty="0" smtClean="0">
                <a:solidFill>
                  <a:sysClr val="windowText" lastClr="000000"/>
                </a:solidFill>
                <a:latin typeface="Times New Roman" panose="02020603050405020304" charset="0"/>
                <a:cs typeface="Times New Roman" panose="02020603050405020304" charset="0"/>
                <a:sym typeface="+mn-ea"/>
              </a:rPr>
              <a:t>The house seemed quiet as a tomb without the boy living there. All that week, Poppy didn’t seem interested in her dinner, her favorite toy, or even in her daily walk. Her owners were sad too, but they knew their son would be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back</a:t>
            </a:r>
            <a:r>
              <a:rPr lang="en-US" altLang="zh-CN" sz="2000" b="1" dirty="0" smtClean="0">
                <a:solidFill>
                  <a:sysClr val="windowText" lastClr="000000"/>
                </a:solidFill>
                <a:latin typeface="Times New Roman" panose="02020603050405020304" charset="0"/>
                <a:cs typeface="Times New Roman" panose="02020603050405020304" charset="0"/>
                <a:sym typeface="+mn-ea"/>
              </a:rPr>
              <a:t> to visit. Poppy didn’t.</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⑤</a:t>
            </a:r>
            <a:r>
              <a:rPr lang="en-US" altLang="zh-CN" sz="2000" b="1" dirty="0" smtClean="0">
                <a:solidFill>
                  <a:sysClr val="windowText" lastClr="000000"/>
                </a:solidFill>
                <a:latin typeface="Times New Roman" panose="02020603050405020304" charset="0"/>
                <a:cs typeface="Times New Roman" panose="02020603050405020304" charset="0"/>
                <a:sym typeface="+mn-ea"/>
              </a:rPr>
              <a:t>They offered the dog some of her favorite peanut butter treats. They even let her sit on the sofa, but the old girl just wasn’t her usual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cheerful</a:t>
            </a:r>
            <a:r>
              <a:rPr lang="en-US" altLang="zh-CN" sz="2000" b="1" dirty="0" smtClean="0">
                <a:solidFill>
                  <a:sysClr val="windowText" lastClr="000000"/>
                </a:solidFill>
                <a:latin typeface="Times New Roman" panose="02020603050405020304" charset="0"/>
                <a:cs typeface="Times New Roman" panose="02020603050405020304" charset="0"/>
                <a:sym typeface="+mn-ea"/>
              </a:rPr>
              <a:t> self. Her owners started to get worried. “What should we do to cheer Poppy up?” asked Dad. “We’ve tried everything.”</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⑥</a:t>
            </a:r>
            <a:r>
              <a:rPr lang="en-US" altLang="zh-CN" sz="2000" b="1" dirty="0" smtClean="0">
                <a:solidFill>
                  <a:sysClr val="windowText" lastClr="000000"/>
                </a:solidFill>
                <a:latin typeface="Times New Roman" panose="02020603050405020304" charset="0"/>
                <a:cs typeface="Times New Roman" panose="02020603050405020304" charset="0"/>
                <a:sym typeface="+mn-ea"/>
              </a:rPr>
              <a:t>“I have an idea, but it might be a little crazy.” smiled Mom. “Without anybody left in the house but us, this place could use a bit of fun. Let’s get a little dog for Poppy.”</a:t>
            </a:r>
            <a:endParaRPr lang="zh-CN" altLang="zh-CN" sz="2000" b="1" dirty="0" smtClean="0">
              <a:latin typeface="Times New Roman" panose="02020603050405020304" charset="0"/>
              <a:cs typeface="Times New Roman" panose="02020603050405020304" charset="0"/>
            </a:endParaRPr>
          </a:p>
          <a:p>
            <a:pPr fontAlgn="auto">
              <a:lnSpc>
                <a:spcPts val="2000"/>
              </a:lnSpc>
            </a:pPr>
            <a:r>
              <a:rPr lang="zh-CN" altLang="zh-CN" sz="2000" b="1" dirty="0" smtClean="0">
                <a:solidFill>
                  <a:sysClr val="windowText" lastClr="000000"/>
                </a:solidFill>
                <a:latin typeface="Times New Roman" panose="02020603050405020304" charset="0"/>
                <a:cs typeface="Times New Roman" panose="02020603050405020304" charset="0"/>
                <a:sym typeface="+mn-ea"/>
              </a:rPr>
              <a:t>    ⑦</a:t>
            </a:r>
            <a:r>
              <a:rPr lang="en-US" altLang="zh-CN" sz="2000" b="1" dirty="0" smtClean="0">
                <a:solidFill>
                  <a:sysClr val="windowText" lastClr="000000"/>
                </a:solidFill>
                <a:latin typeface="Times New Roman" panose="02020603050405020304" charset="0"/>
                <a:cs typeface="Times New Roman" panose="02020603050405020304" charset="0"/>
                <a:sym typeface="+mn-ea"/>
              </a:rPr>
              <a:t>It didn’t take long before they walked through the front door carrying a big </a:t>
            </a:r>
            <a:r>
              <a:rPr lang="en-US" altLang="zh-CN" sz="2000" b="1" u="sng" dirty="0" smtClean="0">
                <a:solidFill>
                  <a:sysClr val="windowText" lastClr="000000"/>
                </a:solidFill>
                <a:latin typeface="Times New Roman" panose="02020603050405020304" charset="0"/>
                <a:cs typeface="Times New Roman" panose="02020603050405020304" charset="0"/>
                <a:sym typeface="+mn-ea"/>
              </a:rPr>
              <a:t>box</a:t>
            </a:r>
            <a:r>
              <a:rPr lang="en-US" altLang="zh-CN" sz="2000" b="1" dirty="0" smtClean="0">
                <a:solidFill>
                  <a:sysClr val="windowText" lastClr="000000"/>
                </a:solidFill>
                <a:latin typeface="Times New Roman" panose="02020603050405020304" charset="0"/>
                <a:cs typeface="Times New Roman" panose="02020603050405020304" charset="0"/>
                <a:sym typeface="+mn-ea"/>
              </a:rPr>
              <a:t>. Poppy welcomed them home as usual, but when she saw the box, she stopped. She put her nose on it. Her tail began wagging (</a:t>
            </a:r>
            <a:r>
              <a:rPr lang="zh-CN" altLang="zh-CN" sz="2000" b="1" dirty="0" smtClean="0">
                <a:solidFill>
                  <a:sysClr val="windowText" lastClr="000000"/>
                </a:solidFill>
                <a:latin typeface="Times New Roman" panose="02020603050405020304" charset="0"/>
                <a:cs typeface="Times New Roman" panose="02020603050405020304" charset="0"/>
                <a:sym typeface="+mn-ea"/>
              </a:rPr>
              <a:t>摆动</a:t>
            </a:r>
            <a:r>
              <a:rPr lang="en-US" altLang="zh-CN" sz="2000" b="1" dirty="0" smtClean="0">
                <a:solidFill>
                  <a:sysClr val="windowText" lastClr="000000"/>
                </a:solidFill>
                <a:latin typeface="Times New Roman" panose="02020603050405020304" charset="0"/>
                <a:cs typeface="Times New Roman" panose="02020603050405020304" charset="0"/>
                <a:sym typeface="+mn-ea"/>
              </a:rPr>
              <a:t>) ever so slowly, then faster as she caught the smell.</a:t>
            </a:r>
          </a:p>
          <a:p>
            <a:pPr fontAlgn="auto">
              <a:lnSpc>
                <a:spcPts val="2000"/>
              </a:lnSpc>
            </a:pPr>
            <a:r>
              <a:rPr lang="zh-CN" altLang="en-US" sz="2000" b="1">
                <a:latin typeface="Times New Roman" panose="02020603050405020304" charset="0"/>
                <a:cs typeface="Times New Roman" panose="02020603050405020304" charset="0"/>
              </a:rPr>
              <a:t>Para.1   </a:t>
            </a:r>
            <a:r>
              <a:rPr lang="zh-CN" altLang="en-US" sz="2000" b="1" i="1">
                <a:solidFill>
                  <a:srgbClr val="002060"/>
                </a:solidFill>
                <a:latin typeface="Times New Roman" panose="02020603050405020304" charset="0"/>
                <a:cs typeface="Times New Roman" panose="02020603050405020304" charset="0"/>
              </a:rPr>
              <a:t>Dad opened the box and a sweet little dog appeared. </a:t>
            </a:r>
          </a:p>
          <a:p>
            <a:pPr fontAlgn="auto">
              <a:lnSpc>
                <a:spcPts val="2000"/>
              </a:lnSpc>
            </a:pPr>
            <a:r>
              <a:rPr lang="zh-CN" altLang="en-US" sz="2000" b="1">
                <a:latin typeface="Times New Roman" panose="02020603050405020304" charset="0"/>
                <a:cs typeface="Times New Roman" panose="02020603050405020304" charset="0"/>
              </a:rPr>
              <a:t>Para.2   </a:t>
            </a:r>
            <a:r>
              <a:rPr lang="zh-CN" altLang="en-US" sz="2000" b="1" i="1">
                <a:solidFill>
                  <a:srgbClr val="002060"/>
                </a:solidFill>
                <a:latin typeface="Times New Roman" panose="02020603050405020304" charset="0"/>
                <a:cs typeface="Times New Roman" panose="02020603050405020304" charset="0"/>
              </a:rPr>
              <a:t>A few weeks later, the boy arrived home from the university.</a:t>
            </a:r>
          </a:p>
        </p:txBody>
      </p:sp>
      <p:sp>
        <p:nvSpPr>
          <p:cNvPr id="11" name="文本框 10"/>
          <p:cNvSpPr txBox="1"/>
          <p:nvPr/>
        </p:nvSpPr>
        <p:spPr>
          <a:xfrm>
            <a:off x="2062480" y="141605"/>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sym typeface="+mn-ea"/>
              </a:rPr>
              <a:t>Continuation Writing--2020.1浙江卷</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5.</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a:t>
            </a:r>
          </a:p>
        </p:txBody>
      </p:sp>
      <p:sp>
        <p:nvSpPr>
          <p:cNvPr id="11" name="文本框 10"/>
          <p:cNvSpPr txBox="1"/>
          <p:nvPr/>
        </p:nvSpPr>
        <p:spPr>
          <a:xfrm>
            <a:off x="2062480" y="184150"/>
            <a:ext cx="958151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10 touching quotes describing human-dog relationship </a:t>
            </a:r>
          </a:p>
        </p:txBody>
      </p:sp>
      <p:pic>
        <p:nvPicPr>
          <p:cNvPr id="2" name="图片 1"/>
          <p:cNvPicPr>
            <a:picLocks noChangeAspect="1"/>
          </p:cNvPicPr>
          <p:nvPr/>
        </p:nvPicPr>
        <p:blipFill>
          <a:blip r:embed="rId7"/>
          <a:srcRect t="37681" b="38164"/>
          <a:stretch>
            <a:fillRect/>
          </a:stretch>
        </p:blipFill>
        <p:spPr>
          <a:xfrm>
            <a:off x="276860" y="946150"/>
            <a:ext cx="5286375" cy="3512820"/>
          </a:xfrm>
          <a:prstGeom prst="rect">
            <a:avLst/>
          </a:prstGeom>
        </p:spPr>
      </p:pic>
      <p:pic>
        <p:nvPicPr>
          <p:cNvPr id="3" name="图片 2"/>
          <p:cNvPicPr>
            <a:picLocks noChangeAspect="1"/>
          </p:cNvPicPr>
          <p:nvPr/>
        </p:nvPicPr>
        <p:blipFill>
          <a:blip r:embed="rId8"/>
          <a:srcRect t="37609" b="37078"/>
          <a:stretch>
            <a:fillRect/>
          </a:stretch>
        </p:blipFill>
        <p:spPr>
          <a:xfrm>
            <a:off x="5967730" y="2802255"/>
            <a:ext cx="6104255" cy="4055745"/>
          </a:xfrm>
          <a:prstGeom prst="rect">
            <a:avLst/>
          </a:prstGeom>
        </p:spPr>
      </p:pic>
      <p:sp>
        <p:nvSpPr>
          <p:cNvPr id="4" name="文本框 3"/>
          <p:cNvSpPr txBox="1"/>
          <p:nvPr/>
        </p:nvSpPr>
        <p:spPr>
          <a:xfrm>
            <a:off x="154940" y="4761865"/>
            <a:ext cx="5530215" cy="1691640"/>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The world would be a nicer place if everyone had the ability to love as unconditionally as a dog.</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如果每个人都能像狗一样无条件地去爱，世界会变得更美好。</a:t>
            </a: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unconditionally   /ˌʌnkənˈdɪʃənəli/  adv. 无条件地</a:t>
            </a:r>
          </a:p>
        </p:txBody>
      </p:sp>
      <p:sp>
        <p:nvSpPr>
          <p:cNvPr id="6" name="文本框 5"/>
          <p:cNvSpPr txBox="1"/>
          <p:nvPr/>
        </p:nvSpPr>
        <p:spPr>
          <a:xfrm>
            <a:off x="5967730" y="1576705"/>
            <a:ext cx="5714365" cy="922020"/>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The better I get to known men, the more I find myself loving dogs.</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我越了解人，就越喜欢狗。。</a:t>
            </a:r>
            <a:endParaRPr lang="en-US" altLang="zh-CN" sz="1400" b="1" i="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矩形: 圆角 23"/>
          <p:cNvSpPr/>
          <p:nvPr/>
        </p:nvSpPr>
        <p:spPr>
          <a:xfrm>
            <a:off x="268605" y="5715635"/>
            <a:ext cx="3130550" cy="30543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圆角 23"/>
          <p:cNvSpPr/>
          <p:nvPr/>
        </p:nvSpPr>
        <p:spPr>
          <a:xfrm>
            <a:off x="2693035" y="5375910"/>
            <a:ext cx="6386830" cy="33972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矩形: 圆角 11"/>
          <p:cNvSpPr/>
          <p:nvPr/>
        </p:nvSpPr>
        <p:spPr>
          <a:xfrm>
            <a:off x="381000" y="5066665"/>
            <a:ext cx="2081530" cy="403225"/>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矩形: 圆角 11"/>
          <p:cNvSpPr/>
          <p:nvPr/>
        </p:nvSpPr>
        <p:spPr>
          <a:xfrm>
            <a:off x="381000" y="4824095"/>
            <a:ext cx="8540750" cy="34163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矩形: 圆角 11"/>
          <p:cNvSpPr/>
          <p:nvPr/>
        </p:nvSpPr>
        <p:spPr>
          <a:xfrm>
            <a:off x="5467350" y="4486275"/>
            <a:ext cx="3453765" cy="33782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矩形: 圆角 11"/>
          <p:cNvSpPr/>
          <p:nvPr/>
        </p:nvSpPr>
        <p:spPr>
          <a:xfrm>
            <a:off x="1788795" y="2861945"/>
            <a:ext cx="7132955" cy="52324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矩形: 圆角 16"/>
          <p:cNvSpPr/>
          <p:nvPr/>
        </p:nvSpPr>
        <p:spPr>
          <a:xfrm>
            <a:off x="381000" y="4196080"/>
            <a:ext cx="4371340" cy="29019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圆角 16"/>
          <p:cNvSpPr/>
          <p:nvPr/>
        </p:nvSpPr>
        <p:spPr>
          <a:xfrm>
            <a:off x="268605" y="1146175"/>
            <a:ext cx="8415655" cy="9042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文本框 3"/>
          <p:cNvSpPr txBox="1"/>
          <p:nvPr/>
        </p:nvSpPr>
        <p:spPr>
          <a:xfrm>
            <a:off x="268605" y="767715"/>
            <a:ext cx="8811260" cy="5323205"/>
          </a:xfrm>
          <a:prstGeom prst="rect">
            <a:avLst/>
          </a:prstGeom>
          <a:noFill/>
        </p:spPr>
        <p:txBody>
          <a:bodyPr wrap="square" rtlCol="0" anchor="t">
            <a:spAutoFit/>
          </a:bodyPr>
          <a:lstStyle/>
          <a:p>
            <a:r>
              <a:rPr lang="en-US" altLang="zh-CN" sz="2000" b="1">
                <a:latin typeface="微软雅黑" panose="020B0503020204020204" charset="-122"/>
                <a:ea typeface="微软雅黑" panose="020B0503020204020204" charset="-122"/>
              </a:rPr>
              <a:t>           </a:t>
            </a:r>
            <a:r>
              <a:rPr lang="zh-CN" altLang="en-US" sz="2000" b="1" i="1">
                <a:solidFill>
                  <a:srgbClr val="002060"/>
                </a:solidFill>
                <a:latin typeface="微软雅黑" panose="020B0503020204020204" charset="-122"/>
                <a:ea typeface="微软雅黑" panose="020B0503020204020204" charset="-122"/>
              </a:rPr>
              <a:t>Dad opened the box and a sweet little dog appeared.</a:t>
            </a:r>
            <a:r>
              <a:rPr lang="zh-CN" altLang="en-US" sz="2000" b="1" i="1">
                <a:latin typeface="微软雅黑" panose="020B0503020204020204" charset="-122"/>
                <a:ea typeface="微软雅黑" panose="020B0503020204020204" charset="-122"/>
              </a:rPr>
              <a:t> </a:t>
            </a:r>
            <a:r>
              <a:rPr lang="zh-CN" altLang="en-US" sz="2000" b="1">
                <a:latin typeface="微软雅黑" panose="020B0503020204020204" charset="-122"/>
                <a:ea typeface="微软雅黑" panose="020B0503020204020204" charset="-122"/>
              </a:rPr>
              <a:t>The two dogs sniffed each other for a few moments. Then, suddenly, the little </a:t>
            </a:r>
            <a:r>
              <a:rPr lang="zh-CN" altLang="en-US" sz="2000" b="1" u="sng">
                <a:latin typeface="微软雅黑" panose="020B0503020204020204" charset="-122"/>
                <a:ea typeface="微软雅黑" panose="020B0503020204020204" charset="-122"/>
              </a:rPr>
              <a:t>dog</a:t>
            </a:r>
            <a:r>
              <a:rPr lang="zh-CN" altLang="en-US" sz="2000" b="1">
                <a:latin typeface="微软雅黑" panose="020B0503020204020204" charset="-122"/>
                <a:ea typeface="微软雅黑" panose="020B0503020204020204" charset="-122"/>
              </a:rPr>
              <a:t> leaped towards </a:t>
            </a:r>
            <a:r>
              <a:rPr lang="zh-CN" altLang="en-US" sz="2000" b="1" u="sng">
                <a:latin typeface="微软雅黑" panose="020B0503020204020204" charset="-122"/>
                <a:ea typeface="微软雅黑" panose="020B0503020204020204" charset="-122"/>
              </a:rPr>
              <a:t>Poppy</a:t>
            </a:r>
            <a:r>
              <a:rPr lang="zh-CN" altLang="en-US" sz="2000" b="1">
                <a:latin typeface="微软雅黑" panose="020B0503020204020204" charset="-122"/>
                <a:ea typeface="微软雅黑" panose="020B0503020204020204" charset="-122"/>
              </a:rPr>
              <a:t>, who stepped back a little. After a moment</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s pause, Poppy licked the little dog</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s nose! They decide to call her Lucky, since they were lucky to have such a sweet pet. As the days went by, Poppy and Lucky became best friends. They loved to play together and, at night, would go to sleep in the same bed. The </a:t>
            </a:r>
            <a:r>
              <a:rPr lang="zh-CN" altLang="en-US" sz="2000" b="1" u="sng">
                <a:latin typeface="微软雅黑" panose="020B0503020204020204" charset="-122"/>
                <a:ea typeface="微软雅黑" panose="020B0503020204020204" charset="-122"/>
              </a:rPr>
              <a:t>parents</a:t>
            </a:r>
            <a:r>
              <a:rPr lang="zh-CN" altLang="en-US" sz="2000" b="1">
                <a:latin typeface="微软雅黑" panose="020B0503020204020204" charset="-122"/>
                <a:ea typeface="微软雅黑" panose="020B0503020204020204" charset="-122"/>
              </a:rPr>
              <a:t> were relieved that Poppy was cheerful again.</a:t>
            </a:r>
          </a:p>
          <a:p>
            <a:endParaRPr lang="zh-CN" altLang="en-US" sz="2000" b="1">
              <a:latin typeface="微软雅黑" panose="020B0503020204020204" charset="-122"/>
              <a:ea typeface="微软雅黑" panose="020B0503020204020204" charset="-122"/>
            </a:endParaRPr>
          </a:p>
          <a:p>
            <a:r>
              <a:rPr lang="zh-CN" altLang="en-US" sz="2000" b="1" i="1">
                <a:latin typeface="微软雅黑" panose="020B0503020204020204" charset="-122"/>
                <a:ea typeface="微软雅黑" panose="020B0503020204020204" charset="-122"/>
              </a:rPr>
              <a:t>     </a:t>
            </a:r>
            <a:r>
              <a:rPr lang="zh-CN" altLang="en-US" sz="2000" b="1" i="1">
                <a:solidFill>
                  <a:srgbClr val="002060"/>
                </a:solidFill>
                <a:latin typeface="微软雅黑" panose="020B0503020204020204" charset="-122"/>
                <a:ea typeface="微软雅黑" panose="020B0503020204020204" charset="-122"/>
              </a:rPr>
              <a:t> A few weeks later, the boy arrived home from the university. </a:t>
            </a:r>
            <a:r>
              <a:rPr lang="zh-CN" altLang="en-US" sz="2000" b="1">
                <a:latin typeface="微软雅黑" panose="020B0503020204020204" charset="-122"/>
                <a:ea typeface="微软雅黑" panose="020B0503020204020204" charset="-122"/>
              </a:rPr>
              <a:t>“I</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m back! Poppy, where are you?” the boy called out. Two dogs came galloping down the hallway. “What is this?” he cried out in surprise as he </a:t>
            </a:r>
            <a:r>
              <a:rPr lang="zh-CN" altLang="en-US" sz="2000" b="1" u="sng">
                <a:latin typeface="微软雅黑" panose="020B0503020204020204" charset="-122"/>
                <a:ea typeface="微软雅黑" panose="020B0503020204020204" charset="-122"/>
              </a:rPr>
              <a:t>hugged</a:t>
            </a:r>
            <a:r>
              <a:rPr lang="zh-CN" altLang="en-US" sz="2000" b="1">
                <a:latin typeface="微软雅黑" panose="020B0503020204020204" charset="-122"/>
                <a:ea typeface="微软雅黑" panose="020B0503020204020204" charset="-122"/>
              </a:rPr>
              <a:t> both dogs tightly. His parents laughed as they explained how sad Poppy had been and their clever plan for cheering her up. During his </a:t>
            </a:r>
            <a:r>
              <a:rPr lang="en-US" altLang="zh-CN" sz="2000" b="1">
                <a:latin typeface="微软雅黑" panose="020B0503020204020204" charset="-122"/>
                <a:ea typeface="微软雅黑" panose="020B0503020204020204" charset="-122"/>
              </a:rPr>
              <a:t>stay</a:t>
            </a:r>
            <a:r>
              <a:rPr lang="zh-CN" altLang="en-US" sz="2000" b="1">
                <a:latin typeface="微软雅黑" panose="020B0503020204020204" charset="-122"/>
                <a:ea typeface="微软雅黑" panose="020B0503020204020204" charset="-122"/>
              </a:rPr>
              <a:t>, the boy spent many hours playing with the two dogs. He returned to </a:t>
            </a:r>
            <a:r>
              <a:rPr lang="zh-CN" altLang="en-US" sz="2000" b="1" u="sng">
                <a:latin typeface="微软雅黑" panose="020B0503020204020204" charset="-122"/>
                <a:ea typeface="微软雅黑" panose="020B0503020204020204" charset="-122"/>
              </a:rPr>
              <a:t>university</a:t>
            </a:r>
            <a:r>
              <a:rPr lang="zh-CN" altLang="en-US" sz="2000" b="1">
                <a:latin typeface="微软雅黑" panose="020B0503020204020204" charset="-122"/>
                <a:ea typeface="微软雅黑" panose="020B0503020204020204" charset="-122"/>
              </a:rPr>
              <a:t> happy that Poppy was no longer lonely!</a:t>
            </a:r>
          </a:p>
        </p:txBody>
      </p:sp>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11" name="文本框 10"/>
          <p:cNvSpPr txBox="1"/>
          <p:nvPr/>
        </p:nvSpPr>
        <p:spPr>
          <a:xfrm>
            <a:off x="2062480" y="141605"/>
            <a:ext cx="894651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sym typeface="+mn-ea"/>
              </a:rPr>
              <a:t>Continuation Writing--2020.1浙江卷--</a:t>
            </a:r>
            <a:r>
              <a:rPr lang="zh-CN" altLang="en-US" sz="2400" b="1">
                <a:solidFill>
                  <a:srgbClr val="002060"/>
                </a:solidFill>
                <a:latin typeface="微软雅黑" panose="020B0503020204020204" charset="-122"/>
                <a:ea typeface="微软雅黑" panose="020B0503020204020204" charset="-122"/>
                <a:sym typeface="+mn-ea"/>
              </a:rPr>
              <a:t>外教下水作文</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5.</a:t>
            </a:r>
          </a:p>
        </p:txBody>
      </p:sp>
      <p:sp>
        <p:nvSpPr>
          <p:cNvPr id="6" name="文本框 5"/>
          <p:cNvSpPr txBox="1"/>
          <p:nvPr/>
        </p:nvSpPr>
        <p:spPr>
          <a:xfrm>
            <a:off x="1309370" y="6266815"/>
            <a:ext cx="7770495" cy="398780"/>
          </a:xfrm>
          <a:prstGeom prst="rect">
            <a:avLst/>
          </a:prstGeom>
          <a:noFill/>
        </p:spPr>
        <p:txBody>
          <a:bodyPr wrap="square" rtlCol="0" anchor="t">
            <a:spAutoFit/>
          </a:bodyPr>
          <a:lstStyle/>
          <a:p>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本文来自溯恩英语，作者：20年教龄的加拿大本部英语老师Liz</a:t>
            </a:r>
          </a:p>
        </p:txBody>
      </p:sp>
      <p:sp>
        <p:nvSpPr>
          <p:cNvPr id="10" name="矩形: 圆角 16"/>
          <p:cNvSpPr/>
          <p:nvPr/>
        </p:nvSpPr>
        <p:spPr>
          <a:xfrm>
            <a:off x="9373235" y="955675"/>
            <a:ext cx="2571750" cy="10947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描写生动具体真实，观察细致，两只狗的初次见面的场景活灵活现。</a:t>
            </a:r>
          </a:p>
        </p:txBody>
      </p:sp>
      <p:sp>
        <p:nvSpPr>
          <p:cNvPr id="19" name="矩形: 圆角 11"/>
          <p:cNvSpPr/>
          <p:nvPr/>
        </p:nvSpPr>
        <p:spPr>
          <a:xfrm>
            <a:off x="9373235" y="2762250"/>
            <a:ext cx="2571750" cy="172339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情节发展围绕 </a:t>
            </a:r>
            <a:r>
              <a:rPr kumimoji="0" lang="en-US" altLang="zh-CN"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a:t>
            </a: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怎样解决</a:t>
            </a:r>
            <a:r>
              <a:rPr kumimoji="0" lang="en-US" altLang="zh-CN"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Poppy</a:t>
            </a: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的孤独和郁闷</a:t>
            </a:r>
            <a:r>
              <a:rPr kumimoji="0" lang="en-US" altLang="zh-CN"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a:t>
            </a: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这一主线展开，层层推进，</a:t>
            </a:r>
            <a:r>
              <a:rPr lang="zh-CN" altLang="en-US" b="1" noProof="0">
                <a:ln>
                  <a:noFill/>
                </a:ln>
                <a:solidFill>
                  <a:schemeClr val="tx1"/>
                </a:solidFill>
                <a:effectLst/>
                <a:uLnTx/>
                <a:uFillTx/>
                <a:latin typeface="Calibri" panose="020F0502020204030204"/>
                <a:ea typeface="宋体" panose="02010600030101010101" pitchFamily="2" charset="-122"/>
                <a:sym typeface="+mn-ea"/>
              </a:rPr>
              <a:t>内容生动，</a:t>
            </a:r>
            <a:r>
              <a:rPr kumimoji="0" lang="zh-CN" altLang="en-US" sz="1800" b="1" i="0" u="none" strike="noStrike" kern="1200" cap="none" spc="0" normalizeH="0" baseline="0" noProof="0">
                <a:ln>
                  <a:noFill/>
                </a:ln>
                <a:solidFill>
                  <a:schemeClr val="tx1"/>
                </a:solidFill>
                <a:effectLst/>
                <a:uLnTx/>
                <a:uFillTx/>
                <a:latin typeface="Calibri" panose="020F0502020204030204"/>
                <a:ea typeface="宋体" panose="02010600030101010101" pitchFamily="2" charset="-122"/>
                <a:cs typeface="+mn-cs"/>
              </a:rPr>
              <a:t>详略得当，行文流畅。</a:t>
            </a:r>
          </a:p>
        </p:txBody>
      </p:sp>
      <p:sp>
        <p:nvSpPr>
          <p:cNvPr id="21" name="矩形: 圆角 23"/>
          <p:cNvSpPr/>
          <p:nvPr/>
        </p:nvSpPr>
        <p:spPr>
          <a:xfrm>
            <a:off x="9373235" y="5273040"/>
            <a:ext cx="2571750" cy="125158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a:ln>
                  <a:noFill/>
                </a:ln>
                <a:solidFill>
                  <a:schemeClr val="tx1"/>
                </a:solidFill>
                <a:effectLst/>
                <a:uLnTx/>
                <a:uFillTx/>
                <a:latin typeface="Calibri" panose="020F0502020204030204"/>
                <a:ea typeface="宋体" panose="02010600030101010101" pitchFamily="2" charset="-122"/>
                <a:sym typeface="+mn-ea"/>
              </a:rPr>
              <a:t>呼应首段，逻辑严密，整个故事浑然一体。与原文的写作思路契合、融洽度高。</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linds(horizont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4" grpId="0" animBg="1"/>
      <p:bldP spid="24" grpId="1" animBg="1"/>
      <p:bldP spid="18" grpId="0" animBg="1"/>
      <p:bldP spid="18" grpId="1" animBg="1"/>
      <p:bldP spid="16" grpId="0" animBg="1"/>
      <p:bldP spid="16" grpId="1" animBg="1"/>
      <p:bldP spid="14" grpId="0" animBg="1"/>
      <p:bldP spid="14" grpId="1" animBg="1"/>
      <p:bldP spid="12" grpId="0" animBg="1"/>
      <p:bldP spid="12" grpId="1" animBg="1"/>
      <p:bldP spid="8" grpId="0" animBg="1"/>
      <p:bldP spid="8" grpId="1" animBg="1"/>
      <p:bldP spid="17" grpId="0" animBg="1"/>
      <p:bldP spid="17" grpId="1" animBg="1"/>
      <p:bldP spid="10" grpId="0" bldLvl="0" animBg="1"/>
      <p:bldP spid="10" grpId="1" animBg="1"/>
      <p:bldP spid="19" grpId="0" animBg="1"/>
      <p:bldP spid="19" grpId="1" animBg="1"/>
      <p:bldP spid="21" grpId="0" bldLvl="0" animBg="1"/>
      <p:bldP spid="21"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矩形: 圆角 23"/>
          <p:cNvSpPr/>
          <p:nvPr/>
        </p:nvSpPr>
        <p:spPr>
          <a:xfrm>
            <a:off x="268605" y="5612130"/>
            <a:ext cx="8415655" cy="52641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圆角 23"/>
          <p:cNvSpPr/>
          <p:nvPr/>
        </p:nvSpPr>
        <p:spPr>
          <a:xfrm>
            <a:off x="3101975" y="5273040"/>
            <a:ext cx="5582920" cy="339725"/>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矩形: 圆角 11"/>
          <p:cNvSpPr/>
          <p:nvPr/>
        </p:nvSpPr>
        <p:spPr>
          <a:xfrm>
            <a:off x="268605" y="3046095"/>
            <a:ext cx="8415655" cy="52324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矩形: 圆角 16"/>
          <p:cNvSpPr/>
          <p:nvPr/>
        </p:nvSpPr>
        <p:spPr>
          <a:xfrm>
            <a:off x="268605" y="1146175"/>
            <a:ext cx="8415655" cy="189992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11" name="文本框 10"/>
          <p:cNvSpPr txBox="1"/>
          <p:nvPr/>
        </p:nvSpPr>
        <p:spPr>
          <a:xfrm>
            <a:off x="2062480" y="141605"/>
            <a:ext cx="894651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sym typeface="+mn-ea"/>
              </a:rPr>
              <a:t>Continuation Writing--2020.1浙江卷--</a:t>
            </a:r>
            <a:r>
              <a:rPr lang="zh-CN" altLang="en-US" sz="2400" b="1">
                <a:solidFill>
                  <a:srgbClr val="002060"/>
                </a:solidFill>
                <a:latin typeface="微软雅黑" panose="020B0503020204020204" charset="-122"/>
                <a:ea typeface="微软雅黑" panose="020B0503020204020204" charset="-122"/>
                <a:sym typeface="+mn-ea"/>
              </a:rPr>
              <a:t>外教下水作文</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5.</a:t>
            </a:r>
          </a:p>
        </p:txBody>
      </p:sp>
      <p:sp>
        <p:nvSpPr>
          <p:cNvPr id="6" name="文本框 5"/>
          <p:cNvSpPr txBox="1"/>
          <p:nvPr/>
        </p:nvSpPr>
        <p:spPr>
          <a:xfrm>
            <a:off x="639445" y="6339840"/>
            <a:ext cx="8355965" cy="398780"/>
          </a:xfrm>
          <a:prstGeom prst="rect">
            <a:avLst/>
          </a:prstGeom>
          <a:noFill/>
        </p:spPr>
        <p:txBody>
          <a:bodyPr wrap="square" rtlCol="0" anchor="t">
            <a:spAutoFit/>
          </a:bodyPr>
          <a:lstStyle/>
          <a:p>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本文来自溯恩英语，作者：</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毕业于加拿大名校</a:t>
            </a: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UBC的英语老师Coco</a:t>
            </a:r>
          </a:p>
        </p:txBody>
      </p:sp>
      <p:sp>
        <p:nvSpPr>
          <p:cNvPr id="10" name="矩形: 圆角 16"/>
          <p:cNvSpPr/>
          <p:nvPr/>
        </p:nvSpPr>
        <p:spPr>
          <a:xfrm>
            <a:off x="9373235" y="862330"/>
            <a:ext cx="2571750" cy="208534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准确地使用动词，大量描写狗外貌神态动作。运用比喻和拟人的修辞手法，</a:t>
            </a:r>
            <a:r>
              <a:rPr lang="zh-CN" altLang="en-US" b="1" noProof="0" dirty="0">
                <a:ln>
                  <a:noFill/>
                </a:ln>
                <a:solidFill>
                  <a:schemeClr val="tx1"/>
                </a:solidFill>
                <a:effectLst/>
                <a:uLnTx/>
                <a:uFillTx/>
                <a:latin typeface="Calibri" panose="020F0502020204030204"/>
                <a:ea typeface="宋体" panose="02010600030101010101" pitchFamily="2" charset="-122"/>
                <a:sym typeface="+mn-ea"/>
              </a:rPr>
              <a:t>形象生动，贴切自然</a:t>
            </a:r>
            <a:r>
              <a:rPr kumimoji="0" lang="zh-CN" altLang="en-US" sz="1800" b="1" i="0" u="none" strike="noStrike" kern="1200" cap="none" spc="0" normalizeH="0" baseline="0" noProof="0" dirty="0">
                <a:ln>
                  <a:noFill/>
                </a:ln>
                <a:solidFill>
                  <a:schemeClr val="tx1"/>
                </a:solidFill>
                <a:effectLst/>
                <a:uLnTx/>
                <a:uFillTx/>
                <a:latin typeface="Calibri" panose="020F0502020204030204"/>
                <a:ea typeface="宋体" panose="02010600030101010101" pitchFamily="2" charset="-122"/>
                <a:cs typeface="+mn-cs"/>
              </a:rPr>
              <a:t>。对狗狗的喜爱之情，跃然纸上。</a:t>
            </a:r>
          </a:p>
        </p:txBody>
      </p:sp>
      <p:sp>
        <p:nvSpPr>
          <p:cNvPr id="19" name="矩形: 圆角 11"/>
          <p:cNvSpPr/>
          <p:nvPr/>
        </p:nvSpPr>
        <p:spPr>
          <a:xfrm>
            <a:off x="9373235" y="3161030"/>
            <a:ext cx="2571750" cy="1400810"/>
          </a:xfrm>
          <a:prstGeom prst="roundRect">
            <a:avLst/>
          </a:prstGeom>
          <a:solidFill>
            <a:srgbClr val="A7EA52">
              <a:lumMod val="60000"/>
              <a:lumOff val="40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b="1" i="0" u="none" strike="noStrike" cap="none" spc="0" normalizeH="0" baseline="0" noProof="0">
                <a:ln>
                  <a:noFill/>
                </a:ln>
                <a:solidFill>
                  <a:schemeClr val="tx1"/>
                </a:solidFill>
                <a:effectLst/>
                <a:uLnTx/>
                <a:uFillTx/>
                <a:latin typeface="Calibri" panose="020F0502020204030204"/>
                <a:ea typeface="宋体" panose="02010600030101010101" pitchFamily="2" charset="-122"/>
              </a:rPr>
              <a:t>“冲突-危机-解决模式”是读后续写常见的叙事结构</a:t>
            </a:r>
            <a:r>
              <a:rPr kumimoji="0" lang="zh-CN" b="1" i="0" u="none" strike="noStrike" cap="none" spc="0" normalizeH="0" baseline="0" noProof="0">
                <a:ln>
                  <a:noFill/>
                </a:ln>
                <a:solidFill>
                  <a:schemeClr val="tx1"/>
                </a:solidFill>
                <a:effectLst/>
                <a:uLnTx/>
                <a:uFillTx/>
                <a:latin typeface="Calibri" panose="020F0502020204030204"/>
                <a:ea typeface="宋体" panose="02010600030101010101" pitchFamily="2" charset="-122"/>
              </a:rPr>
              <a:t>，在本文中得到了很好的体现。</a:t>
            </a:r>
          </a:p>
        </p:txBody>
      </p:sp>
      <p:sp>
        <p:nvSpPr>
          <p:cNvPr id="21" name="矩形: 圆角 23"/>
          <p:cNvSpPr/>
          <p:nvPr/>
        </p:nvSpPr>
        <p:spPr>
          <a:xfrm>
            <a:off x="9373235" y="4883150"/>
            <a:ext cx="2571750" cy="1734820"/>
          </a:xfrm>
          <a:prstGeom prst="roundRect">
            <a:avLst/>
          </a:prstGeom>
          <a:solidFill>
            <a:srgbClr val="EDE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a:ln>
                  <a:noFill/>
                </a:ln>
                <a:solidFill>
                  <a:schemeClr val="tx1"/>
                </a:solidFill>
                <a:effectLst/>
                <a:uLnTx/>
                <a:uFillTx/>
                <a:latin typeface="Calibri" panose="020F0502020204030204"/>
                <a:ea typeface="宋体" panose="02010600030101010101" pitchFamily="2" charset="-122"/>
                <a:sym typeface="+mn-ea"/>
              </a:rPr>
              <a:t>结尾收笔有力，感情表达真实 ，对男孩子来说</a:t>
            </a:r>
            <a:r>
              <a:rPr lang="en-US" altLang="zh-CN" b="1" noProof="0">
                <a:ln>
                  <a:noFill/>
                </a:ln>
                <a:solidFill>
                  <a:schemeClr val="tx1"/>
                </a:solidFill>
                <a:effectLst/>
                <a:uLnTx/>
                <a:uFillTx/>
                <a:latin typeface="Calibri" panose="020F0502020204030204"/>
                <a:ea typeface="宋体" panose="02010600030101010101" pitchFamily="2" charset="-122"/>
                <a:sym typeface="+mn-ea"/>
              </a:rPr>
              <a:t>“Poppy</a:t>
            </a:r>
            <a:r>
              <a:rPr lang="zh-CN" altLang="en-US" b="1" noProof="0">
                <a:ln>
                  <a:noFill/>
                </a:ln>
                <a:solidFill>
                  <a:schemeClr val="tx1"/>
                </a:solidFill>
                <a:effectLst/>
                <a:uLnTx/>
                <a:uFillTx/>
                <a:latin typeface="Calibri" panose="020F0502020204030204"/>
                <a:ea typeface="宋体" panose="02010600030101010101" pitchFamily="2" charset="-122"/>
                <a:sym typeface="+mn-ea"/>
              </a:rPr>
              <a:t>找到新朋友是喜是忧</a:t>
            </a:r>
            <a:r>
              <a:rPr lang="en-US" altLang="zh-CN" b="1" noProof="0">
                <a:ln>
                  <a:noFill/>
                </a:ln>
                <a:solidFill>
                  <a:schemeClr val="tx1"/>
                </a:solidFill>
                <a:effectLst/>
                <a:uLnTx/>
                <a:uFillTx/>
                <a:latin typeface="Calibri" panose="020F0502020204030204"/>
                <a:ea typeface="宋体" panose="02010600030101010101" pitchFamily="2" charset="-122"/>
                <a:sym typeface="+mn-ea"/>
              </a:rPr>
              <a:t>”</a:t>
            </a:r>
            <a:r>
              <a:rPr lang="zh-CN" altLang="en-US" b="1" noProof="0">
                <a:ln>
                  <a:noFill/>
                </a:ln>
                <a:solidFill>
                  <a:schemeClr val="tx1"/>
                </a:solidFill>
                <a:effectLst/>
                <a:uLnTx/>
                <a:uFillTx/>
                <a:latin typeface="Calibri" panose="020F0502020204030204"/>
                <a:ea typeface="宋体" panose="02010600030101010101" pitchFamily="2" charset="-122"/>
                <a:sym typeface="+mn-ea"/>
              </a:rPr>
              <a:t>，思考离别的意义，反映内心的触动和成长。</a:t>
            </a:r>
          </a:p>
        </p:txBody>
      </p:sp>
      <p:sp>
        <p:nvSpPr>
          <p:cNvPr id="2" name="文本框 1"/>
          <p:cNvSpPr txBox="1"/>
          <p:nvPr/>
        </p:nvSpPr>
        <p:spPr>
          <a:xfrm>
            <a:off x="268605" y="862330"/>
            <a:ext cx="8415020" cy="5477510"/>
          </a:xfrm>
          <a:prstGeom prst="rect">
            <a:avLst/>
          </a:prstGeom>
          <a:noFill/>
        </p:spPr>
        <p:txBody>
          <a:bodyPr wrap="square" rtlCol="0" anchor="t">
            <a:spAutoFit/>
          </a:bodyPr>
          <a:lstStyle/>
          <a:p>
            <a:r>
              <a:rPr lang="en-US" altLang="zh-CN" sz="2000" b="1" i="1">
                <a:latin typeface="微软雅黑" panose="020B0503020204020204" charset="-122"/>
                <a:ea typeface="微软雅黑" panose="020B0503020204020204" charset="-122"/>
              </a:rPr>
              <a:t>            </a:t>
            </a:r>
            <a:r>
              <a:rPr lang="zh-CN" altLang="en-US" sz="2000" b="1" i="1">
                <a:latin typeface="微软雅黑" panose="020B0503020204020204" charset="-122"/>
                <a:ea typeface="微软雅黑" panose="020B0503020204020204" charset="-122"/>
              </a:rPr>
              <a:t>Dad opened the box and a sweet little dog appeared. </a:t>
            </a:r>
            <a:r>
              <a:rPr lang="zh-CN" altLang="en-US" sz="2000" b="1">
                <a:latin typeface="微软雅黑" panose="020B0503020204020204" charset="-122"/>
                <a:ea typeface="微软雅黑" panose="020B0503020204020204" charset="-122"/>
              </a:rPr>
              <a:t>The fluffy little creature examined her new surroundings curiously, and then quickly fixed her gaze at </a:t>
            </a:r>
            <a:r>
              <a:rPr lang="zh-CN" altLang="en-US" sz="2000" b="1" u="sng">
                <a:latin typeface="微软雅黑" panose="020B0503020204020204" charset="-122"/>
                <a:ea typeface="微软雅黑" panose="020B0503020204020204" charset="-122"/>
              </a:rPr>
              <a:t>Poppy</a:t>
            </a:r>
            <a:r>
              <a:rPr lang="zh-CN" altLang="en-US" sz="2000" b="1">
                <a:latin typeface="微软雅黑" panose="020B0503020204020204" charset="-122"/>
                <a:ea typeface="微软雅黑" panose="020B0503020204020204" charset="-122"/>
              </a:rPr>
              <a:t>, who was nudging her nose toward the new </a:t>
            </a:r>
            <a:r>
              <a:rPr lang="zh-CN" altLang="en-US" sz="2000" b="1" u="sng">
                <a:latin typeface="微软雅黑" panose="020B0503020204020204" charset="-122"/>
                <a:ea typeface="微软雅黑" panose="020B0503020204020204" charset="-122"/>
              </a:rPr>
              <a:t>dog</a:t>
            </a:r>
            <a:r>
              <a:rPr lang="zh-CN" altLang="en-US" sz="2000" b="1">
                <a:latin typeface="微软雅黑" panose="020B0503020204020204" charset="-122"/>
                <a:ea typeface="微软雅黑" panose="020B0503020204020204" charset="-122"/>
              </a:rPr>
              <a:t> and wagging her tail vigorously. Poppy seemed puzzled at first, but in no time, the two dogs were chasing each other around the living room, as if Poppy was showing her little guest around her new home. Her </a:t>
            </a:r>
            <a:r>
              <a:rPr lang="zh-CN" altLang="en-US" sz="2000" b="1" u="sng">
                <a:latin typeface="微软雅黑" panose="020B0503020204020204" charset="-122"/>
                <a:ea typeface="微软雅黑" panose="020B0503020204020204" charset="-122"/>
              </a:rPr>
              <a:t>parents</a:t>
            </a:r>
            <a:r>
              <a:rPr lang="zh-CN" altLang="en-US" sz="2000" b="1">
                <a:latin typeface="微软雅黑" panose="020B0503020204020204" charset="-122"/>
                <a:ea typeface="微软雅黑" panose="020B0503020204020204" charset="-122"/>
              </a:rPr>
              <a:t> watched them playing around and smiled with relief – Poppy was back to her old </a:t>
            </a:r>
            <a:r>
              <a:rPr lang="zh-CN" altLang="en-US" sz="2000" b="1" u="sng">
                <a:latin typeface="微软雅黑" panose="020B0503020204020204" charset="-122"/>
                <a:ea typeface="微软雅黑" panose="020B0503020204020204" charset="-122"/>
              </a:rPr>
              <a:t>cheerful</a:t>
            </a:r>
            <a:r>
              <a:rPr lang="zh-CN" altLang="en-US" sz="2000" b="1">
                <a:latin typeface="微软雅黑" panose="020B0503020204020204" charset="-122"/>
                <a:ea typeface="微软雅黑" panose="020B0503020204020204" charset="-122"/>
              </a:rPr>
              <a:t> self!</a:t>
            </a:r>
          </a:p>
          <a:p>
            <a:pPr fontAlgn="auto">
              <a:lnSpc>
                <a:spcPts val="1200"/>
              </a:lnSpc>
            </a:pPr>
            <a:endParaRPr lang="zh-CN" altLang="en-US" sz="2000" b="1">
              <a:latin typeface="微软雅黑" panose="020B0503020204020204" charset="-122"/>
              <a:ea typeface="微软雅黑" panose="020B0503020204020204" charset="-122"/>
            </a:endParaRPr>
          </a:p>
          <a:p>
            <a:r>
              <a:rPr lang="zh-CN" altLang="en-US" sz="2000" b="1" i="1">
                <a:latin typeface="微软雅黑" panose="020B0503020204020204" charset="-122"/>
                <a:ea typeface="微软雅黑" panose="020B0503020204020204" charset="-122"/>
              </a:rPr>
              <a:t>    A few weeks later, the boy arrived home from the university.</a:t>
            </a:r>
            <a:r>
              <a:rPr lang="zh-CN" altLang="en-US" sz="2000" b="1">
                <a:latin typeface="微软雅黑" panose="020B0503020204020204" charset="-122"/>
                <a:ea typeface="微软雅黑" panose="020B0503020204020204" charset="-122"/>
              </a:rPr>
              <a:t> To his great surprise, it was not just Poppy, but two dogs, that dashed out of the house as the doorbell rang. “Meet Pipan, Poppy</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s new playmate,” exclaimed Dad. “Poppy has been gloomy ever since you left for </a:t>
            </a:r>
            <a:r>
              <a:rPr lang="zh-CN" altLang="en-US" sz="2000" b="1" u="sng">
                <a:latin typeface="微软雅黑" panose="020B0503020204020204" charset="-122"/>
                <a:ea typeface="微软雅黑" panose="020B0503020204020204" charset="-122"/>
              </a:rPr>
              <a:t>university</a:t>
            </a:r>
            <a:r>
              <a:rPr lang="zh-CN" altLang="en-US" sz="2000" b="1">
                <a:latin typeface="微软雅黑" panose="020B0503020204020204" charset="-122"/>
                <a:ea typeface="微软雅黑" panose="020B0503020204020204" charset="-122"/>
              </a:rPr>
              <a:t>, we thought Pipan might cheer her up”. The </a:t>
            </a:r>
            <a:r>
              <a:rPr lang="zh-CN" altLang="en-US" sz="2000" b="1" u="sng">
                <a:latin typeface="微软雅黑" panose="020B0503020204020204" charset="-122"/>
                <a:ea typeface="微软雅黑" panose="020B0503020204020204" charset="-122"/>
              </a:rPr>
              <a:t>boy</a:t>
            </a:r>
            <a:r>
              <a:rPr lang="zh-CN" altLang="en-US" sz="2000" b="1">
                <a:latin typeface="微软雅黑" panose="020B0503020204020204" charset="-122"/>
                <a:ea typeface="微软雅黑" panose="020B0503020204020204" charset="-122"/>
              </a:rPr>
              <a:t> beamed while patting both dogs: “I don</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t know if I should feel thrilled for having a new puppy or sad because Poppy has found a new best friend!”.</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linds(horizontal)">
                                      <p:cBhvr>
                                        <p:cTn id="29" dur="500"/>
                                        <p:tgtEl>
                                          <p:spTgt spid="2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0" grpId="1" animBg="1"/>
      <p:bldP spid="24" grpId="0" bldLvl="0" animBg="1"/>
      <p:bldP spid="24" grpId="1" animBg="1"/>
      <p:bldP spid="12" grpId="0" bldLvl="0" animBg="1"/>
      <p:bldP spid="12" grpId="1" animBg="1"/>
      <p:bldP spid="17" grpId="0" bldLvl="0" animBg="1"/>
      <p:bldP spid="17" grpId="1" animBg="1"/>
      <p:bldP spid="10" grpId="0" bldLvl="0" animBg="1"/>
      <p:bldP spid="10" grpId="1" animBg="1"/>
      <p:bldP spid="19" grpId="0" bldLvl="0" animBg="1"/>
      <p:bldP spid="19" grpId="1" animBg="1"/>
      <p:bldP spid="21" grpId="0" bldLvl="0" animBg="1"/>
      <p:bldP spid="21"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952500" cy="779780"/>
          </a:xfrm>
          <a:prstGeom prst="rect">
            <a:avLst/>
          </a:prstGeom>
        </p:spPr>
      </p:pic>
      <p:pic>
        <p:nvPicPr>
          <p:cNvPr id="5" name="图片 4"/>
          <p:cNvPicPr>
            <a:picLocks noChangeAspect="1"/>
          </p:cNvPicPr>
          <p:nvPr/>
        </p:nvPicPr>
        <p:blipFill>
          <a:blip r:embed="rId6"/>
          <a:stretch>
            <a:fillRect/>
          </a:stretch>
        </p:blipFill>
        <p:spPr>
          <a:xfrm>
            <a:off x="1309370" y="99060"/>
            <a:ext cx="959485" cy="545465"/>
          </a:xfrm>
          <a:prstGeom prst="rect">
            <a:avLst/>
          </a:prstGeom>
        </p:spPr>
      </p:pic>
      <p:sp>
        <p:nvSpPr>
          <p:cNvPr id="2" name="文本框 1"/>
          <p:cNvSpPr txBox="1"/>
          <p:nvPr/>
        </p:nvSpPr>
        <p:spPr>
          <a:xfrm>
            <a:off x="552450" y="531495"/>
            <a:ext cx="11372215" cy="6247130"/>
          </a:xfrm>
          <a:prstGeom prst="rect">
            <a:avLst/>
          </a:prstGeom>
          <a:noFill/>
        </p:spPr>
        <p:txBody>
          <a:bodyPr wrap="square" rtlCol="0" anchor="t">
            <a:spAutoFit/>
          </a:bodyPr>
          <a:lstStyle/>
          <a:p>
            <a:r>
              <a:rPr lang="en-US" altLang="zh-CN" sz="2000" b="1"/>
              <a:t>      </a:t>
            </a:r>
            <a:r>
              <a:rPr lang="zh-CN" altLang="en-US" sz="2000" b="1"/>
              <a:t>My husband, BJ, and I knew our </a:t>
            </a:r>
            <a:r>
              <a:rPr lang="zh-CN" altLang="en-US" sz="2000" b="1" u="sng"/>
              <a:t>cat</a:t>
            </a:r>
            <a:r>
              <a:rPr lang="zh-CN" altLang="en-US" sz="2000" b="1"/>
              <a:t>, Willow</a:t>
            </a:r>
            <a:r>
              <a:rPr lang="en-US" altLang="zh-CN" sz="2000" b="1"/>
              <a:t>, </a:t>
            </a:r>
            <a:r>
              <a:rPr lang="zh-CN" altLang="en-US" sz="2000" b="1"/>
              <a:t>was beautiful, but we didn</a:t>
            </a:r>
            <a:r>
              <a:rPr lang="en-US" altLang="zh-CN" sz="2000" b="1"/>
              <a:t>'</a:t>
            </a:r>
            <a:r>
              <a:rPr lang="zh-CN" altLang="en-US" sz="2000" b="1"/>
              <a:t>t realize she had attracted a friend until the day there was an orange cat sitting on our patio staring in. He just sat there and was satisfied to watch Willow walking in the </a:t>
            </a:r>
            <a:r>
              <a:rPr lang="zh-CN" altLang="en-US" sz="2000" b="1" u="sng"/>
              <a:t>house</a:t>
            </a:r>
            <a:r>
              <a:rPr lang="zh-CN" altLang="en-US" sz="2000" b="1"/>
              <a:t> and playing with us.</a:t>
            </a:r>
          </a:p>
          <a:p>
            <a:r>
              <a:rPr lang="zh-CN" altLang="en-US" sz="2000" b="1"/>
              <a:t>   Day by day, he was there. Then one day, BJ and I decided that it was time to have a talk with the orange gentleman. He opened the patio door and the cat walked into the house naturally as if he knew we allowed him to get in. Then he played with Willow in the house. Both of them had a </a:t>
            </a:r>
            <a:r>
              <a:rPr lang="zh-CN" altLang="en-US" sz="2000" b="1" u="sng"/>
              <a:t>happy</a:t>
            </a:r>
            <a:r>
              <a:rPr lang="zh-CN" altLang="en-US" sz="2000" b="1"/>
              <a:t> time.</a:t>
            </a:r>
          </a:p>
          <a:p>
            <a:r>
              <a:rPr lang="zh-CN" altLang="en-US" sz="2000" b="1"/>
              <a:t>   How could he wait patiently on our patio for such a  long time? We were </a:t>
            </a:r>
            <a:r>
              <a:rPr lang="zh-CN" altLang="en-US" sz="2000" b="1" u="sng"/>
              <a:t>surprised</a:t>
            </a:r>
            <a:r>
              <a:rPr lang="zh-CN" altLang="en-US" sz="2000" b="1"/>
              <a:t> by his courage and patience. Every day, the cat would show up, spend the day with us, and then meow by the door to be let out at night. We had a responsibility to help him open the door and let him go—after all, he wasn</a:t>
            </a:r>
            <a:r>
              <a:rPr lang="en-US" altLang="zh-CN" sz="2000" b="1"/>
              <a:t>'</a:t>
            </a:r>
            <a:r>
              <a:rPr lang="zh-CN" altLang="en-US" sz="2000" b="1"/>
              <a:t>t our cat. He was nobody</a:t>
            </a:r>
            <a:r>
              <a:rPr lang="en-US" altLang="zh-CN" sz="2000" b="1"/>
              <a:t>'</a:t>
            </a:r>
            <a:r>
              <a:rPr lang="zh-CN" altLang="en-US" sz="2000" b="1"/>
              <a:t>s cat as far as we could tell. He had no collar or tag. I didn</a:t>
            </a:r>
            <a:r>
              <a:rPr lang="en-US" altLang="zh-CN" sz="2000" b="1"/>
              <a:t>'</a:t>
            </a:r>
            <a:r>
              <a:rPr lang="zh-CN" altLang="en-US" sz="2000" b="1"/>
              <a:t>t remember how long we had waited before we admitted to ourselves that he was our cat. Then we bought him a collar, tagged him as Buster and added our phone number and address. However, a few days later, we received a </a:t>
            </a:r>
            <a:r>
              <a:rPr lang="zh-CN" altLang="en-US" sz="2000" b="1" u="sng"/>
              <a:t>call</a:t>
            </a:r>
            <a:r>
              <a:rPr lang="zh-CN" altLang="en-US" sz="2000" b="1"/>
              <a:t> from our </a:t>
            </a:r>
            <a:r>
              <a:rPr lang="zh-CN" altLang="en-US" sz="2000" b="1" u="sng"/>
              <a:t>neighbor</a:t>
            </a:r>
            <a:r>
              <a:rPr lang="zh-CN" altLang="en-US" sz="2000" b="1"/>
              <a:t>. We weren</a:t>
            </a:r>
            <a:r>
              <a:rPr lang="en-US" altLang="zh-CN" sz="2000" b="1"/>
              <a:t>'</a:t>
            </a:r>
            <a:r>
              <a:rPr lang="zh-CN" altLang="en-US" sz="2000" b="1"/>
              <a:t>t home so she left a </a:t>
            </a:r>
            <a:r>
              <a:rPr lang="zh-CN" altLang="en-US" sz="2000" b="1" u="sng"/>
              <a:t>message</a:t>
            </a:r>
            <a:r>
              <a:rPr lang="zh-CN" altLang="en-US" sz="2000" b="1"/>
              <a:t>.</a:t>
            </a:r>
          </a:p>
          <a:p>
            <a:r>
              <a:rPr lang="zh-CN" altLang="en-US" sz="2000" b="1"/>
              <a:t> “Hi, Darlene. I think you have my daughter</a:t>
            </a:r>
            <a:r>
              <a:rPr lang="en-US" altLang="zh-CN" sz="2000" b="1"/>
              <a:t>'</a:t>
            </a:r>
            <a:r>
              <a:rPr lang="zh-CN" altLang="en-US" sz="2000" b="1"/>
              <a:t>s cat. Call me when you get the message. </a:t>
            </a:r>
            <a:r>
              <a:rPr lang="en-US" altLang="zh-CN" sz="2000" b="1"/>
              <a:t>“</a:t>
            </a:r>
            <a:r>
              <a:rPr lang="zh-CN" altLang="en-US" sz="2000" b="1"/>
              <a:t>  I was very surprised when I heard the message. I didn</a:t>
            </a:r>
            <a:r>
              <a:rPr lang="en-US" altLang="zh-CN" sz="2000" b="1"/>
              <a:t>'</a:t>
            </a:r>
            <a:r>
              <a:rPr lang="zh-CN" altLang="en-US" sz="2000" b="1"/>
              <a:t>t even know that her </a:t>
            </a:r>
            <a:r>
              <a:rPr lang="zh-CN" altLang="en-US" sz="2000" b="1" u="sng"/>
              <a:t>daughter</a:t>
            </a:r>
            <a:r>
              <a:rPr lang="zh-CN" altLang="en-US" sz="2000" b="1"/>
              <a:t> had a cat. I only saw her walk </a:t>
            </a:r>
            <a:r>
              <a:rPr lang="zh-CN" altLang="en-US" sz="2000" b="1" u="sng"/>
              <a:t>dogs</a:t>
            </a:r>
            <a:r>
              <a:rPr lang="zh-CN" altLang="en-US" sz="2000" b="1"/>
              <a:t> before. BJ and I were very upset.</a:t>
            </a:r>
          </a:p>
          <a:p>
            <a:r>
              <a:rPr lang="zh-CN" altLang="en-US" sz="2000" b="1"/>
              <a:t>Para 1</a:t>
            </a:r>
            <a:r>
              <a:rPr lang="en-US" altLang="zh-CN" sz="2000" b="1"/>
              <a:t>:</a:t>
            </a:r>
            <a:r>
              <a:rPr lang="zh-CN" altLang="en-US" sz="2000" b="1" i="1">
                <a:solidFill>
                  <a:srgbClr val="002060"/>
                </a:solidFill>
              </a:rPr>
              <a:t>When I called her back, the story of the cat was so funny that I forgot how upset I was. </a:t>
            </a:r>
          </a:p>
          <a:p>
            <a:r>
              <a:rPr lang="zh-CN" altLang="en-US" sz="2000" b="1"/>
              <a:t>Para 2:</a:t>
            </a:r>
            <a:r>
              <a:rPr lang="zh-CN" altLang="en-US" sz="2000" b="1" i="1">
                <a:solidFill>
                  <a:srgbClr val="002060"/>
                </a:solidFill>
              </a:rPr>
              <a:t>The next day, the neighbor's young daughter came over to collect her cat. </a:t>
            </a:r>
          </a:p>
        </p:txBody>
      </p:sp>
      <p:pic>
        <p:nvPicPr>
          <p:cNvPr id="3" name="图片 2"/>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5.</a:t>
            </a:r>
          </a:p>
        </p:txBody>
      </p:sp>
      <p:sp>
        <p:nvSpPr>
          <p:cNvPr id="11" name="文本框 10"/>
          <p:cNvSpPr txBox="1"/>
          <p:nvPr/>
        </p:nvSpPr>
        <p:spPr>
          <a:xfrm>
            <a:off x="2062480" y="141605"/>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Homework-1 </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980440" cy="883920"/>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10" name="文本框 9"/>
          <p:cNvSpPr txBox="1"/>
          <p:nvPr/>
        </p:nvSpPr>
        <p:spPr>
          <a:xfrm>
            <a:off x="367665" y="982980"/>
            <a:ext cx="11655425" cy="4892675"/>
          </a:xfrm>
          <a:prstGeom prst="rect">
            <a:avLst/>
          </a:prstGeom>
          <a:noFill/>
        </p:spPr>
        <p:txBody>
          <a:bodyPr wrap="square" rtlCol="0" anchor="t">
            <a:spAutoFit/>
          </a:bodyPr>
          <a:lstStyle/>
          <a:p>
            <a:r>
              <a:rPr lang="en-US" altLang="zh-CN" sz="2400" b="1"/>
              <a:t>     </a:t>
            </a:r>
            <a:r>
              <a:rPr lang="zh-CN" altLang="en-US" sz="2400" b="1" i="1">
                <a:solidFill>
                  <a:srgbClr val="002060"/>
                </a:solidFill>
              </a:rPr>
              <a:t>When I called her back, the story of the cat was so funny that I forgot how upset I was.</a:t>
            </a:r>
            <a:r>
              <a:rPr lang="zh-CN" altLang="en-US" sz="2400" b="1">
                <a:solidFill>
                  <a:srgbClr val="002060"/>
                </a:solidFill>
              </a:rPr>
              <a:t> </a:t>
            </a:r>
            <a:r>
              <a:rPr lang="zh-CN" altLang="en-US" sz="2400" b="1"/>
              <a:t>It turned out that the </a:t>
            </a:r>
            <a:r>
              <a:rPr lang="zh-CN" altLang="en-US" sz="2400" b="1" u="sng"/>
              <a:t>cat</a:t>
            </a:r>
            <a:r>
              <a:rPr lang="zh-CN" altLang="en-US" sz="2400" b="1"/>
              <a:t> used to be very naughty and lively, running freely in the </a:t>
            </a:r>
            <a:r>
              <a:rPr lang="zh-CN" altLang="en-US" sz="2400" b="1" u="sng"/>
              <a:t>house</a:t>
            </a:r>
            <a:r>
              <a:rPr lang="zh-CN" altLang="en-US" sz="2400" b="1"/>
              <a:t> and </a:t>
            </a:r>
            <a:r>
              <a:rPr lang="zh-CN" altLang="en-US" sz="2400" b="1" u="sng"/>
              <a:t>playing with</a:t>
            </a:r>
            <a:r>
              <a:rPr lang="zh-CN" altLang="en-US" sz="2400" b="1"/>
              <a:t> my neighbor</a:t>
            </a:r>
            <a:r>
              <a:rPr lang="en-US" altLang="zh-CN" sz="2400" b="1"/>
              <a:t>'</a:t>
            </a:r>
            <a:r>
              <a:rPr lang="zh-CN" altLang="en-US" sz="2400" b="1"/>
              <a:t>s daughter. However, everything changed with the arrival of the </a:t>
            </a:r>
            <a:r>
              <a:rPr lang="zh-CN" altLang="en-US" sz="2400" b="1" u="sng"/>
              <a:t>dogs</a:t>
            </a:r>
            <a:r>
              <a:rPr lang="zh-CN" altLang="en-US" sz="2400" b="1"/>
              <a:t>. After the cat failed to win an obvious advantage when having conflict with the dogs, he chose to stay in his room, turning a blind eye to what happened outside. The </a:t>
            </a:r>
            <a:r>
              <a:rPr lang="zh-CN" altLang="en-US" sz="2400" b="1" u="sng"/>
              <a:t>daughter</a:t>
            </a:r>
            <a:r>
              <a:rPr lang="zh-CN" altLang="en-US" sz="2400" b="1"/>
              <a:t> was concerned about her cat but had no idea about what she could do to cheer him up.</a:t>
            </a:r>
          </a:p>
          <a:p>
            <a:r>
              <a:rPr lang="zh-CN" altLang="en-US" sz="2400" b="1"/>
              <a:t>    </a:t>
            </a:r>
            <a:r>
              <a:rPr lang="zh-CN" altLang="en-US" sz="2400" b="1" i="1"/>
              <a:t> </a:t>
            </a:r>
            <a:r>
              <a:rPr lang="zh-CN" altLang="en-US" sz="2400" b="1" i="1">
                <a:solidFill>
                  <a:srgbClr val="002060"/>
                </a:solidFill>
              </a:rPr>
              <a:t>The next day, the neighbor</a:t>
            </a:r>
            <a:r>
              <a:rPr lang="en-US" altLang="zh-CN" sz="2400" b="1" i="1">
                <a:solidFill>
                  <a:srgbClr val="002060"/>
                </a:solidFill>
              </a:rPr>
              <a:t>'</a:t>
            </a:r>
            <a:r>
              <a:rPr lang="zh-CN" altLang="en-US" sz="2400" b="1" i="1">
                <a:solidFill>
                  <a:srgbClr val="002060"/>
                </a:solidFill>
              </a:rPr>
              <a:t>s young daughter came over to collect her cat.</a:t>
            </a:r>
            <a:r>
              <a:rPr lang="zh-CN" altLang="en-US" sz="2400" b="1">
                <a:solidFill>
                  <a:srgbClr val="002060"/>
                </a:solidFill>
              </a:rPr>
              <a:t> </a:t>
            </a:r>
            <a:r>
              <a:rPr lang="zh-CN" altLang="en-US" sz="2400" b="1"/>
              <a:t>Seeing her cat playing freely with Willow </a:t>
            </a:r>
            <a:r>
              <a:rPr lang="zh-CN" altLang="en-US" sz="2400" b="1" u="sng"/>
              <a:t>surprised</a:t>
            </a:r>
            <a:r>
              <a:rPr lang="zh-CN" altLang="en-US" sz="2400" b="1"/>
              <a:t> her a lot. After a silent while, she seemed to gather up her courage and approached my husband and me, “If it doesn</a:t>
            </a:r>
            <a:r>
              <a:rPr lang="en-US" altLang="zh-CN" sz="2400" b="1"/>
              <a:t>'</a:t>
            </a:r>
            <a:r>
              <a:rPr lang="zh-CN" altLang="en-US" sz="2400" b="1"/>
              <a:t>t bother you, I expect you to do me a favor to leave Buster here in your house.” said the girl in a low voice. Hearing her words, we patted her and nodded excitedly, adding that she would always be welcome here.</a:t>
            </a:r>
          </a:p>
        </p:txBody>
      </p:sp>
      <p:sp>
        <p:nvSpPr>
          <p:cNvPr id="11" name="文本框 10"/>
          <p:cNvSpPr txBox="1"/>
          <p:nvPr/>
        </p:nvSpPr>
        <p:spPr>
          <a:xfrm>
            <a:off x="2062480" y="141605"/>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Homework-1 -A possible version </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5.</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937895" cy="84772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2" name="文本框 1"/>
          <p:cNvSpPr txBox="1"/>
          <p:nvPr/>
        </p:nvSpPr>
        <p:spPr>
          <a:xfrm>
            <a:off x="467995" y="644525"/>
            <a:ext cx="11387455" cy="5990590"/>
          </a:xfrm>
          <a:prstGeom prst="rect">
            <a:avLst/>
          </a:prstGeom>
          <a:noFill/>
        </p:spPr>
        <p:txBody>
          <a:bodyPr wrap="square" rtlCol="0" anchor="t">
            <a:spAutoFit/>
          </a:bodyPr>
          <a:lstStyle/>
          <a:p>
            <a:pPr fontAlgn="auto">
              <a:lnSpc>
                <a:spcPts val="2000"/>
              </a:lnSpc>
            </a:pPr>
            <a:r>
              <a:rPr lang="en-US" altLang="zh-CN" sz="2000" b="1"/>
              <a:t>       </a:t>
            </a:r>
            <a:r>
              <a:rPr lang="zh-CN" altLang="en-US" sz="2000" b="1" u="sng"/>
              <a:t>Brady</a:t>
            </a:r>
            <a:r>
              <a:rPr lang="zh-CN" altLang="en-US" sz="2000" b="1"/>
              <a:t> was a recently retired search and </a:t>
            </a:r>
            <a:r>
              <a:rPr lang="zh-CN" altLang="en-US" sz="2000" b="1" u="sng"/>
              <a:t>rescue</a:t>
            </a:r>
            <a:r>
              <a:rPr lang="zh-CN" altLang="en-US" sz="2000" b="1"/>
              <a:t> dog. He was not happy and missed his owner Al because Al had gone out on a rescue mission without him. Al</a:t>
            </a:r>
            <a:r>
              <a:rPr lang="en-US" altLang="zh-CN" sz="2000" b="1"/>
              <a:t>'</a:t>
            </a:r>
            <a:r>
              <a:rPr lang="zh-CN" altLang="en-US" sz="2000" b="1"/>
              <a:t>s nephew Steve took Brady along when he and his friend Zach went on a overnight hike. But suddenly Steve and Zach smelled something burning and they realized that lightning had set the woods on </a:t>
            </a:r>
            <a:r>
              <a:rPr lang="zh-CN" altLang="en-US" sz="2000" b="1" u="sng"/>
              <a:t>fire</a:t>
            </a:r>
            <a:r>
              <a:rPr lang="zh-CN" altLang="en-US" sz="2000" b="1"/>
              <a:t>. Wind-blown flame had leaped from the top of one tree to another. The long dry summer had turned the forest into a tinderbox(火绒箱) and the thunderstorm wasn</a:t>
            </a:r>
            <a:r>
              <a:rPr lang="en-US" altLang="zh-CN" sz="2000" b="1"/>
              <a:t>'</a:t>
            </a:r>
            <a:r>
              <a:rPr lang="zh-CN" altLang="en-US" sz="2000" b="1"/>
              <a:t>t helping much. It had more wind and lightning than rain. Zach </a:t>
            </a:r>
            <a:r>
              <a:rPr lang="zh-CN" altLang="en-US" sz="2000" b="1" u="sng"/>
              <a:t>pulled</a:t>
            </a:r>
            <a:r>
              <a:rPr lang="zh-CN" altLang="en-US" sz="2000" b="1"/>
              <a:t> Steve</a:t>
            </a:r>
            <a:r>
              <a:rPr lang="en-US" altLang="zh-CN" sz="2000" b="1"/>
              <a:t>'</a:t>
            </a:r>
            <a:r>
              <a:rPr lang="zh-CN" altLang="en-US" sz="2000" b="1"/>
              <a:t>s arm.“Let</a:t>
            </a:r>
            <a:r>
              <a:rPr lang="en-US" altLang="zh-CN" sz="2000" b="1"/>
              <a:t>'</a:t>
            </a:r>
            <a:r>
              <a:rPr lang="zh-CN" altLang="en-US" sz="2000" b="1"/>
              <a:t>s go! We can make it back to the </a:t>
            </a:r>
            <a:r>
              <a:rPr lang="zh-CN" altLang="en-US" sz="2000" b="1" u="sng"/>
              <a:t>river</a:t>
            </a:r>
            <a:r>
              <a:rPr lang="zh-CN" altLang="en-US" sz="2000" b="1"/>
              <a:t> we crossed today.”Steve pulled Brady</a:t>
            </a:r>
            <a:r>
              <a:rPr lang="en-US" altLang="zh-CN" sz="2000" b="1"/>
              <a:t>'</a:t>
            </a:r>
            <a:r>
              <a:rPr lang="zh-CN" altLang="en-US" sz="2000" b="1"/>
              <a:t>s leash（皮带） and their heads down against the strong fire-wind, they hurried down the path they had followed earlier. The air was full of </a:t>
            </a:r>
            <a:r>
              <a:rPr lang="zh-CN" altLang="en-US" sz="2000" b="1" u="sng"/>
              <a:t>smoke</a:t>
            </a:r>
            <a:r>
              <a:rPr lang="zh-CN" altLang="en-US" sz="2000" b="1"/>
              <a:t>，and pine branches broke from burning trees with a crisp sound. Steve kept his eyes on the route. All they had to do was to make it down to the river…</a:t>
            </a:r>
          </a:p>
          <a:p>
            <a:pPr fontAlgn="auto">
              <a:lnSpc>
                <a:spcPts val="2000"/>
              </a:lnSpc>
            </a:pPr>
            <a:r>
              <a:rPr lang="zh-CN" altLang="en-US" sz="2000" b="1"/>
              <a:t>    Brady barked a sharp </a:t>
            </a:r>
            <a:r>
              <a:rPr lang="zh-CN" altLang="en-US" sz="2000" b="1" u="sng"/>
              <a:t>warning</a:t>
            </a:r>
            <a:r>
              <a:rPr lang="zh-CN" altLang="en-US" sz="2000" b="1"/>
              <a:t>. Ahead of them lay a dense curtain of smoke across the path. They</a:t>
            </a:r>
            <a:r>
              <a:rPr lang="en-US" altLang="zh-CN" sz="2000" b="1"/>
              <a:t>'</a:t>
            </a:r>
            <a:r>
              <a:rPr lang="zh-CN" altLang="en-US" sz="2000" b="1"/>
              <a:t>d never make it through that. They would have to find another escape  </a:t>
            </a:r>
            <a:r>
              <a:rPr lang="zh-CN" altLang="en-US" sz="2000" b="1" u="sng"/>
              <a:t>route</a:t>
            </a:r>
            <a:r>
              <a:rPr lang="zh-CN" altLang="en-US" sz="2000" b="1"/>
              <a:t>. The dog was pulling at his leash trying to draw them away from the smoke. This was what Brady was </a:t>
            </a:r>
            <a:r>
              <a:rPr lang="zh-CN" altLang="en-US" sz="2000" b="1" u="sng"/>
              <a:t>trained</a:t>
            </a:r>
            <a:r>
              <a:rPr lang="zh-CN" altLang="en-US" sz="2000" b="1"/>
              <a:t> to do, and yet Steve was uneasy. It seemed to him they were moving away from the river.</a:t>
            </a:r>
          </a:p>
          <a:p>
            <a:pPr fontAlgn="auto">
              <a:lnSpc>
                <a:spcPts val="2000"/>
              </a:lnSpc>
            </a:pPr>
            <a:r>
              <a:rPr lang="zh-CN" altLang="en-US" sz="2000" b="1"/>
              <a:t>    Brady lifted his head and smelled the smoky wind. Suddenly, the dog ran away and disappeared. The boys yelled and shouted for him，but he didn</a:t>
            </a:r>
            <a:r>
              <a:rPr lang="en-US" altLang="zh-CN" sz="2000" b="1"/>
              <a:t>'</a:t>
            </a:r>
            <a:r>
              <a:rPr lang="zh-CN" altLang="en-US" sz="2000" b="1"/>
              <a:t>t come back.</a:t>
            </a:r>
          </a:p>
          <a:p>
            <a:pPr fontAlgn="auto">
              <a:lnSpc>
                <a:spcPts val="2000"/>
              </a:lnSpc>
            </a:pPr>
            <a:r>
              <a:rPr lang="zh-CN" altLang="en-US" sz="2000" b="1"/>
              <a:t>    They had no choice but to leave him behind. Heartsick, Steve and Zach went up a </a:t>
            </a:r>
            <a:r>
              <a:rPr lang="zh-CN" altLang="en-US" sz="2000" b="1" u="sng"/>
              <a:t>slope</a:t>
            </a:r>
            <a:r>
              <a:rPr lang="zh-CN" altLang="en-US" sz="2000" b="1"/>
              <a:t>（斜坡）. He couldn</a:t>
            </a:r>
            <a:r>
              <a:rPr lang="en-US" altLang="zh-CN" sz="2000" b="1"/>
              <a:t>'</a:t>
            </a:r>
            <a:r>
              <a:rPr lang="zh-CN" altLang="en-US" sz="2000" b="1"/>
              <a:t>t blame Brady for panicking and escaping. He himself wanted to run even though he didn</a:t>
            </a:r>
            <a:r>
              <a:rPr lang="en-US" altLang="zh-CN" sz="2000" b="1"/>
              <a:t>'</a:t>
            </a:r>
            <a:r>
              <a:rPr lang="zh-CN" altLang="en-US" sz="2000" b="1"/>
              <a:t>t have a clue which way. They hadn</a:t>
            </a:r>
            <a:r>
              <a:rPr lang="en-US" altLang="zh-CN" sz="2000" b="1"/>
              <a:t>'</a:t>
            </a:r>
            <a:r>
              <a:rPr lang="zh-CN" altLang="en-US" sz="2000" b="1"/>
              <a:t>t gone far when there was a familiar bark, and Brady came running toward him.</a:t>
            </a:r>
          </a:p>
          <a:p>
            <a:pPr fontAlgn="auto">
              <a:lnSpc>
                <a:spcPts val="2000"/>
              </a:lnSpc>
            </a:pPr>
            <a:r>
              <a:rPr lang="zh-CN" altLang="en-US" sz="2000" b="1"/>
              <a:t>Para1：</a:t>
            </a:r>
            <a:r>
              <a:rPr lang="zh-CN" altLang="en-US" sz="2000" b="1" i="1">
                <a:solidFill>
                  <a:srgbClr val="002060"/>
                </a:solidFill>
              </a:rPr>
              <a:t>“Where</a:t>
            </a:r>
            <a:r>
              <a:rPr lang="en-US" altLang="zh-CN" sz="2000" b="1" i="1">
                <a:solidFill>
                  <a:srgbClr val="002060"/>
                </a:solidFill>
              </a:rPr>
              <a:t>'</a:t>
            </a:r>
            <a:r>
              <a:rPr lang="zh-CN" altLang="en-US" sz="2000" b="1" i="1">
                <a:solidFill>
                  <a:srgbClr val="002060"/>
                </a:solidFill>
              </a:rPr>
              <a:t>ve you been？”Steve cried.               </a:t>
            </a:r>
            <a:r>
              <a:rPr lang="zh-CN" altLang="en-US" sz="2000" b="1"/>
              <a:t>                                                                                                                                                                                                                                                              </a:t>
            </a:r>
          </a:p>
          <a:p>
            <a:pPr fontAlgn="auto">
              <a:lnSpc>
                <a:spcPts val="2000"/>
              </a:lnSpc>
            </a:pPr>
            <a:r>
              <a:rPr lang="zh-CN" altLang="en-US" sz="2000" b="1"/>
              <a:t>Para 2：</a:t>
            </a:r>
            <a:r>
              <a:rPr lang="zh-CN" altLang="en-US" sz="2000" b="1" i="1">
                <a:solidFill>
                  <a:srgbClr val="002060"/>
                </a:solidFill>
              </a:rPr>
              <a:t> Brady led them back down the slope and into the trees.</a:t>
            </a:r>
          </a:p>
        </p:txBody>
      </p:sp>
      <p:sp>
        <p:nvSpPr>
          <p:cNvPr id="11" name="文本框 10"/>
          <p:cNvSpPr txBox="1"/>
          <p:nvPr/>
        </p:nvSpPr>
        <p:spPr>
          <a:xfrm>
            <a:off x="2062480" y="141605"/>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Homework-2 </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5.</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937895" cy="76644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3" name="文本框 2"/>
          <p:cNvSpPr txBox="1"/>
          <p:nvPr/>
        </p:nvSpPr>
        <p:spPr>
          <a:xfrm>
            <a:off x="619125" y="956945"/>
            <a:ext cx="10954385" cy="5262245"/>
          </a:xfrm>
          <a:prstGeom prst="rect">
            <a:avLst/>
          </a:prstGeom>
          <a:noFill/>
        </p:spPr>
        <p:txBody>
          <a:bodyPr wrap="square" rtlCol="0" anchor="t">
            <a:spAutoFit/>
          </a:bodyPr>
          <a:lstStyle/>
          <a:p>
            <a:r>
              <a:rPr lang="en-US" altLang="zh-CN" sz="2400" b="1"/>
              <a:t>  </a:t>
            </a:r>
            <a:r>
              <a:rPr lang="zh-CN" altLang="en-US" sz="2400" b="1" i="1">
                <a:solidFill>
                  <a:srgbClr val="002060"/>
                </a:solidFill>
              </a:rPr>
              <a:t>“Where</a:t>
            </a:r>
            <a:r>
              <a:rPr lang="en-US" altLang="zh-CN" sz="2400" b="1" i="1">
                <a:solidFill>
                  <a:srgbClr val="002060"/>
                </a:solidFill>
              </a:rPr>
              <a:t>'</a:t>
            </a:r>
            <a:r>
              <a:rPr lang="zh-CN" altLang="en-US" sz="2400" b="1" i="1">
                <a:solidFill>
                  <a:srgbClr val="002060"/>
                </a:solidFill>
              </a:rPr>
              <a:t>ve you been?”Steve cried.</a:t>
            </a:r>
            <a:r>
              <a:rPr lang="zh-CN" altLang="en-US" sz="2400" b="1">
                <a:solidFill>
                  <a:srgbClr val="002060"/>
                </a:solidFill>
              </a:rPr>
              <a:t> </a:t>
            </a:r>
            <a:r>
              <a:rPr lang="zh-CN" altLang="en-US" sz="2400" b="1" u="sng"/>
              <a:t>Brady</a:t>
            </a:r>
            <a:r>
              <a:rPr lang="zh-CN" altLang="en-US" sz="2400" b="1"/>
              <a:t> stopped directly in front of him and started pushing him back toward the </a:t>
            </a:r>
            <a:r>
              <a:rPr lang="zh-CN" altLang="en-US" sz="2400" b="1" u="sng"/>
              <a:t>slope</a:t>
            </a:r>
            <a:r>
              <a:rPr lang="zh-CN" altLang="en-US" sz="2400" b="1"/>
              <a:t> they</a:t>
            </a:r>
            <a:r>
              <a:rPr lang="en-US" altLang="zh-CN" sz="2400" b="1"/>
              <a:t>'</a:t>
            </a:r>
            <a:r>
              <a:rPr lang="zh-CN" altLang="en-US" sz="2400" b="1"/>
              <a:t>d just climbed. When Steve still didn</a:t>
            </a:r>
            <a:r>
              <a:rPr lang="en-US" altLang="zh-CN" sz="2400" b="1"/>
              <a:t>'</a:t>
            </a:r>
            <a:r>
              <a:rPr lang="zh-CN" altLang="en-US" sz="2400" b="1"/>
              <a:t>t get it, Brady grabbed the boy</a:t>
            </a:r>
            <a:r>
              <a:rPr lang="en-US" altLang="zh-CN" sz="2400" b="1"/>
              <a:t>'</a:t>
            </a:r>
            <a:r>
              <a:rPr lang="zh-CN" altLang="en-US" sz="2400" b="1"/>
              <a:t>s jeans and </a:t>
            </a:r>
            <a:r>
              <a:rPr lang="zh-CN" altLang="en-US" sz="2400" b="1" u="sng"/>
              <a:t>pulled</a:t>
            </a:r>
            <a:r>
              <a:rPr lang="zh-CN" altLang="en-US" sz="2400" b="1"/>
              <a:t> harder. The message was clear, but Steve hesitated. Of course he remembered what his uncle had said about Brady saving his life, but that had been a long time ago. Was he still sharp enough to get them through this? Brady pulled again, urgently. “OK, big guy,” Steve decided.</a:t>
            </a:r>
          </a:p>
          <a:p>
            <a:r>
              <a:rPr lang="zh-CN" altLang="en-US" sz="2400" b="1"/>
              <a:t>     </a:t>
            </a:r>
            <a:r>
              <a:rPr lang="zh-CN" altLang="en-US" sz="2400" b="1" i="1">
                <a:solidFill>
                  <a:srgbClr val="002060"/>
                </a:solidFill>
              </a:rPr>
              <a:t>Brady led them back down the slope and into the trees.</a:t>
            </a:r>
            <a:r>
              <a:rPr lang="zh-CN" altLang="en-US" sz="2400" b="1"/>
              <a:t> Several times the big dog stopped to get his escape </a:t>
            </a:r>
            <a:r>
              <a:rPr lang="zh-CN" altLang="en-US" sz="2400" b="1" u="sng"/>
              <a:t>route</a:t>
            </a:r>
            <a:r>
              <a:rPr lang="zh-CN" altLang="en-US" sz="2400" b="1"/>
              <a:t>. Often he changed direction. How long they</a:t>
            </a:r>
            <a:r>
              <a:rPr lang="en-US" altLang="zh-CN" sz="2400" b="1"/>
              <a:t>'</a:t>
            </a:r>
            <a:r>
              <a:rPr lang="zh-CN" altLang="en-US" sz="2400" b="1"/>
              <a:t>d walked Steve had no idea. He just held onto Brady</a:t>
            </a:r>
            <a:r>
              <a:rPr lang="en-US" altLang="zh-CN" sz="2400" b="1"/>
              <a:t>'</a:t>
            </a:r>
            <a:r>
              <a:rPr lang="zh-CN" altLang="en-US" sz="2400" b="1"/>
              <a:t>s leash with one hand and kept putting one foot in front of the other. He was almost numb when he heard the wonderful sound of rushing water. The </a:t>
            </a:r>
            <a:r>
              <a:rPr lang="zh-CN" altLang="en-US" sz="2400" b="1" u="sng"/>
              <a:t>river</a:t>
            </a:r>
            <a:r>
              <a:rPr lang="zh-CN" altLang="en-US" sz="2400" b="1"/>
              <a:t>! With a yell the boys ran unsteadily forward until they jumped in cool, running water. “Brady, you did it !”</a:t>
            </a:r>
          </a:p>
        </p:txBody>
      </p:sp>
      <p:sp>
        <p:nvSpPr>
          <p:cNvPr id="11" name="文本框 10"/>
          <p:cNvSpPr txBox="1"/>
          <p:nvPr/>
        </p:nvSpPr>
        <p:spPr>
          <a:xfrm>
            <a:off x="2062480" y="141605"/>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Homework-2 -A possible version </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5.</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937895" cy="76644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11" name="文本框 10"/>
          <p:cNvSpPr txBox="1"/>
          <p:nvPr/>
        </p:nvSpPr>
        <p:spPr>
          <a:xfrm>
            <a:off x="2062480" y="141605"/>
            <a:ext cx="709358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Homework-3-After-class Reading </a:t>
            </a:r>
          </a:p>
        </p:txBody>
      </p:sp>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5.</a:t>
            </a:r>
          </a:p>
        </p:txBody>
      </p:sp>
      <p:pic>
        <p:nvPicPr>
          <p:cNvPr id="4" name="图片 3" descr="搜狗截图20200120065449"/>
          <p:cNvPicPr>
            <a:picLocks noChangeAspect="1"/>
          </p:cNvPicPr>
          <p:nvPr/>
        </p:nvPicPr>
        <p:blipFill>
          <a:blip r:embed="rId7"/>
          <a:stretch>
            <a:fillRect/>
          </a:stretch>
        </p:blipFill>
        <p:spPr>
          <a:xfrm>
            <a:off x="1026795" y="1720850"/>
            <a:ext cx="10186670" cy="4090035"/>
          </a:xfrm>
          <a:prstGeom prst="rect">
            <a:avLst/>
          </a:prstGeom>
        </p:spPr>
      </p:pic>
      <p:sp>
        <p:nvSpPr>
          <p:cNvPr id="6" name="文本框 5"/>
          <p:cNvSpPr txBox="1"/>
          <p:nvPr/>
        </p:nvSpPr>
        <p:spPr>
          <a:xfrm>
            <a:off x="1425575" y="1202055"/>
            <a:ext cx="8900160" cy="398780"/>
          </a:xfrm>
          <a:prstGeom prst="rect">
            <a:avLst/>
          </a:prstGeom>
          <a:noFill/>
        </p:spPr>
        <p:txBody>
          <a:bodyPr wrap="square" rtlCol="0" anchor="t">
            <a:spAutoFit/>
          </a:bodyPr>
          <a:lstStyle/>
          <a:p>
            <a:r>
              <a:rPr lang="zh-CN" altLang="en-US" sz="2000" b="1">
                <a:latin typeface="微软雅黑" panose="020B0503020204020204" charset="-122"/>
                <a:ea typeface="微软雅黑" panose="020B0503020204020204" charset="-122"/>
              </a:rPr>
              <a:t>Read the supplementary reading material</a:t>
            </a:r>
            <a:r>
              <a:rPr lang="en-US" altLang="zh-CN" sz="2000" b="1">
                <a:latin typeface="微软雅黑" panose="020B0503020204020204" charset="-122"/>
                <a:ea typeface="微软雅黑" panose="020B0503020204020204" charset="-122"/>
              </a:rPr>
              <a:t>s just as you like.</a:t>
            </a:r>
            <a:endParaRPr lang="zh-CN" altLang="en-US" sz="2000" b="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82062" y="3429000"/>
            <a:ext cx="1613377" cy="2940670"/>
          </a:xfrm>
          <a:prstGeom prst="rect">
            <a:avLst/>
          </a:prstGeom>
        </p:spPr>
      </p:pic>
      <p:grpSp>
        <p:nvGrpSpPr>
          <p:cNvPr id="14" name="组合 13"/>
          <p:cNvGrpSpPr/>
          <p:nvPr/>
        </p:nvGrpSpPr>
        <p:grpSpPr>
          <a:xfrm>
            <a:off x="0" y="309753"/>
            <a:ext cx="12320953" cy="1374691"/>
            <a:chOff x="0" y="309753"/>
            <a:chExt cx="12320953" cy="1374691"/>
          </a:xfrm>
        </p:grpSpPr>
        <p:pic>
          <p:nvPicPr>
            <p:cNvPr id="5" name="图片 4"/>
            <p:cNvPicPr>
              <a:picLocks noChangeAspect="1"/>
            </p:cNvPicPr>
            <p:nvPr/>
          </p:nvPicPr>
          <p:blipFill>
            <a:blip r:embed="rId5"/>
            <a:stretch>
              <a:fillRect/>
            </a:stretch>
          </p:blipFill>
          <p:spPr>
            <a:xfrm rot="6827178">
              <a:off x="10349802" y="884034"/>
              <a:ext cx="788553" cy="650317"/>
            </a:xfrm>
            <a:prstGeom prst="rect">
              <a:avLst/>
            </a:prstGeom>
          </p:spPr>
        </p:pic>
        <p:pic>
          <p:nvPicPr>
            <p:cNvPr id="6" name="图片 5"/>
            <p:cNvPicPr>
              <a:picLocks noChangeAspect="1"/>
            </p:cNvPicPr>
            <p:nvPr/>
          </p:nvPicPr>
          <p:blipFill>
            <a:blip r:embed="rId6"/>
            <a:stretch>
              <a:fillRect/>
            </a:stretch>
          </p:blipFill>
          <p:spPr>
            <a:xfrm rot="6817350">
              <a:off x="4442751" y="730943"/>
              <a:ext cx="685700" cy="616089"/>
            </a:xfrm>
            <a:prstGeom prst="rect">
              <a:avLst/>
            </a:prstGeom>
          </p:spPr>
        </p:pic>
        <p:pic>
          <p:nvPicPr>
            <p:cNvPr id="7" name="图片 6"/>
            <p:cNvPicPr>
              <a:picLocks noChangeAspect="1"/>
            </p:cNvPicPr>
            <p:nvPr/>
          </p:nvPicPr>
          <p:blipFill>
            <a:blip r:embed="rId7"/>
            <a:stretch>
              <a:fillRect/>
            </a:stretch>
          </p:blipFill>
          <p:spPr>
            <a:xfrm rot="6262498">
              <a:off x="3289663" y="361644"/>
              <a:ext cx="651415" cy="547633"/>
            </a:xfrm>
            <a:prstGeom prst="rect">
              <a:avLst/>
            </a:prstGeom>
          </p:spPr>
        </p:pic>
        <p:pic>
          <p:nvPicPr>
            <p:cNvPr id="8" name="图片 7"/>
            <p:cNvPicPr>
              <a:picLocks noChangeAspect="1"/>
            </p:cNvPicPr>
            <p:nvPr/>
          </p:nvPicPr>
          <p:blipFill>
            <a:blip r:embed="rId8"/>
            <a:stretch>
              <a:fillRect/>
            </a:stretch>
          </p:blipFill>
          <p:spPr>
            <a:xfrm rot="5400000">
              <a:off x="1874428" y="402022"/>
              <a:ext cx="617130" cy="547633"/>
            </a:xfrm>
            <a:prstGeom prst="rect">
              <a:avLst/>
            </a:prstGeom>
          </p:spPr>
        </p:pic>
        <p:pic>
          <p:nvPicPr>
            <p:cNvPr id="9" name="图片 8"/>
            <p:cNvPicPr>
              <a:picLocks noChangeAspect="1"/>
            </p:cNvPicPr>
            <p:nvPr/>
          </p:nvPicPr>
          <p:blipFill>
            <a:blip r:embed="rId9"/>
            <a:stretch>
              <a:fillRect/>
            </a:stretch>
          </p:blipFill>
          <p:spPr>
            <a:xfrm rot="4268634">
              <a:off x="421873" y="710609"/>
              <a:ext cx="617131" cy="513408"/>
            </a:xfrm>
            <a:prstGeom prst="rect">
              <a:avLst/>
            </a:prstGeom>
          </p:spPr>
        </p:pic>
        <p:sp>
          <p:nvSpPr>
            <p:cNvPr id="10" name="任意多边形: 形状 9"/>
            <p:cNvSpPr/>
            <p:nvPr/>
          </p:nvSpPr>
          <p:spPr>
            <a:xfrm>
              <a:off x="0" y="312617"/>
              <a:ext cx="12320953" cy="789201"/>
            </a:xfrm>
            <a:custGeom>
              <a:avLst/>
              <a:gdLst>
                <a:gd name="connsiteX0" fmla="*/ 0 w 10468708"/>
                <a:gd name="connsiteY0" fmla="*/ 554482 h 962593"/>
                <a:gd name="connsiteX1" fmla="*/ 2836985 w 10468708"/>
                <a:gd name="connsiteY1" fmla="*/ 3497 h 962593"/>
                <a:gd name="connsiteX2" fmla="*/ 5427785 w 10468708"/>
                <a:gd name="connsiteY2" fmla="*/ 788943 h 962593"/>
                <a:gd name="connsiteX3" fmla="*/ 7397261 w 10468708"/>
                <a:gd name="connsiteY3" fmla="*/ 97282 h 962593"/>
                <a:gd name="connsiteX4" fmla="*/ 9671538 w 10468708"/>
                <a:gd name="connsiteY4" fmla="*/ 871005 h 962593"/>
                <a:gd name="connsiteX5" fmla="*/ 10468708 w 10468708"/>
                <a:gd name="connsiteY5" fmla="*/ 917897 h 962593"/>
                <a:gd name="connsiteX0-1" fmla="*/ 0 w 10468708"/>
                <a:gd name="connsiteY0-2" fmla="*/ 554482 h 922857"/>
                <a:gd name="connsiteX1-3" fmla="*/ 2836985 w 10468708"/>
                <a:gd name="connsiteY1-4" fmla="*/ 3497 h 922857"/>
                <a:gd name="connsiteX2-5" fmla="*/ 5427785 w 10468708"/>
                <a:gd name="connsiteY2-6" fmla="*/ 788943 h 922857"/>
                <a:gd name="connsiteX3-7" fmla="*/ 7397261 w 10468708"/>
                <a:gd name="connsiteY3-8" fmla="*/ 97282 h 922857"/>
                <a:gd name="connsiteX4-9" fmla="*/ 9742000 w 10468708"/>
                <a:gd name="connsiteY4-10" fmla="*/ 554482 h 922857"/>
                <a:gd name="connsiteX5-11" fmla="*/ 10468708 w 10468708"/>
                <a:gd name="connsiteY5-12" fmla="*/ 917897 h 922857"/>
                <a:gd name="connsiteX0-13" fmla="*/ 0 w 10579435"/>
                <a:gd name="connsiteY0-14" fmla="*/ 554482 h 789212"/>
                <a:gd name="connsiteX1-15" fmla="*/ 2836985 w 10579435"/>
                <a:gd name="connsiteY1-16" fmla="*/ 3497 h 789212"/>
                <a:gd name="connsiteX2-17" fmla="*/ 5427785 w 10579435"/>
                <a:gd name="connsiteY2-18" fmla="*/ 788943 h 789212"/>
                <a:gd name="connsiteX3-19" fmla="*/ 7397261 w 10579435"/>
                <a:gd name="connsiteY3-20" fmla="*/ 97282 h 789212"/>
                <a:gd name="connsiteX4-21" fmla="*/ 9742000 w 10579435"/>
                <a:gd name="connsiteY4-22" fmla="*/ 554482 h 789212"/>
                <a:gd name="connsiteX5-23" fmla="*/ 10579435 w 10579435"/>
                <a:gd name="connsiteY5-24" fmla="*/ 671713 h 789212"/>
                <a:gd name="connsiteX0-25" fmla="*/ 0 w 10579435"/>
                <a:gd name="connsiteY0-26" fmla="*/ 554482 h 789201"/>
                <a:gd name="connsiteX1-27" fmla="*/ 2836985 w 10579435"/>
                <a:gd name="connsiteY1-28" fmla="*/ 3497 h 789201"/>
                <a:gd name="connsiteX2-29" fmla="*/ 5427785 w 10579435"/>
                <a:gd name="connsiteY2-30" fmla="*/ 788943 h 789201"/>
                <a:gd name="connsiteX3-31" fmla="*/ 7397261 w 10579435"/>
                <a:gd name="connsiteY3-32" fmla="*/ 97282 h 789201"/>
                <a:gd name="connsiteX4-33" fmla="*/ 9782264 w 10579435"/>
                <a:gd name="connsiteY4-34" fmla="*/ 730328 h 789201"/>
                <a:gd name="connsiteX5-35" fmla="*/ 10579435 w 10579435"/>
                <a:gd name="connsiteY5-36" fmla="*/ 671713 h 7892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579435" h="789201">
                  <a:moveTo>
                    <a:pt x="0" y="554482"/>
                  </a:moveTo>
                  <a:cubicBezTo>
                    <a:pt x="966177" y="259451"/>
                    <a:pt x="1932354" y="-35580"/>
                    <a:pt x="2836985" y="3497"/>
                  </a:cubicBezTo>
                  <a:cubicBezTo>
                    <a:pt x="3741616" y="42574"/>
                    <a:pt x="4667739" y="773312"/>
                    <a:pt x="5427785" y="788943"/>
                  </a:cubicBezTo>
                  <a:cubicBezTo>
                    <a:pt x="6187831" y="804574"/>
                    <a:pt x="6671515" y="107051"/>
                    <a:pt x="7397261" y="97282"/>
                  </a:cubicBezTo>
                  <a:cubicBezTo>
                    <a:pt x="8123007" y="87513"/>
                    <a:pt x="9251902" y="634590"/>
                    <a:pt x="9782264" y="730328"/>
                  </a:cubicBezTo>
                  <a:cubicBezTo>
                    <a:pt x="10312626" y="826066"/>
                    <a:pt x="10436804" y="716651"/>
                    <a:pt x="10579435" y="671713"/>
                  </a:cubicBezTo>
                </a:path>
              </a:pathLst>
            </a:custGeom>
            <a:noFill/>
            <a:ln w="19050">
              <a:solidFill>
                <a:srgbClr val="5870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8"/>
            <a:stretch>
              <a:fillRect/>
            </a:stretch>
          </p:blipFill>
          <p:spPr>
            <a:xfrm rot="5797905">
              <a:off x="5750798" y="1102062"/>
              <a:ext cx="617130" cy="547633"/>
            </a:xfrm>
            <a:prstGeom prst="rect">
              <a:avLst/>
            </a:prstGeom>
          </p:spPr>
        </p:pic>
        <p:pic>
          <p:nvPicPr>
            <p:cNvPr id="12" name="图片 11"/>
            <p:cNvPicPr>
              <a:picLocks noChangeAspect="1"/>
            </p:cNvPicPr>
            <p:nvPr/>
          </p:nvPicPr>
          <p:blipFill>
            <a:blip r:embed="rId7"/>
            <a:stretch>
              <a:fillRect/>
            </a:stretch>
          </p:blipFill>
          <p:spPr>
            <a:xfrm rot="4036454">
              <a:off x="7117650" y="849648"/>
              <a:ext cx="651415" cy="547633"/>
            </a:xfrm>
            <a:prstGeom prst="rect">
              <a:avLst/>
            </a:prstGeom>
          </p:spPr>
        </p:pic>
        <p:pic>
          <p:nvPicPr>
            <p:cNvPr id="13" name="图片 12"/>
            <p:cNvPicPr>
              <a:picLocks noChangeAspect="1"/>
            </p:cNvPicPr>
            <p:nvPr/>
          </p:nvPicPr>
          <p:blipFill>
            <a:blip r:embed="rId6"/>
            <a:stretch>
              <a:fillRect/>
            </a:stretch>
          </p:blipFill>
          <p:spPr>
            <a:xfrm rot="6320241">
              <a:off x="8711780" y="465290"/>
              <a:ext cx="685700" cy="616089"/>
            </a:xfrm>
            <a:prstGeom prst="rect">
              <a:avLst/>
            </a:prstGeom>
          </p:spPr>
        </p:pic>
      </p:grpSp>
      <p:pic>
        <p:nvPicPr>
          <p:cNvPr id="3" name="图片 2"/>
          <p:cNvPicPr>
            <a:picLocks noChangeAspect="1"/>
          </p:cNvPicPr>
          <p:nvPr/>
        </p:nvPicPr>
        <p:blipFill>
          <a:blip r:embed="rId10"/>
          <a:stretch>
            <a:fillRect/>
          </a:stretch>
        </p:blipFill>
        <p:spPr>
          <a:xfrm>
            <a:off x="1560343" y="6141327"/>
            <a:ext cx="1245300" cy="456686"/>
          </a:xfrm>
          <a:prstGeom prst="rect">
            <a:avLst/>
          </a:prstGeom>
        </p:spPr>
      </p:pic>
      <p:pic>
        <p:nvPicPr>
          <p:cNvPr id="15" name="图片 14"/>
          <p:cNvPicPr>
            <a:picLocks noChangeAspect="1"/>
          </p:cNvPicPr>
          <p:nvPr/>
        </p:nvPicPr>
        <p:blipFill>
          <a:blip r:embed="rId11"/>
          <a:stretch>
            <a:fillRect/>
          </a:stretch>
        </p:blipFill>
        <p:spPr>
          <a:xfrm>
            <a:off x="10993555" y="5108358"/>
            <a:ext cx="829400" cy="1087671"/>
          </a:xfrm>
          <a:prstGeom prst="rect">
            <a:avLst/>
          </a:prstGeom>
        </p:spPr>
      </p:pic>
      <p:pic>
        <p:nvPicPr>
          <p:cNvPr id="16" name="图片 15"/>
          <p:cNvPicPr>
            <a:picLocks noChangeAspect="1"/>
          </p:cNvPicPr>
          <p:nvPr/>
        </p:nvPicPr>
        <p:blipFill>
          <a:blip r:embed="rId10"/>
          <a:stretch>
            <a:fillRect/>
          </a:stretch>
        </p:blipFill>
        <p:spPr>
          <a:xfrm>
            <a:off x="2805643" y="6058460"/>
            <a:ext cx="1245300" cy="456686"/>
          </a:xfrm>
          <a:prstGeom prst="rect">
            <a:avLst/>
          </a:prstGeom>
        </p:spPr>
      </p:pic>
      <p:pic>
        <p:nvPicPr>
          <p:cNvPr id="17" name="图片 16"/>
          <p:cNvPicPr>
            <a:picLocks noChangeAspect="1"/>
          </p:cNvPicPr>
          <p:nvPr/>
        </p:nvPicPr>
        <p:blipFill>
          <a:blip r:embed="rId10"/>
          <a:stretch>
            <a:fillRect/>
          </a:stretch>
        </p:blipFill>
        <p:spPr>
          <a:xfrm>
            <a:off x="4008801" y="6238934"/>
            <a:ext cx="1245300" cy="456686"/>
          </a:xfrm>
          <a:prstGeom prst="rect">
            <a:avLst/>
          </a:prstGeom>
        </p:spPr>
      </p:pic>
      <p:pic>
        <p:nvPicPr>
          <p:cNvPr id="18" name="图片 17"/>
          <p:cNvPicPr>
            <a:picLocks noChangeAspect="1"/>
          </p:cNvPicPr>
          <p:nvPr/>
        </p:nvPicPr>
        <p:blipFill>
          <a:blip r:embed="rId10"/>
          <a:stretch>
            <a:fillRect/>
          </a:stretch>
        </p:blipFill>
        <p:spPr>
          <a:xfrm>
            <a:off x="4598317" y="5812373"/>
            <a:ext cx="1245300" cy="456686"/>
          </a:xfrm>
          <a:prstGeom prst="rect">
            <a:avLst/>
          </a:prstGeom>
        </p:spPr>
      </p:pic>
      <p:pic>
        <p:nvPicPr>
          <p:cNvPr id="19" name="图片 18"/>
          <p:cNvPicPr>
            <a:picLocks noChangeAspect="1"/>
          </p:cNvPicPr>
          <p:nvPr/>
        </p:nvPicPr>
        <p:blipFill>
          <a:blip r:embed="rId10"/>
          <a:stretch>
            <a:fillRect/>
          </a:stretch>
        </p:blipFill>
        <p:spPr>
          <a:xfrm>
            <a:off x="5464622" y="6250965"/>
            <a:ext cx="1245300" cy="456686"/>
          </a:xfrm>
          <a:prstGeom prst="rect">
            <a:avLst/>
          </a:prstGeom>
        </p:spPr>
      </p:pic>
      <p:pic>
        <p:nvPicPr>
          <p:cNvPr id="20" name="图片 19"/>
          <p:cNvPicPr>
            <a:picLocks noChangeAspect="1"/>
          </p:cNvPicPr>
          <p:nvPr/>
        </p:nvPicPr>
        <p:blipFill>
          <a:blip r:embed="rId10"/>
          <a:stretch>
            <a:fillRect/>
          </a:stretch>
        </p:blipFill>
        <p:spPr>
          <a:xfrm>
            <a:off x="6300817" y="5938401"/>
            <a:ext cx="1245300" cy="456686"/>
          </a:xfrm>
          <a:prstGeom prst="rect">
            <a:avLst/>
          </a:prstGeom>
        </p:spPr>
      </p:pic>
      <p:pic>
        <p:nvPicPr>
          <p:cNvPr id="21" name="图片 20"/>
          <p:cNvPicPr>
            <a:picLocks noChangeAspect="1"/>
          </p:cNvPicPr>
          <p:nvPr/>
        </p:nvPicPr>
        <p:blipFill>
          <a:blip r:embed="rId10"/>
          <a:stretch>
            <a:fillRect/>
          </a:stretch>
        </p:blipFill>
        <p:spPr>
          <a:xfrm>
            <a:off x="7487146" y="6322641"/>
            <a:ext cx="1245300" cy="456686"/>
          </a:xfrm>
          <a:prstGeom prst="rect">
            <a:avLst/>
          </a:prstGeom>
        </p:spPr>
      </p:pic>
      <p:pic>
        <p:nvPicPr>
          <p:cNvPr id="22" name="图片 21"/>
          <p:cNvPicPr>
            <a:picLocks noChangeAspect="1"/>
          </p:cNvPicPr>
          <p:nvPr/>
        </p:nvPicPr>
        <p:blipFill>
          <a:blip r:embed="rId10"/>
          <a:stretch>
            <a:fillRect/>
          </a:stretch>
        </p:blipFill>
        <p:spPr>
          <a:xfrm>
            <a:off x="8003286" y="5793765"/>
            <a:ext cx="1245300" cy="456686"/>
          </a:xfrm>
          <a:prstGeom prst="rect">
            <a:avLst/>
          </a:prstGeom>
        </p:spPr>
      </p:pic>
      <p:pic>
        <p:nvPicPr>
          <p:cNvPr id="23" name="图片 22"/>
          <p:cNvPicPr>
            <a:picLocks noChangeAspect="1"/>
          </p:cNvPicPr>
          <p:nvPr/>
        </p:nvPicPr>
        <p:blipFill>
          <a:blip r:embed="rId10"/>
          <a:stretch>
            <a:fillRect/>
          </a:stretch>
        </p:blipFill>
        <p:spPr>
          <a:xfrm>
            <a:off x="8869591" y="6212768"/>
            <a:ext cx="1245300" cy="456686"/>
          </a:xfrm>
          <a:prstGeom prst="rect">
            <a:avLst/>
          </a:prstGeom>
        </p:spPr>
      </p:pic>
      <p:pic>
        <p:nvPicPr>
          <p:cNvPr id="25" name="图片 24"/>
          <p:cNvPicPr>
            <a:picLocks noChangeAspect="1"/>
          </p:cNvPicPr>
          <p:nvPr/>
        </p:nvPicPr>
        <p:blipFill>
          <a:blip r:embed="rId10"/>
          <a:stretch>
            <a:fillRect/>
          </a:stretch>
        </p:blipFill>
        <p:spPr>
          <a:xfrm rot="21369151">
            <a:off x="10454735" y="6141327"/>
            <a:ext cx="1245300" cy="456686"/>
          </a:xfrm>
          <a:prstGeom prst="rect">
            <a:avLst/>
          </a:prstGeom>
        </p:spPr>
      </p:pic>
      <p:sp>
        <p:nvSpPr>
          <p:cNvPr id="27" name="文本框 26"/>
          <p:cNvSpPr txBox="1"/>
          <p:nvPr/>
        </p:nvSpPr>
        <p:spPr>
          <a:xfrm>
            <a:off x="3768519" y="1529714"/>
            <a:ext cx="5101055" cy="1614805"/>
          </a:xfrm>
          <a:prstGeom prst="rect">
            <a:avLst/>
          </a:prstGeom>
          <a:noFill/>
        </p:spPr>
        <p:txBody>
          <a:bodyPr wrap="square" rtlCol="0">
            <a:spAutoFit/>
          </a:bodyPr>
          <a:lstStyle/>
          <a:p>
            <a:pPr algn="ctr">
              <a:lnSpc>
                <a:spcPct val="150000"/>
              </a:lnSpc>
            </a:pPr>
            <a:r>
              <a:rPr lang="en-US" altLang="zh-CN" sz="6600" dirty="0">
                <a:solidFill>
                  <a:srgbClr val="002060"/>
                </a:solidFill>
                <a:latin typeface="Britannic Bold" panose="020B0903060703020204" charset="0"/>
                <a:ea typeface="华康海报体W12(P)" panose="040B0C00000000000000" pitchFamily="82" charset="-122"/>
                <a:cs typeface="Britannic Bold" panose="020B0903060703020204" charset="0"/>
              </a:rPr>
              <a:t>Thank you!</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0" presetClass="path" presetSubtype="0" accel="50000" decel="50000" fill="hold" nodeType="withEffect">
                                  <p:stCondLst>
                                    <p:cond delay="0"/>
                                  </p:stCondLst>
                                  <p:childTnLst>
                                    <p:animMotion origin="layout" path="M 2.91667E-6 -0.00069 L -0.12292 0.02269 C -0.15599 0.00672 -0.19011 -0.03518 -0.22318 -0.05092 C -0.2681 -0.04305 -0.31185 -0.01759 -0.35664 -0.00949 C -0.40144 -0.01851 -0.44805 -0.03819 -0.49271 -0.04699 C -0.52396 -0.02777 -0.56016 -0.01851 -0.59141 0.00162 C -0.61979 -0.00254 -0.64128 -0.01574 -0.66966 -0.0199 C -0.69948 -0.0243 -0.72318 0.01204 -0.753 0.00834 " pathEditMode="relative" rAng="0" ptsTypes="AAAAAAAA">
                                      <p:cBhvr>
                                        <p:cTn id="15" dur="5000" fill="hold"/>
                                        <p:tgtEl>
                                          <p:spTgt spid="15"/>
                                        </p:tgtEl>
                                        <p:attrNameLst>
                                          <p:attrName>ppt_x</p:attrName>
                                          <p:attrName>ppt_y</p:attrName>
                                        </p:attrNameLst>
                                      </p:cBhvr>
                                      <p:rCtr x="-37656" y="-1343"/>
                                    </p:animMotion>
                                  </p:childTnLst>
                                </p:cTn>
                              </p:par>
                            </p:childTnLst>
                          </p:cTn>
                        </p:par>
                        <p:par>
                          <p:cTn id="16" fill="hold">
                            <p:stCondLst>
                              <p:cond delay="500"/>
                            </p:stCondLst>
                            <p:childTnLst>
                              <p:par>
                                <p:cTn id="17" presetID="37" presetClass="entr" presetSubtype="0" fill="hold" grpId="0" nodeType="afterEffect">
                                  <p:stCondLst>
                                    <p:cond delay="0"/>
                                  </p:stCondLst>
                                  <p:iterate type="wd">
                                    <p:tmPct val="1000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anim calcmode="lin" valueType="num">
                                      <p:cBhvr>
                                        <p:cTn id="20" dur="500" fill="hold"/>
                                        <p:tgtEl>
                                          <p:spTgt spid="27"/>
                                        </p:tgtEl>
                                        <p:attrNameLst>
                                          <p:attrName>ppt_x</p:attrName>
                                        </p:attrNameLst>
                                      </p:cBhvr>
                                      <p:tavLst>
                                        <p:tav tm="0">
                                          <p:val>
                                            <p:strVal val="#ppt_x"/>
                                          </p:val>
                                        </p:tav>
                                        <p:tav tm="100000">
                                          <p:val>
                                            <p:strVal val="#ppt_x"/>
                                          </p:val>
                                        </p:tav>
                                      </p:tavLst>
                                    </p:anim>
                                    <p:anim calcmode="lin" valueType="num">
                                      <p:cBhvr>
                                        <p:cTn id="21" dur="450" decel="100000" fill="hold"/>
                                        <p:tgtEl>
                                          <p:spTgt spid="27"/>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a:t>
            </a:r>
          </a:p>
        </p:txBody>
      </p:sp>
      <p:sp>
        <p:nvSpPr>
          <p:cNvPr id="11" name="文本框 10"/>
          <p:cNvSpPr txBox="1"/>
          <p:nvPr/>
        </p:nvSpPr>
        <p:spPr>
          <a:xfrm>
            <a:off x="2062480" y="184150"/>
            <a:ext cx="958151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10 touching quotes describing human-dog relationship </a:t>
            </a:r>
          </a:p>
        </p:txBody>
      </p:sp>
      <p:pic>
        <p:nvPicPr>
          <p:cNvPr id="2" name="图片 1"/>
          <p:cNvPicPr>
            <a:picLocks noChangeAspect="1"/>
          </p:cNvPicPr>
          <p:nvPr/>
        </p:nvPicPr>
        <p:blipFill>
          <a:blip r:embed="rId7"/>
          <a:srcRect t="37919" b="37158"/>
          <a:stretch>
            <a:fillRect/>
          </a:stretch>
        </p:blipFill>
        <p:spPr>
          <a:xfrm>
            <a:off x="6173470" y="996315"/>
            <a:ext cx="5851525" cy="3861435"/>
          </a:xfrm>
          <a:prstGeom prst="rect">
            <a:avLst/>
          </a:prstGeom>
        </p:spPr>
      </p:pic>
      <p:pic>
        <p:nvPicPr>
          <p:cNvPr id="3" name="图片 2"/>
          <p:cNvPicPr>
            <a:picLocks noChangeAspect="1"/>
          </p:cNvPicPr>
          <p:nvPr/>
        </p:nvPicPr>
        <p:blipFill>
          <a:blip r:embed="rId8"/>
          <a:srcRect t="37399" b="37497"/>
          <a:stretch>
            <a:fillRect/>
          </a:stretch>
        </p:blipFill>
        <p:spPr>
          <a:xfrm>
            <a:off x="89535" y="2878455"/>
            <a:ext cx="5963920" cy="3889375"/>
          </a:xfrm>
          <a:prstGeom prst="rect">
            <a:avLst/>
          </a:prstGeom>
        </p:spPr>
      </p:pic>
      <p:sp>
        <p:nvSpPr>
          <p:cNvPr id="4" name="文本框 3"/>
          <p:cNvSpPr txBox="1"/>
          <p:nvPr/>
        </p:nvSpPr>
        <p:spPr>
          <a:xfrm>
            <a:off x="90170" y="1304925"/>
            <a:ext cx="5963285" cy="1414780"/>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Once you had a wonderful dog, a life without one, is a life </a:t>
            </a:r>
            <a:r>
              <a:rPr lang="en-US" altLang="zh-CN" b="1" u="sng">
                <a:latin typeface="微软雅黑" panose="020B0503020204020204" charset="-122"/>
                <a:ea typeface="微软雅黑" panose="020B0503020204020204" charset="-122"/>
              </a:rPr>
              <a:t>diminished</a:t>
            </a:r>
            <a:r>
              <a:rPr lang="en-US" altLang="zh-CN" b="1">
                <a:latin typeface="微软雅黑" panose="020B0503020204020204" charset="-122"/>
                <a:ea typeface="微软雅黑" panose="020B0503020204020204" charset="-122"/>
              </a:rPr>
              <a:t>.</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一旦你有了一只好狗，没有它的生活，</a:t>
            </a:r>
            <a:r>
              <a:rPr lang="zh-CN" altLang="en-US" b="1">
                <a:latin typeface="微软雅黑" panose="020B0503020204020204" charset="-122"/>
                <a:ea typeface="微软雅黑" panose="020B0503020204020204" charset="-122"/>
              </a:rPr>
              <a:t>就是打了折扣的</a:t>
            </a:r>
            <a:r>
              <a:rPr lang="en-US" altLang="zh-CN" b="1">
                <a:latin typeface="微软雅黑" panose="020B0503020204020204" charset="-122"/>
                <a:ea typeface="微软雅黑" panose="020B0503020204020204" charset="-122"/>
              </a:rPr>
              <a:t>生活。</a:t>
            </a: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diminish  /dɪˈmɪnɪʃ/ </a:t>
            </a:r>
            <a:r>
              <a:rPr lang="en-US" altLang="zh-CN" sz="1400" b="1" i="1">
                <a:latin typeface="微软雅黑" panose="020B0503020204020204" charset="-122"/>
                <a:ea typeface="微软雅黑" panose="020B0503020204020204" charset="-122"/>
                <a:sym typeface="+mn-ea"/>
              </a:rPr>
              <a:t>v. 减少，缩小；变小</a:t>
            </a:r>
            <a:endParaRPr lang="en-US" altLang="zh-CN" sz="1400" b="1" i="1">
              <a:latin typeface="微软雅黑" panose="020B0503020204020204" charset="-122"/>
              <a:ea typeface="微软雅黑" panose="020B0503020204020204" charset="-122"/>
            </a:endParaRPr>
          </a:p>
        </p:txBody>
      </p:sp>
      <p:sp>
        <p:nvSpPr>
          <p:cNvPr id="6" name="文本框 5"/>
          <p:cNvSpPr txBox="1"/>
          <p:nvPr/>
        </p:nvSpPr>
        <p:spPr>
          <a:xfrm>
            <a:off x="6310630" y="4981575"/>
            <a:ext cx="5714365" cy="1353185"/>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The only creature that are </a:t>
            </a:r>
            <a:r>
              <a:rPr lang="en-US" altLang="zh-CN" b="1" u="sng">
                <a:latin typeface="微软雅黑" panose="020B0503020204020204" charset="-122"/>
                <a:ea typeface="微软雅黑" panose="020B0503020204020204" charset="-122"/>
              </a:rPr>
              <a:t>evolved</a:t>
            </a:r>
            <a:r>
              <a:rPr lang="en-US" altLang="zh-CN" b="1">
                <a:latin typeface="微软雅黑" panose="020B0503020204020204" charset="-122"/>
                <a:ea typeface="微软雅黑" panose="020B0503020204020204" charset="-122"/>
              </a:rPr>
              <a:t> enough to convey pure love are dogs and </a:t>
            </a:r>
            <a:r>
              <a:rPr lang="en-US" altLang="zh-CN" b="1" u="sng">
                <a:latin typeface="微软雅黑" panose="020B0503020204020204" charset="-122"/>
                <a:ea typeface="微软雅黑" panose="020B0503020204020204" charset="-122"/>
              </a:rPr>
              <a:t>infants</a:t>
            </a:r>
            <a:r>
              <a:rPr lang="en-US" altLang="zh-CN" b="1">
                <a:latin typeface="微软雅黑" panose="020B0503020204020204" charset="-122"/>
                <a:ea typeface="微软雅黑" panose="020B0503020204020204" charset="-122"/>
              </a:rPr>
              <a:t>.</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狗和婴儿是唯一进化到可以产生纯洁</a:t>
            </a:r>
            <a:r>
              <a:rPr lang="zh-CN" altLang="en-US" b="1">
                <a:latin typeface="微软雅黑" panose="020B0503020204020204" charset="-122"/>
                <a:ea typeface="微软雅黑" panose="020B0503020204020204" charset="-122"/>
              </a:rPr>
              <a:t>感情</a:t>
            </a:r>
            <a:r>
              <a:rPr lang="en-US" altLang="zh-CN" b="1">
                <a:latin typeface="微软雅黑" panose="020B0503020204020204" charset="-122"/>
                <a:ea typeface="微软雅黑" panose="020B0503020204020204" charset="-122"/>
              </a:rPr>
              <a:t>的生物。</a:t>
            </a: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evolve  /ɪˈvɒlv/  vi. 发展，进展；进化；逐步形成</a:t>
            </a:r>
          </a:p>
          <a:p>
            <a:pPr marL="285750" indent="-285750">
              <a:buFont typeface="Arial" panose="020B0604020202020204" pitchFamily="34" charset="0"/>
              <a:buChar char="•"/>
            </a:pPr>
            <a:r>
              <a:rPr lang="en-US" altLang="zh-CN" sz="1400" b="1" i="1">
                <a:latin typeface="微软雅黑" panose="020B0503020204020204" charset="-122"/>
                <a:ea typeface="微软雅黑" panose="020B0503020204020204" charset="-122"/>
              </a:rPr>
              <a:t> infant  /ˈɪnfənt/ n. 婴儿；幼儿；未成年人</a:t>
            </a: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custDataLst>
              <p:tags r:id="rId1"/>
            </p:custDataLst>
          </p:nvPr>
        </p:nvPicPr>
        <p:blipFill>
          <a:blip r:embed="rId5"/>
          <a:stretch>
            <a:fillRect/>
          </a:stretch>
        </p:blipFill>
        <p:spPr>
          <a:xfrm>
            <a:off x="89535" y="99060"/>
            <a:ext cx="1135380" cy="1047115"/>
          </a:xfrm>
          <a:prstGeom prst="rect">
            <a:avLst/>
          </a:prstGeom>
        </p:spPr>
      </p:pic>
      <p:pic>
        <p:nvPicPr>
          <p:cNvPr id="5" name="图片 4"/>
          <p:cNvPicPr>
            <a:picLocks noChangeAspect="1"/>
          </p:cNvPicPr>
          <p:nvPr/>
        </p:nvPicPr>
        <p:blipFill>
          <a:blip r:embed="rId6"/>
          <a:stretch>
            <a:fillRect/>
          </a:stretch>
        </p:blipFill>
        <p:spPr>
          <a:xfrm>
            <a:off x="1309102" y="99216"/>
            <a:ext cx="902207" cy="545486"/>
          </a:xfrm>
          <a:prstGeom prst="rect">
            <a:avLst/>
          </a:prstGeom>
        </p:spPr>
      </p:pic>
      <p:sp>
        <p:nvSpPr>
          <p:cNvPr id="9" name="文本框 8"/>
          <p:cNvSpPr txBox="1"/>
          <p:nvPr/>
        </p:nvSpPr>
        <p:spPr>
          <a:xfrm>
            <a:off x="1548765" y="184150"/>
            <a:ext cx="42354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a:t>
            </a:r>
          </a:p>
        </p:txBody>
      </p:sp>
      <p:sp>
        <p:nvSpPr>
          <p:cNvPr id="11" name="文本框 10"/>
          <p:cNvSpPr txBox="1"/>
          <p:nvPr/>
        </p:nvSpPr>
        <p:spPr>
          <a:xfrm>
            <a:off x="2062480" y="184150"/>
            <a:ext cx="9581515" cy="460375"/>
          </a:xfrm>
          <a:prstGeom prst="rect">
            <a:avLst/>
          </a:prstGeom>
          <a:noFill/>
        </p:spPr>
        <p:txBody>
          <a:bodyPr wrap="square" rtlCol="0">
            <a:spAutoFit/>
          </a:bodyPr>
          <a:lstStyle/>
          <a:p>
            <a:r>
              <a:rPr lang="en-US" altLang="zh-CN" sz="2400" b="1">
                <a:solidFill>
                  <a:srgbClr val="002060"/>
                </a:solidFill>
                <a:latin typeface="微软雅黑" panose="020B0503020204020204" charset="-122"/>
                <a:ea typeface="微软雅黑" panose="020B0503020204020204" charset="-122"/>
              </a:rPr>
              <a:t>10 touching quotes describing human-dog relationship </a:t>
            </a:r>
          </a:p>
        </p:txBody>
      </p:sp>
      <p:pic>
        <p:nvPicPr>
          <p:cNvPr id="2" name="图片 1"/>
          <p:cNvPicPr>
            <a:picLocks noChangeAspect="1"/>
          </p:cNvPicPr>
          <p:nvPr/>
        </p:nvPicPr>
        <p:blipFill>
          <a:blip r:embed="rId7"/>
          <a:srcRect t="37292" b="37546"/>
          <a:stretch>
            <a:fillRect/>
          </a:stretch>
        </p:blipFill>
        <p:spPr>
          <a:xfrm>
            <a:off x="6097270" y="734695"/>
            <a:ext cx="5775325" cy="4705350"/>
          </a:xfrm>
          <a:prstGeom prst="rect">
            <a:avLst/>
          </a:prstGeom>
        </p:spPr>
      </p:pic>
      <p:pic>
        <p:nvPicPr>
          <p:cNvPr id="3" name="图片 2"/>
          <p:cNvPicPr>
            <a:picLocks noChangeAspect="1"/>
          </p:cNvPicPr>
          <p:nvPr/>
        </p:nvPicPr>
        <p:blipFill>
          <a:blip r:embed="rId8"/>
          <a:srcRect t="37489" b="37489"/>
          <a:stretch>
            <a:fillRect/>
          </a:stretch>
        </p:blipFill>
        <p:spPr>
          <a:xfrm>
            <a:off x="89535" y="2494915"/>
            <a:ext cx="5772150" cy="4227195"/>
          </a:xfrm>
          <a:prstGeom prst="rect">
            <a:avLst/>
          </a:prstGeom>
        </p:spPr>
      </p:pic>
      <p:sp>
        <p:nvSpPr>
          <p:cNvPr id="4" name="文本框 3"/>
          <p:cNvSpPr txBox="1"/>
          <p:nvPr/>
        </p:nvSpPr>
        <p:spPr>
          <a:xfrm>
            <a:off x="118110" y="937260"/>
            <a:ext cx="5714365" cy="1476375"/>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A dog will teach you unconditional love. If you can have that in your life, things won't be too bad... </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狗狗会教你无条件的爱。如果你能在生活中拥有它，事情就不会太糟糕……</a:t>
            </a:r>
          </a:p>
        </p:txBody>
      </p:sp>
      <p:sp>
        <p:nvSpPr>
          <p:cNvPr id="6" name="文本框 5"/>
          <p:cNvSpPr txBox="1"/>
          <p:nvPr/>
        </p:nvSpPr>
        <p:spPr>
          <a:xfrm>
            <a:off x="6097270" y="5443220"/>
            <a:ext cx="5714365" cy="1198880"/>
          </a:xfrm>
          <a:prstGeom prst="rect">
            <a:avLst/>
          </a:prstGeom>
          <a:noFill/>
        </p:spPr>
        <p:txBody>
          <a:bodyPr wrap="square" rtlCol="0">
            <a:spAutoFit/>
          </a:bodyPr>
          <a:lstStyle/>
          <a:p>
            <a:r>
              <a:rPr lang="en-US" altLang="zh-CN" b="1">
                <a:latin typeface="微软雅黑" panose="020B0503020204020204" charset="-122"/>
                <a:ea typeface="微软雅黑" panose="020B0503020204020204" charset="-122"/>
              </a:rPr>
              <a:t>I care not for a man's religion whose dog and cat are not the better for it.</a:t>
            </a:r>
          </a:p>
          <a:p>
            <a:pPr marL="285750" indent="-285750">
              <a:buFont typeface="Wingdings" panose="05000000000000000000" charset="0"/>
              <a:buChar char="Ø"/>
            </a:pPr>
            <a:r>
              <a:rPr lang="en-US" altLang="zh-CN" b="1">
                <a:latin typeface="微软雅黑" panose="020B0503020204020204" charset="-122"/>
                <a:ea typeface="微软雅黑" panose="020B0503020204020204" charset="-122"/>
              </a:rPr>
              <a:t>我不关心一个人的宗教，因为他的猫狗</a:t>
            </a:r>
            <a:r>
              <a:rPr lang="zh-CN" altLang="en-US" b="1">
                <a:latin typeface="微软雅黑" panose="020B0503020204020204" charset="-122"/>
                <a:ea typeface="微软雅黑" panose="020B0503020204020204" charset="-122"/>
              </a:rPr>
              <a:t>是最好的</a:t>
            </a:r>
            <a:r>
              <a:rPr lang="en-US" altLang="zh-CN" b="1">
                <a:latin typeface="微软雅黑" panose="020B0503020204020204" charset="-122"/>
                <a:ea typeface="微软雅黑" panose="020B0503020204020204" charset="-122"/>
              </a:rPr>
              <a:t>宗教。</a:t>
            </a:r>
            <a:endParaRPr lang="en-US" altLang="zh-CN" sz="1400" b="1" i="1">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6000">
        <p14:prism/>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单身狗2"/>
</p:tagLst>
</file>

<file path=ppt/tags/tag10.xml><?xml version="1.0" encoding="utf-8"?>
<p:tagLst xmlns:a="http://schemas.openxmlformats.org/drawingml/2006/main" xmlns:r="http://schemas.openxmlformats.org/officeDocument/2006/relationships" xmlns:p="http://schemas.openxmlformats.org/presentationml/2006/main">
  <p:tag name="REFSHAPE" val="213284524"/>
  <p:tag name="KSO_WM_UNIT_PLACING_PICTURE_USER_VIEWPORT" val="{&quot;height&quot;:4723.858267716535,&quot;width&quot;:3779.6992125984257}"/>
</p:tagLst>
</file>

<file path=ppt/tags/tag11.xml><?xml version="1.0" encoding="utf-8"?>
<p:tagLst xmlns:a="http://schemas.openxmlformats.org/drawingml/2006/main" xmlns:r="http://schemas.openxmlformats.org/officeDocument/2006/relationships" xmlns:p="http://schemas.openxmlformats.org/presentationml/2006/main">
  <p:tag name="REFSHAPE" val="213286428"/>
</p:tagLst>
</file>

<file path=ppt/tags/tag12.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13.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14.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15.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16.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17.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18.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19.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2.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20.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21.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22.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23.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24.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25.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26.xml><?xml version="1.0" encoding="utf-8"?>
<p:tagLst xmlns:a="http://schemas.openxmlformats.org/drawingml/2006/main" xmlns:r="http://schemas.openxmlformats.org/officeDocument/2006/relationships" xmlns:p="http://schemas.openxmlformats.org/presentationml/2006/main">
  <p:tag name="KSO_WM_UNIT_TABLE_BEAUTIFY" val="smartTable{62ea4e08-2326-49c4-a5b8-3a0ad6a073f2}"/>
</p:tagLst>
</file>

<file path=ppt/tags/tag27.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28.xml><?xml version="1.0" encoding="utf-8"?>
<p:tagLst xmlns:a="http://schemas.openxmlformats.org/drawingml/2006/main" xmlns:r="http://schemas.openxmlformats.org/officeDocument/2006/relationships" xmlns:p="http://schemas.openxmlformats.org/presentationml/2006/main">
  <p:tag name="KSO_WM_UNIT_TABLE_BEAUTIFY" val="smartTable{62ea4e08-2326-49c4-a5b8-3a0ad6a073f2}"/>
</p:tagLst>
</file>

<file path=ppt/tags/tag29.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3.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30.xml><?xml version="1.0" encoding="utf-8"?>
<p:tagLst xmlns:a="http://schemas.openxmlformats.org/drawingml/2006/main" xmlns:r="http://schemas.openxmlformats.org/officeDocument/2006/relationships" xmlns:p="http://schemas.openxmlformats.org/presentationml/2006/main">
  <p:tag name="KSO_WM_UNIT_TABLE_BEAUTIFY" val="smartTable{62ea4e08-2326-49c4-a5b8-3a0ad6a073f2}"/>
</p:tagLst>
</file>

<file path=ppt/tags/tag31.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32.xml><?xml version="1.0" encoding="utf-8"?>
<p:tagLst xmlns:a="http://schemas.openxmlformats.org/drawingml/2006/main" xmlns:r="http://schemas.openxmlformats.org/officeDocument/2006/relationships" xmlns:p="http://schemas.openxmlformats.org/presentationml/2006/main">
  <p:tag name="KSO_WM_UNIT_TABLE_BEAUTIFY" val="smartTable{62ea4e08-2326-49c4-a5b8-3a0ad6a073f2}"/>
</p:tagLst>
</file>

<file path=ppt/tags/tag33.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34.xml><?xml version="1.0" encoding="utf-8"?>
<p:tagLst xmlns:a="http://schemas.openxmlformats.org/drawingml/2006/main" xmlns:r="http://schemas.openxmlformats.org/officeDocument/2006/relationships" xmlns:p="http://schemas.openxmlformats.org/presentationml/2006/main">
  <p:tag name="KSO_WM_UNIT_TABLE_BEAUTIFY" val="smartTable{62ea4e08-2326-49c4-a5b8-3a0ad6a073f2}"/>
</p:tagLst>
</file>

<file path=ppt/tags/tag35.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36.xml><?xml version="1.0" encoding="utf-8"?>
<p:tagLst xmlns:a="http://schemas.openxmlformats.org/drawingml/2006/main" xmlns:r="http://schemas.openxmlformats.org/officeDocument/2006/relationships" xmlns:p="http://schemas.openxmlformats.org/presentationml/2006/main">
  <p:tag name="KSO_WM_UNIT_TABLE_BEAUTIFY" val="smartTable{62ea4e08-2326-49c4-a5b8-3a0ad6a073f2}"/>
</p:tagLst>
</file>

<file path=ppt/tags/tag37.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38.xml><?xml version="1.0" encoding="utf-8"?>
<p:tagLst xmlns:a="http://schemas.openxmlformats.org/drawingml/2006/main" xmlns:r="http://schemas.openxmlformats.org/officeDocument/2006/relationships" xmlns:p="http://schemas.openxmlformats.org/presentationml/2006/main">
  <p:tag name="KSO_WM_UNIT_TABLE_BEAUTIFY" val="smartTable{62ea4e08-2326-49c4-a5b8-3a0ad6a073f2}"/>
</p:tagLst>
</file>

<file path=ppt/tags/tag39.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0.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1.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2.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3.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4.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5.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6.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7.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8.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49.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0.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1.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2.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3.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4.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5.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6.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7.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8.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59.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0.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1.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2.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3.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4.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5.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6.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7.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8.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69.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0.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1.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2.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3.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4.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5.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6.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7.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78.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8.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ags/tag9.xml><?xml version="1.0" encoding="utf-8"?>
<p:tagLst xmlns:a="http://schemas.openxmlformats.org/drawingml/2006/main" xmlns:r="http://schemas.openxmlformats.org/officeDocument/2006/relationships" xmlns:p="http://schemas.openxmlformats.org/presentationml/2006/main">
  <p:tag name="REFSHAPE" val="294085500"/>
  <p:tag name="KSO_WM_UNIT_PLACING_PICTURE_USER_VIEWPORT" val="{&quot;height&quot;:2581.6960629921259,&quot;width&quot;:2677.19527559055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TotalTime>
  <Words>12111</Words>
  <Application>Microsoft Office PowerPoint</Application>
  <PresentationFormat>宽屏</PresentationFormat>
  <Paragraphs>892</Paragraphs>
  <Slides>77</Slides>
  <Notes>76</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77</vt:i4>
      </vt:variant>
    </vt:vector>
  </HeadingPairs>
  <TitlesOfParts>
    <vt:vector size="92" baseType="lpstr">
      <vt:lpstr>等线 Light</vt:lpstr>
      <vt:lpstr>华康海报体W12(P)</vt:lpstr>
      <vt:lpstr>宋体</vt:lpstr>
      <vt:lpstr>方正喵呜体</vt:lpstr>
      <vt:lpstr>Britannic Bold</vt:lpstr>
      <vt:lpstr>华文新魏</vt:lpstr>
      <vt:lpstr>Times New Roman</vt:lpstr>
      <vt:lpstr>Wingdings</vt:lpstr>
      <vt:lpstr>Calibri</vt:lpstr>
      <vt:lpstr>微软雅黑</vt:lpstr>
      <vt:lpstr>等线</vt:lpstr>
      <vt:lpstr>Arial</vt:lpstr>
      <vt:lpstr>HelveticaNeue</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单身狗2</dc:title>
  <dc:creator>微软用户</dc:creator>
  <cp:lastModifiedBy>陈 顺坤</cp:lastModifiedBy>
  <cp:revision>125</cp:revision>
  <dcterms:created xsi:type="dcterms:W3CDTF">2016-11-03T03:51:00Z</dcterms:created>
  <dcterms:modified xsi:type="dcterms:W3CDTF">2020-01-20T16:13:19Z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