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10"/>
  </p:notesMasterIdLst>
  <p:sldIdLst>
    <p:sldId id="286" r:id="rId8"/>
    <p:sldId id="257" r:id="rId9"/>
    <p:sldId id="259" r:id="rId11"/>
    <p:sldId id="262" r:id="rId12"/>
    <p:sldId id="258" r:id="rId13"/>
    <p:sldId id="266" r:id="rId14"/>
    <p:sldId id="264" r:id="rId15"/>
    <p:sldId id="265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MiSans Normal" panose="00000500000000000000" charset="-122"/>
      <p:regular r:id="rId37"/>
    </p:embeddedFont>
    <p:embeddedFont>
      <p:font typeface="站酷文艺体" panose="02000603000000000000" charset="-122"/>
      <p:regular r:id="rId38"/>
    </p:embeddedFont>
    <p:embeddedFont>
      <p:font typeface="微软雅黑" panose="020B0503020204020204" charset="-122"/>
      <p:regular r:id="rId39"/>
    </p:embeddedFont>
    <p:embeddedFont>
      <p:font typeface="思源黑体 CN Normal" panose="020B0400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../media/image4.png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3.png"/><Relationship Id="rId2" Type="http://schemas.openxmlformats.org/officeDocument/2006/relationships/tags" Target="../tags/tag77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image" Target="../media/image2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1.png"/><Relationship Id="rId2" Type="http://schemas.openxmlformats.org/officeDocument/2006/relationships/tags" Target="../tags/tag84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image" Target="../media/image2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image" Target="../media/image1.png"/><Relationship Id="rId2" Type="http://schemas.openxmlformats.org/officeDocument/2006/relationships/tags" Target="../tags/tag105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image" Target="../media/image4.png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3.png"/><Relationship Id="rId2" Type="http://schemas.openxmlformats.org/officeDocument/2006/relationships/tags" Target="../tags/tag119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7.png"/><Relationship Id="rId4" Type="http://schemas.openxmlformats.org/officeDocument/2006/relationships/tags" Target="../tags/tag127.xml"/><Relationship Id="rId3" Type="http://schemas.openxmlformats.org/officeDocument/2006/relationships/image" Target="../media/image6.png"/><Relationship Id="rId2" Type="http://schemas.openxmlformats.org/officeDocument/2006/relationships/tags" Target="../tags/tag126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image" Target="../media/image2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8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4.png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3.png"/><Relationship Id="rId2" Type="http://schemas.openxmlformats.org/officeDocument/2006/relationships/tags" Target="../tags/tag146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3.png"/><Relationship Id="rId2" Type="http://schemas.openxmlformats.org/officeDocument/2006/relationships/tags" Target="../tags/tag15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4.pn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3.png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image" Target="../media/image3.png"/><Relationship Id="rId4" Type="http://schemas.openxmlformats.org/officeDocument/2006/relationships/tags" Target="../tags/tag171.xml"/><Relationship Id="rId3" Type="http://schemas.openxmlformats.org/officeDocument/2006/relationships/image" Target="../media/image4.png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4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3.png"/><Relationship Id="rId2" Type="http://schemas.openxmlformats.org/officeDocument/2006/relationships/tags" Target="../tags/tag15.xml"/><Relationship Id="rId11" Type="http://schemas.openxmlformats.org/officeDocument/2006/relationships/image" Target="../media/image5.jpeg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4.png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3.png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image" Target="../media/image4.png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3.png"/><Relationship Id="rId2" Type="http://schemas.openxmlformats.org/officeDocument/2006/relationships/tags" Target="../tags/tag181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image" Target="../media/image2.png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image" Target="../media/image1.png"/><Relationship Id="rId2" Type="http://schemas.openxmlformats.org/officeDocument/2006/relationships/tags" Target="../tags/tag188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image" Target="../media/image2.png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1.png"/><Relationship Id="rId2" Type="http://schemas.openxmlformats.org/officeDocument/2006/relationships/tags" Target="../tags/tag209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image" Target="../media/image4.png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../media/image3.png"/><Relationship Id="rId2" Type="http://schemas.openxmlformats.org/officeDocument/2006/relationships/tags" Target="../tags/tag223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7.png"/><Relationship Id="rId4" Type="http://schemas.openxmlformats.org/officeDocument/2006/relationships/tags" Target="../tags/tag231.xml"/><Relationship Id="rId3" Type="http://schemas.openxmlformats.org/officeDocument/2006/relationships/image" Target="../media/image6.png"/><Relationship Id="rId2" Type="http://schemas.openxmlformats.org/officeDocument/2006/relationships/tags" Target="../tags/tag230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image" Target="../media/image2.png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image" Target="../media/image8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4.png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3.png"/><Relationship Id="rId2" Type="http://schemas.openxmlformats.org/officeDocument/2006/relationships/tags" Target="../tags/tag250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3.png"/><Relationship Id="rId2" Type="http://schemas.openxmlformats.org/officeDocument/2006/relationships/tags" Target="../tags/tag25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image" Target="../media/image4.png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image" Target="../media/image3.png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tags" Target="../tags/tag23.xml"/><Relationship Id="rId3" Type="http://schemas.openxmlformats.org/officeDocument/2006/relationships/image" Target="../media/image6.png"/><Relationship Id="rId2" Type="http://schemas.openxmlformats.org/officeDocument/2006/relationships/tags" Target="../tags/tag22.xml"/><Relationship Id="rId15" Type="http://schemas.openxmlformats.org/officeDocument/2006/relationships/image" Target="../media/image5.jpeg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image" Target="../media/image3.png"/><Relationship Id="rId4" Type="http://schemas.openxmlformats.org/officeDocument/2006/relationships/tags" Target="../tags/tag275.xml"/><Relationship Id="rId3" Type="http://schemas.openxmlformats.org/officeDocument/2006/relationships/image" Target="../media/image4.png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image" Target="../media/image4.png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image" Target="../media/image3.png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image" Target="../media/image4.png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image" Target="../media/image3.png"/><Relationship Id="rId2" Type="http://schemas.openxmlformats.org/officeDocument/2006/relationships/tags" Target="../tags/tag285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image" Target="../media/image2.png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image" Target="../media/image1.png"/><Relationship Id="rId2" Type="http://schemas.openxmlformats.org/officeDocument/2006/relationships/tags" Target="../tags/tag292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image" Target="../media/image2.png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image" Target="../media/image1.png"/><Relationship Id="rId2" Type="http://schemas.openxmlformats.org/officeDocument/2006/relationships/tags" Target="../tags/tag313.xml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image" Target="../media/image4.png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" Type="http://schemas.openxmlformats.org/officeDocument/2006/relationships/image" Target="../media/image3.png"/><Relationship Id="rId2" Type="http://schemas.openxmlformats.org/officeDocument/2006/relationships/tags" Target="../tags/tag327.xml"/><Relationship Id="rId10" Type="http://schemas.openxmlformats.org/officeDocument/2006/relationships/tags" Target="../tags/tag33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image" Target="../media/image7.png"/><Relationship Id="rId4" Type="http://schemas.openxmlformats.org/officeDocument/2006/relationships/tags" Target="../tags/tag335.xml"/><Relationship Id="rId3" Type="http://schemas.openxmlformats.org/officeDocument/2006/relationships/image" Target="../media/image6.png"/><Relationship Id="rId2" Type="http://schemas.openxmlformats.org/officeDocument/2006/relationships/tags" Target="../tags/tag334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image" Target="../media/image2.png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image" Target="../media/image8.png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image" Target="../media/image4.png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image" Target="../media/image3.png"/><Relationship Id="rId2" Type="http://schemas.openxmlformats.org/officeDocument/2006/relationships/tags" Target="../tags/tag354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image" Target="../media/image3.png"/><Relationship Id="rId2" Type="http://schemas.openxmlformats.org/officeDocument/2006/relationships/tags" Target="../tags/tag362.xml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image" Target="../media/image2.png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8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image" Target="../media/image4.png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image" Target="../media/image3.png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image" Target="../media/image3.png"/><Relationship Id="rId4" Type="http://schemas.openxmlformats.org/officeDocument/2006/relationships/tags" Target="../tags/tag379.xml"/><Relationship Id="rId3" Type="http://schemas.openxmlformats.org/officeDocument/2006/relationships/image" Target="../media/image4.png"/><Relationship Id="rId2" Type="http://schemas.openxmlformats.org/officeDocument/2006/relationships/tags" Target="../tags/tag37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image" Target="../media/image4.png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image" Target="../media/image3.png"/><Relationship Id="rId2" Type="http://schemas.openxmlformats.org/officeDocument/2006/relationships/tags" Target="../tags/tag38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image" Target="../media/image4.png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image" Target="../media/image3.png"/><Relationship Id="rId2" Type="http://schemas.openxmlformats.org/officeDocument/2006/relationships/tags" Target="../tags/tag389.xml"/><Relationship Id="rId10" Type="http://schemas.openxmlformats.org/officeDocument/2006/relationships/tags" Target="../tags/tag395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image" Target="../media/image2.png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image" Target="../media/image1.png"/><Relationship Id="rId2" Type="http://schemas.openxmlformats.org/officeDocument/2006/relationships/tags" Target="../tags/tag396.xml"/><Relationship Id="rId16" Type="http://schemas.openxmlformats.org/officeDocument/2006/relationships/tags" Target="../tags/tag408.xml"/><Relationship Id="rId15" Type="http://schemas.openxmlformats.org/officeDocument/2006/relationships/tags" Target="../tags/tag407.xml"/><Relationship Id="rId14" Type="http://schemas.openxmlformats.org/officeDocument/2006/relationships/tags" Target="../tags/tag406.xml"/><Relationship Id="rId13" Type="http://schemas.openxmlformats.org/officeDocument/2006/relationships/tags" Target="../tags/tag405.xml"/><Relationship Id="rId12" Type="http://schemas.openxmlformats.org/officeDocument/2006/relationships/tags" Target="../tags/tag404.xml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22.xml"/><Relationship Id="rId8" Type="http://schemas.openxmlformats.org/officeDocument/2006/relationships/tags" Target="../tags/tag421.xml"/><Relationship Id="rId7" Type="http://schemas.openxmlformats.org/officeDocument/2006/relationships/image" Target="../media/image2.png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image" Target="../media/image1.png"/><Relationship Id="rId2" Type="http://schemas.openxmlformats.org/officeDocument/2006/relationships/tags" Target="../tags/tag417.xml"/><Relationship Id="rId17" Type="http://schemas.openxmlformats.org/officeDocument/2006/relationships/tags" Target="../tags/tag430.xml"/><Relationship Id="rId16" Type="http://schemas.openxmlformats.org/officeDocument/2006/relationships/tags" Target="../tags/tag429.xml"/><Relationship Id="rId15" Type="http://schemas.openxmlformats.org/officeDocument/2006/relationships/tags" Target="../tags/tag428.xml"/><Relationship Id="rId14" Type="http://schemas.openxmlformats.org/officeDocument/2006/relationships/tags" Target="../tags/tag427.xml"/><Relationship Id="rId13" Type="http://schemas.openxmlformats.org/officeDocument/2006/relationships/tags" Target="../tags/tag426.xml"/><Relationship Id="rId12" Type="http://schemas.openxmlformats.org/officeDocument/2006/relationships/tags" Target="../tags/tag425.xml"/><Relationship Id="rId11" Type="http://schemas.openxmlformats.org/officeDocument/2006/relationships/tags" Target="../tags/tag424.xml"/><Relationship Id="rId10" Type="http://schemas.openxmlformats.org/officeDocument/2006/relationships/tags" Target="../tags/tag423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image" Target="../media/image4.png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image" Target="../media/image3.png"/><Relationship Id="rId2" Type="http://schemas.openxmlformats.org/officeDocument/2006/relationships/tags" Target="../tags/tag431.xml"/><Relationship Id="rId10" Type="http://schemas.openxmlformats.org/officeDocument/2006/relationships/tags" Target="../tags/tag437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image" Target="../media/image7.png"/><Relationship Id="rId4" Type="http://schemas.openxmlformats.org/officeDocument/2006/relationships/tags" Target="../tags/tag439.xml"/><Relationship Id="rId3" Type="http://schemas.openxmlformats.org/officeDocument/2006/relationships/image" Target="../media/image6.png"/><Relationship Id="rId2" Type="http://schemas.openxmlformats.org/officeDocument/2006/relationships/tags" Target="../tags/tag438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image" Target="../media/image2.png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image" Target="../media/image8.png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image" Target="../media/image4.png"/><Relationship Id="rId7" Type="http://schemas.openxmlformats.org/officeDocument/2006/relationships/tags" Target="../tags/tag462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image" Target="../media/image3.png"/><Relationship Id="rId2" Type="http://schemas.openxmlformats.org/officeDocument/2006/relationships/tags" Target="../tags/tag458.xml"/><Relationship Id="rId11" Type="http://schemas.openxmlformats.org/officeDocument/2006/relationships/tags" Target="../tags/tag465.xml"/><Relationship Id="rId10" Type="http://schemas.openxmlformats.org/officeDocument/2006/relationships/tags" Target="../tags/tag464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4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3.png"/><Relationship Id="rId2" Type="http://schemas.openxmlformats.org/officeDocument/2006/relationships/tags" Target="../tags/tag42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72.xml"/><Relationship Id="rId8" Type="http://schemas.openxmlformats.org/officeDocument/2006/relationships/tags" Target="../tags/tag471.xml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3" Type="http://schemas.openxmlformats.org/officeDocument/2006/relationships/image" Target="../media/image3.png"/><Relationship Id="rId2" Type="http://schemas.openxmlformats.org/officeDocument/2006/relationships/tags" Target="../tags/tag466.xml"/><Relationship Id="rId13" Type="http://schemas.openxmlformats.org/officeDocument/2006/relationships/tags" Target="../tags/tag475.xml"/><Relationship Id="rId12" Type="http://schemas.openxmlformats.org/officeDocument/2006/relationships/tags" Target="../tags/tag474.xml"/><Relationship Id="rId11" Type="http://schemas.openxmlformats.org/officeDocument/2006/relationships/tags" Target="../tags/tag473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image" Target="../media/image4.png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image" Target="../media/image3.png"/><Relationship Id="rId2" Type="http://schemas.openxmlformats.org/officeDocument/2006/relationships/tags" Target="../tags/tag476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image" Target="../media/image3.png"/><Relationship Id="rId4" Type="http://schemas.openxmlformats.org/officeDocument/2006/relationships/tags" Target="../tags/tag483.xml"/><Relationship Id="rId3" Type="http://schemas.openxmlformats.org/officeDocument/2006/relationships/image" Target="../media/image4.png"/><Relationship Id="rId2" Type="http://schemas.openxmlformats.org/officeDocument/2006/relationships/tags" Target="../tags/tag482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image" Target="../media/image4.png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3" Type="http://schemas.openxmlformats.org/officeDocument/2006/relationships/image" Target="../media/image3.png"/><Relationship Id="rId2" Type="http://schemas.openxmlformats.org/officeDocument/2006/relationships/tags" Target="../tags/tag487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image" Target="../media/image4.png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3" Type="http://schemas.openxmlformats.org/officeDocument/2006/relationships/image" Target="../media/image3.png"/><Relationship Id="rId2" Type="http://schemas.openxmlformats.org/officeDocument/2006/relationships/tags" Target="../tags/tag493.xml"/><Relationship Id="rId10" Type="http://schemas.openxmlformats.org/officeDocument/2006/relationships/tags" Target="../tags/tag499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505.xml"/><Relationship Id="rId8" Type="http://schemas.openxmlformats.org/officeDocument/2006/relationships/tags" Target="../tags/tag504.xml"/><Relationship Id="rId7" Type="http://schemas.openxmlformats.org/officeDocument/2006/relationships/image" Target="../media/image2.png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image" Target="../media/image1.png"/><Relationship Id="rId2" Type="http://schemas.openxmlformats.org/officeDocument/2006/relationships/tags" Target="../tags/tag500.xml"/><Relationship Id="rId16" Type="http://schemas.openxmlformats.org/officeDocument/2006/relationships/tags" Target="../tags/tag512.xml"/><Relationship Id="rId15" Type="http://schemas.openxmlformats.org/officeDocument/2006/relationships/tags" Target="../tags/tag511.xml"/><Relationship Id="rId14" Type="http://schemas.openxmlformats.org/officeDocument/2006/relationships/tags" Target="../tags/tag510.xml"/><Relationship Id="rId13" Type="http://schemas.openxmlformats.org/officeDocument/2006/relationships/tags" Target="../tags/tag509.xml"/><Relationship Id="rId12" Type="http://schemas.openxmlformats.org/officeDocument/2006/relationships/tags" Target="../tags/tag508.xml"/><Relationship Id="rId11" Type="http://schemas.openxmlformats.org/officeDocument/2006/relationships/tags" Target="../tags/tag507.xml"/><Relationship Id="rId10" Type="http://schemas.openxmlformats.org/officeDocument/2006/relationships/tags" Target="../tags/tag506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image" Target="../media/image2.png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image" Target="../media/image1.png"/><Relationship Id="rId2" Type="http://schemas.openxmlformats.org/officeDocument/2006/relationships/tags" Target="../tags/tag521.xml"/><Relationship Id="rId17" Type="http://schemas.openxmlformats.org/officeDocument/2006/relationships/tags" Target="../tags/tag534.xml"/><Relationship Id="rId16" Type="http://schemas.openxmlformats.org/officeDocument/2006/relationships/tags" Target="../tags/tag533.xml"/><Relationship Id="rId15" Type="http://schemas.openxmlformats.org/officeDocument/2006/relationships/tags" Target="../tags/tag532.xml"/><Relationship Id="rId14" Type="http://schemas.openxmlformats.org/officeDocument/2006/relationships/tags" Target="../tags/tag531.xml"/><Relationship Id="rId13" Type="http://schemas.openxmlformats.org/officeDocument/2006/relationships/tags" Target="../tags/tag530.xml"/><Relationship Id="rId12" Type="http://schemas.openxmlformats.org/officeDocument/2006/relationships/tags" Target="../tags/tag529.xml"/><Relationship Id="rId11" Type="http://schemas.openxmlformats.org/officeDocument/2006/relationships/tags" Target="../tags/tag528.xml"/><Relationship Id="rId10" Type="http://schemas.openxmlformats.org/officeDocument/2006/relationships/tags" Target="../tags/tag527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540.xml"/><Relationship Id="rId8" Type="http://schemas.openxmlformats.org/officeDocument/2006/relationships/tags" Target="../tags/tag539.xml"/><Relationship Id="rId7" Type="http://schemas.openxmlformats.org/officeDocument/2006/relationships/image" Target="../media/image4.png"/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image" Target="../media/image3.png"/><Relationship Id="rId2" Type="http://schemas.openxmlformats.org/officeDocument/2006/relationships/tags" Target="../tags/tag535.xml"/><Relationship Id="rId10" Type="http://schemas.openxmlformats.org/officeDocument/2006/relationships/tags" Target="../tags/tag541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47.xml"/><Relationship Id="rId8" Type="http://schemas.openxmlformats.org/officeDocument/2006/relationships/tags" Target="../tags/tag546.xml"/><Relationship Id="rId7" Type="http://schemas.openxmlformats.org/officeDocument/2006/relationships/tags" Target="../tags/tag545.xml"/><Relationship Id="rId6" Type="http://schemas.openxmlformats.org/officeDocument/2006/relationships/tags" Target="../tags/tag544.xml"/><Relationship Id="rId5" Type="http://schemas.openxmlformats.org/officeDocument/2006/relationships/image" Target="../media/image7.png"/><Relationship Id="rId4" Type="http://schemas.openxmlformats.org/officeDocument/2006/relationships/tags" Target="../tags/tag543.xml"/><Relationship Id="rId3" Type="http://schemas.openxmlformats.org/officeDocument/2006/relationships/image" Target="../media/image6.png"/><Relationship Id="rId2" Type="http://schemas.openxmlformats.org/officeDocument/2006/relationships/tags" Target="../tags/tag542.xml"/><Relationship Id="rId14" Type="http://schemas.openxmlformats.org/officeDocument/2006/relationships/tags" Target="../tags/tag552.xml"/><Relationship Id="rId13" Type="http://schemas.openxmlformats.org/officeDocument/2006/relationships/tags" Target="../tags/tag551.xml"/><Relationship Id="rId12" Type="http://schemas.openxmlformats.org/officeDocument/2006/relationships/tags" Target="../tags/tag550.xml"/><Relationship Id="rId11" Type="http://schemas.openxmlformats.org/officeDocument/2006/relationships/tags" Target="../tags/tag549.xml"/><Relationship Id="rId10" Type="http://schemas.openxmlformats.org/officeDocument/2006/relationships/tags" Target="../tags/tag548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tags" Target="../tags/tag557.xml"/><Relationship Id="rId7" Type="http://schemas.openxmlformats.org/officeDocument/2006/relationships/image" Target="../media/image2.png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image" Target="../media/image8.png"/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image" Target="../media/image4.png"/><Relationship Id="rId7" Type="http://schemas.openxmlformats.org/officeDocument/2006/relationships/tags" Target="../tags/tag566.xml"/><Relationship Id="rId6" Type="http://schemas.openxmlformats.org/officeDocument/2006/relationships/tags" Target="../tags/tag565.xml"/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3" Type="http://schemas.openxmlformats.org/officeDocument/2006/relationships/image" Target="../media/image3.png"/><Relationship Id="rId2" Type="http://schemas.openxmlformats.org/officeDocument/2006/relationships/tags" Target="../tags/tag562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576.xml"/><Relationship Id="rId8" Type="http://schemas.openxmlformats.org/officeDocument/2006/relationships/tags" Target="../tags/tag575.xml"/><Relationship Id="rId7" Type="http://schemas.openxmlformats.org/officeDocument/2006/relationships/tags" Target="../tags/tag574.xml"/><Relationship Id="rId6" Type="http://schemas.openxmlformats.org/officeDocument/2006/relationships/tags" Target="../tags/tag573.xml"/><Relationship Id="rId5" Type="http://schemas.openxmlformats.org/officeDocument/2006/relationships/tags" Target="../tags/tag572.xml"/><Relationship Id="rId4" Type="http://schemas.openxmlformats.org/officeDocument/2006/relationships/tags" Target="../tags/tag571.xml"/><Relationship Id="rId3" Type="http://schemas.openxmlformats.org/officeDocument/2006/relationships/image" Target="../media/image3.png"/><Relationship Id="rId2" Type="http://schemas.openxmlformats.org/officeDocument/2006/relationships/tags" Target="../tags/tag570.xml"/><Relationship Id="rId13" Type="http://schemas.openxmlformats.org/officeDocument/2006/relationships/tags" Target="../tags/tag579.xml"/><Relationship Id="rId12" Type="http://schemas.openxmlformats.org/officeDocument/2006/relationships/tags" Target="../tags/tag578.xml"/><Relationship Id="rId11" Type="http://schemas.openxmlformats.org/officeDocument/2006/relationships/tags" Target="../tags/tag577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585.xml"/><Relationship Id="rId8" Type="http://schemas.openxmlformats.org/officeDocument/2006/relationships/tags" Target="../tags/tag584.xml"/><Relationship Id="rId7" Type="http://schemas.openxmlformats.org/officeDocument/2006/relationships/tags" Target="../tags/tag583.xml"/><Relationship Id="rId6" Type="http://schemas.openxmlformats.org/officeDocument/2006/relationships/image" Target="../media/image4.png"/><Relationship Id="rId5" Type="http://schemas.openxmlformats.org/officeDocument/2006/relationships/tags" Target="../tags/tag582.xml"/><Relationship Id="rId4" Type="http://schemas.openxmlformats.org/officeDocument/2006/relationships/tags" Target="../tags/tag581.xml"/><Relationship Id="rId3" Type="http://schemas.openxmlformats.org/officeDocument/2006/relationships/image" Target="../media/image3.png"/><Relationship Id="rId2" Type="http://schemas.openxmlformats.org/officeDocument/2006/relationships/tags" Target="../tags/tag580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590.xml"/><Relationship Id="rId7" Type="http://schemas.openxmlformats.org/officeDocument/2006/relationships/tags" Target="../tags/tag589.xml"/><Relationship Id="rId6" Type="http://schemas.openxmlformats.org/officeDocument/2006/relationships/tags" Target="../tags/tag588.xml"/><Relationship Id="rId5" Type="http://schemas.openxmlformats.org/officeDocument/2006/relationships/image" Target="../media/image3.png"/><Relationship Id="rId4" Type="http://schemas.openxmlformats.org/officeDocument/2006/relationships/tags" Target="../tags/tag587.xml"/><Relationship Id="rId3" Type="http://schemas.openxmlformats.org/officeDocument/2006/relationships/image" Target="../media/image4.png"/><Relationship Id="rId2" Type="http://schemas.openxmlformats.org/officeDocument/2006/relationships/tags" Target="../tags/tag586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image" Target="../media/image4.png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image" Target="../media/image3.png"/><Relationship Id="rId2" Type="http://schemas.openxmlformats.org/officeDocument/2006/relationships/tags" Target="../tags/tag591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602.xml"/><Relationship Id="rId8" Type="http://schemas.openxmlformats.org/officeDocument/2006/relationships/tags" Target="../tags/tag601.xml"/><Relationship Id="rId7" Type="http://schemas.openxmlformats.org/officeDocument/2006/relationships/image" Target="../media/image4.png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image" Target="../media/image3.png"/><Relationship Id="rId2" Type="http://schemas.openxmlformats.org/officeDocument/2006/relationships/tags" Target="../tags/tag597.xml"/><Relationship Id="rId10" Type="http://schemas.openxmlformats.org/officeDocument/2006/relationships/tags" Target="../tags/tag603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image" Target="../media/image2.png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image" Target="../media/image1.png"/><Relationship Id="rId2" Type="http://schemas.openxmlformats.org/officeDocument/2006/relationships/tags" Target="../tags/tag604.xml"/><Relationship Id="rId16" Type="http://schemas.openxmlformats.org/officeDocument/2006/relationships/tags" Target="../tags/tag616.xml"/><Relationship Id="rId15" Type="http://schemas.openxmlformats.org/officeDocument/2006/relationships/tags" Target="../tags/tag615.xml"/><Relationship Id="rId14" Type="http://schemas.openxmlformats.org/officeDocument/2006/relationships/tags" Target="../tags/tag614.xml"/><Relationship Id="rId13" Type="http://schemas.openxmlformats.org/officeDocument/2006/relationships/tags" Target="../tags/tag613.xml"/><Relationship Id="rId12" Type="http://schemas.openxmlformats.org/officeDocument/2006/relationships/tags" Target="../tags/tag612.xml"/><Relationship Id="rId11" Type="http://schemas.openxmlformats.org/officeDocument/2006/relationships/tags" Target="../tags/tag611.xml"/><Relationship Id="rId10" Type="http://schemas.openxmlformats.org/officeDocument/2006/relationships/tags" Target="../tags/tag610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tags" Target="../tags/tag67.xml"/><Relationship Id="rId3" Type="http://schemas.openxmlformats.org/officeDocument/2006/relationships/image" Target="../media/image4.pn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image" Target="../media/image4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 userDrawn="1"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 userDrawn="1"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 userDrawn="1"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 userDrawn="1"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image" Target="../media/image4.png"/><Relationship Id="rId14" Type="http://schemas.openxmlformats.org/officeDocument/2006/relationships/tags" Target="../tags/tag98.xml"/><Relationship Id="rId13" Type="http://schemas.openxmlformats.org/officeDocument/2006/relationships/image" Target="../media/image3.png"/><Relationship Id="rId12" Type="http://schemas.openxmlformats.org/officeDocument/2006/relationships/tags" Target="../tags/tag9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image" Target="../media/image4.png"/><Relationship Id="rId14" Type="http://schemas.openxmlformats.org/officeDocument/2006/relationships/tags" Target="../tags/tag202.xml"/><Relationship Id="rId13" Type="http://schemas.openxmlformats.org/officeDocument/2006/relationships/image" Target="../media/image3.png"/><Relationship Id="rId12" Type="http://schemas.openxmlformats.org/officeDocument/2006/relationships/tags" Target="../tags/tag2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2" Type="http://schemas.openxmlformats.org/officeDocument/2006/relationships/theme" Target="../theme/theme3.xml"/><Relationship Id="rId21" Type="http://schemas.openxmlformats.org/officeDocument/2006/relationships/tags" Target="../tags/tag312.xml"/><Relationship Id="rId20" Type="http://schemas.openxmlformats.org/officeDocument/2006/relationships/tags" Target="../tags/tag311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310.xml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image" Target="../media/image4.png"/><Relationship Id="rId14" Type="http://schemas.openxmlformats.org/officeDocument/2006/relationships/tags" Target="../tags/tag306.xml"/><Relationship Id="rId13" Type="http://schemas.openxmlformats.org/officeDocument/2006/relationships/image" Target="../media/image3.png"/><Relationship Id="rId12" Type="http://schemas.openxmlformats.org/officeDocument/2006/relationships/tags" Target="../tags/tag305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2" Type="http://schemas.openxmlformats.org/officeDocument/2006/relationships/theme" Target="../theme/theme4.xml"/><Relationship Id="rId21" Type="http://schemas.openxmlformats.org/officeDocument/2006/relationships/tags" Target="../tags/tag416.xml"/><Relationship Id="rId20" Type="http://schemas.openxmlformats.org/officeDocument/2006/relationships/tags" Target="../tags/tag415.xml"/><Relationship Id="rId2" Type="http://schemas.openxmlformats.org/officeDocument/2006/relationships/slideLayout" Target="../slideLayouts/slideLayout35.xml"/><Relationship Id="rId19" Type="http://schemas.openxmlformats.org/officeDocument/2006/relationships/tags" Target="../tags/tag414.xml"/><Relationship Id="rId18" Type="http://schemas.openxmlformats.org/officeDocument/2006/relationships/tags" Target="../tags/tag413.xml"/><Relationship Id="rId17" Type="http://schemas.openxmlformats.org/officeDocument/2006/relationships/tags" Target="../tags/tag412.xml"/><Relationship Id="rId16" Type="http://schemas.openxmlformats.org/officeDocument/2006/relationships/tags" Target="../tags/tag411.xml"/><Relationship Id="rId15" Type="http://schemas.openxmlformats.org/officeDocument/2006/relationships/image" Target="../media/image4.png"/><Relationship Id="rId14" Type="http://schemas.openxmlformats.org/officeDocument/2006/relationships/tags" Target="../tags/tag410.xml"/><Relationship Id="rId13" Type="http://schemas.openxmlformats.org/officeDocument/2006/relationships/image" Target="../media/image3.png"/><Relationship Id="rId12" Type="http://schemas.openxmlformats.org/officeDocument/2006/relationships/tags" Target="../tags/tag409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2" Type="http://schemas.openxmlformats.org/officeDocument/2006/relationships/theme" Target="../theme/theme5.xml"/><Relationship Id="rId21" Type="http://schemas.openxmlformats.org/officeDocument/2006/relationships/tags" Target="../tags/tag520.xml"/><Relationship Id="rId20" Type="http://schemas.openxmlformats.org/officeDocument/2006/relationships/tags" Target="../tags/tag519.xml"/><Relationship Id="rId2" Type="http://schemas.openxmlformats.org/officeDocument/2006/relationships/slideLayout" Target="../slideLayouts/slideLayout46.xml"/><Relationship Id="rId19" Type="http://schemas.openxmlformats.org/officeDocument/2006/relationships/tags" Target="../tags/tag518.xml"/><Relationship Id="rId18" Type="http://schemas.openxmlformats.org/officeDocument/2006/relationships/tags" Target="../tags/tag517.xml"/><Relationship Id="rId17" Type="http://schemas.openxmlformats.org/officeDocument/2006/relationships/tags" Target="../tags/tag516.xml"/><Relationship Id="rId16" Type="http://schemas.openxmlformats.org/officeDocument/2006/relationships/tags" Target="../tags/tag515.xml"/><Relationship Id="rId15" Type="http://schemas.openxmlformats.org/officeDocument/2006/relationships/image" Target="../media/image4.png"/><Relationship Id="rId14" Type="http://schemas.openxmlformats.org/officeDocument/2006/relationships/tags" Target="../tags/tag514.xml"/><Relationship Id="rId13" Type="http://schemas.openxmlformats.org/officeDocument/2006/relationships/image" Target="../media/image3.png"/><Relationship Id="rId12" Type="http://schemas.openxmlformats.org/officeDocument/2006/relationships/tags" Target="../tags/tag513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2" Type="http://schemas.openxmlformats.org/officeDocument/2006/relationships/theme" Target="../theme/theme6.xml"/><Relationship Id="rId21" Type="http://schemas.openxmlformats.org/officeDocument/2006/relationships/tags" Target="../tags/tag624.xml"/><Relationship Id="rId20" Type="http://schemas.openxmlformats.org/officeDocument/2006/relationships/tags" Target="../tags/tag623.xml"/><Relationship Id="rId2" Type="http://schemas.openxmlformats.org/officeDocument/2006/relationships/slideLayout" Target="../slideLayouts/slideLayout57.xml"/><Relationship Id="rId19" Type="http://schemas.openxmlformats.org/officeDocument/2006/relationships/tags" Target="../tags/tag622.xml"/><Relationship Id="rId18" Type="http://schemas.openxmlformats.org/officeDocument/2006/relationships/tags" Target="../tags/tag621.xml"/><Relationship Id="rId17" Type="http://schemas.openxmlformats.org/officeDocument/2006/relationships/tags" Target="../tags/tag620.xml"/><Relationship Id="rId16" Type="http://schemas.openxmlformats.org/officeDocument/2006/relationships/tags" Target="../tags/tag619.xml"/><Relationship Id="rId15" Type="http://schemas.openxmlformats.org/officeDocument/2006/relationships/image" Target="../media/image4.png"/><Relationship Id="rId14" Type="http://schemas.openxmlformats.org/officeDocument/2006/relationships/tags" Target="../tags/tag618.xml"/><Relationship Id="rId13" Type="http://schemas.openxmlformats.org/officeDocument/2006/relationships/image" Target="../media/image3.png"/><Relationship Id="rId12" Type="http://schemas.openxmlformats.org/officeDocument/2006/relationships/tags" Target="../tags/tag61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625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64.xml"/><Relationship Id="rId8" Type="http://schemas.openxmlformats.org/officeDocument/2006/relationships/tags" Target="../tags/tag663.xml"/><Relationship Id="rId7" Type="http://schemas.openxmlformats.org/officeDocument/2006/relationships/tags" Target="../tags/tag662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70.xml"/><Relationship Id="rId14" Type="http://schemas.openxmlformats.org/officeDocument/2006/relationships/tags" Target="../tags/tag669.xml"/><Relationship Id="rId13" Type="http://schemas.openxmlformats.org/officeDocument/2006/relationships/tags" Target="../tags/tag668.xml"/><Relationship Id="rId12" Type="http://schemas.openxmlformats.org/officeDocument/2006/relationships/tags" Target="../tags/tag667.xml"/><Relationship Id="rId11" Type="http://schemas.openxmlformats.org/officeDocument/2006/relationships/tags" Target="../tags/tag666.xml"/><Relationship Id="rId10" Type="http://schemas.openxmlformats.org/officeDocument/2006/relationships/tags" Target="../tags/tag665.xml"/><Relationship Id="rId1" Type="http://schemas.openxmlformats.org/officeDocument/2006/relationships/tags" Target="../tags/tag6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678.xml"/><Relationship Id="rId2" Type="http://schemas.openxmlformats.org/officeDocument/2006/relationships/tags" Target="../tags/tag677.xml"/><Relationship Id="rId1" Type="http://schemas.openxmlformats.org/officeDocument/2006/relationships/tags" Target="../tags/tag6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0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9.xml"/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" Type="http://schemas.openxmlformats.org/officeDocument/2006/relationships/tags" Target="../tags/tag6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688.xml"/><Relationship Id="rId1" Type="http://schemas.openxmlformats.org/officeDocument/2006/relationships/tags" Target="../tags/tag68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38.xml"/><Relationship Id="rId8" Type="http://schemas.openxmlformats.org/officeDocument/2006/relationships/tags" Target="../tags/tag637.xml"/><Relationship Id="rId7" Type="http://schemas.openxmlformats.org/officeDocument/2006/relationships/tags" Target="../tags/tag636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644.xml"/><Relationship Id="rId14" Type="http://schemas.openxmlformats.org/officeDocument/2006/relationships/tags" Target="../tags/tag643.xml"/><Relationship Id="rId13" Type="http://schemas.openxmlformats.org/officeDocument/2006/relationships/tags" Target="../tags/tag642.xml"/><Relationship Id="rId12" Type="http://schemas.openxmlformats.org/officeDocument/2006/relationships/tags" Target="../tags/tag641.xml"/><Relationship Id="rId11" Type="http://schemas.openxmlformats.org/officeDocument/2006/relationships/tags" Target="../tags/tag640.xml"/><Relationship Id="rId10" Type="http://schemas.openxmlformats.org/officeDocument/2006/relationships/tags" Target="../tags/tag639.xml"/><Relationship Id="rId1" Type="http://schemas.openxmlformats.org/officeDocument/2006/relationships/tags" Target="../tags/tag6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647.xml"/><Relationship Id="rId2" Type="http://schemas.openxmlformats.org/officeDocument/2006/relationships/tags" Target="../tags/tag646.xml"/><Relationship Id="rId1" Type="http://schemas.openxmlformats.org/officeDocument/2006/relationships/tags" Target="../tags/tag6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2.xml"/><Relationship Id="rId1" Type="http://schemas.openxmlformats.org/officeDocument/2006/relationships/tags" Target="../tags/tag65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" Type="http://schemas.openxmlformats.org/officeDocument/2006/relationships/tags" Target="../tags/tag6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结构分析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1776899" y="1679193"/>
            <a:ext cx="597585" cy="5975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776899" y="3530831"/>
            <a:ext cx="597585" cy="5975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1776899" y="5381674"/>
            <a:ext cx="597585" cy="597585"/>
          </a:xfrm>
          <a:prstGeom prst="ellipse">
            <a:avLst/>
          </a:prstGeom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4"/>
            </p:custDataLst>
          </p:nvPr>
        </p:nvCxnSpPr>
        <p:spPr>
          <a:xfrm>
            <a:off x="2076089" y="2405685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6" name="直接连接符 25"/>
          <p:cNvCxnSpPr/>
          <p:nvPr>
            <p:custDataLst>
              <p:tags r:id="rId5"/>
            </p:custDataLst>
          </p:nvPr>
        </p:nvCxnSpPr>
        <p:spPr>
          <a:xfrm>
            <a:off x="2076089" y="4256527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1772920" y="1764335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01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1772920" y="3627909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02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1772920" y="5466816"/>
            <a:ext cx="606338" cy="4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03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 bwMode="auto">
          <a:xfrm>
            <a:off x="2854463" y="1544955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首段自介</a:t>
            </a:r>
            <a:r>
              <a:rPr lang="en-US" altLang="zh-CN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+</a:t>
            </a:r>
            <a:r>
              <a:rPr lang="zh-CN" altLang="en-US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意义</a:t>
            </a:r>
            <a:endParaRPr lang="zh-CN" altLang="en-US" sz="2000" b="1" spc="10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 bwMode="auto">
          <a:xfrm>
            <a:off x="2855098" y="3300073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次段陈述主体</a:t>
            </a:r>
            <a:endParaRPr lang="zh-CN" altLang="en-US" sz="2000" b="1" spc="10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3" name="矩形 32"/>
          <p:cNvSpPr/>
          <p:nvPr>
            <p:custDataLst>
              <p:tags r:id="rId11"/>
            </p:custDataLst>
          </p:nvPr>
        </p:nvSpPr>
        <p:spPr bwMode="auto">
          <a:xfrm>
            <a:off x="2855098" y="5146937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尾段寄托希望</a:t>
            </a:r>
            <a:endParaRPr lang="zh-CN" altLang="en-US" sz="2000" b="1" spc="10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2867025" y="2017395"/>
            <a:ext cx="7425690" cy="10217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本文属于创新类话题文章，分析题干后发现，第一段要写明自己的身份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——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校英文报刊的主编</a:t>
            </a:r>
            <a:r>
              <a:rPr 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。随后，自然导入提倡低碳生活的意义。</a:t>
            </a:r>
            <a:endParaRPr lang="zh-CN" sz="1600" spc="130" dirty="0">
              <a:ln>
                <a:noFill/>
                <a:prstDash val="sysDot"/>
              </a:ln>
              <a:solidFill>
                <a:srgbClr val="333333"/>
              </a:solidFill>
              <a:sym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2854960" y="3767455"/>
            <a:ext cx="7425055" cy="13620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第二段是整篇应用文写作的核心部分，也就是所说的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“主体”（body）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，即围绕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专刊内容的设计，这部分需要学生自主考虑内容的分布和类型。</a:t>
            </a:r>
            <a:endParaRPr lang="zh-CN" altLang="en-US" sz="1600" spc="130" dirty="0">
              <a:ln>
                <a:noFill/>
                <a:prstDash val="sysDot"/>
              </a:ln>
              <a:solidFill>
                <a:srgbClr val="333333"/>
              </a:solidFill>
              <a:sym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2867025" y="5681980"/>
            <a:ext cx="7425055" cy="77724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rmAutofit lnSpcReduction="20000"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表达笔者代表报刊对读者们的希望，希望大家通过这个专刊走近低碳生活。展望的语气态度需要注意。</a:t>
            </a:r>
            <a:endParaRPr lang="zh-CN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  <p:bldP spid="32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4850" y="1003300"/>
            <a:ext cx="2223135" cy="979805"/>
          </a:xfrm>
        </p:spPr>
        <p:txBody>
          <a:bodyPr>
            <a:noAutofit/>
          </a:bodyPr>
          <a:p>
            <a:r>
              <a:rPr lang="zh-CN" altLang="en-US" sz="6600"/>
              <a:t>首段</a:t>
            </a:r>
            <a:endParaRPr lang="zh-CN" altLang="en-US" sz="6600"/>
          </a:p>
        </p:txBody>
      </p:sp>
      <p:sp>
        <p:nvSpPr>
          <p:cNvPr id="4" name="文本框 3"/>
          <p:cNvSpPr txBox="1"/>
          <p:nvPr/>
        </p:nvSpPr>
        <p:spPr>
          <a:xfrm>
            <a:off x="4152900" y="3007995"/>
            <a:ext cx="73063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As the chief editor of our school's English newspaper,I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'm pleased to introduce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our latest issue focused on advocating a low-carbon lifestyle.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91560" y="82804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对于创新类写作，首段如何</a:t>
            </a:r>
            <a:r>
              <a:rPr 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开篇切入？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9535" y="1626235"/>
            <a:ext cx="7019290" cy="703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适当参考倡议书的格式写法，即身份介绍部分</a:t>
            </a:r>
            <a:endParaRPr lang="zh-CN" altLang="en-US" sz="20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主编的表达参考文末署名。</a:t>
            </a:r>
            <a:endParaRPr lang="zh-CN" altLang="en-US" sz="20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8695" y="4660265"/>
            <a:ext cx="65608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As the editor-in-chief of our school's English newspaper, I </a:t>
            </a:r>
            <a:r>
              <a:rPr sz="2400" b="1" u="sng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am excited to share with you</a:t>
            </a:r>
            <a:r>
              <a:rPr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our upcoming special edition focusing on "Advocating Low-Carbon Living."</a:t>
            </a:r>
            <a:endParaRPr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首段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37305" y="2131695"/>
            <a:ext cx="70224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This edition's 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significance lies in its aim 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inspire a commitment to environmental conservation among us.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专刊设立意义可以用什么句型？是否需要写很多？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根据文章总体长度，意义一般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1-2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句话即可。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4955" y="3514725"/>
            <a:ext cx="80486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This special issue 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holds great significance as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it </a:t>
            </a:r>
            <a:r>
              <a:rPr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addresses a critical aspect of our present and future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– the need for a sustainable and environmentally conscious lifestyle. We aim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raise awareness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about the impact of our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daily choices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on the environment and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promote actions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that contribute to a lower carbon footprint.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次段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37305" y="2131695"/>
            <a:ext cx="70224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Featuring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articles on the benefits of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reducing carbon emissions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tips on sustainable living,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and success stories of individuals and communities making a real difference,we provide a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comprehensive guide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to eco-friendly practices.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专刊的内容可以选取什么角度？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角度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：碳减排相关文章和成功案例（分总）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85385" y="4256405"/>
            <a:ext cx="712851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In this edition, you can expect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insightful articles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on various facets of low-carbon living. From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practical tips on energy conservation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waste reduction to inspiring stories of individuals and communities making a positive impact, our content aims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inform, inspire, and encourage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 collective effort towards a greener and more sustainable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次段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8520" y="2026920"/>
            <a:ext cx="7022465" cy="452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In this edition, you will find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a diverse range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of content aimed at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inspiring and empowering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individuals to make eco-conscious choices in their daily lives. 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From practical tips on reducing carbon emissions and conserving energy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thought-provoking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articles on the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interconnectedness of environmental sustainability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social justice, our goal is to provide readers with valuable insights and resources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embark 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their journey towards a greener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专刊的内容可以选取什么角度？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角度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：生态保护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环境可持续发展、内在联系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尾段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373880" y="2117725"/>
            <a:ext cx="702246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We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aspire for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this issue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serve as a catalyst for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positive change,encouraging everyone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take actionable steps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towards a greener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表达希望应该用什么语气？可以如何升华内涵？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祈使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祝愿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主题升华到未来发展、绿色发展层面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6795" y="3621405"/>
            <a:ext cx="6361430" cy="274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My hope is that this special issue will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spark meaningful conversations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actions within our school community and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beyond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. Let us come together to embrace the principles of sustainability, not just for ourselves but for the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well-being of our planet and all its inhabitants.</a:t>
            </a:r>
            <a:endParaRPr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评价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范文与下水文的鉴学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THREE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官方范文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419100" y="1169035"/>
            <a:ext cx="11353800" cy="3855085"/>
          </a:xfrm>
          <a:prstGeom prst="rect">
            <a:avLst/>
          </a:prstGeom>
        </p:spPr>
        <p:txBody>
          <a:bodyPr vert="horz" lIns="0" tIns="0" rIns="0" bIns="0" rtlCol="0"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/>
              <a:t> 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>
                <a:solidFill>
                  <a:schemeClr val="tx1"/>
                </a:solidFill>
              </a:rPr>
              <a:t>Dear Readers,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As the chief editor of our school's English newspaper,I'm pleased to</a:t>
            </a:r>
            <a:r>
              <a:rPr b="1">
                <a:solidFill>
                  <a:schemeClr val="tx1"/>
                </a:solidFill>
              </a:rPr>
              <a:t> introduce our latest issue</a:t>
            </a:r>
            <a:r>
              <a:rPr>
                <a:solidFill>
                  <a:schemeClr val="tx1"/>
                </a:solidFill>
              </a:rPr>
              <a:t> focused on advocating a low-carbon lifestyle.This edition's significance lies in its aim to </a:t>
            </a:r>
            <a:r>
              <a:rPr b="1">
                <a:solidFill>
                  <a:schemeClr val="tx1"/>
                </a:solidFill>
              </a:rPr>
              <a:t>inspire a commitment to</a:t>
            </a:r>
            <a:r>
              <a:rPr>
                <a:solidFill>
                  <a:schemeClr val="tx1"/>
                </a:solidFill>
              </a:rPr>
              <a:t> environmental conservation among us.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Featuring articles on the benefits of reducing carbon emissions,tips on </a:t>
            </a:r>
            <a:r>
              <a:rPr b="1">
                <a:solidFill>
                  <a:schemeClr val="tx1"/>
                </a:solidFill>
              </a:rPr>
              <a:t>sustainable living</a:t>
            </a:r>
            <a:r>
              <a:rPr>
                <a:solidFill>
                  <a:schemeClr val="tx1"/>
                </a:solidFill>
              </a:rPr>
              <a:t>,and success stories of individuals and communities making a real difference,we provide a </a:t>
            </a:r>
            <a:r>
              <a:rPr b="1">
                <a:solidFill>
                  <a:schemeClr val="tx1"/>
                </a:solidFill>
              </a:rPr>
              <a:t>comprehensive guide</a:t>
            </a:r>
            <a:r>
              <a:rPr>
                <a:solidFill>
                  <a:schemeClr val="tx1"/>
                </a:solidFill>
              </a:rPr>
              <a:t> to eco-friendly practices.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We </a:t>
            </a:r>
            <a:r>
              <a:rPr b="1">
                <a:solidFill>
                  <a:schemeClr val="tx1"/>
                </a:solidFill>
              </a:rPr>
              <a:t>aspire for</a:t>
            </a:r>
            <a:r>
              <a:rPr>
                <a:solidFill>
                  <a:schemeClr val="tx1"/>
                </a:solidFill>
              </a:rPr>
              <a:t> this issue to </a:t>
            </a:r>
            <a:r>
              <a:rPr b="1">
                <a:solidFill>
                  <a:schemeClr val="tx1"/>
                </a:solidFill>
              </a:rPr>
              <a:t>serve as a catalyst</a:t>
            </a:r>
            <a:r>
              <a:rPr>
                <a:solidFill>
                  <a:schemeClr val="tx1"/>
                </a:solidFill>
              </a:rPr>
              <a:t> for positive change,encouraging everyone to </a:t>
            </a:r>
            <a:r>
              <a:rPr b="1">
                <a:solidFill>
                  <a:schemeClr val="tx1"/>
                </a:solidFill>
              </a:rPr>
              <a:t>take actionable steps</a:t>
            </a:r>
            <a:r>
              <a:rPr>
                <a:solidFill>
                  <a:schemeClr val="tx1"/>
                </a:solidFill>
              </a:rPr>
              <a:t> towards a greener future.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Warm regards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Li Hua，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Editor-in-chie</a:t>
            </a:r>
            <a:r>
              <a:rPr lang="en-US">
                <a:solidFill>
                  <a:schemeClr val="tx1"/>
                </a:solidFill>
              </a:rPr>
              <a:t>f</a:t>
            </a: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/>
              <a:t>下水作文</a:t>
            </a:r>
            <a:endParaRPr lang="zh-CN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3382645" y="513080"/>
            <a:ext cx="842200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Dear Readers,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 the editor-in-chief of our school's English newspaper, I am pleased to share with you our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upcoming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special edition focusing on "Advocating Low-Carbon Living."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This special issue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holds great significance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as it addresses a critical aspect of our present and future——environmental conservation. We aim to raise awareness about the impact of our daily choices on the environment and promote actions that contribute to a lower carbon footprint.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this edition, you can expect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insightful articles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ranging from practical tips on energy conservation and waste reduction to inspiring stories of individuals and communities making a positive impact, our content aims to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inform, inspire, and encourage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collective effort towards a greener and more sustainable future.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hope, through the thoughtful exploration of low-carbon living in these pages, each reader will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find practical ways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integrate eco-friendly practices into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their daily lives. Together, we can create a community that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values and actively participates in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the preservation of our environment, thus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striving forwards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more sustainable and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harmonious coexistence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with our planet.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ishing you an enlightening and transformative reading experience.</a:t>
            </a:r>
            <a:endParaRPr lang="en-US" altLang="zh-CN" sz="2000" b="1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635" y="384175"/>
            <a:ext cx="1055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highlight>
                  <a:srgbClr val="FFFF00"/>
                </a:highlight>
              </a:rPr>
              <a:t>Self-evaluation </a:t>
            </a:r>
            <a:r>
              <a:rPr lang="zh-CN" altLang="en-US" sz="2400">
                <a:highlight>
                  <a:srgbClr val="FFFF00"/>
                </a:highlight>
              </a:rPr>
              <a:t>自评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1149350"/>
            <a:ext cx="10069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+mj-lt"/>
                <a:ea typeface="+mj-lt"/>
              </a:rPr>
              <a:t>Directions: </a:t>
            </a:r>
            <a:endParaRPr lang="en-US" altLang="zh-CN" sz="2000">
              <a:latin typeface="+mj-lt"/>
              <a:ea typeface="+mj-lt"/>
            </a:endParaRPr>
          </a:p>
          <a:p>
            <a:r>
              <a:rPr lang="en-US" altLang="zh-CN" sz="2000">
                <a:latin typeface="+mj-lt"/>
                <a:ea typeface="+mj-lt"/>
              </a:rPr>
              <a:t>    </a:t>
            </a:r>
            <a:r>
              <a:rPr lang="zh-CN" altLang="en-US" sz="2000">
                <a:latin typeface="+mj-lt"/>
                <a:ea typeface="+mj-lt"/>
              </a:rPr>
              <a:t>After reading these excellent </a:t>
            </a:r>
            <a:r>
              <a:rPr lang="en-US" altLang="zh-CN" sz="2000">
                <a:latin typeface="+mj-lt"/>
                <a:ea typeface="+mj-lt"/>
              </a:rPr>
              <a:t>compositions</a:t>
            </a:r>
            <a:r>
              <a:rPr lang="zh-CN" altLang="en-US" sz="2000">
                <a:latin typeface="+mj-lt"/>
                <a:ea typeface="+mj-lt"/>
              </a:rPr>
              <a:t>, please </a:t>
            </a:r>
            <a:r>
              <a:rPr lang="en-US" altLang="zh-CN" sz="2000">
                <a:latin typeface="+mj-lt"/>
                <a:ea typeface="+mj-lt"/>
              </a:rPr>
              <a:t>note down</a:t>
            </a:r>
            <a:r>
              <a:rPr lang="zh-CN" altLang="en-US" sz="2000">
                <a:latin typeface="+mj-lt"/>
                <a:ea typeface="+mj-lt"/>
              </a:rPr>
              <a:t> the material</a:t>
            </a:r>
            <a:r>
              <a:rPr lang="en-US" altLang="zh-CN" sz="2000">
                <a:latin typeface="+mj-lt"/>
                <a:ea typeface="+mj-lt"/>
              </a:rPr>
              <a:t>s</a:t>
            </a:r>
            <a:r>
              <a:rPr lang="zh-CN" altLang="en-US" sz="2000">
                <a:latin typeface="+mj-lt"/>
                <a:ea typeface="+mj-lt"/>
              </a:rPr>
              <a:t> that will be useful to your</a:t>
            </a:r>
            <a:r>
              <a:rPr lang="en-US" altLang="zh-CN" sz="2000">
                <a:latin typeface="+mj-lt"/>
                <a:ea typeface="+mj-lt"/>
              </a:rPr>
              <a:t> writing. Then r</a:t>
            </a:r>
            <a:r>
              <a:rPr lang="zh-CN" altLang="en-US" sz="2000">
                <a:latin typeface="+mj-lt"/>
                <a:ea typeface="+mj-lt"/>
              </a:rPr>
              <a:t>evise </a:t>
            </a:r>
            <a:r>
              <a:rPr lang="en-US" altLang="zh-CN" sz="2000">
                <a:latin typeface="+mj-lt"/>
                <a:ea typeface="+mj-lt"/>
              </a:rPr>
              <a:t>and polish </a:t>
            </a:r>
            <a:r>
              <a:rPr lang="zh-CN" altLang="en-US" sz="2000">
                <a:latin typeface="+mj-lt"/>
                <a:ea typeface="+mj-lt"/>
              </a:rPr>
              <a:t>your own </a:t>
            </a:r>
            <a:r>
              <a:rPr lang="en-US" altLang="zh-CN" sz="2000">
                <a:latin typeface="+mj-lt"/>
                <a:ea typeface="+mj-lt"/>
              </a:rPr>
              <a:t>articles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altLang="zh-CN" sz="2000">
                <a:latin typeface="+mj-lt"/>
                <a:ea typeface="+mj-lt"/>
              </a:rPr>
              <a:t>according to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sz="2000">
                <a:latin typeface="+mj-lt"/>
                <a:ea typeface="+mj-lt"/>
              </a:rPr>
              <a:t>the following 5 </a:t>
            </a:r>
            <a:r>
              <a:rPr lang="en-US" altLang="zh-CN" sz="2000">
                <a:latin typeface="+mj-lt"/>
                <a:ea typeface="+mj-lt"/>
              </a:rPr>
              <a:t>aspects of reference.</a:t>
            </a:r>
            <a:endParaRPr lang="en-US" altLang="zh-CN" sz="2000">
              <a:latin typeface="+mj-lt"/>
              <a:ea typeface="+mj-lt"/>
            </a:endParaRPr>
          </a:p>
        </p:txBody>
      </p:sp>
      <p:pic>
        <p:nvPicPr>
          <p:cNvPr id="101379" name="图片 101378" descr="9405620471574764200260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1245235" y="2544445"/>
            <a:ext cx="8503920" cy="4075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2" name="矩形 101381"/>
          <p:cNvSpPr/>
          <p:nvPr/>
        </p:nvSpPr>
        <p:spPr>
          <a:xfrm>
            <a:off x="8069580" y="4954270"/>
            <a:ext cx="3698875" cy="452755"/>
          </a:xfrm>
          <a:prstGeom prst="rect">
            <a:avLst/>
          </a:prstGeom>
          <a:solidFill>
            <a:srgbClr val="568D11"/>
          </a:solidFill>
          <a:ln w="12700">
            <a:noFill/>
          </a:ln>
        </p:spPr>
        <p:txBody>
          <a:bodyPr lIns="75520" tIns="37760" rIns="75520" bIns="37760" anchor="ctr" anchorCtr="0"/>
          <a:p>
            <a:pPr algn="ctr">
              <a:buNone/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应用文写作的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5C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原则</a:t>
            </a:r>
            <a:endParaRPr lang="zh-CN" altLang="en-US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1382" grpId="0" bldLvl="0" animBg="1"/>
      <p:bldP spid="10138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1242060" y="5953760"/>
            <a:ext cx="2183130" cy="77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dirty="0"/>
              <a:t>广外英文学院</a:t>
            </a:r>
            <a:endParaRPr lang="zh-CN" altLang="en-US" sz="24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郭烨辉</a:t>
            </a:r>
            <a:endParaRPr lang="zh-CN" altLang="en-US" sz="24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576580" y="3998595"/>
            <a:ext cx="5610860" cy="67627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>
                <a:solidFill>
                  <a:schemeClr val="tx1"/>
                </a:solidFill>
              </a:rPr>
              <a:t>“倡导低碳生活”</a:t>
            </a:r>
            <a:r>
              <a:rPr sz="2800">
                <a:solidFill>
                  <a:schemeClr val="tx1"/>
                </a:solidFill>
              </a:rPr>
              <a:t>专刊寄语</a:t>
            </a:r>
            <a:endParaRPr lang="en-US" altLang="zh-CN" sz="2800">
              <a:solidFill>
                <a:schemeClr val="tx1"/>
              </a:solidFill>
            </a:endParaRPr>
          </a:p>
          <a:p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300355" y="1436370"/>
            <a:ext cx="6911975" cy="230251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6700">
                <a:solidFill>
                  <a:schemeClr val="tx1"/>
                </a:solidFill>
              </a:rPr>
              <a:t>浙江省名校协作体</a:t>
            </a:r>
            <a:br>
              <a:rPr lang="zh-CN" altLang="en-US" sz="6000">
                <a:solidFill>
                  <a:schemeClr val="tx1"/>
                </a:solidFill>
              </a:rPr>
            </a:br>
            <a:r>
              <a:rPr lang="en-US" altLang="zh-CN" sz="5300">
                <a:solidFill>
                  <a:schemeClr val="tx1"/>
                </a:solidFill>
              </a:rPr>
              <a:t>2024</a:t>
            </a:r>
            <a:r>
              <a:rPr sz="5300">
                <a:solidFill>
                  <a:schemeClr val="tx1"/>
                </a:solidFill>
              </a:rPr>
              <a:t>届</a:t>
            </a:r>
            <a:r>
              <a:rPr lang="en-US" altLang="zh-CN" sz="5300">
                <a:solidFill>
                  <a:schemeClr val="tx1"/>
                </a:solidFill>
              </a:rPr>
              <a:t>2</a:t>
            </a:r>
            <a:r>
              <a:rPr sz="5300">
                <a:solidFill>
                  <a:schemeClr val="tx1"/>
                </a:solidFill>
              </a:rPr>
              <a:t>月高三联考</a:t>
            </a:r>
            <a:r>
              <a:rPr lang="en-US" altLang="zh-CN" sz="5300">
                <a:solidFill>
                  <a:schemeClr val="tx1"/>
                </a:solidFill>
              </a:rPr>
              <a:t> </a:t>
            </a:r>
            <a:br>
              <a:rPr lang="en-US" altLang="zh-CN" sz="5300">
                <a:solidFill>
                  <a:schemeClr val="tx1"/>
                </a:solidFill>
              </a:rPr>
            </a:br>
            <a:r>
              <a:rPr sz="5300">
                <a:solidFill>
                  <a:schemeClr val="tx1"/>
                </a:solidFill>
              </a:rPr>
              <a:t>应用文讲评</a:t>
            </a:r>
            <a:endParaRPr sz="530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迁移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同话题体裁类文的延伸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FOUR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类似题材：倡议信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21970" y="1049655"/>
            <a:ext cx="974915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6月13—19日是全国节能宣传周，主题为“绿色低碳，节能先行”。请你代表英文校报Youth写一封倡议书，倡导全体同学积极践行低碳节能的生活方式。内容包括：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1.低碳节能的做法；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2.低碳节能的益处；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3.呼吁大家共同参与。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注意：1.词数80左右；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2.可以适当增加细节，以使行文连贯；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参考词汇：低碳 low carbon  节能energy conservation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2"/>
          </p:nvPr>
        </p:nvSpPr>
        <p:spPr/>
        <p:txBody>
          <a:bodyPr/>
          <a:p>
            <a:r>
              <a:rPr lang="zh-CN" altLang="en-US"/>
              <a:t>范文语篇填空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2445" y="1168400"/>
            <a:ext cx="11494135" cy="5408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fellow students,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Do you know the earth is becoming warmer and warmer? It is human activity that has caused this global warming. A low-carbon lifestyle is the key 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处理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this big problem facing the earth.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实现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it, we should do our part in our daily life. First, turn off the taps, the lights and so on when we are not using them. It is a good idea to recycle everything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可循环的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in our daily life. What’s more, motor vehicles use a lot of energy — so walk or ride a bike if we can. It also makes sense 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坚持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the habit of setting the temperature of our air conditioners at above 26℃ in summer.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Let’s all take action now! If we can make small changes in our way of life, we can make a big difference to the earth.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Students’ Union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77250" y="214566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handling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59205" y="298640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fulfill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215" y="3846830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recyclable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25510" y="431736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persist in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/>
              <a:t>关于</a:t>
            </a:r>
            <a:r>
              <a:rPr lang="en-US" altLang="zh-CN"/>
              <a:t>“</a:t>
            </a:r>
            <a:r>
              <a:t>低碳、环保</a:t>
            </a:r>
            <a:r>
              <a:rPr lang="en-US" altLang="zh-CN"/>
              <a:t>”</a:t>
            </a:r>
            <a:r>
              <a:t>话题语料素材整理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0590" y="1075055"/>
            <a:ext cx="1027874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Low-carbon lifestyle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低碳生活方式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Reduce carbon footprint减少碳排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Sustainable energy usage可持续能源使用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Renewable energy sources可再生能源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Eco-friendly practices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环保实践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Green transportation options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绿色交通选择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Energy-efficient appliances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节能家电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Waste reduction and recycling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减少浪费循环利用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Environmental conservation efforts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环保努力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We should all strive to adopt a low-carbon lifestyle to reduce our impact on the environment. 我们都应该努力采用低碳生活方式，减少对环境的影响。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Riding bicycles or using public transportation are eco-friendly alternatives to driving cars. 骑自行车或使用公共交通是开车的环保替代方案。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Planting trees and participating in beach clean-up activities are important environmental conservation efforts. 种植树木和参加海滩清理活动是重要的环境保护努力。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sz="9600"/>
              <a:t>THANKS</a:t>
            </a:r>
            <a:endParaRPr lang="en-US" altLang="zh-CN" sz="960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C O N T E N T 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5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9" name="矩形: 圆角 28"/>
          <p:cNvSpPr/>
          <p:nvPr>
            <p:custDataLst>
              <p:tags r:id="rId3"/>
            </p:custDataLst>
          </p:nvPr>
        </p:nvSpPr>
        <p:spPr>
          <a:xfrm>
            <a:off x="4185920" y="1477010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序号"/>
          <p:cNvSpPr txBox="1"/>
          <p:nvPr>
            <p:custDataLst>
              <p:tags r:id="rId4"/>
            </p:custDataLst>
          </p:nvPr>
        </p:nvSpPr>
        <p:spPr>
          <a:xfrm>
            <a:off x="4280187" y="153492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01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5"/>
            </p:custDataLst>
          </p:nvPr>
        </p:nvSpPr>
        <p:spPr>
          <a:xfrm>
            <a:off x="5169535" y="1675765"/>
            <a:ext cx="4962525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审题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情境分析的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变与不变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”</a:t>
            </a:r>
            <a:endParaRPr lang="en-US" altLang="zh-CN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5" name="矩形: 圆角 28"/>
          <p:cNvSpPr/>
          <p:nvPr>
            <p:custDataLst>
              <p:tags r:id="rId6"/>
            </p:custDataLst>
          </p:nvPr>
        </p:nvSpPr>
        <p:spPr>
          <a:xfrm>
            <a:off x="4185920" y="4713605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6" name="序号"/>
          <p:cNvSpPr txBox="1"/>
          <p:nvPr>
            <p:custDataLst>
              <p:tags r:id="rId7"/>
            </p:custDataLst>
          </p:nvPr>
        </p:nvSpPr>
        <p:spPr>
          <a:xfrm>
            <a:off x="4280187" y="477151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 fontScale="925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04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0" name="矩形: 圆角 28"/>
          <p:cNvSpPr/>
          <p:nvPr>
            <p:custDataLst>
              <p:tags r:id="rId8"/>
            </p:custDataLst>
          </p:nvPr>
        </p:nvSpPr>
        <p:spPr>
          <a:xfrm>
            <a:off x="4185920" y="2555875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1" name="序号"/>
          <p:cNvSpPr txBox="1"/>
          <p:nvPr>
            <p:custDataLst>
              <p:tags r:id="rId9"/>
            </p:custDataLst>
          </p:nvPr>
        </p:nvSpPr>
        <p:spPr>
          <a:xfrm>
            <a:off x="4280187" y="261378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02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2" name="标题"/>
          <p:cNvSpPr txBox="1"/>
          <p:nvPr>
            <p:custDataLst>
              <p:tags r:id="rId10"/>
            </p:custDataLst>
          </p:nvPr>
        </p:nvSpPr>
        <p:spPr>
          <a:xfrm>
            <a:off x="5241925" y="269811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建构——分要点写作语料整合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35" name="矩形: 圆角 28"/>
          <p:cNvSpPr/>
          <p:nvPr>
            <p:custDataLst>
              <p:tags r:id="rId11"/>
            </p:custDataLst>
          </p:nvPr>
        </p:nvSpPr>
        <p:spPr>
          <a:xfrm>
            <a:off x="4185920" y="3634740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6" name="序号"/>
          <p:cNvSpPr txBox="1"/>
          <p:nvPr>
            <p:custDataLst>
              <p:tags r:id="rId12"/>
            </p:custDataLst>
          </p:nvPr>
        </p:nvSpPr>
        <p:spPr>
          <a:xfrm>
            <a:off x="4280187" y="369265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 fontScale="925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03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3"/>
            </p:custDataLst>
          </p:nvPr>
        </p:nvSpPr>
        <p:spPr>
          <a:xfrm>
            <a:off x="5241925" y="376999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评价——范文与下水文的鉴学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14"/>
            </p:custDataLst>
          </p:nvPr>
        </p:nvSpPr>
        <p:spPr>
          <a:xfrm>
            <a:off x="5241925" y="484187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迁移——同话题体裁类文的延伸</a:t>
            </a:r>
            <a:endParaRPr lang="zh-CN" altLang="en-US" sz="2400" b="1" dirty="0"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lang="zh-CN" altLang="en-US" sz="4800">
                <a:solidFill>
                  <a:schemeClr val="tx1"/>
                </a:solidFill>
              </a:rPr>
              <a:t>审题</a:t>
            </a:r>
            <a:br>
              <a:rPr lang="en-US" altLang="zh-CN" sz="4800">
                <a:solidFill>
                  <a:schemeClr val="tx1"/>
                </a:solidFill>
              </a:rPr>
            </a:br>
            <a:r>
              <a:rPr lang="en-US" altLang="zh-CN" sz="4800">
                <a:solidFill>
                  <a:schemeClr val="tx1"/>
                </a:solidFill>
              </a:rPr>
              <a:t>情境分析的“变与不变”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ONE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原题呈现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64845" y="1169035"/>
            <a:ext cx="10515600" cy="3855085"/>
          </a:xfrm>
          <a:prstGeom prst="rect">
            <a:avLst/>
          </a:prstGeom>
        </p:spPr>
        <p:txBody>
          <a:bodyPr vert="horz" lIns="0" tIns="0" rIns="0" bIns="0" rtlCol="0"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/>
              <a:t>  </a:t>
            </a:r>
            <a:r>
              <a:t>假定你是校英文报的主编李华，最近准备出一期关于“倡导低碳生活”的专刊。请为</a:t>
            </a:r>
            <a:r>
              <a:rPr b="1">
                <a:solidFill>
                  <a:srgbClr val="FF0000"/>
                </a:solidFill>
              </a:rPr>
              <a:t>专刊</a:t>
            </a:r>
            <a:r>
              <a:t>写一篇</a:t>
            </a:r>
            <a:r>
              <a:rPr b="1">
                <a:solidFill>
                  <a:srgbClr val="FF0000"/>
                </a:solidFill>
              </a:rPr>
              <a:t>寄语</a:t>
            </a:r>
            <a:r>
              <a:t>，内容包括: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1.专刊的</a:t>
            </a:r>
            <a:r>
              <a:rPr b="1"/>
              <a:t>意义</a:t>
            </a:r>
            <a:r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2.专刊的</a:t>
            </a:r>
            <a:r>
              <a:rPr b="1"/>
              <a:t>内容</a:t>
            </a:r>
            <a:r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3.寄予的</a:t>
            </a:r>
            <a:r>
              <a:rPr b="1"/>
              <a:t>希望</a:t>
            </a:r>
            <a:r>
              <a:t>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/>
              <a:t>注意:</a:t>
            </a:r>
            <a:endParaRPr lang="zh-CN" altLang="en-US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/>
              <a:t>    </a:t>
            </a:r>
            <a:r>
              <a:rPr lang="zh-CN" altLang="en-US"/>
              <a:t>1.写作词数应为80个左右</a:t>
            </a:r>
            <a:r>
              <a:rPr lang="en-US" altLang="zh-CN"/>
              <a:t>;   </a:t>
            </a:r>
            <a:r>
              <a:rPr lang="zh-CN" altLang="en-US"/>
              <a:t>2.请按如下格式在答题纸的相应位置作答。</a:t>
            </a:r>
            <a:endParaRPr lang="zh-CN" altLang="en-US"/>
          </a:p>
          <a:p>
            <a:pPr marL="0" indent="0" algn="ctr">
              <a:lnSpc>
                <a:spcPct val="120000"/>
              </a:lnSpc>
              <a:buNone/>
            </a:pP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548640" y="5024120"/>
            <a:ext cx="111480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Dear Readers, </a:t>
            </a:r>
            <a:endParaRPr lang="zh-CN" altLang="en-US"/>
          </a:p>
          <a:p>
            <a:r>
              <a:rPr lang="zh-CN" altLang="en-US"/>
              <a:t>___________________________________________________________________</a:t>
            </a:r>
            <a:r>
              <a:rPr lang="en-US" altLang="zh-CN"/>
              <a:t>_______________________________________________________________________________________________________________________________________________</a:t>
            </a:r>
            <a:endParaRPr lang="zh-CN" altLang="en-US"/>
          </a:p>
          <a:p>
            <a:pPr algn="r"/>
            <a:r>
              <a:rPr lang="zh-CN" altLang="en-US"/>
              <a:t>Warm regards,</a:t>
            </a:r>
            <a:endParaRPr lang="zh-CN" altLang="en-US"/>
          </a:p>
          <a:p>
            <a:pPr algn="r"/>
            <a:r>
              <a:rPr lang="zh-CN" altLang="en-US"/>
              <a:t>Li Hua</a:t>
            </a:r>
            <a:endParaRPr lang="zh-CN" altLang="en-US"/>
          </a:p>
          <a:p>
            <a:pPr algn="r"/>
            <a:r>
              <a:rPr lang="zh-CN" altLang="en-US"/>
              <a:t>Editor-in-chief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803910" y="229190"/>
            <a:ext cx="10515600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sz="3200" b="0" smtClean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rPr>
              <a:t>试题简要评析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7325" y="1137285"/>
            <a:ext cx="1181798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试题创新度：本应用文试题在情境上具有较高的创新度。以校英文报主编李华的身份，要求学生撰写关于“倡导低碳生活”的专刊寄语，这既考察了学生对社会热点问题的关注，同时也引导学生在实际应用场景中运用英语表达能力，迁移了未来职业的某种发展可能（主编），提前让学生感受新的职业写作要求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促学效果：通过要求学生以英语撰写专刊寄语，同时，涉及到环保和可持续发展的主题，可以促使学生思考并加深对这些重要议题的理解。这有助于培养学生的社会责任感和环保意识。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情境考察学生能力：通过模拟李华编辑的身份，要求学生在寄语中包括专刊的意义、内容和对未来的期望，试题更全面地考察了学生的写作能力、逻辑思维能力以及对社会议题的综合理解能力。这样的设计使得学生需要在一个真实的情境中进行全面性的表达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综合评价：从综合角度看，这个应用文试题在涵盖语言表达、社会关注度、逻辑思维等方面均有涵盖，符合培养学生综合素质的要求。通过在实际场景中应用英语，学生更容易将语言技能与实际应用相结合，提高学科整体素养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独立篇章审题分析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52158" y="1464241"/>
          <a:ext cx="11030241" cy="46935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53347"/>
                <a:gridCol w="1670081"/>
                <a:gridCol w="1785171"/>
                <a:gridCol w="2034746"/>
                <a:gridCol w="3286896"/>
              </a:tblGrid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文体体裁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英文报专刊稿件（寄语）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写作人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主编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写作对象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英文报读者</a:t>
                      </a:r>
                      <a:r>
                        <a:rPr lang="en-US" altLang="zh-CN" sz="2800" kern="100" dirty="0" smtClean="0">
                          <a:effectLst/>
                        </a:rPr>
                        <a:t>—</a:t>
                      </a:r>
                      <a:r>
                        <a:rPr lang="en-US" altLang="zh-CN" sz="2800" kern="100" baseline="0" dirty="0" smtClean="0">
                          <a:effectLst/>
                        </a:rPr>
                        <a:t> </a:t>
                      </a:r>
                      <a:r>
                        <a:rPr lang="zh-CN" altLang="en-US" sz="2800" kern="100" dirty="0" smtClean="0">
                          <a:effectLst/>
                        </a:rPr>
                        <a:t>全体同学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写作背景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主编准备出一期“</a:t>
                      </a:r>
                      <a:r>
                        <a:rPr lang="en-US" altLang="zh-CN" sz="2800" kern="100" dirty="0" smtClean="0">
                          <a:effectLst/>
                        </a:rPr>
                        <a:t>倡导低碳生活</a:t>
                      </a:r>
                      <a:r>
                        <a:rPr lang="zh-CN" altLang="en-US" sz="2800" kern="100" dirty="0" smtClean="0">
                          <a:effectLst/>
                        </a:rPr>
                        <a:t>”专刊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r>
                        <a:rPr lang="zh-CN" altLang="en-US" sz="2800" kern="100" dirty="0" smtClean="0">
                          <a:effectLst/>
                        </a:rPr>
                        <a:t>写作目的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r>
                        <a:rPr lang="zh-CN" altLang="en-US" sz="2400" kern="100" dirty="0" smtClean="0">
                          <a:effectLst/>
                        </a:rPr>
                        <a:t>以主编的身份，给专刊写一篇寄语，主要介绍意义内容</a:t>
                      </a:r>
                      <a:endParaRPr lang="en-US" altLang="zh-CN" sz="2400" kern="100" dirty="0" smtClean="0">
                        <a:effectLst/>
                      </a:endParaRPr>
                    </a:p>
                    <a:p>
                      <a:r>
                        <a:rPr lang="zh-CN" altLang="en-US" sz="1800" kern="100" dirty="0" smtClean="0">
                          <a:effectLst/>
                        </a:rPr>
                        <a:t>注意：</a:t>
                      </a:r>
                      <a:r>
                        <a:rPr lang="zh-CN" sz="1800" kern="100" dirty="0" smtClean="0">
                          <a:effectLst/>
                        </a:rPr>
                        <a:t>强化写作人的身份意识，写作的正式语气，恰当运用寄语的句型风格。</a:t>
                      </a:r>
                      <a:endParaRPr lang="zh-CN" sz="1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人称时态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第一人称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第二人称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800" kern="100" dirty="0" smtClean="0">
                          <a:effectLst/>
                        </a:rPr>
                        <a:t>一般现在时</a:t>
                      </a:r>
                      <a:endParaRPr lang="zh-CN" altLang="zh-CN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一般将来时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对比篇章分析情境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1340" y="1207135"/>
            <a:ext cx="4584065" cy="17532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假定你是校英文报的主编李华，最近准备出一期关于“倡导低碳生活”的专刊。请为专刊写一篇寄语，内容包括: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1.专刊的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2.专刊的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3.寄予的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希望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93995" y="1207135"/>
            <a:ext cx="15233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altLang="zh-CN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</a:t>
            </a:r>
            <a:endParaRPr lang="en-US" altLang="zh-CN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82080" y="1026160"/>
            <a:ext cx="4584065" cy="20300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6月13-19日是全国节能宣传周，主题为“绿色低碳，节能先行”。请你代表英文校报You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h写一封倡议书，倡导全体同学积极践行低碳节能的生活方式。内容包括：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1.低碳节能的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做法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2.低碳节能的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益处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呼吁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大家共同参与。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499870" y="3410585"/>
          <a:ext cx="9852025" cy="194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85"/>
                <a:gridCol w="4296410"/>
                <a:gridCol w="3605530"/>
              </a:tblGrid>
              <a:tr h="388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左边题目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右边题目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情境载体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倡议书</a:t>
                      </a:r>
                      <a:r>
                        <a:rPr lang="en-US" altLang="zh-CN"/>
                        <a:t>——</a:t>
                      </a:r>
                      <a:r>
                        <a:rPr lang="zh-CN" altLang="en-US"/>
                        <a:t>践行低碳节能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作者立场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代表英文报（本质类似学生投稿）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写作要点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益处</a:t>
                      </a:r>
                      <a:r>
                        <a:rPr lang="en-US" altLang="zh-CN"/>
                        <a:t>+</a:t>
                      </a:r>
                      <a:r>
                        <a:rPr lang="zh-CN" altLang="en-US"/>
                        <a:t>做法</a:t>
                      </a:r>
                      <a:r>
                        <a:rPr lang="en-US" altLang="zh-CN"/>
                        <a:t>+</a:t>
                      </a:r>
                      <a:r>
                        <a:rPr lang="zh-CN" altLang="en-US"/>
                        <a:t>呼吁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语气态度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呼吁式（一起践行）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52120" y="4070985"/>
            <a:ext cx="556260" cy="58356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变</a:t>
            </a:r>
            <a:endParaRPr lang="zh-CN" altLang="en-US" sz="3200" b="1"/>
          </a:p>
        </p:txBody>
      </p:sp>
      <p:sp>
        <p:nvSpPr>
          <p:cNvPr id="10" name="文本框 9"/>
          <p:cNvSpPr txBox="1"/>
          <p:nvPr/>
        </p:nvSpPr>
        <p:spPr>
          <a:xfrm>
            <a:off x="394335" y="5659120"/>
            <a:ext cx="1105535" cy="58356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不变</a:t>
            </a:r>
            <a:endParaRPr lang="zh-CN" altLang="en-US" sz="3200" b="1"/>
          </a:p>
        </p:txBody>
      </p:sp>
      <p:sp>
        <p:nvSpPr>
          <p:cNvPr id="11" name="文本框 10"/>
          <p:cNvSpPr txBox="1"/>
          <p:nvPr/>
        </p:nvSpPr>
        <p:spPr>
          <a:xfrm>
            <a:off x="1975485" y="5600065"/>
            <a:ext cx="9123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1.</a:t>
            </a:r>
            <a:r>
              <a:rPr lang="zh-CN" altLang="en-US" sz="2000" b="1"/>
              <a:t>话题语境素材的运用：</a:t>
            </a:r>
            <a:r>
              <a:rPr lang="en-US" altLang="zh-CN" sz="2000" b="1"/>
              <a:t> </a:t>
            </a:r>
            <a:r>
              <a:rPr lang="zh-CN" altLang="en-US" sz="2000" b="1"/>
              <a:t>同为低碳生活，益处</a:t>
            </a:r>
            <a:r>
              <a:rPr lang="en-US" altLang="zh-CN" sz="2000" b="1"/>
              <a:t>/</a:t>
            </a:r>
            <a:r>
              <a:rPr lang="zh-CN" altLang="en-US" sz="2000" b="1"/>
              <a:t>意义事实上是类似互通的；</a:t>
            </a:r>
            <a:endParaRPr lang="zh-CN" altLang="en-US" sz="2000" b="1"/>
          </a:p>
          <a:p>
            <a:r>
              <a:rPr lang="en-US" altLang="zh-CN" sz="2000" b="1"/>
              <a:t>2.</a:t>
            </a:r>
            <a:r>
              <a:rPr lang="zh-CN" altLang="en-US" sz="2000" b="1"/>
              <a:t>文章主题意义升华：</a:t>
            </a:r>
            <a:r>
              <a:rPr lang="en-US" altLang="zh-CN" sz="2000" b="1"/>
              <a:t>    </a:t>
            </a:r>
            <a:r>
              <a:rPr lang="zh-CN" altLang="en-US" sz="2000" b="1"/>
              <a:t>最终希望读者能够践行某一目的；</a:t>
            </a:r>
            <a:endParaRPr lang="zh-CN" altLang="en-US" sz="2000" b="1"/>
          </a:p>
          <a:p>
            <a:r>
              <a:rPr lang="en-US" altLang="zh-CN" sz="2000" b="1"/>
              <a:t>3.</a:t>
            </a:r>
            <a:r>
              <a:rPr lang="zh-CN" altLang="en-US" sz="2000" b="1"/>
              <a:t>服务交际目的：</a:t>
            </a:r>
            <a:r>
              <a:rPr lang="en-US" altLang="zh-CN" sz="2000" b="1"/>
              <a:t>           </a:t>
            </a:r>
            <a:r>
              <a:rPr lang="zh-CN" altLang="en-US" sz="2000" b="1"/>
              <a:t>传递给读者有价值易理解的信息。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3566795" y="3793490"/>
            <a:ext cx="4048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专刊寄语</a:t>
            </a:r>
            <a:r>
              <a:rPr lang="en-US" altLang="zh-CN"/>
              <a:t>——</a:t>
            </a:r>
            <a:r>
              <a:rPr lang="zh-CN" altLang="en-US"/>
              <a:t>背景</a:t>
            </a:r>
            <a:r>
              <a:rPr lang="en-US" altLang="zh-CN"/>
              <a:t>+</a:t>
            </a:r>
            <a:r>
              <a:rPr lang="zh-CN" altLang="en-US"/>
              <a:t>介绍</a:t>
            </a:r>
            <a:r>
              <a:rPr lang="en-US" altLang="zh-CN"/>
              <a:t>+</a:t>
            </a:r>
            <a:r>
              <a:rPr lang="zh-CN" altLang="en-US"/>
              <a:t>希望寄托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94735" y="4240530"/>
            <a:ext cx="401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作为主编来寄语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617595" y="4614545"/>
            <a:ext cx="3975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意义</a:t>
            </a:r>
            <a:r>
              <a:rPr lang="en-US" altLang="zh-CN"/>
              <a:t>+</a:t>
            </a:r>
            <a:r>
              <a:rPr lang="zh-CN" altLang="en-US"/>
              <a:t>（专刊）内容</a:t>
            </a:r>
            <a:r>
              <a:rPr lang="en-US" altLang="zh-CN"/>
              <a:t>+</a:t>
            </a:r>
            <a:r>
              <a:rPr lang="zh-CN" altLang="en-US"/>
              <a:t>希望</a:t>
            </a:r>
            <a:r>
              <a:rPr lang="en-US" altLang="zh-CN"/>
              <a:t>/</a:t>
            </a:r>
            <a:r>
              <a:rPr lang="zh-CN" altLang="en-US"/>
              <a:t>祝愿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617595" y="4988560"/>
            <a:ext cx="408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客观语气</a:t>
            </a:r>
            <a:r>
              <a:rPr lang="en-US" altLang="zh-CN"/>
              <a:t>+</a:t>
            </a:r>
            <a:r>
              <a:rPr lang="zh-CN" altLang="en-US"/>
              <a:t>期盼语气（希望读者能</a:t>
            </a:r>
            <a:r>
              <a:rPr lang="en-US" altLang="zh-CN"/>
              <a:t>……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建构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分要点写作语料整合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TWO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0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1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1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1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1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1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13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1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13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141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1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1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1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19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1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1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1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196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97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2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20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2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2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2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2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2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217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2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2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2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2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23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2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2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24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245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24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2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2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26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2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26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2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2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2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2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28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2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2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2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2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29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2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2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2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3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31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3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3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3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31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3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3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32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32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3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3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3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3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336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3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33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34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34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3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34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3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349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350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3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3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3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6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6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3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37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3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3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3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3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39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3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3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3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3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40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4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4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404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05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41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4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4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4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4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42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42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4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4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425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42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4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4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40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44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44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44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44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4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45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4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453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54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4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4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4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4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7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47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4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4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49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49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4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5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50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5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5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50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50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5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5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508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09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5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2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5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52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5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5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5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52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5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52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52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3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53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53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5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5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544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54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54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54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54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5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55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55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557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5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5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5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5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7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7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5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58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5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5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5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59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6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60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6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6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60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6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6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6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61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613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6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62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625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26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00_1*f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PRESET_TEXT" val="汇报人：WPS"/>
</p:tagLst>
</file>

<file path=ppt/tags/tag6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0_1*b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单击此处添加副标题内容"/>
</p:tagLst>
</file>

<file path=ppt/tags/tag6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1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文档标题"/>
</p:tagLst>
</file>

<file path=ppt/tags/tag629.xml><?xml version="1.0" encoding="utf-8"?>
<p:tagLst xmlns:p="http://schemas.openxmlformats.org/presentationml/2006/main">
  <p:tag name="KSO_WM_SLIDE_ID" val="custom2023030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300"/>
  <p:tag name="KSO_WM_SLIDE_TYPE" val="title"/>
  <p:tag name="KSO_WM_SLIDE_SUBTYPE" val="pureTxt"/>
  <p:tag name="KSO_WM_SLIDE_LAYOUT" val="a_b_f"/>
  <p:tag name="KSO_WM_SLIDE_LAYOUT_CNT" val="1_1_1"/>
  <p:tag name="KSO_WM_SPECIAL_SOURCE" val="bdnull"/>
  <p:tag name="KSO_WM_TEMPLATE_THUMBS_INDEX" val="1、9"/>
  <p:tag name="KSO_WM_SLIDE_CONTENT_AREA" val="{&quot;left&quot;:&quot;52.5&quot;,&quot;top&quot;:&quot;72.25&quot;,&quot;width&quot;:&quot;514.2&quot;,&quot;height&quot;:&quot;263.3&quot;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0_4*b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DIAGRAM_GROUP_CODE" val="l1-1"/>
  <p:tag name="KSO_WM_UNIT_PRESET_TEXT" val="C O N T E N T S"/>
</p:tagLst>
</file>

<file path=ppt/tags/tag63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4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DIAGRAM_GROUP_CODE" val="l1-1"/>
  <p:tag name="KSO_WM_UNIT_PRESET_TEXT" val="目录"/>
</p:tagLst>
</file>

<file path=ppt/tags/tag6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1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00_4*l_h_i*1_1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1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4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00_4*l_h_i*1_4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2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00_4*l_h_i*1_2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3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00_4*l_h_i*1_3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4.xml><?xml version="1.0" encoding="utf-8"?>
<p:tagLst xmlns:p="http://schemas.openxmlformats.org/presentationml/2006/main">
  <p:tag name="KSO_WM_SLIDE_ID" val="custom2023030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300"/>
  <p:tag name="KSO_WM_SLIDE_TYPE" val="contents"/>
  <p:tag name="KSO_WM_SLIDE_SUBTYPE" val="diag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6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46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47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48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4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1.xml><?xml version="1.0" encoding="utf-8"?>
<p:tagLst xmlns:p="http://schemas.openxmlformats.org/presentationml/2006/main">
  <p:tag name="TABLE_ENDDRAG_ORIGIN_RECT" val="775*152"/>
  <p:tag name="TABLE_ENDDRAG_RECT" val="118*268*775*152"/>
</p:tagLst>
</file>

<file path=ppt/tags/tag652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54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55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017_2*l_h_i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017_2*l_h_i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017_2*l_h_i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017_2*l_h_i*1_2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017_2*l_h_i*1_3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31017_2*l_h_i*1_1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31017_2*l_h_i*1_2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31017_2*l_h_i*1_3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7_2*l_h_a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5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17_2*l_h_a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6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17_2*l_h_a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7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111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3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67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7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5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77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78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7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82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83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8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68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77"/>
</p:tagLst>
</file>

<file path=ppt/tags/tag68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77"/>
</p:tagLst>
</file>

<file path=ppt/tags/tag6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9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感谢&#10;您的观看"/>
</p:tagLst>
</file>

<file path=ppt/tags/tag688.xml><?xml version="1.0" encoding="utf-8"?>
<p:tagLst xmlns:p="http://schemas.openxmlformats.org/presentationml/2006/main">
  <p:tag name="KSO_WM_SLIDE_ID" val="custom20230300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0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67.99992&quot;,&quot;top&quot;:&quot;112.45&quot;,&quot;width&quot;:&quot;558.2858&quot;,&quot;height&quot;:&quot;274.9786&quot;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8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8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8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8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9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8442</Words>
  <Application>WPS 演示</Application>
  <PresentationFormat>宽屏</PresentationFormat>
  <Paragraphs>346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MiSans Normal</vt:lpstr>
      <vt:lpstr>Wingdings</vt:lpstr>
      <vt:lpstr>站酷文艺体</vt:lpstr>
      <vt:lpstr>微软雅黑</vt:lpstr>
      <vt:lpstr>思源黑体 CN Normal</vt:lpstr>
      <vt:lpstr>Times New Roman</vt:lpstr>
      <vt:lpstr>Calibri</vt:lpstr>
      <vt:lpstr>Arial Unicode MS</vt:lpstr>
      <vt:lpstr>HelveticaNeue</vt:lpstr>
      <vt:lpstr>华文新魏</vt:lpstr>
      <vt:lpstr>Segoe Print</vt:lpstr>
      <vt:lpstr>站酷文艺体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PowerPoint 演示文稿</vt:lpstr>
      <vt:lpstr>浙江省名校协作体 2024届2月高三联考  应用文讲评</vt:lpstr>
      <vt:lpstr>目录</vt:lpstr>
      <vt:lpstr>审题 情境分析的“变与不变”</vt:lpstr>
      <vt:lpstr>原题呈现</vt:lpstr>
      <vt:lpstr>PowerPoint 演示文稿</vt:lpstr>
      <vt:lpstr>独立篇章审题分析</vt:lpstr>
      <vt:lpstr>对比篇章分析情境</vt:lpstr>
      <vt:lpstr>建构 分要点写作语料整合</vt:lpstr>
      <vt:lpstr>结构分析</vt:lpstr>
      <vt:lpstr>首段</vt:lpstr>
      <vt:lpstr>首段</vt:lpstr>
      <vt:lpstr>次段</vt:lpstr>
      <vt:lpstr>次段</vt:lpstr>
      <vt:lpstr>尾段</vt:lpstr>
      <vt:lpstr>评价 范文与下水文的鉴学</vt:lpstr>
      <vt:lpstr>官方范文</vt:lpstr>
      <vt:lpstr>下水作文</vt:lpstr>
      <vt:lpstr>PowerPoint 演示文稿</vt:lpstr>
      <vt:lpstr>迁移 同话题体裁类文的延伸</vt:lpstr>
      <vt:lpstr>类似题材：倡议信</vt:lpstr>
      <vt:lpstr>范文语篇填空</vt:lpstr>
      <vt:lpstr>关于“低碳、环保”话题语料素材整理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32062</dc:creator>
  <cp:lastModifiedBy>Administrator</cp:lastModifiedBy>
  <cp:revision>10</cp:revision>
  <dcterms:created xsi:type="dcterms:W3CDTF">2023-08-09T12:44:00Z</dcterms:created>
  <dcterms:modified xsi:type="dcterms:W3CDTF">2024-02-28T06:28:01Z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