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25" r:id="rId3"/>
    <p:sldId id="257" r:id="rId4"/>
    <p:sldId id="258" r:id="rId6"/>
    <p:sldId id="262" r:id="rId7"/>
    <p:sldId id="296" r:id="rId8"/>
    <p:sldId id="299" r:id="rId9"/>
    <p:sldId id="317" r:id="rId10"/>
    <p:sldId id="297" r:id="rId11"/>
    <p:sldId id="298" r:id="rId12"/>
    <p:sldId id="316" r:id="rId13"/>
    <p:sldId id="300" r:id="rId14"/>
    <p:sldId id="309" r:id="rId15"/>
    <p:sldId id="310" r:id="rId16"/>
    <p:sldId id="304"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392F2F"/>
    <a:srgbClr val="262626"/>
    <a:srgbClr val="F9F9F9"/>
    <a:srgbClr val="F8FAF6"/>
    <a:srgbClr val="F2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70" d="100"/>
          <a:sy n="70" d="100"/>
        </p:scale>
        <p:origin x="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12388-985B-4B75-BA09-B999185F180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ACEED-9A9D-45B2-8E89-278C7A6CCD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F9FF8-939F-401C-9892-1997D7A9135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83FC8-2F5D-4D84-9BFB-4CA9D3324FE2}" type="slidenum">
              <a:rPr lang="zh-CN" altLang="en-US" smtClean="0"/>
            </a:fld>
            <a:endParaRPr lang="zh-CN" altLang="en-US"/>
          </a:p>
        </p:txBody>
      </p:sp>
      <p:sp>
        <p:nvSpPr>
          <p:cNvPr id="9" name="日期占位符 1"/>
          <p:cNvSpPr txBox="1"/>
          <p:nvPr userDrawn="1"/>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F9EB75-FE24-43CB-90FD-280975C686C0}" type="datetimeFigureOut">
              <a:rPr lang="zh-CN" altLang="en-US" smtClean="0"/>
            </a:fld>
            <a:endParaRPr lang="zh-CN" altLang="en-US"/>
          </a:p>
        </p:txBody>
      </p:sp>
      <p:sp>
        <p:nvSpPr>
          <p:cNvPr id="10" name="灯片编号占位符 3"/>
          <p:cNvSpPr txBox="1"/>
          <p:nvPr userDrawn="1"/>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38963-1525-4E4E-A5AE-A2B069EC3367}" type="slidenum">
              <a:rPr lang="zh-CN" altLang="en-US" smtClean="0"/>
            </a:fld>
            <a:endParaRPr lang="zh-CN" altLang="en-US"/>
          </a:p>
        </p:txBody>
      </p:sp>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60731"/>
          </a:xfrm>
          <a:prstGeom prst="rect">
            <a:avLst/>
          </a:prstGeom>
        </p:spPr>
      </p:pic>
      <p:sp>
        <p:nvSpPr>
          <p:cNvPr id="12" name="矩形 11"/>
          <p:cNvSpPr/>
          <p:nvPr userDrawn="1"/>
        </p:nvSpPr>
        <p:spPr>
          <a:xfrm>
            <a:off x="0" y="0"/>
            <a:ext cx="12192000" cy="686073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11" descr="水印"/>
          <p:cNvPicPr>
            <a:picLocks noChangeAspect="1"/>
          </p:cNvPicPr>
          <p:nvPr userDrawn="1"/>
        </p:nvPicPr>
        <p:blipFill>
          <a:blip r:embed="rId13"/>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6.xml"/><Relationship Id="rId4" Type="http://schemas.openxmlformats.org/officeDocument/2006/relationships/image" Target="../media/image7.png"/><Relationship Id="rId3" Type="http://schemas.openxmlformats.org/officeDocument/2006/relationships/tags" Target="../tags/tag25.xml"/><Relationship Id="rId2" Type="http://schemas.openxmlformats.org/officeDocument/2006/relationships/image" Target="../media/image6.png"/><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tags" Target="../tags/tag28.xml"/><Relationship Id="rId2" Type="http://schemas.openxmlformats.org/officeDocument/2006/relationships/image" Target="../media/image6.png"/><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image" Target="../media/image9.png"/><Relationship Id="rId3" Type="http://schemas.openxmlformats.org/officeDocument/2006/relationships/tags" Target="../tags/tag30.xml"/><Relationship Id="rId2" Type="http://schemas.openxmlformats.org/officeDocument/2006/relationships/image" Target="../media/image6.png"/><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5.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0" Type="http://schemas.openxmlformats.org/officeDocument/2006/relationships/notesSlide" Target="../notesSlides/notesSlide3.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spAutoFit/>
          </a:bodyPr>
          <a:p>
            <a:r>
              <a:rPr lang="zh-CN" altLang="en-US" sz="4000" b="1">
                <a:latin typeface="华文新魏" panose="02010800040101010101" charset="-122"/>
                <a:ea typeface="宋体" panose="02010600030101010101" pitchFamily="2" charset="-122"/>
              </a:rPr>
              <a:t>知识产权声明</a:t>
            </a:r>
            <a:endParaRPr lang="zh-CN" altLang="en-US" sz="4000" b="1">
              <a:latin typeface="华文新魏" panose="02010800040101010101" charset="-122"/>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5"/>
            <a:ext cx="11494135" cy="829945"/>
          </a:xfrm>
          <a:prstGeom prst="rect">
            <a:avLst/>
          </a:prstGeom>
        </p:spPr>
      </p:pic>
      <p:sp>
        <p:nvSpPr>
          <p:cNvPr id="4" name="文本框 3"/>
          <p:cNvSpPr txBox="1"/>
          <p:nvPr/>
        </p:nvSpPr>
        <p:spPr>
          <a:xfrm flipH="1">
            <a:off x="981075" y="52070"/>
            <a:ext cx="7966075" cy="613410"/>
          </a:xfrm>
          <a:prstGeom prst="rect">
            <a:avLst/>
          </a:prstGeom>
          <a:noFill/>
        </p:spPr>
        <p:txBody>
          <a:bodyPr wrap="square" rtlCol="0">
            <a:noAutofit/>
          </a:bodyPr>
          <a:lstStyle/>
          <a:p>
            <a:pPr algn="ct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possible version 2: </a:t>
            </a:r>
            <a:endPar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custDataLst>
              <p:tags r:id="rId2"/>
            </p:custDataLst>
          </p:nvPr>
        </p:nvSpPr>
        <p:spPr>
          <a:xfrm flipH="1">
            <a:off x="97155" y="626745"/>
            <a:ext cx="11983085" cy="6231255"/>
          </a:xfrm>
          <a:prstGeom prst="rect">
            <a:avLst/>
          </a:prstGeom>
          <a:solidFill>
            <a:schemeClr val="bg1"/>
          </a:solidFill>
        </p:spPr>
        <p:txBody>
          <a:bodyPr wrap="square">
            <a:spAutoFit/>
          </a:bodyPr>
          <a:p>
            <a:pPr indent="0" algn="l" fontAlgn="base">
              <a:lnSpc>
                <a:spcPts val="3420"/>
              </a:lnSpc>
            </a:pPr>
            <a:r>
              <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a:t>
            </a:r>
            <a:r>
              <a:rPr lang="en-US" altLang="zh-CN" sz="2800" dirty="0" smtClean="0">
                <a:solidFill>
                  <a:schemeClr val="tx1"/>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In a praiseworthy attempt to stir up our teenagers’ passion to freely voice themselves, the School English Newspaper is going to open a new column called “Voices of Youth”, hoping for an in-depth and fresh communication.</a:t>
            </a:r>
            <a:endParaRPr lang="en-US" altLang="zh-CN" sz="2800" dirty="0" smtClean="0">
              <a:solidFill>
                <a:schemeClr val="tx1"/>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420"/>
              </a:lnSpc>
            </a:pPr>
            <a:r>
              <a:rPr lang="en-US" altLang="zh-CN" sz="2800" dirty="0" smtClean="0">
                <a:solidFill>
                  <a:schemeClr val="tx1"/>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As a bridge to connect teens’ hearts, the “Voices of  Youth” will consist of two parts: “Looking World Through My Eyes” and “Heart’s Secret”. Focusing on a particular event or phenomenon, the “Looking World Through My Eyes” part will gather opinions from teenage readers, thus enabling us to have an authentic glimpse of the voices of youth. Then, the “Heart’s Secret” will receive students’ letters about their worries or confusion, and then our teen volunteer will give some feedback, in the hope of soothing the youth’s pain and offering a stage to have a heartfelt connection.     </a:t>
            </a:r>
            <a:endParaRPr lang="en-US" altLang="zh-CN" sz="2800" dirty="0" smtClean="0">
              <a:solidFill>
                <a:schemeClr val="tx1"/>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420"/>
              </a:lnSpc>
            </a:pPr>
            <a:r>
              <a:rPr lang="en-US" altLang="zh-CN" sz="2800" dirty="0" smtClean="0">
                <a:solidFill>
                  <a:schemeClr val="tx1"/>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So, all my dear teenagers, please share your words by emailing englishnewspaper@163.com or writing letters to the newspaper’s office. Never deprive yourself of such an incomparable chance!</a:t>
            </a:r>
            <a:r>
              <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183w</a:t>
            </a:r>
            <a:endPar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5"/>
            <a:ext cx="11494135" cy="829945"/>
          </a:xfrm>
          <a:prstGeom prst="rect">
            <a:avLst/>
          </a:prstGeom>
        </p:spPr>
      </p:pic>
      <p:sp>
        <p:nvSpPr>
          <p:cNvPr id="4" name="文本框 3"/>
          <p:cNvSpPr txBox="1"/>
          <p:nvPr/>
        </p:nvSpPr>
        <p:spPr>
          <a:xfrm flipH="1">
            <a:off x="981075" y="52070"/>
            <a:ext cx="7966075" cy="613410"/>
          </a:xfrm>
          <a:prstGeom prst="rect">
            <a:avLst/>
          </a:prstGeom>
          <a:noFill/>
        </p:spPr>
        <p:txBody>
          <a:bodyPr wrap="square" rtlCol="0">
            <a:noAutofit/>
          </a:bodyPr>
          <a:lstStyle/>
          <a:p>
            <a:pPr algn="ct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possible version 3: </a:t>
            </a:r>
            <a:endPar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custDataLst>
              <p:tags r:id="rId2"/>
            </p:custDataLst>
          </p:nvPr>
        </p:nvSpPr>
        <p:spPr>
          <a:xfrm flipH="1">
            <a:off x="97155" y="830580"/>
            <a:ext cx="11983085" cy="5959475"/>
          </a:xfrm>
          <a:prstGeom prst="rect">
            <a:avLst/>
          </a:prstGeom>
          <a:solidFill>
            <a:schemeClr val="bg1"/>
          </a:solidFill>
        </p:spPr>
        <p:txBody>
          <a:bodyPr wrap="square">
            <a:spAutoFit/>
          </a:bodyPr>
          <a:p>
            <a:pPr indent="0" algn="l" fontAlgn="base">
              <a:lnSpc>
                <a:spcPts val="3520"/>
              </a:lnSpc>
            </a:pPr>
            <a:r>
              <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a:t>
            </a:r>
            <a:r>
              <a:rPr lang="en-US" altLang="zh-CN" sz="2800" dirty="0" smtClean="0">
                <a:solidFill>
                  <a:schemeClr val="tx1"/>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Aiming to provide a platform for our talented and passionate young students to voice their opinions on various topics, our newspaper will lanunch a new</a:t>
            </a:r>
            <a:endParaRPr lang="en-US" altLang="zh-CN" sz="2800" dirty="0" smtClean="0">
              <a:solidFill>
                <a:schemeClr val="tx1"/>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520"/>
              </a:lnSpc>
            </a:pPr>
            <a:r>
              <a:rPr lang="en-US" altLang="zh-CN" sz="2800" dirty="0" smtClean="0">
                <a:solidFill>
                  <a:schemeClr val="tx1"/>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column—</a:t>
            </a:r>
            <a:r>
              <a:rPr lang="en-US" altLang="zh-CN" sz="2800" dirty="0" smtClean="0">
                <a:solidFill>
                  <a:schemeClr val="tx1"/>
                </a:solidFill>
                <a:latin typeface="Times New Roman" panose="02020603050405020304" charset="0"/>
                <a:ea typeface="华文行楷" panose="02010800040101010101" charset="-122"/>
                <a:cs typeface="Times New Roman" panose="02020603050405020304" charset="0"/>
                <a:sym typeface="+mn-ea"/>
              </a:rPr>
              <a:t>Voices of Youth.</a:t>
            </a:r>
            <a:endParaRPr lang="en-US" altLang="zh-CN" sz="2800" dirty="0" smtClean="0">
              <a:solidFill>
                <a:schemeClr val="tx1"/>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520"/>
              </a:lnSpc>
            </a:pPr>
            <a:r>
              <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Voices of Youth offers the students access to share their opinions and comments on social, cultural, political and other fields to provoke readers’ thinking and communication, which will in turn empower them to have a deeper  insight into the whole society. Besides, it’s also a privilege for the youth to </a:t>
            </a:r>
            <a:endPar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520"/>
              </a:lnSpc>
            </a:pPr>
            <a:r>
              <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report the news and activities in the school, demonstrating the campus culture and student life, which will take the readers to a world of varied inviting activities and the latest news.</a:t>
            </a:r>
            <a:endPar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520"/>
              </a:lnSpc>
            </a:pPr>
            <a:r>
              <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a:t>
            </a:r>
            <a:r>
              <a:rPr lang="en-US" altLang="zh-CN" sz="28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Stay tuned for</a:t>
            </a:r>
            <a:r>
              <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敬请期待the first edition of “Voices of Youth” in our upcoming school newspaper. Let us unite as a generation and make our voices heard — your submissions are welcome in any form.   155w</a:t>
            </a:r>
            <a:endPar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
        <p:nvSpPr>
          <p:cNvPr id="3" name="文本框 2"/>
          <p:cNvSpPr txBox="1"/>
          <p:nvPr/>
        </p:nvSpPr>
        <p:spPr>
          <a:xfrm flipH="1">
            <a:off x="5534660" y="6302375"/>
            <a:ext cx="7011670" cy="667385"/>
          </a:xfrm>
          <a:prstGeom prst="rect">
            <a:avLst/>
          </a:prstGeom>
          <a:noFill/>
        </p:spPr>
        <p:txBody>
          <a:bodyPr wrap="square" rtlCol="0">
            <a:noAutofit/>
          </a:bodyPr>
          <a:p>
            <a:pPr algn="ct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Your evaluation? </a:t>
            </a:r>
            <a:endPar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35"/>
            <a:ext cx="11494135" cy="687705"/>
          </a:xfrm>
          <a:prstGeom prst="rect">
            <a:avLst/>
          </a:prstGeom>
        </p:spPr>
      </p:pic>
      <p:sp>
        <p:nvSpPr>
          <p:cNvPr id="4" name="文本框 3"/>
          <p:cNvSpPr txBox="1"/>
          <p:nvPr>
            <p:custDataLst>
              <p:tags r:id="rId3"/>
            </p:custDataLst>
          </p:nvPr>
        </p:nvSpPr>
        <p:spPr>
          <a:xfrm flipH="1">
            <a:off x="1298575" y="-90170"/>
            <a:ext cx="6682740" cy="525780"/>
          </a:xfrm>
          <a:prstGeom prst="rect">
            <a:avLst/>
          </a:prstGeom>
          <a:noFill/>
        </p:spPr>
        <p:txBody>
          <a:bodyPr wrap="square" rtlCol="0">
            <a:noAutofit/>
          </a:bodyPr>
          <a:p>
            <a:pPr algn="ct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A good version from Ss</a:t>
            </a:r>
            <a:endPar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endParaRPr>
          </a:p>
        </p:txBody>
      </p:sp>
      <p:pic>
        <p:nvPicPr>
          <p:cNvPr id="2" name="图片 1"/>
          <p:cNvPicPr>
            <a:picLocks noChangeAspect="1"/>
          </p:cNvPicPr>
          <p:nvPr/>
        </p:nvPicPr>
        <p:blipFill>
          <a:blip r:embed="rId4"/>
          <a:stretch>
            <a:fillRect/>
          </a:stretch>
        </p:blipFill>
        <p:spPr>
          <a:xfrm>
            <a:off x="119380" y="316230"/>
            <a:ext cx="10163175" cy="6541770"/>
          </a:xfrm>
          <a:prstGeom prst="rect">
            <a:avLst/>
          </a:prstGeom>
        </p:spPr>
      </p:pic>
      <p:sp>
        <p:nvSpPr>
          <p:cNvPr id="5" name="文本框 4"/>
          <p:cNvSpPr txBox="1"/>
          <p:nvPr>
            <p:custDataLst>
              <p:tags r:id="rId5"/>
            </p:custDataLst>
          </p:nvPr>
        </p:nvSpPr>
        <p:spPr>
          <a:xfrm>
            <a:off x="9992360" y="151765"/>
            <a:ext cx="2282190" cy="6554470"/>
          </a:xfrm>
          <a:prstGeom prst="rect">
            <a:avLst/>
          </a:prstGeom>
          <a:noFill/>
        </p:spPr>
        <p:txBody>
          <a:bodyPr wrap="square" rtlCol="0">
            <a:spAutoFit/>
          </a:bodyPr>
          <a:p>
            <a:r>
              <a:rPr lang="en-US" altLang="zh-CN" sz="2800">
                <a:highlight>
                  <a:srgbClr val="FFFF00"/>
                </a:highlight>
              </a:rPr>
              <a:t>12-13</a:t>
            </a:r>
            <a:r>
              <a:rPr lang="zh-CN" altLang="en-US" sz="2800">
                <a:highlight>
                  <a:srgbClr val="FFFF00"/>
                </a:highlight>
              </a:rPr>
              <a:t>分</a:t>
            </a:r>
            <a:endParaRPr lang="zh-CN" altLang="en-US" sz="2800">
              <a:highlight>
                <a:srgbClr val="FFFF00"/>
              </a:highlight>
            </a:endParaRPr>
          </a:p>
          <a:p>
            <a:r>
              <a:rPr lang="zh-CN" altLang="en-US" sz="2800">
                <a:highlight>
                  <a:srgbClr val="FFFF00"/>
                </a:highlight>
              </a:rPr>
              <a:t>(1)内容：内容要点齐全，表述清楚、合理；</a:t>
            </a:r>
            <a:endParaRPr lang="zh-CN" altLang="en-US" sz="2800">
              <a:highlight>
                <a:srgbClr val="FFFF00"/>
              </a:highlight>
            </a:endParaRPr>
          </a:p>
          <a:p>
            <a:r>
              <a:rPr lang="zh-CN" altLang="en-US" sz="2800">
                <a:highlight>
                  <a:srgbClr val="FFFF00"/>
                </a:highlight>
              </a:rPr>
              <a:t>(2)词汇语法：使用词汇和语法结构基本准确性、恰当，语言表达还算多样；</a:t>
            </a:r>
            <a:endParaRPr lang="zh-CN" altLang="en-US" sz="2800">
              <a:highlight>
                <a:srgbClr val="FFFF00"/>
              </a:highlight>
            </a:endParaRPr>
          </a:p>
          <a:p>
            <a:r>
              <a:rPr lang="zh-CN" altLang="en-US" sz="2800">
                <a:highlight>
                  <a:srgbClr val="FFFF00"/>
                </a:highlight>
              </a:rPr>
              <a:t>(3)篇章结构：上下文衔接合理、连贯。</a:t>
            </a:r>
            <a:endParaRPr lang="zh-CN" altLang="en-US" sz="2800">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35"/>
            <a:ext cx="11494135" cy="687705"/>
          </a:xfrm>
          <a:prstGeom prst="rect">
            <a:avLst/>
          </a:prstGeom>
        </p:spPr>
      </p:pic>
      <p:sp>
        <p:nvSpPr>
          <p:cNvPr id="4" name="文本框 3"/>
          <p:cNvSpPr txBox="1"/>
          <p:nvPr>
            <p:custDataLst>
              <p:tags r:id="rId3"/>
            </p:custDataLst>
          </p:nvPr>
        </p:nvSpPr>
        <p:spPr>
          <a:xfrm flipH="1">
            <a:off x="1298575" y="-90170"/>
            <a:ext cx="6682740" cy="525780"/>
          </a:xfrm>
          <a:prstGeom prst="rect">
            <a:avLst/>
          </a:prstGeom>
          <a:noFill/>
        </p:spPr>
        <p:txBody>
          <a:bodyPr wrap="square" rtlCol="0">
            <a:noAutofit/>
          </a:bodyPr>
          <a:p>
            <a:pPr algn="ct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A good version from Ss</a:t>
            </a:r>
            <a:endPar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endParaRPr>
          </a:p>
        </p:txBody>
      </p:sp>
      <p:pic>
        <p:nvPicPr>
          <p:cNvPr id="100" name="图片 99"/>
          <p:cNvPicPr/>
          <p:nvPr/>
        </p:nvPicPr>
        <p:blipFill>
          <a:blip r:embed="rId4"/>
          <a:stretch>
            <a:fillRect/>
          </a:stretch>
        </p:blipFill>
        <p:spPr>
          <a:xfrm>
            <a:off x="103505" y="534670"/>
            <a:ext cx="10151110" cy="6257925"/>
          </a:xfrm>
          <a:prstGeom prst="rect">
            <a:avLst/>
          </a:prstGeom>
          <a:noFill/>
          <a:ln w="9525">
            <a:noFill/>
          </a:ln>
        </p:spPr>
      </p:pic>
      <p:sp>
        <p:nvSpPr>
          <p:cNvPr id="2" name="文本框 1"/>
          <p:cNvSpPr txBox="1"/>
          <p:nvPr/>
        </p:nvSpPr>
        <p:spPr>
          <a:xfrm>
            <a:off x="10164445" y="635"/>
            <a:ext cx="1965325" cy="6985635"/>
          </a:xfrm>
          <a:prstGeom prst="rect">
            <a:avLst/>
          </a:prstGeom>
          <a:noFill/>
        </p:spPr>
        <p:txBody>
          <a:bodyPr wrap="square" rtlCol="0">
            <a:spAutoFit/>
          </a:bodyPr>
          <a:p>
            <a:r>
              <a:rPr lang="en-US" altLang="zh-CN" sz="2800">
                <a:highlight>
                  <a:srgbClr val="FFFF00"/>
                </a:highlight>
              </a:rPr>
              <a:t>11-12</a:t>
            </a:r>
            <a:r>
              <a:rPr lang="zh-CN" altLang="en-US" sz="2800">
                <a:highlight>
                  <a:srgbClr val="FFFF00"/>
                </a:highlight>
              </a:rPr>
              <a:t>分</a:t>
            </a:r>
            <a:endParaRPr lang="zh-CN" altLang="en-US" sz="2800">
              <a:highlight>
                <a:srgbClr val="FFFF00"/>
              </a:highlight>
            </a:endParaRPr>
          </a:p>
          <a:p>
            <a:r>
              <a:rPr lang="zh-CN" altLang="en-US" sz="2800">
                <a:highlight>
                  <a:srgbClr val="FFFF00"/>
                </a:highlight>
              </a:rPr>
              <a:t>(1)内容：内容要点齐全，表述清楚、合理；</a:t>
            </a:r>
            <a:endParaRPr lang="zh-CN" altLang="en-US" sz="2800">
              <a:highlight>
                <a:srgbClr val="FFFF00"/>
              </a:highlight>
            </a:endParaRPr>
          </a:p>
          <a:p>
            <a:r>
              <a:rPr lang="zh-CN" altLang="en-US" sz="2800">
                <a:highlight>
                  <a:srgbClr val="FFFF00"/>
                </a:highlight>
              </a:rPr>
              <a:t>(2)词汇语法：使用词汇和语法结构基本准确性、恰当，不过多样性还有待加强；</a:t>
            </a:r>
            <a:endParaRPr lang="zh-CN" altLang="en-US" sz="2800">
              <a:highlight>
                <a:srgbClr val="FFFF00"/>
              </a:highlight>
            </a:endParaRPr>
          </a:p>
          <a:p>
            <a:r>
              <a:rPr lang="zh-CN" altLang="en-US" sz="2800">
                <a:highlight>
                  <a:srgbClr val="FFFF00"/>
                </a:highlight>
              </a:rPr>
              <a:t>(3)篇章结构：上下文衔接合理、连贯。</a:t>
            </a:r>
            <a:endParaRPr lang="zh-CN" altLang="en-US" sz="2800">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35"/>
            <a:ext cx="11494135" cy="687705"/>
          </a:xfrm>
          <a:prstGeom prst="rect">
            <a:avLst/>
          </a:prstGeom>
        </p:spPr>
      </p:pic>
      <p:sp>
        <p:nvSpPr>
          <p:cNvPr id="4" name="文本框 3"/>
          <p:cNvSpPr txBox="1"/>
          <p:nvPr>
            <p:custDataLst>
              <p:tags r:id="rId3"/>
            </p:custDataLst>
          </p:nvPr>
        </p:nvSpPr>
        <p:spPr>
          <a:xfrm flipH="1">
            <a:off x="1298575" y="-75565"/>
            <a:ext cx="6682740" cy="525780"/>
          </a:xfrm>
          <a:prstGeom prst="rect">
            <a:avLst/>
          </a:prstGeom>
          <a:noFill/>
        </p:spPr>
        <p:txBody>
          <a:bodyPr wrap="square" rtlCol="0">
            <a:noAutofit/>
          </a:bodyPr>
          <a:p>
            <a:pPr algn="ct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Ss’ common mistakes: </a:t>
            </a:r>
            <a:endPar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endParaRPr>
          </a:p>
        </p:txBody>
      </p:sp>
      <p:sp>
        <p:nvSpPr>
          <p:cNvPr id="5" name="文本框 4"/>
          <p:cNvSpPr txBox="1"/>
          <p:nvPr/>
        </p:nvSpPr>
        <p:spPr>
          <a:xfrm>
            <a:off x="5448935" y="1644650"/>
            <a:ext cx="4064000" cy="1198880"/>
          </a:xfrm>
          <a:prstGeom prst="rect">
            <a:avLst/>
          </a:prstGeom>
          <a:noFill/>
        </p:spPr>
        <p:txBody>
          <a:bodyPr wrap="square" rtlCol="0">
            <a:spAutoFit/>
          </a:bodyPr>
          <a:p>
            <a:r>
              <a:rPr lang="zh-CN" altLang="en-US" sz="3600" b="1">
                <a:highlight>
                  <a:srgbClr val="FFFF00"/>
                </a:highlight>
              </a:rPr>
              <a:t>栏目</a:t>
            </a:r>
            <a:endParaRPr lang="zh-CN" altLang="en-US" sz="3600" b="1">
              <a:highlight>
                <a:srgbClr val="FFFF00"/>
              </a:highlight>
            </a:endParaRPr>
          </a:p>
          <a:p>
            <a:r>
              <a:rPr lang="zh-CN" altLang="en-US" sz="3600" b="1">
                <a:highlight>
                  <a:srgbClr val="FFFF00"/>
                </a:highlight>
              </a:rPr>
              <a:t>内容？</a:t>
            </a:r>
            <a:endParaRPr lang="zh-CN" altLang="en-US" sz="3600" b="1">
              <a:highlight>
                <a:srgbClr val="FFFF00"/>
              </a:highlight>
            </a:endParaRPr>
          </a:p>
        </p:txBody>
      </p:sp>
      <p:pic>
        <p:nvPicPr>
          <p:cNvPr id="6" name="图片 5"/>
          <p:cNvPicPr>
            <a:picLocks noChangeAspect="1"/>
          </p:cNvPicPr>
          <p:nvPr/>
        </p:nvPicPr>
        <p:blipFill>
          <a:blip r:embed="rId4"/>
          <a:stretch>
            <a:fillRect/>
          </a:stretch>
        </p:blipFill>
        <p:spPr>
          <a:xfrm>
            <a:off x="168275" y="648970"/>
            <a:ext cx="9681210" cy="6035040"/>
          </a:xfrm>
          <a:prstGeom prst="rect">
            <a:avLst/>
          </a:prstGeom>
        </p:spPr>
      </p:pic>
      <p:sp>
        <p:nvSpPr>
          <p:cNvPr id="2" name="文本框 1"/>
          <p:cNvSpPr txBox="1"/>
          <p:nvPr>
            <p:custDataLst>
              <p:tags r:id="rId5"/>
            </p:custDataLst>
          </p:nvPr>
        </p:nvSpPr>
        <p:spPr>
          <a:xfrm>
            <a:off x="9772015" y="635"/>
            <a:ext cx="2357755" cy="6554470"/>
          </a:xfrm>
          <a:prstGeom prst="rect">
            <a:avLst/>
          </a:prstGeom>
          <a:noFill/>
        </p:spPr>
        <p:txBody>
          <a:bodyPr wrap="square" rtlCol="0">
            <a:spAutoFit/>
          </a:bodyPr>
          <a:p>
            <a:r>
              <a:rPr lang="en-US" altLang="zh-CN" sz="2800">
                <a:highlight>
                  <a:srgbClr val="FFFF00"/>
                </a:highlight>
              </a:rPr>
              <a:t>7</a:t>
            </a:r>
            <a:r>
              <a:rPr lang="zh-CN" altLang="en-US" sz="2800">
                <a:highlight>
                  <a:srgbClr val="FFFF00"/>
                </a:highlight>
              </a:rPr>
              <a:t>分</a:t>
            </a:r>
            <a:endParaRPr lang="zh-CN" altLang="en-US" sz="2800">
              <a:highlight>
                <a:srgbClr val="FFFF00"/>
              </a:highlight>
            </a:endParaRPr>
          </a:p>
          <a:p>
            <a:r>
              <a:rPr lang="zh-CN" altLang="en-US" sz="2800">
                <a:highlight>
                  <a:srgbClr val="FFFF00"/>
                </a:highlight>
              </a:rPr>
              <a:t>(1)内容：内容要点不齐全，虽然表述清楚，但完全缺失了</a:t>
            </a:r>
            <a:r>
              <a:rPr lang="zh-CN" altLang="en-US" sz="2800" b="1">
                <a:solidFill>
                  <a:srgbClr val="FF0000"/>
                </a:solidFill>
                <a:highlight>
                  <a:srgbClr val="FFFF00"/>
                </a:highlight>
              </a:rPr>
              <a:t>栏目内容</a:t>
            </a:r>
            <a:r>
              <a:rPr lang="zh-CN" altLang="en-US" sz="2800">
                <a:highlight>
                  <a:srgbClr val="FFFF00"/>
                </a:highlight>
              </a:rPr>
              <a:t>这一核心要点；</a:t>
            </a:r>
            <a:endParaRPr lang="zh-CN" altLang="en-US" sz="2800">
              <a:highlight>
                <a:srgbClr val="FFFF00"/>
              </a:highlight>
            </a:endParaRPr>
          </a:p>
          <a:p>
            <a:r>
              <a:rPr lang="zh-CN" altLang="en-US" sz="2800">
                <a:highlight>
                  <a:srgbClr val="FFFF00"/>
                </a:highlight>
              </a:rPr>
              <a:t>(2)词汇语法：使用词汇和语法结构基本准确性、恰当；</a:t>
            </a:r>
            <a:endParaRPr lang="zh-CN" altLang="en-US" sz="2800">
              <a:highlight>
                <a:srgbClr val="FFFF00"/>
              </a:highlight>
            </a:endParaRPr>
          </a:p>
          <a:p>
            <a:r>
              <a:rPr lang="zh-CN" altLang="en-US" sz="2800">
                <a:highlight>
                  <a:srgbClr val="FFFF00"/>
                </a:highlight>
              </a:rPr>
              <a:t>(3)篇章结构：上下文衔接不太合理、不够连贯。</a:t>
            </a:r>
            <a:endParaRPr lang="zh-CN" altLang="en-US" sz="2800">
              <a:highlight>
                <a:srgbClr val="FFFF00"/>
              </a:highlight>
            </a:endParaRPr>
          </a:p>
        </p:txBody>
      </p:sp>
      <p:sp>
        <p:nvSpPr>
          <p:cNvPr id="7" name="文本框 6"/>
          <p:cNvSpPr txBox="1"/>
          <p:nvPr/>
        </p:nvSpPr>
        <p:spPr>
          <a:xfrm>
            <a:off x="384810" y="586740"/>
            <a:ext cx="9248140" cy="645160"/>
          </a:xfrm>
          <a:prstGeom prst="rect">
            <a:avLst/>
          </a:prstGeom>
          <a:noFill/>
        </p:spPr>
        <p:txBody>
          <a:bodyPr wrap="square" rtlCol="0">
            <a:spAutoFit/>
          </a:bodyPr>
          <a:p>
            <a:r>
              <a:rPr lang="zh-CN" altLang="en-US" sz="3600" b="1">
                <a:highlight>
                  <a:srgbClr val="00FFFF"/>
                </a:highlight>
              </a:rPr>
              <a:t>方向错了，再努力都是白费！</a:t>
            </a:r>
            <a:r>
              <a:rPr lang="en-US" altLang="zh-CN" sz="3600" b="1">
                <a:highlight>
                  <a:srgbClr val="00FFFF"/>
                </a:highlight>
              </a:rPr>
              <a:t>——</a:t>
            </a:r>
            <a:r>
              <a:rPr lang="zh-CN" altLang="en-US" sz="3600" b="1">
                <a:highlight>
                  <a:srgbClr val="00FFFF"/>
                </a:highlight>
              </a:rPr>
              <a:t>注意审题</a:t>
            </a:r>
            <a:r>
              <a:rPr lang="en-US" altLang="zh-CN" sz="3600" b="1">
                <a:highlight>
                  <a:srgbClr val="00FFFF"/>
                </a:highlight>
              </a:rPr>
              <a:t>!!!</a:t>
            </a:r>
            <a:endParaRPr lang="en-US" altLang="zh-CN" sz="3600" b="1">
              <a:highlight>
                <a:srgbClr val="00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01520" y="-1491615"/>
            <a:ext cx="16671290" cy="9091930"/>
          </a:xfrm>
          <a:prstGeom prst="rect">
            <a:avLst/>
          </a:prstGeom>
        </p:spPr>
      </p:pic>
      <p:sp>
        <p:nvSpPr>
          <p:cNvPr id="7" name="文本框 6"/>
          <p:cNvSpPr txBox="1"/>
          <p:nvPr/>
        </p:nvSpPr>
        <p:spPr>
          <a:xfrm>
            <a:off x="4104882" y="3744757"/>
            <a:ext cx="3937635" cy="521970"/>
          </a:xfrm>
          <a:prstGeom prst="rect">
            <a:avLst/>
          </a:prstGeom>
          <a:noFill/>
        </p:spPr>
        <p:txBody>
          <a:bodyPr wrap="none" rtlCol="0">
            <a:spAutoFit/>
          </a:bodyPr>
          <a:lstStyle/>
          <a:p>
            <a:r>
              <a:rPr lang="zh-CN" altLang="en-US" sz="2800" b="1" dirty="0" smtClean="0">
                <a:solidFill>
                  <a:schemeClr val="tx1">
                    <a:lumMod val="65000"/>
                    <a:lumOff val="35000"/>
                  </a:schemeClr>
                </a:solidFill>
                <a:latin typeface="方正喵呜体" panose="02010600010101010101" pitchFamily="2" charset="-122"/>
                <a:ea typeface="方正喵呜体" panose="02010600010101010101" pitchFamily="2" charset="-122"/>
              </a:rPr>
              <a:t>龙泉市第一中学</a:t>
            </a:r>
            <a:r>
              <a:rPr lang="en-US" altLang="zh-CN" sz="2800" b="1" dirty="0" smtClean="0">
                <a:solidFill>
                  <a:schemeClr val="tx1">
                    <a:lumMod val="65000"/>
                    <a:lumOff val="35000"/>
                  </a:schemeClr>
                </a:solidFill>
                <a:latin typeface="方正喵呜体" panose="02010600010101010101" pitchFamily="2" charset="-122"/>
                <a:ea typeface="方正喵呜体" panose="02010600010101010101" pitchFamily="2" charset="-122"/>
              </a:rPr>
              <a:t> </a:t>
            </a:r>
            <a:r>
              <a:rPr lang="zh-CN" altLang="en-US" sz="2800" b="1" dirty="0" smtClean="0">
                <a:solidFill>
                  <a:schemeClr val="tx1">
                    <a:lumMod val="65000"/>
                    <a:lumOff val="35000"/>
                  </a:schemeClr>
                </a:solidFill>
                <a:latin typeface="方正喵呜体" panose="02010600010101010101" pitchFamily="2" charset="-122"/>
                <a:ea typeface="方正喵呜体" panose="02010600010101010101" pitchFamily="2" charset="-122"/>
              </a:rPr>
              <a:t>兰建珍</a:t>
            </a:r>
            <a:endParaRPr lang="zh-CN" altLang="en-US" sz="2800" b="1" dirty="0" smtClean="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3422015" y="2176145"/>
            <a:ext cx="8298815" cy="1445260"/>
          </a:xfrm>
          <a:prstGeom prst="rect">
            <a:avLst/>
          </a:prstGeom>
          <a:noFill/>
        </p:spPr>
        <p:txBody>
          <a:bodyPr wrap="square" rtlCol="0">
            <a:spAutoFit/>
          </a:bodyPr>
          <a:lstStyle/>
          <a:p>
            <a:pPr algn="l"/>
            <a:r>
              <a:rPr lang="zh-CN" altLang="en-US" sz="4400" b="1" dirty="0" smtClean="0">
                <a:solidFill>
                  <a:schemeClr val="tx1">
                    <a:lumMod val="65000"/>
                    <a:lumOff val="35000"/>
                  </a:schemeClr>
                </a:solidFill>
                <a:highlight>
                  <a:srgbClr val="FFFF00"/>
                </a:highlight>
                <a:latin typeface="方正喵呜体" panose="02010600010101010101" pitchFamily="2" charset="-122"/>
                <a:ea typeface="方正喵呜体" panose="02010600010101010101" pitchFamily="2" charset="-122"/>
                <a:sym typeface="+mn-ea"/>
              </a:rPr>
              <a:t>台州一模应用文讲评</a:t>
            </a:r>
            <a:endParaRPr lang="zh-CN" altLang="en-US" sz="4400" b="1" dirty="0" smtClean="0">
              <a:solidFill>
                <a:schemeClr val="tx1">
                  <a:lumMod val="65000"/>
                  <a:lumOff val="35000"/>
                </a:schemeClr>
              </a:solidFill>
              <a:highlight>
                <a:srgbClr val="FFFF00"/>
              </a:highlight>
              <a:latin typeface="方正喵呜体" panose="02010600010101010101" pitchFamily="2" charset="-122"/>
              <a:ea typeface="方正喵呜体" panose="02010600010101010101" pitchFamily="2" charset="-122"/>
              <a:sym typeface="+mn-ea"/>
            </a:endParaRPr>
          </a:p>
          <a:p>
            <a:pPr algn="l"/>
            <a:r>
              <a:rPr lang="zh-CN" altLang="en-US" sz="4400" b="1" dirty="0" smtClean="0">
                <a:solidFill>
                  <a:schemeClr val="tx1">
                    <a:lumMod val="65000"/>
                    <a:lumOff val="35000"/>
                  </a:schemeClr>
                </a:solidFill>
                <a:latin typeface="方正喵呜体" panose="02010600010101010101" pitchFamily="2" charset="-122"/>
                <a:ea typeface="方正喵呜体" panose="02010600010101010101" pitchFamily="2" charset="-122"/>
                <a:sym typeface="+mn-ea"/>
              </a:rPr>
              <a:t> </a:t>
            </a:r>
            <a:r>
              <a:rPr lang="en-US" altLang="zh-CN" sz="4400" b="1" dirty="0" smtClean="0">
                <a:solidFill>
                  <a:schemeClr val="tx1">
                    <a:lumMod val="65000"/>
                    <a:lumOff val="35000"/>
                  </a:schemeClr>
                </a:solidFill>
                <a:latin typeface="方正喵呜体" panose="02010600010101010101" pitchFamily="2" charset="-122"/>
                <a:ea typeface="方正喵呜体" panose="02010600010101010101" pitchFamily="2" charset="-122"/>
                <a:sym typeface="+mn-ea"/>
              </a:rPr>
              <a:t>   </a:t>
            </a:r>
            <a:r>
              <a:rPr lang="zh-CN" altLang="en-US" sz="4400" b="1" dirty="0" smtClean="0">
                <a:solidFill>
                  <a:schemeClr val="tx1">
                    <a:lumMod val="65000"/>
                    <a:lumOff val="35000"/>
                  </a:schemeClr>
                </a:solidFill>
                <a:highlight>
                  <a:srgbClr val="FFFF00"/>
                </a:highlight>
                <a:latin typeface="方正喵呜体" panose="02010600010101010101" pitchFamily="2" charset="-122"/>
                <a:ea typeface="方正喵呜体" panose="02010600010101010101" pitchFamily="2" charset="-122"/>
                <a:sym typeface="+mn-ea"/>
              </a:rPr>
              <a:t>之栏目介绍</a:t>
            </a:r>
            <a:endParaRPr lang="zh-CN" altLang="en-US" sz="4400" b="1" dirty="0" smtClean="0">
              <a:solidFill>
                <a:schemeClr val="tx1">
                  <a:lumMod val="65000"/>
                  <a:lumOff val="35000"/>
                </a:schemeClr>
              </a:solidFill>
              <a:highlight>
                <a:srgbClr val="FFFF00"/>
              </a:highlight>
              <a:latin typeface="方正喵呜体" panose="02010600010101010101" pitchFamily="2" charset="-122"/>
              <a:ea typeface="方正喵呜体" panose="02010600010101010101" pitchFamily="2" charset="-122"/>
              <a:sym typeface="+mn-ea"/>
            </a:endParaRPr>
          </a:p>
        </p:txBody>
      </p:sp>
      <p:pic>
        <p:nvPicPr>
          <p:cNvPr id="2" name="Lady &amp; Bird (淑女与鸟组合) - Stephanie Says (史蒂芬妮说)(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320676" y="-708560"/>
            <a:ext cx="609600" cy="6096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34"/>
          <p:cNvSpPr>
            <a:spLocks noEditPoints="1"/>
          </p:cNvSpPr>
          <p:nvPr/>
        </p:nvSpPr>
        <p:spPr bwMode="auto">
          <a:xfrm>
            <a:off x="11130769" y="6200818"/>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8" name="任意多边形 27"/>
          <p:cNvSpPr/>
          <p:nvPr/>
        </p:nvSpPr>
        <p:spPr>
          <a:xfrm>
            <a:off x="227965" y="6342380"/>
            <a:ext cx="10647045" cy="317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83820" y="0"/>
            <a:ext cx="3612515" cy="909955"/>
          </a:xfrm>
          <a:prstGeom prst="rect">
            <a:avLst/>
          </a:prstGeom>
          <a:noFill/>
        </p:spPr>
        <p:txBody>
          <a:bodyPr wrap="square" rtlCol="0">
            <a:noAutofit/>
          </a:bodyPr>
          <a:lstStyle/>
          <a:p>
            <a:r>
              <a:rPr lang="zh-CN" altLang="en-US" sz="6600" dirty="0" smtClean="0">
                <a:solidFill>
                  <a:srgbClr val="0070C0"/>
                </a:solidFill>
                <a:latin typeface="华文隶书" panose="02010800040101010101" pitchFamily="2" charset="-122"/>
                <a:ea typeface="华文隶书" panose="02010800040101010101" pitchFamily="2" charset="-122"/>
              </a:rPr>
              <a:t>审题</a:t>
            </a:r>
            <a:endParaRPr lang="zh-CN" altLang="en-US" sz="6600" b="1" dirty="0" smtClean="0">
              <a:solidFill>
                <a:srgbClr val="0070C0"/>
              </a:solidFill>
              <a:latin typeface="华文隶书" panose="02010800040101010101" pitchFamily="2" charset="-122"/>
              <a:ea typeface="华文隶书" panose="02010800040101010101" pitchFamily="2" charset="-122"/>
            </a:endParaRPr>
          </a:p>
        </p:txBody>
      </p:sp>
      <p:grpSp>
        <p:nvGrpSpPr>
          <p:cNvPr id="62" name="Group 4"/>
          <p:cNvGrpSpPr>
            <a:grpSpLocks noChangeAspect="1"/>
          </p:cNvGrpSpPr>
          <p:nvPr/>
        </p:nvGrpSpPr>
        <p:grpSpPr bwMode="auto">
          <a:xfrm flipV="1">
            <a:off x="253292" y="5860173"/>
            <a:ext cx="732153" cy="755559"/>
            <a:chOff x="1308" y="1009"/>
            <a:chExt cx="1001" cy="1033"/>
          </a:xfrm>
        </p:grpSpPr>
        <p:sp>
          <p:nvSpPr>
            <p:cNvPr id="6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 name="文本框 1"/>
          <p:cNvSpPr txBox="1"/>
          <p:nvPr>
            <p:custDataLst>
              <p:tags r:id="rId1"/>
            </p:custDataLst>
          </p:nvPr>
        </p:nvSpPr>
        <p:spPr>
          <a:xfrm>
            <a:off x="322580" y="1008380"/>
            <a:ext cx="11548110" cy="22905085"/>
          </a:xfrm>
          <a:prstGeom prst="rect">
            <a:avLst/>
          </a:prstGeom>
          <a:noFill/>
        </p:spPr>
        <p:txBody>
          <a:bodyPr wrap="square" rtlCol="0">
            <a:noAutofit/>
          </a:bodyPr>
          <a:p>
            <a:r>
              <a:rPr lang="en-US" altLang="zh-CN" sz="3200" dirty="0" smtClean="0">
                <a:solidFill>
                  <a:srgbClr val="2E2E2E"/>
                </a:solidFill>
                <a:latin typeface="华文新魏" panose="02010800040101010101" charset="-122"/>
                <a:ea typeface="华文新魏" panose="02010800040101010101" charset="-122"/>
                <a:cs typeface="华文新魏" panose="02010800040101010101" charset="-122"/>
              </a:rPr>
              <a:t>        </a:t>
            </a:r>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假定你是校英文报主编李华。你们报纸将开设一个新栏目Voices of Youth。请你用英语在校报上写一篇栏目介绍，内容包括：1. 开设目的；2. 栏目内容；3. 呼吁投稿。</a:t>
            </a:r>
            <a:endPar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endParaRPr>
          </a:p>
          <a:p>
            <a:r>
              <a:rPr lang="en-US" altLang="zh-CN" sz="3200" dirty="0" smtClean="0">
                <a:solidFill>
                  <a:srgbClr val="2E2E2E"/>
                </a:solidFill>
                <a:latin typeface="华文新魏" panose="02010800040101010101" charset="-122"/>
                <a:ea typeface="华文新魏" panose="02010800040101010101" charset="-122"/>
                <a:cs typeface="华文新魏" panose="02010800040101010101" charset="-122"/>
              </a:rPr>
              <a:t>        </a:t>
            </a:r>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注意：</a:t>
            </a:r>
            <a:endPar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endParaRPr>
          </a:p>
          <a:p>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 </a:t>
            </a:r>
            <a:r>
              <a:rPr lang="en-US" altLang="zh-CN" sz="3200" dirty="0" smtClean="0">
                <a:solidFill>
                  <a:srgbClr val="2E2E2E"/>
                </a:solidFill>
                <a:latin typeface="华文新魏" panose="02010800040101010101" charset="-122"/>
                <a:ea typeface="华文新魏" panose="02010800040101010101" charset="-122"/>
                <a:cs typeface="华文新魏" panose="02010800040101010101" charset="-122"/>
              </a:rPr>
              <a:t>               </a:t>
            </a:r>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1. 词数80左右；</a:t>
            </a:r>
            <a:endPar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endParaRPr>
          </a:p>
          <a:p>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 </a:t>
            </a:r>
            <a:r>
              <a:rPr lang="en-US" altLang="zh-CN" sz="3200" dirty="0" smtClean="0">
                <a:solidFill>
                  <a:srgbClr val="2E2E2E"/>
                </a:solidFill>
                <a:latin typeface="华文新魏" panose="02010800040101010101" charset="-122"/>
                <a:ea typeface="华文新魏" panose="02010800040101010101" charset="-122"/>
                <a:cs typeface="华文新魏" panose="02010800040101010101" charset="-122"/>
              </a:rPr>
              <a:t>              </a:t>
            </a:r>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2. 可适当增加细节，以使行文连贯。</a:t>
            </a:r>
            <a:endPar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endParaRPr>
          </a:p>
        </p:txBody>
      </p:sp>
      <p:sp>
        <p:nvSpPr>
          <p:cNvPr id="3" name="文本框 2"/>
          <p:cNvSpPr txBox="1"/>
          <p:nvPr/>
        </p:nvSpPr>
        <p:spPr>
          <a:xfrm>
            <a:off x="83820" y="4210050"/>
            <a:ext cx="1649730" cy="1753235"/>
          </a:xfrm>
          <a:prstGeom prst="rect">
            <a:avLst/>
          </a:prstGeom>
          <a:noFill/>
        </p:spPr>
        <p:txBody>
          <a:bodyPr wrap="square" rtlCol="0">
            <a:spAutoFit/>
          </a:bodyPr>
          <a:p>
            <a:r>
              <a:rPr lang="en-US" altLang="zh-CN" sz="3600">
                <a:latin typeface="Times New Roman" panose="02020603050405020304" charset="0"/>
                <a:cs typeface="Times New Roman" panose="02020603050405020304" charset="0"/>
              </a:rPr>
              <a:t> </a:t>
            </a:r>
            <a:r>
              <a:rPr lang="en-US" altLang="zh-CN" sz="3600">
                <a:highlight>
                  <a:srgbClr val="FFFF00"/>
                </a:highlight>
                <a:latin typeface="Times New Roman" panose="02020603050405020304" charset="0"/>
                <a:cs typeface="Times New Roman" panose="02020603050405020304" charset="0"/>
              </a:rPr>
              <a:t> Why?</a:t>
            </a:r>
            <a:endParaRPr lang="en-US" altLang="zh-CN" sz="3600">
              <a:highlight>
                <a:srgbClr val="FFFF00"/>
              </a:highlight>
              <a:latin typeface="Times New Roman" panose="02020603050405020304" charset="0"/>
              <a:cs typeface="Times New Roman" panose="02020603050405020304" charset="0"/>
            </a:endParaRPr>
          </a:p>
          <a:p>
            <a:r>
              <a:rPr lang="en-US" altLang="zh-CN" sz="3600">
                <a:latin typeface="Times New Roman" panose="02020603050405020304" charset="0"/>
                <a:cs typeface="Times New Roman" panose="02020603050405020304" charset="0"/>
              </a:rPr>
              <a:t>  </a:t>
            </a:r>
            <a:r>
              <a:rPr lang="en-US" altLang="zh-CN" sz="3600">
                <a:highlight>
                  <a:srgbClr val="FFFF00"/>
                </a:highlight>
                <a:latin typeface="Times New Roman" panose="02020603050405020304" charset="0"/>
                <a:cs typeface="Times New Roman" panose="02020603050405020304" charset="0"/>
              </a:rPr>
              <a:t>What?</a:t>
            </a:r>
            <a:endParaRPr lang="en-US" altLang="zh-CN" sz="3600">
              <a:highlight>
                <a:srgbClr val="FFFF00"/>
              </a:highlight>
              <a:latin typeface="Times New Roman" panose="02020603050405020304" charset="0"/>
              <a:cs typeface="Times New Roman" panose="02020603050405020304" charset="0"/>
            </a:endParaRPr>
          </a:p>
          <a:p>
            <a:r>
              <a:rPr lang="en-US" altLang="zh-CN" sz="3600">
                <a:latin typeface="Times New Roman" panose="02020603050405020304" charset="0"/>
                <a:cs typeface="Times New Roman" panose="02020603050405020304" charset="0"/>
              </a:rPr>
              <a:t>  </a:t>
            </a:r>
            <a:r>
              <a:rPr lang="en-US" altLang="zh-CN" sz="3600">
                <a:highlight>
                  <a:srgbClr val="FFFF00"/>
                </a:highlight>
                <a:latin typeface="Times New Roman" panose="02020603050405020304" charset="0"/>
                <a:cs typeface="Times New Roman" panose="02020603050405020304" charset="0"/>
              </a:rPr>
              <a:t>How?</a:t>
            </a:r>
            <a:endParaRPr lang="en-US" altLang="zh-CN" sz="3600">
              <a:highlight>
                <a:srgbClr val="FFFF00"/>
              </a:highlight>
              <a:latin typeface="Times New Roman" panose="02020603050405020304" charset="0"/>
              <a:cs typeface="Times New Roman" panose="02020603050405020304" charset="0"/>
            </a:endParaRPr>
          </a:p>
        </p:txBody>
      </p:sp>
      <p:sp>
        <p:nvSpPr>
          <p:cNvPr id="4" name="文本框 3"/>
          <p:cNvSpPr txBox="1"/>
          <p:nvPr/>
        </p:nvSpPr>
        <p:spPr>
          <a:xfrm>
            <a:off x="325120" y="1004570"/>
            <a:ext cx="11548110" cy="22905085"/>
          </a:xfrm>
          <a:prstGeom prst="rect">
            <a:avLst/>
          </a:prstGeom>
          <a:noFill/>
        </p:spPr>
        <p:txBody>
          <a:bodyPr wrap="square" rtlCol="0">
            <a:noAutofit/>
          </a:bodyPr>
          <a:p>
            <a:r>
              <a:rPr lang="en-US" altLang="zh-CN" sz="3200" dirty="0" smtClean="0">
                <a:solidFill>
                  <a:srgbClr val="2E2E2E"/>
                </a:solidFill>
                <a:latin typeface="华文新魏" panose="02010800040101010101" charset="-122"/>
                <a:ea typeface="华文新魏" panose="02010800040101010101" charset="-122"/>
                <a:cs typeface="华文新魏" panose="02010800040101010101" charset="-122"/>
              </a:rPr>
              <a:t>        </a:t>
            </a:r>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假定</a:t>
            </a:r>
            <a:r>
              <a:rPr lang="zh-CN" altLang="en-US" sz="3200" dirty="0" smtClean="0">
                <a:solidFill>
                  <a:srgbClr val="C00000"/>
                </a:solidFill>
                <a:latin typeface="华文新魏" panose="02010800040101010101" charset="-122"/>
                <a:ea typeface="华文新魏" panose="02010800040101010101" charset="-122"/>
                <a:cs typeface="华文新魏" panose="02010800040101010101" charset="-122"/>
              </a:rPr>
              <a:t>你是校英文报主编李华</a:t>
            </a:r>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。你们</a:t>
            </a:r>
            <a:r>
              <a:rPr lang="zh-CN" altLang="en-US" sz="3200" dirty="0" smtClean="0">
                <a:solidFill>
                  <a:srgbClr val="C00000"/>
                </a:solidFill>
                <a:latin typeface="华文新魏" panose="02010800040101010101" charset="-122"/>
                <a:ea typeface="华文新魏" panose="02010800040101010101" charset="-122"/>
                <a:cs typeface="华文新魏" panose="02010800040101010101" charset="-122"/>
              </a:rPr>
              <a:t>报纸将开设一个新栏目Voices of Youth</a:t>
            </a:r>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。请你用英语在校报上</a:t>
            </a:r>
            <a:r>
              <a:rPr lang="zh-CN" altLang="en-US" sz="3200" dirty="0" smtClean="0">
                <a:solidFill>
                  <a:srgbClr val="C00000"/>
                </a:solidFill>
                <a:latin typeface="华文新魏" panose="02010800040101010101" charset="-122"/>
                <a:ea typeface="华文新魏" panose="02010800040101010101" charset="-122"/>
                <a:cs typeface="华文新魏" panose="02010800040101010101" charset="-122"/>
              </a:rPr>
              <a:t>写一篇栏目介绍</a:t>
            </a:r>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，内容包括：1. </a:t>
            </a:r>
            <a:r>
              <a:rPr lang="zh-CN" altLang="en-US" sz="3200" dirty="0" smtClean="0">
                <a:solidFill>
                  <a:srgbClr val="C00000"/>
                </a:solidFill>
                <a:latin typeface="华文新魏" panose="02010800040101010101" charset="-122"/>
                <a:ea typeface="华文新魏" panose="02010800040101010101" charset="-122"/>
                <a:cs typeface="华文新魏" panose="02010800040101010101" charset="-122"/>
              </a:rPr>
              <a:t>开设目的</a:t>
            </a:r>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；2. </a:t>
            </a:r>
            <a:r>
              <a:rPr lang="zh-CN" altLang="en-US" sz="3200" dirty="0" smtClean="0">
                <a:solidFill>
                  <a:srgbClr val="C00000"/>
                </a:solidFill>
                <a:latin typeface="华文新魏" panose="02010800040101010101" charset="-122"/>
                <a:ea typeface="华文新魏" panose="02010800040101010101" charset="-122"/>
                <a:cs typeface="华文新魏" panose="02010800040101010101" charset="-122"/>
              </a:rPr>
              <a:t>栏目内容</a:t>
            </a:r>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；3. </a:t>
            </a:r>
            <a:r>
              <a:rPr lang="zh-CN" altLang="en-US" sz="3200" dirty="0" smtClean="0">
                <a:solidFill>
                  <a:srgbClr val="C00000"/>
                </a:solidFill>
                <a:latin typeface="华文新魏" panose="02010800040101010101" charset="-122"/>
                <a:ea typeface="华文新魏" panose="02010800040101010101" charset="-122"/>
                <a:cs typeface="华文新魏" panose="02010800040101010101" charset="-122"/>
              </a:rPr>
              <a:t>呼吁投稿</a:t>
            </a:r>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a:t>
            </a:r>
            <a:endPar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endParaRPr>
          </a:p>
          <a:p>
            <a:r>
              <a:rPr lang="en-US" altLang="zh-CN" sz="3200" dirty="0" smtClean="0">
                <a:solidFill>
                  <a:srgbClr val="2E2E2E"/>
                </a:solidFill>
                <a:latin typeface="华文新魏" panose="02010800040101010101" charset="-122"/>
                <a:ea typeface="华文新魏" panose="02010800040101010101" charset="-122"/>
                <a:cs typeface="华文新魏" panose="02010800040101010101" charset="-122"/>
              </a:rPr>
              <a:t>        </a:t>
            </a:r>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注意：</a:t>
            </a:r>
            <a:endPar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endParaRPr>
          </a:p>
          <a:p>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 </a:t>
            </a:r>
            <a:r>
              <a:rPr lang="en-US" altLang="zh-CN" sz="3200" dirty="0" smtClean="0">
                <a:solidFill>
                  <a:srgbClr val="2E2E2E"/>
                </a:solidFill>
                <a:latin typeface="华文新魏" panose="02010800040101010101" charset="-122"/>
                <a:ea typeface="华文新魏" panose="02010800040101010101" charset="-122"/>
                <a:cs typeface="华文新魏" panose="02010800040101010101" charset="-122"/>
              </a:rPr>
              <a:t>               </a:t>
            </a:r>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1. 词数80左右；</a:t>
            </a:r>
            <a:endPar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endParaRPr>
          </a:p>
          <a:p>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 </a:t>
            </a:r>
            <a:r>
              <a:rPr lang="en-US" altLang="zh-CN" sz="3200" dirty="0" smtClean="0">
                <a:solidFill>
                  <a:srgbClr val="2E2E2E"/>
                </a:solidFill>
                <a:latin typeface="华文新魏" panose="02010800040101010101" charset="-122"/>
                <a:ea typeface="华文新魏" panose="02010800040101010101" charset="-122"/>
                <a:cs typeface="华文新魏" panose="02010800040101010101" charset="-122"/>
              </a:rPr>
              <a:t>              </a:t>
            </a:r>
            <a:r>
              <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rPr>
              <a:t>2. 可适当增加细节，以使行文连贯。</a:t>
            </a:r>
            <a:endParaRPr lang="zh-CN" altLang="en-US" sz="3200" dirty="0" smtClean="0">
              <a:solidFill>
                <a:srgbClr val="2E2E2E"/>
              </a:solidFill>
              <a:latin typeface="华文新魏" panose="02010800040101010101" charset="-122"/>
              <a:ea typeface="华文新魏" panose="02010800040101010101" charset="-122"/>
              <a:cs typeface="华文新魏" panose="02010800040101010101" charset="-122"/>
            </a:endParaRPr>
          </a:p>
        </p:txBody>
      </p:sp>
      <p:sp>
        <p:nvSpPr>
          <p:cNvPr id="6" name="文本框 5"/>
          <p:cNvSpPr txBox="1"/>
          <p:nvPr>
            <p:custDataLst>
              <p:tags r:id="rId2"/>
            </p:custDataLst>
          </p:nvPr>
        </p:nvSpPr>
        <p:spPr>
          <a:xfrm>
            <a:off x="2407920" y="4171950"/>
            <a:ext cx="13042265" cy="583565"/>
          </a:xfrm>
          <a:prstGeom prst="rect">
            <a:avLst/>
          </a:prstGeom>
          <a:noFill/>
        </p:spPr>
        <p:txBody>
          <a:bodyPr wrap="square" rtlCol="0">
            <a:spAutoFit/>
          </a:bodyPr>
          <a:p>
            <a:r>
              <a:rPr lang="en-US" altLang="zh-CN" sz="3200" b="1" dirty="0" smtClean="0">
                <a:solidFill>
                  <a:srgbClr val="C00000"/>
                </a:solidFill>
                <a:latin typeface="Times New Roman" panose="02020603050405020304" charset="0"/>
                <a:ea typeface="方正静蕾简体" panose="02000000000000000000" pitchFamily="2" charset="-122"/>
                <a:cs typeface="Times New Roman" panose="02020603050405020304" charset="0"/>
              </a:rPr>
              <a:t>Para.1:  </a:t>
            </a:r>
            <a:r>
              <a:rPr lang="en-US" altLang="zh-CN" sz="3200" b="1" dirty="0" smtClean="0">
                <a:solidFill>
                  <a:schemeClr val="tx1"/>
                </a:solidFill>
                <a:latin typeface="Times New Roman" panose="02020603050405020304" charset="0"/>
                <a:ea typeface="方正静蕾简体" panose="02000000000000000000" pitchFamily="2" charset="-122"/>
                <a:cs typeface="Times New Roman" panose="02020603050405020304" charset="0"/>
                <a:sym typeface="+mn-ea"/>
              </a:rPr>
              <a:t>the purpse of starting a new column</a:t>
            </a:r>
            <a:r>
              <a:rPr lang="en-US" altLang="zh-CN" sz="3200"/>
              <a:t>  </a:t>
            </a:r>
            <a:endParaRPr lang="en-US" altLang="zh-CN" sz="3200"/>
          </a:p>
        </p:txBody>
      </p:sp>
      <p:sp>
        <p:nvSpPr>
          <p:cNvPr id="7" name="文本框 6"/>
          <p:cNvSpPr txBox="1"/>
          <p:nvPr>
            <p:custDataLst>
              <p:tags r:id="rId3"/>
            </p:custDataLst>
          </p:nvPr>
        </p:nvSpPr>
        <p:spPr>
          <a:xfrm>
            <a:off x="2400300" y="4820920"/>
            <a:ext cx="7550785" cy="583565"/>
          </a:xfrm>
          <a:prstGeom prst="rect">
            <a:avLst/>
          </a:prstGeom>
          <a:noFill/>
        </p:spPr>
        <p:txBody>
          <a:bodyPr wrap="square" rtlCol="0">
            <a:spAutoFit/>
          </a:bodyPr>
          <a:p>
            <a:r>
              <a:rPr lang="en-US" altLang="zh-CN" sz="3200" b="1" dirty="0" smtClean="0">
                <a:solidFill>
                  <a:srgbClr val="C00000"/>
                </a:solidFill>
                <a:latin typeface="Times New Roman" panose="02020603050405020304" charset="0"/>
                <a:ea typeface="方正静蕾简体" panose="02000000000000000000" pitchFamily="2" charset="-122"/>
                <a:cs typeface="Times New Roman" panose="02020603050405020304" charset="0"/>
              </a:rPr>
              <a:t>Para.2: </a:t>
            </a:r>
            <a:r>
              <a:rPr lang="en-US" altLang="zh-CN" sz="3200" b="1" dirty="0" smtClean="0">
                <a:solidFill>
                  <a:srgbClr val="C00000"/>
                </a:solidFill>
                <a:latin typeface="Times New Roman" panose="02020603050405020304" charset="0"/>
                <a:ea typeface="方正静蕾简体" panose="02000000000000000000" pitchFamily="2" charset="-122"/>
                <a:cs typeface="Times New Roman" panose="02020603050405020304" charset="0"/>
                <a:sym typeface="+mn-ea"/>
              </a:rPr>
              <a:t> </a:t>
            </a:r>
            <a:r>
              <a:rPr lang="en-US" altLang="zh-CN" sz="3200" b="1" dirty="0" smtClean="0">
                <a:latin typeface="Times New Roman" panose="02020603050405020304" charset="0"/>
                <a:ea typeface="方正静蕾简体" panose="02000000000000000000" pitchFamily="2" charset="-122"/>
                <a:cs typeface="Times New Roman" panose="02020603050405020304" charset="0"/>
                <a:sym typeface="+mn-ea"/>
              </a:rPr>
              <a:t>the contents of the column</a:t>
            </a:r>
            <a:r>
              <a:rPr lang="en-US" altLang="zh-CN" sz="3200"/>
              <a:t>  </a:t>
            </a:r>
            <a:endParaRPr lang="en-US" altLang="zh-CN" sz="3200"/>
          </a:p>
        </p:txBody>
      </p:sp>
      <p:sp>
        <p:nvSpPr>
          <p:cNvPr id="8" name="文本框 7"/>
          <p:cNvSpPr txBox="1"/>
          <p:nvPr>
            <p:custDataLst>
              <p:tags r:id="rId4"/>
            </p:custDataLst>
          </p:nvPr>
        </p:nvSpPr>
        <p:spPr>
          <a:xfrm>
            <a:off x="2386965" y="5438775"/>
            <a:ext cx="13042265" cy="583565"/>
          </a:xfrm>
          <a:prstGeom prst="rect">
            <a:avLst/>
          </a:prstGeom>
          <a:noFill/>
        </p:spPr>
        <p:txBody>
          <a:bodyPr wrap="square" rtlCol="0">
            <a:spAutoFit/>
          </a:bodyPr>
          <a:p>
            <a:r>
              <a:rPr lang="en-US" altLang="zh-CN" sz="3200" b="1" dirty="0" smtClean="0">
                <a:solidFill>
                  <a:srgbClr val="C00000"/>
                </a:solidFill>
                <a:latin typeface="Times New Roman" panose="02020603050405020304" charset="0"/>
                <a:ea typeface="方正静蕾简体" panose="02000000000000000000" pitchFamily="2" charset="-122"/>
                <a:cs typeface="Times New Roman" panose="02020603050405020304" charset="0"/>
              </a:rPr>
              <a:t>Para.3: </a:t>
            </a:r>
            <a:r>
              <a:rPr lang="en-US" altLang="zh-CN" sz="3200" b="1">
                <a:solidFill>
                  <a:srgbClr val="FF0000"/>
                </a:solidFill>
              </a:rPr>
              <a:t> </a:t>
            </a:r>
            <a:r>
              <a:rPr lang="en-US" altLang="zh-CN" sz="3200" b="1" dirty="0" smtClean="0">
                <a:latin typeface="Times New Roman" panose="02020603050405020304" charset="0"/>
                <a:ea typeface="方正静蕾简体" panose="02000000000000000000" pitchFamily="2" charset="-122"/>
                <a:cs typeface="Times New Roman" panose="02020603050405020304" charset="0"/>
                <a:sym typeface="+mn-ea"/>
              </a:rPr>
              <a:t>appeal for  contributions</a:t>
            </a:r>
            <a:r>
              <a:rPr lang="en-US" altLang="zh-CN" sz="3200"/>
              <a:t>  </a:t>
            </a:r>
            <a:endParaRPr lang="en-US" altLang="zh-CN" sz="3200"/>
          </a:p>
        </p:txBody>
      </p:sp>
      <p:sp>
        <p:nvSpPr>
          <p:cNvPr id="5" name="左大括号 4"/>
          <p:cNvSpPr/>
          <p:nvPr/>
        </p:nvSpPr>
        <p:spPr>
          <a:xfrm>
            <a:off x="1784350" y="4271645"/>
            <a:ext cx="318770" cy="1662430"/>
          </a:xfrm>
          <a:prstGeom prst="leftBrace">
            <a:avLst/>
          </a:prstGeom>
          <a:ln w="57150">
            <a:solidFill>
              <a:srgbClr val="C0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5"/>
            <a:ext cx="11494135" cy="829945"/>
          </a:xfrm>
          <a:prstGeom prst="rect">
            <a:avLst/>
          </a:prstGeom>
        </p:spPr>
      </p:pic>
      <p:sp>
        <p:nvSpPr>
          <p:cNvPr id="4" name="文本框 3"/>
          <p:cNvSpPr txBox="1"/>
          <p:nvPr/>
        </p:nvSpPr>
        <p:spPr>
          <a:xfrm flipH="1">
            <a:off x="981075" y="52070"/>
            <a:ext cx="7966075" cy="667385"/>
          </a:xfrm>
          <a:prstGeom prst="rect">
            <a:avLst/>
          </a:prstGeom>
          <a:noFill/>
        </p:spPr>
        <p:txBody>
          <a:bodyPr wrap="square" rtlCol="0">
            <a:noAutofit/>
          </a:bodyPr>
          <a:lstStyle/>
          <a:p>
            <a:pPr algn="ct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Para.1 the purpose of starting a new column </a:t>
            </a:r>
            <a:endPar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H="1">
            <a:off x="-50239" y="783159"/>
            <a:ext cx="2468880" cy="755650"/>
          </a:xfrm>
          <a:prstGeom prst="rect">
            <a:avLst/>
          </a:prstGeom>
        </p:spPr>
        <p:txBody>
          <a:bodyPr wrap="none">
            <a:spAutoFit/>
          </a:bodyPr>
          <a:lstStyle/>
          <a:p>
            <a:pPr fontAlgn="base">
              <a:lnSpc>
                <a:spcPct val="120000"/>
              </a:lnSpc>
            </a:pPr>
            <a:r>
              <a:rPr lang="zh-CN" altLang="en-US"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rPr>
              <a:t>开设新栏目</a:t>
            </a:r>
            <a:endParaRPr lang="zh-CN" altLang="en-US"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endParaRPr>
          </a:p>
        </p:txBody>
      </p:sp>
      <p:sp>
        <p:nvSpPr>
          <p:cNvPr id="27" name="矩形 26"/>
          <p:cNvSpPr/>
          <p:nvPr>
            <p:custDataLst>
              <p:tags r:id="rId2"/>
            </p:custDataLst>
          </p:nvPr>
        </p:nvSpPr>
        <p:spPr>
          <a:xfrm flipH="1">
            <a:off x="2418641" y="680289"/>
            <a:ext cx="9390380" cy="755650"/>
          </a:xfrm>
          <a:prstGeom prst="rect">
            <a:avLst/>
          </a:prstGeom>
          <a:solidFill>
            <a:schemeClr val="bg1"/>
          </a:solidFill>
        </p:spPr>
        <p:txBody>
          <a:bodyPr wrap="none">
            <a:spAutoFit/>
          </a:bodyPr>
          <a:p>
            <a:pPr fontAlgn="base">
              <a:lnSpc>
                <a:spcPct val="120000"/>
              </a:lnSpc>
            </a:pPr>
            <a:r>
              <a:rPr lang="en-US" altLang="zh-CN" sz="36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start/establish/launch/set up/roll out</a:t>
            </a:r>
            <a:r>
              <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a new column</a:t>
            </a:r>
            <a:endPar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
        <p:nvSpPr>
          <p:cNvPr id="28" name="矩形 27"/>
          <p:cNvSpPr/>
          <p:nvPr>
            <p:custDataLst>
              <p:tags r:id="rId3"/>
            </p:custDataLst>
          </p:nvPr>
        </p:nvSpPr>
        <p:spPr>
          <a:xfrm flipH="1">
            <a:off x="-65479" y="1538809"/>
            <a:ext cx="2011680" cy="755650"/>
          </a:xfrm>
          <a:prstGeom prst="rect">
            <a:avLst/>
          </a:prstGeom>
        </p:spPr>
        <p:txBody>
          <a:bodyPr wrap="none">
            <a:spAutoFit/>
          </a:bodyPr>
          <a:p>
            <a:pPr fontAlgn="base">
              <a:lnSpc>
                <a:spcPct val="120000"/>
              </a:lnSpc>
            </a:pPr>
            <a:r>
              <a:rPr lang="zh-CN" altLang="en-US"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rPr>
              <a:t>开设目的</a:t>
            </a:r>
            <a:endParaRPr lang="en-US" altLang="zh-CN"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endParaRPr>
          </a:p>
        </p:txBody>
      </p:sp>
      <p:sp>
        <p:nvSpPr>
          <p:cNvPr id="29" name="矩形 28"/>
          <p:cNvSpPr/>
          <p:nvPr>
            <p:custDataLst>
              <p:tags r:id="rId4"/>
            </p:custDataLst>
          </p:nvPr>
        </p:nvSpPr>
        <p:spPr>
          <a:xfrm flipH="1">
            <a:off x="2070735" y="1461770"/>
            <a:ext cx="8869680" cy="1732915"/>
          </a:xfrm>
          <a:prstGeom prst="rect">
            <a:avLst/>
          </a:prstGeom>
        </p:spPr>
        <p:txBody>
          <a:bodyPr wrap="none">
            <a:noAutofit/>
          </a:bodyPr>
          <a:p>
            <a:pPr algn="l" fontAlgn="base">
              <a:lnSpc>
                <a:spcPct val="120000"/>
              </a:lnSpc>
            </a:pPr>
            <a:r>
              <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为年轻人提供一个发表意见、分享观点和</a:t>
            </a:r>
            <a:endPar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algn="l" fontAlgn="base">
              <a:lnSpc>
                <a:spcPct val="120000"/>
              </a:lnSpc>
            </a:pPr>
            <a:r>
              <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参与对话的平台，帮助他们发展语言表达、</a:t>
            </a:r>
            <a:endPar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algn="l" fontAlgn="base">
              <a:lnSpc>
                <a:spcPct val="120000"/>
              </a:lnSpc>
            </a:pPr>
            <a:r>
              <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写作和团队合作等能力。</a:t>
            </a:r>
            <a:endPar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
        <p:nvSpPr>
          <p:cNvPr id="30" name="矩形 29"/>
          <p:cNvSpPr/>
          <p:nvPr>
            <p:custDataLst>
              <p:tags r:id="rId5"/>
            </p:custDataLst>
          </p:nvPr>
        </p:nvSpPr>
        <p:spPr>
          <a:xfrm flipH="1">
            <a:off x="1946201" y="1429589"/>
            <a:ext cx="9974580" cy="1999615"/>
          </a:xfrm>
          <a:prstGeom prst="rect">
            <a:avLst/>
          </a:prstGeom>
          <a:solidFill>
            <a:schemeClr val="bg1"/>
          </a:solidFill>
        </p:spPr>
        <p:txBody>
          <a:bodyPr wrap="none">
            <a:spAutoFit/>
          </a:bodyPr>
          <a:p>
            <a:pPr indent="0" algn="l" fontAlgn="base">
              <a:lnSpc>
                <a:spcPts val="3720"/>
              </a:lnSpc>
            </a:pPr>
            <a:r>
              <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to </a:t>
            </a:r>
            <a:r>
              <a:rPr lang="en-US" altLang="zh-CN" sz="3600" u="sng"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provide a platform</a:t>
            </a:r>
            <a:r>
              <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for young people</a:t>
            </a:r>
            <a:r>
              <a:rPr lang="en-US" altLang="zh-CN" sz="3600" u="sng"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to </a:t>
            </a:r>
            <a:endParaRPr lang="en-US" altLang="zh-CN" sz="3600" u="sng"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600" u="sng"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express/voice </a:t>
            </a:r>
            <a:r>
              <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their opinions, </a:t>
            </a:r>
            <a:r>
              <a:rPr lang="en-US" altLang="zh-CN" sz="3600" u="sng"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share</a:t>
            </a:r>
            <a:r>
              <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their views </a:t>
            </a:r>
            <a:endPar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and </a:t>
            </a:r>
            <a:r>
              <a:rPr lang="en-US" altLang="zh-CN" sz="3600" u="sng"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participate in</a:t>
            </a:r>
            <a:r>
              <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dialogues, </a:t>
            </a:r>
            <a:r>
              <a:rPr lang="en-US" altLang="zh-CN" sz="3600" u="sng"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enhancing</a:t>
            </a:r>
            <a:r>
              <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their skills of </a:t>
            </a:r>
            <a:endPar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language expression, writing and teamwork.</a:t>
            </a:r>
            <a:endParaRPr lang="en-US" altLang="zh-CN" sz="36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
        <p:nvSpPr>
          <p:cNvPr id="31" name="矩形 30"/>
          <p:cNvSpPr/>
          <p:nvPr>
            <p:custDataLst>
              <p:tags r:id="rId6"/>
            </p:custDataLst>
          </p:nvPr>
        </p:nvSpPr>
        <p:spPr>
          <a:xfrm flipH="1">
            <a:off x="-32385" y="3350260"/>
            <a:ext cx="12128500" cy="1522095"/>
          </a:xfrm>
          <a:prstGeom prst="rect">
            <a:avLst/>
          </a:prstGeom>
          <a:solidFill>
            <a:schemeClr val="bg1"/>
          </a:solidFill>
        </p:spPr>
        <p:txBody>
          <a:bodyPr wrap="square">
            <a:spAutoFit/>
          </a:bodyPr>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1. Aiming to provide a platform for our talented and passionate young   </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students to voice their opinions on various topics, </a:t>
            </a:r>
            <a:r>
              <a:rPr lang="en-US" altLang="zh-CN" sz="3200" u="sng" dirty="0" smtClean="0">
                <a:solidFill>
                  <a:srgbClr val="C00000"/>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our newspaper has </a:t>
            </a:r>
            <a:endParaRPr lang="en-US" altLang="zh-CN" sz="3200" u="sng" dirty="0" smtClean="0">
              <a:solidFill>
                <a:srgbClr val="C00000"/>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u="sng" dirty="0" smtClean="0">
                <a:solidFill>
                  <a:srgbClr val="C00000"/>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launched </a:t>
            </a: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a new column—</a:t>
            </a: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mn-ea"/>
              </a:rPr>
              <a:t>Voices of Youth.</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
        <p:nvSpPr>
          <p:cNvPr id="32" name="矩形 31"/>
          <p:cNvSpPr/>
          <p:nvPr>
            <p:custDataLst>
              <p:tags r:id="rId7"/>
            </p:custDataLst>
          </p:nvPr>
        </p:nvSpPr>
        <p:spPr>
          <a:xfrm flipH="1">
            <a:off x="-43180" y="4897120"/>
            <a:ext cx="18929985" cy="1522095"/>
          </a:xfrm>
          <a:prstGeom prst="rect">
            <a:avLst/>
          </a:prstGeom>
          <a:solidFill>
            <a:schemeClr val="bg1"/>
          </a:solidFill>
        </p:spPr>
        <p:txBody>
          <a:bodyPr wrap="square">
            <a:spAutoFit/>
          </a:bodyPr>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2. “Voices of Youth”, an upcoming brand new column of our newspaper, </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a:t>
            </a:r>
            <a:r>
              <a:rPr lang="en-US" altLang="zh-CN" sz="3200" u="sng" dirty="0" smtClean="0">
                <a:solidFill>
                  <a:srgbClr val="C00000"/>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is designed to</a:t>
            </a: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give us students a platform to express our thoughts, share </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our experiences, and highlight our perspectives on various issues.</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
        <p:nvSpPr>
          <p:cNvPr id="33" name="文本框 32"/>
          <p:cNvSpPr txBox="1"/>
          <p:nvPr/>
        </p:nvSpPr>
        <p:spPr>
          <a:xfrm>
            <a:off x="8637270" y="4312920"/>
            <a:ext cx="4064000" cy="645160"/>
          </a:xfrm>
          <a:prstGeom prst="rect">
            <a:avLst/>
          </a:prstGeom>
          <a:noFill/>
        </p:spPr>
        <p:txBody>
          <a:bodyPr wrap="square" rtlCol="0">
            <a:spAutoFit/>
          </a:bodyPr>
          <a:p>
            <a:r>
              <a:rPr lang="zh-CN" altLang="en-US" sz="3600" b="1">
                <a:solidFill>
                  <a:srgbClr val="C00000"/>
                </a:solidFill>
              </a:rPr>
              <a:t>主动形式</a:t>
            </a:r>
            <a:endParaRPr lang="zh-CN" altLang="en-US" sz="3600" b="1">
              <a:solidFill>
                <a:srgbClr val="C00000"/>
              </a:solidFill>
            </a:endParaRPr>
          </a:p>
        </p:txBody>
      </p:sp>
      <p:sp>
        <p:nvSpPr>
          <p:cNvPr id="34" name="文本框 33"/>
          <p:cNvSpPr txBox="1"/>
          <p:nvPr>
            <p:custDataLst>
              <p:tags r:id="rId8"/>
            </p:custDataLst>
          </p:nvPr>
        </p:nvSpPr>
        <p:spPr>
          <a:xfrm>
            <a:off x="8873490" y="6271260"/>
            <a:ext cx="4064000" cy="645160"/>
          </a:xfrm>
          <a:prstGeom prst="rect">
            <a:avLst/>
          </a:prstGeom>
          <a:noFill/>
        </p:spPr>
        <p:txBody>
          <a:bodyPr wrap="square" rtlCol="0">
            <a:spAutoFit/>
          </a:bodyPr>
          <a:p>
            <a:r>
              <a:rPr lang="zh-CN" altLang="en-US" sz="3600" b="1">
                <a:solidFill>
                  <a:srgbClr val="C00000"/>
                </a:solidFill>
              </a:rPr>
              <a:t>被动形式</a:t>
            </a:r>
            <a:endParaRPr lang="zh-CN" altLang="en-US" sz="3600" b="1">
              <a:solidFill>
                <a:srgbClr val="C0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bldLvl="0" animBg="1"/>
      <p:bldP spid="28" grpId="0"/>
      <p:bldP spid="29" grpId="0"/>
      <p:bldP spid="30" grpId="0" bldLvl="0" animBg="1"/>
      <p:bldP spid="31" grpId="0" bldLvl="0" animBg="1"/>
      <p:bldP spid="32" grpId="0" bldLvl="0" animBg="1"/>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5"/>
            <a:ext cx="11494135" cy="829945"/>
          </a:xfrm>
          <a:prstGeom prst="rect">
            <a:avLst/>
          </a:prstGeom>
        </p:spPr>
      </p:pic>
      <p:sp>
        <p:nvSpPr>
          <p:cNvPr id="4" name="文本框 3"/>
          <p:cNvSpPr txBox="1"/>
          <p:nvPr/>
        </p:nvSpPr>
        <p:spPr>
          <a:xfrm flipH="1">
            <a:off x="709295" y="52070"/>
            <a:ext cx="7385050" cy="667385"/>
          </a:xfrm>
          <a:prstGeom prst="rect">
            <a:avLst/>
          </a:prstGeom>
          <a:noFill/>
        </p:spPr>
        <p:txBody>
          <a:bodyPr wrap="square" rtlCol="0">
            <a:noAutofit/>
          </a:bodyPr>
          <a:lstStyle/>
          <a:p>
            <a:pPr algn="ct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Para.2 </a:t>
            </a: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sym typeface="+mn-ea"/>
              </a:rPr>
              <a:t>the contents of the column</a:t>
            </a: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 </a:t>
            </a:r>
            <a:endPar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H="1">
            <a:off x="13970" y="948055"/>
            <a:ext cx="12178030" cy="993775"/>
          </a:xfrm>
          <a:prstGeom prst="rect">
            <a:avLst/>
          </a:prstGeom>
        </p:spPr>
        <p:txBody>
          <a:bodyPr wrap="square">
            <a:spAutoFit/>
          </a:bodyPr>
          <a:lstStyle/>
          <a:p>
            <a:pPr indent="0" algn="l" fontAlgn="base">
              <a:lnSpc>
                <a:spcPts val="3520"/>
              </a:lnSpc>
            </a:pPr>
            <a:r>
              <a:rPr lang="en-US" altLang="zh-CN"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rPr>
              <a:t>1. </a:t>
            </a:r>
            <a:r>
              <a:rPr lang="zh-CN" altLang="en-US"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rPr>
              <a:t>个人故事：青少年可以分享他们的个人故事和经历，启发和帮助其他人的同时，自己也能成长。</a:t>
            </a:r>
            <a:endParaRPr lang="zh-CN" altLang="en-US"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endParaRPr>
          </a:p>
        </p:txBody>
      </p:sp>
      <p:sp>
        <p:nvSpPr>
          <p:cNvPr id="31" name="矩形 30"/>
          <p:cNvSpPr/>
          <p:nvPr>
            <p:custDataLst>
              <p:tags r:id="rId2"/>
            </p:custDataLst>
          </p:nvPr>
        </p:nvSpPr>
        <p:spPr>
          <a:xfrm flipH="1">
            <a:off x="269875" y="1941830"/>
            <a:ext cx="12076430" cy="1522095"/>
          </a:xfrm>
          <a:prstGeom prst="rect">
            <a:avLst/>
          </a:prstGeom>
          <a:solidFill>
            <a:schemeClr val="bg1"/>
          </a:solidFill>
        </p:spPr>
        <p:txBody>
          <a:bodyPr wrap="square">
            <a:spAutoFit/>
          </a:bodyPr>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1. It offers a platform for the teens to share their personal tales and </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experiences, which not only inspire and help others through their </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experiences, but also breathe new life into their own hearts/souls.</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
        <p:nvSpPr>
          <p:cNvPr id="3" name="矩形 2"/>
          <p:cNvSpPr/>
          <p:nvPr>
            <p:custDataLst>
              <p:tags r:id="rId3"/>
            </p:custDataLst>
          </p:nvPr>
        </p:nvSpPr>
        <p:spPr>
          <a:xfrm flipH="1">
            <a:off x="114861" y="3582874"/>
            <a:ext cx="12077065" cy="1445260"/>
          </a:xfrm>
          <a:prstGeom prst="rect">
            <a:avLst/>
          </a:prstGeom>
        </p:spPr>
        <p:txBody>
          <a:bodyPr wrap="square">
            <a:spAutoFit/>
          </a:bodyPr>
          <a:p>
            <a:pPr indent="0" algn="l" fontAlgn="base">
              <a:lnSpc>
                <a:spcPts val="3520"/>
              </a:lnSpc>
            </a:pPr>
            <a:r>
              <a:rPr lang="en-US"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rPr>
              <a:t>2. 观点和评论：青少年可以分享自己对社会、文化、政治等</a:t>
            </a:r>
            <a:endParaRPr lang="en-US"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endParaRPr>
          </a:p>
          <a:p>
            <a:pPr indent="0" algn="l" fontAlgn="base">
              <a:lnSpc>
                <a:spcPts val="3520"/>
              </a:lnSpc>
            </a:pPr>
            <a:r>
              <a:rPr lang="en-US"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rPr>
              <a:t>领域的看法和评论，以引起读者的思考和交流,</a:t>
            </a:r>
            <a:r>
              <a:rPr lang="zh-CN" altLang="en-US"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rPr>
              <a:t>从而加深</a:t>
            </a:r>
            <a:r>
              <a:rPr lang="en-US"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rPr>
              <a:t>青少年</a:t>
            </a:r>
            <a:r>
              <a:rPr lang="zh-CN" altLang="en-US"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rPr>
              <a:t>对社会的深入探究。</a:t>
            </a:r>
            <a:endParaRPr lang="zh-CN" altLang="en-US"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endParaRPr>
          </a:p>
        </p:txBody>
      </p:sp>
      <p:sp>
        <p:nvSpPr>
          <p:cNvPr id="6" name="矩形 5"/>
          <p:cNvSpPr/>
          <p:nvPr>
            <p:custDataLst>
              <p:tags r:id="rId4"/>
            </p:custDataLst>
          </p:nvPr>
        </p:nvSpPr>
        <p:spPr>
          <a:xfrm flipH="1">
            <a:off x="114935" y="4847590"/>
            <a:ext cx="11866245" cy="1999615"/>
          </a:xfrm>
          <a:prstGeom prst="rect">
            <a:avLst/>
          </a:prstGeom>
          <a:solidFill>
            <a:schemeClr val="bg1"/>
          </a:solidFill>
        </p:spPr>
        <p:txBody>
          <a:bodyPr wrap="square">
            <a:spAutoFit/>
          </a:bodyPr>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2. The teenagers/teens can share their opinions and comments on social, </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cultural, political and other fields to provoke readers’ thinking and </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communication, which will in turn empower them to have a deeper </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insight into the whole society.</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bldLvl="0" animBg="1"/>
      <p:bldP spid="3" grpId="0"/>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5"/>
            <a:ext cx="11494135" cy="829945"/>
          </a:xfrm>
          <a:prstGeom prst="rect">
            <a:avLst/>
          </a:prstGeom>
        </p:spPr>
      </p:pic>
      <p:sp>
        <p:nvSpPr>
          <p:cNvPr id="4" name="文本框 3"/>
          <p:cNvSpPr txBox="1"/>
          <p:nvPr/>
        </p:nvSpPr>
        <p:spPr>
          <a:xfrm flipH="1">
            <a:off x="709295" y="52070"/>
            <a:ext cx="7385050" cy="667385"/>
          </a:xfrm>
          <a:prstGeom prst="rect">
            <a:avLst/>
          </a:prstGeom>
          <a:noFill/>
        </p:spPr>
        <p:txBody>
          <a:bodyPr wrap="square" rtlCol="0">
            <a:noAutofit/>
          </a:bodyPr>
          <a:lstStyle/>
          <a:p>
            <a:pPr algn="ct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Para.2 </a:t>
            </a: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sym typeface="+mn-ea"/>
              </a:rPr>
              <a:t>the contents of the column</a:t>
            </a: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 </a:t>
            </a:r>
            <a:endPar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H="1">
            <a:off x="13970" y="948055"/>
            <a:ext cx="12178030" cy="993775"/>
          </a:xfrm>
          <a:prstGeom prst="rect">
            <a:avLst/>
          </a:prstGeom>
        </p:spPr>
        <p:txBody>
          <a:bodyPr wrap="square">
            <a:spAutoFit/>
          </a:bodyPr>
          <a:lstStyle/>
          <a:p>
            <a:pPr indent="0" algn="l" fontAlgn="base">
              <a:lnSpc>
                <a:spcPts val="3520"/>
              </a:lnSpc>
            </a:pPr>
            <a:r>
              <a:rPr lang="en-US" altLang="zh-CN"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rPr>
              <a:t>3. </a:t>
            </a:r>
            <a:r>
              <a:rPr lang="zh-CN" altLang="en-US"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rPr>
              <a:t>学校新闻报道：青少年可以报道学校内的新闻和活动，展示校园文化和学生生活。</a:t>
            </a:r>
            <a:endParaRPr lang="zh-CN" altLang="en-US" sz="3600" dirty="0" smtClean="0">
              <a:solidFill>
                <a:srgbClr val="392F2F"/>
              </a:solidFill>
              <a:latin typeface="华文行楷" panose="02010800040101010101" charset="-122"/>
              <a:ea typeface="华文行楷" panose="02010800040101010101" charset="-122"/>
              <a:cs typeface="Times New Roman" panose="02020603050405020304" charset="0"/>
              <a:sym typeface="Arial" panose="020B0604020202020204" pitchFamily="34" charset="0"/>
            </a:endParaRPr>
          </a:p>
        </p:txBody>
      </p:sp>
      <p:sp>
        <p:nvSpPr>
          <p:cNvPr id="31" name="矩形 30"/>
          <p:cNvSpPr/>
          <p:nvPr>
            <p:custDataLst>
              <p:tags r:id="rId2"/>
            </p:custDataLst>
          </p:nvPr>
        </p:nvSpPr>
        <p:spPr>
          <a:xfrm flipH="1">
            <a:off x="22860" y="1870710"/>
            <a:ext cx="12172315" cy="1999615"/>
          </a:xfrm>
          <a:prstGeom prst="rect">
            <a:avLst/>
          </a:prstGeom>
          <a:solidFill>
            <a:schemeClr val="bg1"/>
          </a:solidFill>
        </p:spPr>
        <p:txBody>
          <a:bodyPr wrap="square">
            <a:spAutoFit/>
          </a:bodyPr>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3. Our newspaper offers a specific section where the youngsters can </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report the news and activities in the school, demonstrating the campus </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culture and student life, which will take the readers to a world of</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varied, inviting activities and the latest news.</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
        <p:nvSpPr>
          <p:cNvPr id="8" name="矩形 7"/>
          <p:cNvSpPr/>
          <p:nvPr>
            <p:custDataLst>
              <p:tags r:id="rId3"/>
            </p:custDataLst>
          </p:nvPr>
        </p:nvSpPr>
        <p:spPr>
          <a:xfrm flipH="1">
            <a:off x="13970" y="3906520"/>
            <a:ext cx="12313285" cy="2476500"/>
          </a:xfrm>
          <a:prstGeom prst="rect">
            <a:avLst/>
          </a:prstGeom>
          <a:solidFill>
            <a:schemeClr val="bg1"/>
          </a:solidFill>
        </p:spPr>
        <p:txBody>
          <a:bodyPr wrap="square">
            <a:spAutoFit/>
          </a:bodyPr>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4. </a:t>
            </a:r>
            <a:r>
              <a:rPr lang="en-US" altLang="zh-CN" sz="3200" b="1" dirty="0" smtClean="0">
                <a:solidFill>
                  <a:srgbClr val="C00000"/>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From</a:t>
            </a: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hot environmental issues </a:t>
            </a:r>
            <a:r>
              <a:rPr lang="en-US" altLang="zh-CN" sz="3200" b="1" dirty="0" smtClean="0">
                <a:solidFill>
                  <a:srgbClr val="C00000"/>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to</a:t>
            </a: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lesser-known aspects of campus life, </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the column will cover </a:t>
            </a:r>
            <a:r>
              <a:rPr lang="en-US" altLang="zh-CN" sz="3200" b="1" dirty="0" smtClean="0">
                <a:solidFill>
                  <a:srgbClr val="C00000"/>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a wide range of topics</a:t>
            </a: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Our </a:t>
            </a:r>
            <a:r>
              <a:rPr lang="en-US" altLang="zh-CN" sz="3200" b="1" dirty="0" smtClean="0">
                <a:solidFill>
                  <a:srgbClr val="C00000"/>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first topic</a:t>
            </a: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will be </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a:t>
            </a:r>
            <a:r>
              <a:rPr lang="en-US" altLang="zh-CN" sz="3200" b="1" dirty="0" smtClean="0">
                <a:solidFill>
                  <a:srgbClr val="C00000"/>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“Health”</a:t>
            </a: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and </a:t>
            </a:r>
            <a:r>
              <a:rPr lang="en-US" altLang="zh-CN" sz="3200" b="1" u="sng" dirty="0" smtClean="0">
                <a:solidFill>
                  <a:srgbClr val="C00000"/>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you are welcome to </a:t>
            </a: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raise a specific health issue</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troubling you, share an anecdote about your healthy lifestyle or anything </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related to the topic.</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bldLvl="0" animBg="1"/>
      <p:bldP spid="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5"/>
            <a:ext cx="11494135" cy="829945"/>
          </a:xfrm>
          <a:prstGeom prst="rect">
            <a:avLst/>
          </a:prstGeom>
        </p:spPr>
      </p:pic>
      <p:sp>
        <p:nvSpPr>
          <p:cNvPr id="4" name="文本框 3"/>
          <p:cNvSpPr txBox="1"/>
          <p:nvPr/>
        </p:nvSpPr>
        <p:spPr>
          <a:xfrm flipH="1">
            <a:off x="709295" y="52070"/>
            <a:ext cx="7385050" cy="667385"/>
          </a:xfrm>
          <a:prstGeom prst="rect">
            <a:avLst/>
          </a:prstGeom>
          <a:noFill/>
        </p:spPr>
        <p:txBody>
          <a:bodyPr wrap="square" rtlCol="0">
            <a:noAutofit/>
          </a:bodyPr>
          <a:lstStyle/>
          <a:p>
            <a:pPr algn="ct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Para.2 </a:t>
            </a: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sym typeface="+mn-ea"/>
              </a:rPr>
              <a:t>the contents of the column</a:t>
            </a: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 </a:t>
            </a:r>
            <a:endPar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2"/>
            </p:custDataLst>
          </p:nvPr>
        </p:nvSpPr>
        <p:spPr>
          <a:xfrm flipH="1">
            <a:off x="19685" y="1236345"/>
            <a:ext cx="12172315" cy="4384675"/>
          </a:xfrm>
          <a:prstGeom prst="rect">
            <a:avLst/>
          </a:prstGeom>
          <a:solidFill>
            <a:schemeClr val="bg1"/>
          </a:solidFill>
        </p:spPr>
        <p:txBody>
          <a:bodyPr wrap="square">
            <a:spAutoFit/>
          </a:bodyPr>
          <a:p>
            <a:pPr indent="0" algn="l" fontAlgn="base">
              <a:lnSpc>
                <a:spcPts val="3720"/>
              </a:lnSpc>
            </a:pP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5. </a:t>
            </a:r>
            <a:r>
              <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As a bridge to connect teens’ hearts, the “Voices of  Youth” will consist </a:t>
            </a:r>
            <a:endPar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of two parts: “Looking World Through My Eyes” and “Heart’s Secret”. </a:t>
            </a:r>
            <a:endPar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Focusing on a particular event or phenomenon, the “Looking World </a:t>
            </a:r>
            <a:endPar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Through My Eyes” part will gather opinions from teenage readers, thus </a:t>
            </a:r>
            <a:endPar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enabling us to have an authentic glimpse of the voices of youth. Then, </a:t>
            </a:r>
            <a:endPar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the “Heart’s Secret” will receive students’ letters about their worries or </a:t>
            </a:r>
            <a:endPar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confusion, and then our teen volunteers will give some feedback, in the </a:t>
            </a:r>
            <a:endPar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hope of soothing the youth’s pain and offering a stage to have a </a:t>
            </a:r>
            <a:endPar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   heartfelt connection. </a:t>
            </a:r>
            <a:endPar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5"/>
            <a:ext cx="11494135" cy="829945"/>
          </a:xfrm>
          <a:prstGeom prst="rect">
            <a:avLst/>
          </a:prstGeom>
        </p:spPr>
      </p:pic>
      <p:sp>
        <p:nvSpPr>
          <p:cNvPr id="4" name="文本框 3"/>
          <p:cNvSpPr txBox="1"/>
          <p:nvPr/>
        </p:nvSpPr>
        <p:spPr>
          <a:xfrm flipH="1">
            <a:off x="981075" y="52070"/>
            <a:ext cx="7966075" cy="667385"/>
          </a:xfrm>
          <a:prstGeom prst="rect">
            <a:avLst/>
          </a:prstGeom>
          <a:noFill/>
        </p:spPr>
        <p:txBody>
          <a:bodyPr wrap="square" rtlCol="0">
            <a:noAutofit/>
          </a:bodyPr>
          <a:lstStyle/>
          <a:p>
            <a:pPr algn="ct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Para.3 </a:t>
            </a: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sym typeface="+mn-ea"/>
              </a:rPr>
              <a:t>appeal for contributions</a:t>
            </a: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 </a:t>
            </a:r>
            <a:endPar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2"/>
            </p:custDataLst>
          </p:nvPr>
        </p:nvSpPr>
        <p:spPr>
          <a:xfrm flipH="1">
            <a:off x="63500" y="1221740"/>
            <a:ext cx="12128500" cy="1522095"/>
          </a:xfrm>
          <a:prstGeom prst="rect">
            <a:avLst/>
          </a:prstGeom>
          <a:solidFill>
            <a:schemeClr val="bg1"/>
          </a:solidFill>
        </p:spPr>
        <p:txBody>
          <a:bodyPr wrap="square">
            <a:spAutoFit/>
          </a:bodyPr>
          <a:p>
            <a:pPr indent="0" algn="l" fontAlgn="base">
              <a:lnSpc>
                <a:spcPts val="3720"/>
              </a:lnSpc>
            </a:pPr>
            <a:r>
              <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1. Submissions can be sent to Voices of Youth@edu.com before l0*each </a:t>
            </a:r>
            <a:endPar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month. And your voice does matter! Looking forward to your </a:t>
            </a:r>
            <a:endPar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contributions!</a:t>
            </a:r>
            <a:endPar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
        <p:nvSpPr>
          <p:cNvPr id="32" name="矩形 31"/>
          <p:cNvSpPr/>
          <p:nvPr>
            <p:custDataLst>
              <p:tags r:id="rId3"/>
            </p:custDataLst>
          </p:nvPr>
        </p:nvSpPr>
        <p:spPr>
          <a:xfrm flipH="1">
            <a:off x="87630" y="2966085"/>
            <a:ext cx="11824335" cy="1522095"/>
          </a:xfrm>
          <a:prstGeom prst="rect">
            <a:avLst/>
          </a:prstGeom>
          <a:solidFill>
            <a:schemeClr val="bg1"/>
          </a:solidFill>
        </p:spPr>
        <p:txBody>
          <a:bodyPr wrap="square">
            <a:spAutoFit/>
          </a:bodyPr>
          <a:p>
            <a:pPr indent="0" algn="l" fontAlgn="base">
              <a:lnSpc>
                <a:spcPts val="3720"/>
              </a:lnSpc>
            </a:pPr>
            <a:r>
              <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2. </a:t>
            </a:r>
            <a:r>
              <a:rPr lang="en-US" altLang="zh-CN" sz="3200" dirty="0" smtClean="0">
                <a:solidFill>
                  <a:srgbClr val="392F2F"/>
                </a:solidFill>
                <a:highlight>
                  <a:srgbClr val="FFFF00"/>
                </a:highlight>
                <a:latin typeface="Times New Roman" panose="02020603050405020304" charset="0"/>
                <a:ea typeface="华文行楷" panose="02010800040101010101" charset="-122"/>
                <a:cs typeface="Times New Roman" panose="02020603050405020304" charset="0"/>
                <a:sym typeface="Arial" panose="020B0604020202020204" pitchFamily="34" charset="0"/>
              </a:rPr>
              <a:t>Stay tuned for</a:t>
            </a:r>
            <a:r>
              <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敬请期待the first edition of “Voices of Youth” in our </a:t>
            </a:r>
            <a:endPar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upcoming school newspaper. Let us unite as a generation and make </a:t>
            </a:r>
            <a:endPar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our voices heard — your submissions are welcome in any form.</a:t>
            </a:r>
            <a:endPar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
        <p:nvSpPr>
          <p:cNvPr id="3" name="矩形 2"/>
          <p:cNvSpPr/>
          <p:nvPr>
            <p:custDataLst>
              <p:tags r:id="rId4"/>
            </p:custDataLst>
          </p:nvPr>
        </p:nvSpPr>
        <p:spPr>
          <a:xfrm flipH="1">
            <a:off x="148590" y="4632960"/>
            <a:ext cx="12043410" cy="1999615"/>
          </a:xfrm>
          <a:prstGeom prst="rect">
            <a:avLst/>
          </a:prstGeom>
          <a:solidFill>
            <a:schemeClr val="bg1"/>
          </a:solidFill>
        </p:spPr>
        <p:txBody>
          <a:bodyPr wrap="square">
            <a:spAutoFit/>
          </a:bodyPr>
          <a:p>
            <a:pPr indent="0" algn="l" fontAlgn="base">
              <a:lnSpc>
                <a:spcPts val="3720"/>
              </a:lnSpc>
            </a:pPr>
            <a:r>
              <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3. Whether you are an aspiring有抱负的；有志向的 writer, an advocate </a:t>
            </a:r>
            <a:endPar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for change, or simply someone with a unique perspective, we want to </a:t>
            </a:r>
            <a:endPar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hear your voice. Let’s come together and make a difference through </a:t>
            </a:r>
            <a:endPar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our words.</a:t>
            </a:r>
            <a:endParaRPr lang="en-US" altLang="zh-CN" sz="32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5"/>
            <a:ext cx="11494135" cy="829945"/>
          </a:xfrm>
          <a:prstGeom prst="rect">
            <a:avLst/>
          </a:prstGeom>
        </p:spPr>
      </p:pic>
      <p:sp>
        <p:nvSpPr>
          <p:cNvPr id="4" name="文本框 3"/>
          <p:cNvSpPr txBox="1"/>
          <p:nvPr/>
        </p:nvSpPr>
        <p:spPr>
          <a:xfrm flipH="1">
            <a:off x="981075" y="52070"/>
            <a:ext cx="7966075" cy="667385"/>
          </a:xfrm>
          <a:prstGeom prst="rect">
            <a:avLst/>
          </a:prstGeom>
          <a:noFill/>
        </p:spPr>
        <p:txBody>
          <a:bodyPr wrap="square" rtlCol="0">
            <a:noAutofit/>
          </a:bodyPr>
          <a:lstStyle/>
          <a:p>
            <a:pPr algn="ct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possible version 1: </a:t>
            </a:r>
            <a:endPar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custDataLst>
              <p:tags r:id="rId2"/>
            </p:custDataLst>
          </p:nvPr>
        </p:nvSpPr>
        <p:spPr>
          <a:xfrm flipH="1">
            <a:off x="87630" y="998220"/>
            <a:ext cx="11748770" cy="4861560"/>
          </a:xfrm>
          <a:prstGeom prst="rect">
            <a:avLst/>
          </a:prstGeom>
          <a:solidFill>
            <a:schemeClr val="bg1"/>
          </a:solidFill>
        </p:spPr>
        <p:txBody>
          <a:bodyPr wrap="square">
            <a:spAutoFit/>
          </a:bodyPr>
          <a:p>
            <a:pPr indent="0" algn="l" fontAlgn="base">
              <a:lnSpc>
                <a:spcPts val="3720"/>
              </a:lnSpc>
            </a:pPr>
            <a:r>
              <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“Voices of Youth”, an upcoming brand new column of our newspaper, is </a:t>
            </a:r>
            <a:endPar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designed to give us students a platform to express our thoughts, share our experiences, and highlight our perspectives on various issues.</a:t>
            </a:r>
            <a:endPar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From hot environmental issues to lesser-known aspects of campus life, the column will cover a wide range of topics. Our first topic will be "Health", and you are welcome to raise a specific health issue troubling you, share an anecdote about your healthy lifestyle or anything related to the topic.  Submissions can be sent to Voices of Youth@edu.com before l0*each month.</a:t>
            </a:r>
            <a:endPar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       Your voice does matter! Looking forward to your contributions!</a:t>
            </a:r>
            <a:endPar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a:p>
            <a:pPr indent="0" algn="l" fontAlgn="base">
              <a:lnSpc>
                <a:spcPts val="3720"/>
              </a:lnSpc>
            </a:pPr>
            <a:r>
              <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rPr>
              <a:t>106w</a:t>
            </a:r>
            <a:endParaRPr lang="en-US" altLang="zh-CN" sz="2800" dirty="0" smtClean="0">
              <a:solidFill>
                <a:srgbClr val="392F2F"/>
              </a:solidFill>
              <a:latin typeface="Times New Roman" panose="02020603050405020304" charset="0"/>
              <a:ea typeface="华文行楷" panose="02010800040101010101" charset="-122"/>
              <a:cs typeface="Times New Roman" panose="02020603050405020304" charset="0"/>
              <a:sym typeface="Arial" panose="020B0604020202020204" pitchFamily="34" charset="0"/>
            </a:endParaRPr>
          </a:p>
        </p:txBody>
      </p:sp>
      <p:sp>
        <p:nvSpPr>
          <p:cNvPr id="3" name="文本框 2"/>
          <p:cNvSpPr txBox="1"/>
          <p:nvPr/>
        </p:nvSpPr>
        <p:spPr>
          <a:xfrm flipH="1">
            <a:off x="-281305" y="5859780"/>
            <a:ext cx="7011670" cy="667385"/>
          </a:xfrm>
          <a:prstGeom prst="rect">
            <a:avLst/>
          </a:prstGeom>
          <a:noFill/>
        </p:spPr>
        <p:txBody>
          <a:bodyPr wrap="square" rtlCol="0">
            <a:noAutofit/>
          </a:bodyPr>
          <a:p>
            <a:pPr algn="ctr"/>
            <a:r>
              <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rPr>
              <a:t>Your evaluation? </a:t>
            </a:r>
            <a:endParaRPr lang="en-US" altLang="zh-CN" sz="3200" b="1" dirty="0" smtClean="0">
              <a:solidFill>
                <a:srgbClr val="0070C0"/>
              </a:solidFill>
              <a:latin typeface="Times New Roman" panose="02020603050405020304" charset="0"/>
              <a:ea typeface="方正静蕾简体" panose="02000000000000000000" pitchFamily="2" charset="-122"/>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6832</Words>
  <Application>WPS 演示</Application>
  <PresentationFormat>宽屏</PresentationFormat>
  <Paragraphs>173</Paragraphs>
  <Slides>14</Slides>
  <Notes>26</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14</vt:i4>
      </vt:variant>
    </vt:vector>
  </HeadingPairs>
  <TitlesOfParts>
    <vt:vector size="30" baseType="lpstr">
      <vt:lpstr>Arial</vt:lpstr>
      <vt:lpstr>宋体</vt:lpstr>
      <vt:lpstr>Wingdings</vt:lpstr>
      <vt:lpstr>方正喵呜体</vt:lpstr>
      <vt:lpstr>华文隶书</vt:lpstr>
      <vt:lpstr>华文新魏</vt:lpstr>
      <vt:lpstr>Times New Roman</vt:lpstr>
      <vt:lpstr>方正静蕾简体</vt:lpstr>
      <vt:lpstr>华文行楷</vt:lpstr>
      <vt:lpstr>Calibri</vt:lpstr>
      <vt:lpstr>微软雅黑</vt:lpstr>
      <vt:lpstr>Arial Unicode MS</vt:lpstr>
      <vt:lpstr>Calibri Light</vt:lpstr>
      <vt:lpstr>HelveticaNeue</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手绘论文答辩</dc:title>
  <dc:creator>PC</dc:creator>
  <cp:lastModifiedBy>Administrator</cp:lastModifiedBy>
  <cp:revision>114</cp:revision>
  <dcterms:created xsi:type="dcterms:W3CDTF">2017-04-02T11:58:00Z</dcterms:created>
  <dcterms:modified xsi:type="dcterms:W3CDTF">2023-12-07T02:54:08Z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5457AF7F6CED4BEB85A331E1BE90F91E_13</vt:lpwstr>
  </property>
  <property fmtid="{D5CDD505-2E9C-101B-9397-08002B2CF9AE}" pid="3" name="KSOProductBuildVer">
    <vt:lpwstr>2052-11.8.2.7978</vt:lpwstr>
  </property>
</Properties>
</file>