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34" r:id="rId3"/>
    <p:sldId id="476" r:id="rId4"/>
    <p:sldId id="484" r:id="rId6"/>
    <p:sldId id="493" r:id="rId7"/>
    <p:sldId id="494" r:id="rId8"/>
    <p:sldId id="495" r:id="rId9"/>
    <p:sldId id="496" r:id="rId10"/>
    <p:sldId id="510" r:id="rId11"/>
    <p:sldId id="497" r:id="rId12"/>
    <p:sldId id="500" r:id="rId13"/>
    <p:sldId id="488" r:id="rId14"/>
    <p:sldId id="489" r:id="rId15"/>
    <p:sldId id="485" r:id="rId16"/>
    <p:sldId id="498" r:id="rId17"/>
    <p:sldId id="499" r:id="rId18"/>
    <p:sldId id="501" r:id="rId19"/>
    <p:sldId id="503" r:id="rId20"/>
    <p:sldId id="507" r:id="rId21"/>
    <p:sldId id="502" r:id="rId22"/>
    <p:sldId id="505" r:id="rId23"/>
    <p:sldId id="506" r:id="rId24"/>
    <p:sldId id="256" r:id="rId25"/>
    <p:sldId id="273" r:id="rId26"/>
    <p:sldId id="275" r:id="rId27"/>
    <p:sldId id="512" r:id="rId28"/>
    <p:sldId id="303" r:id="rId29"/>
    <p:sldId id="304" r:id="rId30"/>
    <p:sldId id="310" r:id="rId31"/>
    <p:sldId id="511" r:id="rId32"/>
    <p:sldId id="259" r:id="rId33"/>
    <p:sldId id="260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3" y="48"/>
      </p:cViewPr>
      <p:guideLst>
        <p:guide orient="horz" pos="22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89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B6EF1-396C-4AEB-9E28-6A283DE45F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78D82-5840-4439-8788-BADC1B66F4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6048-1FD2-486E-8597-2DE06F915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37163" y="2475345"/>
            <a:ext cx="701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Reading and thinking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04655" y="92363"/>
            <a:ext cx="648392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literal and implied meaning 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93964" y="757383"/>
          <a:ext cx="11647054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801"/>
                <a:gridCol w="8260253"/>
              </a:tblGrid>
              <a:tr h="922291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Literal meaning</a:t>
                      </a:r>
                      <a:endParaRPr lang="en-US" altLang="zh-CN" sz="3200" b="1" dirty="0">
                        <a:solidFill>
                          <a:srgbClr val="0070C0"/>
                        </a:solidFill>
                        <a:latin typeface="Bahnschrift" panose="020B0502040204020203" pitchFamily="34" charset="0"/>
                      </a:endParaRPr>
                    </a:p>
                    <a:p>
                      <a:r>
                        <a:rPr lang="en-US" altLang="zh-CN" sz="3200" b="1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( </a:t>
                      </a:r>
                      <a:r>
                        <a:rPr lang="zh-CN" altLang="en-US" sz="3200" b="1" dirty="0">
                          <a:solidFill>
                            <a:srgbClr val="0070C0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字面意义</a:t>
                      </a:r>
                      <a:r>
                        <a:rPr lang="en-US" altLang="zh-CN" sz="3200" b="1" dirty="0">
                          <a:solidFill>
                            <a:srgbClr val="0070C0"/>
                          </a:solidFill>
                          <a:latin typeface="Bahnschrift" panose="020B0502040204020203" pitchFamily="34" charset="0"/>
                        </a:rPr>
                        <a:t>) L</a:t>
                      </a:r>
                      <a:endParaRPr lang="zh-CN" altLang="en-US" sz="3200" b="1" dirty="0">
                        <a:solidFill>
                          <a:srgbClr val="0070C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usual,</a:t>
                      </a:r>
                      <a:r>
                        <a:rPr lang="en-US" altLang="zh-CN" sz="28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basic meaning of the words i.e. exactly what they words say 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implied meaning</a:t>
                      </a:r>
                      <a:endParaRPr lang="en-US" altLang="zh-CN" sz="28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（</a:t>
                      </a:r>
                      <a:r>
                        <a:rPr lang="zh-CN" altLang="en-US" sz="2800" b="1" dirty="0">
                          <a:solidFill>
                            <a:srgbClr val="0070C0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隐含意义</a:t>
                      </a:r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）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I </a:t>
                      </a:r>
                      <a:endParaRPr lang="zh-CN" altLang="en-US" sz="2800" b="1" dirty="0">
                        <a:solidFill>
                          <a:srgbClr val="0070C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suggested but not</a:t>
                      </a:r>
                      <a:r>
                        <a:rPr lang="en-US" altLang="zh-CN" sz="24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directly expressed, i.e. you guess the meaning based on you know.</a:t>
                      </a:r>
                      <a:endParaRPr lang="zh-CN" alt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58619" y="3629890"/>
            <a:ext cx="1072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Tibetan antelope lives high above sea level. 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3964" y="4368797"/>
            <a:ext cx="501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by “The air is thin.”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41746" y="339436"/>
          <a:ext cx="11508507" cy="6179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1849"/>
                <a:gridCol w="1671858"/>
                <a:gridCol w="5384800"/>
              </a:tblGrid>
              <a:tr h="1544782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they first</a:t>
                      </a:r>
                      <a:r>
                        <a:rPr lang="en-US" altLang="zh-CN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saw the antelopes, they were very far away. </a:t>
                      </a:r>
                      <a:endParaRPr lang="zh-CN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44782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should not buy goods made from endangered</a:t>
                      </a:r>
                      <a:r>
                        <a:rPr lang="en-US" altLang="zh-CN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animals.</a:t>
                      </a:r>
                      <a:endParaRPr lang="zh-CN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44782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activities</a:t>
                      </a:r>
                      <a:r>
                        <a:rPr lang="en-US" altLang="zh-CN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threatening animals and plants. </a:t>
                      </a:r>
                      <a:endParaRPr lang="zh-CN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44782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Tibetan</a:t>
                      </a:r>
                      <a:r>
                        <a:rPr lang="en-US" altLang="zh-CN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antelope is not an endangered species now. </a:t>
                      </a:r>
                      <a:endParaRPr lang="zh-CN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969163" y="570342"/>
            <a:ext cx="163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by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99379" y="454889"/>
            <a:ext cx="509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just </a:t>
            </a:r>
            <a:r>
              <a:rPr lang="en-US" altLang="zh-C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out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herd of graceful animals.  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20869" y="1868452"/>
            <a:ext cx="5421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being hunted, illegally, for their valuable fur. 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Hunters were shooting antelopes to make profits.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90653" y="2334365"/>
            <a:ext cx="163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by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74687" y="3429000"/>
            <a:ext cx="5421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reserve is a shelter for the animals and plants. 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…since the threats to the Tibetan antelope have not yet disappeared. 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69163" y="3682889"/>
            <a:ext cx="163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by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20868" y="4975708"/>
            <a:ext cx="542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June 2015, the Tibetan antelope was removed from the endangered species list. 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90653" y="5220485"/>
            <a:ext cx="163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 meaning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  <p:bldP spid="10" grpId="0"/>
      <p:bldP spid="11" grpId="0" build="p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230091" y="273645"/>
            <a:ext cx="6888564" cy="623959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air is thin.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short hike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snow-covered mountains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disappear into clouds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plain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out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herd of graceful animals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 them moving slowly across the grass, I’m struck by their beauty.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reminded of… (remind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38545" y="128675"/>
            <a:ext cx="5374807" cy="6604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空气稀薄。</a:t>
            </a:r>
            <a:endParaRPr lang="en-US" altLang="zh-CN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一次短途远足</a:t>
            </a:r>
            <a:endParaRPr lang="en-US" altLang="zh-CN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白雪覆盖的山脉消失在云端</a:t>
            </a:r>
            <a:r>
              <a:rPr lang="en-US" altLang="zh-CN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在平原</a:t>
            </a:r>
            <a:endParaRPr lang="en-US" altLang="zh-CN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分辨出</a:t>
            </a:r>
            <a:r>
              <a:rPr lang="en-US" altLang="zh-CN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一群形体优美的动物</a:t>
            </a:r>
            <a:endParaRPr lang="en-US" altLang="zh-CN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看着他们慢慢穿过</a:t>
            </a:r>
            <a:r>
              <a:rPr lang="en-US" altLang="zh-CN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…, </a:t>
            </a:r>
            <a:r>
              <a:rPr lang="zh-CN" altLang="en-US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被它们的美打动</a:t>
            </a:r>
            <a:endParaRPr lang="en-US" altLang="zh-CN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想起</a:t>
            </a:r>
            <a:endParaRPr lang="en-US" altLang="zh-CN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0737" y="128675"/>
            <a:ext cx="1428596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Para 1-2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3563" y="56755"/>
            <a:ext cx="4743237" cy="653925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自然保护区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动植物的避难所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数目下降了百分之五十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射杀羚羊来盈利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为了保护</a:t>
            </a:r>
            <a:r>
              <a:rPr lang="en-US" altLang="zh-CN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而不灭绝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放置</a:t>
            </a:r>
            <a:r>
              <a:rPr lang="en-US" altLang="zh-CN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/</a:t>
            </a: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使处于国家保护之下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照看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免受攻击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采取有效的措施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数目得以恢复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从濒危名单上被移除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打算做某事</a:t>
            </a:r>
            <a:endParaRPr lang="en-US" altLang="zh-CN" sz="2800" b="1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0737" y="128675"/>
            <a:ext cx="1428596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Para 3-6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724400" y="159408"/>
            <a:ext cx="7306639" cy="6861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Nature Reserve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shelter for animals and plants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population dropped by 50% 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shoot antelopes to make profits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order to save/ protect </a:t>
            </a:r>
            <a:r>
              <a:rPr lang="en-US" altLang="zh-CN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from extinction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place it under national protection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watch over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keep ..safe from attacks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take effective measures (to do </a:t>
            </a:r>
            <a:r>
              <a:rPr lang="en-US" altLang="zh-CN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population has recovered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be removed from the endangered list 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intend to do </a:t>
            </a:r>
            <a:r>
              <a:rPr lang="en-US" altLang="zh-CN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(be intended for…)</a:t>
            </a:r>
            <a:endParaRPr lang="en-US" altLang="zh-CN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6327" y="212436"/>
            <a:ext cx="1149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0677754" y="121008"/>
            <a:ext cx="1303562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1-2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190" y="324884"/>
            <a:ext cx="11388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 the plain in front of us, we can just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out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herd of graceful animals.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380" y="1340669"/>
            <a:ext cx="1190567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out: 1) to manage 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somebody/something or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something  </a:t>
            </a:r>
            <a:r>
              <a:rPr lang="zh-CN" altLang="en-US" sz="28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看清；听清；分清；辨认清楚</a:t>
            </a:r>
            <a:endParaRPr lang="zh-CN" altLang="en-US" sz="2800" b="1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380" y="2356454"/>
            <a:ext cx="108712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黑暗中我只看出了一个人的轮廓。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could just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out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figure in the darkness.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我能听到说话的声音，却听不清他们在说什么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 could hear voices but I couldn't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out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were saying.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799" y="4220374"/>
            <a:ext cx="1190567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out: 2)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something; to see the reasons for something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zh-CN" altLang="en-US" sz="28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理解；明白（事理）</a:t>
            </a:r>
            <a:endParaRPr lang="zh-CN" altLang="en-US" sz="2800" b="1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636" y="5388773"/>
            <a:ext cx="10871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我搞不清自己做了 什么惹她不高兴。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couldn’t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out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had done to annoy her.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2190" y="324884"/>
            <a:ext cx="11701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Watching them move slowly across the green grass, I _____________(strike) by their beauty.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6362" y="755771"/>
            <a:ext cx="179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struck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6362" y="1309769"/>
            <a:ext cx="165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strike v.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04291" y="1309769"/>
            <a:ext cx="399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struck, struck/stricken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6362" y="1763733"/>
            <a:ext cx="1178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struck by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to be impressed or interested by somebody/something; to like somebody/something very much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被某人（或某物）打动；迷恋某人（或某物）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4871" y="3123317"/>
            <a:ext cx="1178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was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particularly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struck by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the sound of the birds.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727" y="3658795"/>
            <a:ext cx="1175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3. I _________________(remind) _______the danger__________  they are in.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75326" y="3658795"/>
            <a:ext cx="259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reminded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02991" y="3633470"/>
            <a:ext cx="90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0404" y="3443351"/>
            <a:ext cx="1496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(that)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(which)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4481" y="4298223"/>
            <a:ext cx="4414463" cy="224676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 v.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remember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 </a:t>
            </a:r>
            <a:r>
              <a:rPr lang="en-US" altLang="zh-CN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 </a:t>
            </a:r>
            <a:r>
              <a:rPr lang="en-US" altLang="zh-CN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do </a:t>
            </a:r>
            <a:r>
              <a:rPr lang="en-US" altLang="zh-CN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 </a:t>
            </a:r>
            <a:r>
              <a:rPr lang="en-US" altLang="zh-CN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that-clause</a:t>
            </a:r>
            <a:endParaRPr lang="zh-CN" alt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08944" y="4508312"/>
            <a:ext cx="7315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The pictures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reminded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him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of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his childhood.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We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reminded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him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close the door.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reminded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that I hadn’t called Mother. 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 build="p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43" y="435081"/>
            <a:ext cx="1155203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 when </a:t>
            </a:r>
            <a:r>
              <a:rPr lang="en-GB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learn to </a:t>
            </a:r>
            <a:r>
              <a:rPr lang="en-GB" altLang="zh-CN" sz="32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exist in harmony with </a:t>
            </a:r>
            <a:r>
              <a:rPr lang="en-GB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nature </a:t>
            </a:r>
            <a:r>
              <a:rPr lang="en-GB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we stop</a:t>
            </a:r>
            <a:r>
              <a:rPr lang="en-GB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being a threat to </a:t>
            </a:r>
            <a:r>
              <a:rPr lang="en-GB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wildlife and to our plant.</a:t>
            </a:r>
            <a:endParaRPr lang="zh-CN" altLang="en-US" sz="3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8202" y="1582020"/>
            <a:ext cx="1191330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Only+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状语（从句）置于句首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，主句用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部分倒装 </a:t>
            </a:r>
            <a:endParaRPr kumimoji="1"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(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助动词或情态动词放在主语之前）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6251" y="2592916"/>
            <a:ext cx="6559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8843" y="3639356"/>
            <a:ext cx="6917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8843" y="4707452"/>
            <a:ext cx="10287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after he had the confidence in himself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8700" y="3107186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只是到了那时我才意识到是我错了。</a:t>
            </a:r>
            <a:endParaRPr kumimoji="1"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6046" y="4150425"/>
            <a:ext cx="5099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只有努力工作你才能成功。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8843" y="5722977"/>
            <a:ext cx="10597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只有在他对自己有了信心之后，他才在学习上取得了很大的进步。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84131" y="2562865"/>
            <a:ext cx="4679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I realize that I was wrong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3597154"/>
            <a:ext cx="615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by working hard can you succeed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14797" y="5123723"/>
            <a:ext cx="6251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he make great progress in his study.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0712911" y="4402"/>
            <a:ext cx="1303562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3-6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769" y="1527586"/>
            <a:ext cx="811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Discovering useful structures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9562" y="2775473"/>
            <a:ext cx="648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an ongoing event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0029" y="5145582"/>
            <a:ext cx="2807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being done </a:t>
            </a:r>
            <a:endParaRPr lang="zh-CN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8565" y="3972999"/>
            <a:ext cx="211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doing</a:t>
            </a:r>
            <a:endParaRPr lang="zh-CN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" y="805038"/>
            <a:ext cx="11693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1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Tibetan antelopes live on the plains of Tibet, Xinjiang, and Qinghai. Watching them move slowly across the green grass, I’m struck by their beauty. 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also reminded of the danger they are in. They are being hunted, illegally, for their valuable fur. </a:t>
            </a:r>
            <a:endParaRPr lang="zh-CN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5002" y="1258645"/>
            <a:ext cx="2861534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70441" y="1718648"/>
            <a:ext cx="804136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20431" y="2138196"/>
            <a:ext cx="804136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440713" y="2138196"/>
            <a:ext cx="804136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6854" y="4077736"/>
            <a:ext cx="11641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also reminded of the danger they are in. People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hunting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them, illegally, for their valuable fur.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437461" y="4135241"/>
            <a:ext cx="804136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190887" y="4175191"/>
            <a:ext cx="1117005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7128" y="3166320"/>
            <a:ext cx="1065007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前一句中的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they (Tibetan antelopes), 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在后一句中放在句首的位置利用被动再次提及，保证两句的连贯和衔接，保证语段的流畅性。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227" y="5147520"/>
            <a:ext cx="1092438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后一句中的主语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people 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在前文未被提及，显得突兀，前后句子不连贯，破坏了语段的连贯性。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左弧形箭头 17"/>
          <p:cNvSpPr/>
          <p:nvPr/>
        </p:nvSpPr>
        <p:spPr>
          <a:xfrm>
            <a:off x="64545" y="2557745"/>
            <a:ext cx="487682" cy="23800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810" y="3419144"/>
            <a:ext cx="64904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387" y="121761"/>
            <a:ext cx="948107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现在进行时（主动，被动）表示正在进行，或者未完成</a:t>
            </a:r>
            <a:endParaRPr lang="zh-CN" altLang="en-US" sz="2800" b="1" u="sng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1" y="0"/>
          <a:ext cx="12192000" cy="6880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7145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altLang="zh-CN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 study </a:t>
                      </a:r>
                      <a:endParaRPr lang="zh-CN" altLang="en-US" sz="36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714500">
                <a:tc gridSpan="2">
                  <a:txBody>
                    <a:bodyPr/>
                    <a:lstStyle/>
                    <a:p>
                      <a:pPr algn="ctr"/>
                      <a:endParaRPr lang="en-US" altLang="zh-CN" sz="4400" b="1" dirty="0">
                        <a:latin typeface="Algerian" panose="04020705040A02060702" pitchFamily="82" charset="0"/>
                      </a:endParaRPr>
                    </a:p>
                    <a:p>
                      <a:pPr algn="ctr"/>
                      <a:endParaRPr lang="en-US" altLang="zh-CN" sz="4400" b="1" dirty="0">
                        <a:latin typeface="Algerian" panose="04020705040A02060702" pitchFamily="82" charset="0"/>
                      </a:endParaRPr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方正舒体" panose="02010601030101010101" pitchFamily="2" charset="-122"/>
                        <a:ea typeface="方正舒体" panose="02010601030101010101" pitchFamily="2" charset="-122"/>
                      </a:endParaRPr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236302" y="411273"/>
            <a:ext cx="726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M2U2 Wildlife Protection</a:t>
            </a:r>
            <a:endParaRPr lang="en-US" altLang="zh-C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50"/>
    </mc:Choice>
    <mc:Fallback>
      <p:transition spd="slow" advTm="1025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122" y="116548"/>
            <a:ext cx="11639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</a:t>
            </a:r>
            <a:r>
              <a:rPr lang="en-US" altLang="zh-CN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evening, I drink a cup of tea and watch the stars, I think about the antelopes and what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Zhaxi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told me.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is being done to protect  wildlife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if we really want to save the planet, we must change  our way of life.    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左弧形箭头 5"/>
          <p:cNvSpPr/>
          <p:nvPr/>
        </p:nvSpPr>
        <p:spPr>
          <a:xfrm>
            <a:off x="64544" y="2358685"/>
            <a:ext cx="903643" cy="14064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330" y="2806872"/>
            <a:ext cx="64904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9048" y="2276485"/>
            <a:ext cx="106464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evening, I drink a cup of tea and watch the stars, I think about the antelopes and what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Zhaxi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told me.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are doing much to protect wildlife,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but if we really want to save the planet, we must change  our way of life.    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78" y="4303501"/>
            <a:ext cx="1092438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本段主要内容是写作者的思考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(reflect),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视角是第一人称，如果加入别的人物，就会破坏语段的连贯性。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08623" y="610733"/>
            <a:ext cx="305697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719371" y="610733"/>
            <a:ext cx="305697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944035" y="1003221"/>
            <a:ext cx="486784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74374" y="1490205"/>
            <a:ext cx="458096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300396" y="1490205"/>
            <a:ext cx="458096" cy="419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22" y="0"/>
            <a:ext cx="176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endParaRPr lang="zh-CN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122" y="584775"/>
            <a:ext cx="118226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Right now, the deer ________________(watch) over by many volunteers.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Who ______________(hunt) the kangaroos? Where are they ______________(hunt)?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It is reported that living spaces for wildlife __________________(reduce) due to the cutting of trees?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 new library ________________(build) in our school. It will open next year.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Don’t worry. Measures _______________(take) to stop such a thing from happening again.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It is believed that many plant species ___________________(threaten) with extinction.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0631" y="584775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being watched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8471" y="1046440"/>
            <a:ext cx="219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hunting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922" y="1451429"/>
            <a:ext cx="242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hunted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4868" y="1913094"/>
            <a:ext cx="296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being reduced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8706" y="2769988"/>
            <a:ext cx="296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built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9826" y="3557089"/>
            <a:ext cx="296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being taken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6103" y="4336090"/>
            <a:ext cx="352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being threatened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" y="-326663"/>
            <a:ext cx="2123242" cy="28551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50" y="83124"/>
            <a:ext cx="1605290" cy="24453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19" y="-105703"/>
            <a:ext cx="1936426" cy="263422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95" y="93347"/>
            <a:ext cx="1624239" cy="24351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0575" y="83125"/>
            <a:ext cx="1800730" cy="244539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0" y="4329483"/>
            <a:ext cx="1748556" cy="24730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49" y="4329483"/>
            <a:ext cx="1748556" cy="276022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53" y="4385541"/>
            <a:ext cx="2230373" cy="2472459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78" y="4340541"/>
            <a:ext cx="1748556" cy="24724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4" y="4340541"/>
            <a:ext cx="1812741" cy="2465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07351" y="2628429"/>
            <a:ext cx="570980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B2U2  Reading for writing 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0131" y="0"/>
            <a:ext cx="3486434" cy="1080938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Language study </a:t>
            </a:r>
            <a:endPara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335" y="978059"/>
            <a:ext cx="1079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comes to +n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当涉及某事（或做某事）时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2793" y="1640201"/>
            <a:ext cx="1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When it comes to playing football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</a:rPr>
              <a:t>, Lionel Messi is </a:t>
            </a:r>
            <a:r>
              <a:rPr lang="en-US" altLang="zh-C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the best I know. 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504" y="3669721"/>
            <a:ext cx="1079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719" y="3669721"/>
            <a:ext cx="1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1334" y="2223171"/>
            <a:ext cx="11812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stir – stir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stir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stir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move a liquid or substance around, using a spoon or something similar, in order to mix it completely </a:t>
            </a:r>
            <a:r>
              <a:rPr lang="zh-CN" altLang="en-US" sz="2800" dirty="0"/>
              <a:t>搅动；搅和；搅拌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1504" y="3548495"/>
            <a:ext cx="11812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stir up 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people feel strong emotions </a:t>
            </a:r>
            <a:r>
              <a:rPr lang="zh-CN" altLang="en-US" sz="3200" dirty="0">
                <a:solidFill>
                  <a:srgbClr val="002060"/>
                </a:solidFill>
              </a:rPr>
              <a:t>激起（感情）</a:t>
            </a:r>
            <a:endParaRPr lang="en-US" altLang="zh-CN" sz="3200" dirty="0">
              <a:solidFill>
                <a:srgbClr val="002060"/>
              </a:solidFill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try to cause arguments or problems</a:t>
            </a:r>
            <a:r>
              <a:rPr lang="zh-CN" altLang="en-US" sz="3200" dirty="0"/>
              <a:t>挑起，煽动（争执或事端）</a:t>
            </a:r>
            <a:endParaRPr lang="en-US" altLang="zh-CN" sz="3200" dirty="0"/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stir up a debate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stir up trouble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stir up things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挑拨是非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6" grpId="0"/>
      <p:bldP spid="7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7428" y="238991"/>
            <a:ext cx="1105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Who do you think is the ________(intend) audience for each poster? 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29100" y="300546"/>
            <a:ext cx="145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289" y="1039091"/>
            <a:ext cx="1148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intended adj. 1</a:t>
            </a:r>
            <a:r>
              <a:rPr lang="zh-CN" alt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you are trying to achieve or reach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意欲达到的；打算的；计划的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345" y="1633104"/>
            <a:ext cx="6024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intended audience   </a:t>
            </a:r>
            <a:r>
              <a:rPr lang="zh-CN" altLang="en-US" sz="2400" dirty="0"/>
              <a:t>预期的观众</a:t>
            </a:r>
            <a:r>
              <a:rPr lang="en-US" altLang="zh-CN" sz="2400" dirty="0"/>
              <a:t>/ </a:t>
            </a:r>
            <a:r>
              <a:rPr lang="zh-CN" altLang="en-US" sz="2400" dirty="0"/>
              <a:t>读者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825" y="2273877"/>
            <a:ext cx="11286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zh-CN" alt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32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intended for</a:t>
            </a:r>
            <a:r>
              <a:rPr lang="en-US" altLang="zh-CN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planned or designed for somebody/something   </a:t>
            </a:r>
            <a:r>
              <a:rPr lang="zh-CN" altLang="en-US" sz="3200" dirty="0"/>
              <a:t>为</a:t>
            </a:r>
            <a:r>
              <a:rPr lang="en-US" altLang="zh-CN" sz="3200" dirty="0"/>
              <a:t>…</a:t>
            </a:r>
            <a:r>
              <a:rPr lang="zh-CN" altLang="en-US" sz="3200" dirty="0"/>
              <a:t>打算（或设计）的</a:t>
            </a:r>
            <a:endParaRPr lang="en-US" altLang="zh-CN" sz="3200" dirty="0"/>
          </a:p>
          <a:p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 is intended for you. 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211" y="4071293"/>
            <a:ext cx="1128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zh-CN" alt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intend to do </a:t>
            </a:r>
            <a:r>
              <a:rPr lang="en-US" altLang="zh-CN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= mean/plan to do </a:t>
            </a:r>
            <a:r>
              <a:rPr lang="en-US" altLang="zh-CN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打算做</a:t>
            </a:r>
            <a:r>
              <a:rPr lang="en-US" altLang="zh-CN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97540" y="1781033"/>
            <a:ext cx="710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</a:rPr>
              <a:t>B2U2 </a:t>
            </a:r>
            <a:r>
              <a:rPr lang="zh-CN" altLang="en-US" sz="4000" b="1" dirty="0">
                <a:solidFill>
                  <a:schemeClr val="accent1"/>
                </a:solidFill>
              </a:rPr>
              <a:t>教材答案和讲评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336" y="1886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4 on P 17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360" y="740363"/>
            <a:ext cx="1144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plains, threat, hunters, illegally, reserves, attacks,   exists,  harmony 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43" y="1412776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herd n.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of animals of the same type that live and feed together </a:t>
            </a:r>
            <a:r>
              <a:rPr lang="zh-CN" altLang="en-US" sz="2800" dirty="0"/>
              <a:t>兽群；牧群</a:t>
            </a:r>
            <a:endParaRPr lang="en-US" altLang="zh-CN" sz="2800" dirty="0"/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herd of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cows/deer/elephants</a:t>
            </a:r>
            <a:r>
              <a:rPr lang="zh-CN" altLang="en-US" sz="2800" dirty="0"/>
              <a:t>一群牛／鹿／象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671" y="2516076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 order to save them, some countries have created reserves _______ they can live in peace and safety.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08368" y="250777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352" y="3537011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However, the attacks ______ them will continue </a:t>
            </a:r>
            <a:r>
              <a:rPr lang="en-US" altLang="zh-CN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long as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______  buying elephant products exists.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63752" y="351312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88488" y="349084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对话气泡: 椭圆形 11"/>
          <p:cNvSpPr/>
          <p:nvPr/>
        </p:nvSpPr>
        <p:spPr>
          <a:xfrm>
            <a:off x="8544272" y="4581127"/>
            <a:ext cx="2304256" cy="954107"/>
          </a:xfrm>
          <a:prstGeom prst="wedgeEllipseCallout">
            <a:avLst>
              <a:gd name="adj1" fmla="val -69737"/>
              <a:gd name="adj2" fmla="val -110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只要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8" grpId="0"/>
      <p:bldP spid="9" grpId="0" build="p"/>
      <p:bldP spid="10" grpId="0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336" y="1886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2 on P 18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352" y="908720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working, being painted      2. being written     3. being attacked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being watched    5. hunting , being hunted       6. being reduced 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344" y="1988840"/>
            <a:ext cx="11449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to…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somebody/something </a:t>
            </a:r>
            <a:r>
              <a:rPr lang="zh-CN" altLang="en-US" sz="2800" dirty="0"/>
              <a:t>由于；因为</a:t>
            </a:r>
            <a:endParaRPr lang="en-US" altLang="zh-CN" sz="2800" dirty="0"/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team's success was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largely due to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efforts.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/>
              <a:t>这个队的成功主要是她努力的结果。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335" y="188640"/>
            <a:ext cx="808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1 on P 22  Assessing your progress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352" y="908720"/>
            <a:ext cx="11449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die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(out) of   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concerned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search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up/out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be aware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短文：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concerned about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dying out, be aware of, search for, adapt to, puts out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is being done ,  are being studied,     is being tested,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is being used,     are being observed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8209" y="207818"/>
            <a:ext cx="464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B2U2 WORKBOOK P67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1450" y="909204"/>
            <a:ext cx="117001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mass  extinction adj. </a:t>
            </a:r>
            <a:r>
              <a:rPr lang="en-US" altLang="zh-C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affecting or involving a large number of people or things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大批的；数量极多的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extinction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at an alarming rate (speed)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以惊人的速度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rate n. 1)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速度 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）比率   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 价格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measure n.   What measures (efforts) are being taken to help them?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authorities: government departments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observe: watch carefully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recovered: returned to its earlier level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intend: plan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variety: differences 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多样性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2000" y="2426870"/>
            <a:ext cx="509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and speaking </a:t>
            </a:r>
            <a:endParaRPr lang="zh-CN" alt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277" y="176645"/>
            <a:ext cx="11700163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1.  The shepherds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watched over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sheep.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I couldn’t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out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he was saying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We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concerned about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endangered animals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This poster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reminds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importance of protecting wildlife.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5. Everyone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aware of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animals’ serious situation.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6. Several bird species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dying out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7. The zoo provides shelter for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8. We are looking forward to living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harmony with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wildlife.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919" y="72735"/>
            <a:ext cx="230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On P 68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1450" y="909204"/>
            <a:ext cx="11700163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endangered wildlife      2. are being threatened    3. effective measures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up/build more native reserves     5. are hunting illegally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have designed a poster to make more people aware of the importance of protecting wildlife 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2510" y="381000"/>
            <a:ext cx="1136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million sharks end up ______ shark fin soup.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09673" y="381000"/>
            <a:ext cx="57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9244" y="1105934"/>
            <a:ext cx="789709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up 1) in…/adv. 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2)  doing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最终成为；最后处于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510" y="2261755"/>
            <a:ext cx="1159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结果所有的活儿都是我一个人干了。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 I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ended up doing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all the work myself.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如果你继续这样，早晚得惹麻烦。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 If you go on like this you'll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end up in trouble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2510" y="4191936"/>
            <a:ext cx="1159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up to…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far as a particular number, level, etc</a:t>
            </a:r>
            <a:r>
              <a:rPr lang="en-US" altLang="zh-CN" dirty="0"/>
              <a:t>.  </a:t>
            </a:r>
            <a:r>
              <a:rPr lang="zh-CN" altLang="en-US" sz="2800" dirty="0"/>
              <a:t>达到（某数量、程度等）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4799" y="323273"/>
            <a:ext cx="11369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 must make people aware _____ the problem and  help protect the endangered wildlife before it was too late. 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89780" y="323273"/>
            <a:ext cx="57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799" y="1482437"/>
            <a:ext cx="11369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  adj. knowing or realizing something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知道；意识到；明白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be aware of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2) be aware that-clause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5708" y="2641601"/>
            <a:ext cx="9319492" cy="305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我们这是在让公众意识到这个问题。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We're just making the public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 of 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issue.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我察觉到她在发抖。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aware that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trembling.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035" y="189346"/>
            <a:ext cx="1136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How many elephants are killed ______ average every day?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99016" y="189346"/>
            <a:ext cx="72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035" y="1025237"/>
            <a:ext cx="74168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average, above average, below average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4219" y="4395236"/>
            <a:ext cx="11369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我只是一个普通的学生。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just an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sort of student.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     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0878" y="1795996"/>
            <a:ext cx="7097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average adj. normal or typical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中等的，适中的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4932" y="2307588"/>
            <a:ext cx="6202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他年近三十， 中等个头。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4212" y="2880735"/>
            <a:ext cx="1136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in his late twenties and of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height.      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4035" y="3589939"/>
            <a:ext cx="10343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2) average adj.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ordinary; not special  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普通的；平常的；一般的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 build="p"/>
      <p:bldP spid="8" grpId="0" build="p"/>
      <p:bldP spid="3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4035" y="189346"/>
            <a:ext cx="1136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I _____________________(concern ) about the African elephants.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8398" y="106219"/>
            <a:ext cx="304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concerned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0253" y="785092"/>
            <a:ext cx="8354292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 v.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to worry somebody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让（某人）担忧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be concerned about/for …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0253" y="1811725"/>
            <a:ext cx="562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我担心他的安全。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I’m concerned about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his safety.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598" y="3187604"/>
            <a:ext cx="873760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2) as far as …be concerned,  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就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而言，关于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1651" y="4003046"/>
            <a:ext cx="1136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As far as I _______________ (concern),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do what you like.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76580" y="3860800"/>
            <a:ext cx="304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concerned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8598" y="4767764"/>
            <a:ext cx="11430002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3)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affect somebody/something; to involve somebody/something 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36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影响；涉及；牵涉</a:t>
            </a:r>
            <a:endParaRPr lang="en-US" altLang="zh-CN" sz="3600" b="1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 be concerned with… </a:t>
            </a:r>
            <a:r>
              <a:rPr lang="zh-CN" altLang="en-US" sz="2400" dirty="0"/>
              <a:t>与</a:t>
            </a:r>
            <a:r>
              <a:rPr lang="en-US" altLang="zh-CN" sz="2400" dirty="0"/>
              <a:t>…</a:t>
            </a:r>
            <a:r>
              <a:rPr lang="zh-CN" altLang="en-US" sz="2400" dirty="0"/>
              <a:t>有关；涉及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99016" y="1037726"/>
            <a:ext cx="6280727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whom it may concern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 (= used for example, at the beginning of a public notice or of a job reference about somebody’s character and ability)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敬启者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（如用于公告或求职推荐信的开头）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 build="p"/>
      <p:bldP spid="8" grpId="0" build="p"/>
      <p:bldP spid="9" grpId="0" animBg="1" build="p"/>
      <p:bldP spid="10" grpId="0" build="p"/>
      <p:bldP spid="11" grpId="0"/>
      <p:bldP spid="12" grpId="0" animBg="1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8920" y="221734"/>
            <a:ext cx="1126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oncern n. </a:t>
            </a:r>
            <a:endParaRPr lang="en-US" altLang="zh-CN" sz="24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zh-CN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feeling of worry, especially one that is shared by many people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（尤指许多人共同的）担心，忧虑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500" y="1711960"/>
            <a:ext cx="772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 </a:t>
            </a:r>
            <a:r>
              <a:rPr lang="en-US" altLang="zh-CN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growing 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concern</a:t>
            </a:r>
            <a:r>
              <a:rPr lang="en-US" altLang="zh-CN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about the spread of Omicron. 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940" y="2463522"/>
            <a:ext cx="1170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n. something that is important to a person, an organization, etc.</a:t>
            </a:r>
            <a:endParaRPr lang="en-US" altLang="zh-CN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（对人、组织等）重要的事情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9880" y="3677919"/>
            <a:ext cx="10843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 </a:t>
            </a:r>
            <a:r>
              <a:rPr lang="en-US" altLang="zh-C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 concern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to ensure the safety of the children.</a:t>
            </a:r>
            <a:endParaRPr lang="en-US" altLang="zh-CN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6327" y="212436"/>
            <a:ext cx="1149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4035" y="189346"/>
            <a:ext cx="11369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Elephants need large living spaces, so it’s difficult for them to adapt ______ the change. 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8034" y="562522"/>
            <a:ext cx="72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6364" y="1308080"/>
            <a:ext cx="572192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adapt (oneself) to…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使）适应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6364" y="2179782"/>
            <a:ext cx="705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随着时间的推移，我逐渐适应了学校生活。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652" y="2867629"/>
            <a:ext cx="1102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As time went by, I gradually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adapted (myself) to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the life on campus.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8652" y="3666574"/>
            <a:ext cx="1102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This new film is said to be adapted ________ a novel by Jane Austin.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68291" y="3555476"/>
            <a:ext cx="1006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818" y="4454526"/>
            <a:ext cx="5273964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be adapted from…..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改编自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 build="p"/>
      <p:bldP spid="7" grpId="0" build="p"/>
      <p:bldP spid="8" grpId="0" build="p"/>
      <p:bldP spid="9" grpId="0" build="p"/>
      <p:bldP spid="10" grpId="0"/>
      <p:bldP spid="11" grpId="0" animBg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TABLE_BEAUTIFY" val="smartTable{45a5d61f-a6a3-4ca3-8145-faeea49fd258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10379</Words>
  <Application>WPS 演示</Application>
  <PresentationFormat>宽屏</PresentationFormat>
  <Paragraphs>435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Wingdings</vt:lpstr>
      <vt:lpstr>Times New Roman</vt:lpstr>
      <vt:lpstr>Algerian</vt:lpstr>
      <vt:lpstr>方正舒体</vt:lpstr>
      <vt:lpstr>华文行楷</vt:lpstr>
      <vt:lpstr>Bahnschrift</vt:lpstr>
      <vt:lpstr>Arial Unicode MS</vt:lpstr>
      <vt:lpstr>Gabriola</vt:lpstr>
      <vt:lpstr>等线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Language study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HZXL</dc:creator>
  <cp:lastModifiedBy>Administrator</cp:lastModifiedBy>
  <cp:revision>298</cp:revision>
  <dcterms:created xsi:type="dcterms:W3CDTF">2019-06-19T02:08:00Z</dcterms:created>
  <dcterms:modified xsi:type="dcterms:W3CDTF">2024-10-25T07:42:45Z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