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4" r:id="rId3"/>
    <p:sldId id="256" r:id="rId4"/>
    <p:sldId id="257" r:id="rId5"/>
    <p:sldId id="258" r:id="rId6"/>
    <p:sldId id="277" r:id="rId7"/>
    <p:sldId id="279" r:id="rId8"/>
    <p:sldId id="280" r:id="rId9"/>
    <p:sldId id="281" r:id="rId10"/>
    <p:sldId id="282" r:id="rId11"/>
    <p:sldId id="285" r:id="rId12"/>
    <p:sldId id="288" r:id="rId13"/>
    <p:sldId id="284" r:id="rId14"/>
    <p:sldId id="283" r:id="rId15"/>
    <p:sldId id="287" r:id="rId16"/>
    <p:sldId id="289" r:id="rId17"/>
    <p:sldId id="275" r:id="rId18"/>
  </p:sldIdLst>
  <p:sldSz cx="18288000" cy="10287000"/>
  <p:notesSz cx="6858000" cy="9144000"/>
  <p:embeddedFontLst>
    <p:embeddedFont>
      <p:font typeface="字由点字倔强黑" panose="00020600040101010101"/>
      <p:regular r:id="rId22"/>
    </p:embeddedFont>
    <p:embeddedFont>
      <p:font typeface="阿里巴巴普惠体" panose="00020600040101010101"/>
      <p:regular r:id="rId23"/>
    </p:embeddedFont>
    <p:embeddedFont>
      <p:font typeface="阿里巴巴普惠体 Bold" panose="00020600040101010101"/>
      <p:bold r:id="rId24"/>
    </p:embeddedFont>
    <p:embeddedFont>
      <p:font typeface="楷体" panose="02010609060101010101" charset="-122"/>
      <p:regular r:id="rId25"/>
    </p:embeddedFont>
    <p:embeddedFont>
      <p:font typeface="等线" panose="02010600030101010101" pitchFamily="2" charset="-122"/>
      <p:regular r:id="rId26"/>
    </p:embeddedFont>
    <p:embeddedFont>
      <p:font typeface="Calibri" panose="020F0502020204030204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1529C"/>
    <a:srgbClr val="F9E1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22" autoAdjust="0"/>
  </p:normalViewPr>
  <p:slideViewPr>
    <p:cSldViewPr>
      <p:cViewPr varScale="1">
        <p:scale>
          <a:sx n="39" d="100"/>
          <a:sy n="39" d="100"/>
        </p:scale>
        <p:origin x="1332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font" Target="fonts/font9.fntdata"/><Relationship Id="rId3" Type="http://schemas.openxmlformats.org/officeDocument/2006/relationships/slide" Target="slides/slide1.xml"/><Relationship Id="rId29" Type="http://schemas.openxmlformats.org/officeDocument/2006/relationships/font" Target="fonts/font8.fntdata"/><Relationship Id="rId28" Type="http://schemas.openxmlformats.org/officeDocument/2006/relationships/font" Target="fonts/font7.fntdata"/><Relationship Id="rId27" Type="http://schemas.openxmlformats.org/officeDocument/2006/relationships/font" Target="fonts/font6.fntdata"/><Relationship Id="rId26" Type="http://schemas.openxmlformats.org/officeDocument/2006/relationships/font" Target="fonts/font5.fntdata"/><Relationship Id="rId25" Type="http://schemas.openxmlformats.org/officeDocument/2006/relationships/font" Target="fonts/font4.fntdata"/><Relationship Id="rId24" Type="http://schemas.openxmlformats.org/officeDocument/2006/relationships/font" Target="fonts/font3.fntdata"/><Relationship Id="rId23" Type="http://schemas.openxmlformats.org/officeDocument/2006/relationships/font" Target="fonts/font2.fntdata"/><Relationship Id="rId22" Type="http://schemas.openxmlformats.org/officeDocument/2006/relationships/font" Target="fonts/font1.fntdata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jpeg"/><Relationship Id="rId2" Type="http://schemas.openxmlformats.org/officeDocument/2006/relationships/image" Target="../media/image14.png"/><Relationship Id="rId1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20.png"/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jpeg"/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.jpeg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2.jpeg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1" name="矩形 1"/>
          <p:cNvSpPr/>
          <p:nvPr/>
        </p:nvSpPr>
        <p:spPr>
          <a:xfrm>
            <a:off x="1116330" y="842645"/>
            <a:ext cx="8515985" cy="84016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6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6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endParaRPr lang="en-US" altLang="zh-CN" sz="6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6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更多教学资源请关注</a:t>
            </a:r>
            <a:endParaRPr lang="en-US" altLang="zh-CN" sz="6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  <a:p>
            <a:r>
              <a:rPr lang="zh-CN" altLang="en-US" sz="6000" b="1">
                <a:solidFill>
                  <a:srgbClr val="FF0000"/>
                </a:solidFill>
                <a:latin typeface="HelveticaNeue" pitchFamily="2" charset="0"/>
                <a:ea typeface="宋体" panose="02010600030101010101" pitchFamily="2" charset="-122"/>
              </a:rPr>
              <a:t>公众号：溯恩英语</a:t>
            </a:r>
            <a:endParaRPr lang="zh-CN" altLang="en-US" sz="6000" b="1">
              <a:solidFill>
                <a:srgbClr val="FF0000"/>
              </a:solidFill>
              <a:latin typeface="HelveticaNeue" pitchFamily="2" charset="0"/>
              <a:ea typeface="宋体" panose="02010600030101010101" pitchFamily="2" charset="-122"/>
            </a:endParaRPr>
          </a:p>
        </p:txBody>
      </p:sp>
      <p:sp>
        <p:nvSpPr>
          <p:cNvPr id="5122" name="矩形 3"/>
          <p:cNvSpPr/>
          <p:nvPr/>
        </p:nvSpPr>
        <p:spPr>
          <a:xfrm>
            <a:off x="11438890" y="3565525"/>
            <a:ext cx="575119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6000" b="1">
                <a:latin typeface="华文新魏" pitchFamily="2" charset="-122"/>
                <a:ea typeface="宋体" panose="02010600030101010101" pitchFamily="2" charset="-122"/>
              </a:rPr>
              <a:t>知识产权声明</a:t>
            </a:r>
            <a:endParaRPr lang="zh-CN" altLang="en-US" sz="6000" b="1">
              <a:latin typeface="华文新魏" pitchFamily="2" charset="-122"/>
              <a:ea typeface="宋体" panose="02010600030101010101" pitchFamily="2" charset="-122"/>
            </a:endParaRPr>
          </a:p>
        </p:txBody>
      </p:sp>
      <p:pic>
        <p:nvPicPr>
          <p:cNvPr id="5123" name="图片 11" descr="水印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632315" y="661035"/>
            <a:ext cx="7533640" cy="24396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8060" y="680085"/>
            <a:ext cx="934720" cy="98869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图片 1" descr="qrcode_for_gh_3a435f224ccf_128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8890" y="4443095"/>
            <a:ext cx="4932680" cy="49295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2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39620" y="477074"/>
            <a:ext cx="1840956" cy="2212159"/>
            <a:chOff x="0" y="0"/>
            <a:chExt cx="6604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812800"/>
            </a:xfrm>
            <a:custGeom>
              <a:avLst/>
              <a:gdLst/>
              <a:ahLst/>
              <a:cxnLst/>
              <a:rect l="l" t="t" r="r" b="b"/>
              <a:pathLst>
                <a:path w="660400" h="812800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28502"/>
                  </a:cubicBezTo>
                  <a:lnTo>
                    <a:pt x="660400" y="812800"/>
                  </a:lnTo>
                  <a:lnTo>
                    <a:pt x="0" y="812800"/>
                  </a:lnTo>
                  <a:lnTo>
                    <a:pt x="0" y="328861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9E14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88900"/>
              <a:ext cx="660400" cy="723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416760" y="312286"/>
            <a:ext cx="16649328" cy="2822801"/>
            <a:chOff x="0" y="0"/>
            <a:chExt cx="3891978" cy="640359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91978" cy="640359"/>
            </a:xfrm>
            <a:custGeom>
              <a:avLst/>
              <a:gdLst/>
              <a:ahLst/>
              <a:cxnLst/>
              <a:rect l="l" t="t" r="r" b="b"/>
              <a:pathLst>
                <a:path w="3891978" h="640359">
                  <a:moveTo>
                    <a:pt x="0" y="0"/>
                  </a:moveTo>
                  <a:lnTo>
                    <a:pt x="3891978" y="0"/>
                  </a:lnTo>
                  <a:lnTo>
                    <a:pt x="3891978" y="640359"/>
                  </a:lnTo>
                  <a:lnTo>
                    <a:pt x="0" y="6403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9E144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3891978" cy="687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2307777" y="623821"/>
            <a:ext cx="1347828" cy="475457"/>
            <a:chOff x="0" y="0"/>
            <a:chExt cx="1182969" cy="145161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182969" cy="145161"/>
            </a:xfrm>
            <a:custGeom>
              <a:avLst/>
              <a:gdLst/>
              <a:ahLst/>
              <a:cxnLst/>
              <a:rect l="l" t="t" r="r" b="b"/>
              <a:pathLst>
                <a:path w="1182969" h="145161">
                  <a:moveTo>
                    <a:pt x="0" y="0"/>
                  </a:moveTo>
                  <a:lnTo>
                    <a:pt x="1182969" y="0"/>
                  </a:lnTo>
                  <a:lnTo>
                    <a:pt x="1182969" y="145161"/>
                  </a:lnTo>
                  <a:lnTo>
                    <a:pt x="0" y="145161"/>
                  </a:lnTo>
                  <a:close/>
                </a:path>
              </a:pathLst>
            </a:custGeom>
            <a:solidFill>
              <a:srgbClr val="F9E14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47625"/>
              <a:ext cx="1182969" cy="192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2736423" y="3991471"/>
            <a:ext cx="14777354" cy="26121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marL="0" marR="0" lvl="0" indent="0" algn="ctr" defTabSz="914400" rtl="0" eaLnBrk="1" fontAlgn="auto" latinLnBrk="0" hangingPunct="1">
              <a:lnSpc>
                <a:spcPts val="26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" name="Group 23"/>
          <p:cNvGrpSpPr/>
          <p:nvPr/>
        </p:nvGrpSpPr>
        <p:grpSpPr>
          <a:xfrm>
            <a:off x="1410072" y="3567811"/>
            <a:ext cx="16649328" cy="2431364"/>
            <a:chOff x="0" y="0"/>
            <a:chExt cx="3891978" cy="640359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3891978" cy="640359"/>
            </a:xfrm>
            <a:custGeom>
              <a:avLst/>
              <a:gdLst/>
              <a:ahLst/>
              <a:cxnLst/>
              <a:rect l="l" t="t" r="r" b="b"/>
              <a:pathLst>
                <a:path w="3891978" h="640359">
                  <a:moveTo>
                    <a:pt x="0" y="0"/>
                  </a:moveTo>
                  <a:lnTo>
                    <a:pt x="3891978" y="0"/>
                  </a:lnTo>
                  <a:lnTo>
                    <a:pt x="3891978" y="640359"/>
                  </a:lnTo>
                  <a:lnTo>
                    <a:pt x="0" y="64035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57150" cap="sq">
              <a:solidFill>
                <a:srgbClr val="F9E144"/>
              </a:solidFill>
              <a:prstDash val="solid"/>
              <a:miter/>
            </a:ln>
          </p:spPr>
        </p:sp>
        <p:sp>
          <p:nvSpPr>
            <p:cNvPr id="25" name="TextBox 25"/>
            <p:cNvSpPr txBox="1"/>
            <p:nvPr/>
          </p:nvSpPr>
          <p:spPr>
            <a:xfrm>
              <a:off x="0" y="-47625"/>
              <a:ext cx="3891978" cy="6879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17259300" y="2065388"/>
            <a:ext cx="451803" cy="426222"/>
            <a:chOff x="0" y="0"/>
            <a:chExt cx="602403" cy="568297"/>
          </a:xfrm>
        </p:grpSpPr>
        <p:grpSp>
          <p:nvGrpSpPr>
            <p:cNvPr id="30" name="Group 30"/>
            <p:cNvGrpSpPr/>
            <p:nvPr/>
          </p:nvGrpSpPr>
          <p:grpSpPr>
            <a:xfrm>
              <a:off x="0" y="0"/>
              <a:ext cx="602403" cy="568297"/>
              <a:chOff x="0" y="0"/>
              <a:chExt cx="428817" cy="404538"/>
            </a:xfrm>
          </p:grpSpPr>
          <p:sp>
            <p:nvSpPr>
              <p:cNvPr id="31" name="Freeform 31"/>
              <p:cNvSpPr/>
              <p:nvPr/>
            </p:nvSpPr>
            <p:spPr>
              <a:xfrm>
                <a:off x="0" y="0"/>
                <a:ext cx="428817" cy="404538"/>
              </a:xfrm>
              <a:custGeom>
                <a:avLst/>
                <a:gdLst/>
                <a:ahLst/>
                <a:cxnLst/>
                <a:rect l="l" t="t" r="r" b="b"/>
                <a:pathLst>
                  <a:path w="428817" h="404538">
                    <a:moveTo>
                      <a:pt x="225617" y="0"/>
                    </a:moveTo>
                    <a:cubicBezTo>
                      <a:pt x="337841" y="0"/>
                      <a:pt x="428817" y="90559"/>
                      <a:pt x="428817" y="202269"/>
                    </a:cubicBezTo>
                    <a:cubicBezTo>
                      <a:pt x="428817" y="313979"/>
                      <a:pt x="337841" y="404538"/>
                      <a:pt x="225617" y="404538"/>
                    </a:cubicBezTo>
                    <a:lnTo>
                      <a:pt x="203200" y="404538"/>
                    </a:lnTo>
                    <a:cubicBezTo>
                      <a:pt x="90976" y="404538"/>
                      <a:pt x="0" y="313979"/>
                      <a:pt x="0" y="202269"/>
                    </a:cubicBezTo>
                    <a:cubicBezTo>
                      <a:pt x="0" y="90559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21529C"/>
              </a:solidFill>
            </p:spPr>
          </p:sp>
          <p:sp>
            <p:nvSpPr>
              <p:cNvPr id="32" name="TextBox 32"/>
              <p:cNvSpPr txBox="1"/>
              <p:nvPr/>
            </p:nvSpPr>
            <p:spPr>
              <a:xfrm>
                <a:off x="0" y="-47625"/>
                <a:ext cx="428817" cy="452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3" name="Freeform 33"/>
            <p:cNvSpPr/>
            <p:nvPr/>
          </p:nvSpPr>
          <p:spPr>
            <a:xfrm>
              <a:off x="104433" y="65814"/>
              <a:ext cx="392765" cy="392765"/>
            </a:xfrm>
            <a:custGeom>
              <a:avLst/>
              <a:gdLst/>
              <a:ahLst/>
              <a:cxnLst/>
              <a:rect l="l" t="t" r="r" b="b"/>
              <a:pathLst>
                <a:path w="392765" h="392765">
                  <a:moveTo>
                    <a:pt x="0" y="0"/>
                  </a:moveTo>
                  <a:lnTo>
                    <a:pt x="392765" y="0"/>
                  </a:lnTo>
                  <a:lnTo>
                    <a:pt x="392765" y="392765"/>
                  </a:lnTo>
                  <a:lnTo>
                    <a:pt x="0" y="392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</p:sp>
      </p:grpSp>
      <p:grpSp>
        <p:nvGrpSpPr>
          <p:cNvPr id="34" name="Group 34"/>
          <p:cNvGrpSpPr/>
          <p:nvPr/>
        </p:nvGrpSpPr>
        <p:grpSpPr>
          <a:xfrm>
            <a:off x="17259300" y="5174868"/>
            <a:ext cx="451803" cy="426222"/>
            <a:chOff x="0" y="0"/>
            <a:chExt cx="602403" cy="568297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602403" cy="568297"/>
              <a:chOff x="0" y="0"/>
              <a:chExt cx="428817" cy="404538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428817" cy="404538"/>
              </a:xfrm>
              <a:custGeom>
                <a:avLst/>
                <a:gdLst/>
                <a:ahLst/>
                <a:cxnLst/>
                <a:rect l="l" t="t" r="r" b="b"/>
                <a:pathLst>
                  <a:path w="428817" h="404538">
                    <a:moveTo>
                      <a:pt x="225617" y="0"/>
                    </a:moveTo>
                    <a:cubicBezTo>
                      <a:pt x="337841" y="0"/>
                      <a:pt x="428817" y="90559"/>
                      <a:pt x="428817" y="202269"/>
                    </a:cubicBezTo>
                    <a:cubicBezTo>
                      <a:pt x="428817" y="313979"/>
                      <a:pt x="337841" y="404538"/>
                      <a:pt x="225617" y="404538"/>
                    </a:cubicBezTo>
                    <a:lnTo>
                      <a:pt x="203200" y="404538"/>
                    </a:lnTo>
                    <a:cubicBezTo>
                      <a:pt x="90976" y="404538"/>
                      <a:pt x="0" y="313979"/>
                      <a:pt x="0" y="202269"/>
                    </a:cubicBezTo>
                    <a:cubicBezTo>
                      <a:pt x="0" y="90559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21529C"/>
              </a:solidFill>
            </p:spPr>
          </p:sp>
          <p:sp>
            <p:nvSpPr>
              <p:cNvPr id="37" name="TextBox 37"/>
              <p:cNvSpPr txBox="1"/>
              <p:nvPr/>
            </p:nvSpPr>
            <p:spPr>
              <a:xfrm>
                <a:off x="0" y="-47625"/>
                <a:ext cx="428817" cy="452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8" name="Freeform 38"/>
            <p:cNvSpPr/>
            <p:nvPr/>
          </p:nvSpPr>
          <p:spPr>
            <a:xfrm>
              <a:off x="104433" y="65814"/>
              <a:ext cx="392765" cy="392765"/>
            </a:xfrm>
            <a:custGeom>
              <a:avLst/>
              <a:gdLst/>
              <a:ahLst/>
              <a:cxnLst/>
              <a:rect l="l" t="t" r="r" b="b"/>
              <a:pathLst>
                <a:path w="392765" h="392765">
                  <a:moveTo>
                    <a:pt x="0" y="0"/>
                  </a:moveTo>
                  <a:lnTo>
                    <a:pt x="392765" y="0"/>
                  </a:lnTo>
                  <a:lnTo>
                    <a:pt x="392765" y="392765"/>
                  </a:lnTo>
                  <a:lnTo>
                    <a:pt x="0" y="392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</p:sp>
      </p:grpSp>
      <p:grpSp>
        <p:nvGrpSpPr>
          <p:cNvPr id="39" name="Group 39"/>
          <p:cNvGrpSpPr/>
          <p:nvPr/>
        </p:nvGrpSpPr>
        <p:grpSpPr>
          <a:xfrm>
            <a:off x="17259300" y="8255083"/>
            <a:ext cx="451803" cy="426222"/>
            <a:chOff x="0" y="0"/>
            <a:chExt cx="602403" cy="568297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602403" cy="568297"/>
              <a:chOff x="0" y="0"/>
              <a:chExt cx="428817" cy="404538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428817" cy="404538"/>
              </a:xfrm>
              <a:custGeom>
                <a:avLst/>
                <a:gdLst/>
                <a:ahLst/>
                <a:cxnLst/>
                <a:rect l="l" t="t" r="r" b="b"/>
                <a:pathLst>
                  <a:path w="428817" h="404538">
                    <a:moveTo>
                      <a:pt x="225617" y="0"/>
                    </a:moveTo>
                    <a:cubicBezTo>
                      <a:pt x="337841" y="0"/>
                      <a:pt x="428817" y="90559"/>
                      <a:pt x="428817" y="202269"/>
                    </a:cubicBezTo>
                    <a:cubicBezTo>
                      <a:pt x="428817" y="313979"/>
                      <a:pt x="337841" y="404538"/>
                      <a:pt x="225617" y="404538"/>
                    </a:cubicBezTo>
                    <a:lnTo>
                      <a:pt x="203200" y="404538"/>
                    </a:lnTo>
                    <a:cubicBezTo>
                      <a:pt x="90976" y="404538"/>
                      <a:pt x="0" y="313979"/>
                      <a:pt x="0" y="202269"/>
                    </a:cubicBezTo>
                    <a:cubicBezTo>
                      <a:pt x="0" y="90559"/>
                      <a:pt x="90976" y="0"/>
                      <a:pt x="203200" y="0"/>
                    </a:cubicBezTo>
                    <a:close/>
                  </a:path>
                </a:pathLst>
              </a:custGeom>
              <a:solidFill>
                <a:srgbClr val="21529C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428817" cy="452163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3" name="Freeform 43"/>
            <p:cNvSpPr/>
            <p:nvPr/>
          </p:nvSpPr>
          <p:spPr>
            <a:xfrm>
              <a:off x="104433" y="65814"/>
              <a:ext cx="392765" cy="392765"/>
            </a:xfrm>
            <a:custGeom>
              <a:avLst/>
              <a:gdLst/>
              <a:ahLst/>
              <a:cxnLst/>
              <a:rect l="l" t="t" r="r" b="b"/>
              <a:pathLst>
                <a:path w="392765" h="392765">
                  <a:moveTo>
                    <a:pt x="0" y="0"/>
                  </a:moveTo>
                  <a:lnTo>
                    <a:pt x="392765" y="0"/>
                  </a:lnTo>
                  <a:lnTo>
                    <a:pt x="392765" y="392765"/>
                  </a:lnTo>
                  <a:lnTo>
                    <a:pt x="0" y="3927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"/>
              <a:stretch>
                <a:fillRect/>
              </a:stretch>
            </a:blipFill>
          </p:spPr>
        </p:sp>
      </p:grpSp>
      <p:sp>
        <p:nvSpPr>
          <p:cNvPr id="44" name="Freeform 44"/>
          <p:cNvSpPr/>
          <p:nvPr/>
        </p:nvSpPr>
        <p:spPr>
          <a:xfrm flipH="1">
            <a:off x="24044" y="544709"/>
            <a:ext cx="1652355" cy="2100234"/>
          </a:xfrm>
          <a:custGeom>
            <a:avLst/>
            <a:gdLst/>
            <a:ahLst/>
            <a:cxnLst/>
            <a:rect l="l" t="t" r="r" b="b"/>
            <a:pathLst>
              <a:path w="2268157" h="2753238">
                <a:moveTo>
                  <a:pt x="2268157" y="0"/>
                </a:moveTo>
                <a:lnTo>
                  <a:pt x="0" y="0"/>
                </a:lnTo>
                <a:lnTo>
                  <a:pt x="0" y="2753238"/>
                </a:lnTo>
                <a:lnTo>
                  <a:pt x="2268157" y="2753238"/>
                </a:lnTo>
                <a:lnTo>
                  <a:pt x="2268157" y="0"/>
                </a:lnTo>
                <a:close/>
              </a:path>
            </a:pathLst>
          </a:custGeom>
          <a:blipFill>
            <a:blip r:embed="rId2"/>
            <a:stretch>
              <a:fillRect b="-94410"/>
            </a:stretch>
          </a:blipFill>
        </p:spPr>
        <p:txBody>
          <a:bodyPr/>
          <a:lstStyle/>
          <a:p>
            <a:endParaRPr lang="zh-CN" altLang="en-US" dirty="0"/>
          </a:p>
        </p:txBody>
      </p:sp>
      <p:sp>
        <p:nvSpPr>
          <p:cNvPr id="47" name="TextBox 47"/>
          <p:cNvSpPr txBox="1"/>
          <p:nvPr/>
        </p:nvSpPr>
        <p:spPr>
          <a:xfrm>
            <a:off x="2515993" y="745010"/>
            <a:ext cx="1347828" cy="370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8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rPr>
              <a:t>例句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21529C"/>
              </a:solidFill>
              <a:effectLst/>
              <a:uLnTx/>
              <a:uFillTx/>
              <a:latin typeface="阿里巴巴普惠体 Bold" panose="00020600040101010101"/>
              <a:ea typeface="阿里巴巴普惠体 Bold" panose="00020600040101010101"/>
              <a:cs typeface="阿里巴巴普惠体 Bold" panose="00020600040101010101"/>
              <a:sym typeface="阿里巴巴普惠体 Bold" panose="00020600040101010101"/>
            </a:endParaRPr>
          </a:p>
        </p:txBody>
      </p:sp>
      <p:sp>
        <p:nvSpPr>
          <p:cNvPr id="48" name="TextBox 48"/>
          <p:cNvSpPr txBox="1"/>
          <p:nvPr/>
        </p:nvSpPr>
        <p:spPr>
          <a:xfrm>
            <a:off x="2381413" y="1141521"/>
            <a:ext cx="15250786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1.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Overwhelmed with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surprise and confusion, the director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raised his head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and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looked at me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, trying to understand my unexpected proposal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srgbClr val="FFFFFF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2. </a:t>
            </a:r>
            <a:r>
              <a:rPr lang="en-US" sz="2800" u="sng" dirty="0">
                <a:solidFill>
                  <a:srgbClr val="FFFFFF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Surprised and puzzled</a:t>
            </a:r>
            <a:r>
              <a:rPr lang="en-US" sz="2800" dirty="0">
                <a:solidFill>
                  <a:srgbClr val="FFFFFF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, the director </a:t>
            </a:r>
            <a:r>
              <a:rPr lang="en-US" sz="2800" dirty="0">
                <a:solidFill>
                  <a:schemeClr val="accent3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looked up at me</a:t>
            </a:r>
            <a:r>
              <a:rPr lang="en-US" sz="2800" dirty="0">
                <a:solidFill>
                  <a:srgbClr val="FFFFFF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, </a:t>
            </a:r>
            <a:r>
              <a:rPr lang="en-US" sz="2800" u="sng" dirty="0">
                <a:solidFill>
                  <a:srgbClr val="FFFFFF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his eyes filled with</a:t>
            </a:r>
            <a:r>
              <a:rPr lang="en-US" sz="2800" dirty="0">
                <a:solidFill>
                  <a:srgbClr val="FFFFFF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 curiosity.</a:t>
            </a:r>
            <a:endParaRPr lang="en-US" sz="2800" dirty="0">
              <a:solidFill>
                <a:srgbClr val="FFFFFF"/>
              </a:solidFill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srgbClr val="FFFFFF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3. "What do you mean?" </a:t>
            </a:r>
            <a:r>
              <a:rPr lang="en-US" sz="2800" u="sng" dirty="0">
                <a:solidFill>
                  <a:srgbClr val="FFFFFF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the director asked, his voice filled with</a:t>
            </a:r>
            <a:r>
              <a:rPr lang="en-US" sz="2800" dirty="0">
                <a:solidFill>
                  <a:srgbClr val="FFFFFF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 </a:t>
            </a:r>
            <a:r>
              <a:rPr lang="en-US" sz="2800" dirty="0">
                <a:solidFill>
                  <a:schemeClr val="accent3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surprise and confusion</a:t>
            </a:r>
            <a:r>
              <a:rPr lang="en-US" sz="2800" dirty="0">
                <a:solidFill>
                  <a:srgbClr val="FFFFFF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</p:txBody>
      </p:sp>
      <p:sp>
        <p:nvSpPr>
          <p:cNvPr id="45" name="TextBox 48"/>
          <p:cNvSpPr txBox="1"/>
          <p:nvPr/>
        </p:nvSpPr>
        <p:spPr>
          <a:xfrm>
            <a:off x="2309170" y="3695700"/>
            <a:ext cx="15250786" cy="17235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1.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 </a:t>
            </a:r>
            <a:r>
              <a:rPr kumimoji="0" 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Overwhelmed with a sense of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determination, 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presented/explained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my plan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for a movable library to the director.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  <a:p>
            <a:pPr marL="0" marR="0" lvl="0" indent="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800" dirty="0">
                <a:solidFill>
                  <a:srgbClr val="FFFFFF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2. </a:t>
            </a:r>
            <a:r>
              <a:rPr lang="en-US" sz="2800" u="sng" dirty="0">
                <a:solidFill>
                  <a:srgbClr val="FFFFFF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Enthusiastic and determined</a:t>
            </a:r>
            <a:r>
              <a:rPr lang="en-US" sz="2800" dirty="0">
                <a:solidFill>
                  <a:srgbClr val="FFFFFF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, I </a:t>
            </a:r>
            <a:r>
              <a:rPr lang="en-US" sz="2800" dirty="0">
                <a:solidFill>
                  <a:srgbClr val="FFC000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explained how </a:t>
            </a:r>
            <a:r>
              <a:rPr lang="en-US" sz="2800" dirty="0">
                <a:solidFill>
                  <a:srgbClr val="FFFFFF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we could reach more communities with a movable library.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</p:txBody>
      </p:sp>
      <p:sp>
        <p:nvSpPr>
          <p:cNvPr id="46" name="Freeform 24"/>
          <p:cNvSpPr/>
          <p:nvPr/>
        </p:nvSpPr>
        <p:spPr>
          <a:xfrm>
            <a:off x="1399186" y="6327197"/>
            <a:ext cx="16649328" cy="3335981"/>
          </a:xfrm>
          <a:custGeom>
            <a:avLst/>
            <a:gdLst/>
            <a:ahLst/>
            <a:cxnLst/>
            <a:rect l="l" t="t" r="r" b="b"/>
            <a:pathLst>
              <a:path w="3891978" h="640359">
                <a:moveTo>
                  <a:pt x="0" y="0"/>
                </a:moveTo>
                <a:lnTo>
                  <a:pt x="3891978" y="0"/>
                </a:lnTo>
                <a:lnTo>
                  <a:pt x="3891978" y="640359"/>
                </a:lnTo>
                <a:lnTo>
                  <a:pt x="0" y="640359"/>
                </a:lnTo>
                <a:close/>
              </a:path>
            </a:pathLst>
          </a:custGeom>
          <a:solidFill>
            <a:srgbClr val="000000">
              <a:alpha val="0"/>
            </a:srgbClr>
          </a:solidFill>
          <a:ln w="57150" cap="sq">
            <a:solidFill>
              <a:srgbClr val="F9E144"/>
            </a:solidFill>
            <a:prstDash val="solid"/>
            <a:miter/>
          </a:ln>
        </p:spPr>
      </p:sp>
      <p:sp>
        <p:nvSpPr>
          <p:cNvPr id="53" name="TextBox 48"/>
          <p:cNvSpPr txBox="1"/>
          <p:nvPr/>
        </p:nvSpPr>
        <p:spPr>
          <a:xfrm>
            <a:off x="2309170" y="7048500"/>
            <a:ext cx="15250786" cy="25853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14350" marR="0" lvl="0" indent="-51435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We can launch a movable library project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,” 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said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my voice filled with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determination and passion.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  <a:p>
            <a:pPr marL="514350" marR="0" lvl="0" indent="-51435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“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We can start a movable library project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,” 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suggested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keeping my gaze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firmly on the director.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  <a:p>
            <a:pPr marL="514350" marR="0" lvl="0" indent="-514350" algn="l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“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We can launch a mobile library project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!" I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exclaimed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,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my eyes fixed intently on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the director.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</p:txBody>
      </p:sp>
      <p:grpSp>
        <p:nvGrpSpPr>
          <p:cNvPr id="54" name="Group 20"/>
          <p:cNvGrpSpPr/>
          <p:nvPr/>
        </p:nvGrpSpPr>
        <p:grpSpPr>
          <a:xfrm>
            <a:off x="57594" y="2491610"/>
            <a:ext cx="6264625" cy="1129138"/>
            <a:chOff x="0" y="0"/>
            <a:chExt cx="8352832" cy="1505517"/>
          </a:xfrm>
        </p:grpSpPr>
        <p:grpSp>
          <p:nvGrpSpPr>
            <p:cNvPr id="55" name="Group 21"/>
            <p:cNvGrpSpPr/>
            <p:nvPr/>
          </p:nvGrpSpPr>
          <p:grpSpPr>
            <a:xfrm>
              <a:off x="77948" y="0"/>
              <a:ext cx="1505517" cy="1505517"/>
              <a:chOff x="0" y="0"/>
              <a:chExt cx="812800" cy="812800"/>
            </a:xfrm>
          </p:grpSpPr>
          <p:sp>
            <p:nvSpPr>
              <p:cNvPr id="61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62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</a:p>
            </p:txBody>
          </p:sp>
        </p:grpSp>
        <p:sp>
          <p:nvSpPr>
            <p:cNvPr id="56" name="TextBox 24"/>
            <p:cNvSpPr txBox="1"/>
            <p:nvPr/>
          </p:nvSpPr>
          <p:spPr>
            <a:xfrm>
              <a:off x="186314" y="275177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95"/>
                </a:lnSpc>
                <a:spcBef>
                  <a:spcPct val="0"/>
                </a:spcBef>
              </a:pPr>
              <a:r>
                <a:rPr lang="en-US" sz="4070" b="1" dirty="0">
                  <a:solidFill>
                    <a:srgbClr val="21529C"/>
                  </a:solidFill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01</a:t>
              </a:r>
              <a:endParaRPr lang="en-US" sz="4070" b="1" dirty="0">
                <a:solidFill>
                  <a:srgbClr val="21529C"/>
                </a:solidFill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grpSp>
          <p:nvGrpSpPr>
            <p:cNvPr id="57" name="Group 25"/>
            <p:cNvGrpSpPr/>
            <p:nvPr/>
          </p:nvGrpSpPr>
          <p:grpSpPr>
            <a:xfrm>
              <a:off x="0" y="151321"/>
              <a:ext cx="379630" cy="379630"/>
              <a:chOff x="0" y="0"/>
              <a:chExt cx="812800" cy="812800"/>
            </a:xfrm>
          </p:grpSpPr>
          <p:sp>
            <p:nvSpPr>
              <p:cNvPr id="59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0" name="TextBox 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"/>
                  </a:lnSpc>
                </a:pPr>
              </a:p>
            </p:txBody>
          </p:sp>
        </p:grpSp>
        <p:sp>
          <p:nvSpPr>
            <p:cNvPr id="58" name="TextBox 28"/>
            <p:cNvSpPr txBox="1"/>
            <p:nvPr/>
          </p:nvSpPr>
          <p:spPr>
            <a:xfrm>
              <a:off x="2007898" y="274436"/>
              <a:ext cx="6344934" cy="910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00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FFC000"/>
                  </a:solidFill>
                  <a:highlight>
                    <a:srgbClr val="000000"/>
                  </a:highlight>
                  <a:latin typeface="Times New Roman" panose="02020603050405020304" pitchFamily="18" charset="0"/>
                  <a:ea typeface="阿里巴巴普惠体" panose="00020600040101010101"/>
                  <a:cs typeface="Times New Roman" panose="02020603050405020304" pitchFamily="18" charset="0"/>
                  <a:sym typeface="阿里巴巴普惠体" panose="00020600040101010101"/>
                </a:rPr>
                <a:t>B</a:t>
              </a:r>
              <a:r>
                <a:rPr lang="en-US" sz="4400" dirty="0">
                  <a:solidFill>
                    <a:srgbClr val="FFFFFF"/>
                  </a:solidFill>
                  <a:highlight>
                    <a:srgbClr val="000000"/>
                  </a:highlight>
                  <a:latin typeface="Times New Roman" panose="02020603050405020304" pitchFamily="18" charset="0"/>
                  <a:ea typeface="阿里巴巴普惠体" panose="00020600040101010101"/>
                  <a:cs typeface="Times New Roman" panose="02020603050405020304" pitchFamily="18" charset="0"/>
                  <a:sym typeface="阿里巴巴普惠体" panose="00020600040101010101"/>
                </a:rPr>
                <a:t>’s response</a:t>
              </a:r>
              <a:endParaRPr lang="en-US" sz="4400" dirty="0">
                <a:solidFill>
                  <a:srgbClr val="FFFFFF"/>
                </a:solidFill>
                <a:highlight>
                  <a:srgbClr val="000000"/>
                </a:highlight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endParaRPr>
            </a:p>
          </p:txBody>
        </p:sp>
      </p:grpSp>
      <p:grpSp>
        <p:nvGrpSpPr>
          <p:cNvPr id="63" name="Group 31"/>
          <p:cNvGrpSpPr/>
          <p:nvPr/>
        </p:nvGrpSpPr>
        <p:grpSpPr>
          <a:xfrm>
            <a:off x="77720" y="5182029"/>
            <a:ext cx="4658201" cy="1129138"/>
            <a:chOff x="0" y="0"/>
            <a:chExt cx="6210934" cy="1505517"/>
          </a:xfrm>
        </p:grpSpPr>
        <p:sp>
          <p:nvSpPr>
            <p:cNvPr id="64" name="TextBox 32"/>
            <p:cNvSpPr txBox="1"/>
            <p:nvPr/>
          </p:nvSpPr>
          <p:spPr>
            <a:xfrm>
              <a:off x="2033298" y="151828"/>
              <a:ext cx="4177636" cy="9220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600"/>
                </a:lnSpc>
                <a:spcBef>
                  <a:spcPct val="0"/>
                </a:spcBef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highlight>
                    <a:srgbClr val="000000"/>
                  </a:highlight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Explanation</a:t>
              </a:r>
              <a:endParaRPr lang="en-US" sz="4000" dirty="0">
                <a:solidFill>
                  <a:schemeClr val="bg1"/>
                </a:solidFill>
                <a:highlight>
                  <a:srgbClr val="000000"/>
                </a:highlight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endParaRPr>
            </a:p>
          </p:txBody>
        </p:sp>
        <p:grpSp>
          <p:nvGrpSpPr>
            <p:cNvPr id="65" name="Group 33"/>
            <p:cNvGrpSpPr/>
            <p:nvPr/>
          </p:nvGrpSpPr>
          <p:grpSpPr>
            <a:xfrm>
              <a:off x="25400" y="0"/>
              <a:ext cx="1505517" cy="1505517"/>
              <a:chOff x="0" y="0"/>
              <a:chExt cx="812800" cy="812800"/>
            </a:xfrm>
          </p:grpSpPr>
          <p:sp>
            <p:nvSpPr>
              <p:cNvPr id="70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71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</a:p>
            </p:txBody>
          </p:sp>
        </p:grpSp>
        <p:sp>
          <p:nvSpPr>
            <p:cNvPr id="66" name="TextBox 36"/>
            <p:cNvSpPr txBox="1"/>
            <p:nvPr/>
          </p:nvSpPr>
          <p:spPr>
            <a:xfrm>
              <a:off x="133767" y="255496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95"/>
                </a:lnSpc>
                <a:spcBef>
                  <a:spcPct val="0"/>
                </a:spcBef>
              </a:pPr>
              <a:r>
                <a:rPr lang="en-US" sz="4070" b="1" dirty="0">
                  <a:solidFill>
                    <a:srgbClr val="21529C"/>
                  </a:solidFill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03</a:t>
              </a:r>
              <a:endParaRPr lang="en-US" sz="4070" b="1" dirty="0">
                <a:solidFill>
                  <a:srgbClr val="21529C"/>
                </a:solidFill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grpSp>
          <p:nvGrpSpPr>
            <p:cNvPr id="67" name="Group 37"/>
            <p:cNvGrpSpPr/>
            <p:nvPr/>
          </p:nvGrpSpPr>
          <p:grpSpPr>
            <a:xfrm>
              <a:off x="0" y="132356"/>
              <a:ext cx="379630" cy="379630"/>
              <a:chOff x="0" y="0"/>
              <a:chExt cx="812800" cy="812800"/>
            </a:xfrm>
          </p:grpSpPr>
          <p:sp>
            <p:nvSpPr>
              <p:cNvPr id="6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9" name="TextBox 3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"/>
                  </a:lnSpc>
                </a:pPr>
              </a:p>
            </p:txBody>
          </p:sp>
        </p:grpSp>
      </p:grpSp>
      <p:grpSp>
        <p:nvGrpSpPr>
          <p:cNvPr id="72" name="Group 10"/>
          <p:cNvGrpSpPr/>
          <p:nvPr/>
        </p:nvGrpSpPr>
        <p:grpSpPr>
          <a:xfrm>
            <a:off x="76200" y="6193519"/>
            <a:ext cx="5042573" cy="1129138"/>
            <a:chOff x="0" y="0"/>
            <a:chExt cx="6723431" cy="1505517"/>
          </a:xfrm>
        </p:grpSpPr>
        <p:grpSp>
          <p:nvGrpSpPr>
            <p:cNvPr id="73" name="Group 11"/>
            <p:cNvGrpSpPr/>
            <p:nvPr/>
          </p:nvGrpSpPr>
          <p:grpSpPr>
            <a:xfrm>
              <a:off x="0" y="0"/>
              <a:ext cx="1505517" cy="1505517"/>
              <a:chOff x="0" y="0"/>
              <a:chExt cx="812800" cy="812800"/>
            </a:xfrm>
          </p:grpSpPr>
          <p:sp>
            <p:nvSpPr>
              <p:cNvPr id="79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80" name="TextBox 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90"/>
                  </a:lnSpc>
                </a:pPr>
              </a:p>
            </p:txBody>
          </p:sp>
        </p:grpSp>
        <p:grpSp>
          <p:nvGrpSpPr>
            <p:cNvPr id="74" name="Group 14"/>
            <p:cNvGrpSpPr/>
            <p:nvPr/>
          </p:nvGrpSpPr>
          <p:grpSpPr>
            <a:xfrm>
              <a:off x="0" y="116771"/>
              <a:ext cx="367751" cy="367751"/>
              <a:chOff x="0" y="0"/>
              <a:chExt cx="812800" cy="812800"/>
            </a:xfrm>
          </p:grpSpPr>
          <p:sp>
            <p:nvSpPr>
              <p:cNvPr id="77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8" name="TextBox 1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5"/>
                  </a:lnSpc>
                </a:pPr>
              </a:p>
            </p:txBody>
          </p:sp>
        </p:grpSp>
        <p:sp>
          <p:nvSpPr>
            <p:cNvPr id="75" name="TextBox 17"/>
            <p:cNvSpPr txBox="1"/>
            <p:nvPr/>
          </p:nvSpPr>
          <p:spPr>
            <a:xfrm>
              <a:off x="108367" y="275177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95"/>
                </a:lnSpc>
                <a:spcBef>
                  <a:spcPct val="0"/>
                </a:spcBef>
              </a:pPr>
              <a:r>
                <a:rPr lang="en-US" sz="4070" b="1" dirty="0">
                  <a:solidFill>
                    <a:srgbClr val="21529C"/>
                  </a:solidFill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02</a:t>
              </a:r>
              <a:endParaRPr lang="en-US" sz="4070" b="1" dirty="0">
                <a:solidFill>
                  <a:srgbClr val="21529C"/>
                </a:solidFill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sp>
          <p:nvSpPr>
            <p:cNvPr id="76" name="TextBox 18"/>
            <p:cNvSpPr txBox="1"/>
            <p:nvPr/>
          </p:nvSpPr>
          <p:spPr>
            <a:xfrm>
              <a:off x="1924617" y="274436"/>
              <a:ext cx="4798814" cy="922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00"/>
                </a:lnSpc>
                <a:spcBef>
                  <a:spcPct val="0"/>
                </a:spcBef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highlight>
                    <a:srgbClr val="000000"/>
                  </a:highlight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Then, </a:t>
              </a: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highlight>
                    <a:srgbClr val="000000"/>
                  </a:highlight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A</a:t>
              </a: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highlight>
                    <a:srgbClr val="000000"/>
                  </a:highlight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 did ...</a:t>
              </a:r>
              <a:endParaRPr lang="en-US" sz="4000" dirty="0">
                <a:solidFill>
                  <a:schemeClr val="bg1"/>
                </a:solidFill>
                <a:highlight>
                  <a:srgbClr val="000000"/>
                </a:highlight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endParaRPr>
            </a:p>
          </p:txBody>
        </p:sp>
      </p:grp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9880" y="716915"/>
            <a:ext cx="826770" cy="875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82060" y="5520047"/>
            <a:ext cx="3991269" cy="433647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939" y="2111395"/>
            <a:ext cx="4411991" cy="26440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"/>
            <a:ext cx="12039600" cy="4724400"/>
          </a:xfrm>
          <a:prstGeom prst="rect">
            <a:avLst/>
          </a:prstGeom>
        </p:spPr>
      </p:pic>
      <p:grpSp>
        <p:nvGrpSpPr>
          <p:cNvPr id="4" name="Group 8"/>
          <p:cNvGrpSpPr/>
          <p:nvPr/>
        </p:nvGrpSpPr>
        <p:grpSpPr>
          <a:xfrm>
            <a:off x="12372224" y="493161"/>
            <a:ext cx="5638800" cy="1305118"/>
            <a:chOff x="0" y="0"/>
            <a:chExt cx="1824222" cy="343735"/>
          </a:xfrm>
        </p:grpSpPr>
        <p:sp>
          <p:nvSpPr>
            <p:cNvPr id="5" name="Freeform 9"/>
            <p:cNvSpPr/>
            <p:nvPr/>
          </p:nvSpPr>
          <p:spPr>
            <a:xfrm>
              <a:off x="0" y="0"/>
              <a:ext cx="1824222" cy="343735"/>
            </a:xfrm>
            <a:custGeom>
              <a:avLst/>
              <a:gdLst/>
              <a:ahLst/>
              <a:cxnLst/>
              <a:rect l="l" t="t" r="r" b="b"/>
              <a:pathLst>
                <a:path w="1824222" h="343735">
                  <a:moveTo>
                    <a:pt x="0" y="0"/>
                  </a:moveTo>
                  <a:lnTo>
                    <a:pt x="1824222" y="0"/>
                  </a:lnTo>
                  <a:lnTo>
                    <a:pt x="1824222" y="343735"/>
                  </a:lnTo>
                  <a:lnTo>
                    <a:pt x="0" y="343735"/>
                  </a:lnTo>
                  <a:close/>
                </a:path>
              </a:pathLst>
            </a:custGeom>
            <a:solidFill>
              <a:srgbClr val="F9E144"/>
            </a:solidFill>
          </p:spPr>
        </p:sp>
        <p:sp>
          <p:nvSpPr>
            <p:cNvPr id="6" name="TextBox 10"/>
            <p:cNvSpPr txBox="1"/>
            <p:nvPr/>
          </p:nvSpPr>
          <p:spPr>
            <a:xfrm>
              <a:off x="0" y="0"/>
              <a:ext cx="1824222" cy="3437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11"/>
          <p:cNvSpPr txBox="1"/>
          <p:nvPr/>
        </p:nvSpPr>
        <p:spPr>
          <a:xfrm>
            <a:off x="14839596" y="626651"/>
            <a:ext cx="3171428" cy="1038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字由点字倔强黑" panose="00020600040101010101"/>
                <a:ea typeface="字由点字倔强黑" panose="00020600040101010101"/>
                <a:cs typeface="字由点字倔强黑" panose="00020600040101010101"/>
                <a:sym typeface="字由点字倔强黑" panose="00020600040101010101"/>
              </a:rPr>
              <a:t>宁波十校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21529C"/>
              </a:solidFill>
              <a:effectLst/>
              <a:uLnTx/>
              <a:uFillTx/>
              <a:latin typeface="字由点字倔强黑" panose="00020600040101010101"/>
              <a:ea typeface="字由点字倔强黑" panose="00020600040101010101"/>
              <a:cs typeface="字由点字倔强黑" panose="00020600040101010101"/>
              <a:sym typeface="字由点字倔强黑" panose="00020600040101010101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22389"/>
            <a:ext cx="12039600" cy="2867769"/>
          </a:xfrm>
          <a:prstGeom prst="rect">
            <a:avLst/>
          </a:prstGeom>
        </p:spPr>
      </p:pic>
      <p:grpSp>
        <p:nvGrpSpPr>
          <p:cNvPr id="10" name="Group 20"/>
          <p:cNvGrpSpPr/>
          <p:nvPr/>
        </p:nvGrpSpPr>
        <p:grpSpPr>
          <a:xfrm>
            <a:off x="12372224" y="2324100"/>
            <a:ext cx="6264625" cy="1129138"/>
            <a:chOff x="0" y="0"/>
            <a:chExt cx="8352832" cy="1505517"/>
          </a:xfrm>
        </p:grpSpPr>
        <p:grpSp>
          <p:nvGrpSpPr>
            <p:cNvPr id="11" name="Group 21"/>
            <p:cNvGrpSpPr/>
            <p:nvPr/>
          </p:nvGrpSpPr>
          <p:grpSpPr>
            <a:xfrm>
              <a:off x="77948" y="0"/>
              <a:ext cx="1505517" cy="1505517"/>
              <a:chOff x="0" y="0"/>
              <a:chExt cx="812800" cy="812800"/>
            </a:xfrm>
          </p:grpSpPr>
          <p:sp>
            <p:nvSpPr>
              <p:cNvPr id="17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18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24"/>
            <p:cNvSpPr txBox="1"/>
            <p:nvPr/>
          </p:nvSpPr>
          <p:spPr>
            <a:xfrm>
              <a:off x="186314" y="275177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9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70" b="1" i="0" u="none" strike="noStrike" kern="1200" cap="none" spc="0" normalizeH="0" baseline="0" noProof="0" dirty="0">
                  <a:ln>
                    <a:noFill/>
                  </a:ln>
                  <a:solidFill>
                    <a:srgbClr val="21529C"/>
                  </a:solidFill>
                  <a:effectLst/>
                  <a:uLnTx/>
                  <a:uFillTx/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01</a:t>
              </a:r>
              <a:endParaRPr kumimoji="0" lang="en-US" sz="4070" b="1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grpSp>
          <p:nvGrpSpPr>
            <p:cNvPr id="13" name="Group 25"/>
            <p:cNvGrpSpPr/>
            <p:nvPr/>
          </p:nvGrpSpPr>
          <p:grpSpPr>
            <a:xfrm>
              <a:off x="0" y="151321"/>
              <a:ext cx="379630" cy="379630"/>
              <a:chOff x="0" y="0"/>
              <a:chExt cx="812800" cy="812800"/>
            </a:xfrm>
          </p:grpSpPr>
          <p:sp>
            <p:nvSpPr>
              <p:cNvPr id="15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28"/>
            <p:cNvSpPr txBox="1"/>
            <p:nvPr/>
          </p:nvSpPr>
          <p:spPr>
            <a:xfrm>
              <a:off x="2007898" y="274436"/>
              <a:ext cx="6344934" cy="910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阿里巴巴普惠体" panose="00020600040101010101"/>
                  <a:cs typeface="Times New Roman" panose="02020603050405020304" pitchFamily="18" charset="0"/>
                  <a:sym typeface="阿里巴巴普惠体" panose="00020600040101010101"/>
                </a:rPr>
                <a:t>B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阿里巴巴普惠体" panose="00020600040101010101"/>
                  <a:cs typeface="Times New Roman" panose="02020603050405020304" pitchFamily="18" charset="0"/>
                  <a:sym typeface="阿里巴巴普惠体" panose="00020600040101010101"/>
                </a:rPr>
                <a:t>’s response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endParaRPr>
            </a:p>
          </p:txBody>
        </p:sp>
      </p:grpSp>
      <p:grpSp>
        <p:nvGrpSpPr>
          <p:cNvPr id="19" name="Group 9"/>
          <p:cNvGrpSpPr/>
          <p:nvPr/>
        </p:nvGrpSpPr>
        <p:grpSpPr>
          <a:xfrm>
            <a:off x="15773400" y="3196326"/>
            <a:ext cx="1950832" cy="880374"/>
            <a:chOff x="0" y="-47625"/>
            <a:chExt cx="1251957" cy="564985"/>
          </a:xfrm>
        </p:grpSpPr>
        <p:sp>
          <p:nvSpPr>
            <p:cNvPr id="20" name="Freeform 10"/>
            <p:cNvSpPr/>
            <p:nvPr/>
          </p:nvSpPr>
          <p:spPr>
            <a:xfrm>
              <a:off x="0" y="84787"/>
              <a:ext cx="1251957" cy="432573"/>
            </a:xfrm>
            <a:custGeom>
              <a:avLst/>
              <a:gdLst/>
              <a:ahLst/>
              <a:cxnLst/>
              <a:rect l="l" t="t" r="r" b="b"/>
              <a:pathLst>
                <a:path w="1251957" h="432573">
                  <a:moveTo>
                    <a:pt x="1048757" y="0"/>
                  </a:moveTo>
                  <a:cubicBezTo>
                    <a:pt x="1160982" y="0"/>
                    <a:pt x="1251957" y="96835"/>
                    <a:pt x="1251957" y="216286"/>
                  </a:cubicBezTo>
                  <a:cubicBezTo>
                    <a:pt x="1251957" y="335738"/>
                    <a:pt x="1160982" y="432573"/>
                    <a:pt x="1048757" y="432573"/>
                  </a:cubicBezTo>
                  <a:lnTo>
                    <a:pt x="203200" y="432573"/>
                  </a:lnTo>
                  <a:cubicBezTo>
                    <a:pt x="90976" y="432573"/>
                    <a:pt x="0" y="335738"/>
                    <a:pt x="0" y="216286"/>
                  </a:cubicBezTo>
                  <a:cubicBezTo>
                    <a:pt x="0" y="9683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1529C"/>
            </a:solidFill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肢体动作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TextBox 11"/>
            <p:cNvSpPr txBox="1"/>
            <p:nvPr/>
          </p:nvSpPr>
          <p:spPr>
            <a:xfrm>
              <a:off x="0" y="-47625"/>
              <a:ext cx="1251957" cy="4801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739724" y="2193741"/>
            <a:ext cx="703124" cy="59661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9E144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头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4" name="Group 31"/>
          <p:cNvGrpSpPr/>
          <p:nvPr/>
        </p:nvGrpSpPr>
        <p:grpSpPr>
          <a:xfrm>
            <a:off x="12430685" y="4680761"/>
            <a:ext cx="4658201" cy="1129138"/>
            <a:chOff x="0" y="0"/>
            <a:chExt cx="6210934" cy="1505517"/>
          </a:xfrm>
        </p:grpSpPr>
        <p:sp>
          <p:nvSpPr>
            <p:cNvPr id="25" name="TextBox 32"/>
            <p:cNvSpPr txBox="1"/>
            <p:nvPr/>
          </p:nvSpPr>
          <p:spPr>
            <a:xfrm>
              <a:off x="2033298" y="282884"/>
              <a:ext cx="4177636" cy="9220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Explanation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endParaRPr>
            </a:p>
          </p:txBody>
        </p:sp>
        <p:grpSp>
          <p:nvGrpSpPr>
            <p:cNvPr id="26" name="Group 33"/>
            <p:cNvGrpSpPr/>
            <p:nvPr/>
          </p:nvGrpSpPr>
          <p:grpSpPr>
            <a:xfrm>
              <a:off x="25400" y="0"/>
              <a:ext cx="1505517" cy="1505517"/>
              <a:chOff x="0" y="0"/>
              <a:chExt cx="812800" cy="812800"/>
            </a:xfrm>
          </p:grpSpPr>
          <p:sp>
            <p:nvSpPr>
              <p:cNvPr id="31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32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7" name="TextBox 36"/>
            <p:cNvSpPr txBox="1"/>
            <p:nvPr/>
          </p:nvSpPr>
          <p:spPr>
            <a:xfrm>
              <a:off x="133767" y="255496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9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70" b="1" i="0" u="none" strike="noStrike" kern="1200" cap="none" spc="0" normalizeH="0" baseline="0" noProof="0" dirty="0">
                  <a:ln>
                    <a:noFill/>
                  </a:ln>
                  <a:solidFill>
                    <a:srgbClr val="21529C"/>
                  </a:solidFill>
                  <a:effectLst/>
                  <a:uLnTx/>
                  <a:uFillTx/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03</a:t>
              </a:r>
              <a:endParaRPr kumimoji="0" lang="en-US" sz="4070" b="1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grpSp>
          <p:nvGrpSpPr>
            <p:cNvPr id="28" name="Group 37"/>
            <p:cNvGrpSpPr/>
            <p:nvPr/>
          </p:nvGrpSpPr>
          <p:grpSpPr>
            <a:xfrm>
              <a:off x="0" y="132356"/>
              <a:ext cx="379630" cy="379630"/>
              <a:chOff x="0" y="0"/>
              <a:chExt cx="812800" cy="812800"/>
            </a:xfrm>
          </p:grpSpPr>
          <p:sp>
            <p:nvSpPr>
              <p:cNvPr id="29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0" name="TextBox 3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" name="Group 10"/>
          <p:cNvGrpSpPr/>
          <p:nvPr/>
        </p:nvGrpSpPr>
        <p:grpSpPr>
          <a:xfrm>
            <a:off x="12538597" y="7136689"/>
            <a:ext cx="5042573" cy="1129138"/>
            <a:chOff x="0" y="0"/>
            <a:chExt cx="6723431" cy="1505517"/>
          </a:xfrm>
        </p:grpSpPr>
        <p:grpSp>
          <p:nvGrpSpPr>
            <p:cNvPr id="34" name="Group 11"/>
            <p:cNvGrpSpPr/>
            <p:nvPr/>
          </p:nvGrpSpPr>
          <p:grpSpPr>
            <a:xfrm>
              <a:off x="0" y="0"/>
              <a:ext cx="1505517" cy="1505517"/>
              <a:chOff x="0" y="0"/>
              <a:chExt cx="812800" cy="812800"/>
            </a:xfrm>
          </p:grpSpPr>
          <p:sp>
            <p:nvSpPr>
              <p:cNvPr id="40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41" name="TextBox 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14"/>
            <p:cNvGrpSpPr/>
            <p:nvPr/>
          </p:nvGrpSpPr>
          <p:grpSpPr>
            <a:xfrm>
              <a:off x="0" y="116771"/>
              <a:ext cx="367751" cy="367751"/>
              <a:chOff x="0" y="0"/>
              <a:chExt cx="812800" cy="812800"/>
            </a:xfrm>
          </p:grpSpPr>
          <p:sp>
            <p:nvSpPr>
              <p:cNvPr id="38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9" name="TextBox 1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3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17"/>
            <p:cNvSpPr txBox="1"/>
            <p:nvPr/>
          </p:nvSpPr>
          <p:spPr>
            <a:xfrm>
              <a:off x="108367" y="275177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9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70" b="1" i="0" u="none" strike="noStrike" kern="1200" cap="none" spc="0" normalizeH="0" baseline="0" noProof="0" dirty="0">
                  <a:ln>
                    <a:noFill/>
                  </a:ln>
                  <a:solidFill>
                    <a:srgbClr val="21529C"/>
                  </a:solidFill>
                  <a:effectLst/>
                  <a:uLnTx/>
                  <a:uFillTx/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02</a:t>
              </a:r>
              <a:endParaRPr kumimoji="0" lang="en-US" sz="4070" b="1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sp>
          <p:nvSpPr>
            <p:cNvPr id="37" name="TextBox 18"/>
            <p:cNvSpPr txBox="1"/>
            <p:nvPr/>
          </p:nvSpPr>
          <p:spPr>
            <a:xfrm>
              <a:off x="1924617" y="274436"/>
              <a:ext cx="4798814" cy="922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Then, </a:t>
              </a: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A</a:t>
              </a: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 did ...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09787" y="8004217"/>
            <a:ext cx="8834213" cy="52322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情节模式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解释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idea------director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同意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-------I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着手准备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309787" y="8597651"/>
            <a:ext cx="17049347" cy="52322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情节模式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解释我的困境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+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我的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idea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director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感兴趣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+I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具体阐述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idea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------director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同意支持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------I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着手准备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09787" y="9240453"/>
            <a:ext cx="12447125" cy="52322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情节模式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director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反应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困惑好奇 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+I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解释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------director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支持同意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------I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着手准备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48" name="直接箭头连接符 47"/>
          <p:cNvCxnSpPr/>
          <p:nvPr/>
        </p:nvCxnSpPr>
        <p:spPr>
          <a:xfrm flipH="1">
            <a:off x="15773400" y="5470019"/>
            <a:ext cx="684496" cy="2004203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10"/>
          <p:cNvSpPr/>
          <p:nvPr/>
        </p:nvSpPr>
        <p:spPr>
          <a:xfrm>
            <a:off x="15760585" y="1886159"/>
            <a:ext cx="1950832" cy="674046"/>
          </a:xfrm>
          <a:custGeom>
            <a:avLst/>
            <a:gdLst/>
            <a:ahLst/>
            <a:cxnLst/>
            <a:rect l="l" t="t" r="r" b="b"/>
            <a:pathLst>
              <a:path w="1251957" h="432573">
                <a:moveTo>
                  <a:pt x="1048757" y="0"/>
                </a:moveTo>
                <a:cubicBezTo>
                  <a:pt x="1160982" y="0"/>
                  <a:pt x="1251957" y="96835"/>
                  <a:pt x="1251957" y="216286"/>
                </a:cubicBezTo>
                <a:cubicBezTo>
                  <a:pt x="1251957" y="335738"/>
                  <a:pt x="1160982" y="432573"/>
                  <a:pt x="1048757" y="432573"/>
                </a:cubicBezTo>
                <a:lnTo>
                  <a:pt x="203200" y="432573"/>
                </a:lnTo>
                <a:cubicBezTo>
                  <a:pt x="90976" y="432573"/>
                  <a:pt x="0" y="335738"/>
                  <a:pt x="0" y="216286"/>
                </a:cubicBezTo>
                <a:cubicBezTo>
                  <a:pt x="0" y="96835"/>
                  <a:pt x="90976" y="0"/>
                  <a:pt x="203200" y="0"/>
                </a:cubicBezTo>
                <a:close/>
              </a:path>
            </a:pathLst>
          </a:custGeom>
          <a:solidFill>
            <a:srgbClr val="21529C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情绪描写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2" name="Freeform 10"/>
          <p:cNvSpPr/>
          <p:nvPr/>
        </p:nvSpPr>
        <p:spPr>
          <a:xfrm>
            <a:off x="14170259" y="5657542"/>
            <a:ext cx="1950832" cy="1061025"/>
          </a:xfrm>
          <a:custGeom>
            <a:avLst/>
            <a:gdLst/>
            <a:ahLst/>
            <a:cxnLst/>
            <a:rect l="l" t="t" r="r" b="b"/>
            <a:pathLst>
              <a:path w="1251957" h="432573">
                <a:moveTo>
                  <a:pt x="1048757" y="0"/>
                </a:moveTo>
                <a:cubicBezTo>
                  <a:pt x="1160982" y="0"/>
                  <a:pt x="1251957" y="96835"/>
                  <a:pt x="1251957" y="216286"/>
                </a:cubicBezTo>
                <a:cubicBezTo>
                  <a:pt x="1251957" y="335738"/>
                  <a:pt x="1160982" y="432573"/>
                  <a:pt x="1048757" y="432573"/>
                </a:cubicBezTo>
                <a:lnTo>
                  <a:pt x="203200" y="432573"/>
                </a:lnTo>
                <a:cubicBezTo>
                  <a:pt x="90976" y="432573"/>
                  <a:pt x="0" y="335738"/>
                  <a:pt x="0" y="216286"/>
                </a:cubicBezTo>
                <a:cubicBezTo>
                  <a:pt x="0" y="96835"/>
                  <a:pt x="90976" y="0"/>
                  <a:pt x="203200" y="0"/>
                </a:cubicBezTo>
                <a:close/>
              </a:path>
            </a:pathLst>
          </a:custGeom>
          <a:solidFill>
            <a:srgbClr val="21529C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直接说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间接说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3" name="Freeform 10"/>
          <p:cNvSpPr/>
          <p:nvPr/>
        </p:nvSpPr>
        <p:spPr>
          <a:xfrm>
            <a:off x="15764149" y="2640654"/>
            <a:ext cx="1950832" cy="674046"/>
          </a:xfrm>
          <a:custGeom>
            <a:avLst/>
            <a:gdLst/>
            <a:ahLst/>
            <a:cxnLst/>
            <a:rect l="l" t="t" r="r" b="b"/>
            <a:pathLst>
              <a:path w="1251957" h="432573">
                <a:moveTo>
                  <a:pt x="1048757" y="0"/>
                </a:moveTo>
                <a:cubicBezTo>
                  <a:pt x="1160982" y="0"/>
                  <a:pt x="1251957" y="96835"/>
                  <a:pt x="1251957" y="216286"/>
                </a:cubicBezTo>
                <a:cubicBezTo>
                  <a:pt x="1251957" y="335738"/>
                  <a:pt x="1160982" y="432573"/>
                  <a:pt x="1048757" y="432573"/>
                </a:cubicBezTo>
                <a:lnTo>
                  <a:pt x="203200" y="432573"/>
                </a:lnTo>
                <a:cubicBezTo>
                  <a:pt x="90976" y="432573"/>
                  <a:pt x="0" y="335738"/>
                  <a:pt x="0" y="216286"/>
                </a:cubicBezTo>
                <a:cubicBezTo>
                  <a:pt x="0" y="96835"/>
                  <a:pt x="90976" y="0"/>
                  <a:pt x="203200" y="0"/>
                </a:cubicBezTo>
                <a:close/>
              </a:path>
            </a:pathLst>
          </a:custGeom>
          <a:solidFill>
            <a:srgbClr val="21529C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语言描写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9238111" y="6614909"/>
            <a:ext cx="2355113" cy="1770341"/>
          </a:xfrm>
          <a:prstGeom prst="heart">
            <a:avLst/>
          </a:prstGeom>
          <a:solidFill>
            <a:srgbClr val="FF0000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Change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外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-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内</a:t>
            </a: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-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外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9880" y="716915"/>
            <a:ext cx="826770" cy="875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44" grpId="0" animBg="1"/>
      <p:bldP spid="5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190500"/>
            <a:ext cx="12039600" cy="4724400"/>
          </a:xfrm>
          <a:prstGeom prst="rect">
            <a:avLst/>
          </a:prstGeom>
        </p:spPr>
      </p:pic>
      <p:grpSp>
        <p:nvGrpSpPr>
          <p:cNvPr id="4" name="Group 8"/>
          <p:cNvGrpSpPr/>
          <p:nvPr/>
        </p:nvGrpSpPr>
        <p:grpSpPr>
          <a:xfrm>
            <a:off x="12372224" y="493161"/>
            <a:ext cx="5638800" cy="1305118"/>
            <a:chOff x="0" y="0"/>
            <a:chExt cx="1824222" cy="343735"/>
          </a:xfrm>
        </p:grpSpPr>
        <p:sp>
          <p:nvSpPr>
            <p:cNvPr id="5" name="Freeform 9"/>
            <p:cNvSpPr/>
            <p:nvPr/>
          </p:nvSpPr>
          <p:spPr>
            <a:xfrm>
              <a:off x="0" y="0"/>
              <a:ext cx="1824222" cy="343735"/>
            </a:xfrm>
            <a:custGeom>
              <a:avLst/>
              <a:gdLst/>
              <a:ahLst/>
              <a:cxnLst/>
              <a:rect l="l" t="t" r="r" b="b"/>
              <a:pathLst>
                <a:path w="1824222" h="343735">
                  <a:moveTo>
                    <a:pt x="0" y="0"/>
                  </a:moveTo>
                  <a:lnTo>
                    <a:pt x="1824222" y="0"/>
                  </a:lnTo>
                  <a:lnTo>
                    <a:pt x="1824222" y="343735"/>
                  </a:lnTo>
                  <a:lnTo>
                    <a:pt x="0" y="343735"/>
                  </a:lnTo>
                  <a:close/>
                </a:path>
              </a:pathLst>
            </a:custGeom>
            <a:solidFill>
              <a:srgbClr val="F9E144"/>
            </a:solidFill>
          </p:spPr>
        </p:sp>
        <p:sp>
          <p:nvSpPr>
            <p:cNvPr id="6" name="TextBox 10"/>
            <p:cNvSpPr txBox="1"/>
            <p:nvPr/>
          </p:nvSpPr>
          <p:spPr>
            <a:xfrm>
              <a:off x="0" y="0"/>
              <a:ext cx="1824222" cy="3437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11"/>
          <p:cNvSpPr txBox="1"/>
          <p:nvPr/>
        </p:nvSpPr>
        <p:spPr>
          <a:xfrm>
            <a:off x="13955659" y="629637"/>
            <a:ext cx="3912222" cy="1005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字由点字倔强黑" panose="00020600040101010101"/>
                <a:ea typeface="字由点字倔强黑" panose="00020600040101010101"/>
                <a:cs typeface="字由点字倔强黑" panose="00020600040101010101"/>
                <a:sym typeface="字由点字倔强黑" panose="00020600040101010101"/>
              </a:rPr>
              <a:t>名校协作体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21529C"/>
              </a:solidFill>
              <a:effectLst/>
              <a:uLnTx/>
              <a:uFillTx/>
              <a:latin typeface="字由点字倔强黑" panose="00020600040101010101"/>
              <a:ea typeface="字由点字倔强黑" panose="00020600040101010101"/>
              <a:cs typeface="字由点字倔强黑" panose="00020600040101010101"/>
              <a:sym typeface="字由点字倔强黑" panose="00020600040101010101"/>
            </a:endParaRPr>
          </a:p>
        </p:txBody>
      </p:sp>
      <p:grpSp>
        <p:nvGrpSpPr>
          <p:cNvPr id="10" name="Group 20"/>
          <p:cNvGrpSpPr/>
          <p:nvPr/>
        </p:nvGrpSpPr>
        <p:grpSpPr>
          <a:xfrm>
            <a:off x="12372224" y="2324100"/>
            <a:ext cx="6264625" cy="1129138"/>
            <a:chOff x="0" y="0"/>
            <a:chExt cx="8352832" cy="1505517"/>
          </a:xfrm>
        </p:grpSpPr>
        <p:grpSp>
          <p:nvGrpSpPr>
            <p:cNvPr id="11" name="Group 21"/>
            <p:cNvGrpSpPr/>
            <p:nvPr/>
          </p:nvGrpSpPr>
          <p:grpSpPr>
            <a:xfrm>
              <a:off x="77948" y="0"/>
              <a:ext cx="1505517" cy="1505517"/>
              <a:chOff x="0" y="0"/>
              <a:chExt cx="812800" cy="812800"/>
            </a:xfrm>
          </p:grpSpPr>
          <p:sp>
            <p:nvSpPr>
              <p:cNvPr id="17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18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24"/>
            <p:cNvSpPr txBox="1"/>
            <p:nvPr/>
          </p:nvSpPr>
          <p:spPr>
            <a:xfrm>
              <a:off x="186315" y="275177"/>
              <a:ext cx="1288245" cy="926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9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70" b="1" i="0" u="none" strike="noStrike" kern="1200" cap="none" spc="0" normalizeH="0" baseline="0" noProof="0" dirty="0">
                  <a:ln>
                    <a:noFill/>
                  </a:ln>
                  <a:solidFill>
                    <a:srgbClr val="21529C"/>
                  </a:solidFill>
                  <a:effectLst/>
                  <a:uLnTx/>
                  <a:uFillTx/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03</a:t>
              </a:r>
              <a:endParaRPr kumimoji="0" lang="en-US" sz="4070" b="1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grpSp>
          <p:nvGrpSpPr>
            <p:cNvPr id="13" name="Group 25"/>
            <p:cNvGrpSpPr/>
            <p:nvPr/>
          </p:nvGrpSpPr>
          <p:grpSpPr>
            <a:xfrm>
              <a:off x="0" y="151321"/>
              <a:ext cx="379630" cy="379630"/>
              <a:chOff x="0" y="0"/>
              <a:chExt cx="812800" cy="812800"/>
            </a:xfrm>
          </p:grpSpPr>
          <p:sp>
            <p:nvSpPr>
              <p:cNvPr id="15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28"/>
            <p:cNvSpPr txBox="1"/>
            <p:nvPr/>
          </p:nvSpPr>
          <p:spPr>
            <a:xfrm>
              <a:off x="2007898" y="274436"/>
              <a:ext cx="6344934" cy="89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阿里巴巴普惠体" panose="00020600040101010101"/>
                  <a:cs typeface="Times New Roman" panose="02020603050405020304" pitchFamily="18" charset="0"/>
                  <a:sym typeface="阿里巴巴普惠体" panose="00020600040101010101"/>
                </a:rPr>
                <a:t>Explanation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endParaRPr>
            </a:p>
          </p:txBody>
        </p:sp>
      </p:grpSp>
      <p:grpSp>
        <p:nvGrpSpPr>
          <p:cNvPr id="19" name="Group 9"/>
          <p:cNvGrpSpPr/>
          <p:nvPr/>
        </p:nvGrpSpPr>
        <p:grpSpPr>
          <a:xfrm>
            <a:off x="15773400" y="3270536"/>
            <a:ext cx="1950832" cy="674046"/>
            <a:chOff x="0" y="0"/>
            <a:chExt cx="1251957" cy="432573"/>
          </a:xfrm>
        </p:grpSpPr>
        <p:sp>
          <p:nvSpPr>
            <p:cNvPr id="20" name="Freeform 10"/>
            <p:cNvSpPr/>
            <p:nvPr/>
          </p:nvSpPr>
          <p:spPr>
            <a:xfrm>
              <a:off x="0" y="0"/>
              <a:ext cx="1251957" cy="432573"/>
            </a:xfrm>
            <a:custGeom>
              <a:avLst/>
              <a:gdLst/>
              <a:ahLst/>
              <a:cxnLst/>
              <a:rect l="l" t="t" r="r" b="b"/>
              <a:pathLst>
                <a:path w="1251957" h="432573">
                  <a:moveTo>
                    <a:pt x="1048757" y="0"/>
                  </a:moveTo>
                  <a:cubicBezTo>
                    <a:pt x="1160982" y="0"/>
                    <a:pt x="1251957" y="96835"/>
                    <a:pt x="1251957" y="216286"/>
                  </a:cubicBezTo>
                  <a:cubicBezTo>
                    <a:pt x="1251957" y="335738"/>
                    <a:pt x="1160982" y="432573"/>
                    <a:pt x="1048757" y="432573"/>
                  </a:cubicBezTo>
                  <a:lnTo>
                    <a:pt x="203200" y="432573"/>
                  </a:lnTo>
                  <a:cubicBezTo>
                    <a:pt x="90976" y="432573"/>
                    <a:pt x="0" y="335738"/>
                    <a:pt x="0" y="216286"/>
                  </a:cubicBezTo>
                  <a:cubicBezTo>
                    <a:pt x="0" y="9683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1529C"/>
            </a:solidFill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3200" dirty="0">
                  <a:solidFill>
                    <a:prstClr val="white"/>
                  </a:solidFill>
                  <a:latin typeface="Calibri" panose="020F0502020204030204"/>
                  <a:ea typeface="宋体" panose="02010600030101010101" pitchFamily="2" charset="-122"/>
                </a:rPr>
                <a:t>回扣原文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TextBox 11"/>
            <p:cNvSpPr txBox="1"/>
            <p:nvPr/>
          </p:nvSpPr>
          <p:spPr>
            <a:xfrm>
              <a:off x="0" y="-47625"/>
              <a:ext cx="1251957" cy="4801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10"/>
          <p:cNvGrpSpPr/>
          <p:nvPr/>
        </p:nvGrpSpPr>
        <p:grpSpPr>
          <a:xfrm>
            <a:off x="12455720" y="7112659"/>
            <a:ext cx="5042573" cy="1129138"/>
            <a:chOff x="0" y="0"/>
            <a:chExt cx="6723431" cy="1505517"/>
          </a:xfrm>
        </p:grpSpPr>
        <p:grpSp>
          <p:nvGrpSpPr>
            <p:cNvPr id="34" name="Group 11"/>
            <p:cNvGrpSpPr/>
            <p:nvPr/>
          </p:nvGrpSpPr>
          <p:grpSpPr>
            <a:xfrm>
              <a:off x="0" y="0"/>
              <a:ext cx="1505517" cy="1505517"/>
              <a:chOff x="0" y="0"/>
              <a:chExt cx="812800" cy="812800"/>
            </a:xfrm>
          </p:grpSpPr>
          <p:sp>
            <p:nvSpPr>
              <p:cNvPr id="40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41" name="TextBox 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14"/>
            <p:cNvGrpSpPr/>
            <p:nvPr/>
          </p:nvGrpSpPr>
          <p:grpSpPr>
            <a:xfrm>
              <a:off x="0" y="116771"/>
              <a:ext cx="367751" cy="367751"/>
              <a:chOff x="0" y="0"/>
              <a:chExt cx="812800" cy="812800"/>
            </a:xfrm>
          </p:grpSpPr>
          <p:sp>
            <p:nvSpPr>
              <p:cNvPr id="38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9" name="TextBox 1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3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17"/>
            <p:cNvSpPr txBox="1"/>
            <p:nvPr/>
          </p:nvSpPr>
          <p:spPr>
            <a:xfrm>
              <a:off x="108367" y="275177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9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70" b="1" i="0" u="none" strike="noStrike" kern="1200" cap="none" spc="0" normalizeH="0" baseline="0" noProof="0" dirty="0">
                  <a:ln>
                    <a:noFill/>
                  </a:ln>
                  <a:solidFill>
                    <a:srgbClr val="21529C"/>
                  </a:solidFill>
                  <a:effectLst/>
                  <a:uLnTx/>
                  <a:uFillTx/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02</a:t>
              </a:r>
              <a:endParaRPr kumimoji="0" lang="en-US" sz="4070" b="1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sp>
          <p:nvSpPr>
            <p:cNvPr id="37" name="TextBox 18"/>
            <p:cNvSpPr txBox="1"/>
            <p:nvPr/>
          </p:nvSpPr>
          <p:spPr>
            <a:xfrm>
              <a:off x="1924617" y="274436"/>
              <a:ext cx="4798814" cy="922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Then, </a:t>
              </a: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A</a:t>
              </a: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 did ...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09787" y="8004217"/>
            <a:ext cx="9047670" cy="52322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情节模式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：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回忆（怜悯同情）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--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下决心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---------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继续帮助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1485545" y="8759500"/>
            <a:ext cx="7927555" cy="52322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再次帮助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：物质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精神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(how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）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+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个人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/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社会（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how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）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48" y="4968460"/>
            <a:ext cx="12015651" cy="2961841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8427" y="3234853"/>
            <a:ext cx="3798561" cy="4097325"/>
          </a:xfrm>
          <a:prstGeom prst="rect">
            <a:avLst/>
          </a:prstGeom>
        </p:spPr>
      </p:pic>
      <p:sp>
        <p:nvSpPr>
          <p:cNvPr id="29" name="Freeform 10"/>
          <p:cNvSpPr/>
          <p:nvPr/>
        </p:nvSpPr>
        <p:spPr>
          <a:xfrm>
            <a:off x="14023729" y="3361263"/>
            <a:ext cx="1950832" cy="1061025"/>
          </a:xfrm>
          <a:custGeom>
            <a:avLst/>
            <a:gdLst/>
            <a:ahLst/>
            <a:cxnLst/>
            <a:rect l="l" t="t" r="r" b="b"/>
            <a:pathLst>
              <a:path w="1251957" h="432573">
                <a:moveTo>
                  <a:pt x="1048757" y="0"/>
                </a:moveTo>
                <a:cubicBezTo>
                  <a:pt x="1160982" y="0"/>
                  <a:pt x="1251957" y="96835"/>
                  <a:pt x="1251957" y="216286"/>
                </a:cubicBezTo>
                <a:cubicBezTo>
                  <a:pt x="1251957" y="335738"/>
                  <a:pt x="1160982" y="432573"/>
                  <a:pt x="1048757" y="432573"/>
                </a:cubicBezTo>
                <a:lnTo>
                  <a:pt x="203200" y="432573"/>
                </a:lnTo>
                <a:cubicBezTo>
                  <a:pt x="90976" y="432573"/>
                  <a:pt x="0" y="335738"/>
                  <a:pt x="0" y="216286"/>
                </a:cubicBezTo>
                <a:cubicBezTo>
                  <a:pt x="0" y="96835"/>
                  <a:pt x="90976" y="0"/>
                  <a:pt x="203200" y="0"/>
                </a:cubicBezTo>
                <a:close/>
              </a:path>
            </a:pathLst>
          </a:custGeom>
          <a:solidFill>
            <a:srgbClr val="21529C"/>
          </a:solidFill>
        </p:spPr>
        <p:txBody>
          <a:bodyPr/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直接说</a:t>
            </a:r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间接说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32" name="Freeform 10"/>
          <p:cNvSpPr/>
          <p:nvPr/>
        </p:nvSpPr>
        <p:spPr>
          <a:xfrm>
            <a:off x="14030464" y="3398857"/>
            <a:ext cx="1950832" cy="1061025"/>
          </a:xfrm>
          <a:custGeom>
            <a:avLst/>
            <a:gdLst/>
            <a:ahLst/>
            <a:cxnLst/>
            <a:rect l="l" t="t" r="r" b="b"/>
            <a:pathLst>
              <a:path w="1251957" h="432573">
                <a:moveTo>
                  <a:pt x="1048757" y="0"/>
                </a:moveTo>
                <a:cubicBezTo>
                  <a:pt x="1160982" y="0"/>
                  <a:pt x="1251957" y="96835"/>
                  <a:pt x="1251957" y="216286"/>
                </a:cubicBezTo>
                <a:cubicBezTo>
                  <a:pt x="1251957" y="335738"/>
                  <a:pt x="1160982" y="432573"/>
                  <a:pt x="1048757" y="432573"/>
                </a:cubicBezTo>
                <a:lnTo>
                  <a:pt x="203200" y="432573"/>
                </a:lnTo>
                <a:cubicBezTo>
                  <a:pt x="90976" y="432573"/>
                  <a:pt x="0" y="335738"/>
                  <a:pt x="0" y="216286"/>
                </a:cubicBezTo>
                <a:cubicBezTo>
                  <a:pt x="0" y="96835"/>
                  <a:pt x="90976" y="0"/>
                  <a:pt x="203200" y="0"/>
                </a:cubicBezTo>
                <a:close/>
              </a:path>
            </a:pathLst>
          </a:custGeom>
          <a:solidFill>
            <a:srgbClr val="21529C"/>
          </a:solidFill>
        </p:spPr>
        <p:txBody>
          <a:bodyPr/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自言自语</a:t>
            </a:r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自己回忆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>
            <a:off x="12980801" y="3377592"/>
            <a:ext cx="43080" cy="3779440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13400866" y="5524477"/>
            <a:ext cx="4659309" cy="1815882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en-US" altLang="zh-CN" sz="2800" b="0" i="0" dirty="0">
                <a:solidFill>
                  <a:srgbClr val="060607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…popped into my head</a:t>
            </a:r>
            <a:endParaRPr lang="en-US" altLang="zh-CN" sz="2800" b="0" i="0" dirty="0">
              <a:solidFill>
                <a:srgbClr val="060607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CN" sz="2800" dirty="0">
                <a:solidFill>
                  <a:srgbClr val="0606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…flashed through my mind</a:t>
            </a:r>
            <a:endParaRPr lang="en-US" altLang="zh-CN" sz="2800" dirty="0">
              <a:solidFill>
                <a:srgbClr val="0606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CN" sz="2800" dirty="0">
                <a:solidFill>
                  <a:srgbClr val="0606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flashed before my eyes</a:t>
            </a:r>
            <a:endParaRPr lang="en-US" altLang="zh-CN" sz="2800" dirty="0">
              <a:solidFill>
                <a:srgbClr val="0606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CN" sz="2800" dirty="0">
                <a:solidFill>
                  <a:srgbClr val="0606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…raced through my thoughts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3387628" y="3166820"/>
            <a:ext cx="3002132" cy="224676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606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Visions of…</a:t>
            </a:r>
            <a:endParaRPr lang="en-US" altLang="zh-CN" sz="2800" dirty="0">
              <a:solidFill>
                <a:srgbClr val="0606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606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Images of…</a:t>
            </a:r>
            <a:endParaRPr lang="en-US" altLang="zh-CN" sz="2800" dirty="0">
              <a:solidFill>
                <a:srgbClr val="0606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solidFill>
                  <a:srgbClr val="06060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Scenes of…</a:t>
            </a:r>
            <a:endParaRPr lang="en-US" altLang="zh-CN" sz="2800" dirty="0">
              <a:solidFill>
                <a:srgbClr val="06060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Pictures of…</a:t>
            </a:r>
            <a:endParaRPr lang="en-US" altLang="zh-C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Memories of …</a:t>
            </a:r>
            <a:endParaRPr lang="zh-CN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Freeform 10"/>
          <p:cNvSpPr/>
          <p:nvPr/>
        </p:nvSpPr>
        <p:spPr>
          <a:xfrm>
            <a:off x="15822333" y="3570454"/>
            <a:ext cx="1950832" cy="674046"/>
          </a:xfrm>
          <a:custGeom>
            <a:avLst/>
            <a:gdLst/>
            <a:ahLst/>
            <a:cxnLst/>
            <a:rect l="l" t="t" r="r" b="b"/>
            <a:pathLst>
              <a:path w="1251957" h="432573">
                <a:moveTo>
                  <a:pt x="1048757" y="0"/>
                </a:moveTo>
                <a:cubicBezTo>
                  <a:pt x="1160982" y="0"/>
                  <a:pt x="1251957" y="96835"/>
                  <a:pt x="1251957" y="216286"/>
                </a:cubicBezTo>
                <a:cubicBezTo>
                  <a:pt x="1251957" y="335738"/>
                  <a:pt x="1160982" y="432573"/>
                  <a:pt x="1048757" y="432573"/>
                </a:cubicBezTo>
                <a:lnTo>
                  <a:pt x="203200" y="432573"/>
                </a:lnTo>
                <a:cubicBezTo>
                  <a:pt x="90976" y="432573"/>
                  <a:pt x="0" y="335738"/>
                  <a:pt x="0" y="216286"/>
                </a:cubicBezTo>
                <a:cubicBezTo>
                  <a:pt x="0" y="96835"/>
                  <a:pt x="90976" y="0"/>
                  <a:pt x="203200" y="0"/>
                </a:cubicBezTo>
                <a:close/>
              </a:path>
            </a:pathLst>
          </a:custGeom>
          <a:solidFill>
            <a:srgbClr val="21529C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原文线索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9" name="心形 48"/>
          <p:cNvSpPr/>
          <p:nvPr/>
        </p:nvSpPr>
        <p:spPr>
          <a:xfrm>
            <a:off x="9776383" y="8397549"/>
            <a:ext cx="2579512" cy="1770341"/>
          </a:xfrm>
          <a:prstGeom prst="heart">
            <a:avLst/>
          </a:prstGeom>
          <a:solidFill>
            <a:srgbClr val="FF0000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</a:rPr>
              <a:t>kindness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9726061" y="7235447"/>
            <a:ext cx="2104344" cy="9284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B’ change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内</a:t>
            </a:r>
            <a:r>
              <a:rPr lang="en-US" altLang="zh-CN" sz="2800" b="1" dirty="0">
                <a:solidFill>
                  <a:srgbClr val="FF0000"/>
                </a:solidFill>
              </a:rPr>
              <a:t>--</a:t>
            </a:r>
            <a:r>
              <a:rPr lang="zh-CN" altLang="en-US" sz="2800" b="1" dirty="0">
                <a:solidFill>
                  <a:srgbClr val="FF0000"/>
                </a:solidFill>
              </a:rPr>
              <a:t>外</a:t>
            </a:r>
            <a:r>
              <a:rPr lang="en-US" altLang="zh-CN" sz="2800" b="1" dirty="0">
                <a:solidFill>
                  <a:srgbClr val="FF0000"/>
                </a:solidFill>
              </a:rPr>
              <a:t>—</a:t>
            </a:r>
            <a:r>
              <a:rPr lang="zh-CN" altLang="en-US" sz="2800" b="1" dirty="0">
                <a:solidFill>
                  <a:srgbClr val="FF0000"/>
                </a:solidFill>
              </a:rPr>
              <a:t>内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2388" y="5535945"/>
            <a:ext cx="9826246" cy="1548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6" name="组合 45"/>
          <p:cNvGrpSpPr/>
          <p:nvPr/>
        </p:nvGrpSpPr>
        <p:grpSpPr>
          <a:xfrm>
            <a:off x="-6735" y="1070826"/>
            <a:ext cx="12037048" cy="4031873"/>
            <a:chOff x="-6735" y="1788351"/>
            <a:chExt cx="12037048" cy="3440861"/>
          </a:xfrm>
        </p:grpSpPr>
        <p:grpSp>
          <p:nvGrpSpPr>
            <p:cNvPr id="22" name="Group 8"/>
            <p:cNvGrpSpPr/>
            <p:nvPr/>
          </p:nvGrpSpPr>
          <p:grpSpPr>
            <a:xfrm>
              <a:off x="-6735" y="1966191"/>
              <a:ext cx="11998688" cy="2822801"/>
              <a:chOff x="0" y="0"/>
              <a:chExt cx="3891978" cy="640359"/>
            </a:xfrm>
            <a:solidFill>
              <a:schemeClr val="bg2">
                <a:lumMod val="90000"/>
              </a:schemeClr>
            </a:solidFill>
          </p:grpSpPr>
          <p:sp>
            <p:nvSpPr>
              <p:cNvPr id="23" name="Freeform 9"/>
              <p:cNvSpPr/>
              <p:nvPr/>
            </p:nvSpPr>
            <p:spPr>
              <a:xfrm>
                <a:off x="0" y="0"/>
                <a:ext cx="3891978" cy="640359"/>
              </a:xfrm>
              <a:custGeom>
                <a:avLst/>
                <a:gdLst/>
                <a:ahLst/>
                <a:cxnLst/>
                <a:rect l="l" t="t" r="r" b="b"/>
                <a:pathLst>
                  <a:path w="3891978" h="640359">
                    <a:moveTo>
                      <a:pt x="0" y="0"/>
                    </a:moveTo>
                    <a:lnTo>
                      <a:pt x="3891978" y="0"/>
                    </a:lnTo>
                    <a:lnTo>
                      <a:pt x="3891978" y="640359"/>
                    </a:lnTo>
                    <a:lnTo>
                      <a:pt x="0" y="640359"/>
                    </a:lnTo>
                    <a:close/>
                  </a:path>
                </a:pathLst>
              </a:custGeom>
              <a:grpFill/>
              <a:ln w="57150" cap="sq">
                <a:solidFill>
                  <a:srgbClr val="F9E144"/>
                </a:solidFill>
                <a:prstDash val="solid"/>
                <a:miter/>
              </a:ln>
            </p:spPr>
          </p:sp>
          <p:sp>
            <p:nvSpPr>
              <p:cNvPr id="26" name="TextBox 10"/>
              <p:cNvSpPr txBox="1"/>
              <p:nvPr/>
            </p:nvSpPr>
            <p:spPr>
              <a:xfrm>
                <a:off x="0" y="-47625"/>
                <a:ext cx="3891978" cy="687984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101509" y="1788351"/>
              <a:ext cx="11928804" cy="34408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0" i="0" dirty="0">
                  <a:effectLst/>
                  <a:latin typeface="-apple-system"/>
                </a:rPr>
                <a:t>例句：</a:t>
              </a:r>
              <a:endParaRPr lang="en-US" altLang="zh-CN" sz="3200" b="0" i="0" dirty="0">
                <a:effectLst/>
                <a:latin typeface="-apple-system"/>
              </a:endParaRPr>
            </a:p>
            <a:p>
              <a:pPr algn="just"/>
              <a:r>
                <a:rPr lang="zh-CN" altLang="zh-CN" sz="3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①</a:t>
              </a:r>
              <a:r>
                <a:rPr lang="en-US" altLang="zh-CN" sz="3200" b="0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Overwhelmed with a wave of empathy and concern, I couldn't help but think about the stark contrast between our lives. </a:t>
              </a:r>
              <a:endPara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altLang="zh-CN" sz="3200" b="0" i="0" dirty="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②</a:t>
              </a:r>
              <a:r>
                <a:rPr lang="en-US" altLang="zh-CN" sz="3200" b="0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Visions of her empty living room popped into my head, a stark reminder of the hardship she faced.</a:t>
              </a:r>
              <a:endPara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altLang="zh-CN" sz="3200" b="0" i="0" dirty="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③</a:t>
              </a:r>
              <a:r>
                <a:rPr lang="en-US" altLang="zh-CN" sz="3200" b="0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Feeling a deep sense of responsibility, I made a silent promise to help her in any way I could.</a:t>
              </a:r>
              <a:endPara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zh-CN" altLang="en-US" sz="3200" dirty="0"/>
            </a:p>
          </p:txBody>
        </p:sp>
      </p:grp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9880" y="716915"/>
            <a:ext cx="826770" cy="875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4" grpId="0" animBg="1"/>
      <p:bldP spid="29" grpId="0" animBg="1"/>
      <p:bldP spid="32" grpId="0" animBg="1"/>
      <p:bldP spid="9" grpId="0" animBg="1"/>
      <p:bldP spid="24" grpId="0" animBg="1"/>
      <p:bldP spid="48" grpId="0" animBg="1"/>
      <p:bldP spid="49" grpId="0" animBg="1"/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00" y="6409231"/>
            <a:ext cx="2711754" cy="375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1915" y="2738832"/>
            <a:ext cx="5027597" cy="366448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"/>
            <a:ext cx="12039600" cy="4724400"/>
          </a:xfrm>
          <a:prstGeom prst="rect">
            <a:avLst/>
          </a:prstGeom>
        </p:spPr>
      </p:pic>
      <p:grpSp>
        <p:nvGrpSpPr>
          <p:cNvPr id="4" name="Group 8"/>
          <p:cNvGrpSpPr/>
          <p:nvPr/>
        </p:nvGrpSpPr>
        <p:grpSpPr>
          <a:xfrm>
            <a:off x="12372224" y="493161"/>
            <a:ext cx="5638800" cy="1305118"/>
            <a:chOff x="0" y="0"/>
            <a:chExt cx="1824222" cy="343735"/>
          </a:xfrm>
        </p:grpSpPr>
        <p:sp>
          <p:nvSpPr>
            <p:cNvPr id="5" name="Freeform 9"/>
            <p:cNvSpPr/>
            <p:nvPr/>
          </p:nvSpPr>
          <p:spPr>
            <a:xfrm>
              <a:off x="0" y="0"/>
              <a:ext cx="1824222" cy="343735"/>
            </a:xfrm>
            <a:custGeom>
              <a:avLst/>
              <a:gdLst/>
              <a:ahLst/>
              <a:cxnLst/>
              <a:rect l="l" t="t" r="r" b="b"/>
              <a:pathLst>
                <a:path w="1824222" h="343735">
                  <a:moveTo>
                    <a:pt x="0" y="0"/>
                  </a:moveTo>
                  <a:lnTo>
                    <a:pt x="1824222" y="0"/>
                  </a:lnTo>
                  <a:lnTo>
                    <a:pt x="1824222" y="343735"/>
                  </a:lnTo>
                  <a:lnTo>
                    <a:pt x="0" y="343735"/>
                  </a:lnTo>
                  <a:close/>
                </a:path>
              </a:pathLst>
            </a:custGeom>
            <a:solidFill>
              <a:srgbClr val="F9E144"/>
            </a:solidFill>
          </p:spPr>
        </p:sp>
        <p:sp>
          <p:nvSpPr>
            <p:cNvPr id="6" name="TextBox 10"/>
            <p:cNvSpPr txBox="1"/>
            <p:nvPr/>
          </p:nvSpPr>
          <p:spPr>
            <a:xfrm>
              <a:off x="0" y="0"/>
              <a:ext cx="1824222" cy="3437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TextBox 11"/>
          <p:cNvSpPr txBox="1"/>
          <p:nvPr/>
        </p:nvSpPr>
        <p:spPr>
          <a:xfrm>
            <a:off x="13955659" y="629637"/>
            <a:ext cx="3912222" cy="1005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84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字由点字倔强黑" panose="00020600040101010101"/>
                <a:ea typeface="字由点字倔强黑" panose="00020600040101010101"/>
                <a:cs typeface="字由点字倔强黑" panose="00020600040101010101"/>
                <a:sym typeface="字由点字倔强黑" panose="00020600040101010101"/>
              </a:rPr>
              <a:t>新阵地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21529C"/>
              </a:solidFill>
              <a:effectLst/>
              <a:uLnTx/>
              <a:uFillTx/>
              <a:latin typeface="字由点字倔强黑" panose="00020600040101010101"/>
              <a:ea typeface="字由点字倔强黑" panose="00020600040101010101"/>
              <a:cs typeface="字由点字倔强黑" panose="00020600040101010101"/>
              <a:sym typeface="字由点字倔强黑" panose="00020600040101010101"/>
            </a:endParaRPr>
          </a:p>
        </p:txBody>
      </p:sp>
      <p:grpSp>
        <p:nvGrpSpPr>
          <p:cNvPr id="10" name="Group 20"/>
          <p:cNvGrpSpPr/>
          <p:nvPr/>
        </p:nvGrpSpPr>
        <p:grpSpPr>
          <a:xfrm>
            <a:off x="12372224" y="1964966"/>
            <a:ext cx="6264625" cy="1129138"/>
            <a:chOff x="0" y="0"/>
            <a:chExt cx="8352832" cy="1505517"/>
          </a:xfrm>
        </p:grpSpPr>
        <p:grpSp>
          <p:nvGrpSpPr>
            <p:cNvPr id="11" name="Group 21"/>
            <p:cNvGrpSpPr/>
            <p:nvPr/>
          </p:nvGrpSpPr>
          <p:grpSpPr>
            <a:xfrm>
              <a:off x="77948" y="0"/>
              <a:ext cx="1505517" cy="1505517"/>
              <a:chOff x="0" y="0"/>
              <a:chExt cx="812800" cy="812800"/>
            </a:xfrm>
          </p:grpSpPr>
          <p:sp>
            <p:nvSpPr>
              <p:cNvPr id="17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18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2" name="TextBox 24"/>
            <p:cNvSpPr txBox="1"/>
            <p:nvPr/>
          </p:nvSpPr>
          <p:spPr>
            <a:xfrm>
              <a:off x="186315" y="275177"/>
              <a:ext cx="1288245" cy="926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9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70" b="1" i="0" u="none" strike="noStrike" kern="1200" cap="none" spc="0" normalizeH="0" baseline="0" noProof="0" dirty="0">
                  <a:ln>
                    <a:noFill/>
                  </a:ln>
                  <a:solidFill>
                    <a:srgbClr val="21529C"/>
                  </a:solidFill>
                  <a:effectLst/>
                  <a:uLnTx/>
                  <a:uFillTx/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03</a:t>
              </a:r>
              <a:endParaRPr kumimoji="0" lang="en-US" sz="4070" b="1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grpSp>
          <p:nvGrpSpPr>
            <p:cNvPr id="13" name="Group 25"/>
            <p:cNvGrpSpPr/>
            <p:nvPr/>
          </p:nvGrpSpPr>
          <p:grpSpPr>
            <a:xfrm>
              <a:off x="0" y="151321"/>
              <a:ext cx="379630" cy="379630"/>
              <a:chOff x="0" y="0"/>
              <a:chExt cx="812800" cy="812800"/>
            </a:xfrm>
          </p:grpSpPr>
          <p:sp>
            <p:nvSpPr>
              <p:cNvPr id="15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4" name="TextBox 28"/>
            <p:cNvSpPr txBox="1"/>
            <p:nvPr/>
          </p:nvSpPr>
          <p:spPr>
            <a:xfrm>
              <a:off x="2007898" y="274436"/>
              <a:ext cx="6344934" cy="89451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阿里巴巴普惠体" panose="00020600040101010101"/>
                  <a:cs typeface="Times New Roman" panose="02020603050405020304" pitchFamily="18" charset="0"/>
                  <a:sym typeface="阿里巴巴普惠体" panose="00020600040101010101"/>
                </a:rPr>
                <a:t>Explanation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endParaRPr>
            </a:p>
          </p:txBody>
        </p:sp>
      </p:grpSp>
      <p:grpSp>
        <p:nvGrpSpPr>
          <p:cNvPr id="19" name="Group 9"/>
          <p:cNvGrpSpPr/>
          <p:nvPr/>
        </p:nvGrpSpPr>
        <p:grpSpPr>
          <a:xfrm>
            <a:off x="15996124" y="6024226"/>
            <a:ext cx="2230167" cy="3739447"/>
            <a:chOff x="0" y="-47625"/>
            <a:chExt cx="1431222" cy="2399812"/>
          </a:xfrm>
        </p:grpSpPr>
        <p:sp>
          <p:nvSpPr>
            <p:cNvPr id="20" name="Freeform 10"/>
            <p:cNvSpPr/>
            <p:nvPr/>
          </p:nvSpPr>
          <p:spPr>
            <a:xfrm>
              <a:off x="179265" y="1919614"/>
              <a:ext cx="1251957" cy="432573"/>
            </a:xfrm>
            <a:custGeom>
              <a:avLst/>
              <a:gdLst/>
              <a:ahLst/>
              <a:cxnLst/>
              <a:rect l="l" t="t" r="r" b="b"/>
              <a:pathLst>
                <a:path w="1251957" h="432573">
                  <a:moveTo>
                    <a:pt x="1048757" y="0"/>
                  </a:moveTo>
                  <a:cubicBezTo>
                    <a:pt x="1160982" y="0"/>
                    <a:pt x="1251957" y="96835"/>
                    <a:pt x="1251957" y="216286"/>
                  </a:cubicBezTo>
                  <a:cubicBezTo>
                    <a:pt x="1251957" y="335738"/>
                    <a:pt x="1160982" y="432573"/>
                    <a:pt x="1048757" y="432573"/>
                  </a:cubicBezTo>
                  <a:lnTo>
                    <a:pt x="203200" y="432573"/>
                  </a:lnTo>
                  <a:cubicBezTo>
                    <a:pt x="90976" y="432573"/>
                    <a:pt x="0" y="335738"/>
                    <a:pt x="0" y="216286"/>
                  </a:cubicBezTo>
                  <a:cubicBezTo>
                    <a:pt x="0" y="9683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1529C"/>
            </a:solidFill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rPr>
                <a:t>肢体动作</a:t>
              </a:r>
              <a:endPara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1" name="TextBox 11"/>
            <p:cNvSpPr txBox="1"/>
            <p:nvPr/>
          </p:nvSpPr>
          <p:spPr>
            <a:xfrm>
              <a:off x="0" y="-47625"/>
              <a:ext cx="1251957" cy="4801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6450713" y="8186026"/>
            <a:ext cx="703124" cy="59661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9E144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头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33" name="Group 10"/>
          <p:cNvGrpSpPr/>
          <p:nvPr/>
        </p:nvGrpSpPr>
        <p:grpSpPr>
          <a:xfrm>
            <a:off x="12511960" y="6514149"/>
            <a:ext cx="5042573" cy="1129138"/>
            <a:chOff x="0" y="0"/>
            <a:chExt cx="6723431" cy="1505517"/>
          </a:xfrm>
        </p:grpSpPr>
        <p:grpSp>
          <p:nvGrpSpPr>
            <p:cNvPr id="34" name="Group 11"/>
            <p:cNvGrpSpPr/>
            <p:nvPr/>
          </p:nvGrpSpPr>
          <p:grpSpPr>
            <a:xfrm>
              <a:off x="0" y="0"/>
              <a:ext cx="1505517" cy="1505517"/>
              <a:chOff x="0" y="0"/>
              <a:chExt cx="812800" cy="812800"/>
            </a:xfrm>
          </p:grpSpPr>
          <p:sp>
            <p:nvSpPr>
              <p:cNvPr id="40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41" name="TextBox 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14"/>
            <p:cNvGrpSpPr/>
            <p:nvPr/>
          </p:nvGrpSpPr>
          <p:grpSpPr>
            <a:xfrm>
              <a:off x="0" y="116771"/>
              <a:ext cx="367751" cy="367751"/>
              <a:chOff x="0" y="0"/>
              <a:chExt cx="812800" cy="812800"/>
            </a:xfrm>
          </p:grpSpPr>
          <p:sp>
            <p:nvSpPr>
              <p:cNvPr id="38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9" name="TextBox 1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3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6" name="TextBox 17"/>
            <p:cNvSpPr txBox="1"/>
            <p:nvPr/>
          </p:nvSpPr>
          <p:spPr>
            <a:xfrm>
              <a:off x="108367" y="275177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9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70" b="1" i="0" u="none" strike="noStrike" kern="1200" cap="none" spc="0" normalizeH="0" baseline="0" noProof="0" dirty="0">
                  <a:ln>
                    <a:noFill/>
                  </a:ln>
                  <a:solidFill>
                    <a:srgbClr val="21529C"/>
                  </a:solidFill>
                  <a:effectLst/>
                  <a:uLnTx/>
                  <a:uFillTx/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02</a:t>
              </a:r>
              <a:endParaRPr kumimoji="0" lang="en-US" sz="4070" b="1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sp>
          <p:nvSpPr>
            <p:cNvPr id="37" name="TextBox 18"/>
            <p:cNvSpPr txBox="1"/>
            <p:nvPr/>
          </p:nvSpPr>
          <p:spPr>
            <a:xfrm>
              <a:off x="1924617" y="274436"/>
              <a:ext cx="4798814" cy="922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Then, </a:t>
              </a: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A</a:t>
              </a: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 did ...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331558" y="8321512"/>
            <a:ext cx="9400655" cy="52322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情节模式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：困惑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恍然大悟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---------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读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信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—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触动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I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回忆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-----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309787" y="9240453"/>
            <a:ext cx="9803687" cy="523220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情节模式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2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：                                                                                         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5" name="Freeform 22"/>
          <p:cNvSpPr/>
          <p:nvPr/>
        </p:nvSpPr>
        <p:spPr>
          <a:xfrm>
            <a:off x="17243832" y="8152288"/>
            <a:ext cx="703124" cy="59661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9E144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手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54048"/>
            <a:ext cx="12039600" cy="3055390"/>
          </a:xfrm>
          <a:prstGeom prst="rect">
            <a:avLst/>
          </a:prstGeom>
        </p:spPr>
      </p:pic>
      <p:sp>
        <p:nvSpPr>
          <p:cNvPr id="9" name="心形 8"/>
          <p:cNvSpPr/>
          <p:nvPr/>
        </p:nvSpPr>
        <p:spPr>
          <a:xfrm>
            <a:off x="10935453" y="8186026"/>
            <a:ext cx="2579512" cy="1770341"/>
          </a:xfrm>
          <a:prstGeom prst="heart">
            <a:avLst/>
          </a:prstGeom>
          <a:solidFill>
            <a:srgbClr val="FF0000"/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</a:rPr>
              <a:t>kindness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2" name="矩形: 圆角 1"/>
          <p:cNvSpPr/>
          <p:nvPr/>
        </p:nvSpPr>
        <p:spPr>
          <a:xfrm>
            <a:off x="9616942" y="5640592"/>
            <a:ext cx="2104344" cy="92847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B’ change</a:t>
            </a:r>
            <a:endParaRPr lang="en-US" altLang="zh-CN" sz="3200" b="1" dirty="0">
              <a:solidFill>
                <a:srgbClr val="FF0000"/>
              </a:solidFill>
            </a:endParaRPr>
          </a:p>
          <a:p>
            <a:pPr algn="ctr"/>
            <a:r>
              <a:rPr lang="zh-CN" altLang="en-US" sz="2800" b="1" dirty="0">
                <a:solidFill>
                  <a:srgbClr val="FF0000"/>
                </a:solidFill>
              </a:rPr>
              <a:t>内</a:t>
            </a:r>
            <a:r>
              <a:rPr lang="en-US" altLang="zh-CN" sz="2800" b="1" dirty="0">
                <a:solidFill>
                  <a:srgbClr val="FF0000"/>
                </a:solidFill>
              </a:rPr>
              <a:t>/</a:t>
            </a:r>
            <a:r>
              <a:rPr lang="zh-CN" altLang="en-US" sz="2800" b="1" dirty="0">
                <a:solidFill>
                  <a:srgbClr val="FF0000"/>
                </a:solidFill>
              </a:rPr>
              <a:t>外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4641" y="2213547"/>
            <a:ext cx="12037048" cy="2652207"/>
            <a:chOff x="-6735" y="1788351"/>
            <a:chExt cx="12037048" cy="3000641"/>
          </a:xfrm>
        </p:grpSpPr>
        <p:grpSp>
          <p:nvGrpSpPr>
            <p:cNvPr id="27" name="Group 8"/>
            <p:cNvGrpSpPr/>
            <p:nvPr/>
          </p:nvGrpSpPr>
          <p:grpSpPr>
            <a:xfrm>
              <a:off x="-6735" y="1966191"/>
              <a:ext cx="11998688" cy="2822801"/>
              <a:chOff x="0" y="0"/>
              <a:chExt cx="3891978" cy="640359"/>
            </a:xfrm>
            <a:solidFill>
              <a:schemeClr val="bg2">
                <a:lumMod val="90000"/>
              </a:schemeClr>
            </a:solidFill>
          </p:grpSpPr>
          <p:sp>
            <p:nvSpPr>
              <p:cNvPr id="29" name="Freeform 9"/>
              <p:cNvSpPr/>
              <p:nvPr/>
            </p:nvSpPr>
            <p:spPr>
              <a:xfrm>
                <a:off x="0" y="0"/>
                <a:ext cx="3891978" cy="640359"/>
              </a:xfrm>
              <a:custGeom>
                <a:avLst/>
                <a:gdLst/>
                <a:ahLst/>
                <a:cxnLst/>
                <a:rect l="l" t="t" r="r" b="b"/>
                <a:pathLst>
                  <a:path w="3891978" h="640359">
                    <a:moveTo>
                      <a:pt x="0" y="0"/>
                    </a:moveTo>
                    <a:lnTo>
                      <a:pt x="3891978" y="0"/>
                    </a:lnTo>
                    <a:lnTo>
                      <a:pt x="3891978" y="640359"/>
                    </a:lnTo>
                    <a:lnTo>
                      <a:pt x="0" y="640359"/>
                    </a:lnTo>
                    <a:close/>
                  </a:path>
                </a:pathLst>
              </a:custGeom>
              <a:grpFill/>
              <a:ln w="57150" cap="sq">
                <a:solidFill>
                  <a:srgbClr val="F9E144"/>
                </a:solidFill>
                <a:prstDash val="solid"/>
                <a:miter/>
              </a:ln>
            </p:spPr>
          </p:sp>
          <p:sp>
            <p:nvSpPr>
              <p:cNvPr id="30" name="TextBox 10"/>
              <p:cNvSpPr txBox="1"/>
              <p:nvPr/>
            </p:nvSpPr>
            <p:spPr>
              <a:xfrm>
                <a:off x="0" y="-47625"/>
                <a:ext cx="3891978" cy="687984"/>
              </a:xfrm>
              <a:prstGeom prst="rect">
                <a:avLst/>
              </a:prstGeom>
              <a:grpFill/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6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" name="文本框 27"/>
            <p:cNvSpPr txBox="1"/>
            <p:nvPr/>
          </p:nvSpPr>
          <p:spPr>
            <a:xfrm>
              <a:off x="101509" y="1788351"/>
              <a:ext cx="11928804" cy="289014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zh-CN" altLang="en-US" sz="3200" b="0" i="0" dirty="0">
                  <a:effectLst/>
                  <a:latin typeface="-apple-system"/>
                </a:rPr>
                <a:t>例句：</a:t>
              </a:r>
              <a:endParaRPr lang="en-US" altLang="zh-CN" sz="3200" b="0" i="0" dirty="0">
                <a:effectLst/>
                <a:latin typeface="-apple-system"/>
              </a:endParaRPr>
            </a:p>
            <a:p>
              <a:pPr algn="just"/>
              <a:r>
                <a:rPr lang="zh-CN" altLang="zh-CN" sz="3200" dirty="0"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①</a:t>
              </a:r>
              <a:r>
                <a:rPr lang="en-US" altLang="zh-CN" sz="3200" b="0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Curious and puzzled, I opened it and found a heartfelt letter from the man I had met on the train that day. </a:t>
              </a:r>
              <a:endParaRPr lang="en-US" altLang="zh-CN" sz="3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just"/>
              <a:r>
                <a:rPr lang="en-US" altLang="zh-CN" sz="3200" b="0" i="0" dirty="0">
                  <a:effectLst/>
                  <a:latin typeface="Times New Roman" panose="02020603050405020304" pitchFamily="18" charset="0"/>
                  <a:ea typeface="等线" panose="02010600030101010101" pitchFamily="2" charset="-122"/>
                  <a:cs typeface="Times New Roman" panose="02020603050405020304" pitchFamily="18" charset="0"/>
                </a:rPr>
                <a:t>②</a:t>
              </a:r>
              <a:r>
                <a:rPr lang="en-US" altLang="zh-CN" sz="3200" b="0" i="0" dirty="0"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“Angel? Angel...” I murmured, memories of the man I had met on the train immediately flooding back. </a:t>
              </a:r>
              <a:endParaRPr lang="zh-CN" altLang="en-US" sz="3200" dirty="0"/>
            </a:p>
          </p:txBody>
        </p:sp>
      </p:grp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9880" y="716915"/>
            <a:ext cx="826770" cy="875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2" grpId="0" animBg="1"/>
      <p:bldP spid="44" grpId="0" animBg="1"/>
      <p:bldP spid="45" grpId="0" animBg="1"/>
      <p:bldP spid="9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5"/>
          <p:cNvGrpSpPr/>
          <p:nvPr/>
        </p:nvGrpSpPr>
        <p:grpSpPr>
          <a:xfrm rot="-5400000">
            <a:off x="-3143737" y="882727"/>
            <a:ext cx="7638104" cy="436230"/>
            <a:chOff x="0" y="0"/>
            <a:chExt cx="2011682" cy="114892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2011682" cy="114892"/>
            </a:xfrm>
            <a:custGeom>
              <a:avLst/>
              <a:gdLst/>
              <a:ahLst/>
              <a:cxnLst/>
              <a:rect l="l" t="t" r="r" b="b"/>
              <a:pathLst>
                <a:path w="2011682" h="114892">
                  <a:moveTo>
                    <a:pt x="0" y="0"/>
                  </a:moveTo>
                  <a:lnTo>
                    <a:pt x="2011682" y="0"/>
                  </a:lnTo>
                  <a:lnTo>
                    <a:pt x="2011682" y="114892"/>
                  </a:lnTo>
                  <a:lnTo>
                    <a:pt x="0" y="114892"/>
                  </a:lnTo>
                  <a:close/>
                </a:path>
              </a:pathLst>
            </a:custGeom>
            <a:solidFill>
              <a:srgbClr val="F9E144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38100"/>
              <a:ext cx="2011682" cy="1529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8" name="Group 38"/>
          <p:cNvGrpSpPr>
            <a:grpSpLocks noChangeAspect="1"/>
          </p:cNvGrpSpPr>
          <p:nvPr/>
        </p:nvGrpSpPr>
        <p:grpSpPr>
          <a:xfrm>
            <a:off x="-3547461" y="7167731"/>
            <a:ext cx="6866995" cy="6866995"/>
            <a:chOff x="0" y="0"/>
            <a:chExt cx="1708150" cy="1708150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9E144"/>
            </a:solidFill>
          </p:spPr>
        </p:sp>
      </p:grpSp>
      <p:sp>
        <p:nvSpPr>
          <p:cNvPr id="40" name="Freeform 40"/>
          <p:cNvSpPr/>
          <p:nvPr/>
        </p:nvSpPr>
        <p:spPr>
          <a:xfrm>
            <a:off x="-534116" y="5735209"/>
            <a:ext cx="4453711" cy="4556722"/>
          </a:xfrm>
          <a:custGeom>
            <a:avLst/>
            <a:gdLst/>
            <a:ahLst/>
            <a:cxnLst/>
            <a:rect l="l" t="t" r="r" b="b"/>
            <a:pathLst>
              <a:path w="4453711" h="4556722">
                <a:moveTo>
                  <a:pt x="0" y="0"/>
                </a:moveTo>
                <a:lnTo>
                  <a:pt x="4453711" y="0"/>
                </a:lnTo>
                <a:lnTo>
                  <a:pt x="4453711" y="4556722"/>
                </a:lnTo>
                <a:lnTo>
                  <a:pt x="0" y="4556722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024" y="85427"/>
            <a:ext cx="12039600" cy="4724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6" name="Freeform 10"/>
          <p:cNvSpPr/>
          <p:nvPr/>
        </p:nvSpPr>
        <p:spPr>
          <a:xfrm>
            <a:off x="13944600" y="426796"/>
            <a:ext cx="1950832" cy="674046"/>
          </a:xfrm>
          <a:custGeom>
            <a:avLst/>
            <a:gdLst/>
            <a:ahLst/>
            <a:cxnLst/>
            <a:rect l="l" t="t" r="r" b="b"/>
            <a:pathLst>
              <a:path w="1251957" h="432573">
                <a:moveTo>
                  <a:pt x="1048757" y="0"/>
                </a:moveTo>
                <a:cubicBezTo>
                  <a:pt x="1160982" y="0"/>
                  <a:pt x="1251957" y="96835"/>
                  <a:pt x="1251957" y="216286"/>
                </a:cubicBezTo>
                <a:cubicBezTo>
                  <a:pt x="1251957" y="335738"/>
                  <a:pt x="1160982" y="432573"/>
                  <a:pt x="1048757" y="432573"/>
                </a:cubicBezTo>
                <a:lnTo>
                  <a:pt x="203200" y="432573"/>
                </a:lnTo>
                <a:cubicBezTo>
                  <a:pt x="90976" y="432573"/>
                  <a:pt x="0" y="335738"/>
                  <a:pt x="0" y="216286"/>
                </a:cubicBezTo>
                <a:cubicBezTo>
                  <a:pt x="0" y="96835"/>
                  <a:pt x="90976" y="0"/>
                  <a:pt x="203200" y="0"/>
                </a:cubicBezTo>
                <a:close/>
              </a:path>
            </a:pathLst>
          </a:custGeom>
          <a:solidFill>
            <a:srgbClr val="21529C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肢体动作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" name="Freeform 10"/>
          <p:cNvSpPr/>
          <p:nvPr/>
        </p:nvSpPr>
        <p:spPr>
          <a:xfrm>
            <a:off x="13944600" y="1485900"/>
            <a:ext cx="1950832" cy="674046"/>
          </a:xfrm>
          <a:custGeom>
            <a:avLst/>
            <a:gdLst/>
            <a:ahLst/>
            <a:cxnLst/>
            <a:rect l="l" t="t" r="r" b="b"/>
            <a:pathLst>
              <a:path w="1251957" h="432573">
                <a:moveTo>
                  <a:pt x="1048757" y="0"/>
                </a:moveTo>
                <a:cubicBezTo>
                  <a:pt x="1160982" y="0"/>
                  <a:pt x="1251957" y="96835"/>
                  <a:pt x="1251957" y="216286"/>
                </a:cubicBezTo>
                <a:cubicBezTo>
                  <a:pt x="1251957" y="335738"/>
                  <a:pt x="1160982" y="432573"/>
                  <a:pt x="1048757" y="432573"/>
                </a:cubicBezTo>
                <a:lnTo>
                  <a:pt x="203200" y="432573"/>
                </a:lnTo>
                <a:cubicBezTo>
                  <a:pt x="90976" y="432573"/>
                  <a:pt x="0" y="335738"/>
                  <a:pt x="0" y="216286"/>
                </a:cubicBezTo>
                <a:cubicBezTo>
                  <a:pt x="0" y="96835"/>
                  <a:pt x="90976" y="0"/>
                  <a:pt x="203200" y="0"/>
                </a:cubicBezTo>
                <a:close/>
              </a:path>
            </a:pathLst>
          </a:custGeom>
          <a:solidFill>
            <a:srgbClr val="21529C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情绪表达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8" name="Freeform 10"/>
          <p:cNvSpPr/>
          <p:nvPr/>
        </p:nvSpPr>
        <p:spPr>
          <a:xfrm>
            <a:off x="13970000" y="2611785"/>
            <a:ext cx="1950832" cy="674046"/>
          </a:xfrm>
          <a:custGeom>
            <a:avLst/>
            <a:gdLst/>
            <a:ahLst/>
            <a:cxnLst/>
            <a:rect l="l" t="t" r="r" b="b"/>
            <a:pathLst>
              <a:path w="1251957" h="432573">
                <a:moveTo>
                  <a:pt x="1048757" y="0"/>
                </a:moveTo>
                <a:cubicBezTo>
                  <a:pt x="1160982" y="0"/>
                  <a:pt x="1251957" y="96835"/>
                  <a:pt x="1251957" y="216286"/>
                </a:cubicBezTo>
                <a:cubicBezTo>
                  <a:pt x="1251957" y="335738"/>
                  <a:pt x="1160982" y="432573"/>
                  <a:pt x="1048757" y="432573"/>
                </a:cubicBezTo>
                <a:lnTo>
                  <a:pt x="203200" y="432573"/>
                </a:lnTo>
                <a:cubicBezTo>
                  <a:pt x="90976" y="432573"/>
                  <a:pt x="0" y="335738"/>
                  <a:pt x="0" y="216286"/>
                </a:cubicBezTo>
                <a:cubicBezTo>
                  <a:pt x="0" y="96835"/>
                  <a:pt x="90976" y="0"/>
                  <a:pt x="203200" y="0"/>
                </a:cubicBezTo>
                <a:close/>
              </a:path>
            </a:pathLst>
          </a:custGeom>
          <a:solidFill>
            <a:srgbClr val="21529C"/>
          </a:solidFill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语言描写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657600" y="4972635"/>
            <a:ext cx="13945072" cy="1292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宁波十校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Para2:Weeks later, the moveable library program 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started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, bringing 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libraries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 to 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different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 communities</a:t>
            </a: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社区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/</a:t>
            </a: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团体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.</a:t>
            </a:r>
            <a:endParaRPr kumimoji="0" lang="en-US" altLang="zh-CN" sz="3400" b="0" i="0" u="none" strike="noStrike" kern="1200" cap="none" spc="0" normalizeH="0" baseline="0" noProof="0" dirty="0">
              <a:ln>
                <a:noFill/>
              </a:ln>
              <a:solidFill>
                <a:srgbClr val="21529C"/>
              </a:solidFill>
              <a:effectLst/>
              <a:uLnTx/>
              <a:uFillTx/>
              <a:latin typeface="Times New Roman" panose="02020603050405020304" pitchFamily="18" charset="0"/>
              <a:ea typeface="阿里巴巴普惠体" panose="00020600040101010101"/>
              <a:cs typeface="Times New Roman" panose="02020603050405020304" pitchFamily="18" charset="0"/>
              <a:sym typeface="阿里巴巴普惠体" panose="00020600040101010101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657600" y="6860301"/>
            <a:ext cx="13945072" cy="6767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名校协作体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Para2:Several weeks later, 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the woman 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came to 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me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.</a:t>
            </a:r>
            <a:endParaRPr kumimoji="0" lang="en-US" altLang="zh-CN" sz="3400" b="0" i="0" u="none" strike="noStrike" kern="1200" cap="none" spc="0" normalizeH="0" baseline="0" noProof="0" dirty="0">
              <a:ln>
                <a:noFill/>
              </a:ln>
              <a:solidFill>
                <a:srgbClr val="21529C"/>
              </a:solidFill>
              <a:effectLst/>
              <a:uLnTx/>
              <a:uFillTx/>
              <a:latin typeface="Times New Roman" panose="02020603050405020304" pitchFamily="18" charset="0"/>
              <a:ea typeface="阿里巴巴普惠体" panose="00020600040101010101"/>
              <a:cs typeface="Times New Roman" panose="02020603050405020304" pitchFamily="18" charset="0"/>
              <a:sym typeface="阿里巴巴普惠体" panose="00020600040101010101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657600" y="8328072"/>
            <a:ext cx="13945072" cy="12923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新阵地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Para2:Deeply touched yet still shaken, I sat there holding the letter, 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feeling lucky 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that I 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followed </a:t>
            </a:r>
            <a:r>
              <a:rPr kumimoji="0" lang="en-US" altLang="zh-CN" sz="3400" b="1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highlight>
                  <a:srgbClr val="FFFF00"/>
                </a:highlight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my inner voice</a:t>
            </a:r>
            <a:r>
              <a:rPr kumimoji="0" lang="en-US" altLang="zh-CN" sz="3400" b="0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rPr>
              <a:t>.</a:t>
            </a:r>
            <a:endParaRPr kumimoji="0" lang="en-US" altLang="zh-CN" sz="3400" b="0" i="0" u="none" strike="noStrike" kern="1200" cap="none" spc="0" normalizeH="0" baseline="0" noProof="0" dirty="0">
              <a:ln>
                <a:noFill/>
              </a:ln>
              <a:solidFill>
                <a:srgbClr val="21529C"/>
              </a:solidFill>
              <a:effectLst/>
              <a:uLnTx/>
              <a:uFillTx/>
              <a:latin typeface="Times New Roman" panose="02020603050405020304" pitchFamily="18" charset="0"/>
              <a:ea typeface="阿里巴巴普惠体" panose="00020600040101010101"/>
              <a:cs typeface="Times New Roman" panose="02020603050405020304" pitchFamily="18" charset="0"/>
              <a:sym typeface="阿里巴巴普惠体" panose="00020600040101010101"/>
            </a:endParaRP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8867" y="5827237"/>
            <a:ext cx="3779819" cy="2592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7" name="文本框 56"/>
          <p:cNvSpPr txBox="1"/>
          <p:nvPr/>
        </p:nvSpPr>
        <p:spPr>
          <a:xfrm>
            <a:off x="8508500" y="6137247"/>
            <a:ext cx="574272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/>
              <a:t>People from different communities</a:t>
            </a:r>
            <a:endParaRPr lang="en-US" altLang="zh-CN" sz="28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/>
              <a:t>I   </a:t>
            </a:r>
            <a:endParaRPr lang="zh-CN" altLang="en-US" sz="2800" dirty="0"/>
          </a:p>
        </p:txBody>
      </p:sp>
      <p:sp>
        <p:nvSpPr>
          <p:cNvPr id="58" name="文本框 57"/>
          <p:cNvSpPr txBox="1"/>
          <p:nvPr/>
        </p:nvSpPr>
        <p:spPr>
          <a:xfrm>
            <a:off x="8508500" y="7474726"/>
            <a:ext cx="5824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/>
              <a:t>The woman’s change-----</a:t>
            </a:r>
            <a:r>
              <a:rPr lang="zh-CN" altLang="en-US" sz="2800" dirty="0"/>
              <a:t>外在</a:t>
            </a:r>
            <a:r>
              <a:rPr lang="en-US" altLang="zh-CN" sz="2800" dirty="0"/>
              <a:t>/</a:t>
            </a:r>
            <a:r>
              <a:rPr lang="zh-CN" altLang="en-US" sz="2800" dirty="0"/>
              <a:t>内心</a:t>
            </a:r>
            <a:endParaRPr lang="zh-CN" altLang="en-US" sz="2800" dirty="0"/>
          </a:p>
        </p:txBody>
      </p:sp>
      <p:sp>
        <p:nvSpPr>
          <p:cNvPr id="59" name="Freeform 10"/>
          <p:cNvSpPr/>
          <p:nvPr/>
        </p:nvSpPr>
        <p:spPr>
          <a:xfrm>
            <a:off x="13944600" y="9218854"/>
            <a:ext cx="1950832" cy="674046"/>
          </a:xfrm>
          <a:custGeom>
            <a:avLst/>
            <a:gdLst/>
            <a:ahLst/>
            <a:cxnLst/>
            <a:rect l="l" t="t" r="r" b="b"/>
            <a:pathLst>
              <a:path w="1251957" h="432573">
                <a:moveTo>
                  <a:pt x="1048757" y="0"/>
                </a:moveTo>
                <a:cubicBezTo>
                  <a:pt x="1160982" y="0"/>
                  <a:pt x="1251957" y="96835"/>
                  <a:pt x="1251957" y="216286"/>
                </a:cubicBezTo>
                <a:cubicBezTo>
                  <a:pt x="1251957" y="335738"/>
                  <a:pt x="1160982" y="432573"/>
                  <a:pt x="1048757" y="432573"/>
                </a:cubicBezTo>
                <a:lnTo>
                  <a:pt x="203200" y="432573"/>
                </a:lnTo>
                <a:cubicBezTo>
                  <a:pt x="90976" y="432573"/>
                  <a:pt x="0" y="335738"/>
                  <a:pt x="0" y="216286"/>
                </a:cubicBezTo>
                <a:cubicBezTo>
                  <a:pt x="0" y="96835"/>
                  <a:pt x="90976" y="0"/>
                  <a:pt x="203200" y="0"/>
                </a:cubicBezTo>
                <a:close/>
              </a:path>
            </a:pathLst>
          </a:custGeom>
          <a:solidFill>
            <a:srgbClr val="21529C"/>
          </a:solidFill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协同原文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42367" y="9555877"/>
            <a:ext cx="56107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dirty="0"/>
              <a:t>The inner voice----</a:t>
            </a:r>
            <a:r>
              <a:rPr lang="zh-CN" altLang="en-US" sz="2800" dirty="0"/>
              <a:t>对自己</a:t>
            </a:r>
            <a:r>
              <a:rPr lang="en-US" altLang="zh-CN" sz="2800" dirty="0"/>
              <a:t>/</a:t>
            </a:r>
            <a:r>
              <a:rPr lang="zh-CN" altLang="en-US" sz="2800" dirty="0"/>
              <a:t>对他人</a:t>
            </a:r>
            <a:endParaRPr lang="zh-CN" altLang="en-US" sz="2800" dirty="0"/>
          </a:p>
        </p:txBody>
      </p:sp>
      <p:sp>
        <p:nvSpPr>
          <p:cNvPr id="3" name="文本框 2"/>
          <p:cNvSpPr txBox="1"/>
          <p:nvPr/>
        </p:nvSpPr>
        <p:spPr>
          <a:xfrm>
            <a:off x="11379863" y="5574398"/>
            <a:ext cx="3326689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dirty="0"/>
              <a:t>Local community</a:t>
            </a:r>
            <a:r>
              <a:rPr lang="zh-CN" altLang="en-US" dirty="0"/>
              <a:t>（当地社区）</a:t>
            </a:r>
            <a:endParaRPr lang="zh-CN" altLang="en-US" dirty="0"/>
          </a:p>
          <a:p>
            <a:r>
              <a:rPr lang="en-US" altLang="zh-CN" dirty="0"/>
              <a:t>Urban community</a:t>
            </a:r>
            <a:r>
              <a:rPr lang="zh-CN" altLang="en-US" dirty="0"/>
              <a:t>（城市社区）</a:t>
            </a:r>
            <a:endParaRPr lang="zh-CN" altLang="en-US" dirty="0"/>
          </a:p>
          <a:p>
            <a:r>
              <a:rPr lang="en-US" altLang="zh-CN" dirty="0"/>
              <a:t>Rural community</a:t>
            </a:r>
            <a:r>
              <a:rPr lang="zh-CN" altLang="en-US" dirty="0"/>
              <a:t>（农村社区）</a:t>
            </a:r>
            <a:endParaRPr lang="en-US" altLang="zh-CN" dirty="0"/>
          </a:p>
          <a:p>
            <a:r>
              <a:rPr lang="en-US" altLang="zh-CN" dirty="0"/>
              <a:t>Children's Community</a:t>
            </a:r>
            <a:endParaRPr lang="zh-CN" altLang="en-US" dirty="0"/>
          </a:p>
          <a:p>
            <a:r>
              <a:rPr lang="en-US" altLang="zh-CN" dirty="0"/>
              <a:t>Senior Community</a:t>
            </a:r>
            <a:endParaRPr lang="zh-CN" altLang="en-US" dirty="0"/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9880" y="716915"/>
            <a:ext cx="826770" cy="875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961771" y="7387187"/>
            <a:ext cx="9651388" cy="9651388"/>
            <a:chOff x="0" y="0"/>
            <a:chExt cx="495300" cy="495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9E14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22356" y="753811"/>
            <a:ext cx="17043287" cy="8915082"/>
            <a:chOff x="0" y="0"/>
            <a:chExt cx="4488767" cy="23480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88767" cy="2348005"/>
            </a:xfrm>
            <a:custGeom>
              <a:avLst/>
              <a:gdLst/>
              <a:ahLst/>
              <a:cxnLst/>
              <a:rect l="l" t="t" r="r" b="b"/>
              <a:pathLst>
                <a:path w="4488767" h="2348005">
                  <a:moveTo>
                    <a:pt x="0" y="0"/>
                  </a:moveTo>
                  <a:lnTo>
                    <a:pt x="4488767" y="0"/>
                  </a:lnTo>
                  <a:lnTo>
                    <a:pt x="4488767" y="2348005"/>
                  </a:lnTo>
                  <a:lnTo>
                    <a:pt x="0" y="2348005"/>
                  </a:lnTo>
                  <a:close/>
                </a:path>
              </a:pathLst>
            </a:custGeom>
            <a:solidFill>
              <a:srgbClr val="21529C"/>
            </a:solidFill>
          </p:spPr>
          <p:txBody>
            <a:bodyPr/>
            <a:lstStyle/>
            <a:p>
              <a:endParaRPr lang="zh-CN" alt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488767" cy="2395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>
            <a:off x="6400799" y="3239277"/>
            <a:ext cx="11264844" cy="20574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5451041" y="2975232"/>
            <a:ext cx="528090" cy="528090"/>
          </a:xfrm>
          <a:custGeom>
            <a:avLst/>
            <a:gdLst/>
            <a:ahLst/>
            <a:cxnLst/>
            <a:rect l="l" t="t" r="r" b="b"/>
            <a:pathLst>
              <a:path w="528090" h="528090">
                <a:moveTo>
                  <a:pt x="0" y="0"/>
                </a:moveTo>
                <a:lnTo>
                  <a:pt x="528090" y="0"/>
                </a:lnTo>
                <a:lnTo>
                  <a:pt x="528090" y="528090"/>
                </a:lnTo>
                <a:lnTo>
                  <a:pt x="0" y="52809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136609" y="2044001"/>
            <a:ext cx="2689016" cy="2181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7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rPr>
              <a:t>03</a:t>
            </a:r>
            <a:endParaRPr kumimoji="0" lang="en-US" sz="1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Bold" panose="00020600040101010101"/>
              <a:ea typeface="阿里巴巴普惠体 Bold" panose="00020600040101010101"/>
              <a:cs typeface="阿里巴巴普惠体 Bold" panose="00020600040101010101"/>
              <a:sym typeface="阿里巴巴普惠体 Bold" panose="00020600040101010101"/>
            </a:endParaRP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-2811141" y="-3126913"/>
            <a:ext cx="6866995" cy="6866995"/>
            <a:chOff x="0" y="0"/>
            <a:chExt cx="1708150" cy="17081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9E144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13978703" y="6064481"/>
            <a:ext cx="3259429" cy="4009572"/>
          </a:xfrm>
          <a:custGeom>
            <a:avLst/>
            <a:gdLst/>
            <a:ahLst/>
            <a:cxnLst/>
            <a:rect l="l" t="t" r="r" b="b"/>
            <a:pathLst>
              <a:path w="3735426" h="4614824">
                <a:moveTo>
                  <a:pt x="0" y="0"/>
                </a:moveTo>
                <a:lnTo>
                  <a:pt x="3735426" y="0"/>
                </a:lnTo>
                <a:lnTo>
                  <a:pt x="3735426" y="4614824"/>
                </a:lnTo>
                <a:lnTo>
                  <a:pt x="0" y="461482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511193" y="4220883"/>
            <a:ext cx="4682389" cy="5312306"/>
          </a:xfrm>
          <a:custGeom>
            <a:avLst/>
            <a:gdLst/>
            <a:ahLst/>
            <a:cxnLst/>
            <a:rect l="l" t="t" r="r" b="b"/>
            <a:pathLst>
              <a:path w="4682389" h="5312306">
                <a:moveTo>
                  <a:pt x="0" y="0"/>
                </a:moveTo>
                <a:lnTo>
                  <a:pt x="4682389" y="0"/>
                </a:lnTo>
                <a:lnTo>
                  <a:pt x="4682389" y="5312306"/>
                </a:lnTo>
                <a:lnTo>
                  <a:pt x="0" y="53123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6604547" y="1604261"/>
            <a:ext cx="8199251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1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9E144"/>
                </a:solidFill>
                <a:effectLst/>
                <a:uLnTx/>
                <a:uFillTx/>
                <a:latin typeface="字由点字倔强黑" panose="00020600040101010101"/>
                <a:ea typeface="字由点字倔强黑" panose="00020600040101010101"/>
                <a:cs typeface="字由点字倔强黑" panose="00020600040101010101"/>
                <a:sym typeface="字由点字倔强黑" panose="00020600040101010101"/>
              </a:rPr>
              <a:t>Homework 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9E144"/>
              </a:solidFill>
              <a:effectLst/>
              <a:uLnTx/>
              <a:uFillTx/>
              <a:latin typeface="字由点字倔强黑" panose="00020600040101010101"/>
              <a:ea typeface="字由点字倔强黑" panose="00020600040101010101"/>
              <a:cs typeface="字由点字倔强黑" panose="00020600040101010101"/>
              <a:sym typeface="字由点字倔强黑" panose="00020600040101010101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7017217" y="3906818"/>
            <a:ext cx="8760973" cy="520110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完成第二段段首句的衔接句。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回读原文，找出原材料中的协同点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构建每段话的大致情节模式</a:t>
            </a:r>
            <a:endParaRPr kumimoji="0" lang="en-US" altLang="zh-CN" sz="4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47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47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47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  <a:p>
            <a:pPr marL="0" marR="0" lvl="0" indent="0" algn="l" defTabSz="914400" rtl="0" eaLnBrk="1" fontAlgn="auto" latinLnBrk="0" hangingPunct="1">
              <a:lnSpc>
                <a:spcPts val="47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9880" y="716915"/>
            <a:ext cx="826770" cy="875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5360326" y="-6548966"/>
            <a:ext cx="9651388" cy="9651388"/>
            <a:chOff x="0" y="0"/>
            <a:chExt cx="495300" cy="495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9E14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22356" y="685959"/>
            <a:ext cx="17043287" cy="8915082"/>
            <a:chOff x="0" y="0"/>
            <a:chExt cx="4488767" cy="23480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88767" cy="2348005"/>
            </a:xfrm>
            <a:custGeom>
              <a:avLst/>
              <a:gdLst/>
              <a:ahLst/>
              <a:cxnLst/>
              <a:rect l="l" t="t" r="r" b="b"/>
              <a:pathLst>
                <a:path w="4488767" h="2348005">
                  <a:moveTo>
                    <a:pt x="0" y="0"/>
                  </a:moveTo>
                  <a:lnTo>
                    <a:pt x="4488767" y="0"/>
                  </a:lnTo>
                  <a:lnTo>
                    <a:pt x="4488767" y="2348005"/>
                  </a:lnTo>
                  <a:lnTo>
                    <a:pt x="0" y="2348005"/>
                  </a:lnTo>
                  <a:close/>
                </a:path>
              </a:pathLst>
            </a:custGeom>
            <a:solidFill>
              <a:srgbClr val="21529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488767" cy="2395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id="9" name="Freeform 9"/>
          <p:cNvSpPr/>
          <p:nvPr/>
        </p:nvSpPr>
        <p:spPr>
          <a:xfrm>
            <a:off x="10344326" y="1861497"/>
            <a:ext cx="7321317" cy="7884009"/>
          </a:xfrm>
          <a:custGeom>
            <a:avLst/>
            <a:gdLst/>
            <a:ahLst/>
            <a:cxnLst/>
            <a:rect l="l" t="t" r="r" b="b"/>
            <a:pathLst>
              <a:path w="7321317" h="7884009">
                <a:moveTo>
                  <a:pt x="0" y="0"/>
                </a:moveTo>
                <a:lnTo>
                  <a:pt x="7321318" y="0"/>
                </a:lnTo>
                <a:lnTo>
                  <a:pt x="7321318" y="7884009"/>
                </a:lnTo>
                <a:lnTo>
                  <a:pt x="0" y="7884009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586" r="-59537"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5990538" y="7989538"/>
            <a:ext cx="4594924" cy="4594924"/>
            <a:chOff x="0" y="0"/>
            <a:chExt cx="1708150" cy="17081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9E144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1861498" y="4155764"/>
            <a:ext cx="9873302" cy="1685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300"/>
              </a:lnSpc>
            </a:pPr>
            <a:r>
              <a:rPr lang="en-US" sz="11080" dirty="0" err="1">
                <a:solidFill>
                  <a:srgbClr val="F9E144"/>
                </a:solidFill>
                <a:latin typeface="字由点字倔强黑" panose="00020600040101010101"/>
                <a:ea typeface="字由点字倔强黑" panose="00020600040101010101"/>
                <a:cs typeface="字由点字倔强黑" panose="00020600040101010101"/>
                <a:sym typeface="字由点字倔强黑" panose="00020600040101010101"/>
              </a:rPr>
              <a:t>谢谢您的观看</a:t>
            </a:r>
            <a:endParaRPr lang="en-US" sz="11080" dirty="0">
              <a:solidFill>
                <a:srgbClr val="F9E144"/>
              </a:solidFill>
              <a:latin typeface="字由点字倔强黑" panose="00020600040101010101"/>
              <a:ea typeface="字由点字倔强黑" panose="00020600040101010101"/>
              <a:cs typeface="字由点字倔强黑" panose="00020600040101010101"/>
              <a:sym typeface="字由点字倔强黑" panose="00020600040101010101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99598" y="6362700"/>
            <a:ext cx="4318552" cy="587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FFFF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Thanks for Watching</a:t>
            </a:r>
            <a:endParaRPr lang="en-US" sz="3500">
              <a:solidFill>
                <a:srgbClr val="FFFFFF"/>
              </a:solidFill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5360326" y="-6548966"/>
            <a:ext cx="9651388" cy="9651388"/>
            <a:chOff x="0" y="0"/>
            <a:chExt cx="495300" cy="495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9E14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216219" y="218875"/>
            <a:ext cx="17430618" cy="9413285"/>
            <a:chOff x="0" y="-47625"/>
            <a:chExt cx="4590780" cy="2479219"/>
          </a:xfrm>
        </p:grpSpPr>
        <p:sp>
          <p:nvSpPr>
            <p:cNvPr id="6" name="Freeform 6"/>
            <p:cNvSpPr/>
            <p:nvPr/>
          </p:nvSpPr>
          <p:spPr>
            <a:xfrm>
              <a:off x="102013" y="83589"/>
              <a:ext cx="4488767" cy="2348005"/>
            </a:xfrm>
            <a:custGeom>
              <a:avLst/>
              <a:gdLst/>
              <a:ahLst/>
              <a:cxnLst/>
              <a:rect l="l" t="t" r="r" b="b"/>
              <a:pathLst>
                <a:path w="4488767" h="2348005">
                  <a:moveTo>
                    <a:pt x="0" y="0"/>
                  </a:moveTo>
                  <a:lnTo>
                    <a:pt x="4488767" y="0"/>
                  </a:lnTo>
                  <a:lnTo>
                    <a:pt x="4488767" y="2348005"/>
                  </a:lnTo>
                  <a:lnTo>
                    <a:pt x="0" y="2348005"/>
                  </a:lnTo>
                  <a:close/>
                </a:path>
              </a:pathLst>
            </a:custGeom>
            <a:solidFill>
              <a:srgbClr val="21529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488767" cy="2395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sp>
        <p:nvSpPr>
          <p:cNvPr id="9" name="Freeform 9"/>
          <p:cNvSpPr/>
          <p:nvPr/>
        </p:nvSpPr>
        <p:spPr>
          <a:xfrm>
            <a:off x="10344326" y="1861497"/>
            <a:ext cx="7321317" cy="7884009"/>
          </a:xfrm>
          <a:custGeom>
            <a:avLst/>
            <a:gdLst/>
            <a:ahLst/>
            <a:cxnLst/>
            <a:rect l="l" t="t" r="r" b="b"/>
            <a:pathLst>
              <a:path w="7321317" h="7884009">
                <a:moveTo>
                  <a:pt x="0" y="0"/>
                </a:moveTo>
                <a:lnTo>
                  <a:pt x="7321318" y="0"/>
                </a:lnTo>
                <a:lnTo>
                  <a:pt x="7321318" y="7884009"/>
                </a:lnTo>
                <a:lnTo>
                  <a:pt x="0" y="7884009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 t="-586" r="-59537"/>
            </a:stretch>
          </a:blipFill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5990538" y="7989538"/>
            <a:ext cx="4594924" cy="4594924"/>
            <a:chOff x="0" y="0"/>
            <a:chExt cx="1708150" cy="170815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9E144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633243" y="2208581"/>
            <a:ext cx="10935509" cy="5054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3300"/>
              </a:lnSpc>
            </a:pPr>
            <a:r>
              <a:rPr lang="zh-CN" altLang="en-US" sz="11080" dirty="0">
                <a:solidFill>
                  <a:srgbClr val="F9E144"/>
                </a:solidFill>
                <a:latin typeface="字由点字倔强黑" panose="00020600040101010101"/>
                <a:ea typeface="字由点字倔强黑" panose="00020600040101010101"/>
                <a:cs typeface="字由点字倔强黑" panose="00020600040101010101"/>
                <a:sym typeface="字由点字倔强黑" panose="00020600040101010101"/>
              </a:rPr>
              <a:t>读后续写</a:t>
            </a:r>
            <a:endParaRPr lang="en-US" altLang="zh-CN" sz="11080" dirty="0">
              <a:solidFill>
                <a:srgbClr val="F9E144"/>
              </a:solidFill>
              <a:latin typeface="字由点字倔强黑" panose="00020600040101010101"/>
              <a:ea typeface="字由点字倔强黑" panose="00020600040101010101"/>
              <a:cs typeface="字由点字倔强黑" panose="00020600040101010101"/>
              <a:sym typeface="字由点字倔强黑" panose="00020600040101010101"/>
            </a:endParaRPr>
          </a:p>
          <a:p>
            <a:pPr algn="l">
              <a:lnSpc>
                <a:spcPts val="13300"/>
              </a:lnSpc>
            </a:pPr>
            <a:r>
              <a:rPr lang="zh-CN" altLang="en-US" sz="11080" dirty="0">
                <a:solidFill>
                  <a:srgbClr val="F9E144"/>
                </a:solidFill>
                <a:latin typeface="字由点字倔强黑" panose="00020600040101010101"/>
                <a:ea typeface="字由点字倔强黑" panose="00020600040101010101"/>
                <a:cs typeface="字由点字倔强黑" panose="00020600040101010101"/>
                <a:sym typeface="字由点字倔强黑" panose="00020600040101010101"/>
              </a:rPr>
              <a:t>  段落接续句 </a:t>
            </a:r>
            <a:endParaRPr lang="en-US" altLang="zh-CN" sz="11080" dirty="0">
              <a:solidFill>
                <a:srgbClr val="F9E144"/>
              </a:solidFill>
              <a:latin typeface="字由点字倔强黑" panose="00020600040101010101"/>
              <a:ea typeface="字由点字倔强黑" panose="00020600040101010101"/>
              <a:cs typeface="字由点字倔强黑" panose="00020600040101010101"/>
              <a:sym typeface="字由点字倔强黑" panose="00020600040101010101"/>
            </a:endParaRPr>
          </a:p>
          <a:p>
            <a:pPr algn="l">
              <a:lnSpc>
                <a:spcPts val="13300"/>
              </a:lnSpc>
            </a:pPr>
            <a:r>
              <a:rPr lang="en-US" altLang="zh-CN" sz="11080" dirty="0">
                <a:solidFill>
                  <a:srgbClr val="F9E144"/>
                </a:solidFill>
                <a:latin typeface="字由点字倔强黑" panose="00020600040101010101"/>
                <a:ea typeface="字由点字倔强黑" panose="00020600040101010101"/>
                <a:cs typeface="字由点字倔强黑" panose="00020600040101010101"/>
                <a:sym typeface="字由点字倔强黑" panose="00020600040101010101"/>
              </a:rPr>
              <a:t>     </a:t>
            </a:r>
            <a:r>
              <a:rPr lang="zh-CN" altLang="en-US" sz="11080" dirty="0">
                <a:solidFill>
                  <a:srgbClr val="F9E144"/>
                </a:solidFill>
                <a:latin typeface="字由点字倔强黑" panose="00020600040101010101"/>
                <a:ea typeface="字由点字倔强黑" panose="00020600040101010101"/>
                <a:cs typeface="字由点字倔强黑" panose="00020600040101010101"/>
                <a:sym typeface="字由点字倔强黑" panose="00020600040101010101"/>
              </a:rPr>
              <a:t>写句指南</a:t>
            </a:r>
            <a:endParaRPr lang="en-US" sz="11080" dirty="0">
              <a:solidFill>
                <a:srgbClr val="F9E144"/>
              </a:solidFill>
              <a:latin typeface="字由点字倔强黑" panose="00020600040101010101"/>
              <a:ea typeface="字由点字倔强黑" panose="00020600040101010101"/>
              <a:cs typeface="字由点字倔强黑" panose="00020600040101010101"/>
              <a:sym typeface="字由点字倔强黑" panose="00020600040101010101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752600" y="7982086"/>
            <a:ext cx="3208845" cy="5976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  <a:spcBef>
                <a:spcPct val="0"/>
              </a:spcBef>
            </a:pPr>
            <a:r>
              <a:rPr lang="en-US" sz="3500" dirty="0">
                <a:solidFill>
                  <a:srgbClr val="FFFFFF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F</a:t>
            </a:r>
            <a:r>
              <a:rPr lang="en-US" altLang="zh-CN" sz="3500" dirty="0">
                <a:solidFill>
                  <a:srgbClr val="FFFFFF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ay 2025</a:t>
            </a:r>
            <a:endParaRPr lang="en-US" sz="3500" dirty="0">
              <a:solidFill>
                <a:srgbClr val="FFFFFF"/>
              </a:solidFill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9880" y="716915"/>
            <a:ext cx="826770" cy="875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5360326" y="-6548966"/>
            <a:ext cx="9651388" cy="9651388"/>
            <a:chOff x="0" y="0"/>
            <a:chExt cx="495300" cy="495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9E14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22356" y="685959"/>
            <a:ext cx="17043287" cy="8915082"/>
            <a:chOff x="0" y="0"/>
            <a:chExt cx="4488767" cy="23480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88767" cy="2348005"/>
            </a:xfrm>
            <a:custGeom>
              <a:avLst/>
              <a:gdLst/>
              <a:ahLst/>
              <a:cxnLst/>
              <a:rect l="l" t="t" r="r" b="b"/>
              <a:pathLst>
                <a:path w="4488767" h="2348005">
                  <a:moveTo>
                    <a:pt x="0" y="0"/>
                  </a:moveTo>
                  <a:lnTo>
                    <a:pt x="4488767" y="0"/>
                  </a:lnTo>
                  <a:lnTo>
                    <a:pt x="4488767" y="2348005"/>
                  </a:lnTo>
                  <a:lnTo>
                    <a:pt x="0" y="2348005"/>
                  </a:lnTo>
                  <a:close/>
                </a:path>
              </a:pathLst>
            </a:custGeom>
            <a:solidFill>
              <a:srgbClr val="21529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488767" cy="2395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5990538" y="7989538"/>
            <a:ext cx="4594924" cy="4594924"/>
            <a:chOff x="0" y="0"/>
            <a:chExt cx="1708150" cy="170815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9E144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2070951" y="5186335"/>
            <a:ext cx="5042573" cy="1129138"/>
            <a:chOff x="0" y="0"/>
            <a:chExt cx="6723431" cy="150551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505517" cy="1505517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13" name="TextBox 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90"/>
                  </a:lnSpc>
                </a:pPr>
              </a:p>
            </p:txBody>
          </p:sp>
        </p:grpSp>
        <p:grpSp>
          <p:nvGrpSpPr>
            <p:cNvPr id="14" name="Group 14"/>
            <p:cNvGrpSpPr/>
            <p:nvPr/>
          </p:nvGrpSpPr>
          <p:grpSpPr>
            <a:xfrm>
              <a:off x="0" y="116771"/>
              <a:ext cx="367751" cy="367751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1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5"/>
                  </a:lnSpc>
                </a:pPr>
              </a:p>
            </p:txBody>
          </p:sp>
        </p:grpSp>
        <p:sp>
          <p:nvSpPr>
            <p:cNvPr id="17" name="TextBox 17"/>
            <p:cNvSpPr txBox="1"/>
            <p:nvPr/>
          </p:nvSpPr>
          <p:spPr>
            <a:xfrm>
              <a:off x="108367" y="275177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95"/>
                </a:lnSpc>
                <a:spcBef>
                  <a:spcPct val="0"/>
                </a:spcBef>
              </a:pPr>
              <a:r>
                <a:rPr lang="en-US" sz="4070" b="1" dirty="0">
                  <a:solidFill>
                    <a:srgbClr val="21529C"/>
                  </a:solidFill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02</a:t>
              </a:r>
              <a:endParaRPr lang="en-US" sz="4070" b="1" dirty="0">
                <a:solidFill>
                  <a:srgbClr val="21529C"/>
                </a:solidFill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924617" y="274436"/>
              <a:ext cx="4798814" cy="922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00"/>
                </a:lnSpc>
                <a:spcBef>
                  <a:spcPct val="0"/>
                </a:spcBef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Then, A did ...</a:t>
              </a:r>
              <a:endParaRPr lang="en-US" sz="4000" dirty="0">
                <a:solidFill>
                  <a:schemeClr val="bg1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endParaRPr>
            </a:p>
          </p:txBody>
        </p:sp>
      </p:grpSp>
      <p:sp>
        <p:nvSpPr>
          <p:cNvPr id="19" name="Freeform 19"/>
          <p:cNvSpPr/>
          <p:nvPr/>
        </p:nvSpPr>
        <p:spPr>
          <a:xfrm>
            <a:off x="11927102" y="124972"/>
            <a:ext cx="6137051" cy="4122363"/>
          </a:xfrm>
          <a:custGeom>
            <a:avLst/>
            <a:gdLst/>
            <a:ahLst/>
            <a:cxnLst/>
            <a:rect l="l" t="t" r="r" b="b"/>
            <a:pathLst>
              <a:path w="6137051" h="4122363">
                <a:moveTo>
                  <a:pt x="0" y="0"/>
                </a:moveTo>
                <a:lnTo>
                  <a:pt x="6137051" y="0"/>
                </a:lnTo>
                <a:lnTo>
                  <a:pt x="6137051" y="4122363"/>
                </a:lnTo>
                <a:lnTo>
                  <a:pt x="0" y="4122363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grpSp>
        <p:nvGrpSpPr>
          <p:cNvPr id="20" name="Group 20"/>
          <p:cNvGrpSpPr/>
          <p:nvPr/>
        </p:nvGrpSpPr>
        <p:grpSpPr>
          <a:xfrm>
            <a:off x="2023236" y="3765167"/>
            <a:ext cx="6264625" cy="1129138"/>
            <a:chOff x="0" y="0"/>
            <a:chExt cx="8352832" cy="1505517"/>
          </a:xfrm>
        </p:grpSpPr>
        <p:grpSp>
          <p:nvGrpSpPr>
            <p:cNvPr id="21" name="Group 21"/>
            <p:cNvGrpSpPr/>
            <p:nvPr/>
          </p:nvGrpSpPr>
          <p:grpSpPr>
            <a:xfrm>
              <a:off x="77948" y="0"/>
              <a:ext cx="1505517" cy="1505517"/>
              <a:chOff x="0" y="0"/>
              <a:chExt cx="812800" cy="812800"/>
            </a:xfrm>
          </p:grpSpPr>
          <p:sp>
            <p:nvSpPr>
              <p:cNvPr id="22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2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86314" y="275177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95"/>
                </a:lnSpc>
                <a:spcBef>
                  <a:spcPct val="0"/>
                </a:spcBef>
              </a:pPr>
              <a:r>
                <a:rPr lang="en-US" sz="4070" b="1" dirty="0">
                  <a:solidFill>
                    <a:srgbClr val="21529C"/>
                  </a:solidFill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01</a:t>
              </a:r>
              <a:endParaRPr lang="en-US" sz="4070" b="1" dirty="0">
                <a:solidFill>
                  <a:srgbClr val="21529C"/>
                </a:solidFill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0" y="151321"/>
              <a:ext cx="379630" cy="379630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"/>
                  </a:lnSpc>
                </a:pPr>
              </a:p>
            </p:txBody>
          </p:sp>
        </p:grpSp>
        <p:sp>
          <p:nvSpPr>
            <p:cNvPr id="28" name="TextBox 28"/>
            <p:cNvSpPr txBox="1"/>
            <p:nvPr/>
          </p:nvSpPr>
          <p:spPr>
            <a:xfrm>
              <a:off x="2007898" y="274436"/>
              <a:ext cx="6344934" cy="910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00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FFFFFF"/>
                  </a:solidFill>
                  <a:latin typeface="Times New Roman" panose="02020603050405020304" pitchFamily="18" charset="0"/>
                  <a:ea typeface="阿里巴巴普惠体" panose="00020600040101010101"/>
                  <a:cs typeface="Times New Roman" panose="02020603050405020304" pitchFamily="18" charset="0"/>
                  <a:sym typeface="阿里巴巴普惠体" panose="00020600040101010101"/>
                </a:rPr>
                <a:t>B’s response</a:t>
              </a:r>
              <a:endPara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endParaRP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2023236" y="2166247"/>
            <a:ext cx="9075367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9E144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续写衔接和情节推进的四种方法：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F9E144"/>
              </a:solidFill>
              <a:effectLst/>
              <a:uLnTx/>
              <a:uFillTx/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9E144"/>
                </a:solidFill>
                <a:effectLst/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假设提示句是：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9E144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A did / was </a:t>
            </a:r>
            <a:r>
              <a:rPr kumimoji="0" lang="en-US" altLang="zh-CN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9E144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sth</a:t>
            </a: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F9E144"/>
                </a:solidFill>
                <a:effectLst/>
                <a:uLnTx/>
                <a:uFillTx/>
                <a:latin typeface="Times New Roman" panose="02020603050405020304" pitchFamily="18" charset="0"/>
                <a:ea typeface="楷体" panose="02010609060101010101" charset="-122"/>
                <a:cs typeface="Times New Roman" panose="02020603050405020304" pitchFamily="18" charset="0"/>
                <a:sym typeface="+mn-ea"/>
              </a:rPr>
              <a:t>.</a:t>
            </a:r>
            <a:endParaRPr lang="en-US" sz="10000" spc="889" dirty="0">
              <a:solidFill>
                <a:srgbClr val="F9E144"/>
              </a:solidFill>
              <a:latin typeface="Times New Roman" panose="02020603050405020304" pitchFamily="18" charset="0"/>
              <a:ea typeface="字由点字倔强黑" panose="00020600040101010101"/>
              <a:cs typeface="Times New Roman" panose="02020603050405020304" pitchFamily="18" charset="0"/>
              <a:sym typeface="字由点字倔强黑" panose="00020600040101010101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1745650" y="1118487"/>
            <a:ext cx="8711439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zh-CN" altLang="en-US" sz="4800" spc="427" dirty="0">
                <a:solidFill>
                  <a:srgbClr val="21529C"/>
                </a:solidFill>
                <a:latin typeface="等线" panose="02010600030101010101" pitchFamily="2" charset="-122"/>
                <a:ea typeface="等线" panose="02010600030101010101" pitchFamily="2" charset="-122"/>
                <a:cs typeface="阿里巴巴普惠体" panose="00020600040101010101"/>
                <a:sym typeface="阿里巴巴普惠体" panose="00020600040101010101"/>
              </a:rPr>
              <a:t>★</a:t>
            </a:r>
            <a:r>
              <a:rPr lang="zh-CN" altLang="en-US" sz="4800" spc="427" dirty="0">
                <a:solidFill>
                  <a:srgbClr val="21529C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理论来源孙三五老师</a:t>
            </a:r>
            <a:r>
              <a:rPr lang="zh-CN" altLang="en-US" sz="4800" spc="427" dirty="0">
                <a:solidFill>
                  <a:srgbClr val="21529C"/>
                </a:solidFill>
                <a:latin typeface="等线" panose="02010600030101010101" pitchFamily="2" charset="-122"/>
                <a:ea typeface="等线" panose="02010600030101010101" pitchFamily="2" charset="-122"/>
                <a:cs typeface="阿里巴巴普惠体" panose="00020600040101010101"/>
                <a:sym typeface="阿里巴巴普惠体" panose="00020600040101010101"/>
              </a:rPr>
              <a:t>★</a:t>
            </a:r>
            <a:endParaRPr lang="en-US" sz="4800" spc="427" dirty="0">
              <a:solidFill>
                <a:srgbClr val="21529C"/>
              </a:solidFill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2047400" y="6572188"/>
            <a:ext cx="4658201" cy="1129138"/>
            <a:chOff x="0" y="0"/>
            <a:chExt cx="6210934" cy="1505517"/>
          </a:xfrm>
        </p:grpSpPr>
        <p:sp>
          <p:nvSpPr>
            <p:cNvPr id="32" name="TextBox 32"/>
            <p:cNvSpPr txBox="1"/>
            <p:nvPr/>
          </p:nvSpPr>
          <p:spPr>
            <a:xfrm>
              <a:off x="2033298" y="282884"/>
              <a:ext cx="4177636" cy="9220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600"/>
                </a:lnSpc>
                <a:spcBef>
                  <a:spcPct val="0"/>
                </a:spcBef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Explanation</a:t>
              </a:r>
              <a:endParaRPr lang="en-US" sz="4000" dirty="0">
                <a:solidFill>
                  <a:schemeClr val="bg1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endParaRP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25400" y="0"/>
              <a:ext cx="1505517" cy="1505517"/>
              <a:chOff x="0" y="0"/>
              <a:chExt cx="812800" cy="812800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</a:p>
            </p:txBody>
          </p:sp>
        </p:grpSp>
        <p:sp>
          <p:nvSpPr>
            <p:cNvPr id="36" name="TextBox 36"/>
            <p:cNvSpPr txBox="1"/>
            <p:nvPr/>
          </p:nvSpPr>
          <p:spPr>
            <a:xfrm>
              <a:off x="133767" y="255496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95"/>
                </a:lnSpc>
                <a:spcBef>
                  <a:spcPct val="0"/>
                </a:spcBef>
              </a:pPr>
              <a:r>
                <a:rPr lang="en-US" sz="4070" b="1" dirty="0">
                  <a:solidFill>
                    <a:srgbClr val="21529C"/>
                  </a:solidFill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03</a:t>
              </a:r>
              <a:endParaRPr lang="en-US" sz="4070" b="1" dirty="0">
                <a:solidFill>
                  <a:srgbClr val="21529C"/>
                </a:solidFill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grpSp>
          <p:nvGrpSpPr>
            <p:cNvPr id="37" name="Group 37"/>
            <p:cNvGrpSpPr/>
            <p:nvPr/>
          </p:nvGrpSpPr>
          <p:grpSpPr>
            <a:xfrm>
              <a:off x="0" y="132356"/>
              <a:ext cx="379630" cy="379630"/>
              <a:chOff x="0" y="0"/>
              <a:chExt cx="812800" cy="812800"/>
            </a:xfrm>
          </p:grpSpPr>
          <p:sp>
            <p:nvSpPr>
              <p:cNvPr id="38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9" name="TextBox 3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"/>
                  </a:lnSpc>
                </a:pPr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2058708" y="8077907"/>
            <a:ext cx="5042573" cy="1129138"/>
            <a:chOff x="0" y="0"/>
            <a:chExt cx="6723431" cy="1505517"/>
          </a:xfrm>
        </p:grpSpPr>
        <p:sp>
          <p:nvSpPr>
            <p:cNvPr id="41" name="TextBox 41"/>
            <p:cNvSpPr txBox="1"/>
            <p:nvPr/>
          </p:nvSpPr>
          <p:spPr>
            <a:xfrm>
              <a:off x="1924617" y="245971"/>
              <a:ext cx="4798814" cy="910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00"/>
                </a:lnSpc>
                <a:spcBef>
                  <a:spcPct val="0"/>
                </a:spcBef>
              </a:pPr>
              <a:r>
                <a:rPr lang="en-US" sz="4000" dirty="0">
                  <a:solidFill>
                    <a:srgbClr val="FFFFFF"/>
                  </a:solidFill>
                  <a:latin typeface="Times New Roman" panose="02020603050405020304" pitchFamily="18" charset="0"/>
                  <a:ea typeface="阿里巴巴普惠体" panose="00020600040101010101"/>
                  <a:cs typeface="Times New Roman" panose="02020603050405020304" pitchFamily="18" charset="0"/>
                  <a:sym typeface="阿里巴巴普惠体" panose="00020600040101010101"/>
                </a:rPr>
                <a:t>Cause-effect</a:t>
              </a:r>
              <a:endParaRPr lang="en-US" sz="4000" dirty="0">
                <a:solidFill>
                  <a:srgbClr val="FFFFFF"/>
                </a:solidFill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endParaRPr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0" y="0"/>
              <a:ext cx="1505517" cy="1505517"/>
              <a:chOff x="0" y="0"/>
              <a:chExt cx="812800" cy="812800"/>
            </a:xfrm>
          </p:grpSpPr>
          <p:sp>
            <p:nvSpPr>
              <p:cNvPr id="43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44" name="TextBox 4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90"/>
                  </a:lnSpc>
                </a:pPr>
              </a:p>
            </p:txBody>
          </p:sp>
        </p:grpSp>
        <p:grpSp>
          <p:nvGrpSpPr>
            <p:cNvPr id="45" name="Group 45"/>
            <p:cNvGrpSpPr/>
            <p:nvPr/>
          </p:nvGrpSpPr>
          <p:grpSpPr>
            <a:xfrm>
              <a:off x="0" y="116771"/>
              <a:ext cx="367751" cy="367751"/>
              <a:chOff x="0" y="0"/>
              <a:chExt cx="812800" cy="812800"/>
            </a:xfrm>
          </p:grpSpPr>
          <p:sp>
            <p:nvSpPr>
              <p:cNvPr id="46" name="Freeform 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7" name="TextBox 4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5"/>
                  </a:lnSpc>
                </a:pPr>
              </a:p>
            </p:txBody>
          </p:sp>
        </p:grpSp>
        <p:sp>
          <p:nvSpPr>
            <p:cNvPr id="48" name="TextBox 48"/>
            <p:cNvSpPr txBox="1"/>
            <p:nvPr/>
          </p:nvSpPr>
          <p:spPr>
            <a:xfrm>
              <a:off x="108636" y="255496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95"/>
                </a:lnSpc>
                <a:spcBef>
                  <a:spcPct val="0"/>
                </a:spcBef>
              </a:pPr>
              <a:r>
                <a:rPr lang="en-US" sz="4070" b="1" dirty="0">
                  <a:solidFill>
                    <a:srgbClr val="21529C"/>
                  </a:solidFill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04</a:t>
              </a:r>
              <a:endParaRPr lang="en-US" sz="4070" b="1" dirty="0">
                <a:solidFill>
                  <a:srgbClr val="21529C"/>
                </a:solidFill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</p:grpSp>
      <p:pic>
        <p:nvPicPr>
          <p:cNvPr id="50" name="图片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615" y="355887"/>
            <a:ext cx="1981200" cy="1981200"/>
          </a:xfrm>
          <a:prstGeom prst="rect">
            <a:avLst/>
          </a:prstGeom>
        </p:spPr>
      </p:pic>
      <p:sp>
        <p:nvSpPr>
          <p:cNvPr id="53" name="文本框 52"/>
          <p:cNvSpPr txBox="1"/>
          <p:nvPr>
            <p:custDataLst>
              <p:tags r:id="rId3"/>
            </p:custDataLst>
          </p:nvPr>
        </p:nvSpPr>
        <p:spPr>
          <a:xfrm>
            <a:off x="6705602" y="3875976"/>
            <a:ext cx="10960042" cy="1267524"/>
          </a:xfrm>
          <a:prstGeom prst="rect">
            <a:avLst/>
          </a:prstGeom>
          <a:solidFill>
            <a:srgbClr val="FFC000"/>
          </a:solidFill>
        </p:spPr>
        <p:style>
          <a:lnRef idx="0">
            <a:srgbClr val="FFFFFF"/>
          </a:lnRef>
          <a:fillRef idx="1">
            <a:schemeClr val="accent6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en-US" altLang="zh-CN" sz="4000" dirty="0">
                <a:solidFill>
                  <a:schemeClr val="tx1"/>
                </a:solidFill>
                <a:latin typeface="Times New Roman Regular" panose="02020603050405020304" charset="0"/>
                <a:ea typeface="楷体" panose="02010609060101010101" charset="-122"/>
                <a:cs typeface="Times New Roman Regular" panose="02020603050405020304" charset="0"/>
                <a:sym typeface="+mn-ea"/>
              </a:rPr>
              <a:t>B did </a:t>
            </a:r>
            <a:r>
              <a:rPr lang="en-US" altLang="zh-CN" sz="4000" dirty="0" err="1">
                <a:solidFill>
                  <a:schemeClr val="tx1"/>
                </a:solidFill>
                <a:latin typeface="Times New Roman Regular" panose="02020603050405020304" charset="0"/>
                <a:ea typeface="楷体" panose="02010609060101010101" charset="-122"/>
                <a:cs typeface="Times New Roman Regular" panose="02020603050405020304" charset="0"/>
                <a:sym typeface="+mn-ea"/>
              </a:rPr>
              <a:t>sth</a:t>
            </a:r>
            <a:r>
              <a:rPr lang="en-US" altLang="zh-CN" sz="4000" dirty="0">
                <a:solidFill>
                  <a:schemeClr val="tx1"/>
                </a:solidFill>
                <a:latin typeface="Times New Roman Regular" panose="02020603050405020304" charset="0"/>
                <a:ea typeface="楷体" panose="02010609060101010101" charset="-122"/>
                <a:cs typeface="Times New Roman Regular" panose="02020603050405020304" charset="0"/>
                <a:sym typeface="+mn-ea"/>
              </a:rPr>
              <a:t> / felt ... in response to A’s behavior. </a:t>
            </a:r>
            <a:r>
              <a:rPr lang="zh-CN" altLang="en-US" sz="4000" dirty="0">
                <a:solidFill>
                  <a:schemeClr val="tx1"/>
                </a:solidFill>
                <a:latin typeface="Times New Roman Regular" panose="02020603050405020304" charset="0"/>
                <a:ea typeface="楷体" panose="02010609060101010101" charset="-122"/>
                <a:cs typeface="Times New Roman Regular" panose="02020603050405020304" charset="0"/>
                <a:sym typeface="+mn-ea"/>
              </a:rPr>
              <a:t>（针对</a:t>
            </a:r>
            <a:r>
              <a:rPr lang="en-US" altLang="zh-CN" sz="4000" dirty="0">
                <a:solidFill>
                  <a:schemeClr val="tx1"/>
                </a:solidFill>
                <a:latin typeface="Times New Roman Regular" panose="02020603050405020304" charset="0"/>
                <a:ea typeface="楷体" panose="02010609060101010101" charset="-122"/>
                <a:cs typeface="Times New Roman Regular" panose="02020603050405020304" charset="0"/>
                <a:sym typeface="+mn-ea"/>
              </a:rPr>
              <a:t>A</a:t>
            </a:r>
            <a:r>
              <a:rPr lang="zh-CN" altLang="en-US" sz="4000" dirty="0">
                <a:solidFill>
                  <a:schemeClr val="tx1"/>
                </a:solidFill>
                <a:latin typeface="Times New Roman Regular" panose="02020603050405020304" charset="0"/>
                <a:ea typeface="楷体" panose="02010609060101010101" charset="-122"/>
                <a:cs typeface="Times New Roman Regular" panose="02020603050405020304" charset="0"/>
                <a:sym typeface="+mn-ea"/>
              </a:rPr>
              <a:t>的行为，</a:t>
            </a:r>
            <a:r>
              <a:rPr lang="en-US" altLang="zh-CN" sz="4000" dirty="0">
                <a:solidFill>
                  <a:schemeClr val="tx1"/>
                </a:solidFill>
                <a:latin typeface="Times New Roman Regular" panose="02020603050405020304" charset="0"/>
                <a:ea typeface="楷体" panose="02010609060101010101" charset="-122"/>
                <a:cs typeface="Times New Roman Regular" panose="02020603050405020304" charset="0"/>
                <a:sym typeface="+mn-ea"/>
              </a:rPr>
              <a:t>B</a:t>
            </a:r>
            <a:r>
              <a:rPr lang="zh-CN" altLang="en-US" sz="4000" dirty="0">
                <a:solidFill>
                  <a:schemeClr val="tx1"/>
                </a:solidFill>
                <a:latin typeface="Times New Roman Regular" panose="02020603050405020304" charset="0"/>
                <a:ea typeface="楷体" panose="02010609060101010101" charset="-122"/>
                <a:cs typeface="Times New Roman Regular" panose="02020603050405020304" charset="0"/>
                <a:sym typeface="+mn-ea"/>
              </a:rPr>
              <a:t>做什么或</a:t>
            </a:r>
            <a:r>
              <a:rPr lang="en-US" altLang="zh-CN" sz="4000" dirty="0">
                <a:solidFill>
                  <a:schemeClr val="tx1"/>
                </a:solidFill>
                <a:latin typeface="Times New Roman Regular" panose="02020603050405020304" charset="0"/>
                <a:ea typeface="楷体" panose="02010609060101010101" charset="-122"/>
                <a:cs typeface="Times New Roman Regular" panose="02020603050405020304" charset="0"/>
                <a:sym typeface="+mn-ea"/>
              </a:rPr>
              <a:t>B</a:t>
            </a:r>
            <a:r>
              <a:rPr lang="zh-CN" altLang="en-US" sz="4000" dirty="0">
                <a:solidFill>
                  <a:schemeClr val="tx1"/>
                </a:solidFill>
                <a:latin typeface="Times New Roman Regular" panose="02020603050405020304" charset="0"/>
                <a:ea typeface="楷体" panose="02010609060101010101" charset="-122"/>
                <a:cs typeface="Times New Roman Regular" panose="02020603050405020304" charset="0"/>
                <a:sym typeface="+mn-ea"/>
              </a:rPr>
              <a:t>什么感受？）</a:t>
            </a:r>
            <a:endParaRPr lang="zh-CN" altLang="en-US" sz="4000" dirty="0">
              <a:solidFill>
                <a:schemeClr val="tx1"/>
              </a:solidFill>
              <a:latin typeface="Times New Roman Regular" panose="02020603050405020304" charset="0"/>
              <a:ea typeface="楷体" panose="02010609060101010101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54" name="文本框 53"/>
          <p:cNvSpPr txBox="1"/>
          <p:nvPr>
            <p:custDataLst>
              <p:tags r:id="rId4"/>
            </p:custDataLst>
          </p:nvPr>
        </p:nvSpPr>
        <p:spPr>
          <a:xfrm>
            <a:off x="6705602" y="5299770"/>
            <a:ext cx="10960042" cy="698083"/>
          </a:xfrm>
          <a:prstGeom prst="rect">
            <a:avLst/>
          </a:prstGeom>
          <a:solidFill>
            <a:srgbClr val="FFC000"/>
          </a:solidFill>
        </p:spPr>
        <p:style>
          <a:lnRef idx="0">
            <a:srgbClr val="FFFFFF"/>
          </a:lnRef>
          <a:fillRef idx="1">
            <a:schemeClr val="accent6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en-US" altLang="zh-CN" sz="4000" dirty="0">
                <a:solidFill>
                  <a:schemeClr val="tx1"/>
                </a:solidFill>
                <a:latin typeface="Times New Roman Regular" panose="02020603050405020304" charset="0"/>
                <a:ea typeface="楷体" panose="02010609060101010101" charset="-122"/>
                <a:cs typeface="Times New Roman Regular" panose="02020603050405020304" charset="0"/>
                <a:sym typeface="+mn-ea"/>
              </a:rPr>
              <a:t>Then, how did A do it? (</a:t>
            </a:r>
            <a:r>
              <a:rPr lang="zh-CN" altLang="en-US" sz="4000" dirty="0">
                <a:solidFill>
                  <a:schemeClr val="tx1"/>
                </a:solidFill>
                <a:latin typeface="Times New Roman Regular" panose="02020603050405020304" charset="0"/>
                <a:ea typeface="楷体" panose="02010609060101010101" charset="-122"/>
                <a:cs typeface="Times New Roman Regular" panose="02020603050405020304" charset="0"/>
                <a:sym typeface="+mn-ea"/>
              </a:rPr>
              <a:t>即</a:t>
            </a:r>
            <a:r>
              <a:rPr lang="en-US" altLang="zh-CN" sz="4000" dirty="0">
                <a:solidFill>
                  <a:schemeClr val="tx1"/>
                </a:solidFill>
                <a:latin typeface="Times New Roman Regular" panose="02020603050405020304" charset="0"/>
                <a:ea typeface="楷体" panose="02010609060101010101" charset="-122"/>
                <a:cs typeface="Times New Roman Regular" panose="02020603050405020304" charset="0"/>
                <a:sym typeface="+mn-ea"/>
              </a:rPr>
              <a:t>A</a:t>
            </a:r>
            <a:r>
              <a:rPr lang="zh-CN" altLang="en-US" sz="4000" dirty="0">
                <a:solidFill>
                  <a:schemeClr val="tx1"/>
                </a:solidFill>
                <a:latin typeface="Times New Roman Regular" panose="02020603050405020304" charset="0"/>
                <a:ea typeface="楷体" panose="02010609060101010101" charset="-122"/>
                <a:cs typeface="Times New Roman Regular" panose="02020603050405020304" charset="0"/>
                <a:sym typeface="+mn-ea"/>
              </a:rPr>
              <a:t>如何做那件事？）</a:t>
            </a:r>
            <a:endParaRPr lang="zh-CN" altLang="en-US" sz="4000" dirty="0">
              <a:solidFill>
                <a:schemeClr val="tx1"/>
              </a:solidFill>
              <a:latin typeface="Times New Roman Regular" panose="02020603050405020304" charset="0"/>
              <a:ea typeface="楷体" panose="02010609060101010101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55" name="文本框 54"/>
          <p:cNvSpPr txBox="1"/>
          <p:nvPr>
            <p:custDataLst>
              <p:tags r:id="rId5"/>
            </p:custDataLst>
          </p:nvPr>
        </p:nvSpPr>
        <p:spPr>
          <a:xfrm>
            <a:off x="6705602" y="6549889"/>
            <a:ext cx="10960042" cy="1220535"/>
          </a:xfrm>
          <a:prstGeom prst="rect">
            <a:avLst/>
          </a:prstGeom>
          <a:solidFill>
            <a:srgbClr val="FFC000"/>
          </a:solidFill>
        </p:spPr>
        <p:style>
          <a:lnRef idx="0">
            <a:srgbClr val="FFFFFF"/>
          </a:lnRef>
          <a:fillRef idx="1">
            <a:schemeClr val="accent6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en-US" altLang="zh-CN" sz="4000" dirty="0">
                <a:solidFill>
                  <a:schemeClr val="tx1"/>
                </a:solidFill>
                <a:latin typeface="Times New Roman Regular" panose="02020603050405020304" charset="0"/>
                <a:ea typeface="楷体" panose="02010609060101010101" charset="-122"/>
                <a:cs typeface="Times New Roman Regular" panose="02020603050405020304" charset="0"/>
                <a:sym typeface="+mn-ea"/>
              </a:rPr>
              <a:t>What was </a:t>
            </a:r>
            <a:r>
              <a:rPr lang="en-US" altLang="zh-CN" sz="4000" dirty="0" err="1">
                <a:solidFill>
                  <a:schemeClr val="tx1"/>
                </a:solidFill>
                <a:latin typeface="Times New Roman Regular" panose="02020603050405020304" charset="0"/>
                <a:ea typeface="楷体" panose="02010609060101010101" charset="-122"/>
                <a:cs typeface="Times New Roman Regular" panose="02020603050405020304" charset="0"/>
                <a:sym typeface="+mn-ea"/>
              </a:rPr>
              <a:t>sth</a:t>
            </a:r>
            <a:r>
              <a:rPr lang="en-US" altLang="zh-CN" sz="4000" dirty="0">
                <a:solidFill>
                  <a:schemeClr val="tx1"/>
                </a:solidFill>
                <a:latin typeface="Times New Roman Regular" panose="02020603050405020304" charset="0"/>
                <a:ea typeface="楷体" panose="02010609060101010101" charset="-122"/>
                <a:cs typeface="Times New Roman Regular" panose="02020603050405020304" charset="0"/>
                <a:sym typeface="+mn-ea"/>
              </a:rPr>
              <a:t>? (</a:t>
            </a:r>
            <a:r>
              <a:rPr lang="zh-CN" altLang="en-US" sz="4000" dirty="0">
                <a:solidFill>
                  <a:schemeClr val="tx1"/>
                </a:solidFill>
                <a:latin typeface="Times New Roman Regular" panose="02020603050405020304" charset="0"/>
                <a:ea typeface="楷体" panose="02010609060101010101" charset="-122"/>
                <a:cs typeface="Times New Roman Regular" panose="02020603050405020304" charset="0"/>
                <a:sym typeface="+mn-ea"/>
              </a:rPr>
              <a:t>具体解释提示句中的某一个关键词内容）</a:t>
            </a:r>
            <a:endParaRPr lang="zh-CN" altLang="en-US" sz="4000" dirty="0">
              <a:solidFill>
                <a:schemeClr val="tx1"/>
              </a:solidFill>
              <a:latin typeface="Times New Roman Regular" panose="02020603050405020304" charset="0"/>
              <a:ea typeface="楷体" panose="02010609060101010101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56" name="文本框 55"/>
          <p:cNvSpPr txBox="1"/>
          <p:nvPr>
            <p:custDataLst>
              <p:tags r:id="rId6"/>
            </p:custDataLst>
          </p:nvPr>
        </p:nvSpPr>
        <p:spPr>
          <a:xfrm>
            <a:off x="6705917" y="8123999"/>
            <a:ext cx="10960042" cy="1220535"/>
          </a:xfrm>
          <a:prstGeom prst="rect">
            <a:avLst/>
          </a:prstGeom>
          <a:solidFill>
            <a:srgbClr val="FFC000"/>
          </a:solidFill>
        </p:spPr>
        <p:style>
          <a:lnRef idx="0">
            <a:srgbClr val="FFFFFF"/>
          </a:lnRef>
          <a:fillRef idx="1">
            <a:schemeClr val="accent6"/>
          </a:fillRef>
          <a:effectRef idx="0">
            <a:srgbClr val="FFFFFF"/>
          </a:effectRef>
          <a:fontRef idx="minor">
            <a:schemeClr val="dk1"/>
          </a:fontRef>
        </p:style>
        <p:txBody>
          <a:bodyPr wrap="square" rtlCol="0" anchor="t">
            <a:noAutofit/>
          </a:bodyPr>
          <a:lstStyle/>
          <a:p>
            <a:r>
              <a:rPr lang="en-US" altLang="zh-CN" sz="4000" dirty="0">
                <a:solidFill>
                  <a:schemeClr val="tx1"/>
                </a:solidFill>
                <a:latin typeface="Times New Roman Regular" panose="02020603050405020304" charset="0"/>
                <a:ea typeface="楷体" panose="02010609060101010101" charset="-122"/>
                <a:cs typeface="Times New Roman Regular" panose="02020603050405020304" charset="0"/>
                <a:sym typeface="+mn-ea"/>
              </a:rPr>
              <a:t>based on A’s behavior: Why (did A do it)? / What (is the result)? </a:t>
            </a:r>
            <a:r>
              <a:rPr lang="zh-CN" altLang="en-US" sz="2400" dirty="0">
                <a:solidFill>
                  <a:schemeClr val="tx1"/>
                </a:solidFill>
                <a:latin typeface="Times New Roman Regular" panose="02020603050405020304" charset="0"/>
                <a:ea typeface="楷体" panose="02010609060101010101" charset="-122"/>
                <a:cs typeface="Times New Roman Regular" panose="02020603050405020304" charset="0"/>
                <a:sym typeface="+mn-ea"/>
              </a:rPr>
              <a:t>（即因果推理，</a:t>
            </a:r>
            <a:r>
              <a:rPr lang="en-US" altLang="zh-CN" sz="2400" dirty="0">
                <a:solidFill>
                  <a:schemeClr val="tx1"/>
                </a:solidFill>
                <a:latin typeface="Times New Roman Regular" panose="02020603050405020304" charset="0"/>
                <a:ea typeface="楷体" panose="02010609060101010101" charset="-122"/>
                <a:cs typeface="Times New Roman Regular" panose="02020603050405020304" charset="0"/>
                <a:sym typeface="+mn-ea"/>
              </a:rPr>
              <a:t>A</a:t>
            </a:r>
            <a:r>
              <a:rPr lang="zh-CN" altLang="en-US" sz="2400" dirty="0">
                <a:solidFill>
                  <a:schemeClr val="tx1"/>
                </a:solidFill>
                <a:latin typeface="Times New Roman Regular" panose="02020603050405020304" charset="0"/>
                <a:ea typeface="楷体" panose="02010609060101010101" charset="-122"/>
                <a:cs typeface="Times New Roman Regular" panose="02020603050405020304" charset="0"/>
                <a:sym typeface="+mn-ea"/>
              </a:rPr>
              <a:t>为什么这样做？或者</a:t>
            </a:r>
            <a:r>
              <a:rPr lang="en-US" altLang="zh-CN" sz="2400" dirty="0">
                <a:solidFill>
                  <a:schemeClr val="tx1"/>
                </a:solidFill>
                <a:latin typeface="Times New Roman Regular" panose="02020603050405020304" charset="0"/>
                <a:ea typeface="楷体" panose="02010609060101010101" charset="-122"/>
                <a:cs typeface="Times New Roman Regular" panose="02020603050405020304" charset="0"/>
                <a:sym typeface="+mn-ea"/>
              </a:rPr>
              <a:t>A</a:t>
            </a:r>
            <a:r>
              <a:rPr lang="zh-CN" altLang="en-US" sz="2400" dirty="0">
                <a:solidFill>
                  <a:schemeClr val="tx1"/>
                </a:solidFill>
                <a:latin typeface="Times New Roman Regular" panose="02020603050405020304" charset="0"/>
                <a:ea typeface="楷体" panose="02010609060101010101" charset="-122"/>
                <a:cs typeface="Times New Roman Regular" panose="02020603050405020304" charset="0"/>
                <a:sym typeface="+mn-ea"/>
              </a:rPr>
              <a:t>这样做带来什么结果？）</a:t>
            </a:r>
            <a:endParaRPr lang="zh-CN" altLang="en-US" sz="2400" dirty="0">
              <a:solidFill>
                <a:schemeClr val="tx1"/>
              </a:solidFill>
              <a:latin typeface="Times New Roman Regular" panose="02020603050405020304" charset="0"/>
              <a:ea typeface="楷体" panose="02010609060101010101" charset="-122"/>
              <a:cs typeface="Times New Roman Regular" panose="02020603050405020304" charset="0"/>
              <a:sym typeface="+mn-ea"/>
            </a:endParaRPr>
          </a:p>
        </p:txBody>
      </p:sp>
      <p:sp>
        <p:nvSpPr>
          <p:cNvPr id="49" name="TextBox 10"/>
          <p:cNvSpPr txBox="1"/>
          <p:nvPr/>
        </p:nvSpPr>
        <p:spPr>
          <a:xfrm>
            <a:off x="189325" y="536976"/>
            <a:ext cx="2689016" cy="218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7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rPr>
              <a:t>01</a:t>
            </a:r>
            <a:endParaRPr kumimoji="0" lang="en-US" sz="1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Bold" panose="00020600040101010101"/>
              <a:ea typeface="阿里巴巴普惠体 Bold" panose="00020600040101010101"/>
              <a:cs typeface="阿里巴巴普惠体 Bold" panose="00020600040101010101"/>
              <a:sym typeface="阿里巴巴普惠体 Bold" panose="00020600040101010101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5531649" y="1151073"/>
            <a:ext cx="5753939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4000" b="1">
                <a:solidFill>
                  <a:schemeClr val="bg1"/>
                </a:solidFill>
              </a:rPr>
              <a:t>理论参考：</a:t>
            </a:r>
            <a:r>
              <a:rPr lang="zh-CN" altLang="en-US" sz="4000" b="1" dirty="0">
                <a:solidFill>
                  <a:schemeClr val="bg1"/>
                </a:solidFill>
              </a:rPr>
              <a:t>孙三五老师</a:t>
            </a:r>
            <a:r>
              <a:rPr lang="zh-CN" altLang="en-US" sz="4000" dirty="0"/>
              <a:t>！</a:t>
            </a:r>
            <a:endParaRPr lang="zh-CN" altLang="en-US" sz="4000" dirty="0"/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19880" y="716915"/>
            <a:ext cx="826770" cy="875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bldLvl="0" animBg="1"/>
      <p:bldP spid="54" grpId="0" bldLvl="0" animBg="1"/>
      <p:bldP spid="55" grpId="0" bldLvl="0" animBg="1"/>
      <p:bldP spid="5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961771" y="7387187"/>
            <a:ext cx="9651388" cy="9651388"/>
            <a:chOff x="0" y="0"/>
            <a:chExt cx="495300" cy="495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9E14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22356" y="685959"/>
            <a:ext cx="17043287" cy="8915082"/>
            <a:chOff x="0" y="0"/>
            <a:chExt cx="4488767" cy="23480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88767" cy="2348005"/>
            </a:xfrm>
            <a:custGeom>
              <a:avLst/>
              <a:gdLst/>
              <a:ahLst/>
              <a:cxnLst/>
              <a:rect l="l" t="t" r="r" b="b"/>
              <a:pathLst>
                <a:path w="4488767" h="2348005">
                  <a:moveTo>
                    <a:pt x="0" y="0"/>
                  </a:moveTo>
                  <a:lnTo>
                    <a:pt x="4488767" y="0"/>
                  </a:lnTo>
                  <a:lnTo>
                    <a:pt x="4488767" y="2348005"/>
                  </a:lnTo>
                  <a:lnTo>
                    <a:pt x="0" y="2348005"/>
                  </a:lnTo>
                  <a:close/>
                </a:path>
              </a:pathLst>
            </a:custGeom>
            <a:solidFill>
              <a:srgbClr val="21529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488767" cy="2395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2402" y="7624995"/>
            <a:ext cx="284722" cy="28472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"/>
                </a:lnSpc>
              </a:pPr>
            </a:p>
          </p:txBody>
        </p:sp>
      </p:grpSp>
      <p:sp>
        <p:nvSpPr>
          <p:cNvPr id="12" name="AutoShape 12"/>
          <p:cNvSpPr/>
          <p:nvPr/>
        </p:nvSpPr>
        <p:spPr>
          <a:xfrm>
            <a:off x="13639799" y="2125359"/>
            <a:ext cx="4025843" cy="46341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12954000" y="1884484"/>
            <a:ext cx="528090" cy="528090"/>
          </a:xfrm>
          <a:custGeom>
            <a:avLst/>
            <a:gdLst/>
            <a:ahLst/>
            <a:cxnLst/>
            <a:rect l="l" t="t" r="r" b="b"/>
            <a:pathLst>
              <a:path w="528090" h="528090">
                <a:moveTo>
                  <a:pt x="0" y="0"/>
                </a:moveTo>
                <a:lnTo>
                  <a:pt x="528090" y="0"/>
                </a:lnTo>
                <a:lnTo>
                  <a:pt x="528090" y="528090"/>
                </a:lnTo>
                <a:lnTo>
                  <a:pt x="0" y="52809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endParaRPr lang="zh-CN" altLang="en-US" dirty="0"/>
          </a:p>
        </p:txBody>
      </p:sp>
      <p:sp>
        <p:nvSpPr>
          <p:cNvPr id="15" name="TextBox 15"/>
          <p:cNvSpPr txBox="1"/>
          <p:nvPr/>
        </p:nvSpPr>
        <p:spPr>
          <a:xfrm>
            <a:off x="1529095" y="2473933"/>
            <a:ext cx="15996905" cy="1200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60"/>
              </a:lnSpc>
              <a:spcBef>
                <a:spcPct val="0"/>
              </a:spcBef>
            </a:pPr>
            <a:r>
              <a:rPr lang="en-US" sz="3400" dirty="0">
                <a:solidFill>
                  <a:srgbClr val="FFFFFF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Para1:The next morning, </a:t>
            </a:r>
            <a:r>
              <a:rPr lang="en-US" sz="3400" dirty="0">
                <a:solidFill>
                  <a:srgbClr val="FF0000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I </a:t>
            </a:r>
            <a:r>
              <a:rPr lang="en-US" sz="3400" dirty="0">
                <a:solidFill>
                  <a:srgbClr val="FFFFFF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walked into </a:t>
            </a:r>
            <a:r>
              <a:rPr lang="en-US" sz="3400" dirty="0">
                <a:solidFill>
                  <a:srgbClr val="FFC000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the library director</a:t>
            </a:r>
            <a:r>
              <a:rPr lang="en-US" sz="3400" dirty="0">
                <a:solidFill>
                  <a:srgbClr val="FFFFFF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’s office, saying </a:t>
            </a:r>
            <a:r>
              <a:rPr lang="en-US" sz="3400" dirty="0">
                <a:solidFill>
                  <a:srgbClr val="FF0000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with resolution</a:t>
            </a:r>
            <a:r>
              <a:rPr lang="en-US" sz="3400" dirty="0">
                <a:solidFill>
                  <a:srgbClr val="FFFFFF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, “I have an idea.”</a:t>
            </a:r>
            <a:endParaRPr lang="en-US" sz="3400" dirty="0">
              <a:solidFill>
                <a:srgbClr val="FFFFFF"/>
              </a:solidFill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-3661351" y="-3793058"/>
            <a:ext cx="6866995" cy="6866995"/>
            <a:chOff x="0" y="0"/>
            <a:chExt cx="1708150" cy="17081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9E144"/>
            </a:solidFill>
          </p:spPr>
        </p:sp>
      </p:grpSp>
      <p:sp>
        <p:nvSpPr>
          <p:cNvPr id="19" name="TextBox 30"/>
          <p:cNvSpPr txBox="1"/>
          <p:nvPr/>
        </p:nvSpPr>
        <p:spPr>
          <a:xfrm>
            <a:off x="11125200" y="1215359"/>
            <a:ext cx="8711439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zh-CN" altLang="en-US" sz="4800" spc="427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cs typeface="阿里巴巴普惠体" panose="00020600040101010101"/>
                <a:sym typeface="阿里巴巴普惠体" panose="00020600040101010101"/>
              </a:rPr>
              <a:t>宁波十校</a:t>
            </a:r>
            <a:endParaRPr lang="en-US" sz="4800" spc="427" dirty="0">
              <a:solidFill>
                <a:srgbClr val="FFFFFF"/>
              </a:solidFill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1502402" y="5295583"/>
            <a:ext cx="15996905" cy="1200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760"/>
              </a:lnSpc>
              <a:spcBef>
                <a:spcPct val="0"/>
              </a:spcBef>
            </a:pPr>
            <a:r>
              <a:rPr lang="en-US" sz="3400" dirty="0">
                <a:solidFill>
                  <a:srgbClr val="FFFFFF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Para2:Weeks later, the moveable library program started, </a:t>
            </a:r>
            <a:r>
              <a:rPr lang="en-US" sz="3400" dirty="0">
                <a:solidFill>
                  <a:srgbClr val="FFC000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bringing libraries to different communities.</a:t>
            </a:r>
            <a:endParaRPr lang="en-US" sz="3400" dirty="0">
              <a:solidFill>
                <a:srgbClr val="FFC000"/>
              </a:solidFill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562600" y="3073937"/>
            <a:ext cx="1752600" cy="661363"/>
          </a:xfrm>
          <a:prstGeom prst="rect">
            <a:avLst/>
          </a:prstGeom>
          <a:solidFill>
            <a:srgbClr val="FFC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2" name="Group 20"/>
          <p:cNvGrpSpPr/>
          <p:nvPr/>
        </p:nvGrpSpPr>
        <p:grpSpPr>
          <a:xfrm>
            <a:off x="7741293" y="3720647"/>
            <a:ext cx="6264625" cy="1129138"/>
            <a:chOff x="0" y="0"/>
            <a:chExt cx="8352832" cy="1505517"/>
          </a:xfrm>
        </p:grpSpPr>
        <p:grpSp>
          <p:nvGrpSpPr>
            <p:cNvPr id="23" name="Group 21"/>
            <p:cNvGrpSpPr/>
            <p:nvPr/>
          </p:nvGrpSpPr>
          <p:grpSpPr>
            <a:xfrm>
              <a:off x="77948" y="0"/>
              <a:ext cx="1505517" cy="1505517"/>
              <a:chOff x="0" y="0"/>
              <a:chExt cx="812800" cy="812800"/>
            </a:xfrm>
          </p:grpSpPr>
          <p:sp>
            <p:nvSpPr>
              <p:cNvPr id="29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30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</a:p>
            </p:txBody>
          </p:sp>
        </p:grpSp>
        <p:sp>
          <p:nvSpPr>
            <p:cNvPr id="24" name="TextBox 24"/>
            <p:cNvSpPr txBox="1"/>
            <p:nvPr/>
          </p:nvSpPr>
          <p:spPr>
            <a:xfrm>
              <a:off x="186314" y="275177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95"/>
                </a:lnSpc>
                <a:spcBef>
                  <a:spcPct val="0"/>
                </a:spcBef>
              </a:pPr>
              <a:r>
                <a:rPr lang="en-US" sz="4070" b="1" dirty="0">
                  <a:solidFill>
                    <a:srgbClr val="21529C"/>
                  </a:solidFill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01</a:t>
              </a:r>
              <a:endParaRPr lang="en-US" sz="4070" b="1" dirty="0">
                <a:solidFill>
                  <a:srgbClr val="21529C"/>
                </a:solidFill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grpSp>
          <p:nvGrpSpPr>
            <p:cNvPr id="25" name="Group 25"/>
            <p:cNvGrpSpPr/>
            <p:nvPr/>
          </p:nvGrpSpPr>
          <p:grpSpPr>
            <a:xfrm>
              <a:off x="0" y="151321"/>
              <a:ext cx="379630" cy="379630"/>
              <a:chOff x="0" y="0"/>
              <a:chExt cx="812800" cy="812800"/>
            </a:xfrm>
          </p:grpSpPr>
          <p:sp>
            <p:nvSpPr>
              <p:cNvPr id="27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8" name="TextBox 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"/>
                  </a:lnSpc>
                </a:pPr>
              </a:p>
            </p:txBody>
          </p:sp>
        </p:grpSp>
        <p:sp>
          <p:nvSpPr>
            <p:cNvPr id="26" name="TextBox 28"/>
            <p:cNvSpPr txBox="1"/>
            <p:nvPr/>
          </p:nvSpPr>
          <p:spPr>
            <a:xfrm>
              <a:off x="2007898" y="274436"/>
              <a:ext cx="6344934" cy="910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00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FFC000"/>
                  </a:solidFill>
                  <a:latin typeface="Times New Roman" panose="02020603050405020304" pitchFamily="18" charset="0"/>
                  <a:ea typeface="阿里巴巴普惠体" panose="00020600040101010101"/>
                  <a:cs typeface="Times New Roman" panose="02020603050405020304" pitchFamily="18" charset="0"/>
                  <a:sym typeface="阿里巴巴普惠体" panose="00020600040101010101"/>
                </a:rPr>
                <a:t>B</a:t>
              </a:r>
              <a:r>
                <a:rPr lang="en-US" sz="4400" dirty="0">
                  <a:solidFill>
                    <a:srgbClr val="FFFFFF"/>
                  </a:solidFill>
                  <a:latin typeface="Times New Roman" panose="02020603050405020304" pitchFamily="18" charset="0"/>
                  <a:ea typeface="阿里巴巴普惠体" panose="00020600040101010101"/>
                  <a:cs typeface="Times New Roman" panose="02020603050405020304" pitchFamily="18" charset="0"/>
                  <a:sym typeface="阿里巴巴普惠体" panose="00020600040101010101"/>
                </a:rPr>
                <a:t>’s response</a:t>
              </a:r>
              <a:endPara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endParaRPr>
            </a:p>
          </p:txBody>
        </p:sp>
      </p:grpSp>
      <p:grpSp>
        <p:nvGrpSpPr>
          <p:cNvPr id="31" name="Group 31"/>
          <p:cNvGrpSpPr/>
          <p:nvPr/>
        </p:nvGrpSpPr>
        <p:grpSpPr>
          <a:xfrm>
            <a:off x="2656989" y="3710189"/>
            <a:ext cx="4658201" cy="1129138"/>
            <a:chOff x="0" y="0"/>
            <a:chExt cx="6210934" cy="1505517"/>
          </a:xfrm>
        </p:grpSpPr>
        <p:sp>
          <p:nvSpPr>
            <p:cNvPr id="32" name="TextBox 32"/>
            <p:cNvSpPr txBox="1"/>
            <p:nvPr/>
          </p:nvSpPr>
          <p:spPr>
            <a:xfrm>
              <a:off x="2033298" y="282884"/>
              <a:ext cx="4177636" cy="9220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600"/>
                </a:lnSpc>
                <a:spcBef>
                  <a:spcPct val="0"/>
                </a:spcBef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Explanation</a:t>
              </a:r>
              <a:endParaRPr lang="en-US" sz="4000" dirty="0">
                <a:solidFill>
                  <a:schemeClr val="bg1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endParaRP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25400" y="0"/>
              <a:ext cx="1505517" cy="1505517"/>
              <a:chOff x="0" y="0"/>
              <a:chExt cx="812800" cy="812800"/>
            </a:xfrm>
          </p:grpSpPr>
          <p:sp>
            <p:nvSpPr>
              <p:cNvPr id="38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39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</a:p>
            </p:txBody>
          </p:sp>
        </p:grpSp>
        <p:sp>
          <p:nvSpPr>
            <p:cNvPr id="34" name="TextBox 36"/>
            <p:cNvSpPr txBox="1"/>
            <p:nvPr/>
          </p:nvSpPr>
          <p:spPr>
            <a:xfrm>
              <a:off x="133767" y="255496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95"/>
                </a:lnSpc>
                <a:spcBef>
                  <a:spcPct val="0"/>
                </a:spcBef>
              </a:pPr>
              <a:r>
                <a:rPr lang="en-US" sz="4070" b="1" dirty="0">
                  <a:solidFill>
                    <a:srgbClr val="21529C"/>
                  </a:solidFill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03</a:t>
              </a:r>
              <a:endParaRPr lang="en-US" sz="4070" b="1" dirty="0">
                <a:solidFill>
                  <a:srgbClr val="21529C"/>
                </a:solidFill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grpSp>
          <p:nvGrpSpPr>
            <p:cNvPr id="35" name="Group 37"/>
            <p:cNvGrpSpPr/>
            <p:nvPr/>
          </p:nvGrpSpPr>
          <p:grpSpPr>
            <a:xfrm>
              <a:off x="0" y="132356"/>
              <a:ext cx="379630" cy="379630"/>
              <a:chOff x="0" y="0"/>
              <a:chExt cx="812800" cy="812800"/>
            </a:xfrm>
          </p:grpSpPr>
          <p:sp>
            <p:nvSpPr>
              <p:cNvPr id="36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7" name="TextBox 3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"/>
                  </a:lnSpc>
                </a:pPr>
              </a:p>
            </p:txBody>
          </p:sp>
        </p:grpSp>
      </p:grpSp>
      <p:grpSp>
        <p:nvGrpSpPr>
          <p:cNvPr id="40" name="Group 40"/>
          <p:cNvGrpSpPr/>
          <p:nvPr/>
        </p:nvGrpSpPr>
        <p:grpSpPr>
          <a:xfrm>
            <a:off x="2731914" y="6951891"/>
            <a:ext cx="5042573" cy="1129138"/>
            <a:chOff x="0" y="0"/>
            <a:chExt cx="6723431" cy="1505517"/>
          </a:xfrm>
        </p:grpSpPr>
        <p:sp>
          <p:nvSpPr>
            <p:cNvPr id="41" name="TextBox 41"/>
            <p:cNvSpPr txBox="1"/>
            <p:nvPr/>
          </p:nvSpPr>
          <p:spPr>
            <a:xfrm>
              <a:off x="1924617" y="245971"/>
              <a:ext cx="4798814" cy="910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00"/>
                </a:lnSpc>
                <a:spcBef>
                  <a:spcPct val="0"/>
                </a:spcBef>
              </a:pPr>
              <a:r>
                <a:rPr lang="en-US" sz="4000" dirty="0">
                  <a:solidFill>
                    <a:srgbClr val="FFFFFF"/>
                  </a:solidFill>
                  <a:latin typeface="Times New Roman" panose="02020603050405020304" pitchFamily="18" charset="0"/>
                  <a:ea typeface="阿里巴巴普惠体" panose="00020600040101010101"/>
                  <a:cs typeface="Times New Roman" panose="02020603050405020304" pitchFamily="18" charset="0"/>
                  <a:sym typeface="阿里巴巴普惠体" panose="00020600040101010101"/>
                </a:rPr>
                <a:t>Cause-</a:t>
              </a:r>
              <a:r>
                <a:rPr lang="en-US" sz="4000" dirty="0">
                  <a:solidFill>
                    <a:srgbClr val="FFC000"/>
                  </a:solidFill>
                  <a:latin typeface="Times New Roman" panose="02020603050405020304" pitchFamily="18" charset="0"/>
                  <a:ea typeface="阿里巴巴普惠体" panose="00020600040101010101"/>
                  <a:cs typeface="Times New Roman" panose="02020603050405020304" pitchFamily="18" charset="0"/>
                  <a:sym typeface="阿里巴巴普惠体" panose="00020600040101010101"/>
                </a:rPr>
                <a:t>effect</a:t>
              </a:r>
              <a:endParaRPr lang="en-US" sz="4000" dirty="0">
                <a:solidFill>
                  <a:srgbClr val="FFC000"/>
                </a:solidFill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endParaRPr>
            </a:p>
          </p:txBody>
        </p:sp>
        <p:grpSp>
          <p:nvGrpSpPr>
            <p:cNvPr id="42" name="Group 42"/>
            <p:cNvGrpSpPr/>
            <p:nvPr/>
          </p:nvGrpSpPr>
          <p:grpSpPr>
            <a:xfrm>
              <a:off x="0" y="0"/>
              <a:ext cx="1505517" cy="1505517"/>
              <a:chOff x="0" y="0"/>
              <a:chExt cx="812800" cy="812800"/>
            </a:xfrm>
          </p:grpSpPr>
          <p:sp>
            <p:nvSpPr>
              <p:cNvPr id="47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48" name="TextBox 4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90"/>
                  </a:lnSpc>
                </a:pPr>
              </a:p>
            </p:txBody>
          </p:sp>
        </p:grpSp>
        <p:grpSp>
          <p:nvGrpSpPr>
            <p:cNvPr id="43" name="Group 45"/>
            <p:cNvGrpSpPr/>
            <p:nvPr/>
          </p:nvGrpSpPr>
          <p:grpSpPr>
            <a:xfrm>
              <a:off x="0" y="116771"/>
              <a:ext cx="367751" cy="367751"/>
              <a:chOff x="0" y="0"/>
              <a:chExt cx="812800" cy="812800"/>
            </a:xfrm>
          </p:grpSpPr>
          <p:sp>
            <p:nvSpPr>
              <p:cNvPr id="45" name="Freeform 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6" name="TextBox 4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5"/>
                  </a:lnSpc>
                </a:pPr>
              </a:p>
            </p:txBody>
          </p:sp>
        </p:grpSp>
        <p:sp>
          <p:nvSpPr>
            <p:cNvPr id="44" name="TextBox 48"/>
            <p:cNvSpPr txBox="1"/>
            <p:nvPr/>
          </p:nvSpPr>
          <p:spPr>
            <a:xfrm>
              <a:off x="108636" y="255496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95"/>
                </a:lnSpc>
                <a:spcBef>
                  <a:spcPct val="0"/>
                </a:spcBef>
              </a:pPr>
              <a:r>
                <a:rPr lang="en-US" sz="4070" b="1" dirty="0">
                  <a:solidFill>
                    <a:srgbClr val="21529C"/>
                  </a:solidFill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04</a:t>
              </a:r>
              <a:endParaRPr lang="en-US" sz="4070" b="1" dirty="0">
                <a:solidFill>
                  <a:srgbClr val="21529C"/>
                </a:solidFill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</p:grpSp>
      <p:grpSp>
        <p:nvGrpSpPr>
          <p:cNvPr id="49" name="Group 10"/>
          <p:cNvGrpSpPr/>
          <p:nvPr/>
        </p:nvGrpSpPr>
        <p:grpSpPr>
          <a:xfrm>
            <a:off x="12704334" y="3694182"/>
            <a:ext cx="5042573" cy="1129138"/>
            <a:chOff x="0" y="0"/>
            <a:chExt cx="6723431" cy="1505517"/>
          </a:xfrm>
        </p:grpSpPr>
        <p:grpSp>
          <p:nvGrpSpPr>
            <p:cNvPr id="50" name="Group 11"/>
            <p:cNvGrpSpPr/>
            <p:nvPr/>
          </p:nvGrpSpPr>
          <p:grpSpPr>
            <a:xfrm>
              <a:off x="0" y="0"/>
              <a:ext cx="1505517" cy="1505517"/>
              <a:chOff x="0" y="0"/>
              <a:chExt cx="812800" cy="812800"/>
            </a:xfrm>
          </p:grpSpPr>
          <p:sp>
            <p:nvSpPr>
              <p:cNvPr id="56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57" name="TextBox 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90"/>
                  </a:lnSpc>
                </a:pPr>
              </a:p>
            </p:txBody>
          </p:sp>
        </p:grpSp>
        <p:grpSp>
          <p:nvGrpSpPr>
            <p:cNvPr id="51" name="Group 14"/>
            <p:cNvGrpSpPr/>
            <p:nvPr/>
          </p:nvGrpSpPr>
          <p:grpSpPr>
            <a:xfrm>
              <a:off x="0" y="116771"/>
              <a:ext cx="367751" cy="367751"/>
              <a:chOff x="0" y="0"/>
              <a:chExt cx="812800" cy="812800"/>
            </a:xfrm>
          </p:grpSpPr>
          <p:sp>
            <p:nvSpPr>
              <p:cNvPr id="54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5" name="TextBox 1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5"/>
                  </a:lnSpc>
                </a:pPr>
              </a:p>
            </p:txBody>
          </p:sp>
        </p:grpSp>
        <p:sp>
          <p:nvSpPr>
            <p:cNvPr id="52" name="TextBox 17"/>
            <p:cNvSpPr txBox="1"/>
            <p:nvPr/>
          </p:nvSpPr>
          <p:spPr>
            <a:xfrm>
              <a:off x="108367" y="275177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95"/>
                </a:lnSpc>
                <a:spcBef>
                  <a:spcPct val="0"/>
                </a:spcBef>
              </a:pPr>
              <a:r>
                <a:rPr lang="en-US" sz="4070" b="1" dirty="0">
                  <a:solidFill>
                    <a:srgbClr val="21529C"/>
                  </a:solidFill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02</a:t>
              </a:r>
              <a:endParaRPr lang="en-US" sz="4070" b="1" dirty="0">
                <a:solidFill>
                  <a:srgbClr val="21529C"/>
                </a:solidFill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sp>
          <p:nvSpPr>
            <p:cNvPr id="53" name="TextBox 18"/>
            <p:cNvSpPr txBox="1"/>
            <p:nvPr/>
          </p:nvSpPr>
          <p:spPr>
            <a:xfrm>
              <a:off x="1924617" y="274436"/>
              <a:ext cx="4798814" cy="922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00"/>
                </a:lnSpc>
                <a:spcBef>
                  <a:spcPct val="0"/>
                </a:spcBef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Then, </a:t>
              </a: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A</a:t>
              </a: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 did ...</a:t>
              </a:r>
              <a:endParaRPr lang="en-US" sz="4000" dirty="0">
                <a:solidFill>
                  <a:schemeClr val="bg1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797" y="6444962"/>
            <a:ext cx="8809478" cy="2626679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2837770" y="5306785"/>
            <a:ext cx="10421029" cy="638547"/>
          </a:xfrm>
          <a:prstGeom prst="rect">
            <a:avLst/>
          </a:prstGeom>
          <a:solidFill>
            <a:srgbClr val="00B0F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8" name="矩形 57"/>
          <p:cNvSpPr/>
          <p:nvPr/>
        </p:nvSpPr>
        <p:spPr>
          <a:xfrm>
            <a:off x="8082151" y="4830725"/>
            <a:ext cx="9572517" cy="430214"/>
          </a:xfrm>
          <a:prstGeom prst="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solidFill>
                  <a:schemeClr val="tx1"/>
                </a:solidFill>
              </a:rPr>
              <a:t>P1 ending: Prepare for the program in the following weeks</a:t>
            </a:r>
            <a:endParaRPr lang="zh-CN" altLang="en-US" sz="2800" i="1" dirty="0">
              <a:solidFill>
                <a:schemeClr val="tx1"/>
              </a:solidFill>
            </a:endParaRPr>
          </a:p>
        </p:txBody>
      </p:sp>
      <p:sp>
        <p:nvSpPr>
          <p:cNvPr id="60" name="心形 59"/>
          <p:cNvSpPr/>
          <p:nvPr/>
        </p:nvSpPr>
        <p:spPr>
          <a:xfrm>
            <a:off x="4108489" y="8069269"/>
            <a:ext cx="2355113" cy="1770341"/>
          </a:xfrm>
          <a:prstGeom prst="hear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</a:rPr>
              <a:t>Change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9880" y="716915"/>
            <a:ext cx="826770" cy="875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21" grpId="0" animBg="1"/>
      <p:bldP spid="16" grpId="0" animBg="1"/>
      <p:bldP spid="58" grpId="0" animBg="1"/>
      <p:bldP spid="6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961771" y="7387187"/>
            <a:ext cx="9651388" cy="9651388"/>
            <a:chOff x="0" y="0"/>
            <a:chExt cx="495300" cy="495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9E14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22356" y="685959"/>
            <a:ext cx="17043287" cy="8915082"/>
            <a:chOff x="0" y="0"/>
            <a:chExt cx="4488767" cy="23480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88767" cy="2348005"/>
            </a:xfrm>
            <a:custGeom>
              <a:avLst/>
              <a:gdLst/>
              <a:ahLst/>
              <a:cxnLst/>
              <a:rect l="l" t="t" r="r" b="b"/>
              <a:pathLst>
                <a:path w="4488767" h="2348005">
                  <a:moveTo>
                    <a:pt x="0" y="0"/>
                  </a:moveTo>
                  <a:lnTo>
                    <a:pt x="4488767" y="0"/>
                  </a:lnTo>
                  <a:lnTo>
                    <a:pt x="4488767" y="2348005"/>
                  </a:lnTo>
                  <a:lnTo>
                    <a:pt x="0" y="2348005"/>
                  </a:lnTo>
                  <a:close/>
                </a:path>
              </a:pathLst>
            </a:custGeom>
            <a:solidFill>
              <a:srgbClr val="21529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488767" cy="2395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2402" y="7624995"/>
            <a:ext cx="284722" cy="28472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AutoShape 12"/>
          <p:cNvSpPr/>
          <p:nvPr/>
        </p:nvSpPr>
        <p:spPr>
          <a:xfrm>
            <a:off x="13639799" y="2125359"/>
            <a:ext cx="4025843" cy="46341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12954000" y="1884484"/>
            <a:ext cx="528090" cy="528090"/>
          </a:xfrm>
          <a:custGeom>
            <a:avLst/>
            <a:gdLst/>
            <a:ahLst/>
            <a:cxnLst/>
            <a:rect l="l" t="t" r="r" b="b"/>
            <a:pathLst>
              <a:path w="528090" h="528090">
                <a:moveTo>
                  <a:pt x="0" y="0"/>
                </a:moveTo>
                <a:lnTo>
                  <a:pt x="528090" y="0"/>
                </a:lnTo>
                <a:lnTo>
                  <a:pt x="528090" y="528090"/>
                </a:lnTo>
                <a:lnTo>
                  <a:pt x="0" y="52809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529095" y="2473933"/>
            <a:ext cx="15996905" cy="584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Para1:On the way back home,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 couldn’t shake her from my mind.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-3661351" y="-3793058"/>
            <a:ext cx="6866995" cy="6866995"/>
            <a:chOff x="0" y="0"/>
            <a:chExt cx="1708150" cy="17081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9E144"/>
            </a:solidFill>
          </p:spPr>
        </p:sp>
      </p:grpSp>
      <p:sp>
        <p:nvSpPr>
          <p:cNvPr id="19" name="TextBox 30"/>
          <p:cNvSpPr txBox="1"/>
          <p:nvPr/>
        </p:nvSpPr>
        <p:spPr>
          <a:xfrm>
            <a:off x="11125200" y="1215359"/>
            <a:ext cx="8711439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4800" spc="427" dirty="0">
                <a:solidFill>
                  <a:srgbClr val="FFFFFF"/>
                </a:solidFill>
                <a:latin typeface="等线" panose="02010600030101010101" pitchFamily="2" charset="-122"/>
                <a:ea typeface="等线" panose="02010600030101010101" pitchFamily="2" charset="-122"/>
                <a:cs typeface="阿里巴巴普惠体" panose="00020600040101010101"/>
                <a:sym typeface="阿里巴巴普惠体" panose="00020600040101010101"/>
              </a:rPr>
              <a:t>名校协作体</a:t>
            </a:r>
            <a:endParaRPr kumimoji="0" lang="en-US" sz="4800" b="0" i="0" u="none" strike="noStrike" kern="1200" cap="none" spc="427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1502402" y="5295583"/>
            <a:ext cx="15996905" cy="5844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Para2:Several weeks later, </a:t>
            </a:r>
            <a:r>
              <a:rPr kumimoji="0" lang="en-US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th</a:t>
            </a:r>
            <a:r>
              <a:rPr lang="en-US" sz="3400" dirty="0">
                <a:solidFill>
                  <a:srgbClr val="FFFFFF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e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woman came to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me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.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2656989" y="3710189"/>
            <a:ext cx="4658201" cy="1129138"/>
            <a:chOff x="0" y="0"/>
            <a:chExt cx="6210934" cy="1505517"/>
          </a:xfrm>
        </p:grpSpPr>
        <p:sp>
          <p:nvSpPr>
            <p:cNvPr id="32" name="TextBox 32"/>
            <p:cNvSpPr txBox="1"/>
            <p:nvPr/>
          </p:nvSpPr>
          <p:spPr>
            <a:xfrm>
              <a:off x="2033298" y="282884"/>
              <a:ext cx="4177636" cy="9220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Explanation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endParaRP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25400" y="0"/>
              <a:ext cx="1505517" cy="1505517"/>
              <a:chOff x="0" y="0"/>
              <a:chExt cx="812800" cy="812800"/>
            </a:xfrm>
          </p:grpSpPr>
          <p:sp>
            <p:nvSpPr>
              <p:cNvPr id="38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39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" name="TextBox 36"/>
            <p:cNvSpPr txBox="1"/>
            <p:nvPr/>
          </p:nvSpPr>
          <p:spPr>
            <a:xfrm>
              <a:off x="133767" y="255496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9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70" b="1" i="0" u="none" strike="noStrike" kern="1200" cap="none" spc="0" normalizeH="0" baseline="0" noProof="0" dirty="0">
                  <a:ln>
                    <a:noFill/>
                  </a:ln>
                  <a:solidFill>
                    <a:srgbClr val="21529C"/>
                  </a:solidFill>
                  <a:effectLst/>
                  <a:uLnTx/>
                  <a:uFillTx/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03</a:t>
              </a:r>
              <a:endParaRPr kumimoji="0" lang="en-US" sz="4070" b="1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grpSp>
          <p:nvGrpSpPr>
            <p:cNvPr id="35" name="Group 37"/>
            <p:cNvGrpSpPr/>
            <p:nvPr/>
          </p:nvGrpSpPr>
          <p:grpSpPr>
            <a:xfrm>
              <a:off x="0" y="132356"/>
              <a:ext cx="379630" cy="379630"/>
              <a:chOff x="0" y="0"/>
              <a:chExt cx="812800" cy="812800"/>
            </a:xfrm>
          </p:grpSpPr>
          <p:sp>
            <p:nvSpPr>
              <p:cNvPr id="36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7" name="TextBox 3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" name="Group 10"/>
          <p:cNvGrpSpPr/>
          <p:nvPr/>
        </p:nvGrpSpPr>
        <p:grpSpPr>
          <a:xfrm>
            <a:off x="7658109" y="3710189"/>
            <a:ext cx="5042573" cy="1129138"/>
            <a:chOff x="0" y="0"/>
            <a:chExt cx="6723431" cy="1505517"/>
          </a:xfrm>
        </p:grpSpPr>
        <p:grpSp>
          <p:nvGrpSpPr>
            <p:cNvPr id="50" name="Group 11"/>
            <p:cNvGrpSpPr/>
            <p:nvPr/>
          </p:nvGrpSpPr>
          <p:grpSpPr>
            <a:xfrm>
              <a:off x="0" y="0"/>
              <a:ext cx="1505517" cy="1505517"/>
              <a:chOff x="0" y="0"/>
              <a:chExt cx="812800" cy="812800"/>
            </a:xfrm>
          </p:grpSpPr>
          <p:sp>
            <p:nvSpPr>
              <p:cNvPr id="56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57" name="TextBox 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14"/>
            <p:cNvGrpSpPr/>
            <p:nvPr/>
          </p:nvGrpSpPr>
          <p:grpSpPr>
            <a:xfrm>
              <a:off x="0" y="116771"/>
              <a:ext cx="367751" cy="367751"/>
              <a:chOff x="0" y="0"/>
              <a:chExt cx="812800" cy="812800"/>
            </a:xfrm>
          </p:grpSpPr>
          <p:sp>
            <p:nvSpPr>
              <p:cNvPr id="54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5" name="TextBox 1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3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2" name="TextBox 17"/>
            <p:cNvSpPr txBox="1"/>
            <p:nvPr/>
          </p:nvSpPr>
          <p:spPr>
            <a:xfrm>
              <a:off x="108367" y="275177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9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70" b="1" i="0" u="none" strike="noStrike" kern="1200" cap="none" spc="0" normalizeH="0" baseline="0" noProof="0" dirty="0">
                  <a:ln>
                    <a:noFill/>
                  </a:ln>
                  <a:solidFill>
                    <a:srgbClr val="21529C"/>
                  </a:solidFill>
                  <a:effectLst/>
                  <a:uLnTx/>
                  <a:uFillTx/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02</a:t>
              </a:r>
              <a:endParaRPr kumimoji="0" lang="en-US" sz="4070" b="1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sp>
          <p:nvSpPr>
            <p:cNvPr id="53" name="TextBox 18"/>
            <p:cNvSpPr txBox="1"/>
            <p:nvPr/>
          </p:nvSpPr>
          <p:spPr>
            <a:xfrm>
              <a:off x="1924617" y="274436"/>
              <a:ext cx="4798814" cy="922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Then, </a:t>
              </a: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A</a:t>
              </a: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 did ...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endParaRPr>
            </a:p>
          </p:txBody>
        </p:sp>
      </p:grpSp>
      <p:grpSp>
        <p:nvGrpSpPr>
          <p:cNvPr id="11" name="Group 20"/>
          <p:cNvGrpSpPr/>
          <p:nvPr/>
        </p:nvGrpSpPr>
        <p:grpSpPr>
          <a:xfrm>
            <a:off x="2504379" y="7565032"/>
            <a:ext cx="6264625" cy="1129138"/>
            <a:chOff x="0" y="0"/>
            <a:chExt cx="8352832" cy="1505517"/>
          </a:xfrm>
        </p:grpSpPr>
        <p:grpSp>
          <p:nvGrpSpPr>
            <p:cNvPr id="14" name="Group 21"/>
            <p:cNvGrpSpPr/>
            <p:nvPr/>
          </p:nvGrpSpPr>
          <p:grpSpPr>
            <a:xfrm>
              <a:off x="77948" y="0"/>
              <a:ext cx="1505517" cy="1505517"/>
              <a:chOff x="0" y="0"/>
              <a:chExt cx="812800" cy="812800"/>
            </a:xfrm>
          </p:grpSpPr>
          <p:sp>
            <p:nvSpPr>
              <p:cNvPr id="63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64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6" name="TextBox 24"/>
            <p:cNvSpPr txBox="1"/>
            <p:nvPr/>
          </p:nvSpPr>
          <p:spPr>
            <a:xfrm>
              <a:off x="186314" y="275177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9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70" b="1" i="0" u="none" strike="noStrike" kern="1200" cap="none" spc="0" normalizeH="0" baseline="0" noProof="0" dirty="0">
                  <a:ln>
                    <a:noFill/>
                  </a:ln>
                  <a:solidFill>
                    <a:srgbClr val="21529C"/>
                  </a:solidFill>
                  <a:effectLst/>
                  <a:uLnTx/>
                  <a:uFillTx/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01</a:t>
              </a:r>
              <a:endParaRPr kumimoji="0" lang="en-US" sz="4070" b="1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grpSp>
          <p:nvGrpSpPr>
            <p:cNvPr id="58" name="Group 25"/>
            <p:cNvGrpSpPr/>
            <p:nvPr/>
          </p:nvGrpSpPr>
          <p:grpSpPr>
            <a:xfrm>
              <a:off x="0" y="151321"/>
              <a:ext cx="379630" cy="379630"/>
              <a:chOff x="0" y="0"/>
              <a:chExt cx="812800" cy="812800"/>
            </a:xfrm>
          </p:grpSpPr>
          <p:sp>
            <p:nvSpPr>
              <p:cNvPr id="61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2" name="TextBox 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0" name="TextBox 28"/>
            <p:cNvSpPr txBox="1"/>
            <p:nvPr/>
          </p:nvSpPr>
          <p:spPr>
            <a:xfrm>
              <a:off x="2007898" y="274436"/>
              <a:ext cx="6344934" cy="910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阿里巴巴普惠体" panose="00020600040101010101"/>
                  <a:cs typeface="Times New Roman" panose="02020603050405020304" pitchFamily="18" charset="0"/>
                  <a:sym typeface="阿里巴巴普惠体" panose="00020600040101010101"/>
                </a:rPr>
                <a:t>B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阿里巴巴普惠体" panose="00020600040101010101"/>
                  <a:cs typeface="Times New Roman" panose="02020603050405020304" pitchFamily="18" charset="0"/>
                  <a:sym typeface="阿里巴巴普惠体" panose="00020600040101010101"/>
                </a:rPr>
                <a:t>’s response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endParaRPr>
            </a:p>
          </p:txBody>
        </p:sp>
      </p:grpSp>
      <p:sp>
        <p:nvSpPr>
          <p:cNvPr id="74" name="矩形 73"/>
          <p:cNvSpPr/>
          <p:nvPr/>
        </p:nvSpPr>
        <p:spPr>
          <a:xfrm>
            <a:off x="13085471" y="2479551"/>
            <a:ext cx="1752600" cy="661363"/>
          </a:xfrm>
          <a:prstGeom prst="rect">
            <a:avLst/>
          </a:prstGeom>
          <a:solidFill>
            <a:srgbClr val="FFC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75" name="Group 40"/>
          <p:cNvGrpSpPr/>
          <p:nvPr/>
        </p:nvGrpSpPr>
        <p:grpSpPr>
          <a:xfrm>
            <a:off x="2561985" y="6140483"/>
            <a:ext cx="5042573" cy="1129138"/>
            <a:chOff x="0" y="0"/>
            <a:chExt cx="6723431" cy="1505517"/>
          </a:xfrm>
        </p:grpSpPr>
        <p:sp>
          <p:nvSpPr>
            <p:cNvPr id="76" name="TextBox 41"/>
            <p:cNvSpPr txBox="1"/>
            <p:nvPr/>
          </p:nvSpPr>
          <p:spPr>
            <a:xfrm>
              <a:off x="1924617" y="245971"/>
              <a:ext cx="4798814" cy="910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阿里巴巴普惠体" panose="00020600040101010101"/>
                  <a:cs typeface="Times New Roman" panose="02020603050405020304" pitchFamily="18" charset="0"/>
                  <a:sym typeface="阿里巴巴普惠体" panose="00020600040101010101"/>
                </a:rPr>
                <a:t>Cause-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阿里巴巴普惠体" panose="00020600040101010101"/>
                  <a:cs typeface="Times New Roman" panose="02020603050405020304" pitchFamily="18" charset="0"/>
                  <a:sym typeface="阿里巴巴普惠体" panose="00020600040101010101"/>
                </a:rPr>
                <a:t>effect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endParaRPr>
            </a:p>
          </p:txBody>
        </p:sp>
        <p:grpSp>
          <p:nvGrpSpPr>
            <p:cNvPr id="77" name="Group 42"/>
            <p:cNvGrpSpPr/>
            <p:nvPr/>
          </p:nvGrpSpPr>
          <p:grpSpPr>
            <a:xfrm>
              <a:off x="0" y="0"/>
              <a:ext cx="1505517" cy="1505517"/>
              <a:chOff x="0" y="0"/>
              <a:chExt cx="812800" cy="812800"/>
            </a:xfrm>
          </p:grpSpPr>
          <p:sp>
            <p:nvSpPr>
              <p:cNvPr id="82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83" name="TextBox 4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8" name="Group 45"/>
            <p:cNvGrpSpPr/>
            <p:nvPr/>
          </p:nvGrpSpPr>
          <p:grpSpPr>
            <a:xfrm>
              <a:off x="0" y="116771"/>
              <a:ext cx="367751" cy="367751"/>
              <a:chOff x="0" y="0"/>
              <a:chExt cx="812800" cy="812800"/>
            </a:xfrm>
          </p:grpSpPr>
          <p:sp>
            <p:nvSpPr>
              <p:cNvPr id="80" name="Freeform 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1" name="TextBox 4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3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9" name="TextBox 48"/>
            <p:cNvSpPr txBox="1"/>
            <p:nvPr/>
          </p:nvSpPr>
          <p:spPr>
            <a:xfrm>
              <a:off x="108636" y="255496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9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70" b="1" i="0" u="none" strike="noStrike" kern="1200" cap="none" spc="0" normalizeH="0" baseline="0" noProof="0" dirty="0">
                  <a:ln>
                    <a:noFill/>
                  </a:ln>
                  <a:solidFill>
                    <a:srgbClr val="21529C"/>
                  </a:solidFill>
                  <a:effectLst/>
                  <a:uLnTx/>
                  <a:uFillTx/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04</a:t>
              </a:r>
              <a:endParaRPr kumimoji="0" lang="en-US" sz="4070" b="1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</p:grpSp>
      <p:pic>
        <p:nvPicPr>
          <p:cNvPr id="84" name="图片 8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797" y="6444962"/>
            <a:ext cx="8809478" cy="2626679"/>
          </a:xfrm>
          <a:prstGeom prst="rect">
            <a:avLst/>
          </a:prstGeom>
        </p:spPr>
      </p:pic>
      <p:sp>
        <p:nvSpPr>
          <p:cNvPr id="85" name="矩形 84"/>
          <p:cNvSpPr/>
          <p:nvPr/>
        </p:nvSpPr>
        <p:spPr>
          <a:xfrm>
            <a:off x="7010401" y="5306786"/>
            <a:ext cx="5181600" cy="522769"/>
          </a:xfrm>
          <a:prstGeom prst="rect">
            <a:avLst/>
          </a:prstGeom>
          <a:solidFill>
            <a:srgbClr val="00B0F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6" name="矩形 85"/>
          <p:cNvSpPr/>
          <p:nvPr/>
        </p:nvSpPr>
        <p:spPr>
          <a:xfrm>
            <a:off x="8088884" y="4830725"/>
            <a:ext cx="9565784" cy="433908"/>
          </a:xfrm>
          <a:prstGeom prst="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solidFill>
                  <a:schemeClr val="tx1"/>
                </a:solidFill>
              </a:rPr>
              <a:t>P1 ending: do more for the woman in the following weeks.</a:t>
            </a:r>
            <a:endParaRPr lang="zh-CN" altLang="en-US" sz="2800" i="1" dirty="0">
              <a:solidFill>
                <a:schemeClr val="tx1"/>
              </a:solidFill>
            </a:endParaRPr>
          </a:p>
        </p:txBody>
      </p:sp>
      <p:sp>
        <p:nvSpPr>
          <p:cNvPr id="87" name="矩形: 圆角 86"/>
          <p:cNvSpPr/>
          <p:nvPr/>
        </p:nvSpPr>
        <p:spPr>
          <a:xfrm>
            <a:off x="6785733" y="6289997"/>
            <a:ext cx="1956465" cy="7639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B’ change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sp>
        <p:nvSpPr>
          <p:cNvPr id="88" name="心形 87"/>
          <p:cNvSpPr/>
          <p:nvPr/>
        </p:nvSpPr>
        <p:spPr>
          <a:xfrm>
            <a:off x="6560700" y="7569415"/>
            <a:ext cx="2579512" cy="1770341"/>
          </a:xfrm>
          <a:prstGeom prst="hear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</a:rPr>
              <a:t>kindness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9880" y="716915"/>
            <a:ext cx="826770" cy="875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74" grpId="0" animBg="1"/>
      <p:bldP spid="85" grpId="0" animBg="1"/>
      <p:bldP spid="86" grpId="0" animBg="1"/>
      <p:bldP spid="87" grpId="0" animBg="1"/>
      <p:bldP spid="8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961771" y="7387187"/>
            <a:ext cx="9651388" cy="9651388"/>
            <a:chOff x="0" y="0"/>
            <a:chExt cx="495300" cy="495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9E14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22356" y="685959"/>
            <a:ext cx="17043287" cy="8915082"/>
            <a:chOff x="0" y="0"/>
            <a:chExt cx="4488767" cy="23480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88767" cy="2348005"/>
            </a:xfrm>
            <a:custGeom>
              <a:avLst/>
              <a:gdLst/>
              <a:ahLst/>
              <a:cxnLst/>
              <a:rect l="l" t="t" r="r" b="b"/>
              <a:pathLst>
                <a:path w="4488767" h="2348005">
                  <a:moveTo>
                    <a:pt x="0" y="0"/>
                  </a:moveTo>
                  <a:lnTo>
                    <a:pt x="4488767" y="0"/>
                  </a:lnTo>
                  <a:lnTo>
                    <a:pt x="4488767" y="2348005"/>
                  </a:lnTo>
                  <a:lnTo>
                    <a:pt x="0" y="2348005"/>
                  </a:lnTo>
                  <a:close/>
                </a:path>
              </a:pathLst>
            </a:custGeom>
            <a:solidFill>
              <a:srgbClr val="21529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488767" cy="2395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02402" y="7624995"/>
            <a:ext cx="284722" cy="28472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14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2" name="AutoShape 12"/>
          <p:cNvSpPr/>
          <p:nvPr/>
        </p:nvSpPr>
        <p:spPr>
          <a:xfrm>
            <a:off x="13639799" y="2125359"/>
            <a:ext cx="4025843" cy="46341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3" name="Freeform 13"/>
          <p:cNvSpPr/>
          <p:nvPr/>
        </p:nvSpPr>
        <p:spPr>
          <a:xfrm>
            <a:off x="12954000" y="1884484"/>
            <a:ext cx="528090" cy="528090"/>
          </a:xfrm>
          <a:custGeom>
            <a:avLst/>
            <a:gdLst/>
            <a:ahLst/>
            <a:cxnLst/>
            <a:rect l="l" t="t" r="r" b="b"/>
            <a:pathLst>
              <a:path w="528090" h="528090">
                <a:moveTo>
                  <a:pt x="0" y="0"/>
                </a:moveTo>
                <a:lnTo>
                  <a:pt x="528090" y="0"/>
                </a:lnTo>
                <a:lnTo>
                  <a:pt x="528090" y="528090"/>
                </a:lnTo>
                <a:lnTo>
                  <a:pt x="0" y="52809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529095" y="2473933"/>
            <a:ext cx="15996905" cy="18155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Para1:Several weeks later, 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I</a:t>
            </a: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 found an envelope on my desk with the word “Angel” written on it.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  <a:p>
            <a:pPr marL="0" marR="0" lvl="0" indent="0" algn="l" defTabSz="914400" rtl="0" eaLnBrk="1" fontAlgn="auto" latinLnBrk="0" hangingPunct="1">
              <a:lnSpc>
                <a:spcPts val="47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</p:txBody>
      </p:sp>
      <p:grpSp>
        <p:nvGrpSpPr>
          <p:cNvPr id="17" name="Group 17"/>
          <p:cNvGrpSpPr>
            <a:grpSpLocks noChangeAspect="1"/>
          </p:cNvGrpSpPr>
          <p:nvPr/>
        </p:nvGrpSpPr>
        <p:grpSpPr>
          <a:xfrm>
            <a:off x="-3661351" y="-3793058"/>
            <a:ext cx="6866995" cy="6866995"/>
            <a:chOff x="0" y="0"/>
            <a:chExt cx="1708150" cy="170815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9E144"/>
            </a:solidFill>
          </p:spPr>
        </p:sp>
      </p:grpSp>
      <p:sp>
        <p:nvSpPr>
          <p:cNvPr id="19" name="TextBox 30"/>
          <p:cNvSpPr txBox="1"/>
          <p:nvPr/>
        </p:nvSpPr>
        <p:spPr>
          <a:xfrm>
            <a:off x="11125200" y="1215359"/>
            <a:ext cx="8711439" cy="7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76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4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等线" panose="02010600030101010101" pitchFamily="2" charset="-122"/>
                <a:ea typeface="等线" panose="02010600030101010101" pitchFamily="2" charset="-122"/>
                <a:cs typeface="阿里巴巴普惠体" panose="00020600040101010101"/>
                <a:sym typeface="阿里巴巴普惠体" panose="00020600040101010101"/>
              </a:rPr>
              <a:t>新阵地</a:t>
            </a:r>
            <a:endParaRPr kumimoji="0" lang="en-US" sz="4800" b="0" i="0" u="none" strike="noStrike" kern="1200" cap="none" spc="427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1502402" y="5295583"/>
            <a:ext cx="15996905" cy="1200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7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Para2:Deeply touched yet still shaken, I sat there holding the letter, feeling lucky that I followed my inner voice.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2656989" y="3710189"/>
            <a:ext cx="4658201" cy="1129138"/>
            <a:chOff x="0" y="0"/>
            <a:chExt cx="6210934" cy="1505517"/>
          </a:xfrm>
        </p:grpSpPr>
        <p:sp>
          <p:nvSpPr>
            <p:cNvPr id="32" name="TextBox 32"/>
            <p:cNvSpPr txBox="1"/>
            <p:nvPr/>
          </p:nvSpPr>
          <p:spPr>
            <a:xfrm>
              <a:off x="2033298" y="282884"/>
              <a:ext cx="4177636" cy="9220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Explanation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endParaRPr>
            </a:p>
          </p:txBody>
        </p:sp>
        <p:grpSp>
          <p:nvGrpSpPr>
            <p:cNvPr id="33" name="Group 33"/>
            <p:cNvGrpSpPr/>
            <p:nvPr/>
          </p:nvGrpSpPr>
          <p:grpSpPr>
            <a:xfrm>
              <a:off x="25400" y="0"/>
              <a:ext cx="1505517" cy="1505517"/>
              <a:chOff x="0" y="0"/>
              <a:chExt cx="812800" cy="812800"/>
            </a:xfrm>
          </p:grpSpPr>
          <p:sp>
            <p:nvSpPr>
              <p:cNvPr id="38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39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34" name="TextBox 36"/>
            <p:cNvSpPr txBox="1"/>
            <p:nvPr/>
          </p:nvSpPr>
          <p:spPr>
            <a:xfrm>
              <a:off x="133767" y="255496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9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70" b="1" i="0" u="none" strike="noStrike" kern="1200" cap="none" spc="0" normalizeH="0" baseline="0" noProof="0" dirty="0">
                  <a:ln>
                    <a:noFill/>
                  </a:ln>
                  <a:solidFill>
                    <a:srgbClr val="21529C"/>
                  </a:solidFill>
                  <a:effectLst/>
                  <a:uLnTx/>
                  <a:uFillTx/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03</a:t>
              </a:r>
              <a:endParaRPr kumimoji="0" lang="en-US" sz="4070" b="1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grpSp>
          <p:nvGrpSpPr>
            <p:cNvPr id="35" name="Group 37"/>
            <p:cNvGrpSpPr/>
            <p:nvPr/>
          </p:nvGrpSpPr>
          <p:grpSpPr>
            <a:xfrm>
              <a:off x="0" y="132356"/>
              <a:ext cx="379630" cy="379630"/>
              <a:chOff x="0" y="0"/>
              <a:chExt cx="812800" cy="812800"/>
            </a:xfrm>
          </p:grpSpPr>
          <p:sp>
            <p:nvSpPr>
              <p:cNvPr id="36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7" name="TextBox 3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9" name="Group 10"/>
          <p:cNvGrpSpPr/>
          <p:nvPr/>
        </p:nvGrpSpPr>
        <p:grpSpPr>
          <a:xfrm>
            <a:off x="8192405" y="3732507"/>
            <a:ext cx="5042573" cy="1129138"/>
            <a:chOff x="0" y="0"/>
            <a:chExt cx="6723431" cy="1505517"/>
          </a:xfrm>
        </p:grpSpPr>
        <p:grpSp>
          <p:nvGrpSpPr>
            <p:cNvPr id="50" name="Group 11"/>
            <p:cNvGrpSpPr/>
            <p:nvPr/>
          </p:nvGrpSpPr>
          <p:grpSpPr>
            <a:xfrm>
              <a:off x="0" y="0"/>
              <a:ext cx="1505517" cy="1505517"/>
              <a:chOff x="0" y="0"/>
              <a:chExt cx="812800" cy="812800"/>
            </a:xfrm>
          </p:grpSpPr>
          <p:sp>
            <p:nvSpPr>
              <p:cNvPr id="56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57" name="TextBox 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51" name="Group 14"/>
            <p:cNvGrpSpPr/>
            <p:nvPr/>
          </p:nvGrpSpPr>
          <p:grpSpPr>
            <a:xfrm>
              <a:off x="0" y="116771"/>
              <a:ext cx="367751" cy="367751"/>
              <a:chOff x="0" y="0"/>
              <a:chExt cx="812800" cy="812800"/>
            </a:xfrm>
          </p:grpSpPr>
          <p:sp>
            <p:nvSpPr>
              <p:cNvPr id="54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55" name="TextBox 1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3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2" name="TextBox 17"/>
            <p:cNvSpPr txBox="1"/>
            <p:nvPr/>
          </p:nvSpPr>
          <p:spPr>
            <a:xfrm>
              <a:off x="108367" y="275177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9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70" b="1" i="0" u="none" strike="noStrike" kern="1200" cap="none" spc="0" normalizeH="0" baseline="0" noProof="0" dirty="0">
                  <a:ln>
                    <a:noFill/>
                  </a:ln>
                  <a:solidFill>
                    <a:srgbClr val="21529C"/>
                  </a:solidFill>
                  <a:effectLst/>
                  <a:uLnTx/>
                  <a:uFillTx/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02</a:t>
              </a:r>
              <a:endParaRPr kumimoji="0" lang="en-US" sz="4070" b="1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sp>
          <p:nvSpPr>
            <p:cNvPr id="53" name="TextBox 18"/>
            <p:cNvSpPr txBox="1"/>
            <p:nvPr/>
          </p:nvSpPr>
          <p:spPr>
            <a:xfrm>
              <a:off x="1924617" y="274436"/>
              <a:ext cx="4798814" cy="922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Then, </a:t>
              </a: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A</a:t>
              </a: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 did ...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8651246" y="2478248"/>
            <a:ext cx="2626353" cy="691536"/>
          </a:xfrm>
          <a:prstGeom prst="rect">
            <a:avLst/>
          </a:prstGeom>
          <a:solidFill>
            <a:srgbClr val="FFC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1693545" y="3071074"/>
            <a:ext cx="1752600" cy="661363"/>
          </a:xfrm>
          <a:prstGeom prst="rect">
            <a:avLst/>
          </a:prstGeom>
          <a:solidFill>
            <a:srgbClr val="FFC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6797" y="6444962"/>
            <a:ext cx="8809478" cy="2626679"/>
          </a:xfrm>
          <a:prstGeom prst="rect">
            <a:avLst/>
          </a:prstGeom>
        </p:spPr>
      </p:pic>
      <p:sp>
        <p:nvSpPr>
          <p:cNvPr id="21" name="矩形 20"/>
          <p:cNvSpPr/>
          <p:nvPr/>
        </p:nvSpPr>
        <p:spPr>
          <a:xfrm>
            <a:off x="5743887" y="5895588"/>
            <a:ext cx="3112277" cy="615554"/>
          </a:xfrm>
          <a:prstGeom prst="rect">
            <a:avLst/>
          </a:prstGeom>
          <a:solidFill>
            <a:srgbClr val="FFC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8" name="矩形 57"/>
          <p:cNvSpPr/>
          <p:nvPr/>
        </p:nvSpPr>
        <p:spPr>
          <a:xfrm>
            <a:off x="1473415" y="5865771"/>
            <a:ext cx="1183574" cy="656514"/>
          </a:xfrm>
          <a:prstGeom prst="rect">
            <a:avLst/>
          </a:prstGeom>
          <a:solidFill>
            <a:srgbClr val="FFC00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60" name="Group 31"/>
          <p:cNvGrpSpPr/>
          <p:nvPr/>
        </p:nvGrpSpPr>
        <p:grpSpPr>
          <a:xfrm>
            <a:off x="2676039" y="6753887"/>
            <a:ext cx="4658201" cy="1129138"/>
            <a:chOff x="0" y="0"/>
            <a:chExt cx="6210934" cy="1505517"/>
          </a:xfrm>
        </p:grpSpPr>
        <p:sp>
          <p:nvSpPr>
            <p:cNvPr id="61" name="TextBox 32"/>
            <p:cNvSpPr txBox="1"/>
            <p:nvPr/>
          </p:nvSpPr>
          <p:spPr>
            <a:xfrm>
              <a:off x="2033298" y="282884"/>
              <a:ext cx="4177636" cy="9220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Explanation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endParaRPr>
            </a:p>
          </p:txBody>
        </p:sp>
        <p:grpSp>
          <p:nvGrpSpPr>
            <p:cNvPr id="62" name="Group 33"/>
            <p:cNvGrpSpPr/>
            <p:nvPr/>
          </p:nvGrpSpPr>
          <p:grpSpPr>
            <a:xfrm>
              <a:off x="25400" y="0"/>
              <a:ext cx="1505517" cy="1505517"/>
              <a:chOff x="0" y="0"/>
              <a:chExt cx="812800" cy="812800"/>
            </a:xfrm>
          </p:grpSpPr>
          <p:sp>
            <p:nvSpPr>
              <p:cNvPr id="67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68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5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TextBox 36"/>
            <p:cNvSpPr txBox="1"/>
            <p:nvPr/>
          </p:nvSpPr>
          <p:spPr>
            <a:xfrm>
              <a:off x="133767" y="255496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9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70" b="1" i="0" u="none" strike="noStrike" kern="1200" cap="none" spc="0" normalizeH="0" baseline="0" noProof="0" dirty="0">
                  <a:ln>
                    <a:noFill/>
                  </a:ln>
                  <a:solidFill>
                    <a:srgbClr val="21529C"/>
                  </a:solidFill>
                  <a:effectLst/>
                  <a:uLnTx/>
                  <a:uFillTx/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03</a:t>
              </a:r>
              <a:endParaRPr kumimoji="0" lang="en-US" sz="4070" b="1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grpSp>
          <p:nvGrpSpPr>
            <p:cNvPr id="64" name="Group 37"/>
            <p:cNvGrpSpPr/>
            <p:nvPr/>
          </p:nvGrpSpPr>
          <p:grpSpPr>
            <a:xfrm>
              <a:off x="0" y="132356"/>
              <a:ext cx="379630" cy="379630"/>
              <a:chOff x="0" y="0"/>
              <a:chExt cx="812800" cy="812800"/>
            </a:xfrm>
          </p:grpSpPr>
          <p:sp>
            <p:nvSpPr>
              <p:cNvPr id="65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66" name="TextBox 3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4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9" name="Group 40"/>
          <p:cNvGrpSpPr/>
          <p:nvPr/>
        </p:nvGrpSpPr>
        <p:grpSpPr>
          <a:xfrm>
            <a:off x="2710001" y="7702007"/>
            <a:ext cx="5042573" cy="1129138"/>
            <a:chOff x="0" y="0"/>
            <a:chExt cx="6723431" cy="1505517"/>
          </a:xfrm>
        </p:grpSpPr>
        <p:sp>
          <p:nvSpPr>
            <p:cNvPr id="70" name="TextBox 41"/>
            <p:cNvSpPr txBox="1"/>
            <p:nvPr/>
          </p:nvSpPr>
          <p:spPr>
            <a:xfrm>
              <a:off x="1924617" y="245971"/>
              <a:ext cx="4798814" cy="910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5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阿里巴巴普惠体" panose="00020600040101010101"/>
                  <a:cs typeface="Times New Roman" panose="02020603050405020304" pitchFamily="18" charset="0"/>
                  <a:sym typeface="阿里巴巴普惠体" panose="00020600040101010101"/>
                </a:rPr>
                <a:t>Cause-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阿里巴巴普惠体" panose="00020600040101010101"/>
                  <a:cs typeface="Times New Roman" panose="02020603050405020304" pitchFamily="18" charset="0"/>
                  <a:sym typeface="阿里巴巴普惠体" panose="00020600040101010101"/>
                </a:rPr>
                <a:t>effect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endParaRPr>
            </a:p>
          </p:txBody>
        </p:sp>
        <p:grpSp>
          <p:nvGrpSpPr>
            <p:cNvPr id="71" name="Group 42"/>
            <p:cNvGrpSpPr/>
            <p:nvPr/>
          </p:nvGrpSpPr>
          <p:grpSpPr>
            <a:xfrm>
              <a:off x="0" y="0"/>
              <a:ext cx="1505517" cy="1505517"/>
              <a:chOff x="0" y="0"/>
              <a:chExt cx="812800" cy="812800"/>
            </a:xfrm>
          </p:grpSpPr>
          <p:sp>
            <p:nvSpPr>
              <p:cNvPr id="76" name="Freeform 4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77" name="TextBox 44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339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Group 45"/>
            <p:cNvGrpSpPr/>
            <p:nvPr/>
          </p:nvGrpSpPr>
          <p:grpSpPr>
            <a:xfrm>
              <a:off x="0" y="116771"/>
              <a:ext cx="367751" cy="367751"/>
              <a:chOff x="0" y="0"/>
              <a:chExt cx="812800" cy="812800"/>
            </a:xfrm>
          </p:grpSpPr>
          <p:sp>
            <p:nvSpPr>
              <p:cNvPr id="74" name="Freeform 4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75" name="TextBox 4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135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3" name="TextBox 48"/>
            <p:cNvSpPr txBox="1"/>
            <p:nvPr/>
          </p:nvSpPr>
          <p:spPr>
            <a:xfrm>
              <a:off x="108636" y="255496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5695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4070" b="1" i="0" u="none" strike="noStrike" kern="1200" cap="none" spc="0" normalizeH="0" baseline="0" noProof="0" dirty="0">
                  <a:ln>
                    <a:noFill/>
                  </a:ln>
                  <a:solidFill>
                    <a:srgbClr val="21529C"/>
                  </a:solidFill>
                  <a:effectLst/>
                  <a:uLnTx/>
                  <a:uFillTx/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04</a:t>
              </a:r>
              <a:endParaRPr kumimoji="0" lang="en-US" sz="4070" b="1" i="0" u="none" strike="noStrike" kern="1200" cap="none" spc="0" normalizeH="0" baseline="0" noProof="0" dirty="0">
                <a:ln>
                  <a:noFill/>
                </a:ln>
                <a:solidFill>
                  <a:srgbClr val="21529C"/>
                </a:solidFill>
                <a:effectLst/>
                <a:uLnTx/>
                <a:uFillTx/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</p:grpSp>
      <p:sp>
        <p:nvSpPr>
          <p:cNvPr id="78" name="矩形 77"/>
          <p:cNvSpPr/>
          <p:nvPr/>
        </p:nvSpPr>
        <p:spPr>
          <a:xfrm>
            <a:off x="2897622" y="5357268"/>
            <a:ext cx="6342242" cy="522769"/>
          </a:xfrm>
          <a:prstGeom prst="rect">
            <a:avLst/>
          </a:prstGeom>
          <a:solidFill>
            <a:srgbClr val="00B0F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9" name="矩形 78"/>
          <p:cNvSpPr/>
          <p:nvPr/>
        </p:nvSpPr>
        <p:spPr>
          <a:xfrm>
            <a:off x="8088884" y="4830725"/>
            <a:ext cx="9565784" cy="433908"/>
          </a:xfrm>
          <a:prstGeom prst="rect">
            <a:avLst/>
          </a:prstGeom>
          <a:solidFill>
            <a:schemeClr val="tx2">
              <a:lumMod val="20000"/>
              <a:lumOff val="80000"/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i="1" dirty="0">
                <a:solidFill>
                  <a:schemeClr val="tx1"/>
                </a:solidFill>
              </a:rPr>
              <a:t>P1 ending: I was deeply touched after reading.</a:t>
            </a:r>
            <a:endParaRPr lang="zh-CN" altLang="en-US" sz="2800" i="1" dirty="0">
              <a:solidFill>
                <a:schemeClr val="tx1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560700" y="7569415"/>
            <a:ext cx="2579512" cy="1770341"/>
          </a:xfrm>
          <a:prstGeom prst="hear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</a:rPr>
              <a:t>kindness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sp>
        <p:nvSpPr>
          <p:cNvPr id="22" name="矩形: 圆角 21"/>
          <p:cNvSpPr/>
          <p:nvPr/>
        </p:nvSpPr>
        <p:spPr>
          <a:xfrm>
            <a:off x="13881063" y="3762291"/>
            <a:ext cx="1956465" cy="76394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rgbClr val="FF0000"/>
                </a:solidFill>
              </a:rPr>
              <a:t>B’ change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9880" y="716915"/>
            <a:ext cx="826770" cy="875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0" grpId="0"/>
      <p:bldP spid="11" grpId="0" animBg="1"/>
      <p:bldP spid="14" grpId="0" animBg="1"/>
      <p:bldP spid="21" grpId="0" animBg="1"/>
      <p:bldP spid="58" grpId="0" animBg="1"/>
      <p:bldP spid="78" grpId="0" animBg="1"/>
      <p:bldP spid="79" grpId="0" animBg="1"/>
      <p:bldP spid="80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3961771" y="7387187"/>
            <a:ext cx="9651388" cy="9651388"/>
            <a:chOff x="0" y="0"/>
            <a:chExt cx="495300" cy="4953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F9E144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622356" y="685959"/>
            <a:ext cx="17043287" cy="8915082"/>
            <a:chOff x="0" y="0"/>
            <a:chExt cx="4488767" cy="23480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88767" cy="2348005"/>
            </a:xfrm>
            <a:custGeom>
              <a:avLst/>
              <a:gdLst/>
              <a:ahLst/>
              <a:cxnLst/>
              <a:rect l="l" t="t" r="r" b="b"/>
              <a:pathLst>
                <a:path w="4488767" h="2348005">
                  <a:moveTo>
                    <a:pt x="0" y="0"/>
                  </a:moveTo>
                  <a:lnTo>
                    <a:pt x="4488767" y="0"/>
                  </a:lnTo>
                  <a:lnTo>
                    <a:pt x="4488767" y="2348005"/>
                  </a:lnTo>
                  <a:lnTo>
                    <a:pt x="0" y="2348005"/>
                  </a:lnTo>
                  <a:close/>
                </a:path>
              </a:pathLst>
            </a:custGeom>
            <a:solidFill>
              <a:srgbClr val="21529C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4488767" cy="23956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36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8" name="AutoShape 8"/>
          <p:cNvSpPr/>
          <p:nvPr/>
        </p:nvSpPr>
        <p:spPr>
          <a:xfrm>
            <a:off x="8462635" y="3004138"/>
            <a:ext cx="9203008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Freeform 9"/>
          <p:cNvSpPr/>
          <p:nvPr/>
        </p:nvSpPr>
        <p:spPr>
          <a:xfrm>
            <a:off x="7828254" y="2768668"/>
            <a:ext cx="528090" cy="528090"/>
          </a:xfrm>
          <a:custGeom>
            <a:avLst/>
            <a:gdLst/>
            <a:ahLst/>
            <a:cxnLst/>
            <a:rect l="l" t="t" r="r" b="b"/>
            <a:pathLst>
              <a:path w="528090" h="528090">
                <a:moveTo>
                  <a:pt x="0" y="0"/>
                </a:moveTo>
                <a:lnTo>
                  <a:pt x="528090" y="0"/>
                </a:lnTo>
                <a:lnTo>
                  <a:pt x="528090" y="528090"/>
                </a:lnTo>
                <a:lnTo>
                  <a:pt x="0" y="528090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136609" y="2044001"/>
            <a:ext cx="2689016" cy="2181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7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rPr>
              <a:t>02</a:t>
            </a:r>
            <a:endParaRPr kumimoji="0" lang="en-US" sz="14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 Bold" panose="00020600040101010101"/>
              <a:ea typeface="阿里巴巴普惠体 Bold" panose="00020600040101010101"/>
              <a:cs typeface="阿里巴巴普惠体 Bold" panose="00020600040101010101"/>
              <a:sym typeface="阿里巴巴普惠体 Bold" panose="00020600040101010101"/>
            </a:endParaRPr>
          </a:p>
        </p:txBody>
      </p:sp>
      <p:grpSp>
        <p:nvGrpSpPr>
          <p:cNvPr id="11" name="Group 11"/>
          <p:cNvGrpSpPr>
            <a:grpSpLocks noChangeAspect="1"/>
          </p:cNvGrpSpPr>
          <p:nvPr/>
        </p:nvGrpSpPr>
        <p:grpSpPr>
          <a:xfrm>
            <a:off x="-2811141" y="-3126913"/>
            <a:ext cx="6866995" cy="6866995"/>
            <a:chOff x="0" y="0"/>
            <a:chExt cx="1708150" cy="170815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9E144"/>
            </a:solidFill>
          </p:spPr>
        </p:sp>
      </p:grpSp>
      <p:sp>
        <p:nvSpPr>
          <p:cNvPr id="13" name="Freeform 13"/>
          <p:cNvSpPr/>
          <p:nvPr/>
        </p:nvSpPr>
        <p:spPr>
          <a:xfrm>
            <a:off x="622356" y="4753182"/>
            <a:ext cx="7325453" cy="4885958"/>
          </a:xfrm>
          <a:custGeom>
            <a:avLst/>
            <a:gdLst/>
            <a:ahLst/>
            <a:cxnLst/>
            <a:rect l="l" t="t" r="r" b="b"/>
            <a:pathLst>
              <a:path w="7325453" h="4885958">
                <a:moveTo>
                  <a:pt x="0" y="0"/>
                </a:moveTo>
                <a:lnTo>
                  <a:pt x="7325453" y="0"/>
                </a:lnTo>
                <a:lnTo>
                  <a:pt x="7325453" y="4885959"/>
                </a:lnTo>
                <a:lnTo>
                  <a:pt x="0" y="488595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8902698" y="1404849"/>
            <a:ext cx="7818824" cy="147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15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9E144"/>
                </a:solidFill>
                <a:effectLst/>
                <a:uLnTx/>
                <a:uFillTx/>
                <a:latin typeface="字由点字倔强黑" panose="00020600040101010101"/>
                <a:ea typeface="字由点字倔强黑" panose="00020600040101010101"/>
                <a:cs typeface="字由点字倔强黑" panose="00020600040101010101"/>
                <a:sym typeface="字由点字倔强黑" panose="00020600040101010101"/>
              </a:rPr>
              <a:t>写好第二句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F9E144"/>
              </a:solidFill>
              <a:effectLst/>
              <a:uLnTx/>
              <a:uFillTx/>
              <a:latin typeface="字由点字倔强黑" panose="00020600040101010101"/>
              <a:ea typeface="字由点字倔强黑" panose="00020600040101010101"/>
              <a:cs typeface="字由点字倔强黑" panose="00020600040101010101"/>
              <a:sym typeface="字由点字倔强黑" panose="00020600040101010101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785491" y="5031920"/>
            <a:ext cx="6763029" cy="12000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Write 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  <a:p>
            <a:pPr marL="0" marR="0" lvl="0" indent="0" algn="ctr" defTabSz="914400" rtl="0" eaLnBrk="1" fontAlgn="auto" latinLnBrk="0" hangingPunct="1">
              <a:lnSpc>
                <a:spcPts val="476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your sentences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</p:txBody>
      </p:sp>
      <p:grpSp>
        <p:nvGrpSpPr>
          <p:cNvPr id="16" name="Group 20"/>
          <p:cNvGrpSpPr/>
          <p:nvPr/>
        </p:nvGrpSpPr>
        <p:grpSpPr>
          <a:xfrm>
            <a:off x="8763000" y="3919402"/>
            <a:ext cx="7325452" cy="1389035"/>
            <a:chOff x="0" y="-30128"/>
            <a:chExt cx="9156034" cy="1852047"/>
          </a:xfrm>
        </p:grpSpPr>
        <p:grpSp>
          <p:nvGrpSpPr>
            <p:cNvPr id="17" name="Group 21"/>
            <p:cNvGrpSpPr/>
            <p:nvPr/>
          </p:nvGrpSpPr>
          <p:grpSpPr>
            <a:xfrm>
              <a:off x="77948" y="0"/>
              <a:ext cx="1364375" cy="1364375"/>
              <a:chOff x="0" y="0"/>
              <a:chExt cx="736600" cy="736600"/>
            </a:xfrm>
          </p:grpSpPr>
          <p:sp>
            <p:nvSpPr>
              <p:cNvPr id="23" name="Freeform 22"/>
              <p:cNvSpPr/>
              <p:nvPr/>
            </p:nvSpPr>
            <p:spPr>
              <a:xfrm>
                <a:off x="0" y="0"/>
                <a:ext cx="468216" cy="50037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24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</a:p>
            </p:txBody>
          </p:sp>
        </p:grpSp>
        <p:sp>
          <p:nvSpPr>
            <p:cNvPr id="18" name="TextBox 24"/>
            <p:cNvSpPr txBox="1"/>
            <p:nvPr/>
          </p:nvSpPr>
          <p:spPr>
            <a:xfrm>
              <a:off x="186315" y="275177"/>
              <a:ext cx="1288245" cy="926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95"/>
                </a:lnSpc>
                <a:spcBef>
                  <a:spcPct val="0"/>
                </a:spcBef>
              </a:pPr>
              <a:endParaRPr lang="en-US" sz="4070" b="1" dirty="0">
                <a:solidFill>
                  <a:srgbClr val="21529C"/>
                </a:solidFill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grpSp>
          <p:nvGrpSpPr>
            <p:cNvPr id="19" name="Group 25"/>
            <p:cNvGrpSpPr/>
            <p:nvPr/>
          </p:nvGrpSpPr>
          <p:grpSpPr>
            <a:xfrm>
              <a:off x="0" y="151321"/>
              <a:ext cx="379630" cy="379630"/>
              <a:chOff x="0" y="0"/>
              <a:chExt cx="812800" cy="812800"/>
            </a:xfrm>
          </p:grpSpPr>
          <p:sp>
            <p:nvSpPr>
              <p:cNvPr id="21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22" name="TextBox 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"/>
                  </a:lnSpc>
                </a:pPr>
              </a:p>
            </p:txBody>
          </p:sp>
        </p:grpSp>
        <p:sp>
          <p:nvSpPr>
            <p:cNvPr id="20" name="TextBox 28"/>
            <p:cNvSpPr txBox="1"/>
            <p:nvPr/>
          </p:nvSpPr>
          <p:spPr>
            <a:xfrm>
              <a:off x="1464899" y="-30128"/>
              <a:ext cx="7691135" cy="18520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600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FFFFFF"/>
                  </a:solidFill>
                  <a:latin typeface="Times New Roman" panose="02020603050405020304" pitchFamily="18" charset="0"/>
                  <a:ea typeface="阿里巴巴普惠体" panose="00020600040101010101"/>
                  <a:cs typeface="Times New Roman" panose="02020603050405020304" pitchFamily="18" charset="0"/>
                  <a:sym typeface="阿里巴巴普惠体" panose="00020600040101010101"/>
                </a:rPr>
                <a:t>Ensure smooth transition with the text above</a:t>
              </a:r>
              <a:endPara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endParaRPr>
            </a:p>
          </p:txBody>
        </p:sp>
      </p:grpSp>
      <p:grpSp>
        <p:nvGrpSpPr>
          <p:cNvPr id="25" name="Group 20"/>
          <p:cNvGrpSpPr/>
          <p:nvPr/>
        </p:nvGrpSpPr>
        <p:grpSpPr>
          <a:xfrm>
            <a:off x="8724514" y="5609845"/>
            <a:ext cx="7772401" cy="1389035"/>
            <a:chOff x="0" y="-30128"/>
            <a:chExt cx="9714672" cy="1852047"/>
          </a:xfrm>
        </p:grpSpPr>
        <p:grpSp>
          <p:nvGrpSpPr>
            <p:cNvPr id="26" name="Group 21"/>
            <p:cNvGrpSpPr/>
            <p:nvPr/>
          </p:nvGrpSpPr>
          <p:grpSpPr>
            <a:xfrm>
              <a:off x="77948" y="0"/>
              <a:ext cx="1364375" cy="1364375"/>
              <a:chOff x="0" y="0"/>
              <a:chExt cx="736600" cy="736600"/>
            </a:xfrm>
          </p:grpSpPr>
          <p:sp>
            <p:nvSpPr>
              <p:cNvPr id="32" name="Freeform 22"/>
              <p:cNvSpPr/>
              <p:nvPr/>
            </p:nvSpPr>
            <p:spPr>
              <a:xfrm>
                <a:off x="0" y="0"/>
                <a:ext cx="468216" cy="50037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33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</a:p>
            </p:txBody>
          </p:sp>
        </p:grpSp>
        <p:sp>
          <p:nvSpPr>
            <p:cNvPr id="27" name="TextBox 24"/>
            <p:cNvSpPr txBox="1"/>
            <p:nvPr/>
          </p:nvSpPr>
          <p:spPr>
            <a:xfrm>
              <a:off x="186315" y="275177"/>
              <a:ext cx="1288245" cy="926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95"/>
                </a:lnSpc>
                <a:spcBef>
                  <a:spcPct val="0"/>
                </a:spcBef>
              </a:pPr>
              <a:endParaRPr lang="en-US" sz="4070" b="1" dirty="0">
                <a:solidFill>
                  <a:srgbClr val="21529C"/>
                </a:solidFill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grpSp>
          <p:nvGrpSpPr>
            <p:cNvPr id="28" name="Group 25"/>
            <p:cNvGrpSpPr/>
            <p:nvPr/>
          </p:nvGrpSpPr>
          <p:grpSpPr>
            <a:xfrm>
              <a:off x="0" y="151321"/>
              <a:ext cx="379630" cy="379630"/>
              <a:chOff x="0" y="0"/>
              <a:chExt cx="812800" cy="812800"/>
            </a:xfrm>
          </p:grpSpPr>
          <p:sp>
            <p:nvSpPr>
              <p:cNvPr id="30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1" name="TextBox 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"/>
                  </a:lnSpc>
                </a:p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1464899" y="-30128"/>
              <a:ext cx="8249773" cy="18520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600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FFFFFF"/>
                  </a:solidFill>
                  <a:latin typeface="Times New Roman" panose="02020603050405020304" pitchFamily="18" charset="0"/>
                  <a:ea typeface="阿里巴巴普惠体" panose="00020600040101010101"/>
                  <a:cs typeface="Times New Roman" panose="02020603050405020304" pitchFamily="18" charset="0"/>
                  <a:sym typeface="阿里巴巴普惠体" panose="00020600040101010101"/>
                </a:rPr>
                <a:t>Make full use of sentences’ pattern</a:t>
              </a:r>
              <a:endPara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endParaRPr>
            </a:p>
          </p:txBody>
        </p:sp>
      </p:grpSp>
      <p:grpSp>
        <p:nvGrpSpPr>
          <p:cNvPr id="34" name="Group 20"/>
          <p:cNvGrpSpPr/>
          <p:nvPr/>
        </p:nvGrpSpPr>
        <p:grpSpPr>
          <a:xfrm>
            <a:off x="8724514" y="7372978"/>
            <a:ext cx="8268086" cy="1389035"/>
            <a:chOff x="0" y="-30128"/>
            <a:chExt cx="9714672" cy="1852047"/>
          </a:xfrm>
        </p:grpSpPr>
        <p:grpSp>
          <p:nvGrpSpPr>
            <p:cNvPr id="35" name="Group 21"/>
            <p:cNvGrpSpPr/>
            <p:nvPr/>
          </p:nvGrpSpPr>
          <p:grpSpPr>
            <a:xfrm>
              <a:off x="77948" y="0"/>
              <a:ext cx="1364375" cy="1364375"/>
              <a:chOff x="0" y="0"/>
              <a:chExt cx="736600" cy="736600"/>
            </a:xfrm>
          </p:grpSpPr>
          <p:sp>
            <p:nvSpPr>
              <p:cNvPr id="41" name="Freeform 22"/>
              <p:cNvSpPr/>
              <p:nvPr/>
            </p:nvSpPr>
            <p:spPr>
              <a:xfrm>
                <a:off x="0" y="0"/>
                <a:ext cx="468216" cy="500375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42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</a:p>
            </p:txBody>
          </p:sp>
        </p:grpSp>
        <p:sp>
          <p:nvSpPr>
            <p:cNvPr id="36" name="TextBox 24"/>
            <p:cNvSpPr txBox="1"/>
            <p:nvPr/>
          </p:nvSpPr>
          <p:spPr>
            <a:xfrm>
              <a:off x="186315" y="275177"/>
              <a:ext cx="1288245" cy="9268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95"/>
                </a:lnSpc>
                <a:spcBef>
                  <a:spcPct val="0"/>
                </a:spcBef>
              </a:pPr>
              <a:endParaRPr lang="en-US" sz="4070" b="1" dirty="0">
                <a:solidFill>
                  <a:srgbClr val="21529C"/>
                </a:solidFill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grpSp>
          <p:nvGrpSpPr>
            <p:cNvPr id="37" name="Group 25"/>
            <p:cNvGrpSpPr/>
            <p:nvPr/>
          </p:nvGrpSpPr>
          <p:grpSpPr>
            <a:xfrm>
              <a:off x="0" y="151321"/>
              <a:ext cx="379630" cy="379630"/>
              <a:chOff x="0" y="0"/>
              <a:chExt cx="812800" cy="812800"/>
            </a:xfrm>
          </p:grpSpPr>
          <p:sp>
            <p:nvSpPr>
              <p:cNvPr id="39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40" name="TextBox 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"/>
                  </a:lnSpc>
                </a:pPr>
              </a:p>
            </p:txBody>
          </p:sp>
        </p:grpSp>
        <p:sp>
          <p:nvSpPr>
            <p:cNvPr id="38" name="TextBox 28"/>
            <p:cNvSpPr txBox="1"/>
            <p:nvPr/>
          </p:nvSpPr>
          <p:spPr>
            <a:xfrm>
              <a:off x="1464899" y="-30128"/>
              <a:ext cx="8249773" cy="1852047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600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FFFFFF"/>
                  </a:solidFill>
                  <a:latin typeface="Times New Roman" panose="02020603050405020304" pitchFamily="18" charset="0"/>
                  <a:ea typeface="阿里巴巴普惠体" panose="00020600040101010101"/>
                  <a:cs typeface="Times New Roman" panose="02020603050405020304" pitchFamily="18" charset="0"/>
                  <a:sym typeface="阿里巴巴普惠体" panose="00020600040101010101"/>
                </a:rPr>
                <a:t>Design reasonable description of actions &amp; emotions</a:t>
              </a:r>
              <a:endParaRPr lang="en-US" sz="4400" dirty="0">
                <a:solidFill>
                  <a:srgbClr val="FFFFFF"/>
                </a:solidFill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endParaRPr>
            </a:p>
          </p:txBody>
        </p:sp>
      </p:grpSp>
      <p:sp>
        <p:nvSpPr>
          <p:cNvPr id="43" name="Freeform 34"/>
          <p:cNvSpPr/>
          <p:nvPr/>
        </p:nvSpPr>
        <p:spPr>
          <a:xfrm>
            <a:off x="15309908" y="8164294"/>
            <a:ext cx="2124999" cy="1617573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9E144"/>
          </a:solidFill>
        </p:spPr>
        <p:txBody>
          <a:bodyPr/>
          <a:lstStyle/>
          <a:p>
            <a:r>
              <a:rPr lang="en-US" altLang="zh-CN" sz="8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ARE</a:t>
            </a:r>
            <a:endParaRPr lang="zh-CN" altLang="en-US" sz="8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600737" y="8776222"/>
            <a:ext cx="5629746" cy="707886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zh-CN" sz="4000" dirty="0"/>
              <a:t>Actions respond emotions</a:t>
            </a:r>
            <a:endParaRPr lang="zh-CN" altLang="en-US" sz="4000" dirty="0"/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19880" y="716915"/>
            <a:ext cx="826770" cy="875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1529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299051" y="-21771"/>
            <a:ext cx="5818466" cy="5818466"/>
            <a:chOff x="0" y="0"/>
            <a:chExt cx="1708150" cy="17081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9E144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0" y="2717485"/>
            <a:ext cx="18288000" cy="7355717"/>
            <a:chOff x="0" y="0"/>
            <a:chExt cx="4816593" cy="123950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816592" cy="1239501"/>
            </a:xfrm>
            <a:custGeom>
              <a:avLst/>
              <a:gdLst/>
              <a:ahLst/>
              <a:cxnLst/>
              <a:rect l="l" t="t" r="r" b="b"/>
              <a:pathLst>
                <a:path w="4816592" h="1239501">
                  <a:moveTo>
                    <a:pt x="0" y="0"/>
                  </a:moveTo>
                  <a:lnTo>
                    <a:pt x="4816592" y="0"/>
                  </a:lnTo>
                  <a:lnTo>
                    <a:pt x="4816592" y="1239501"/>
                  </a:lnTo>
                  <a:lnTo>
                    <a:pt x="0" y="1239501"/>
                  </a:lnTo>
                  <a:close/>
                </a:path>
              </a:pathLst>
            </a:custGeom>
            <a:solidFill>
              <a:srgbClr val="F9E144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816593" cy="12776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35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7369656" y="3299854"/>
            <a:ext cx="1950832" cy="674046"/>
            <a:chOff x="0" y="0"/>
            <a:chExt cx="1251957" cy="43257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51957" cy="432573"/>
            </a:xfrm>
            <a:custGeom>
              <a:avLst/>
              <a:gdLst/>
              <a:ahLst/>
              <a:cxnLst/>
              <a:rect l="l" t="t" r="r" b="b"/>
              <a:pathLst>
                <a:path w="1251957" h="432573">
                  <a:moveTo>
                    <a:pt x="1048757" y="0"/>
                  </a:moveTo>
                  <a:cubicBezTo>
                    <a:pt x="1160982" y="0"/>
                    <a:pt x="1251957" y="96835"/>
                    <a:pt x="1251957" y="216286"/>
                  </a:cubicBezTo>
                  <a:cubicBezTo>
                    <a:pt x="1251957" y="335738"/>
                    <a:pt x="1160982" y="432573"/>
                    <a:pt x="1048757" y="432573"/>
                  </a:cubicBezTo>
                  <a:lnTo>
                    <a:pt x="203200" y="432573"/>
                  </a:lnTo>
                  <a:cubicBezTo>
                    <a:pt x="90976" y="432573"/>
                    <a:pt x="0" y="335738"/>
                    <a:pt x="0" y="216286"/>
                  </a:cubicBezTo>
                  <a:cubicBezTo>
                    <a:pt x="0" y="9683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1529C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251957" cy="4801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" name="AutoShape 23"/>
          <p:cNvSpPr/>
          <p:nvPr/>
        </p:nvSpPr>
        <p:spPr>
          <a:xfrm>
            <a:off x="9419712" y="4339275"/>
            <a:ext cx="2007052" cy="0"/>
          </a:xfrm>
          <a:prstGeom prst="line">
            <a:avLst/>
          </a:prstGeom>
          <a:ln w="63500" cap="flat">
            <a:solidFill>
              <a:srgbClr val="F9E14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TextBox 24"/>
          <p:cNvSpPr txBox="1"/>
          <p:nvPr/>
        </p:nvSpPr>
        <p:spPr>
          <a:xfrm>
            <a:off x="7644177" y="462945"/>
            <a:ext cx="8281623" cy="1735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9E144"/>
                </a:solidFill>
                <a:effectLst/>
                <a:uLnTx/>
                <a:uFillTx/>
                <a:latin typeface="字由点字倔强黑" panose="00020600040101010101"/>
                <a:ea typeface="字由点字倔强黑" panose="00020600040101010101"/>
                <a:cs typeface="字由点字倔强黑" panose="00020600040101010101"/>
                <a:sym typeface="字由点字倔强黑" panose="00020600040101010101"/>
              </a:rPr>
              <a:t>Useful 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9E144"/>
              </a:solidFill>
              <a:effectLst/>
              <a:uLnTx/>
              <a:uFillTx/>
              <a:latin typeface="字由点字倔强黑" panose="00020600040101010101"/>
              <a:ea typeface="字由点字倔强黑" panose="00020600040101010101"/>
              <a:cs typeface="字由点字倔强黑" panose="00020600040101010101"/>
              <a:sym typeface="字由点字倔强黑" panose="00020600040101010101"/>
            </a:endParaRPr>
          </a:p>
          <a:p>
            <a:pPr marL="0" marR="0" lvl="0" indent="0" algn="l" defTabSz="914400" rtl="0" eaLnBrk="1" fontAlgn="auto" latinLnBrk="0" hangingPunct="1">
              <a:lnSpc>
                <a:spcPts val="7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F9E144"/>
                </a:solidFill>
                <a:effectLst/>
                <a:uLnTx/>
                <a:uFillTx/>
                <a:latin typeface="字由点字倔强黑" panose="00020600040101010101"/>
                <a:ea typeface="字由点字倔强黑" panose="00020600040101010101"/>
                <a:cs typeface="字由点字倔强黑" panose="00020600040101010101"/>
                <a:sym typeface="字由点字倔强黑" panose="00020600040101010101"/>
              </a:rPr>
              <a:t>sentences 'pattern</a:t>
            </a:r>
            <a:r>
              <a:rPr kumimoji="0" lang="en-US" altLang="zh-CN" sz="5000" b="0" i="0" u="none" strike="noStrike" kern="1200" cap="none" spc="0" normalizeH="0" baseline="0" noProof="0" dirty="0">
                <a:ln>
                  <a:noFill/>
                </a:ln>
                <a:solidFill>
                  <a:srgbClr val="F9E144"/>
                </a:solidFill>
                <a:effectLst/>
                <a:uLnTx/>
                <a:uFillTx/>
                <a:latin typeface="字由点字倔强黑" panose="00020600040101010101"/>
                <a:ea typeface="字由点字倔强黑" panose="00020600040101010101"/>
                <a:cs typeface="字由点字倔强黑" panose="00020600040101010101"/>
                <a:sym typeface="字由点字倔强黑" panose="00020600040101010101"/>
              </a:rPr>
              <a:t>s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F9E144"/>
              </a:solidFill>
              <a:effectLst/>
              <a:uLnTx/>
              <a:uFillTx/>
              <a:latin typeface="字由点字倔强黑" panose="00020600040101010101"/>
              <a:ea typeface="字由点字倔强黑" panose="00020600040101010101"/>
              <a:cs typeface="字由点字倔强黑" panose="00020600040101010101"/>
              <a:sym typeface="字由点字倔强黑" panose="00020600040101010101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7465644" y="3303668"/>
            <a:ext cx="3583733" cy="597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情绪描写</a:t>
            </a:r>
            <a:endParaRPr lang="en-US" altLang="zh-CN" sz="3500" dirty="0">
              <a:solidFill>
                <a:srgbClr val="FFFFFF"/>
              </a:solidFill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</p:txBody>
      </p:sp>
      <p:grpSp>
        <p:nvGrpSpPr>
          <p:cNvPr id="26" name="Group 26"/>
          <p:cNvGrpSpPr>
            <a:grpSpLocks noChangeAspect="1"/>
          </p:cNvGrpSpPr>
          <p:nvPr/>
        </p:nvGrpSpPr>
        <p:grpSpPr>
          <a:xfrm>
            <a:off x="15671853" y="-2416839"/>
            <a:ext cx="4564757" cy="4564757"/>
            <a:chOff x="0" y="0"/>
            <a:chExt cx="1708150" cy="170815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1708150" cy="1708150"/>
            </a:xfrm>
            <a:custGeom>
              <a:avLst/>
              <a:gdLst/>
              <a:ahLst/>
              <a:cxnLst/>
              <a:rect l="l" t="t" r="r" b="b"/>
              <a:pathLst>
                <a:path w="1708150" h="1708150">
                  <a:moveTo>
                    <a:pt x="853440" y="1708150"/>
                  </a:moveTo>
                  <a:cubicBezTo>
                    <a:pt x="383540" y="1708150"/>
                    <a:pt x="0" y="1324610"/>
                    <a:pt x="0" y="853440"/>
                  </a:cubicBezTo>
                  <a:cubicBezTo>
                    <a:pt x="0" y="383540"/>
                    <a:pt x="383540" y="0"/>
                    <a:pt x="853440" y="0"/>
                  </a:cubicBezTo>
                  <a:cubicBezTo>
                    <a:pt x="1324610" y="0"/>
                    <a:pt x="1706880" y="383540"/>
                    <a:pt x="1706880" y="853440"/>
                  </a:cubicBezTo>
                  <a:cubicBezTo>
                    <a:pt x="1708150" y="1324610"/>
                    <a:pt x="1324610" y="1708150"/>
                    <a:pt x="853440" y="1708150"/>
                  </a:cubicBezTo>
                  <a:close/>
                  <a:moveTo>
                    <a:pt x="853440" y="469900"/>
                  </a:moveTo>
                  <a:cubicBezTo>
                    <a:pt x="642620" y="469900"/>
                    <a:pt x="469900" y="642620"/>
                    <a:pt x="469900" y="853440"/>
                  </a:cubicBezTo>
                  <a:cubicBezTo>
                    <a:pt x="469900" y="1064260"/>
                    <a:pt x="642620" y="1236980"/>
                    <a:pt x="853440" y="1236980"/>
                  </a:cubicBezTo>
                  <a:cubicBezTo>
                    <a:pt x="1064260" y="1236980"/>
                    <a:pt x="1236980" y="1064260"/>
                    <a:pt x="1236980" y="853440"/>
                  </a:cubicBezTo>
                  <a:cubicBezTo>
                    <a:pt x="1236980" y="642620"/>
                    <a:pt x="1065530" y="469900"/>
                    <a:pt x="853440" y="469900"/>
                  </a:cubicBezTo>
                  <a:close/>
                </a:path>
              </a:pathLst>
            </a:custGeom>
            <a:solidFill>
              <a:srgbClr val="F9E144"/>
            </a:solidFill>
          </p:spPr>
        </p:sp>
      </p:grpSp>
      <p:graphicFrame>
        <p:nvGraphicFramePr>
          <p:cNvPr id="35" name="表格 34"/>
          <p:cNvGraphicFramePr>
            <a:graphicFrameLocks noGrp="1"/>
          </p:cNvGraphicFramePr>
          <p:nvPr/>
        </p:nvGraphicFramePr>
        <p:xfrm>
          <a:off x="149521" y="2701667"/>
          <a:ext cx="17988954" cy="754723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0073294"/>
                <a:gridCol w="7915660"/>
              </a:tblGrid>
              <a:tr h="2761873">
                <a:tc>
                  <a:txBody>
                    <a:bodyPr/>
                    <a:lstStyle/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en-US" altLang="zh-CN" sz="2800" b="1" dirty="0"/>
                        <a:t>A wave of </a:t>
                      </a:r>
                      <a:r>
                        <a:rPr lang="zh-CN" altLang="en-US" sz="2800" b="1" dirty="0"/>
                        <a:t>情</a:t>
                      </a:r>
                      <a:r>
                        <a:rPr lang="en-US" altLang="zh-CN" sz="2800" b="1" dirty="0"/>
                        <a:t>N. surged through/waved over sb</a:t>
                      </a:r>
                      <a:endParaRPr lang="en-US" altLang="zh-CN" sz="2800" b="1" dirty="0"/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en-US" altLang="zh-CN" sz="2800" b="1" dirty="0"/>
                        <a:t>So </a:t>
                      </a:r>
                      <a:r>
                        <a:rPr lang="zh-CN" altLang="en-US" sz="2800" b="1" dirty="0"/>
                        <a:t>情</a:t>
                      </a:r>
                      <a:r>
                        <a:rPr lang="en-US" altLang="zh-CN" sz="2800" b="1" dirty="0"/>
                        <a:t>adj. was sb that sb did </a:t>
                      </a:r>
                      <a:r>
                        <a:rPr lang="en-US" altLang="zh-CN" sz="2800" b="1" dirty="0" err="1"/>
                        <a:t>sth</a:t>
                      </a:r>
                      <a:endParaRPr lang="en-US" altLang="zh-CN" sz="2800" b="1" dirty="0"/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en-US" altLang="zh-CN" sz="2800" b="1" dirty="0"/>
                        <a:t>Overwhelmed with </a:t>
                      </a:r>
                      <a:r>
                        <a:rPr lang="zh-CN" altLang="en-US" sz="2800" b="1" dirty="0"/>
                        <a:t>情</a:t>
                      </a:r>
                      <a:r>
                        <a:rPr lang="en-US" altLang="zh-CN" sz="2800" b="1" dirty="0"/>
                        <a:t>N., sb. did </a:t>
                      </a:r>
                      <a:r>
                        <a:rPr lang="en-US" altLang="zh-CN" sz="2800" b="1" dirty="0" err="1"/>
                        <a:t>sth</a:t>
                      </a:r>
                      <a:r>
                        <a:rPr lang="en-US" altLang="zh-CN" sz="2800" b="1" dirty="0"/>
                        <a:t>.</a:t>
                      </a:r>
                      <a:endParaRPr lang="en-US" altLang="zh-CN" sz="2800" b="1" dirty="0"/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en-US" altLang="zh-CN" sz="2800" b="1" dirty="0"/>
                        <a:t>To one’s </a:t>
                      </a:r>
                      <a:r>
                        <a:rPr lang="zh-CN" altLang="en-US" sz="2800" b="1" dirty="0"/>
                        <a:t>情</a:t>
                      </a:r>
                      <a:r>
                        <a:rPr lang="en-US" altLang="zh-CN" sz="2800" b="1" dirty="0"/>
                        <a:t>N., sb. did </a:t>
                      </a:r>
                      <a:r>
                        <a:rPr lang="en-US" altLang="zh-CN" sz="2800" b="1" dirty="0" err="1"/>
                        <a:t>sth</a:t>
                      </a:r>
                      <a:r>
                        <a:rPr lang="en-US" altLang="zh-CN" sz="2800" b="1" dirty="0"/>
                        <a:t>.</a:t>
                      </a:r>
                      <a:endParaRPr lang="en-US" altLang="zh-CN" sz="2800" b="1" dirty="0"/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zh-CN" altLang="en-US" sz="2800" b="1" dirty="0"/>
                        <a:t>情</a:t>
                      </a:r>
                      <a:r>
                        <a:rPr lang="en-US" altLang="zh-CN" sz="2800" b="1" dirty="0"/>
                        <a:t>adj. and </a:t>
                      </a:r>
                      <a:r>
                        <a:rPr lang="zh-CN" altLang="en-US" sz="2800" b="1" dirty="0"/>
                        <a:t>情</a:t>
                      </a:r>
                      <a:r>
                        <a:rPr lang="en-US" altLang="zh-CN" sz="2800" b="1" dirty="0"/>
                        <a:t>adj., sb. did </a:t>
                      </a:r>
                      <a:r>
                        <a:rPr lang="en-US" altLang="zh-CN" sz="2800" b="1" dirty="0" err="1"/>
                        <a:t>sth</a:t>
                      </a:r>
                      <a:r>
                        <a:rPr lang="en-US" altLang="zh-CN" sz="2800" b="1" dirty="0"/>
                        <a:t>.</a:t>
                      </a:r>
                      <a:endParaRPr lang="en-US" altLang="zh-CN" sz="2800" b="1" dirty="0"/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zh-CN" altLang="en-US" sz="2800" b="1" dirty="0"/>
                        <a:t>情</a:t>
                      </a:r>
                      <a:r>
                        <a:rPr lang="en-US" altLang="zh-CN" sz="2800" b="1" dirty="0"/>
                        <a:t>adj. as/though sb was, sb did </a:t>
                      </a:r>
                      <a:r>
                        <a:rPr lang="en-US" altLang="zh-CN" sz="2800" b="1" dirty="0" err="1"/>
                        <a:t>sth</a:t>
                      </a:r>
                      <a:r>
                        <a:rPr lang="en-US" altLang="zh-CN" sz="2800" b="1" dirty="0"/>
                        <a:t>.</a:t>
                      </a:r>
                      <a:endParaRPr lang="en-US" altLang="zh-CN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zh-CN" altLang="en-US" sz="2800" b="1" dirty="0"/>
                        <a:t>某种情感席卷了某人</a:t>
                      </a:r>
                      <a:endParaRPr lang="en-US" altLang="zh-CN" sz="2800" b="1" dirty="0"/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zh-CN" altLang="en-US" sz="2800" b="1" dirty="0"/>
                        <a:t>太</a:t>
                      </a:r>
                      <a:r>
                        <a:rPr lang="en-US" altLang="zh-CN" sz="2800" b="1" dirty="0"/>
                        <a:t>…</a:t>
                      </a:r>
                      <a:r>
                        <a:rPr lang="zh-CN" altLang="en-US" sz="2800" b="1" dirty="0"/>
                        <a:t>以至于</a:t>
                      </a:r>
                      <a:r>
                        <a:rPr lang="en-US" altLang="zh-CN" sz="2800" b="1" dirty="0"/>
                        <a:t>…</a:t>
                      </a:r>
                      <a:endParaRPr lang="en-US" altLang="zh-CN" sz="2800" b="1" dirty="0"/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zh-CN" altLang="en-US" sz="2800" b="1" dirty="0"/>
                        <a:t>充斥着某情绪， 某人做了某事。</a:t>
                      </a:r>
                      <a:endParaRPr lang="en-US" altLang="zh-CN" sz="2800" b="1" dirty="0"/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zh-CN" altLang="en-US" sz="2800" b="1" dirty="0"/>
                        <a:t>令某人</a:t>
                      </a:r>
                      <a:r>
                        <a:rPr lang="en-US" altLang="zh-CN" sz="2800" b="1" dirty="0"/>
                        <a:t>…</a:t>
                      </a:r>
                      <a:r>
                        <a:rPr lang="zh-CN" altLang="en-US" sz="2800" b="1" dirty="0"/>
                        <a:t>， 某人做了某事。</a:t>
                      </a:r>
                      <a:endParaRPr lang="en-US" altLang="zh-CN" sz="2800" b="1" dirty="0"/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zh-CN" altLang="en-US" sz="2800" b="1" dirty="0"/>
                        <a:t>又</a:t>
                      </a:r>
                      <a:r>
                        <a:rPr lang="en-US" altLang="zh-CN" sz="2800" b="1" dirty="0"/>
                        <a:t>XX</a:t>
                      </a:r>
                      <a:r>
                        <a:rPr lang="zh-CN" altLang="en-US" sz="2800" b="1" dirty="0"/>
                        <a:t>情感又</a:t>
                      </a:r>
                      <a:r>
                        <a:rPr lang="en-US" altLang="zh-CN" sz="2800" b="1" dirty="0"/>
                        <a:t>XX</a:t>
                      </a:r>
                      <a:r>
                        <a:rPr lang="zh-CN" altLang="en-US" sz="2800" b="1" dirty="0"/>
                        <a:t>情绪，某人做了某事。</a:t>
                      </a:r>
                      <a:endParaRPr lang="en-US" altLang="zh-CN" sz="2800" b="1" dirty="0"/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zh-CN" altLang="en-US" sz="2800" b="1" dirty="0"/>
                        <a:t>尽管某人很</a:t>
                      </a:r>
                      <a:r>
                        <a:rPr lang="en-US" altLang="zh-CN" sz="2800" b="1" dirty="0"/>
                        <a:t>XX</a:t>
                      </a:r>
                      <a:r>
                        <a:rPr lang="zh-CN" altLang="en-US" sz="2800" b="1" dirty="0"/>
                        <a:t>， 但是某人做了某事。</a:t>
                      </a:r>
                      <a:endParaRPr lang="zh-CN" altLang="en-US" sz="2800" b="1" dirty="0"/>
                    </a:p>
                  </a:txBody>
                  <a:tcPr/>
                </a:tc>
              </a:tr>
              <a:tr h="3444470">
                <a:tc>
                  <a:txBody>
                    <a:bodyPr/>
                    <a:lstStyle/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en-US" altLang="zh-CN" sz="2800" b="1" dirty="0"/>
                        <a:t>Sb. did 1, doing 2./</a:t>
                      </a:r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Doing 2, sb. did 1</a:t>
                      </a:r>
                      <a:endParaRPr lang="en-US" altLang="zh-CN" sz="2800" b="1" dirty="0">
                        <a:solidFill>
                          <a:srgbClr val="0070C0"/>
                        </a:solidFill>
                      </a:endParaRPr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en-US" altLang="zh-CN" sz="2800" b="1" dirty="0"/>
                        <a:t>Sb. did 1, (with) </a:t>
                      </a:r>
                      <a:r>
                        <a:rPr lang="zh-CN" altLang="en-US" sz="2800" b="1" dirty="0"/>
                        <a:t>他人</a:t>
                      </a:r>
                      <a:r>
                        <a:rPr lang="en-US" altLang="zh-CN" sz="2800" b="1" dirty="0"/>
                        <a:t> doing/done 2.</a:t>
                      </a:r>
                      <a:endParaRPr lang="en-US" altLang="zh-CN" sz="2800" b="1" dirty="0"/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en-US" altLang="zh-CN" sz="2800" b="1" dirty="0"/>
                        <a:t>Having done </a:t>
                      </a:r>
                      <a:r>
                        <a:rPr lang="en-US" altLang="zh-CN" sz="2800" b="1" dirty="0" err="1"/>
                        <a:t>sth</a:t>
                      </a:r>
                      <a:r>
                        <a:rPr lang="en-US" altLang="zh-CN" sz="2800" b="1" dirty="0"/>
                        <a:t>, sb did </a:t>
                      </a:r>
                      <a:r>
                        <a:rPr lang="en-US" altLang="zh-CN" sz="2800" b="1" dirty="0" err="1"/>
                        <a:t>sth</a:t>
                      </a:r>
                      <a:r>
                        <a:rPr lang="en-US" altLang="zh-CN" sz="2800" b="1" dirty="0"/>
                        <a:t>.</a:t>
                      </a:r>
                      <a:endParaRPr lang="en-US" altLang="zh-CN" sz="2800" b="1" dirty="0"/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en-US" altLang="zh-CN" sz="2800" b="1" dirty="0"/>
                        <a:t>Upon doing </a:t>
                      </a:r>
                      <a:r>
                        <a:rPr lang="en-US" altLang="zh-CN" sz="2800" b="1" dirty="0" err="1"/>
                        <a:t>sth</a:t>
                      </a:r>
                      <a:r>
                        <a:rPr lang="en-US" altLang="zh-CN" sz="2800" b="1" dirty="0"/>
                        <a:t>, sb. did </a:t>
                      </a:r>
                      <a:r>
                        <a:rPr lang="en-US" altLang="zh-CN" sz="2800" b="1" dirty="0" err="1"/>
                        <a:t>sth</a:t>
                      </a:r>
                      <a:r>
                        <a:rPr lang="en-US" altLang="zh-CN" sz="2800" b="1" dirty="0"/>
                        <a:t>.</a:t>
                      </a:r>
                      <a:endParaRPr lang="en-US" altLang="zh-CN" sz="2800" b="1" dirty="0"/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en-US" altLang="zh-CN" sz="2800" b="1" dirty="0"/>
                        <a:t>Determined to do 1, sb did 2.</a:t>
                      </a:r>
                      <a:endParaRPr lang="en-US" altLang="zh-CN" sz="2800" b="1" dirty="0"/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en-US" altLang="zh-CN" sz="2800" b="1" dirty="0"/>
                        <a:t>The moment sb did </a:t>
                      </a:r>
                      <a:r>
                        <a:rPr lang="en-US" altLang="zh-CN" sz="2800" b="1" dirty="0" err="1"/>
                        <a:t>sth</a:t>
                      </a:r>
                      <a:r>
                        <a:rPr lang="en-US" altLang="zh-CN" sz="2800" b="1" dirty="0"/>
                        <a:t>, sb did </a:t>
                      </a:r>
                      <a:r>
                        <a:rPr lang="en-US" altLang="zh-CN" sz="2800" b="1" dirty="0" err="1"/>
                        <a:t>sth</a:t>
                      </a:r>
                      <a:r>
                        <a:rPr lang="en-US" altLang="zh-CN" sz="2800" b="1" dirty="0"/>
                        <a:t>.</a:t>
                      </a:r>
                      <a:endParaRPr lang="en-US" altLang="zh-CN" sz="2800" b="1" dirty="0"/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en-US" altLang="zh-CN" sz="2800" b="1" dirty="0"/>
                        <a:t>“….,” sb said/</a:t>
                      </a:r>
                      <a:r>
                        <a:rPr lang="zh-CN" altLang="en-US" sz="2800" b="1" dirty="0"/>
                        <a:t>各种说</a:t>
                      </a:r>
                      <a:r>
                        <a:rPr lang="en-US" altLang="zh-CN" sz="2800" b="1" dirty="0"/>
                        <a:t>, </a:t>
                      </a:r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one’s voice filled with </a:t>
                      </a:r>
                      <a:r>
                        <a:rPr lang="zh-CN" altLang="en-US" sz="2800" b="1" dirty="0">
                          <a:solidFill>
                            <a:srgbClr val="0070C0"/>
                          </a:solidFill>
                        </a:rPr>
                        <a:t>情</a:t>
                      </a:r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N</a:t>
                      </a:r>
                      <a:r>
                        <a:rPr lang="en-US" altLang="zh-CN" sz="2800" b="1" dirty="0"/>
                        <a:t>./</a:t>
                      </a:r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doing</a:t>
                      </a:r>
                      <a:r>
                        <a:rPr lang="zh-CN" altLang="en-US" sz="2800" b="1" dirty="0">
                          <a:solidFill>
                            <a:srgbClr val="0070C0"/>
                          </a:solidFill>
                        </a:rPr>
                        <a:t> </a:t>
                      </a:r>
                      <a:r>
                        <a:rPr lang="en-US" altLang="zh-CN" sz="2800" b="1" dirty="0" err="1">
                          <a:solidFill>
                            <a:srgbClr val="0070C0"/>
                          </a:solidFill>
                        </a:rPr>
                        <a:t>sth</a:t>
                      </a:r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.</a:t>
                      </a:r>
                      <a:endParaRPr lang="en-US" altLang="zh-CN" sz="2800" b="1" dirty="0">
                        <a:solidFill>
                          <a:srgbClr val="0070C0"/>
                        </a:solidFill>
                      </a:endParaRPr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</a:rPr>
                        <a:t>Never had sb done </a:t>
                      </a:r>
                      <a:r>
                        <a:rPr lang="en-US" altLang="zh-CN" sz="2800" b="1" dirty="0" err="1">
                          <a:solidFill>
                            <a:schemeClr val="tx1"/>
                          </a:solidFill>
                        </a:rPr>
                        <a:t>sth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zh-CN" sz="2800" b="1" dirty="0">
                        <a:solidFill>
                          <a:schemeClr val="tx1"/>
                        </a:solidFill>
                      </a:endParaRPr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</a:rPr>
                        <a:t>Barely could sb wait to do </a:t>
                      </a:r>
                      <a:r>
                        <a:rPr lang="en-US" altLang="zh-CN" sz="2800" b="1" dirty="0" err="1">
                          <a:solidFill>
                            <a:schemeClr val="tx1"/>
                          </a:solidFill>
                        </a:rPr>
                        <a:t>sth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</a:rPr>
                        <a:t>. (Without hesitation, sb did </a:t>
                      </a:r>
                      <a:r>
                        <a:rPr lang="en-US" altLang="zh-CN" sz="2800" b="1" dirty="0" err="1">
                          <a:solidFill>
                            <a:schemeClr val="tx1"/>
                          </a:solidFill>
                        </a:rPr>
                        <a:t>sth</a:t>
                      </a:r>
                      <a:r>
                        <a:rPr lang="en-US" altLang="zh-CN" sz="2800" b="1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altLang="zh-CN" sz="2800" b="1" dirty="0">
                        <a:solidFill>
                          <a:schemeClr val="tx1"/>
                        </a:solidFill>
                      </a:endParaRPr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</a:rPr>
                        <a:t>At that moment, </a:t>
                      </a:r>
                      <a:r>
                        <a:rPr lang="en-US" altLang="zh-CN" sz="2800" b="1" dirty="0">
                          <a:solidFill>
                            <a:srgbClr val="0070C0"/>
                          </a:solidFill>
                        </a:rPr>
                        <a:t>it dawned on sb that…/ sb realized that…</a:t>
                      </a:r>
                      <a:endParaRPr lang="en-US" altLang="zh-CN" sz="2800" b="1" dirty="0">
                        <a:solidFill>
                          <a:srgbClr val="0070C0"/>
                        </a:solidFill>
                      </a:endParaRPr>
                    </a:p>
                    <a:p>
                      <a:pPr marL="0" indent="0">
                        <a:buFont typeface="+mj-ea"/>
                        <a:buNone/>
                      </a:pPr>
                      <a:r>
                        <a:rPr lang="zh-CN" altLang="en-US" sz="2800" b="1" dirty="0">
                          <a:solidFill>
                            <a:srgbClr val="0070C0"/>
                          </a:solidFill>
                        </a:rPr>
                        <a:t>                                      句式不唯一</a:t>
                      </a:r>
                      <a:endParaRPr lang="zh-CN" altLang="en-US" sz="28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zh-CN" altLang="en-US" sz="2800" b="1" dirty="0"/>
                        <a:t>某人在</a:t>
                      </a:r>
                      <a:r>
                        <a:rPr lang="en-US" altLang="zh-CN" sz="2800" b="1" dirty="0"/>
                        <a:t>1</a:t>
                      </a:r>
                      <a:r>
                        <a:rPr lang="zh-CN" altLang="en-US" sz="2800" b="1" dirty="0"/>
                        <a:t>同时在做</a:t>
                      </a:r>
                      <a:r>
                        <a:rPr lang="en-US" altLang="zh-CN" sz="2800" b="1" dirty="0"/>
                        <a:t>2</a:t>
                      </a:r>
                      <a:r>
                        <a:rPr lang="zh-CN" altLang="en-US" sz="2800" b="1" dirty="0"/>
                        <a:t>。（两个动作）</a:t>
                      </a:r>
                      <a:endParaRPr lang="en-US" altLang="zh-CN" sz="2800" b="1" dirty="0"/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zh-CN" altLang="en-US" sz="2800" b="1" dirty="0"/>
                        <a:t>某人在做</a:t>
                      </a:r>
                      <a:r>
                        <a:rPr lang="en-US" altLang="zh-CN" sz="2800" b="1" dirty="0"/>
                        <a:t>1</a:t>
                      </a:r>
                      <a:r>
                        <a:rPr lang="zh-CN" altLang="en-US" sz="2800" b="1" dirty="0"/>
                        <a:t>，同时他人在做</a:t>
                      </a:r>
                      <a:r>
                        <a:rPr lang="en-US" altLang="zh-CN" sz="2800" b="1" dirty="0"/>
                        <a:t>2</a:t>
                      </a:r>
                      <a:r>
                        <a:rPr lang="zh-CN" altLang="en-US" sz="2800" b="1" dirty="0"/>
                        <a:t>。</a:t>
                      </a:r>
                      <a:endParaRPr lang="en-US" altLang="zh-CN" sz="2800" b="1" dirty="0"/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zh-CN" altLang="en-US" sz="2800" b="1" dirty="0"/>
                        <a:t>做了</a:t>
                      </a:r>
                      <a:r>
                        <a:rPr lang="en-US" altLang="zh-CN" sz="2800" b="1" dirty="0"/>
                        <a:t>1</a:t>
                      </a:r>
                      <a:r>
                        <a:rPr lang="zh-CN" altLang="en-US" sz="2800" b="1" dirty="0"/>
                        <a:t>后，某人做了</a:t>
                      </a:r>
                      <a:r>
                        <a:rPr lang="en-US" altLang="zh-CN" sz="2800" b="1" dirty="0"/>
                        <a:t>2.</a:t>
                      </a:r>
                      <a:endParaRPr lang="en-US" altLang="zh-CN" sz="2800" b="1" dirty="0"/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zh-CN" altLang="en-US" sz="2800" b="1" dirty="0"/>
                        <a:t>一</a:t>
                      </a:r>
                      <a:r>
                        <a:rPr lang="en-US" altLang="zh-CN" sz="2800" b="1" dirty="0"/>
                        <a:t>…,</a:t>
                      </a:r>
                      <a:r>
                        <a:rPr lang="zh-CN" altLang="en-US" sz="2800" b="1" dirty="0"/>
                        <a:t>就</a:t>
                      </a:r>
                      <a:r>
                        <a:rPr lang="en-US" altLang="zh-CN" sz="2800" b="1" dirty="0"/>
                        <a:t>…</a:t>
                      </a:r>
                      <a:endParaRPr lang="en-US" altLang="zh-CN" sz="2800" b="1" dirty="0"/>
                    </a:p>
                    <a:p>
                      <a:pPr marL="514350" marR="0" lvl="0" indent="-5143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ea"/>
                        <a:buAutoNum type="circleNumDbPlain"/>
                        <a:defRPr/>
                      </a:pPr>
                      <a:r>
                        <a:rPr kumimoji="0" lang="zh-CN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一</a:t>
                      </a:r>
                      <a:r>
                        <a:rPr kumimoji="0" lang="en-US" altLang="zh-C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…,</a:t>
                      </a:r>
                      <a:r>
                        <a:rPr kumimoji="0" lang="zh-CN" altLang="en-US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就</a:t>
                      </a:r>
                      <a:r>
                        <a:rPr kumimoji="0" lang="en-US" altLang="zh-CN" sz="2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…</a:t>
                      </a:r>
                      <a:endParaRPr kumimoji="0" lang="zh-CN" altLang="en-US" sz="2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zh-CN" altLang="en-US" sz="2800" b="1" dirty="0"/>
                        <a:t>下决心做某事，某人做了啥事。</a:t>
                      </a:r>
                      <a:endParaRPr lang="en-US" altLang="zh-CN" sz="2800" b="1" dirty="0"/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zh-CN" altLang="en-US" sz="2800" b="1" dirty="0"/>
                        <a:t>“</a:t>
                      </a:r>
                      <a:r>
                        <a:rPr lang="en-US" altLang="zh-CN" sz="2800" b="1" dirty="0"/>
                        <a:t>…,</a:t>
                      </a:r>
                      <a:r>
                        <a:rPr lang="zh-CN" altLang="en-US" sz="2800" b="1" dirty="0"/>
                        <a:t>”某人说， </a:t>
                      </a:r>
                      <a:r>
                        <a:rPr lang="zh-CN" altLang="en-US" sz="2600" b="1" dirty="0">
                          <a:solidFill>
                            <a:srgbClr val="0070C0"/>
                          </a:solidFill>
                        </a:rPr>
                        <a:t>声音里充满了</a:t>
                      </a:r>
                      <a:r>
                        <a:rPr lang="en-US" altLang="zh-CN" sz="2600" b="1" dirty="0">
                          <a:solidFill>
                            <a:srgbClr val="0070C0"/>
                          </a:solidFill>
                        </a:rPr>
                        <a:t>XX</a:t>
                      </a:r>
                      <a:r>
                        <a:rPr lang="zh-CN" altLang="en-US" sz="2600" b="1" dirty="0">
                          <a:solidFill>
                            <a:srgbClr val="0070C0"/>
                          </a:solidFill>
                        </a:rPr>
                        <a:t>情感</a:t>
                      </a:r>
                      <a:r>
                        <a:rPr lang="en-US" altLang="zh-CN" sz="2600" b="1" dirty="0">
                          <a:solidFill>
                            <a:srgbClr val="0070C0"/>
                          </a:solidFill>
                        </a:rPr>
                        <a:t>/</a:t>
                      </a:r>
                      <a:r>
                        <a:rPr lang="zh-CN" altLang="en-US" sz="2600" b="1" dirty="0">
                          <a:solidFill>
                            <a:srgbClr val="0070C0"/>
                          </a:solidFill>
                        </a:rPr>
                        <a:t>做了某事</a:t>
                      </a:r>
                      <a:endParaRPr lang="en-US" altLang="zh-CN" sz="2600" b="1" dirty="0">
                        <a:solidFill>
                          <a:srgbClr val="0070C0"/>
                        </a:solidFill>
                      </a:endParaRPr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zh-CN" altLang="en-US" sz="2800" b="1" dirty="0"/>
                        <a:t>某人从未做过。</a:t>
                      </a:r>
                      <a:endParaRPr lang="en-US" altLang="zh-CN" sz="2800" b="1" dirty="0"/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zh-CN" altLang="en-US" sz="2800" b="1" dirty="0"/>
                        <a:t>迫不及待做（毫无犹豫做）</a:t>
                      </a:r>
                      <a:endParaRPr lang="en-US" altLang="zh-CN" sz="2800" b="1" dirty="0"/>
                    </a:p>
                    <a:p>
                      <a:pPr marL="514350" indent="-514350">
                        <a:buFont typeface="+mj-ea"/>
                        <a:buAutoNum type="circleNumDbPlain"/>
                      </a:pPr>
                      <a:r>
                        <a:rPr lang="zh-CN" altLang="en-US" sz="2800" b="1" dirty="0"/>
                        <a:t>在那一刻，某人意识到。。。</a:t>
                      </a:r>
                      <a:endParaRPr lang="zh-CN" altLang="en-US" sz="28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" name="文本框 35"/>
          <p:cNvSpPr txBox="1"/>
          <p:nvPr/>
        </p:nvSpPr>
        <p:spPr>
          <a:xfrm>
            <a:off x="1143000" y="839053"/>
            <a:ext cx="8066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</a:t>
            </a:r>
            <a:endParaRPr lang="zh-CN" altLang="en-US" sz="8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782378" y="146429"/>
            <a:ext cx="7617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rgbClr val="0070C0"/>
                </a:solidFill>
              </a:rPr>
              <a:t>R</a:t>
            </a:r>
            <a:endParaRPr lang="zh-CN" altLang="en-US" sz="8000" b="1" dirty="0">
              <a:solidFill>
                <a:srgbClr val="0070C0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376872" y="857136"/>
            <a:ext cx="68480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</a:t>
            </a:r>
            <a:endParaRPr lang="zh-CN" altLang="en-US" sz="8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9" name="Group 9"/>
          <p:cNvGrpSpPr/>
          <p:nvPr/>
        </p:nvGrpSpPr>
        <p:grpSpPr>
          <a:xfrm>
            <a:off x="7468880" y="5796695"/>
            <a:ext cx="1950832" cy="674046"/>
            <a:chOff x="0" y="0"/>
            <a:chExt cx="1251957" cy="432573"/>
          </a:xfrm>
        </p:grpSpPr>
        <p:sp>
          <p:nvSpPr>
            <p:cNvPr id="40" name="Freeform 10"/>
            <p:cNvSpPr/>
            <p:nvPr/>
          </p:nvSpPr>
          <p:spPr>
            <a:xfrm>
              <a:off x="0" y="0"/>
              <a:ext cx="1251957" cy="432573"/>
            </a:xfrm>
            <a:custGeom>
              <a:avLst/>
              <a:gdLst/>
              <a:ahLst/>
              <a:cxnLst/>
              <a:rect l="l" t="t" r="r" b="b"/>
              <a:pathLst>
                <a:path w="1251957" h="432573">
                  <a:moveTo>
                    <a:pt x="1048757" y="0"/>
                  </a:moveTo>
                  <a:cubicBezTo>
                    <a:pt x="1160982" y="0"/>
                    <a:pt x="1251957" y="96835"/>
                    <a:pt x="1251957" y="216286"/>
                  </a:cubicBezTo>
                  <a:cubicBezTo>
                    <a:pt x="1251957" y="335738"/>
                    <a:pt x="1160982" y="432573"/>
                    <a:pt x="1048757" y="432573"/>
                  </a:cubicBezTo>
                  <a:lnTo>
                    <a:pt x="203200" y="432573"/>
                  </a:lnTo>
                  <a:cubicBezTo>
                    <a:pt x="90976" y="432573"/>
                    <a:pt x="0" y="335738"/>
                    <a:pt x="0" y="216286"/>
                  </a:cubicBezTo>
                  <a:cubicBezTo>
                    <a:pt x="0" y="9683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1529C"/>
            </a:solidFill>
          </p:spPr>
        </p:sp>
        <p:sp>
          <p:nvSpPr>
            <p:cNvPr id="41" name="TextBox 11"/>
            <p:cNvSpPr txBox="1"/>
            <p:nvPr/>
          </p:nvSpPr>
          <p:spPr>
            <a:xfrm>
              <a:off x="0" y="-47625"/>
              <a:ext cx="1251957" cy="4801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6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2" name="TextBox 25"/>
          <p:cNvSpPr txBox="1"/>
          <p:nvPr/>
        </p:nvSpPr>
        <p:spPr>
          <a:xfrm>
            <a:off x="7644177" y="5790974"/>
            <a:ext cx="3583733" cy="597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49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5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rPr>
              <a:t>动作描写</a:t>
            </a:r>
            <a:endParaRPr kumimoji="0" lang="en-US" sz="35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阿里巴巴普惠体" panose="00020600040101010101"/>
              <a:ea typeface="阿里巴巴普惠体" panose="00020600040101010101"/>
              <a:cs typeface="阿里巴巴普惠体" panose="00020600040101010101"/>
              <a:sym typeface="阿里巴巴普惠体" panose="00020600040101010101"/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819880" y="716915"/>
            <a:ext cx="826770" cy="875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图片 4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982060" y="5520047"/>
            <a:ext cx="3991269" cy="4336473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19939" y="2111395"/>
            <a:ext cx="4411991" cy="26440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0500"/>
            <a:ext cx="12039600" cy="4724400"/>
          </a:xfrm>
          <a:prstGeom prst="rect">
            <a:avLst/>
          </a:prstGeom>
        </p:spPr>
      </p:pic>
      <p:grpSp>
        <p:nvGrpSpPr>
          <p:cNvPr id="4" name="Group 8"/>
          <p:cNvGrpSpPr/>
          <p:nvPr/>
        </p:nvGrpSpPr>
        <p:grpSpPr>
          <a:xfrm>
            <a:off x="12457378" y="329882"/>
            <a:ext cx="5638800" cy="1305118"/>
            <a:chOff x="0" y="0"/>
            <a:chExt cx="1824222" cy="343735"/>
          </a:xfrm>
        </p:grpSpPr>
        <p:sp>
          <p:nvSpPr>
            <p:cNvPr id="5" name="Freeform 9"/>
            <p:cNvSpPr/>
            <p:nvPr/>
          </p:nvSpPr>
          <p:spPr>
            <a:xfrm>
              <a:off x="0" y="0"/>
              <a:ext cx="1824222" cy="343735"/>
            </a:xfrm>
            <a:custGeom>
              <a:avLst/>
              <a:gdLst/>
              <a:ahLst/>
              <a:cxnLst/>
              <a:rect l="l" t="t" r="r" b="b"/>
              <a:pathLst>
                <a:path w="1824222" h="343735">
                  <a:moveTo>
                    <a:pt x="0" y="0"/>
                  </a:moveTo>
                  <a:lnTo>
                    <a:pt x="1824222" y="0"/>
                  </a:lnTo>
                  <a:lnTo>
                    <a:pt x="1824222" y="343735"/>
                  </a:lnTo>
                  <a:lnTo>
                    <a:pt x="0" y="343735"/>
                  </a:lnTo>
                  <a:close/>
                </a:path>
              </a:pathLst>
            </a:custGeom>
            <a:solidFill>
              <a:srgbClr val="F9E144"/>
            </a:solidFill>
          </p:spPr>
        </p:sp>
        <p:sp>
          <p:nvSpPr>
            <p:cNvPr id="6" name="TextBox 10"/>
            <p:cNvSpPr txBox="1"/>
            <p:nvPr/>
          </p:nvSpPr>
          <p:spPr>
            <a:xfrm>
              <a:off x="0" y="0"/>
              <a:ext cx="1824222" cy="3437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40"/>
                </a:lnSpc>
              </a:pPr>
            </a:p>
          </p:txBody>
        </p:sp>
      </p:grpSp>
      <p:sp>
        <p:nvSpPr>
          <p:cNvPr id="7" name="TextBox 11"/>
          <p:cNvSpPr txBox="1"/>
          <p:nvPr/>
        </p:nvSpPr>
        <p:spPr>
          <a:xfrm>
            <a:off x="14839596" y="626651"/>
            <a:ext cx="3171428" cy="10381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zh-CN" altLang="en-US" sz="6000" dirty="0">
                <a:solidFill>
                  <a:srgbClr val="21529C"/>
                </a:solidFill>
                <a:latin typeface="字由点字倔强黑" panose="00020600040101010101"/>
                <a:ea typeface="字由点字倔强黑" panose="00020600040101010101"/>
                <a:cs typeface="字由点字倔强黑" panose="00020600040101010101"/>
                <a:sym typeface="字由点字倔强黑" panose="00020600040101010101"/>
              </a:rPr>
              <a:t>宁波十校</a:t>
            </a:r>
            <a:endParaRPr lang="en-US" sz="6000" dirty="0">
              <a:solidFill>
                <a:srgbClr val="21529C"/>
              </a:solidFill>
              <a:latin typeface="字由点字倔强黑" panose="00020600040101010101"/>
              <a:ea typeface="字由点字倔强黑" panose="00020600040101010101"/>
              <a:cs typeface="字由点字倔强黑" panose="00020600040101010101"/>
              <a:sym typeface="字由点字倔强黑" panose="00020600040101010101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922389"/>
            <a:ext cx="12039600" cy="2867769"/>
          </a:xfrm>
          <a:prstGeom prst="rect">
            <a:avLst/>
          </a:prstGeom>
        </p:spPr>
      </p:pic>
      <p:grpSp>
        <p:nvGrpSpPr>
          <p:cNvPr id="10" name="Group 20"/>
          <p:cNvGrpSpPr/>
          <p:nvPr/>
        </p:nvGrpSpPr>
        <p:grpSpPr>
          <a:xfrm>
            <a:off x="12372224" y="2324100"/>
            <a:ext cx="6264625" cy="1129138"/>
            <a:chOff x="0" y="0"/>
            <a:chExt cx="8352832" cy="1505517"/>
          </a:xfrm>
        </p:grpSpPr>
        <p:grpSp>
          <p:nvGrpSpPr>
            <p:cNvPr id="11" name="Group 21"/>
            <p:cNvGrpSpPr/>
            <p:nvPr/>
          </p:nvGrpSpPr>
          <p:grpSpPr>
            <a:xfrm>
              <a:off x="77948" y="0"/>
              <a:ext cx="1505517" cy="1505517"/>
              <a:chOff x="0" y="0"/>
              <a:chExt cx="812800" cy="812800"/>
            </a:xfrm>
          </p:grpSpPr>
          <p:sp>
            <p:nvSpPr>
              <p:cNvPr id="17" name="Freeform 2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18" name="TextBox 23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</a:p>
            </p:txBody>
          </p:sp>
        </p:grpSp>
        <p:sp>
          <p:nvSpPr>
            <p:cNvPr id="12" name="TextBox 24"/>
            <p:cNvSpPr txBox="1"/>
            <p:nvPr/>
          </p:nvSpPr>
          <p:spPr>
            <a:xfrm>
              <a:off x="186314" y="275177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95"/>
                </a:lnSpc>
                <a:spcBef>
                  <a:spcPct val="0"/>
                </a:spcBef>
              </a:pPr>
              <a:r>
                <a:rPr lang="en-US" sz="4070" b="1" dirty="0">
                  <a:solidFill>
                    <a:srgbClr val="21529C"/>
                  </a:solidFill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01</a:t>
              </a:r>
              <a:endParaRPr lang="en-US" sz="4070" b="1" dirty="0">
                <a:solidFill>
                  <a:srgbClr val="21529C"/>
                </a:solidFill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grpSp>
          <p:nvGrpSpPr>
            <p:cNvPr id="13" name="Group 25"/>
            <p:cNvGrpSpPr/>
            <p:nvPr/>
          </p:nvGrpSpPr>
          <p:grpSpPr>
            <a:xfrm>
              <a:off x="0" y="151321"/>
              <a:ext cx="379630" cy="379630"/>
              <a:chOff x="0" y="0"/>
              <a:chExt cx="812800" cy="812800"/>
            </a:xfrm>
          </p:grpSpPr>
          <p:sp>
            <p:nvSpPr>
              <p:cNvPr id="15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16" name="TextBox 27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"/>
                  </a:lnSpc>
                </a:pPr>
              </a:p>
            </p:txBody>
          </p:sp>
        </p:grpSp>
        <p:sp>
          <p:nvSpPr>
            <p:cNvPr id="14" name="TextBox 28"/>
            <p:cNvSpPr txBox="1"/>
            <p:nvPr/>
          </p:nvSpPr>
          <p:spPr>
            <a:xfrm>
              <a:off x="2007898" y="274436"/>
              <a:ext cx="6344934" cy="910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00"/>
                </a:lnSpc>
                <a:spcBef>
                  <a:spcPct val="0"/>
                </a:spcBef>
              </a:pPr>
              <a:r>
                <a:rPr lang="en-US" sz="4400" dirty="0">
                  <a:solidFill>
                    <a:srgbClr val="FFC000"/>
                  </a:solidFill>
                  <a:latin typeface="Times New Roman" panose="02020603050405020304" pitchFamily="18" charset="0"/>
                  <a:ea typeface="阿里巴巴普惠体" panose="00020600040101010101"/>
                  <a:cs typeface="Times New Roman" panose="02020603050405020304" pitchFamily="18" charset="0"/>
                  <a:sym typeface="阿里巴巴普惠体" panose="00020600040101010101"/>
                </a:rPr>
                <a:t>B</a:t>
              </a:r>
              <a:r>
                <a:rPr lang="en-US" sz="4400" dirty="0">
                  <a:solidFill>
                    <a:srgbClr val="0070C0"/>
                  </a:solidFill>
                  <a:latin typeface="Times New Roman" panose="02020603050405020304" pitchFamily="18" charset="0"/>
                  <a:ea typeface="阿里巴巴普惠体" panose="00020600040101010101"/>
                  <a:cs typeface="Times New Roman" panose="02020603050405020304" pitchFamily="18" charset="0"/>
                  <a:sym typeface="阿里巴巴普惠体" panose="00020600040101010101"/>
                </a:rPr>
                <a:t>’s response</a:t>
              </a:r>
              <a:endParaRPr lang="en-US" sz="4400" dirty="0">
                <a:solidFill>
                  <a:srgbClr val="0070C0"/>
                </a:solidFill>
                <a:latin typeface="Times New Roman" panose="02020603050405020304" pitchFamily="18" charset="0"/>
                <a:ea typeface="阿里巴巴普惠体" panose="00020600040101010101"/>
                <a:cs typeface="Times New Roman" panose="02020603050405020304" pitchFamily="18" charset="0"/>
                <a:sym typeface="阿里巴巴普惠体" panose="00020600040101010101"/>
              </a:endParaRPr>
            </a:p>
          </p:txBody>
        </p:sp>
      </p:grpSp>
      <p:grpSp>
        <p:nvGrpSpPr>
          <p:cNvPr id="19" name="Group 9"/>
          <p:cNvGrpSpPr/>
          <p:nvPr/>
        </p:nvGrpSpPr>
        <p:grpSpPr>
          <a:xfrm>
            <a:off x="15773400" y="3196326"/>
            <a:ext cx="1950832" cy="880374"/>
            <a:chOff x="0" y="-47625"/>
            <a:chExt cx="1251957" cy="564985"/>
          </a:xfrm>
        </p:grpSpPr>
        <p:sp>
          <p:nvSpPr>
            <p:cNvPr id="20" name="Freeform 10"/>
            <p:cNvSpPr/>
            <p:nvPr/>
          </p:nvSpPr>
          <p:spPr>
            <a:xfrm>
              <a:off x="0" y="84787"/>
              <a:ext cx="1251957" cy="432573"/>
            </a:xfrm>
            <a:custGeom>
              <a:avLst/>
              <a:gdLst/>
              <a:ahLst/>
              <a:cxnLst/>
              <a:rect l="l" t="t" r="r" b="b"/>
              <a:pathLst>
                <a:path w="1251957" h="432573">
                  <a:moveTo>
                    <a:pt x="1048757" y="0"/>
                  </a:moveTo>
                  <a:cubicBezTo>
                    <a:pt x="1160982" y="0"/>
                    <a:pt x="1251957" y="96835"/>
                    <a:pt x="1251957" y="216286"/>
                  </a:cubicBezTo>
                  <a:cubicBezTo>
                    <a:pt x="1251957" y="335738"/>
                    <a:pt x="1160982" y="432573"/>
                    <a:pt x="1048757" y="432573"/>
                  </a:cubicBezTo>
                  <a:lnTo>
                    <a:pt x="203200" y="432573"/>
                  </a:lnTo>
                  <a:cubicBezTo>
                    <a:pt x="90976" y="432573"/>
                    <a:pt x="0" y="335738"/>
                    <a:pt x="0" y="216286"/>
                  </a:cubicBezTo>
                  <a:cubicBezTo>
                    <a:pt x="0" y="96835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21529C"/>
            </a:solidFill>
          </p:spPr>
          <p:txBody>
            <a:bodyPr/>
            <a:lstStyle/>
            <a:p>
              <a:pPr algn="ctr"/>
              <a:r>
                <a:rPr lang="zh-CN" altLang="en-US" sz="3200" dirty="0">
                  <a:solidFill>
                    <a:schemeClr val="bg1"/>
                  </a:solidFill>
                </a:rPr>
                <a:t>肢体动作</a:t>
              </a:r>
              <a:endParaRPr lang="zh-CN" altLang="en-US" sz="32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Box 11"/>
            <p:cNvSpPr txBox="1"/>
            <p:nvPr/>
          </p:nvSpPr>
          <p:spPr>
            <a:xfrm>
              <a:off x="0" y="-47625"/>
              <a:ext cx="1251957" cy="48019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60"/>
                </a:lnSpc>
                <a:spcBef>
                  <a:spcPct val="0"/>
                </a:spcBef>
              </a:pPr>
            </a:p>
          </p:txBody>
        </p:sp>
      </p:grpSp>
      <p:sp>
        <p:nvSpPr>
          <p:cNvPr id="22" name="Freeform 22"/>
          <p:cNvSpPr/>
          <p:nvPr/>
        </p:nvSpPr>
        <p:spPr>
          <a:xfrm>
            <a:off x="14739724" y="2193741"/>
            <a:ext cx="703124" cy="596619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406400" y="0"/>
                </a:moveTo>
                <a:cubicBezTo>
                  <a:pt x="181951" y="0"/>
                  <a:pt x="0" y="181951"/>
                  <a:pt x="0" y="406400"/>
                </a:cubicBezTo>
                <a:cubicBezTo>
                  <a:pt x="0" y="630849"/>
                  <a:pt x="181951" y="812800"/>
                  <a:pt x="406400" y="812800"/>
                </a:cubicBezTo>
                <a:cubicBezTo>
                  <a:pt x="630849" y="812800"/>
                  <a:pt x="812800" y="630849"/>
                  <a:pt x="812800" y="406400"/>
                </a:cubicBezTo>
                <a:cubicBezTo>
                  <a:pt x="812800" y="181951"/>
                  <a:pt x="630849" y="0"/>
                  <a:pt x="406400" y="0"/>
                </a:cubicBezTo>
                <a:close/>
              </a:path>
            </a:pathLst>
          </a:custGeom>
          <a:solidFill>
            <a:srgbClr val="F9E144"/>
          </a:solidFill>
        </p:spPr>
        <p:txBody>
          <a:bodyPr/>
          <a:lstStyle/>
          <a:p>
            <a:pPr algn="ctr"/>
            <a:r>
              <a:rPr lang="zh-CN" altLang="en-US" sz="3200" dirty="0"/>
              <a:t>头</a:t>
            </a:r>
            <a:endParaRPr lang="zh-CN" altLang="en-US" sz="3200" dirty="0"/>
          </a:p>
        </p:txBody>
      </p:sp>
      <p:grpSp>
        <p:nvGrpSpPr>
          <p:cNvPr id="24" name="Group 31"/>
          <p:cNvGrpSpPr/>
          <p:nvPr/>
        </p:nvGrpSpPr>
        <p:grpSpPr>
          <a:xfrm>
            <a:off x="12430685" y="4680761"/>
            <a:ext cx="4658201" cy="1129138"/>
            <a:chOff x="0" y="0"/>
            <a:chExt cx="6210934" cy="1505517"/>
          </a:xfrm>
        </p:grpSpPr>
        <p:sp>
          <p:nvSpPr>
            <p:cNvPr id="25" name="TextBox 32"/>
            <p:cNvSpPr txBox="1"/>
            <p:nvPr/>
          </p:nvSpPr>
          <p:spPr>
            <a:xfrm>
              <a:off x="2033298" y="282884"/>
              <a:ext cx="4177636" cy="92204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5600"/>
                </a:lnSpc>
                <a:spcBef>
                  <a:spcPct val="0"/>
                </a:spcBef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Explanation</a:t>
              </a:r>
              <a:endParaRPr lang="en-US" sz="4000" dirty="0">
                <a:solidFill>
                  <a:srgbClr val="0070C0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endParaRPr>
            </a:p>
          </p:txBody>
        </p:sp>
        <p:grpSp>
          <p:nvGrpSpPr>
            <p:cNvPr id="26" name="Group 33"/>
            <p:cNvGrpSpPr/>
            <p:nvPr/>
          </p:nvGrpSpPr>
          <p:grpSpPr>
            <a:xfrm>
              <a:off x="25400" y="0"/>
              <a:ext cx="1505517" cy="1505517"/>
              <a:chOff x="0" y="0"/>
              <a:chExt cx="812800" cy="812800"/>
            </a:xfrm>
          </p:grpSpPr>
          <p:sp>
            <p:nvSpPr>
              <p:cNvPr id="31" name="Freeform 3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32" name="TextBox 35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500"/>
                  </a:lnSpc>
                </a:pPr>
              </a:p>
            </p:txBody>
          </p:sp>
        </p:grpSp>
        <p:sp>
          <p:nvSpPr>
            <p:cNvPr id="27" name="TextBox 36"/>
            <p:cNvSpPr txBox="1"/>
            <p:nvPr/>
          </p:nvSpPr>
          <p:spPr>
            <a:xfrm>
              <a:off x="133767" y="255496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95"/>
                </a:lnSpc>
                <a:spcBef>
                  <a:spcPct val="0"/>
                </a:spcBef>
              </a:pPr>
              <a:r>
                <a:rPr lang="en-US" sz="4070" b="1" dirty="0">
                  <a:solidFill>
                    <a:srgbClr val="21529C"/>
                  </a:solidFill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03</a:t>
              </a:r>
              <a:endParaRPr lang="en-US" sz="4070" b="1" dirty="0">
                <a:solidFill>
                  <a:srgbClr val="21529C"/>
                </a:solidFill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grpSp>
          <p:nvGrpSpPr>
            <p:cNvPr id="28" name="Group 37"/>
            <p:cNvGrpSpPr/>
            <p:nvPr/>
          </p:nvGrpSpPr>
          <p:grpSpPr>
            <a:xfrm>
              <a:off x="0" y="132356"/>
              <a:ext cx="379630" cy="379630"/>
              <a:chOff x="0" y="0"/>
              <a:chExt cx="812800" cy="812800"/>
            </a:xfrm>
          </p:grpSpPr>
          <p:sp>
            <p:nvSpPr>
              <p:cNvPr id="29" name="Freeform 3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0" name="TextBox 39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40"/>
                  </a:lnSpc>
                </a:pPr>
              </a:p>
            </p:txBody>
          </p:sp>
        </p:grpSp>
      </p:grpSp>
      <p:grpSp>
        <p:nvGrpSpPr>
          <p:cNvPr id="33" name="Group 10"/>
          <p:cNvGrpSpPr/>
          <p:nvPr/>
        </p:nvGrpSpPr>
        <p:grpSpPr>
          <a:xfrm>
            <a:off x="12538597" y="7136689"/>
            <a:ext cx="5042573" cy="1129138"/>
            <a:chOff x="0" y="0"/>
            <a:chExt cx="6723431" cy="1505517"/>
          </a:xfrm>
        </p:grpSpPr>
        <p:grpSp>
          <p:nvGrpSpPr>
            <p:cNvPr id="34" name="Group 11"/>
            <p:cNvGrpSpPr/>
            <p:nvPr/>
          </p:nvGrpSpPr>
          <p:grpSpPr>
            <a:xfrm>
              <a:off x="0" y="0"/>
              <a:ext cx="1505517" cy="1505517"/>
              <a:chOff x="0" y="0"/>
              <a:chExt cx="812800" cy="812800"/>
            </a:xfrm>
          </p:grpSpPr>
          <p:sp>
            <p:nvSpPr>
              <p:cNvPr id="40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E144"/>
              </a:solidFill>
            </p:spPr>
          </p:sp>
          <p:sp>
            <p:nvSpPr>
              <p:cNvPr id="41" name="TextBox 13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390"/>
                  </a:lnSpc>
                </a:pPr>
              </a:p>
            </p:txBody>
          </p:sp>
        </p:grpSp>
        <p:grpSp>
          <p:nvGrpSpPr>
            <p:cNvPr id="35" name="Group 14"/>
            <p:cNvGrpSpPr/>
            <p:nvPr/>
          </p:nvGrpSpPr>
          <p:grpSpPr>
            <a:xfrm>
              <a:off x="0" y="116771"/>
              <a:ext cx="367751" cy="367751"/>
              <a:chOff x="0" y="0"/>
              <a:chExt cx="812800" cy="812800"/>
            </a:xfrm>
          </p:grpSpPr>
          <p:sp>
            <p:nvSpPr>
              <p:cNvPr id="38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39" name="TextBox 16"/>
              <p:cNvSpPr txBox="1"/>
              <p:nvPr/>
            </p:nvSpPr>
            <p:spPr>
              <a:xfrm>
                <a:off x="76200" y="76200"/>
                <a:ext cx="660400" cy="6604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35"/>
                  </a:lnSpc>
                </a:pPr>
              </a:p>
            </p:txBody>
          </p:sp>
        </p:grpSp>
        <p:sp>
          <p:nvSpPr>
            <p:cNvPr id="36" name="TextBox 17"/>
            <p:cNvSpPr txBox="1"/>
            <p:nvPr/>
          </p:nvSpPr>
          <p:spPr>
            <a:xfrm>
              <a:off x="108367" y="275177"/>
              <a:ext cx="1288245" cy="8884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695"/>
                </a:lnSpc>
                <a:spcBef>
                  <a:spcPct val="0"/>
                </a:spcBef>
              </a:pPr>
              <a:r>
                <a:rPr lang="en-US" sz="4070" b="1" dirty="0">
                  <a:solidFill>
                    <a:srgbClr val="21529C"/>
                  </a:solidFill>
                  <a:latin typeface="阿里巴巴普惠体 Bold" panose="00020600040101010101"/>
                  <a:ea typeface="阿里巴巴普惠体 Bold" panose="00020600040101010101"/>
                  <a:cs typeface="阿里巴巴普惠体 Bold" panose="00020600040101010101"/>
                  <a:sym typeface="阿里巴巴普惠体 Bold" panose="00020600040101010101"/>
                </a:rPr>
                <a:t>02</a:t>
              </a:r>
              <a:endParaRPr lang="en-US" sz="4070" b="1" dirty="0">
                <a:solidFill>
                  <a:srgbClr val="21529C"/>
                </a:solidFill>
                <a:latin typeface="阿里巴巴普惠体 Bold" panose="00020600040101010101"/>
                <a:ea typeface="阿里巴巴普惠体 Bold" panose="00020600040101010101"/>
                <a:cs typeface="阿里巴巴普惠体 Bold" panose="00020600040101010101"/>
                <a:sym typeface="阿里巴巴普惠体 Bold" panose="00020600040101010101"/>
              </a:endParaRPr>
            </a:p>
          </p:txBody>
        </p:sp>
        <p:sp>
          <p:nvSpPr>
            <p:cNvPr id="37" name="TextBox 18"/>
            <p:cNvSpPr txBox="1"/>
            <p:nvPr/>
          </p:nvSpPr>
          <p:spPr>
            <a:xfrm>
              <a:off x="1924617" y="274436"/>
              <a:ext cx="4798814" cy="92204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600"/>
                </a:lnSpc>
                <a:spcBef>
                  <a:spcPct val="0"/>
                </a:spcBef>
              </a:pP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Then, </a:t>
              </a: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A</a:t>
              </a: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 Regular" panose="02020603050405020304" charset="0"/>
                  <a:ea typeface="楷体" panose="02010609060101010101" charset="-122"/>
                  <a:cs typeface="Times New Roman Regular" panose="02020603050405020304" charset="0"/>
                  <a:sym typeface="+mn-ea"/>
                </a:rPr>
                <a:t> did ...</a:t>
              </a:r>
              <a:endParaRPr lang="en-US" sz="4000" dirty="0">
                <a:solidFill>
                  <a:srgbClr val="0070C0"/>
                </a:solidFill>
                <a:latin typeface="阿里巴巴普惠体" panose="00020600040101010101"/>
                <a:ea typeface="阿里巴巴普惠体" panose="00020600040101010101"/>
                <a:cs typeface="阿里巴巴普惠体" panose="00020600040101010101"/>
                <a:sym typeface="阿里巴巴普惠体" panose="00020600040101010101"/>
              </a:endParaRPr>
            </a:p>
          </p:txBody>
        </p:sp>
      </p:grpSp>
      <p:cxnSp>
        <p:nvCxnSpPr>
          <p:cNvPr id="48" name="直接箭头连接符 47"/>
          <p:cNvCxnSpPr/>
          <p:nvPr/>
        </p:nvCxnSpPr>
        <p:spPr>
          <a:xfrm flipH="1">
            <a:off x="15773400" y="5470019"/>
            <a:ext cx="684496" cy="2004203"/>
          </a:xfrm>
          <a:prstGeom prst="straightConnector1">
            <a:avLst/>
          </a:prstGeom>
          <a:ln w="57150">
            <a:solidFill>
              <a:srgbClr val="FFC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Freeform 10"/>
          <p:cNvSpPr/>
          <p:nvPr/>
        </p:nvSpPr>
        <p:spPr>
          <a:xfrm>
            <a:off x="15760585" y="1886159"/>
            <a:ext cx="1950832" cy="674046"/>
          </a:xfrm>
          <a:custGeom>
            <a:avLst/>
            <a:gdLst/>
            <a:ahLst/>
            <a:cxnLst/>
            <a:rect l="l" t="t" r="r" b="b"/>
            <a:pathLst>
              <a:path w="1251957" h="432573">
                <a:moveTo>
                  <a:pt x="1048757" y="0"/>
                </a:moveTo>
                <a:cubicBezTo>
                  <a:pt x="1160982" y="0"/>
                  <a:pt x="1251957" y="96835"/>
                  <a:pt x="1251957" y="216286"/>
                </a:cubicBezTo>
                <a:cubicBezTo>
                  <a:pt x="1251957" y="335738"/>
                  <a:pt x="1160982" y="432573"/>
                  <a:pt x="1048757" y="432573"/>
                </a:cubicBezTo>
                <a:lnTo>
                  <a:pt x="203200" y="432573"/>
                </a:lnTo>
                <a:cubicBezTo>
                  <a:pt x="90976" y="432573"/>
                  <a:pt x="0" y="335738"/>
                  <a:pt x="0" y="216286"/>
                </a:cubicBezTo>
                <a:cubicBezTo>
                  <a:pt x="0" y="96835"/>
                  <a:pt x="90976" y="0"/>
                  <a:pt x="203200" y="0"/>
                </a:cubicBezTo>
                <a:close/>
              </a:path>
            </a:pathLst>
          </a:custGeom>
          <a:solidFill>
            <a:srgbClr val="21529C"/>
          </a:solidFill>
        </p:spPr>
        <p:txBody>
          <a:bodyPr/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情绪描写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52" name="Freeform 10"/>
          <p:cNvSpPr/>
          <p:nvPr/>
        </p:nvSpPr>
        <p:spPr>
          <a:xfrm>
            <a:off x="14170259" y="5657542"/>
            <a:ext cx="1950832" cy="1061025"/>
          </a:xfrm>
          <a:custGeom>
            <a:avLst/>
            <a:gdLst/>
            <a:ahLst/>
            <a:cxnLst/>
            <a:rect l="l" t="t" r="r" b="b"/>
            <a:pathLst>
              <a:path w="1251957" h="432573">
                <a:moveTo>
                  <a:pt x="1048757" y="0"/>
                </a:moveTo>
                <a:cubicBezTo>
                  <a:pt x="1160982" y="0"/>
                  <a:pt x="1251957" y="96835"/>
                  <a:pt x="1251957" y="216286"/>
                </a:cubicBezTo>
                <a:cubicBezTo>
                  <a:pt x="1251957" y="335738"/>
                  <a:pt x="1160982" y="432573"/>
                  <a:pt x="1048757" y="432573"/>
                </a:cubicBezTo>
                <a:lnTo>
                  <a:pt x="203200" y="432573"/>
                </a:lnTo>
                <a:cubicBezTo>
                  <a:pt x="90976" y="432573"/>
                  <a:pt x="0" y="335738"/>
                  <a:pt x="0" y="216286"/>
                </a:cubicBezTo>
                <a:cubicBezTo>
                  <a:pt x="0" y="96835"/>
                  <a:pt x="90976" y="0"/>
                  <a:pt x="203200" y="0"/>
                </a:cubicBezTo>
                <a:close/>
              </a:path>
            </a:pathLst>
          </a:custGeom>
          <a:solidFill>
            <a:srgbClr val="21529C"/>
          </a:solidFill>
        </p:spPr>
        <p:txBody>
          <a:bodyPr/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直接说</a:t>
            </a:r>
            <a:endParaRPr lang="en-US" altLang="zh-CN" sz="3200" dirty="0">
              <a:solidFill>
                <a:schemeClr val="bg1"/>
              </a:solidFill>
            </a:endParaRPr>
          </a:p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间接说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sp>
        <p:nvSpPr>
          <p:cNvPr id="53" name="Freeform 10"/>
          <p:cNvSpPr/>
          <p:nvPr/>
        </p:nvSpPr>
        <p:spPr>
          <a:xfrm>
            <a:off x="15764149" y="2640654"/>
            <a:ext cx="1950832" cy="674046"/>
          </a:xfrm>
          <a:custGeom>
            <a:avLst/>
            <a:gdLst/>
            <a:ahLst/>
            <a:cxnLst/>
            <a:rect l="l" t="t" r="r" b="b"/>
            <a:pathLst>
              <a:path w="1251957" h="432573">
                <a:moveTo>
                  <a:pt x="1048757" y="0"/>
                </a:moveTo>
                <a:cubicBezTo>
                  <a:pt x="1160982" y="0"/>
                  <a:pt x="1251957" y="96835"/>
                  <a:pt x="1251957" y="216286"/>
                </a:cubicBezTo>
                <a:cubicBezTo>
                  <a:pt x="1251957" y="335738"/>
                  <a:pt x="1160982" y="432573"/>
                  <a:pt x="1048757" y="432573"/>
                </a:cubicBezTo>
                <a:lnTo>
                  <a:pt x="203200" y="432573"/>
                </a:lnTo>
                <a:cubicBezTo>
                  <a:pt x="90976" y="432573"/>
                  <a:pt x="0" y="335738"/>
                  <a:pt x="0" y="216286"/>
                </a:cubicBezTo>
                <a:cubicBezTo>
                  <a:pt x="0" y="96835"/>
                  <a:pt x="90976" y="0"/>
                  <a:pt x="203200" y="0"/>
                </a:cubicBezTo>
                <a:close/>
              </a:path>
            </a:pathLst>
          </a:custGeom>
          <a:solidFill>
            <a:srgbClr val="21529C"/>
          </a:solidFill>
        </p:spPr>
        <p:txBody>
          <a:bodyPr/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</a:rPr>
              <a:t>语言描写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  <p:pic>
        <p:nvPicPr>
          <p:cNvPr id="5124" name="图片 6" descr="logo横版 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19880" y="716915"/>
            <a:ext cx="826770" cy="8750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7" grpId="0" animBg="1"/>
      <p:bldP spid="52" grpId="0" animBg="1"/>
      <p:bldP spid="53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5184</Words>
  <Application>WPS 演示</Application>
  <PresentationFormat>自定义</PresentationFormat>
  <Paragraphs>399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4" baseType="lpstr">
      <vt:lpstr>Arial</vt:lpstr>
      <vt:lpstr>宋体</vt:lpstr>
      <vt:lpstr>Wingdings</vt:lpstr>
      <vt:lpstr>字由点字倔强黑</vt:lpstr>
      <vt:lpstr>阿里巴巴普惠体</vt:lpstr>
      <vt:lpstr>阿里巴巴普惠体 Bold</vt:lpstr>
      <vt:lpstr>Times New Roman Regular</vt:lpstr>
      <vt:lpstr>楷体</vt:lpstr>
      <vt:lpstr>Times New Roman</vt:lpstr>
      <vt:lpstr>等线</vt:lpstr>
      <vt:lpstr>Calibri</vt:lpstr>
      <vt:lpstr>-apple-system</vt:lpstr>
      <vt:lpstr>微软雅黑</vt:lpstr>
      <vt:lpstr>Arial Unicode MS</vt:lpstr>
      <vt:lpstr>HelveticaNeue</vt:lpstr>
      <vt:lpstr>华文新魏</vt:lpstr>
      <vt:lpstr>Segoe Print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蓝黄插画风产品计划宣传演示文稿</dc:title>
  <dc:creator>Administrator</dc:creator>
  <cp:lastModifiedBy>Administrator</cp:lastModifiedBy>
  <cp:revision>20</cp:revision>
  <dcterms:created xsi:type="dcterms:W3CDTF">2006-08-16T00:00:00Z</dcterms:created>
  <dcterms:modified xsi:type="dcterms:W3CDTF">2025-04-29T06:58:15Z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2052-11.8.2.7978</vt:lpwstr>
  </property>
</Properties>
</file>