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90" r:id="rId3"/>
    <p:sldId id="256" r:id="rId4"/>
    <p:sldId id="358" r:id="rId5"/>
    <p:sldId id="357" r:id="rId7"/>
    <p:sldId id="359" r:id="rId8"/>
    <p:sldId id="360" r:id="rId9"/>
    <p:sldId id="320" r:id="rId10"/>
    <p:sldId id="321" r:id="rId11"/>
    <p:sldId id="323" r:id="rId12"/>
    <p:sldId id="325" r:id="rId13"/>
    <p:sldId id="331" r:id="rId14"/>
    <p:sldId id="353" r:id="rId15"/>
    <p:sldId id="367" r:id="rId16"/>
    <p:sldId id="361" r:id="rId17"/>
    <p:sldId id="337" r:id="rId18"/>
    <p:sldId id="355" r:id="rId19"/>
    <p:sldId id="356" r:id="rId20"/>
    <p:sldId id="362" r:id="rId21"/>
    <p:sldId id="363" r:id="rId22"/>
    <p:sldId id="343" r:id="rId23"/>
    <p:sldId id="332" r:id="rId24"/>
    <p:sldId id="338" r:id="rId25"/>
    <p:sldId id="364" r:id="rId26"/>
    <p:sldId id="339" r:id="rId27"/>
    <p:sldId id="365" r:id="rId28"/>
    <p:sldId id="366" r:id="rId29"/>
    <p:sldId id="341" r:id="rId30"/>
    <p:sldId id="347" r:id="rId31"/>
    <p:sldId id="340" r:id="rId32"/>
    <p:sldId id="327" r:id="rId33"/>
    <p:sldId id="350" r:id="rId34"/>
    <p:sldId id="326" r:id="rId35"/>
    <p:sldId id="328" r:id="rId36"/>
    <p:sldId id="318" r:id="rId3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6600CC"/>
    <a:srgbClr val="006600"/>
    <a:srgbClr val="CC3300"/>
    <a:srgbClr val="FF9900"/>
    <a:srgbClr val="003300"/>
    <a:srgbClr val="008000"/>
    <a:srgbClr val="CC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6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-58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53B400B-13E7-4092-903F-9AB890B23E9A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18794712-5904-427E-9D18-2A9E9DE4742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无页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有页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 userDrawn="1"/>
        </p:nvSpPr>
        <p:spPr>
          <a:xfrm>
            <a:off x="11304588" y="6086475"/>
            <a:ext cx="298450" cy="2984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11603038" y="6034088"/>
            <a:ext cx="142875" cy="14128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11690350" y="6248400"/>
            <a:ext cx="60325" cy="603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11239500" y="6048375"/>
            <a:ext cx="43021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</a:defRPr>
            </a:lvl1pPr>
          </a:lstStyle>
          <a:p>
            <a:fld id="{3CAA7E89-ABB9-485B-8EAF-4D6A08193F1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5D6424-2A38-4113-8D85-15E0655AD89C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0F63C7-9F3E-43CD-B8B1-682246650FD3}" type="slidenum">
              <a:rPr lang="zh-CN" altLang="en-US"/>
            </a:fld>
            <a:endParaRPr lang="zh-CN" altLang="en-US"/>
          </a:p>
        </p:txBody>
      </p:sp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69345" y="100988"/>
            <a:ext cx="829310" cy="2683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3832622" y="2484835"/>
            <a:ext cx="257175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69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感恩遇见，相互成就，本课件资料仅供您个人参考、教学使用，严禁自行在网络传播，违者依知识产权法追究法律责任。</a:t>
            </a:r>
            <a:endParaRPr kumimoji="1" lang="en-US" altLang="zh-CN" sz="169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69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69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更多教学资源请关注</a:t>
            </a:r>
            <a:endParaRPr kumimoji="1" lang="en-US" altLang="zh-CN" sz="169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69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公众号：溯恩高中英语</a:t>
            </a:r>
            <a:endParaRPr kumimoji="1" lang="zh-CN" altLang="en-US" sz="169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3038475"/>
            <a:ext cx="1382316" cy="138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6473428" y="2484836"/>
            <a:ext cx="2194322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53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pitchFamily="2" charset="-122"/>
                <a:ea typeface="宋体" panose="02010600030101010101" pitchFamily="2" charset="-122"/>
                <a:cs typeface="+mn-cs"/>
              </a:rPr>
              <a:t>知识产权声明</a:t>
            </a:r>
            <a:endParaRPr kumimoji="1" lang="zh-CN" altLang="en-US" sz="253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新魏" panose="0201080004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文本框 37892"/>
          <p:cNvSpPr txBox="1">
            <a:spLocks noChangeArrowheads="1"/>
          </p:cNvSpPr>
          <p:nvPr/>
        </p:nvSpPr>
        <p:spPr bwMode="auto">
          <a:xfrm>
            <a:off x="782198" y="468219"/>
            <a:ext cx="9463489" cy="64633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Read carefully and choose the answers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2361" y="2412695"/>
            <a:ext cx="86592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事实上，完形填空</a:t>
            </a:r>
            <a:r>
              <a:rPr lang="en-US" altLang="zh-CN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:</a:t>
            </a:r>
            <a:endParaRPr lang="en-US" altLang="zh-CN" sz="36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从头到尾充满了</a:t>
            </a:r>
            <a:r>
              <a:rPr lang="zh-CN" altLang="en-US" sz="36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暗示</a:t>
            </a:r>
            <a:endParaRPr lang="en-US" altLang="zh-CN" sz="36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    即使是猜，也要猜得</a:t>
            </a:r>
            <a:r>
              <a:rPr lang="zh-CN" altLang="en-US" sz="36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有理有据</a:t>
            </a:r>
            <a:endParaRPr lang="zh-CN" altLang="en-US" sz="36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4552" y="14200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技巧</a:t>
            </a:r>
            <a:r>
              <a:rPr lang="en-US" altLang="zh-CN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03877" y="1516051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6415" y="1432193"/>
            <a:ext cx="6940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关注</a:t>
            </a:r>
            <a:r>
              <a:rPr lang="en-US" altLang="zh-CN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</a:t>
            </a:r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复现</a:t>
            </a:r>
            <a:r>
              <a:rPr lang="en-US" altLang="zh-CN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”</a:t>
            </a:r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</a:t>
            </a:r>
            <a:r>
              <a:rPr lang="en-US" altLang="zh-CN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</a:t>
            </a:r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同现</a:t>
            </a:r>
            <a:r>
              <a:rPr lang="en-US" altLang="zh-CN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”</a:t>
            </a:r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提示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2663" y="1453968"/>
            <a:ext cx="10410942" cy="28623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复现是一种词汇衔接手段，它通过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原词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</a:t>
            </a:r>
            <a:r>
              <a:rPr lang="zh-CN" altLang="en-US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（近）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义词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反义词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上义词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下义词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同根词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等形式，</a:t>
            </a:r>
            <a:r>
              <a:rPr lang="zh-CN" altLang="zh-CN" sz="3600" b="1" u="sng" dirty="0">
                <a:solidFill>
                  <a:srgbClr val="66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重复出现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来表达某一概念，使整篇文章上下连贯，有机地衔接在一起。</a:t>
            </a:r>
            <a:endParaRPr lang="en-US" altLang="zh-CN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144" y="495241"/>
            <a:ext cx="1616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复现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01333" y="672027"/>
            <a:ext cx="446119" cy="380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5570" y="5111827"/>
            <a:ext cx="7370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err="1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colour</a:t>
            </a:r>
            <a:r>
              <a:rPr lang="en-US" altLang="zh-CN" sz="3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 red  white  black  green </a:t>
            </a:r>
            <a:endParaRPr lang="zh-CN" altLang="en-US" sz="3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853368" y="5089793"/>
            <a:ext cx="1465243" cy="661012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4088273" y="2212295"/>
            <a:ext cx="1632333" cy="661012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3789802" y="2915322"/>
            <a:ext cx="943563" cy="216345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5959045" y="2188165"/>
            <a:ext cx="1632333" cy="661012"/>
          </a:xfrm>
          <a:prstGeom prst="ellipse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313103" y="5106318"/>
            <a:ext cx="4280054" cy="661012"/>
          </a:xfrm>
          <a:prstGeom prst="ellipse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/>
          <p:nvPr/>
        </p:nvCxnSpPr>
        <p:spPr>
          <a:xfrm flipH="1" flipV="1">
            <a:off x="6712772" y="2883049"/>
            <a:ext cx="1087172" cy="2305895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767482" y="4507455"/>
            <a:ext cx="3281082" cy="1569660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care  </a:t>
            </a:r>
            <a:endParaRPr lang="en-US" altLang="zh-CN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careful/careless</a:t>
            </a:r>
            <a:endParaRPr lang="en-US" altLang="zh-CN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carefully/carelessly</a:t>
            </a:r>
            <a:endParaRPr lang="en-US" altLang="zh-CN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carefulness/carelessness</a:t>
            </a:r>
            <a:endParaRPr lang="en-US" altLang="zh-CN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810053" y="2205315"/>
            <a:ext cx="1463039" cy="656219"/>
          </a:xfrm>
          <a:prstGeom prst="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>
            <a:off x="8875059" y="2883049"/>
            <a:ext cx="968188" cy="1624405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 animBg="1"/>
      <p:bldP spid="15" grpId="0" animBg="1"/>
      <p:bldP spid="16" grpId="0" animBg="1"/>
      <p:bldP spid="17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2137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原词复现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878" y="860612"/>
            <a:ext cx="5324517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36, 54）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249" y="1652530"/>
            <a:ext cx="111931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…I was born legally blind. Of all the stories of my early childhood, the one about a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my mother’s favorite.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…I took advantage of my brief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39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dash across the lawn(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草坪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and hit a large maple tree! I was running so fast that I bounced off the trunk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 Mom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41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to start crying, but…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…When that happens, don’t sit in the grass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54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Just get up and keep on going. 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5074" y="4803355"/>
            <a:ext cx="9441457" cy="163121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A. trip		B. race		    C. tree	       D. driver</a:t>
            </a:r>
            <a:endParaRPr lang="zh-CN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 A. delay	              B. absence	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 freedom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D. rest</a:t>
            </a:r>
            <a:endParaRPr lang="zh-CN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landed	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B. slept		    C. laughed	       D. wept</a:t>
            </a:r>
            <a:endParaRPr lang="zh-CN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 A. promised	              B. encouraged	    C. allowed	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D. expected</a:t>
            </a:r>
            <a:endParaRPr lang="en-US" altLang="zh-CN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54. A. play	              B. relax		    C. dream	       D. cry</a:t>
            </a:r>
            <a:endParaRPr lang="zh-CN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0294" y="4516914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0280" y="5761820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8300" y="2993346"/>
            <a:ext cx="2610996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008049" y="2090871"/>
            <a:ext cx="79023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tree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688115" y="2588964"/>
            <a:ext cx="550844" cy="407624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6654189" y="3438665"/>
            <a:ext cx="1024568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820396" y="3784596"/>
            <a:ext cx="75072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cry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3" name="直接连接符 22"/>
          <p:cNvCxnSpPr>
            <a:endCxn id="22" idx="0"/>
          </p:cNvCxnSpPr>
          <p:nvPr/>
        </p:nvCxnSpPr>
        <p:spPr>
          <a:xfrm>
            <a:off x="7689774" y="3492347"/>
            <a:ext cx="505986" cy="292249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2137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原词复现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879" y="860612"/>
            <a:ext cx="4491641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39）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249" y="1609499"/>
            <a:ext cx="111931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There are lots of ways to raise awareness for a cause. Usually, the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idea is, the more it gets noticed. And that’s precisely why one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37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Frenchman has caught our attention.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Baptiste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Dubanchet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biking across Europe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surviving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38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discarded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（丢弃）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food. The three-month, 1 900-mile journey from Paris to Warsaw is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Dubanchet’s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39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raising awareness of food waste in Europe and throughout the world.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5074" y="4803355"/>
            <a:ext cx="9886667" cy="14465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A. cleverer	             B. older		     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stranger	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D. simpler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37.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garbage-eating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sports-loving      C. food-wasting	   D. law-breaking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38. A. secretly		B. finally 	     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entirely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D. probably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 A. purpose		B. way		      C. opinion		   D. dream</a:t>
            </a:r>
            <a:endParaRPr lang="zh-CN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1796" y="5560406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28507" y="1691672"/>
            <a:ext cx="845187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126845" y="3747549"/>
            <a:ext cx="83197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way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连接符 14"/>
          <p:cNvCxnSpPr>
            <a:stCxn id="14" idx="0"/>
          </p:cNvCxnSpPr>
          <p:nvPr/>
        </p:nvCxnSpPr>
        <p:spPr>
          <a:xfrm flipV="1">
            <a:off x="3542830" y="2183802"/>
            <a:ext cx="394469" cy="1563747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1650954" y="5115455"/>
            <a:ext cx="2264830" cy="526715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7545366" y="2933207"/>
            <a:ext cx="4374107" cy="526715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>
            <a:stCxn id="25" idx="3"/>
            <a:endCxn id="24" idx="7"/>
          </p:cNvCxnSpPr>
          <p:nvPr/>
        </p:nvCxnSpPr>
        <p:spPr>
          <a:xfrm flipH="1">
            <a:off x="3584107" y="3382786"/>
            <a:ext cx="4601833" cy="18098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04605" y="4373307"/>
            <a:ext cx="2116016" cy="46166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近义词词复现</a:t>
            </a:r>
            <a:endParaRPr lang="zh-CN" altLang="en-US" sz="2400" dirty="0">
              <a:solidFill>
                <a:srgbClr val="0000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24" grpId="0" animBg="1"/>
      <p:bldP spid="25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38130" y="209321"/>
            <a:ext cx="2137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原词复现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8489" y="1484555"/>
            <a:ext cx="107361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To get the students back in order, I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43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my own story of getting my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44  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stuck between the rails of a balcony. Same kind of curiosity, I remembered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45 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then how far I could thrust(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塞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my knee between the rails. Inch by inch, I kept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46 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and before I knew it, my knee was stuck and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47 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before my eyes and in front of lots of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48 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at a popular Las Vegas hotel!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Hearing my story,  many students followed with their own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49     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of heads, arms, fingers stuck in places they shouldn't 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50 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 …</a:t>
            </a:r>
            <a:endParaRPr lang="zh-CN" altLang="en-US" sz="2800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1878" y="860612"/>
            <a:ext cx="5544855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44, 49）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405871" y="2409453"/>
            <a:ext cx="782196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247886" y="1925618"/>
            <a:ext cx="91440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knee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162287" y="2043953"/>
            <a:ext cx="6293224" cy="559398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2712721" y="4132728"/>
            <a:ext cx="828338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9285639" y="3949849"/>
            <a:ext cx="119230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stories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7" name="直接连接符 16"/>
          <p:cNvCxnSpPr>
            <a:endCxn id="15" idx="1"/>
          </p:cNvCxnSpPr>
          <p:nvPr/>
        </p:nvCxnSpPr>
        <p:spPr>
          <a:xfrm>
            <a:off x="3582556" y="4194706"/>
            <a:ext cx="5703083" cy="16753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5309" y="5045337"/>
            <a:ext cx="10004611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shared 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            B. wrote                  C. read                   D. heard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 A. head                  B. knee                   C. arm                    D. foot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45. A. calculating        B. explaining  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wondering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       D. reporting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49. A. findings            B. conclusions         C. stories               D. news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48280" y="513385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81172" y="589218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26672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176270"/>
            <a:ext cx="391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同（近）义词复现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7" y="902864"/>
            <a:ext cx="5346809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37，42）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338" y="1555710"/>
            <a:ext cx="110147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was born legally blind. Of all the stories of my early childhood, the one about a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my mother’s favorite.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 was only two when the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37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occurred. …Then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42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myself up and kept right on going. … 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…When that happens, don’t sit in the grass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54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Just get up and keep on going.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6695" y="3354677"/>
            <a:ext cx="988144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707406" y="2423712"/>
            <a:ext cx="124082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picked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9793994" y="2886419"/>
            <a:ext cx="11018" cy="48474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15228" y="2429542"/>
            <a:ext cx="152201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incident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6048260" y="2071171"/>
            <a:ext cx="4406747" cy="561861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6087641" y="1630497"/>
            <a:ext cx="974171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156775" y="4514526"/>
            <a:ext cx="9860096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A. trip		 B. race	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C. tree	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D. driver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37. A. incident	            B. change	         C. illness	               D. problem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42. A. woke		B. picked	         C. warmed	   D. gave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54. A. play		B. relax	         C. dream	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cry</a:t>
            </a:r>
            <a:endParaRPr lang="zh-CN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90651" y="500165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51542" y="465829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470518" y="1628661"/>
            <a:ext cx="1064142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5561682" y="2071171"/>
            <a:ext cx="695899" cy="350704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8726895" y="2449458"/>
            <a:ext cx="2675561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7458419" y="506777"/>
            <a:ext cx="366861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that happens, especially unusual or unpleasant(</a:t>
            </a: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事情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) </a:t>
            </a:r>
            <a:endParaRPr lang="zh-CN" altLang="en-US" sz="2400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8" name="圆角矩形标注 37"/>
          <p:cNvSpPr/>
          <p:nvPr/>
        </p:nvSpPr>
        <p:spPr>
          <a:xfrm>
            <a:off x="7403335" y="396608"/>
            <a:ext cx="3767769" cy="1068636"/>
          </a:xfrm>
          <a:prstGeom prst="wedgeRoundRectCallout">
            <a:avLst>
              <a:gd name="adj1" fmla="val -83633"/>
              <a:gd name="adj2" fmla="val 141884"/>
              <a:gd name="adj3" fmla="val 16667"/>
            </a:avLst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4417762" y="3888956"/>
            <a:ext cx="777423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 </a:t>
            </a:r>
            <a:r>
              <a:rPr lang="en-US" altLang="zh-CN" sz="2800" dirty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stand up again after falling down </a:t>
            </a:r>
            <a:r>
              <a:rPr lang="en-US" altLang="zh-CN" sz="2800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</a:t>
            </a:r>
            <a:r>
              <a:rPr lang="zh-CN" altLang="en-US" sz="2800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跌倒后</a:t>
            </a:r>
            <a:r>
              <a:rPr lang="en-US" altLang="zh-CN" sz="2800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)</a:t>
            </a:r>
            <a:r>
              <a:rPr lang="zh-CN" altLang="en-US" sz="2800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爬起来</a:t>
            </a:r>
            <a:endParaRPr lang="zh-CN" altLang="en-US" sz="2800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1" name="下箭头 40"/>
          <p:cNvSpPr/>
          <p:nvPr/>
        </p:nvSpPr>
        <p:spPr>
          <a:xfrm>
            <a:off x="10741444" y="2941504"/>
            <a:ext cx="473725" cy="95846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23" grpId="0" animBg="1"/>
      <p:bldP spid="19" grpId="0"/>
      <p:bldP spid="25" grpId="0"/>
      <p:bldP spid="24" grpId="0" animBg="1"/>
      <p:bldP spid="30" grpId="0" animBg="1"/>
      <p:bldP spid="33" grpId="0"/>
      <p:bldP spid="38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181" y="1630495"/>
            <a:ext cx="11160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...I took advantage of my brief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39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dash across the lawn(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草坪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and hit a large maple tree! I was running so fast that I bounced off the trunk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 …Mom always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43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here that, as many times as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44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across the lawn after that, I never again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45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that tree.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...When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50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 major life decisions, I was still that little girl tearing full-speed across the lawn…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26672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176270"/>
            <a:ext cx="391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同（近）义词复现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02864"/>
            <a:ext cx="5335793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44，45）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80444" y="1735198"/>
            <a:ext cx="745773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>
            <a:endCxn id="9" idx="3"/>
          </p:cNvCxnSpPr>
          <p:nvPr/>
        </p:nvCxnSpPr>
        <p:spPr>
          <a:xfrm flipH="1">
            <a:off x="1619478" y="2093205"/>
            <a:ext cx="4935558" cy="1120926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14361" y="2925301"/>
            <a:ext cx="14228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crashed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8692307" y="2071171"/>
            <a:ext cx="2622016" cy="925418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1314323" y="1707484"/>
            <a:ext cx="591239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046603" y="4437407"/>
            <a:ext cx="9926198" cy="21236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 A. delay		B. absence	    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freedom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D. rest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landed	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B. slept		     C. laughed	                 D. wept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adds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B. replies    	     C. admits	                 D. supposes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 A. drove		B. lived		     C. stood		    D. zoomed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45. A. crashed  	             B. broke	     C. climbed	                 D. looked</a:t>
            </a:r>
            <a:endParaRPr lang="en-US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 A. regretted	             B. reviewed	     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made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D. explained</a:t>
            </a:r>
            <a:endParaRPr lang="zh-CN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94005" y="516690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40386" y="5550665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154440" y="2950685"/>
            <a:ext cx="2165830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0148073" y="3440976"/>
            <a:ext cx="1034047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395432" y="2172200"/>
            <a:ext cx="1223170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24417" y="2952521"/>
            <a:ext cx="139506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zoomed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1573577" y="2335576"/>
            <a:ext cx="2789103" cy="60409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 flipV="1">
            <a:off x="1608461" y="3368367"/>
            <a:ext cx="8501352" cy="38471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3" grpId="0" animBg="1"/>
      <p:bldP spid="19" grpId="0"/>
      <p:bldP spid="25" grpId="0"/>
      <p:bldP spid="24" grpId="0" animBg="1"/>
      <p:bldP spid="28" grpId="0" animBg="1"/>
      <p:bldP spid="29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848298" y="1861851"/>
            <a:ext cx="1068636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ea typeface="微软雅黑 Light" panose="020B0502040204020203" pitchFamily="34" charset="-122"/>
              </a:rPr>
              <a:t>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 loves to use this story as an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 reminds her that children don’t enter life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47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take risks or unwilling to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48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again when they fall down…. 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are almost certain to get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53  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some point during the process of achieving our goal….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26672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176270"/>
            <a:ext cx="391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同（近）义词复现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7" y="902864"/>
            <a:ext cx="5302742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47，53）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78786" y="2781799"/>
            <a:ext cx="1417802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49808" y="3183876"/>
            <a:ext cx="212217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knocked down</a:t>
            </a:r>
            <a:endParaRPr lang="zh-CN" altLang="en-US" sz="24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直接连接符 9"/>
          <p:cNvCxnSpPr>
            <a:stCxn id="8" idx="3"/>
          </p:cNvCxnSpPr>
          <p:nvPr/>
        </p:nvCxnSpPr>
        <p:spPr>
          <a:xfrm>
            <a:off x="2996588" y="3007710"/>
            <a:ext cx="2016087" cy="253283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9986" y="2264289"/>
            <a:ext cx="119150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afraid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400802" y="2368627"/>
            <a:ext cx="1443210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892367" y="4514526"/>
            <a:ext cx="10388906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 A. answer	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example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C. excuse	                 D. order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47. A. able		B. ashamed	        C. afraid		     D. anxious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48. A. ask		B. share	        C. learn		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try</a:t>
            </a:r>
            <a:endParaRPr lang="zh-CN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53. A</a:t>
            </a:r>
            <a:r>
              <a:rPr lang="zh-TW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mixed up	B. fed up 	        C. knocked down     D. settled down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9109" y="5365213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01368" y="4647282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195590" y="2388824"/>
            <a:ext cx="2150126" cy="343359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23" grpId="0" animBg="1"/>
      <p:bldP spid="19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26672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176270"/>
            <a:ext cx="391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同（近）义词复现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02864"/>
            <a:ext cx="5291725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41，43）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338" y="1555710"/>
            <a:ext cx="1046719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you can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trip is no piece of cake. While restaurants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41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tons of food each year, much of it remains inaccessible because of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42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garbage containers, health regulations, or business policies. Only about one in ten places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43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him food that would otherwise be discarded. For legal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44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most restaurants have a policy against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45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food waste. “Some people have even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their jobs by giving me food,”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Dubanchet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said.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37205" y="2914003"/>
            <a:ext cx="1871830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117565" y="1460685"/>
            <a:ext cx="207443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throw away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9474506" y="1975000"/>
            <a:ext cx="820304" cy="922436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81340" y="2815132"/>
            <a:ext cx="135546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offered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7" name="直接连接符 16"/>
          <p:cNvCxnSpPr>
            <a:stCxn id="23" idx="2"/>
          </p:cNvCxnSpPr>
          <p:nvPr/>
        </p:nvCxnSpPr>
        <p:spPr>
          <a:xfrm>
            <a:off x="4597198" y="3296096"/>
            <a:ext cx="3753588" cy="714044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8347934" y="3782543"/>
            <a:ext cx="2183801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56305" y="2844274"/>
            <a:ext cx="2681786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892366" y="4514526"/>
            <a:ext cx="10477041" cy="235449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 A. observe  	             </a:t>
            </a:r>
            <a:r>
              <a:rPr lang="en-US" altLang="zh-CN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imagine</a:t>
            </a:r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	   C. suggest  	           D. remember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 A. store  		B. cook  	   C. shop for  	           D. throw away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42. </a:t>
            </a:r>
            <a:r>
              <a:rPr lang="en-US" altLang="zh-CN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locked  	</a:t>
            </a:r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 damaged  	   C. connected  	           D. abandoned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 A. bought  		B. offered  	   C. ordered  	           D. sold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44. </a:t>
            </a:r>
            <a:r>
              <a:rPr lang="en-US" altLang="zh-CN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reasons</a:t>
            </a:r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	             B. rights  	   C. fees  	           D. aids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45. A. begging for            </a:t>
            </a:r>
            <a:r>
              <a:rPr lang="en-US" altLang="zh-CN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giving away     </a:t>
            </a:r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C. hiding  	           D. causing</a:t>
            </a:r>
            <a:endParaRPr lang="zh-CN" altLang="zh-CN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 A. did 		B. kept                    C. accepted  	           </a:t>
            </a:r>
            <a:r>
              <a:rPr lang="en-US" altLang="zh-CN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 risked</a:t>
            </a:r>
            <a:endParaRPr lang="zh-CN" altLang="zh-CN" sz="2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44009" y="457199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23561" y="5209141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18" grpId="0" animBg="1"/>
      <p:bldP spid="23" grpId="0" animBg="1"/>
      <p:bldP spid="19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3040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反义词复现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35915"/>
            <a:ext cx="4498512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48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2126" y="1775011"/>
            <a:ext cx="933763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微软雅黑 Light" panose="020B0502040204020203" pitchFamily="34" charset="-122"/>
              </a:rPr>
              <a:t>  </a:t>
            </a:r>
            <a:r>
              <a:rPr lang="en-US" altLang="zh-CN" dirty="0" smtClean="0"/>
              <a:t>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47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interesting is the attitude various cities have toward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Dubanchet’s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cause. Berlin has been the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48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while the most difficult was the Czech town of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Pilsen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There, he had to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49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some 50 different stores or restaurants before finding food. The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50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all the more serious when you consider the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51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exercise required to bike from France to Poland.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6952" y="2691203"/>
            <a:ext cx="2537010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3419895" y="2324385"/>
            <a:ext cx="3646841" cy="394450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86338" y="2185597"/>
            <a:ext cx="12532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easiest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10804" y="2219659"/>
            <a:ext cx="1839558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60165" y="4924540"/>
            <a:ext cx="9793995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47. A. hardly  		B. usually  		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particularly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	D. merely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48. A. easiest  		B. nearest  		C. biggest 		D. richest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49. A. work  		B. shout 		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ask  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D. jump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4569" y="503470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902645" y="2214389"/>
            <a:ext cx="990502" cy="526715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10003315" y="2269474"/>
            <a:ext cx="1476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而，然而</a:t>
            </a:r>
            <a:endParaRPr lang="zh-CN" altLang="en-US" sz="2400" b="1" dirty="0">
              <a:solidFill>
                <a:srgbClr val="0000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3" grpId="0"/>
      <p:bldP spid="15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椭圆 85"/>
          <p:cNvSpPr/>
          <p:nvPr/>
        </p:nvSpPr>
        <p:spPr>
          <a:xfrm rot="11047877" flipV="1">
            <a:off x="8308975" y="5719763"/>
            <a:ext cx="176213" cy="1762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 rot="11047877">
            <a:off x="3890963" y="52355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9" name="椭圆 88"/>
          <p:cNvSpPr/>
          <p:nvPr/>
        </p:nvSpPr>
        <p:spPr>
          <a:xfrm rot="11047877">
            <a:off x="4294188" y="67214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0" name="椭圆 89"/>
          <p:cNvSpPr/>
          <p:nvPr/>
        </p:nvSpPr>
        <p:spPr>
          <a:xfrm rot="11047877">
            <a:off x="8826500" y="5873750"/>
            <a:ext cx="127000" cy="127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 rot="11047877">
            <a:off x="7078663" y="6456363"/>
            <a:ext cx="452437" cy="4524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2" name="椭圆 91"/>
          <p:cNvSpPr/>
          <p:nvPr/>
        </p:nvSpPr>
        <p:spPr>
          <a:xfrm rot="11047877" flipH="1">
            <a:off x="8724900" y="4476750"/>
            <a:ext cx="138113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 rot="11047877" flipH="1">
            <a:off x="4899025" y="6496050"/>
            <a:ext cx="139700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 rot="11047877" flipH="1">
            <a:off x="7996238" y="4240213"/>
            <a:ext cx="422275" cy="4222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169863" y="3019425"/>
            <a:ext cx="517525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6731000" y="6753225"/>
            <a:ext cx="271463" cy="271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8" name="椭圆 97"/>
          <p:cNvSpPr/>
          <p:nvPr/>
        </p:nvSpPr>
        <p:spPr>
          <a:xfrm>
            <a:off x="10213975" y="3238500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 flipV="1">
            <a:off x="10110788" y="4351338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 flipV="1">
            <a:off x="4464050" y="5535613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1" name="椭圆 100"/>
          <p:cNvSpPr/>
          <p:nvPr/>
        </p:nvSpPr>
        <p:spPr>
          <a:xfrm>
            <a:off x="1817688" y="6245225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" name="椭圆 101"/>
          <p:cNvSpPr/>
          <p:nvPr/>
        </p:nvSpPr>
        <p:spPr>
          <a:xfrm>
            <a:off x="11842750" y="3402013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>
            <a:off x="11102975" y="4179888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4" name="椭圆 103"/>
          <p:cNvSpPr/>
          <p:nvPr/>
        </p:nvSpPr>
        <p:spPr>
          <a:xfrm>
            <a:off x="9615488" y="6046788"/>
            <a:ext cx="271462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5" name="椭圆 104"/>
          <p:cNvSpPr/>
          <p:nvPr/>
        </p:nvSpPr>
        <p:spPr>
          <a:xfrm>
            <a:off x="2860675" y="64309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6" name="椭圆 105"/>
          <p:cNvSpPr/>
          <p:nvPr/>
        </p:nvSpPr>
        <p:spPr>
          <a:xfrm>
            <a:off x="7159625" y="5703888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7" name="椭圆 106"/>
          <p:cNvSpPr/>
          <p:nvPr/>
        </p:nvSpPr>
        <p:spPr>
          <a:xfrm>
            <a:off x="10819501" y="2238571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8" name="椭圆 107"/>
          <p:cNvSpPr/>
          <p:nvPr/>
        </p:nvSpPr>
        <p:spPr>
          <a:xfrm>
            <a:off x="169863" y="4748213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9" name="椭圆 108"/>
          <p:cNvSpPr/>
          <p:nvPr/>
        </p:nvSpPr>
        <p:spPr>
          <a:xfrm flipH="1">
            <a:off x="1428750" y="5278438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0" name="椭圆 109"/>
          <p:cNvSpPr/>
          <p:nvPr/>
        </p:nvSpPr>
        <p:spPr>
          <a:xfrm>
            <a:off x="3117850" y="5554663"/>
            <a:ext cx="608013" cy="6080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1" name="椭圆 110"/>
          <p:cNvSpPr/>
          <p:nvPr/>
        </p:nvSpPr>
        <p:spPr>
          <a:xfrm>
            <a:off x="6462713" y="6118225"/>
            <a:ext cx="344487" cy="346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2" name="椭圆 111"/>
          <p:cNvSpPr/>
          <p:nvPr/>
        </p:nvSpPr>
        <p:spPr>
          <a:xfrm>
            <a:off x="8501063" y="5019675"/>
            <a:ext cx="247650" cy="2476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3" name="椭圆 112"/>
          <p:cNvSpPr/>
          <p:nvPr/>
        </p:nvSpPr>
        <p:spPr>
          <a:xfrm>
            <a:off x="8473843" y="6162675"/>
            <a:ext cx="1100137" cy="11001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5" name="椭圆 114"/>
          <p:cNvSpPr/>
          <p:nvPr/>
        </p:nvSpPr>
        <p:spPr>
          <a:xfrm>
            <a:off x="5118100" y="6583363"/>
            <a:ext cx="728663" cy="7286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7" name="椭圆 116"/>
          <p:cNvSpPr/>
          <p:nvPr/>
        </p:nvSpPr>
        <p:spPr>
          <a:xfrm flipH="1">
            <a:off x="3421063" y="4489450"/>
            <a:ext cx="309562" cy="3111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8" name="椭圆 117"/>
          <p:cNvSpPr/>
          <p:nvPr/>
        </p:nvSpPr>
        <p:spPr>
          <a:xfrm>
            <a:off x="9518650" y="5357813"/>
            <a:ext cx="350838" cy="352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9" name="椭圆 118"/>
          <p:cNvSpPr/>
          <p:nvPr/>
        </p:nvSpPr>
        <p:spPr>
          <a:xfrm>
            <a:off x="7937500" y="6753225"/>
            <a:ext cx="361950" cy="360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1" name="椭圆 120"/>
          <p:cNvSpPr/>
          <p:nvPr/>
        </p:nvSpPr>
        <p:spPr>
          <a:xfrm flipH="1">
            <a:off x="5786438" y="6280150"/>
            <a:ext cx="315912" cy="315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2" name="椭圆 121"/>
          <p:cNvSpPr/>
          <p:nvPr/>
        </p:nvSpPr>
        <p:spPr>
          <a:xfrm flipH="1">
            <a:off x="787400" y="4184650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3" name="椭圆 122"/>
          <p:cNvSpPr/>
          <p:nvPr/>
        </p:nvSpPr>
        <p:spPr>
          <a:xfrm rot="11047877">
            <a:off x="4237038" y="6276975"/>
            <a:ext cx="123825" cy="1238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6" name="椭圆 125"/>
          <p:cNvSpPr/>
          <p:nvPr/>
        </p:nvSpPr>
        <p:spPr>
          <a:xfrm>
            <a:off x="4870450" y="5681663"/>
            <a:ext cx="669925" cy="6699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7" name="椭圆 126"/>
          <p:cNvSpPr/>
          <p:nvPr/>
        </p:nvSpPr>
        <p:spPr>
          <a:xfrm>
            <a:off x="7967663" y="6008688"/>
            <a:ext cx="439737" cy="439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8" name="椭圆 127"/>
          <p:cNvSpPr/>
          <p:nvPr/>
        </p:nvSpPr>
        <p:spPr>
          <a:xfrm>
            <a:off x="6088063" y="6635750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1" name="椭圆 130"/>
          <p:cNvSpPr/>
          <p:nvPr/>
        </p:nvSpPr>
        <p:spPr>
          <a:xfrm>
            <a:off x="465138" y="5934075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3" name="椭圆 132"/>
          <p:cNvSpPr/>
          <p:nvPr/>
        </p:nvSpPr>
        <p:spPr>
          <a:xfrm>
            <a:off x="4124325" y="5864225"/>
            <a:ext cx="282575" cy="284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4" name="椭圆 133"/>
          <p:cNvSpPr/>
          <p:nvPr/>
        </p:nvSpPr>
        <p:spPr>
          <a:xfrm rot="11047877" flipH="1">
            <a:off x="7205663" y="5405438"/>
            <a:ext cx="138112" cy="1381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5" name="椭圆 134"/>
          <p:cNvSpPr/>
          <p:nvPr/>
        </p:nvSpPr>
        <p:spPr>
          <a:xfrm>
            <a:off x="3779838" y="6300788"/>
            <a:ext cx="990600" cy="990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6" name="椭圆 135"/>
          <p:cNvSpPr/>
          <p:nvPr/>
        </p:nvSpPr>
        <p:spPr>
          <a:xfrm>
            <a:off x="1812925" y="3538538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1" name="椭圆 210"/>
          <p:cNvSpPr/>
          <p:nvPr/>
        </p:nvSpPr>
        <p:spPr>
          <a:xfrm flipH="1">
            <a:off x="11687175" y="2138363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2" name="椭圆 211"/>
          <p:cNvSpPr/>
          <p:nvPr/>
        </p:nvSpPr>
        <p:spPr>
          <a:xfrm>
            <a:off x="0" y="1751387"/>
            <a:ext cx="628650" cy="627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3" name="椭圆 212"/>
          <p:cNvSpPr/>
          <p:nvPr/>
        </p:nvSpPr>
        <p:spPr>
          <a:xfrm flipH="1">
            <a:off x="2444750" y="2798763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4" name="椭圆 213"/>
          <p:cNvSpPr/>
          <p:nvPr/>
        </p:nvSpPr>
        <p:spPr>
          <a:xfrm rot="11047877" flipV="1">
            <a:off x="11468009" y="1591086"/>
            <a:ext cx="282152" cy="301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5" name="椭圆 214"/>
          <p:cNvSpPr/>
          <p:nvPr/>
        </p:nvSpPr>
        <p:spPr>
          <a:xfrm flipH="1">
            <a:off x="2636838" y="4654550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6" name="椭圆 215"/>
          <p:cNvSpPr/>
          <p:nvPr/>
        </p:nvSpPr>
        <p:spPr>
          <a:xfrm>
            <a:off x="2490788" y="5783263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7" name="椭圆 216"/>
          <p:cNvSpPr/>
          <p:nvPr/>
        </p:nvSpPr>
        <p:spPr>
          <a:xfrm>
            <a:off x="7702550" y="4910138"/>
            <a:ext cx="638175" cy="6381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8" name="椭圆 217"/>
          <p:cNvSpPr/>
          <p:nvPr/>
        </p:nvSpPr>
        <p:spPr>
          <a:xfrm>
            <a:off x="9159875" y="4476750"/>
            <a:ext cx="541338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9" name="椭圆 218"/>
          <p:cNvSpPr/>
          <p:nvPr/>
        </p:nvSpPr>
        <p:spPr>
          <a:xfrm>
            <a:off x="11637963" y="3808413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0" name="椭圆 219"/>
          <p:cNvSpPr/>
          <p:nvPr/>
        </p:nvSpPr>
        <p:spPr>
          <a:xfrm flipV="1">
            <a:off x="9682163" y="3733800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1" name="椭圆 220"/>
          <p:cNvSpPr/>
          <p:nvPr/>
        </p:nvSpPr>
        <p:spPr>
          <a:xfrm>
            <a:off x="6561138" y="5537200"/>
            <a:ext cx="409575" cy="409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185" name="文本框 226"/>
          <p:cNvSpPr txBox="1">
            <a:spLocks noChangeArrowheads="1"/>
          </p:cNvSpPr>
          <p:nvPr/>
        </p:nvSpPr>
        <p:spPr bwMode="auto">
          <a:xfrm>
            <a:off x="814098" y="1229475"/>
            <a:ext cx="1099779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把握语篇主线 探索解题技巧 提高完形得分 </a:t>
            </a:r>
            <a:endParaRPr lang="zh-CN" altLang="en-US" sz="4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2" name="椭圆 221"/>
          <p:cNvSpPr/>
          <p:nvPr/>
        </p:nvSpPr>
        <p:spPr>
          <a:xfrm>
            <a:off x="2936866" y="3463944"/>
            <a:ext cx="676275" cy="6778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 rot="11047877" flipV="1">
            <a:off x="1278505" y="2564034"/>
            <a:ext cx="271222" cy="2881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4453666" y="4378363"/>
            <a:ext cx="4765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+mn-ea"/>
                <a:ea typeface="+mn-ea"/>
              </a:rPr>
              <a:t>上虞区城南中学 陶江英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42739" y="2130013"/>
            <a:ext cx="87352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8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——</a:t>
            </a:r>
            <a:r>
              <a:rPr lang="zh-CN" altLang="en-US" sz="38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以近三年浙江卷高考完形填空为例</a:t>
            </a:r>
            <a:endParaRPr lang="zh-CN" altLang="en-US" sz="38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3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3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3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3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3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3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3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3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3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3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3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3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3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3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3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3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3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3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3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3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3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3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3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3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3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5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197" grpId="0" animBg="1"/>
      <p:bldP spid="198" grpId="0" animBg="1"/>
      <p:bldP spid="222" grpId="0" animBg="1"/>
      <p:bldP spid="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3095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上下义词复现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35915"/>
            <a:ext cx="4597663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51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0612" y="1807285"/>
            <a:ext cx="101874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…When I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50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 major life decisions, I was still that little girl tearing full-speed across the lawn. I studied abroad and later moved away from my parents’ home to look for a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51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.Through years of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52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have become a respected teacher in a school serving high-need students.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17673" y="3166743"/>
            <a:ext cx="2732438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>
            <a:stCxn id="9" idx="0"/>
          </p:cNvCxnSpPr>
          <p:nvPr/>
        </p:nvCxnSpPr>
        <p:spPr>
          <a:xfrm flipV="1">
            <a:off x="5183892" y="2833022"/>
            <a:ext cx="1849796" cy="333721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83133" y="2639622"/>
            <a:ext cx="72614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job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7283" y="4417764"/>
            <a:ext cx="999229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50. A. regretted	 B. reviewed	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C. made	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D. explained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51. A. job		 B. friend	       C. fortune	                  D. house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52. A</a:t>
            </a:r>
            <a:r>
              <a:rPr lang="zh-TW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memories	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efforts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C. research	      D. experience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34738" y="4560983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89467" y="694061"/>
            <a:ext cx="446119" cy="380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44907" y="1432194"/>
            <a:ext cx="9805011" cy="28623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同现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也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是一种词汇衔接手段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指</a:t>
            </a:r>
            <a:r>
              <a:rPr lang="zh-CN" altLang="zh-CN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意义上相互联系的单词</a:t>
            </a:r>
            <a:r>
              <a:rPr lang="zh-CN" altLang="zh-CN" sz="3600" b="1" u="sng" dirty="0">
                <a:solidFill>
                  <a:srgbClr val="66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同时出现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在同一语篇中，以确保语篇的和谐性、得体性。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最常见的有</a:t>
            </a:r>
            <a:r>
              <a:rPr lang="zh-CN" altLang="en-US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逻辑同现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36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结构同现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6314" y="506256"/>
            <a:ext cx="2189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同现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88198" y="4542749"/>
            <a:ext cx="94804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逻辑同现（关注信号词，如</a:t>
            </a:r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but, and , so, since</a:t>
            </a: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等）</a:t>
            </a:r>
            <a:endParaRPr lang="en-US" altLang="zh-CN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结构同现（固定搭配）</a:t>
            </a:r>
            <a:endParaRPr lang="en-US" altLang="zh-CN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81349" y="1861851"/>
            <a:ext cx="10300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was running so fast that I bounced off the trunk and </a:t>
            </a:r>
            <a:r>
              <a:rPr lang="en-US" altLang="zh-CN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 Mom </a:t>
            </a:r>
            <a:r>
              <a:rPr lang="en-US" altLang="zh-CN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41    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to start crying, but I just sat there for a minute. </a:t>
            </a:r>
            <a:endParaRPr lang="zh-CN" altLang="en-US" sz="3000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746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逻辑同现（关注信号词）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35915"/>
            <a:ext cx="4498511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83838" y="2373529"/>
            <a:ext cx="1388123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H="1" flipV="1">
            <a:off x="5464366" y="2412694"/>
            <a:ext cx="2941506" cy="308474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65358" y="2298102"/>
            <a:ext cx="151002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expected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7620" y="3822855"/>
            <a:ext cx="9771962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landed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B. slept		C. laughed	    D. wept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 A. promised	B. encouraged	C. allowed	    D. expected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60107" y="412030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746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逻辑同现（关注信号词）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935915"/>
            <a:ext cx="4498511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48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248" y="1663547"/>
            <a:ext cx="107524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When I got into college, things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.…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One day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former classmate of mine who was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47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lot of money running a sideline(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副业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).Since his regular job was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48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 asked him why he just didn’t do his sideline full-time. He said without the job, he would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49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have too much time and would just do what I did back in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50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86400" y="2571833"/>
            <a:ext cx="848299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6323680" y="2710150"/>
            <a:ext cx="2875404" cy="0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87353" y="2529455"/>
            <a:ext cx="128968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boring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8467" y="4395731"/>
            <a:ext cx="10047385" cy="23083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40.A.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happend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B. repeated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changed 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 mattered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met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helped                  C. treated                    D. hired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47. A. raising            B. wasting                C. demanding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making</a:t>
            </a:r>
            <a:endParaRPr lang="zh-CN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48. A. safe                B. important             C. boring                      D. rewarding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49.A. luckily            B. hardly                   C. hopefully  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simply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50.A. childhood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college 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town                        D. business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16059" y="5585553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3372178" y="6180462"/>
            <a:ext cx="1508294" cy="526715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339126" y="1674562"/>
            <a:ext cx="1155755" cy="526715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>
            <a:off x="4054207" y="2192357"/>
            <a:ext cx="385591" cy="394403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52512" y="3888954"/>
            <a:ext cx="1421175" cy="46166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原词复现</a:t>
            </a:r>
            <a:endParaRPr lang="zh-CN" altLang="en-US" sz="2400" dirty="0">
              <a:solidFill>
                <a:srgbClr val="0000FF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7" grpId="0" animBg="1"/>
      <p:bldP spid="18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881348" y="1938969"/>
            <a:ext cx="10466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...I was running so fast that I bounced off the trunk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40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backside....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...When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50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 major life decisions, I was still that little girl tearing full-speed across the lawn....  </a:t>
            </a:r>
            <a:endParaRPr lang="zh-CN" altLang="en-US" sz="2800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500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结构同现（固定搭配）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7" y="825746"/>
            <a:ext cx="5302742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40，50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2247441" y="2313542"/>
            <a:ext cx="6599104" cy="352538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856846" y="1934544"/>
            <a:ext cx="123460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landed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32101" y="2428614"/>
            <a:ext cx="1415339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410147" y="3199646"/>
            <a:ext cx="102711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made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34469" y="3297108"/>
            <a:ext cx="1362090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3360145" y="3404212"/>
            <a:ext cx="2148289" cy="17627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2367" y="4549676"/>
            <a:ext cx="10036366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 A. landed	   B. slept	         C. laughed	    D. wept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 A. regretted	  B. reviewed        C. made	    D. explained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65105" y="4382878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34559" y="476846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7076" y="2798285"/>
            <a:ext cx="5221994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 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come to the ground after falling(</a:t>
            </a:r>
            <a:r>
              <a:rPr lang="zh-CN" alt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跌落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)</a:t>
            </a:r>
            <a:endParaRPr lang="zh-CN" altLang="en-US" sz="2400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下箭头 30"/>
          <p:cNvSpPr/>
          <p:nvPr/>
        </p:nvSpPr>
        <p:spPr>
          <a:xfrm>
            <a:off x="9088916" y="2467779"/>
            <a:ext cx="550843" cy="385591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右箭头 33"/>
          <p:cNvSpPr/>
          <p:nvPr/>
        </p:nvSpPr>
        <p:spPr>
          <a:xfrm>
            <a:off x="2258458" y="2710150"/>
            <a:ext cx="517793" cy="35254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2721167" y="2710149"/>
            <a:ext cx="94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屁股</a:t>
            </a:r>
            <a:endParaRPr lang="zh-CN" altLang="en-US" sz="2400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3" grpId="0"/>
      <p:bldP spid="25" grpId="0"/>
      <p:bldP spid="30" grpId="0" animBg="1"/>
      <p:bldP spid="31" grpId="0" animBg="1"/>
      <p:bldP spid="34" grpId="0" animBg="1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3962" y="348706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38130" y="209321"/>
            <a:ext cx="500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结构同现（固定搭配）</a:t>
            </a:r>
            <a:endParaRPr lang="zh-CN" altLang="en-US" sz="3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636" y="825746"/>
            <a:ext cx="6117991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38，44，47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7282" y="1482231"/>
            <a:ext cx="101024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微软雅黑 Light" panose="020B0502040204020203" pitchFamily="34" charset="-122"/>
              </a:rPr>
              <a:t>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37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back in high school I spent most of my day at school since I also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38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team sport. By the time I got home, 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…I was performing this action of waiting until it later became a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43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.Once that happened, I just kept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44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 studying further and further back in my day. 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One day I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46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 former classmate of mine who was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47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money running a sideline(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副业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800818" y="2060153"/>
            <a:ext cx="1079653" cy="121185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9267" y="1890475"/>
            <a:ext cx="120155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played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75293" y="1998955"/>
            <a:ext cx="842462" cy="4518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144865" y="2781004"/>
            <a:ext cx="12915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pushed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76870" y="3264058"/>
            <a:ext cx="842462" cy="4518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676729" y="4121538"/>
            <a:ext cx="1011386" cy="451822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9086366" y="3629304"/>
            <a:ext cx="134660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making</a:t>
            </a:r>
            <a:endParaRPr lang="zh-CN" altLang="en-US" sz="2800" b="1" dirty="0">
              <a:solidFill>
                <a:srgbClr val="0066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flipV="1">
            <a:off x="2741362" y="3007605"/>
            <a:ext cx="3395033" cy="416806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2730347" y="3802780"/>
            <a:ext cx="6345003" cy="624165"/>
          </a:xfrm>
          <a:prstGeom prst="line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2367" y="4549676"/>
            <a:ext cx="9760945" cy="23083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remember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 admit             C. understand               D. expect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38. A. watched             B. loved.            C. coached                    D. played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 A. burden               B. relief              C. risk           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D. habit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 A. pushing             B. taking            C. setting                      D. calling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met  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helped            C. treated                      D. hired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47. A. raising              B. wasting          C. demanding               D. making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39770" y="602245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15900" y="4922705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65952" y="5748969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2" grpId="0"/>
      <p:bldP spid="23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解题技巧</a:t>
            </a:r>
            <a:r>
              <a:rPr lang="en-US" altLang="zh-CN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zh-CN" altLang="en-US" sz="40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2913" y="527385"/>
            <a:ext cx="6415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了解生活常识和文化背景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7944" y="59063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604" y="1376590"/>
            <a:ext cx="4575628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月浙江卷（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42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265" y="2137274"/>
            <a:ext cx="872535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As you can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40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trip is no piece of cake. While restaurants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41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tons of food each year, much of it remains inaccessible because of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42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garbage containers, health regulations, or business policies. 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24577" name="Picture 1" descr="C:\Users\lenovo\Desktop\U6768P31DT20120926051321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386371" y="3657599"/>
            <a:ext cx="2655065" cy="322243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430602" y="2948094"/>
            <a:ext cx="122358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locked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6945" y="4219461"/>
            <a:ext cx="863722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 A. observe  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imagine  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C. suggest  	  D. remember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 A. store  	        B. cook              C. shop for  	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D. throw away</a:t>
            </a:r>
            <a:endParaRPr lang="zh-CN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42. A. locked  	        B. damaged       C. connected  	  D. abandoned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6434" y="469318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7" name="上弧形箭头 16"/>
          <p:cNvSpPr/>
          <p:nvPr/>
        </p:nvSpPr>
        <p:spPr>
          <a:xfrm rot="620308" flipH="1">
            <a:off x="5974390" y="1397533"/>
            <a:ext cx="4694024" cy="1903228"/>
          </a:xfrm>
          <a:prstGeom prst="curvedDownArrow">
            <a:avLst>
              <a:gd name="adj1" fmla="val 25000"/>
              <a:gd name="adj2" fmla="val 50324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技巧</a:t>
            </a:r>
            <a:r>
              <a:rPr lang="en-US" altLang="zh-CN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5964" y="527385"/>
            <a:ext cx="5561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结合语篇主旨选题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7944" y="59063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604" y="1376590"/>
            <a:ext cx="4564610" cy="58477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en-US" sz="32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浙江卷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49</a:t>
            </a:r>
            <a:r>
              <a:rPr lang="zh-CN" altLang="en-US" sz="3200" b="1" dirty="0" smtClean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265" y="2137274"/>
            <a:ext cx="110389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...She never wanted me to lose that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49    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I grew older.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We are almost certain to get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53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some point during the process of achieving our goal. When that happens, don’t sit in the grass and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54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Just get up and keep on going. It will all be worth it </a:t>
            </a:r>
            <a:r>
              <a:rPr lang="en-US" altLang="zh-C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55  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4326" y="2066744"/>
            <a:ext cx="171934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toughness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9820" y="4957591"/>
            <a:ext cx="9926199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49. A. honesty	            B. toughness	    C. kindness	             D. curiosity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53. A</a:t>
            </a:r>
            <a:r>
              <a:rPr lang="zh-TW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mixed up          B. fed up 	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 knocked down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D. settled down</a:t>
            </a:r>
            <a:endParaRPr lang="zh-CN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54. A. play	            B. relax	    C. dream	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cry</a:t>
            </a:r>
            <a:endParaRPr lang="zh-CN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55. A. all at once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in the end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C. in either case	 D. as a result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0819" y="4693187"/>
            <a:ext cx="7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haroni" pitchFamily="2" charset="-79"/>
              </a:rPr>
              <a:t>√</a:t>
            </a:r>
            <a:endParaRPr lang="zh-CN" altLang="en-US" sz="4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  <a:cs typeface="Aharoni" pitchFamily="2" charset="-79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82196" y="3081592"/>
            <a:ext cx="10664329" cy="1259054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上箭头 17"/>
          <p:cNvSpPr/>
          <p:nvPr/>
        </p:nvSpPr>
        <p:spPr>
          <a:xfrm>
            <a:off x="6301648" y="2655065"/>
            <a:ext cx="506776" cy="429658"/>
          </a:xfrm>
          <a:prstGeom prst="up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 flipV="1">
            <a:off x="870032" y="3838147"/>
            <a:ext cx="4385014" cy="59063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>
            <a:stCxn id="19" idx="2"/>
          </p:cNvCxnSpPr>
          <p:nvPr/>
        </p:nvCxnSpPr>
        <p:spPr>
          <a:xfrm flipV="1">
            <a:off x="3062539" y="2533880"/>
            <a:ext cx="2897586" cy="130426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6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6" name="图片 57346" descr="s9626427199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03351" y="2366100"/>
            <a:ext cx="6574348" cy="343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本框 37893"/>
          <p:cNvSpPr txBox="1">
            <a:spLocks noChangeArrowheads="1"/>
          </p:cNvSpPr>
          <p:nvPr/>
        </p:nvSpPr>
        <p:spPr bwMode="auto">
          <a:xfrm>
            <a:off x="1806723" y="1466401"/>
            <a:ext cx="6305321" cy="707886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</a:t>
            </a:r>
            <a:r>
              <a:rPr lang="en-US" altLang="zh-CN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Review and check </a:t>
            </a:r>
            <a:endParaRPr lang="en-US" altLang="zh-CN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580914" y="279699"/>
            <a:ext cx="3442445" cy="88255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458"/>
              </a:avLst>
            </a:prstTxWarp>
          </a:bodyPr>
          <a:lstStyle/>
          <a:p>
            <a:pPr algn="ctr"/>
            <a:r>
              <a:rPr lang="en-US" altLang="zh-CN" sz="40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9900"/>
                </a:solidFill>
                <a:latin typeface="Arial Black" panose="020B0A04020102020204"/>
              </a:rPr>
              <a:t>Remember</a:t>
            </a:r>
            <a:endParaRPr lang="zh-CN" altLang="en-US" sz="4000" kern="10" dirty="0">
              <a:ln w="9525">
                <a:solidFill>
                  <a:srgbClr val="000000"/>
                </a:solidFill>
                <a:round/>
              </a:ln>
              <a:solidFill>
                <a:srgbClr val="FF9900"/>
              </a:solidFill>
              <a:latin typeface="Arial Black" panose="020B0A04020102020204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4852" y="5445164"/>
            <a:ext cx="1076960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 algn="ctr" eaLnBrk="1" hangingPunct="1">
              <a:buFont typeface="Arial" panose="020B0604020202020204" pitchFamily="34" charset="0"/>
              <a:buNone/>
            </a:pPr>
            <a:r>
              <a:rPr lang="en-US" altLang="zh-CN" sz="7200" b="1" dirty="0">
                <a:solidFill>
                  <a:srgbClr val="9900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Practice makes perfect!</a:t>
            </a:r>
            <a:endParaRPr lang="en-US" altLang="zh-CN" sz="7200" b="1" dirty="0">
              <a:solidFill>
                <a:srgbClr val="9900CC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备考建议：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7944" y="59063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0668" y="1476261"/>
            <a:ext cx="9760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熟悉</a:t>
            </a: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3500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个考纲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词汇，适当分类归纳整理；</a:t>
            </a: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掌握解题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技巧，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常练习；</a:t>
            </a:r>
            <a:endParaRPr lang="en-US" altLang="zh-CN" sz="36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充分利用好完形填空的语篇。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7557571" y="3172859"/>
            <a:ext cx="407624" cy="2214390"/>
          </a:xfrm>
          <a:prstGeom prst="leftBrace">
            <a:avLst>
              <a:gd name="adj1" fmla="val 8333"/>
              <a:gd name="adj2" fmla="val 21144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108415" y="3007602"/>
            <a:ext cx="16965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词</a:t>
            </a:r>
            <a:endParaRPr lang="en-US" altLang="zh-CN" sz="3200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短语</a:t>
            </a:r>
            <a:endParaRPr lang="en-US" altLang="zh-CN" sz="3200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句子</a:t>
            </a:r>
            <a:endParaRPr lang="en-US" altLang="zh-CN" sz="3200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段落</a:t>
            </a:r>
            <a:endParaRPr lang="en-US" altLang="zh-CN" sz="3200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语篇</a:t>
            </a:r>
            <a:endParaRPr lang="zh-CN" altLang="en-US" sz="3200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65568" y="4640167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解题原则：</a:t>
            </a:r>
            <a:endParaRPr lang="zh-CN" altLang="en-US" sz="40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008" y="1999627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语篇特点：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662" y="3547172"/>
            <a:ext cx="7745766" cy="1200329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夹叙夹议的记叙文，在叙述中融入议论和抒情，通过叙事揭示人生哲理。</a:t>
            </a:r>
            <a:endParaRPr lang="zh-CN" altLang="en-US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9694" y="527385"/>
            <a:ext cx="5561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先完意，后完形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47944" y="59063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28508" y="1971869"/>
            <a:ext cx="4485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以小见大的写作手法</a:t>
            </a:r>
            <a:endParaRPr lang="zh-CN" altLang="en-US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5225528" y="2603350"/>
            <a:ext cx="465267" cy="94667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9766453" y="4235987"/>
            <a:ext cx="941942" cy="33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108852" y="2054647"/>
            <a:ext cx="1052111" cy="33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0616589" y="1648859"/>
            <a:ext cx="675700" cy="33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8"/>
          <p:cNvSpPr txBox="1"/>
          <p:nvPr/>
        </p:nvSpPr>
        <p:spPr>
          <a:xfrm>
            <a:off x="0" y="487025"/>
            <a:ext cx="1219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born legally blind. Of all the stories of my early childhood, the one about a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36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my mother’s favorite.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only two when the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37 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occurred. We had just arrived home from a trip. Mom lifted me out of the car and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38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speak to the driver. I took advantage of my brief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39 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dash across the lawn(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草坪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and hit a large maple tree! I was running so fast that I bounced off the trunk and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40 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 Mom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41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to start crying, but I just sat there for a minute. Then I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42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myself up and kept right on going. Mom always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43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 that, as many times as I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44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across the lawn after that, I never again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45 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that tree.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 loves to use this story as an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46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reminds her that children don’t enter life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47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take risks or unwilling to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48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 when they fall down. She never wanted me to lose that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49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 grew older. When I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50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 major life decisions, I was still that little girl tearing full-speed across the lawn. I studied abroad and later moved away from my parents’ home to look for a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51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years of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52  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have become a respected teacher in a school serving high-need students.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almost certain to get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53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some point during the process of achieving our goal. When that happens, don’t sit in the grass and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54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Just get up and keep on going. It will all be worth it </a:t>
            </a: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55 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32202" y="161419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74337" y="0"/>
            <a:ext cx="3933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月浙江卷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59248" y="429658"/>
            <a:ext cx="760163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tree</a:t>
            </a:r>
            <a:endParaRPr lang="zh-CN" altLang="en-US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95740" y="2049138"/>
            <a:ext cx="2181340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4770304" y="693542"/>
            <a:ext cx="5188944" cy="13445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71870" y="1022732"/>
            <a:ext cx="1191657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incident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27795" y="582060"/>
            <a:ext cx="883184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3657600" y="738130"/>
            <a:ext cx="638978" cy="29745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23570" y="1617643"/>
            <a:ext cx="92725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turned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96401" y="1564395"/>
            <a:ext cx="110352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freedom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794872" y="2377809"/>
            <a:ext cx="837282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5255046" y="2710149"/>
            <a:ext cx="627961" cy="328302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99153" y="2300689"/>
            <a:ext cx="99151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landed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648860" y="2375972"/>
            <a:ext cx="1094340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3446442" y="2431058"/>
            <a:ext cx="1136574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expected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705601" y="2420040"/>
            <a:ext cx="499429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11431833" y="2247441"/>
            <a:ext cx="907058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picked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209841" y="6055606"/>
            <a:ext cx="885022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5980322" y="2655065"/>
            <a:ext cx="771181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adds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287918" y="2741363"/>
            <a:ext cx="1103523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zoomed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73417" y="3062689"/>
            <a:ext cx="1138409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crashed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627523" y="2021597"/>
            <a:ext cx="424149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4061552" y="3554775"/>
            <a:ext cx="116044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example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352184" y="3367489"/>
            <a:ext cx="940106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afraid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97027" y="3872429"/>
            <a:ext cx="1261429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2697297" y="3734718"/>
            <a:ext cx="59674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try</a:t>
            </a:r>
            <a:endParaRPr lang="zh-CN" altLang="en-US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910371" y="3808165"/>
            <a:ext cx="128162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toughness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50685" y="4173557"/>
            <a:ext cx="883186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made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67572" y="4515080"/>
            <a:ext cx="62979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job</a:t>
            </a:r>
            <a:endParaRPr lang="zh-CN" altLang="en-US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0520" y="4900670"/>
            <a:ext cx="1070472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efforts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82039" y="5385412"/>
            <a:ext cx="186368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knocked down</a:t>
            </a:r>
            <a:endParaRPr lang="zh-CN" altLang="en-US" sz="20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23552" y="5980323"/>
            <a:ext cx="60776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cry</a:t>
            </a:r>
            <a:endParaRPr lang="zh-CN" altLang="en-US" sz="2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6402805"/>
            <a:ext cx="1388125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in the end</a:t>
            </a:r>
            <a:endParaRPr lang="zh-CN" altLang="en-US" sz="22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3" name="直接连接符 52"/>
          <p:cNvCxnSpPr>
            <a:stCxn id="24" idx="3"/>
          </p:cNvCxnSpPr>
          <p:nvPr/>
        </p:nvCxnSpPr>
        <p:spPr>
          <a:xfrm>
            <a:off x="892366" y="2500744"/>
            <a:ext cx="760164" cy="111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4571999" y="2487891"/>
            <a:ext cx="2104223" cy="19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>
            <a:stCxn id="30" idx="0"/>
            <a:endCxn id="29" idx="1"/>
          </p:cNvCxnSpPr>
          <p:nvPr/>
        </p:nvCxnSpPr>
        <p:spPr>
          <a:xfrm flipV="1">
            <a:off x="6652352" y="2447496"/>
            <a:ext cx="4779481" cy="36081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2908453" y="2368627"/>
            <a:ext cx="1101687" cy="6940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>
            <a:stCxn id="40" idx="3"/>
          </p:cNvCxnSpPr>
          <p:nvPr/>
        </p:nvCxnSpPr>
        <p:spPr>
          <a:xfrm flipV="1">
            <a:off x="2258456" y="3415229"/>
            <a:ext cx="8108416" cy="6224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5556174" y="4212117"/>
            <a:ext cx="1261429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3" name="直接连接符 72"/>
          <p:cNvCxnSpPr>
            <a:stCxn id="44" idx="3"/>
            <a:endCxn id="71" idx="1"/>
          </p:cNvCxnSpPr>
          <p:nvPr/>
        </p:nvCxnSpPr>
        <p:spPr>
          <a:xfrm flipV="1">
            <a:off x="3833871" y="4377370"/>
            <a:ext cx="1722303" cy="116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5135697" y="4959427"/>
            <a:ext cx="2377807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8" name="直接连接符 77"/>
          <p:cNvCxnSpPr>
            <a:stCxn id="76" idx="3"/>
            <a:endCxn id="45" idx="1"/>
          </p:cNvCxnSpPr>
          <p:nvPr/>
        </p:nvCxnSpPr>
        <p:spPr>
          <a:xfrm flipV="1">
            <a:off x="7513504" y="4745913"/>
            <a:ext cx="3854068" cy="37876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5521287" y="3868757"/>
            <a:ext cx="1261429" cy="33050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连接符 80"/>
          <p:cNvCxnSpPr/>
          <p:nvPr/>
        </p:nvCxnSpPr>
        <p:spPr>
          <a:xfrm flipV="1">
            <a:off x="3844887" y="3977088"/>
            <a:ext cx="1674564" cy="1410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632155" y="308472"/>
            <a:ext cx="4847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rgbClr val="7030A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</a:t>
            </a:r>
            <a:endParaRPr lang="zh-CN" altLang="en-US" sz="2200" dirty="0">
              <a:solidFill>
                <a:srgbClr val="7030A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7" name="淘宝网Chenying0907出品 177"/>
          <p:cNvGrpSpPr/>
          <p:nvPr/>
        </p:nvGrpSpPr>
        <p:grpSpPr>
          <a:xfrm>
            <a:off x="3754418" y="1904103"/>
            <a:ext cx="4787154" cy="2775473"/>
            <a:chOff x="3881858" y="5509627"/>
            <a:chExt cx="1160599" cy="1016511"/>
          </a:xfrm>
        </p:grpSpPr>
        <p:sp>
          <p:nvSpPr>
            <p:cNvPr id="8" name="淘宝网Chenying0907出品 178"/>
            <p:cNvSpPr/>
            <p:nvPr/>
          </p:nvSpPr>
          <p:spPr>
            <a:xfrm>
              <a:off x="3881858" y="5509627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9" name="淘宝网Chenying0907出品 179"/>
            <p:cNvSpPr/>
            <p:nvPr/>
          </p:nvSpPr>
          <p:spPr>
            <a:xfrm>
              <a:off x="4034463" y="5662232"/>
              <a:ext cx="711301" cy="711301"/>
            </a:xfrm>
            <a:prstGeom prst="ellipse">
              <a:avLst/>
            </a:prstGeom>
            <a:solidFill>
              <a:srgbClr val="E87071"/>
            </a:solidFill>
            <a:ln w="15875">
              <a:solidFill>
                <a:schemeClr val="bg1"/>
              </a:soli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0" name="淘宝网Chenying0907出品 22"/>
            <p:cNvSpPr txBox="1"/>
            <p:nvPr/>
          </p:nvSpPr>
          <p:spPr>
            <a:xfrm>
              <a:off x="4062397" y="5756273"/>
              <a:ext cx="980060" cy="484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4000" b="1" dirty="0">
                  <a:solidFill>
                    <a:srgbClr val="FFFF00"/>
                  </a:solidFill>
                  <a:latin typeface="Agency FB" panose="020B0503020202020204" pitchFamily="34" charset="0"/>
                  <a:ea typeface="等线" panose="02010600030101010101" pitchFamily="2" charset="-122"/>
                </a:rPr>
                <a:t>        </a:t>
              </a:r>
              <a:r>
                <a:rPr lang="zh-CN" altLang="en-US" sz="4400" b="1" dirty="0">
                  <a:solidFill>
                    <a:srgbClr val="FFFF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跑</a:t>
              </a:r>
              <a:endParaRPr lang="en-US" altLang="zh-CN" sz="44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l"/>
              <a:r>
                <a:rPr lang="zh-CN" altLang="en-US" sz="3600" b="1" dirty="0">
                  <a:solidFill>
                    <a:srgbClr val="FFFF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（结合</a:t>
              </a:r>
              <a:r>
                <a:rPr lang="en-US" altLang="zh-CN" sz="3600" b="1" dirty="0">
                  <a:solidFill>
                    <a:srgbClr val="FFFF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3500） </a:t>
              </a:r>
              <a:endParaRPr lang="zh-CN" altLang="en-US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818045" y="1818044"/>
            <a:ext cx="1108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run</a:t>
            </a:r>
            <a:endParaRPr lang="zh-CN" altLang="en-US" sz="4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46840" y="710005"/>
            <a:ext cx="14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dash</a:t>
            </a:r>
            <a:endParaRPr lang="zh-CN" altLang="en-US" sz="4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6401" y="2958613"/>
            <a:ext cx="17642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zoom</a:t>
            </a:r>
            <a:endParaRPr lang="zh-CN" altLang="en-US" sz="4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1378" y="4550484"/>
            <a:ext cx="1463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tear</a:t>
            </a:r>
            <a:endParaRPr lang="zh-CN" altLang="en-US" sz="44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12772" y="5249731"/>
            <a:ext cx="17642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rush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0207" y="4313817"/>
            <a:ext cx="1301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race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50653" y="742277"/>
            <a:ext cx="23989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charge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22486" y="3001384"/>
            <a:ext cx="14307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jog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421393" y="1366222"/>
            <a:ext cx="699247" cy="591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2796988" y="2323652"/>
            <a:ext cx="1204856" cy="322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2743200" y="3388659"/>
            <a:ext cx="1011219" cy="215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3356386" y="4270786"/>
            <a:ext cx="882127" cy="6347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6633975" y="1312432"/>
            <a:ext cx="638194" cy="7076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7551869" y="2259105"/>
            <a:ext cx="1183341" cy="1721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7541111" y="4087906"/>
            <a:ext cx="849854" cy="4518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6841864" y="4539727"/>
            <a:ext cx="279699" cy="6777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7919422" y="3334871"/>
            <a:ext cx="1278366" cy="34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737002" y="1862866"/>
            <a:ext cx="15365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flee</a:t>
            </a:r>
            <a:endParaRPr lang="zh-CN" altLang="en-US" sz="4400" b="1" dirty="0">
              <a:solidFill>
                <a:srgbClr val="00206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775" y="705081"/>
            <a:ext cx="11281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 oneself up: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 stand up again after falling down </a:t>
            </a:r>
            <a:r>
              <a:rPr lang="en-US" altLang="zh-CN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</a:t>
            </a:r>
            <a:r>
              <a:rPr lang="zh-CN" altLang="en-US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跌倒后</a:t>
            </a:r>
            <a:r>
              <a:rPr lang="en-US" altLang="zh-CN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)</a:t>
            </a:r>
            <a:r>
              <a:rPr lang="zh-CN" altLang="en-US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爬起来</a:t>
            </a:r>
            <a:endParaRPr lang="zh-CN" altLang="en-US" sz="2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 flipH="1">
            <a:off x="313674" y="297456"/>
            <a:ext cx="336321" cy="31660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49147" y="132203"/>
            <a:ext cx="2599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762" y="1200839"/>
            <a:ext cx="11071950" cy="5457135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1. It’s easy to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the novel </a:t>
            </a:r>
            <a:r>
              <a:rPr lang="en-US" altLang="zh-CN" sz="2800" b="1" dirty="0" err="1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coronavirus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without wearing masks outside. 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2. Sales will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when the novel </a:t>
            </a:r>
            <a:r>
              <a:rPr lang="en-US" altLang="zh-CN" sz="2800" b="1" dirty="0" err="1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coronavirus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 epidemic comes to an end.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3. I’ll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you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at the airport when you fly to China.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4. Tom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picked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some Chinese when travelling in China. 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5. We were able to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the BBC World Service.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6. Mom likes to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bargains.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7. Let’s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where we stopped yesterday.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8. During the winter holiday, I have to cook, wash and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pick up </a:t>
            </a:r>
            <a:r>
              <a:rPr lang="en-US" altLang="zh-CN" sz="2800" b="1" dirty="0"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after the kids. </a:t>
            </a:r>
            <a:endParaRPr lang="en-US" altLang="zh-CN" sz="2800" b="1" dirty="0"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58458" y="1707614"/>
            <a:ext cx="197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得到，感染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5239" y="2699135"/>
            <a:ext cx="2379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好转，改善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13494" y="3194891"/>
            <a:ext cx="2776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（用车）接送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99084" y="370166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（偶然）学会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18582" y="4164377"/>
            <a:ext cx="3709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接收（信号、图像等）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4535" y="4627084"/>
            <a:ext cx="246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（廉价地）买到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2317" y="5166911"/>
            <a:ext cx="1465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继续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5360" y="609232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C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收拾，整理</a:t>
            </a:r>
            <a:endParaRPr lang="zh-CN" altLang="en-US" sz="2400" b="1" dirty="0">
              <a:solidFill>
                <a:srgbClr val="CC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4041" y="549676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解题原则：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6248" y="62368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4597" y="550325"/>
            <a:ext cx="639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先完意，后完形</a:t>
            </a:r>
            <a:endParaRPr lang="zh-CN" altLang="en-US" sz="40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3025" y="1596280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解题步骤：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46248" y="1626220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4040" y="2565763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解题技巧：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68282" y="2606721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91499" y="2588961"/>
            <a:ext cx="77118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关注</a:t>
            </a:r>
            <a:r>
              <a:rPr lang="en-US" altLang="zh-CN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</a:t>
            </a:r>
            <a:r>
              <a:rPr lang="zh-CN" altLang="en-US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复现</a:t>
            </a:r>
            <a:r>
              <a:rPr lang="en-US" altLang="zh-CN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”</a:t>
            </a:r>
            <a:r>
              <a:rPr lang="zh-CN" altLang="en-US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</a:t>
            </a:r>
            <a:r>
              <a:rPr lang="en-US" altLang="zh-CN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</a:t>
            </a:r>
            <a:r>
              <a:rPr lang="zh-CN" altLang="en-US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同现</a:t>
            </a:r>
            <a:r>
              <a:rPr lang="en-US" altLang="zh-CN" sz="36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”</a:t>
            </a:r>
            <a:r>
              <a:rPr lang="zh-CN" altLang="en-US" sz="36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提示</a:t>
            </a:r>
            <a:endParaRPr lang="en-US" altLang="zh-CN" sz="3600" b="1" dirty="0" smtClean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微软雅黑 Light" panose="020B0502040204020203" pitchFamily="34" charset="-122"/>
              </a:rPr>
              <a:t>了解生活常识和文化背景</a:t>
            </a:r>
            <a:endParaRPr lang="en-US" altLang="zh-CN" sz="3600" b="1" dirty="0">
              <a:solidFill>
                <a:srgbClr val="002060"/>
              </a:solidFill>
              <a:latin typeface="黑体" panose="02010609060101010101" pitchFamily="49" charset="-122"/>
              <a:ea typeface="微软雅黑 Light" panose="020B0502040204020203" pitchFamily="34" charset="-122"/>
            </a:endParaRPr>
          </a:p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结合语篇主旨选题</a:t>
            </a:r>
            <a:endParaRPr lang="zh-CN" altLang="en-US" sz="36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53359" y="1707614"/>
            <a:ext cx="683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读</a:t>
            </a:r>
            <a:endParaRPr lang="zh-CN" altLang="en-US" sz="40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94872" y="1729648"/>
            <a:ext cx="694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填</a:t>
            </a:r>
            <a:endParaRPr lang="zh-CN" altLang="en-US" sz="40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12515" y="1694761"/>
            <a:ext cx="683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读</a:t>
            </a:r>
            <a:endParaRPr lang="zh-CN" altLang="en-US" sz="40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cxnSp>
        <p:nvCxnSpPr>
          <p:cNvPr id="30" name="直接箭头连接符 29"/>
          <p:cNvCxnSpPr>
            <a:stCxn id="18" idx="3"/>
          </p:cNvCxnSpPr>
          <p:nvPr/>
        </p:nvCxnSpPr>
        <p:spPr>
          <a:xfrm flipV="1">
            <a:off x="4836405" y="2039524"/>
            <a:ext cx="947450" cy="2203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6487099" y="2026671"/>
            <a:ext cx="947450" cy="2203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116075" y="4592867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备考建议：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512349" y="4666875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58448" y="4638100"/>
            <a:ext cx="8633552" cy="167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1. </a:t>
            </a:r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熟悉</a:t>
            </a:r>
            <a:r>
              <a:rPr lang="en-US" altLang="zh-CN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3500</a:t>
            </a:r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个考纲词汇，适当分类归纳整理；</a:t>
            </a:r>
            <a:endParaRPr lang="en-US" altLang="zh-CN" sz="3200" b="1" dirty="0" smtClean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2. </a:t>
            </a:r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掌握解题技巧，常练习；</a:t>
            </a:r>
            <a:endParaRPr lang="en-US" altLang="zh-CN" sz="3200" b="1" dirty="0" smtClean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3. </a:t>
            </a:r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充分利用好完形填空的语篇。</a:t>
            </a:r>
            <a:endParaRPr lang="zh-CN" altLang="en-US" sz="32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椭圆 85"/>
          <p:cNvSpPr/>
          <p:nvPr/>
        </p:nvSpPr>
        <p:spPr>
          <a:xfrm rot="11047877" flipV="1">
            <a:off x="8308975" y="5719763"/>
            <a:ext cx="176213" cy="1762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 rot="11047877">
            <a:off x="3890963" y="52355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9" name="椭圆 88"/>
          <p:cNvSpPr/>
          <p:nvPr/>
        </p:nvSpPr>
        <p:spPr>
          <a:xfrm rot="11047877">
            <a:off x="4294188" y="67214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0" name="椭圆 89"/>
          <p:cNvSpPr/>
          <p:nvPr/>
        </p:nvSpPr>
        <p:spPr>
          <a:xfrm rot="11047877">
            <a:off x="8826500" y="5873750"/>
            <a:ext cx="127000" cy="127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 rot="11047877">
            <a:off x="7078663" y="6456363"/>
            <a:ext cx="452437" cy="4524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2" name="椭圆 91"/>
          <p:cNvSpPr/>
          <p:nvPr/>
        </p:nvSpPr>
        <p:spPr>
          <a:xfrm rot="11047877" flipH="1">
            <a:off x="8724900" y="4476750"/>
            <a:ext cx="138113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 rot="11047877" flipH="1">
            <a:off x="4899025" y="6496050"/>
            <a:ext cx="139700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 rot="11047877" flipH="1">
            <a:off x="7996238" y="4240213"/>
            <a:ext cx="422275" cy="4222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55563" y="3451225"/>
            <a:ext cx="519112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6731000" y="6753225"/>
            <a:ext cx="271463" cy="271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8" name="椭圆 97"/>
          <p:cNvSpPr/>
          <p:nvPr/>
        </p:nvSpPr>
        <p:spPr>
          <a:xfrm>
            <a:off x="10213975" y="3238500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 flipV="1">
            <a:off x="10110788" y="4351338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 flipV="1">
            <a:off x="4464050" y="5535613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1" name="椭圆 100"/>
          <p:cNvSpPr/>
          <p:nvPr/>
        </p:nvSpPr>
        <p:spPr>
          <a:xfrm>
            <a:off x="1817688" y="6245225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" name="椭圆 101"/>
          <p:cNvSpPr/>
          <p:nvPr/>
        </p:nvSpPr>
        <p:spPr>
          <a:xfrm>
            <a:off x="11842750" y="3402013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>
            <a:off x="11102975" y="4179888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4" name="椭圆 103"/>
          <p:cNvSpPr/>
          <p:nvPr/>
        </p:nvSpPr>
        <p:spPr>
          <a:xfrm>
            <a:off x="9615488" y="6046788"/>
            <a:ext cx="271462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5" name="椭圆 104"/>
          <p:cNvSpPr/>
          <p:nvPr/>
        </p:nvSpPr>
        <p:spPr>
          <a:xfrm>
            <a:off x="2860675" y="64309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6" name="椭圆 105"/>
          <p:cNvSpPr/>
          <p:nvPr/>
        </p:nvSpPr>
        <p:spPr>
          <a:xfrm>
            <a:off x="7159625" y="5703888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7" name="椭圆 106"/>
          <p:cNvSpPr/>
          <p:nvPr/>
        </p:nvSpPr>
        <p:spPr>
          <a:xfrm>
            <a:off x="9618663" y="2452688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8" name="椭圆 107"/>
          <p:cNvSpPr/>
          <p:nvPr/>
        </p:nvSpPr>
        <p:spPr>
          <a:xfrm>
            <a:off x="169863" y="4748213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9" name="椭圆 108"/>
          <p:cNvSpPr/>
          <p:nvPr/>
        </p:nvSpPr>
        <p:spPr>
          <a:xfrm flipH="1">
            <a:off x="1428750" y="5278438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0" name="椭圆 109"/>
          <p:cNvSpPr/>
          <p:nvPr/>
        </p:nvSpPr>
        <p:spPr>
          <a:xfrm>
            <a:off x="3117850" y="5554663"/>
            <a:ext cx="608013" cy="6080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1" name="椭圆 110"/>
          <p:cNvSpPr/>
          <p:nvPr/>
        </p:nvSpPr>
        <p:spPr>
          <a:xfrm>
            <a:off x="6462713" y="6118225"/>
            <a:ext cx="344487" cy="346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2" name="椭圆 111"/>
          <p:cNvSpPr/>
          <p:nvPr/>
        </p:nvSpPr>
        <p:spPr>
          <a:xfrm>
            <a:off x="8501063" y="5019675"/>
            <a:ext cx="247650" cy="2476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3" name="椭圆 112"/>
          <p:cNvSpPr/>
          <p:nvPr/>
        </p:nvSpPr>
        <p:spPr>
          <a:xfrm>
            <a:off x="8526463" y="6335713"/>
            <a:ext cx="1100137" cy="11001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5" name="椭圆 114"/>
          <p:cNvSpPr/>
          <p:nvPr/>
        </p:nvSpPr>
        <p:spPr>
          <a:xfrm>
            <a:off x="5118100" y="6583363"/>
            <a:ext cx="728663" cy="7286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7" name="椭圆 116"/>
          <p:cNvSpPr/>
          <p:nvPr/>
        </p:nvSpPr>
        <p:spPr>
          <a:xfrm flipH="1">
            <a:off x="3421063" y="4489450"/>
            <a:ext cx="309562" cy="3111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8" name="椭圆 117"/>
          <p:cNvSpPr/>
          <p:nvPr/>
        </p:nvSpPr>
        <p:spPr>
          <a:xfrm>
            <a:off x="9518650" y="5357813"/>
            <a:ext cx="350838" cy="352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9" name="椭圆 118"/>
          <p:cNvSpPr/>
          <p:nvPr/>
        </p:nvSpPr>
        <p:spPr>
          <a:xfrm>
            <a:off x="7937500" y="6753225"/>
            <a:ext cx="361950" cy="360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1" name="椭圆 120"/>
          <p:cNvSpPr/>
          <p:nvPr/>
        </p:nvSpPr>
        <p:spPr>
          <a:xfrm flipH="1">
            <a:off x="5786438" y="6280150"/>
            <a:ext cx="315912" cy="315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2" name="椭圆 121"/>
          <p:cNvSpPr/>
          <p:nvPr/>
        </p:nvSpPr>
        <p:spPr>
          <a:xfrm flipH="1">
            <a:off x="787400" y="4184650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3" name="椭圆 122"/>
          <p:cNvSpPr/>
          <p:nvPr/>
        </p:nvSpPr>
        <p:spPr>
          <a:xfrm rot="11047877">
            <a:off x="4237038" y="6276975"/>
            <a:ext cx="123825" cy="1238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6" name="椭圆 125"/>
          <p:cNvSpPr/>
          <p:nvPr/>
        </p:nvSpPr>
        <p:spPr>
          <a:xfrm>
            <a:off x="4870450" y="5681663"/>
            <a:ext cx="669925" cy="6699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7" name="椭圆 126"/>
          <p:cNvSpPr/>
          <p:nvPr/>
        </p:nvSpPr>
        <p:spPr>
          <a:xfrm>
            <a:off x="7967663" y="6008688"/>
            <a:ext cx="439737" cy="439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8" name="椭圆 127"/>
          <p:cNvSpPr/>
          <p:nvPr/>
        </p:nvSpPr>
        <p:spPr>
          <a:xfrm>
            <a:off x="6088063" y="6635750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1" name="椭圆 130"/>
          <p:cNvSpPr/>
          <p:nvPr/>
        </p:nvSpPr>
        <p:spPr>
          <a:xfrm>
            <a:off x="465138" y="5934075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3" name="椭圆 132"/>
          <p:cNvSpPr/>
          <p:nvPr/>
        </p:nvSpPr>
        <p:spPr>
          <a:xfrm>
            <a:off x="4124325" y="5864225"/>
            <a:ext cx="282575" cy="284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4" name="椭圆 133"/>
          <p:cNvSpPr/>
          <p:nvPr/>
        </p:nvSpPr>
        <p:spPr>
          <a:xfrm rot="11047877" flipH="1">
            <a:off x="7205663" y="5405438"/>
            <a:ext cx="138112" cy="1381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5" name="椭圆 134"/>
          <p:cNvSpPr/>
          <p:nvPr/>
        </p:nvSpPr>
        <p:spPr>
          <a:xfrm>
            <a:off x="3779838" y="6300788"/>
            <a:ext cx="990600" cy="990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6" name="椭圆 135"/>
          <p:cNvSpPr/>
          <p:nvPr/>
        </p:nvSpPr>
        <p:spPr>
          <a:xfrm>
            <a:off x="1812925" y="3538538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1" name="椭圆 210"/>
          <p:cNvSpPr/>
          <p:nvPr/>
        </p:nvSpPr>
        <p:spPr>
          <a:xfrm flipH="1">
            <a:off x="11687175" y="2138363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2" name="椭圆 211"/>
          <p:cNvSpPr/>
          <p:nvPr/>
        </p:nvSpPr>
        <p:spPr>
          <a:xfrm>
            <a:off x="-434975" y="2360613"/>
            <a:ext cx="627063" cy="6286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3" name="椭圆 212"/>
          <p:cNvSpPr/>
          <p:nvPr/>
        </p:nvSpPr>
        <p:spPr>
          <a:xfrm flipH="1">
            <a:off x="2444750" y="2798763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4" name="椭圆 213"/>
          <p:cNvSpPr/>
          <p:nvPr/>
        </p:nvSpPr>
        <p:spPr>
          <a:xfrm rot="11047877" flipV="1">
            <a:off x="9999663" y="1350963"/>
            <a:ext cx="149225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5" name="椭圆 214"/>
          <p:cNvSpPr/>
          <p:nvPr/>
        </p:nvSpPr>
        <p:spPr>
          <a:xfrm flipH="1">
            <a:off x="2636838" y="4654550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6" name="椭圆 215"/>
          <p:cNvSpPr/>
          <p:nvPr/>
        </p:nvSpPr>
        <p:spPr>
          <a:xfrm>
            <a:off x="2490788" y="5783263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7" name="椭圆 216"/>
          <p:cNvSpPr/>
          <p:nvPr/>
        </p:nvSpPr>
        <p:spPr>
          <a:xfrm>
            <a:off x="7702550" y="4910138"/>
            <a:ext cx="638175" cy="6381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8" name="椭圆 217"/>
          <p:cNvSpPr/>
          <p:nvPr/>
        </p:nvSpPr>
        <p:spPr>
          <a:xfrm>
            <a:off x="9159875" y="4476750"/>
            <a:ext cx="541338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9" name="椭圆 218"/>
          <p:cNvSpPr/>
          <p:nvPr/>
        </p:nvSpPr>
        <p:spPr>
          <a:xfrm>
            <a:off x="11637963" y="3808413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0" name="椭圆 219"/>
          <p:cNvSpPr/>
          <p:nvPr/>
        </p:nvSpPr>
        <p:spPr>
          <a:xfrm flipV="1">
            <a:off x="9682163" y="3733800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1" name="椭圆 220"/>
          <p:cNvSpPr/>
          <p:nvPr/>
        </p:nvSpPr>
        <p:spPr>
          <a:xfrm>
            <a:off x="6561138" y="5537200"/>
            <a:ext cx="409575" cy="409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225" name="直接连接符 224"/>
          <p:cNvCxnSpPr/>
          <p:nvPr/>
        </p:nvCxnSpPr>
        <p:spPr bwMode="auto">
          <a:xfrm>
            <a:off x="3784600" y="2400300"/>
            <a:ext cx="4638675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38" name="文本框 226"/>
          <p:cNvSpPr txBox="1">
            <a:spLocks noChangeArrowheads="1"/>
          </p:cNvSpPr>
          <p:nvPr/>
        </p:nvSpPr>
        <p:spPr bwMode="auto">
          <a:xfrm>
            <a:off x="3520875" y="2241468"/>
            <a:ext cx="528862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8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zh-CN" altLang="en-US" sz="8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9" name="直接连接符 228"/>
          <p:cNvCxnSpPr/>
          <p:nvPr/>
        </p:nvCxnSpPr>
        <p:spPr bwMode="auto">
          <a:xfrm>
            <a:off x="3784600" y="2435225"/>
            <a:ext cx="2689225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接连接符 231"/>
          <p:cNvCxnSpPr/>
          <p:nvPr/>
        </p:nvCxnSpPr>
        <p:spPr bwMode="auto">
          <a:xfrm>
            <a:off x="3784600" y="3421063"/>
            <a:ext cx="4638675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接连接符 232"/>
          <p:cNvCxnSpPr/>
          <p:nvPr/>
        </p:nvCxnSpPr>
        <p:spPr bwMode="auto">
          <a:xfrm>
            <a:off x="6965950" y="3484563"/>
            <a:ext cx="1457325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椭圆 200"/>
          <p:cNvSpPr/>
          <p:nvPr/>
        </p:nvSpPr>
        <p:spPr>
          <a:xfrm>
            <a:off x="10918096" y="1655166"/>
            <a:ext cx="477838" cy="4778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2" name="椭圆 221"/>
          <p:cNvSpPr/>
          <p:nvPr/>
        </p:nvSpPr>
        <p:spPr>
          <a:xfrm>
            <a:off x="3444875" y="3463925"/>
            <a:ext cx="676275" cy="6778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0" name="矩形 69"/>
          <p:cNvSpPr>
            <a:spLocks noChangeArrowheads="1" noChangeShapeType="1" noTextEdit="1"/>
          </p:cNvSpPr>
          <p:nvPr/>
        </p:nvSpPr>
        <p:spPr bwMode="auto">
          <a:xfrm>
            <a:off x="346635" y="161365"/>
            <a:ext cx="11508291" cy="1686841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altLang="zh-CN" sz="4000" b="1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Wish you success!</a:t>
            </a:r>
            <a:endParaRPr lang="zh-CN" altLang="en-US" sz="4000" kern="10" dirty="0">
              <a:ln w="9525" cap="sq">
                <a:solidFill>
                  <a:srgbClr val="0000FF"/>
                </a:solidFill>
                <a:round/>
              </a:ln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5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197" grpId="0" animBg="1"/>
      <p:bldP spid="198" grpId="0" animBg="1"/>
      <p:bldP spid="201" grpId="0" animBg="1"/>
      <p:bldP spid="222" grpId="0" animBg="1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759" y="242371"/>
            <a:ext cx="477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近三年完形填空语篇分析</a:t>
            </a:r>
            <a:endParaRPr lang="zh-CN" altLang="en-US" sz="32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38979" y="1039155"/>
          <a:ext cx="10818563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245"/>
                <a:gridCol w="1044162"/>
                <a:gridCol w="1244906"/>
                <a:gridCol w="4799866"/>
                <a:gridCol w="25483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年份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词数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体裁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故事内容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主题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2020.1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274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 dirty="0" smtClean="0"/>
                        <a:t>记叙文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作者是天生的盲人，小时候乱跑撞到了树，不但没有哭，反而爬起来继续跑，此后再也没有撞上这棵树。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不怕挫折，勇往直起，坚韧不拔</a:t>
                      </a:r>
                      <a:endParaRPr lang="zh-CN" alt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2019.6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267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 dirty="0" smtClean="0"/>
                        <a:t>记叙文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法国人巴蒂特斯为了提高人们对食物浪费现象的认识，历时三个月，从巴黎骑行到波兰首都华沙，一路上只吃被丢弃的食物。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唤起人们节约食物的意识</a:t>
                      </a:r>
                      <a:endParaRPr lang="zh-CN" alt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2018.11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262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 dirty="0" smtClean="0"/>
                        <a:t>记叙文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课堂上学生手指被卡在试管里，学生被送到秘书那里去救治，课堂上大家开始分享各自被卡的经历。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用同理心对待他人（学生）</a:t>
                      </a:r>
                      <a:endParaRPr lang="zh-CN" alt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>
                          <a:solidFill>
                            <a:schemeClr val="tx1"/>
                          </a:solidFill>
                        </a:rPr>
                        <a:t>2018.6</a:t>
                      </a:r>
                      <a:endParaRPr lang="zh-CN" alt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zh-CN" alt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1" dirty="0" smtClean="0"/>
                        <a:t>记叙文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作者中学时期时间紧迫但做事效率高，大学时期时间宽裕反而效率低。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 smtClean="0"/>
                        <a:t>充分利用时间</a:t>
                      </a:r>
                      <a:endParaRPr lang="zh-CN" altLang="en-US" sz="2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65568" y="4640167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解题原则：</a:t>
            </a:r>
            <a:endParaRPr lang="zh-CN" altLang="en-US" sz="4000" b="1" dirty="0" smtClean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008" y="1999627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语篇特点：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0732" y="2637566"/>
            <a:ext cx="752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夹叙夹议的记叙文，在叙述中融入议论和抒情，通过叙事揭示人生哲理。</a:t>
            </a:r>
            <a:endParaRPr lang="zh-CN" altLang="en-US" sz="3200" b="1" dirty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9694" y="527385"/>
            <a:ext cx="5561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先完意，后完形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47944" y="590634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6222" y="3969810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选项特点：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3361" y="4010139"/>
            <a:ext cx="4417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实词为主，虚词为辅</a:t>
            </a:r>
            <a:endParaRPr lang="zh-CN" altLang="en-US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1448" y="4676529"/>
            <a:ext cx="5540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淡化语法知识，重在文意干扰</a:t>
            </a:r>
            <a:endParaRPr lang="zh-CN" altLang="en-US" sz="3200" b="1" dirty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0373" y="1982886"/>
            <a:ext cx="4485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以小见大的写作手法</a:t>
            </a:r>
            <a:endParaRPr lang="zh-CN" altLang="en-US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8170" y="739296"/>
            <a:ext cx="477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近三年完形填空考点分析</a:t>
            </a:r>
            <a:endParaRPr lang="zh-CN" altLang="en-US" sz="3200" b="1" dirty="0">
              <a:solidFill>
                <a:srgbClr val="00206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82125" y="1645916"/>
          <a:ext cx="10703861" cy="344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195"/>
                <a:gridCol w="1828800"/>
                <a:gridCol w="1080374"/>
                <a:gridCol w="1529123"/>
                <a:gridCol w="1529123"/>
                <a:gridCol w="1616721"/>
                <a:gridCol w="1441525"/>
              </a:tblGrid>
              <a:tr h="6292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年份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动词（组）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名词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形容词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副词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介词词组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非谓语</a:t>
                      </a:r>
                      <a:endParaRPr lang="zh-CN" altLang="en-US" sz="28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  <a:tr h="703296">
                <a:tc>
                  <a:txBody>
                    <a:bodyPr/>
                    <a:lstStyle/>
                    <a:p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2020.1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/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/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03296">
                <a:tc>
                  <a:txBody>
                    <a:bodyPr/>
                    <a:lstStyle/>
                    <a:p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2019.6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3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/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03296">
                <a:tc>
                  <a:txBody>
                    <a:bodyPr/>
                    <a:lstStyle/>
                    <a:p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2018.11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2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/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03296">
                <a:tc>
                  <a:txBody>
                    <a:bodyPr/>
                    <a:lstStyle/>
                    <a:p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2018.6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4552" y="505609"/>
            <a:ext cx="3044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解题步骤：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03877" y="601651"/>
            <a:ext cx="537882" cy="5173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37891"/>
          <p:cNvSpPr txBox="1">
            <a:spLocks noChangeArrowheads="1"/>
          </p:cNvSpPr>
          <p:nvPr/>
        </p:nvSpPr>
        <p:spPr bwMode="auto">
          <a:xfrm>
            <a:off x="2052812" y="1359838"/>
            <a:ext cx="6320008" cy="64633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Go through the passage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37892"/>
          <p:cNvSpPr txBox="1">
            <a:spLocks noChangeArrowheads="1"/>
          </p:cNvSpPr>
          <p:nvPr/>
        </p:nvSpPr>
        <p:spPr bwMode="auto">
          <a:xfrm>
            <a:off x="2082188" y="2715659"/>
            <a:ext cx="6312665" cy="1200329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Read carefully and      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choose the answers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下箭头 9"/>
          <p:cNvSpPr>
            <a:spLocks noChangeArrowheads="1"/>
          </p:cNvSpPr>
          <p:nvPr/>
        </p:nvSpPr>
        <p:spPr bwMode="auto">
          <a:xfrm>
            <a:off x="4717668" y="2051891"/>
            <a:ext cx="508000" cy="625207"/>
          </a:xfrm>
          <a:prstGeom prst="downArrow">
            <a:avLst>
              <a:gd name="adj1" fmla="val 50000"/>
              <a:gd name="adj2" fmla="val 35000"/>
            </a:avLst>
          </a:prstGeom>
          <a:noFill/>
          <a:ln w="38100">
            <a:solidFill>
              <a:srgbClr val="663300"/>
            </a:solidFill>
            <a:miter lim="800000"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11" name="下箭头 10"/>
          <p:cNvSpPr>
            <a:spLocks noChangeArrowheads="1"/>
          </p:cNvSpPr>
          <p:nvPr/>
        </p:nvSpPr>
        <p:spPr bwMode="auto">
          <a:xfrm>
            <a:off x="4728685" y="3944039"/>
            <a:ext cx="508000" cy="607764"/>
          </a:xfrm>
          <a:prstGeom prst="downArrow">
            <a:avLst>
              <a:gd name="adj1" fmla="val 50000"/>
              <a:gd name="adj2" fmla="val 35000"/>
            </a:avLst>
          </a:prstGeom>
          <a:noFill/>
          <a:ln w="38100">
            <a:solidFill>
              <a:srgbClr val="663300"/>
            </a:solidFill>
            <a:miter lim="800000"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12" name="文本框 37893"/>
          <p:cNvSpPr txBox="1">
            <a:spLocks noChangeArrowheads="1"/>
          </p:cNvSpPr>
          <p:nvPr/>
        </p:nvSpPr>
        <p:spPr bwMode="auto">
          <a:xfrm>
            <a:off x="2089532" y="4604134"/>
            <a:ext cx="6305321" cy="64633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Review and check 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96540" y="1222873"/>
            <a:ext cx="1355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读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74506" y="2853367"/>
            <a:ext cx="126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填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04872" y="4471012"/>
            <a:ext cx="1355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读</a:t>
            </a:r>
            <a:endParaRPr lang="zh-CN" altLang="en-US" sz="4000" b="1" dirty="0">
              <a:solidFill>
                <a:srgbClr val="C00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9860097" y="1916935"/>
            <a:ext cx="11016" cy="958468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869277" y="3556613"/>
            <a:ext cx="11016" cy="958468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 bwMode="auto">
          <a:xfrm>
            <a:off x="6921500" y="4629150"/>
            <a:ext cx="4538663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8464" y="657166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文本框 37891"/>
          <p:cNvSpPr txBox="1">
            <a:spLocks noChangeArrowheads="1"/>
          </p:cNvSpPr>
          <p:nvPr/>
        </p:nvSpPr>
        <p:spPr bwMode="auto">
          <a:xfrm>
            <a:off x="1127395" y="379337"/>
            <a:ext cx="6320008" cy="64633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Go through the passage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7761" y="1994052"/>
            <a:ext cx="52109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语篇结构</a:t>
            </a:r>
            <a:endParaRPr lang="en-US" altLang="zh-CN" sz="3600" b="1" dirty="0" smtClean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 smtClean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语篇主题</a:t>
            </a:r>
            <a:endParaRPr lang="en-US" altLang="zh-CN" sz="3600" b="1" dirty="0" smtClean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6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左大括号 7"/>
          <p:cNvSpPr/>
          <p:nvPr/>
        </p:nvSpPr>
        <p:spPr>
          <a:xfrm>
            <a:off x="8317734" y="2093205"/>
            <a:ext cx="561862" cy="1476259"/>
          </a:xfrm>
          <a:prstGeom prst="leftBrace">
            <a:avLst>
              <a:gd name="adj1" fmla="val 61585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34679" y="1839817"/>
            <a:ext cx="21262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首尾段</a:t>
            </a:r>
            <a:endParaRPr lang="en-US" altLang="zh-CN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段首句</a:t>
            </a:r>
            <a:endParaRPr lang="zh-CN" altLang="en-US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585" y="2500830"/>
            <a:ext cx="3029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把握语篇主线</a:t>
            </a:r>
            <a:endParaRPr lang="zh-CN" altLang="en-US" sz="36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左大括号 12"/>
          <p:cNvSpPr/>
          <p:nvPr/>
        </p:nvSpPr>
        <p:spPr>
          <a:xfrm>
            <a:off x="4087257" y="2170323"/>
            <a:ext cx="385591" cy="1399142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076241" y="3668617"/>
            <a:ext cx="364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（主旨、中心句）</a:t>
            </a:r>
            <a:endParaRPr lang="zh-CN" altLang="en-US" sz="3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右箭头 15"/>
          <p:cNvSpPr/>
          <p:nvPr/>
        </p:nvSpPr>
        <p:spPr>
          <a:xfrm>
            <a:off x="6852492" y="2566930"/>
            <a:ext cx="1090669" cy="683046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29894" y="161419"/>
            <a:ext cx="328612" cy="33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72028" y="0"/>
            <a:ext cx="8681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把握语篇主线（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月浙江卷）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8"/>
          <p:cNvSpPr txBox="1"/>
          <p:nvPr/>
        </p:nvSpPr>
        <p:spPr>
          <a:xfrm>
            <a:off x="22035" y="733246"/>
            <a:ext cx="11093986" cy="6124754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born legally blind. Of all the stories of my early childhood, the one about a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36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my mother’s favorite.</a:t>
            </a:r>
            <a:endParaRPr lang="zh-CN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 was only two when the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37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occurred. We had just arrived home from a trip. Mom lifted me out of the car and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38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speak to the driver. I took advantage of my brief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39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dash across the lawn(</a:t>
            </a:r>
            <a:r>
              <a:rPr lang="zh-CN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草坪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and hit a large maple tree! I was running so fast that I bounced off the trunk and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40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my backside. Mom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41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to start crying, but I just sat there for a minute. Then I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42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myself up and kept right on going. Mom always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43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 that, as many times as I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44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across the lawn after that, I never again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45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that tree.</a:t>
            </a:r>
            <a:endParaRPr lang="zh-CN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Mom loves to use this story as an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46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reminds her that children don’t enter life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47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take risks or unwilling to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48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 when they fall down. She never wanted me to lose that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49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I grew older. When I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50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 major life decisions, I was still that little girl tearing full-speed across the lawn. I studied abroad and later moved away from my parents’ home to look for a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51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.Through years of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52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have become a respected teacher in a school serving high-need students.</a:t>
            </a:r>
            <a:endParaRPr lang="zh-CN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We are almost certain to get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53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some point during the process of achieving our goal. When that happens, don’t sit in the grass and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54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Just get up and keep on going. It will all be worth it </a:t>
            </a:r>
            <a:r>
              <a:rPr lang="en-US" altLang="zh-CN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55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11221" y="473724"/>
            <a:ext cx="1380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topic sentence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右大括号 6"/>
          <p:cNvSpPr/>
          <p:nvPr/>
        </p:nvSpPr>
        <p:spPr>
          <a:xfrm>
            <a:off x="10928732" y="1630497"/>
            <a:ext cx="352539" cy="3977089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6357" y="3349128"/>
            <a:ext cx="855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story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86363" y="5717754"/>
            <a:ext cx="1571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  <a:cs typeface="Times New Roman" panose="02020603050405020304" pitchFamily="18" charset="0"/>
              </a:rPr>
              <a:t>conclusion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777910" y="694063"/>
            <a:ext cx="1112703" cy="55084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141233" y="742278"/>
            <a:ext cx="7713233" cy="44106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1" y="1118795"/>
            <a:ext cx="2818504" cy="44106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-1" y="5714623"/>
            <a:ext cx="11112649" cy="9879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832036" y="714260"/>
            <a:ext cx="1367925" cy="55084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6268598" y="6050572"/>
            <a:ext cx="3657600" cy="441064"/>
          </a:xfrm>
          <a:prstGeom prst="round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 animBg="1"/>
      <p:bldP spid="12" grpId="0" animBg="1"/>
      <p:bldP spid="13" grpId="0" animBg="1"/>
      <p:bldP spid="14" grpId="0" animBg="1"/>
      <p:bldP spid="16" grpId="0" animBg="1"/>
      <p:bldP spid="19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平面图表4配色(合集配色)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DBCC0"/>
      </a:accent1>
      <a:accent2>
        <a:srgbClr val="FFC535"/>
      </a:accent2>
      <a:accent3>
        <a:srgbClr val="EB7513"/>
      </a:accent3>
      <a:accent4>
        <a:srgbClr val="C8C2AC"/>
      </a:accent4>
      <a:accent5>
        <a:srgbClr val="76AFAF"/>
      </a:accent5>
      <a:accent6>
        <a:srgbClr val="F4EFD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微软雅黑 Light" panose="020B0502040204020203" pitchFamily="34" charset="-122"/>
            <a:ea typeface="微软雅黑 Light" panose="020B0502040204020203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平面图表4配色(合集配色)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3DBCC0"/>
    </a:accent1>
    <a:accent2>
      <a:srgbClr val="FFC535"/>
    </a:accent2>
    <a:accent3>
      <a:srgbClr val="EB7513"/>
    </a:accent3>
    <a:accent4>
      <a:srgbClr val="C8C2AC"/>
    </a:accent4>
    <a:accent5>
      <a:srgbClr val="76AFAF"/>
    </a:accent5>
    <a:accent6>
      <a:srgbClr val="F4EFDF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30838</Words>
  <Application>WPS 演示</Application>
  <PresentationFormat>自定义</PresentationFormat>
  <Paragraphs>1004</Paragraphs>
  <Slides>34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56" baseType="lpstr">
      <vt:lpstr>Arial</vt:lpstr>
      <vt:lpstr>宋体</vt:lpstr>
      <vt:lpstr>Wingdings</vt:lpstr>
      <vt:lpstr>Calibri</vt:lpstr>
      <vt:lpstr>微软雅黑 Light</vt:lpstr>
      <vt:lpstr>Century Gothic</vt:lpstr>
      <vt:lpstr>微软雅黑</vt:lpstr>
      <vt:lpstr>Calibri</vt:lpstr>
      <vt:lpstr>黑体</vt:lpstr>
      <vt:lpstr>Times New Roman</vt:lpstr>
      <vt:lpstr>Arial Unicode MS</vt:lpstr>
      <vt:lpstr>幼圆</vt:lpstr>
      <vt:lpstr>Aharoni</vt:lpstr>
      <vt:lpstr>Segoe Print</vt:lpstr>
      <vt:lpstr>Arial Black</vt:lpstr>
      <vt:lpstr>Garamond</vt:lpstr>
      <vt:lpstr>Agency FB</vt:lpstr>
      <vt:lpstr>等线</vt:lpstr>
      <vt:lpstr>HelveticaNeue</vt:lpstr>
      <vt:lpstr>Corbel</vt:lpstr>
      <vt:lpstr>华文新魏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彩色气泡</dc:title>
  <dc:creator>第一PPT</dc:creator>
  <cp:keywords>www.1ppt.com</cp:keywords>
  <cp:lastModifiedBy>南山有谷堆</cp:lastModifiedBy>
  <cp:revision>806</cp:revision>
  <dcterms:created xsi:type="dcterms:W3CDTF">2015-02-01T03:08:00Z</dcterms:created>
  <dcterms:modified xsi:type="dcterms:W3CDTF">2020-02-14T12:40:31Z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