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126" r:id="rId3"/>
    <p:sldId id="413" r:id="rId4"/>
    <p:sldId id="3103" r:id="rId5"/>
    <p:sldId id="3104" r:id="rId6"/>
    <p:sldId id="3105" r:id="rId7"/>
    <p:sldId id="3106" r:id="rId8"/>
    <p:sldId id="3107" r:id="rId9"/>
    <p:sldId id="3108" r:id="rId10"/>
    <p:sldId id="3112" r:id="rId11"/>
    <p:sldId id="3119" r:id="rId12"/>
    <p:sldId id="3113" r:id="rId13"/>
    <p:sldId id="3114" r:id="rId14"/>
    <p:sldId id="3115" r:id="rId16"/>
    <p:sldId id="3116" r:id="rId17"/>
    <p:sldId id="3117" r:id="rId18"/>
    <p:sldId id="3118" r:id="rId19"/>
  </p:sldIdLst>
  <p:sldSz cx="12192000" cy="6858000"/>
  <p:notesSz cx="6797675" cy="99282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FF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636" autoAdjust="0"/>
  </p:normalViewPr>
  <p:slideViewPr>
    <p:cSldViewPr snapToGrid="0">
      <p:cViewPr varScale="1">
        <p:scale>
          <a:sx n="66" d="100"/>
          <a:sy n="66" d="100"/>
        </p:scale>
        <p:origin x="68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78993-FA0E-477C-87DC-8F00D67C6A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37EE5-344A-47C6-A647-3A607E0A53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37EE5-344A-47C6-A647-3A607E0A53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B28A-557A-40CC-84E3-A7FDF850A7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5018-2F44-4D4B-8EC4-F32F70C510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B28A-557A-40CC-84E3-A7FDF850A7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5018-2F44-4D4B-8EC4-F32F70C510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B28A-557A-40CC-84E3-A7FDF850A7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5018-2F44-4D4B-8EC4-F32F70C510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B28A-557A-40CC-84E3-A7FDF850A7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5018-2F44-4D4B-8EC4-F32F70C510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B28A-557A-40CC-84E3-A7FDF850A7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5018-2F44-4D4B-8EC4-F32F70C510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B28A-557A-40CC-84E3-A7FDF850A7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5018-2F44-4D4B-8EC4-F32F70C510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B28A-557A-40CC-84E3-A7FDF850A7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5018-2F44-4D4B-8EC4-F32F70C510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B28A-557A-40CC-84E3-A7FDF850A7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5018-2F44-4D4B-8EC4-F32F70C510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B28A-557A-40CC-84E3-A7FDF850A7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5018-2F44-4D4B-8EC4-F32F70C510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B28A-557A-40CC-84E3-A7FDF850A7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5018-2F44-4D4B-8EC4-F32F70C510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B28A-557A-40CC-84E3-A7FDF850A7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55018-2F44-4D4B-8EC4-F32F70C510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0B28A-557A-40CC-84E3-A7FDF850A7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55018-2F44-4D4B-8EC4-F32F70C51070}" type="slidenum">
              <a:rPr lang="zh-CN" altLang="en-US" smtClean="0"/>
            </a:fld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/>
          <p:nvPr/>
        </p:nvSpPr>
        <p:spPr>
          <a:xfrm>
            <a:off x="762000" y="1246188"/>
            <a:ext cx="6538913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5122" name="矩形 3"/>
          <p:cNvSpPr/>
          <p:nvPr/>
        </p:nvSpPr>
        <p:spPr>
          <a:xfrm>
            <a:off x="7835900" y="2009775"/>
            <a:ext cx="36036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华文新魏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itchFamily="2" charset="-122"/>
              <a:ea typeface="宋体" panose="02010600030101010101" pitchFamily="2" charset="-122"/>
            </a:endParaRPr>
          </a:p>
        </p:txBody>
      </p:sp>
      <p:pic>
        <p:nvPicPr>
          <p:cNvPr id="5123" name="图片 11" descr="水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" descr="qrcode_for_gh_3a435f224ccf_1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975" y="2717800"/>
            <a:ext cx="3109913" cy="310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826827" y="1662527"/>
            <a:ext cx="11232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car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got stuck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mud. </a:t>
            </a:r>
            <a:endParaRPr lang="zh-CN" altLang="en-US" sz="28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5965" y="328516"/>
            <a:ext cx="107697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e/get stuck</a:t>
            </a:r>
            <a:r>
              <a:rPr lang="en-US" altLang="zh-CN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to become fixed in one position and impossible to move</a:t>
            </a:r>
            <a:endParaRPr lang="en-US" altLang="zh-CN" sz="2800" b="0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（在某物中）卡住，陷住，动不了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4343" y="2838734"/>
            <a:ext cx="11232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 age 50, she found herself out of work and  ___________(stick) at home with only her computer to keep her company.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806519" y="2838734"/>
            <a:ext cx="1357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stuck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3940" y="4016196"/>
            <a:ext cx="11464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…twisted up in a hard little knot behind with two hairpins __________(stick) aggressively through it, Marilla’s hair showed some great streaks.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997286" y="3865211"/>
            <a:ext cx="1498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stuck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9946" y="5261431"/>
            <a:ext cx="11232107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stick </a:t>
            </a:r>
            <a:r>
              <a:rPr lang="en-US" altLang="zh-CN" sz="28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vt.</a:t>
            </a:r>
            <a:r>
              <a:rPr lang="en-US" altLang="zh-CN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push something, usually a sharp object, into something; to be pushed into something  </a:t>
            </a:r>
            <a:r>
              <a:rPr lang="zh-CN" altLang="en-US" sz="28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将</a:t>
            </a:r>
            <a:r>
              <a:rPr lang="en-US" altLang="zh-CN" sz="28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zh-CN" altLang="en-US" sz="28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刺入（或插入）；刺；戳；插入</a:t>
            </a:r>
            <a:endParaRPr lang="zh-CN" altLang="en-US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5" grpId="0"/>
      <p:bldP spid="6" grpId="0"/>
      <p:bldP spid="4" grpId="0" build="p"/>
      <p:bldP spid="2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8019" y="275003"/>
            <a:ext cx="7820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6. Cover the burnt area with a loose clean cloth.  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87152" y="1393041"/>
            <a:ext cx="69279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 tightly packed together; not solid or hard</a:t>
            </a:r>
            <a:endParaRPr lang="en-US" altLang="zh-CN" sz="28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疏松的；不结实的；不坚固的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对话气泡: 圆角矩形 4"/>
          <p:cNvSpPr/>
          <p:nvPr/>
        </p:nvSpPr>
        <p:spPr>
          <a:xfrm>
            <a:off x="4683457" y="321170"/>
            <a:ext cx="884830" cy="477053"/>
          </a:xfrm>
          <a:prstGeom prst="wedgeRoundRectCallout">
            <a:avLst>
              <a:gd name="adj1" fmla="val 53263"/>
              <a:gd name="adj2" fmla="val 188377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96036" y="2545041"/>
            <a:ext cx="8072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编织稀疏的织物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fabric with a loose weave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96033" y="487914"/>
            <a:ext cx="2545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High Tower Text" panose="02040502050506030303" pitchFamily="18" charset="0"/>
                <a:ea typeface="华文宋体" panose="02010600040101010101" pitchFamily="2" charset="-122"/>
              </a:rPr>
              <a:t>干净透气的布</a:t>
            </a:r>
            <a:endParaRPr lang="zh-CN" altLang="en-US" sz="2800" b="1" dirty="0">
              <a:solidFill>
                <a:srgbClr val="002060"/>
              </a:solidFill>
              <a:latin typeface="High Tower Text" panose="02040502050506030303" pitchFamily="18" charset="0"/>
              <a:ea typeface="华文宋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5" grpId="0" animBg="1"/>
      <p:bldP spid="6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8019" y="275003"/>
            <a:ext cx="11634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6.  ___________(apply) oil _______ the _________(injure) area is a bad idea.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45191" y="213448"/>
            <a:ext cx="1814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Applying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51614" y="275003"/>
            <a:ext cx="125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to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85931" y="244225"/>
            <a:ext cx="1498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injured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98645" y="928048"/>
            <a:ext cx="8447964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645391" y="907965"/>
            <a:ext cx="5841242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动名词短语作主语，表示一件事情</a:t>
            </a:r>
            <a:endParaRPr lang="zh-CN" altLang="en-US" sz="28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53621" y="3136393"/>
            <a:ext cx="1473958" cy="82568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92640" y="1517613"/>
            <a:ext cx="4097508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put or spread something such as paint, cream, etc. onto a surface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涂；敷；施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3" name="直接箭头连接符 12"/>
          <p:cNvCxnSpPr>
            <a:stCxn id="10" idx="7"/>
          </p:cNvCxnSpPr>
          <p:nvPr/>
        </p:nvCxnSpPr>
        <p:spPr>
          <a:xfrm flipV="1">
            <a:off x="1511723" y="2368706"/>
            <a:ext cx="1347483" cy="8886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7250607" y="1487316"/>
            <a:ext cx="50119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两面都应该涂上胶水。</a:t>
            </a:r>
            <a:endParaRPr lang="en-US" altLang="zh-CN" sz="280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glue should be applied to both surfaces.</a:t>
            </a:r>
            <a:endParaRPr lang="zh-CN" altLang="en-US" sz="320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1738719" y="3549237"/>
            <a:ext cx="163659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3375313" y="3084990"/>
            <a:ext cx="3132162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apply to sb for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sth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向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提出申请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970828" y="2961838"/>
            <a:ext cx="50119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 applied to the company for the job.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9" name="直接箭头连接符 18"/>
          <p:cNvCxnSpPr>
            <a:endCxn id="21" idx="1"/>
          </p:cNvCxnSpPr>
          <p:nvPr/>
        </p:nvCxnSpPr>
        <p:spPr>
          <a:xfrm>
            <a:off x="1511723" y="3840129"/>
            <a:ext cx="1805252" cy="9475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3316975" y="4310588"/>
            <a:ext cx="2669277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apply…to….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使用于；应用于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617458" y="4095143"/>
            <a:ext cx="57186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 </a:t>
            </a:r>
            <a:r>
              <a:rPr lang="zh-CN" altLang="en-US" sz="2800" dirty="0"/>
              <a:t>这项新技术已应用于农业。</a:t>
            </a:r>
            <a:endParaRPr lang="en-US" altLang="zh-CN" sz="2800" dirty="0"/>
          </a:p>
          <a:p>
            <a:r>
              <a:rPr lang="en-US" altLang="zh-CN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new technology was applied to farming.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>
            <a:off x="1511723" y="3915945"/>
            <a:ext cx="1524904" cy="21368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3253620" y="5723596"/>
            <a:ext cx="3247599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oneself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勤奋工作；努力学习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908262" y="5446598"/>
            <a:ext cx="51358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努力学习就会通过考试。</a:t>
            </a:r>
            <a:endParaRPr lang="en-US" altLang="zh-CN" sz="2800" dirty="0"/>
          </a:p>
          <a:p>
            <a:r>
              <a:rPr lang="en-US" altLang="zh-CN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 would pass your exams if you applied yourself.</a:t>
            </a:r>
            <a:endParaRPr lang="zh-CN" altLang="en-US" sz="2800" dirty="0">
              <a:solidFill>
                <a:srgbClr val="002060"/>
              </a:solidFill>
              <a:latin typeface="High Tower Text" panose="02040502050506030303" pitchFamily="18" charset="0"/>
              <a:ea typeface="华文宋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9" grpId="0" animBg="1"/>
      <p:bldP spid="10" grpId="0" animBg="1"/>
      <p:bldP spid="11" grpId="0" animBg="1"/>
      <p:bldP spid="14" grpId="0" build="p"/>
      <p:bldP spid="17" grpId="0" animBg="1"/>
      <p:bldP spid="18" grpId="0" build="p"/>
      <p:bldP spid="21" grpId="0" animBg="1"/>
      <p:bldP spid="22" grpId="0" build="p"/>
      <p:bldP spid="26" grpId="0" animBg="1"/>
      <p:bldP spid="2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96488" y="341546"/>
            <a:ext cx="10599024" cy="4548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Practice :</a:t>
            </a:r>
            <a:endParaRPr lang="en-US" altLang="zh-CN" sz="2800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800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</a:t>
            </a: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cream 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 </a:t>
            </a: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exposed areas every three hours and after swimming.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每3小时及游泳后将防晒霜充分涂抹于身体裸露部位。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paint should 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 </a:t>
            </a: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thinly and evenly.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漆应该薄薄地刷上一层，且要刷得均匀。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72750" y="1692975"/>
            <a:ext cx="9566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endParaRPr lang="zh-CN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06118" y="1692975"/>
            <a:ext cx="14983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Apply</a:t>
            </a:r>
            <a:endParaRPr lang="zh-CN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12137" y="3614284"/>
            <a:ext cx="60952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applied </a:t>
            </a:r>
            <a:endParaRPr lang="zh-CN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2387" y="251351"/>
            <a:ext cx="107180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I’ve ________ _________ the local newspaper _________ a new job.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我已经申请了地方报纸的一个职位。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Please apply in writing to the address below.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请将书面申请寄到以下地址。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We’ve ________ _______a charitable organization ________ a grant for the project.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我们已经向一家慈善组织提出申请，请求其对这个项目提供资助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2387" y="3609970"/>
            <a:ext cx="112025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That part of the form is for UK citizens - it doesn’t ________ ________you.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表格的那一项是给英国公民填的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——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和你无关。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The discount _________ only _______ children under the age of ten.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35522" y="251351"/>
            <a:ext cx="14983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ppl</a:t>
            </a:r>
            <a:r>
              <a:rPr lang="en-US" altLang="zh-C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ied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48030" y="1774845"/>
            <a:ext cx="59186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                                     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49671" y="1818928"/>
            <a:ext cx="14983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ppl</a:t>
            </a:r>
            <a:r>
              <a:rPr lang="en-US" altLang="zh-C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ied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748006" y="3498106"/>
            <a:ext cx="9566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49647" y="3559662"/>
            <a:ext cx="14983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pply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69752" y="4829829"/>
            <a:ext cx="9566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33881" y="4877805"/>
            <a:ext cx="14983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ppl</a:t>
            </a:r>
            <a:r>
              <a:rPr lang="en-US" altLang="zh-C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ies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888739" y="172323"/>
            <a:ext cx="59186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                                     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8019" y="275003"/>
            <a:ext cx="116347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7. If the victim is _________(suffer) from second or third-degree burns, there is _______ urgent need to take him/her to the hospital at once.  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47916" y="275003"/>
            <a:ext cx="171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suffering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88159" y="651128"/>
            <a:ext cx="171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an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对话气泡: 圆角矩形 4"/>
          <p:cNvSpPr/>
          <p:nvPr/>
        </p:nvSpPr>
        <p:spPr>
          <a:xfrm>
            <a:off x="1760561" y="752056"/>
            <a:ext cx="996287" cy="483847"/>
          </a:xfrm>
          <a:prstGeom prst="wedgeRoundRectCallout">
            <a:avLst>
              <a:gd name="adj1" fmla="val 37386"/>
              <a:gd name="adj2" fmla="val 137248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756848" y="1336831"/>
            <a:ext cx="6735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dj. that needs to be dealt with or happen immediately   </a:t>
            </a:r>
            <a:r>
              <a:rPr lang="zh-CN" altLang="en-US" sz="2800" dirty="0"/>
              <a:t>紧急的；紧迫的；迫切的</a:t>
            </a:r>
            <a:endParaRPr lang="zh-CN" altLang="en-US" sz="2800" dirty="0">
              <a:latin typeface="High Tower Text" panose="02040502050506030303" pitchFamily="18" charset="0"/>
              <a:ea typeface="华文宋体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2860" y="2593075"/>
            <a:ext cx="9123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这项法律亟待修订。</a:t>
            </a:r>
            <a:endParaRPr lang="en-US" altLang="zh-CN" sz="2800" dirty="0"/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law is </a:t>
            </a:r>
            <a:r>
              <a:rPr lang="en-US" altLang="zh-C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urgent need of</a:t>
            </a:r>
            <a:r>
              <a:rPr lang="en-US" altLang="zh-CN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CN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reform.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02860" y="3985146"/>
            <a:ext cx="87891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请在通知上注明 “急件”。</a:t>
            </a:r>
            <a:endParaRPr lang="en-US" altLang="zh-CN" sz="2800" dirty="0"/>
          </a:p>
          <a:p>
            <a:r>
              <a:rPr lang="en-US" altLang="zh-CN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Mark the message ‘</a:t>
            </a:r>
            <a:r>
              <a:rPr lang="en-US" altLang="zh-CN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urgent</a:t>
            </a:r>
            <a:r>
              <a:rPr lang="en-US" altLang="zh-CN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’, please.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 animBg="1"/>
      <p:bldP spid="6" grpId="0"/>
      <p:bldP spid="7" grpId="0" build="p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8019" y="275003"/>
            <a:ext cx="11634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8. ease discomfort 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53621" y="3136393"/>
            <a:ext cx="1473958" cy="82568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ease v. n.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箭头连接符 3"/>
          <p:cNvCxnSpPr>
            <a:stCxn id="3" idx="7"/>
            <a:endCxn id="5" idx="1"/>
          </p:cNvCxnSpPr>
          <p:nvPr/>
        </p:nvCxnSpPr>
        <p:spPr>
          <a:xfrm flipV="1">
            <a:off x="1511723" y="1751864"/>
            <a:ext cx="1559024" cy="15054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070747" y="1274810"/>
            <a:ext cx="2313295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v. alleviate</a:t>
            </a:r>
            <a:endParaRPr lang="en-US" altLang="zh-CN" sz="2800" dirty="0"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202124"/>
                </a:solidFill>
                <a:latin typeface="Segoe UI" panose="020B0502040204020203" pitchFamily="34" charset="0"/>
              </a:rPr>
              <a:t>  </a:t>
            </a:r>
            <a:r>
              <a:rPr lang="zh-CN" altLang="en-US" sz="2800" b="0" i="0" dirty="0">
                <a:solidFill>
                  <a:srgbClr val="202124"/>
                </a:solidFill>
                <a:effectLst/>
                <a:latin typeface="Segoe UI" panose="020B0502040204020203" pitchFamily="34" charset="0"/>
              </a:rPr>
              <a:t>减轻；缓解</a:t>
            </a:r>
            <a:endParaRPr lang="zh-CN" altLang="en-US" sz="2800" dirty="0">
              <a:latin typeface="High Tower Text" panose="02040502050506030303" pitchFamily="18" charset="0"/>
              <a:ea typeface="华文宋体" panose="020106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1104" y="536613"/>
            <a:ext cx="54841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2060"/>
                </a:solidFill>
                <a:latin typeface="High Tower Text" panose="02040502050506030303" pitchFamily="18" charset="0"/>
                <a:ea typeface="华文宋体" panose="02010600040101010101" pitchFamily="2" charset="-122"/>
              </a:rPr>
              <a:t>这些药丸能缓解疼痛。</a:t>
            </a:r>
            <a:endParaRPr lang="zh-CN" altLang="en-US" sz="2800" b="1" dirty="0">
              <a:solidFill>
                <a:srgbClr val="002060"/>
              </a:solidFill>
              <a:latin typeface="High Tower Text" panose="02040502050506030303" pitchFamily="18" charset="0"/>
              <a:ea typeface="华文宋体" panose="0201060004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These pills should 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ease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the pain.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endParaRPr lang="zh-CN" altLang="en-US" sz="2800" b="1" dirty="0">
              <a:solidFill>
                <a:srgbClr val="002060"/>
              </a:solidFill>
              <a:latin typeface="High Tower Text" panose="02040502050506030303" pitchFamily="18" charset="0"/>
              <a:ea typeface="华文宋体" panose="0201060004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48669" y="2352495"/>
            <a:ext cx="8373135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为了缓解监狱里人满为患的情况，将修建新的监狱。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To</a:t>
            </a:r>
            <a:r>
              <a: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ease 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the problem of overcrowding, new prisons will be built.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1494547" y="3852568"/>
            <a:ext cx="1815035" cy="13404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386920" y="4838749"/>
            <a:ext cx="261127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n.  </a:t>
            </a:r>
            <a:r>
              <a:rPr lang="zh-CN" altLang="en-US" sz="28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舒适，安逸</a:t>
            </a:r>
            <a:r>
              <a:rPr lang="en-US" altLang="zh-CN" sz="28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800" dirty="0"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93812" y="4209017"/>
            <a:ext cx="5843514" cy="19538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stand at ease  </a:t>
            </a: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稍息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at (one’s) ease</a:t>
            </a:r>
            <a:r>
              <a:rPr lang="en-US" altLang="zh-CN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sz="2800" b="0" i="0" dirty="0">
                <a:solidFill>
                  <a:srgbClr val="202124"/>
                </a:solidFill>
                <a:effectLst/>
                <a:latin typeface="Segoe UI" panose="020B0502040204020203" pitchFamily="34" charset="0"/>
              </a:rPr>
              <a:t>自由自在；无拘无束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put … at ease </a:t>
            </a: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宽慰某人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5" grpId="0" animBg="1"/>
      <p:bldP spid="8" grpId="0" build="p"/>
      <p:bldP spid="10" grpId="0" build="p"/>
      <p:bldP spid="14" grpId="0" animBg="1"/>
      <p:bldP spid="15" grpId="0" animBg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13718" y="977801"/>
            <a:ext cx="26278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C0000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54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irst </a:t>
            </a:r>
            <a:r>
              <a:rPr lang="en-US" altLang="zh-CN" sz="5400" dirty="0">
                <a:solidFill>
                  <a:srgbClr val="C0000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54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id</a:t>
            </a:r>
            <a:endParaRPr lang="zh-CN" altLang="en-US" sz="5400" dirty="0"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2137" y="279779"/>
            <a:ext cx="2518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B5U5</a:t>
            </a:r>
            <a:endParaRPr lang="zh-CN" altLang="en-US" sz="2800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86" y="377372"/>
            <a:ext cx="5754914" cy="624114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61335" y="3571056"/>
            <a:ext cx="3732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Language study </a:t>
            </a:r>
            <a:endParaRPr lang="zh-CN" altLang="en-US" sz="40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77421" y="163774"/>
            <a:ext cx="1255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highlight>
                  <a:srgbClr val="FFFF00"/>
                </a:highlight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Para 1 </a:t>
            </a:r>
            <a:endParaRPr lang="zh-CN" altLang="en-US" sz="2800" dirty="0">
              <a:highlight>
                <a:srgbClr val="FFFF00"/>
              </a:highlight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2956" y="887104"/>
            <a:ext cx="11498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1. Your skin acts ______ a barrier against disease, toxins, and the sun’s rays.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88860" y="757451"/>
            <a:ext cx="89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as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97038" y="2474893"/>
            <a:ext cx="5868537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=serve as , work as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perform a particular role or function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充当；起作用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对话气泡: 圆角矩形 6"/>
          <p:cNvSpPr/>
          <p:nvPr/>
        </p:nvSpPr>
        <p:spPr>
          <a:xfrm>
            <a:off x="2190466" y="816647"/>
            <a:ext cx="1692322" cy="937090"/>
          </a:xfrm>
          <a:prstGeom prst="wedgeRoundRectCallout">
            <a:avLst>
              <a:gd name="adj1" fmla="val 10215"/>
              <a:gd name="adj2" fmla="val 123669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27964" y="4107977"/>
            <a:ext cx="105360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zh-CN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 </a:t>
            </a:r>
            <a:r>
              <a:rPr lang="en-US" altLang="zh-C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acted as </a:t>
            </a:r>
            <a:r>
              <a:rPr lang="en-US" altLang="zh-CN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adviser</a:t>
            </a:r>
            <a:r>
              <a:rPr lang="en-US" altLang="zh-CN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to the committee.</a:t>
            </a:r>
            <a:endParaRPr lang="en-US" altLang="zh-CN" sz="28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你能担任口译员吗？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 you </a:t>
            </a:r>
            <a:r>
              <a:rPr lang="en-US" altLang="zh-C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 as </a:t>
            </a:r>
            <a:r>
              <a:rPr lang="en-US" altLang="zh-CN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interpreter</a:t>
            </a:r>
            <a:r>
              <a:rPr lang="en-US" altLang="zh-CN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9308" y="293426"/>
            <a:ext cx="11932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2. _____you can imagine, _______(get) burnt  can lead to very serious injuries.  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2860" y="329847"/>
            <a:ext cx="839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As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对话气泡: 圆角矩形 3"/>
          <p:cNvSpPr/>
          <p:nvPr/>
        </p:nvSpPr>
        <p:spPr>
          <a:xfrm>
            <a:off x="757451" y="386649"/>
            <a:ext cx="839338" cy="486879"/>
          </a:xfrm>
          <a:prstGeom prst="wedgeRoundRectCallout">
            <a:avLst>
              <a:gd name="adj1" fmla="val 82419"/>
              <a:gd name="adj2" fmla="val 118561"/>
              <a:gd name="adj3" fmla="val 16667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27546" y="1288329"/>
            <a:ext cx="11536907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as 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引导非限定性定语从句，代表整个主句，可以放在句首、句中、句尾。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“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正如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”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8102" y="2343638"/>
            <a:ext cx="117438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我们都知道，地球 绕着太阳转。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As we all know, the earth moves around the sun.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buFontTx/>
              <a:buAutoNum type="arabicParenR"/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The earth moves around the sun, as we all know.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buFontTx/>
              <a:buAutoNum type="arabicParenR"/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The earth, as we all know, moves around the sun.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5356" y="4260722"/>
            <a:ext cx="117438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正如我们预料，这支足球队再次获胜。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As we had expected, the soccer team won the game again.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3. </a:t>
            </a: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他经常缺席，这次也是一样。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He is absent, as if often the case. 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73857" y="285868"/>
            <a:ext cx="1337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getting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对话气泡: 圆角矩形 11"/>
          <p:cNvSpPr/>
          <p:nvPr/>
        </p:nvSpPr>
        <p:spPr>
          <a:xfrm>
            <a:off x="4147781" y="430969"/>
            <a:ext cx="2757985" cy="486879"/>
          </a:xfrm>
          <a:prstGeom prst="wedgeRoundRectCallout">
            <a:avLst>
              <a:gd name="adj1" fmla="val 105429"/>
              <a:gd name="adj2" fmla="val 431108"/>
              <a:gd name="adj3" fmla="val 16667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543498" y="2612917"/>
            <a:ext cx="345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动名词短语作主语</a:t>
            </a:r>
            <a:endParaRPr lang="zh-CN" altLang="en-US" sz="28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 build="p"/>
      <p:bldP spid="7" grpId="0" build="p"/>
      <p:bldP spid="10" grpId="0" build="p"/>
      <p:bldP spid="11" grpId="0"/>
      <p:bldP spid="12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4051" y="1954313"/>
            <a:ext cx="1659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get done</a:t>
            </a:r>
            <a:endParaRPr lang="zh-CN" altLang="en-US" sz="2800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17911" y="1487367"/>
            <a:ext cx="2649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系表结构，</a:t>
            </a:r>
            <a:endParaRPr lang="en-US" altLang="zh-CN" sz="24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表示状态的变化，即动作的结果</a:t>
            </a:r>
            <a:endParaRPr lang="zh-CN" altLang="en-US" sz="24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56963" y="348834"/>
            <a:ext cx="22245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get lost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get stuck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get arrested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get caught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get broken 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get dressed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get married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get paid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get hurt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get prepared 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3987135" y="668739"/>
            <a:ext cx="225189" cy="3896436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24051" y="4893579"/>
            <a:ext cx="2341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become done</a:t>
            </a:r>
            <a:endParaRPr lang="en-US" altLang="zh-CN" sz="2800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grow done</a:t>
            </a:r>
            <a:endParaRPr lang="zh-CN" altLang="en-US" sz="2800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42597" y="4850809"/>
            <a:ext cx="78136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不一会房间里就挤满人 。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Soon the room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became crowded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我的眼睛很快就适应了黑暗。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My eyes soon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grew accustomed to 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the darkness.  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16068" y="485848"/>
            <a:ext cx="56072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城市工人通常按小时计酬。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学生在为运动会作准备。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23744" y="1132178"/>
            <a:ext cx="5782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Workers  in urban areas usually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get paid 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by the hour. 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23744" y="2794173"/>
            <a:ext cx="5782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The students are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getting prepared 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for the sports meet. 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 build="p"/>
      <p:bldP spid="5" grpId="0" animBg="1"/>
      <p:bldP spid="6" grpId="0"/>
      <p:bldP spid="7" grpId="0" build="p"/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9308" y="293426"/>
            <a:ext cx="11932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As</a:t>
            </a: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you can imagine, getting burnt  can lead to very serious injuries.  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对话气泡: 圆角矩形 2"/>
          <p:cNvSpPr/>
          <p:nvPr/>
        </p:nvSpPr>
        <p:spPr>
          <a:xfrm>
            <a:off x="1562669" y="293426"/>
            <a:ext cx="634621" cy="675565"/>
          </a:xfrm>
          <a:prstGeom prst="wedgeRoundRectCallout">
            <a:avLst>
              <a:gd name="adj1" fmla="val -114516"/>
              <a:gd name="adj2" fmla="val 97713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75313" y="1241945"/>
            <a:ext cx="3282286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0" i="0" dirty="0">
                <a:solidFill>
                  <a:srgbClr val="00206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表示有能力做或能够发生）能，会</a:t>
            </a:r>
            <a:endParaRPr lang="zh-CN" altLang="en-US" sz="280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对话气泡: 圆角矩形 4"/>
          <p:cNvSpPr/>
          <p:nvPr/>
        </p:nvSpPr>
        <p:spPr>
          <a:xfrm>
            <a:off x="5461379" y="293426"/>
            <a:ext cx="634621" cy="675565"/>
          </a:xfrm>
          <a:prstGeom prst="wedgeRoundRectCallout">
            <a:avLst>
              <a:gd name="adj1" fmla="val 77957"/>
              <a:gd name="adj2" fmla="val 112864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337112" y="1288111"/>
            <a:ext cx="5479575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used to say what somebody/something is often like</a:t>
            </a:r>
            <a:r>
              <a:rPr lang="zh-CN" altLang="en-US" sz="2800" dirty="0"/>
              <a:t>（表示常有的行为和情形）</a:t>
            </a:r>
            <a:endParaRPr lang="en-US" altLang="zh-CN" sz="2800" dirty="0"/>
          </a:p>
          <a:p>
            <a:r>
              <a:rPr lang="zh-CN" altLang="en-US" sz="2800" dirty="0"/>
              <a:t>有时会，时而可能</a:t>
            </a:r>
            <a:endParaRPr lang="zh-CN" altLang="en-US" sz="2800" dirty="0">
              <a:latin typeface="High Tower Text" panose="02040502050506030303" pitchFamily="18" charset="0"/>
              <a:ea typeface="华文宋体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07579" y="3276954"/>
            <a:ext cx="71173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这里的春天有时还真够冷的。 </a:t>
            </a:r>
            <a:endParaRPr lang="en-US" altLang="zh-CN" sz="320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be quite cold here in spring.</a:t>
            </a:r>
            <a:endParaRPr lang="zh-CN" altLang="en-US" sz="440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9308" y="395784"/>
            <a:ext cx="119326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3.  1) You can get burnt by various things: hot liquids, steam, fire… 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     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2) You can get burnt by  a 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_________ of  things: hot liquids, steam, fire… 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29450" y="795893"/>
            <a:ext cx="114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ariety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9308" y="2063085"/>
            <a:ext cx="11932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4. Burns are divided into three types, ____________(depend) on the _______(deep) of skin damage. 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07541" y="1883584"/>
            <a:ext cx="1963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depending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0084" y="2468359"/>
            <a:ext cx="1963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depth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4495" y="3281647"/>
            <a:ext cx="6591869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epending on:  according to  </a:t>
            </a:r>
            <a:r>
              <a:rPr lang="zh-CN" altLang="en-US" sz="28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取决于，根据</a:t>
            </a:r>
            <a:endParaRPr lang="zh-CN" altLang="en-US" sz="28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4494" y="4176215"/>
            <a:ext cx="11525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起薪为 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26 000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至 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30 500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英镑不等，依个人经验而定。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Starting salary varies from £26 000 to £30 500, </a:t>
            </a:r>
            <a:r>
              <a:rPr lang="en-US" altLang="zh-CN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depending on </a:t>
            </a:r>
            <a:r>
              <a:rPr lang="en-US" altLang="zh-CN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experience.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9308" y="395784"/>
            <a:ext cx="11932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4. Examples include mild sunburnt and burns _________(cause) by other minor household incidents. 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10902" y="288062"/>
            <a:ext cx="1498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caused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01654" y="1269242"/>
            <a:ext cx="517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对话气泡: 圆角矩形 5"/>
          <p:cNvSpPr/>
          <p:nvPr/>
        </p:nvSpPr>
        <p:spPr>
          <a:xfrm>
            <a:off x="3637128" y="395784"/>
            <a:ext cx="736979" cy="477053"/>
          </a:xfrm>
          <a:prstGeom prst="wedgeRoundRectCallout">
            <a:avLst>
              <a:gd name="adj1" fmla="val 94908"/>
              <a:gd name="adj2" fmla="val 103982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920017" y="1047957"/>
            <a:ext cx="3923731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adj. not severe or strong</a:t>
            </a:r>
            <a:endParaRPr lang="zh-CN" altLang="en-US" sz="2800" dirty="0">
              <a:solidFill>
                <a:schemeClr val="bg1"/>
              </a:solidFill>
              <a:latin typeface="High Tower Text" panose="02040502050506030303" pitchFamily="18" charset="0"/>
              <a:ea typeface="华文宋体" panose="02010600040101010101" pitchFamily="2" charset="-122"/>
            </a:endParaRPr>
          </a:p>
        </p:txBody>
      </p:sp>
      <p:sp>
        <p:nvSpPr>
          <p:cNvPr id="8" name="对话气泡: 圆角矩形 7"/>
          <p:cNvSpPr/>
          <p:nvPr/>
        </p:nvSpPr>
        <p:spPr>
          <a:xfrm>
            <a:off x="370764" y="980560"/>
            <a:ext cx="884830" cy="477053"/>
          </a:xfrm>
          <a:prstGeom prst="wedgeRoundRectCallout">
            <a:avLst>
              <a:gd name="adj1" fmla="val 94908"/>
              <a:gd name="adj2" fmla="val 103982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749189" y="1530852"/>
            <a:ext cx="2283723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not so serious 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slight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 animBg="1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701654" y="1269242"/>
            <a:ext cx="517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59308" y="576745"/>
            <a:ext cx="11932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 5. Remove any clothes using scissors if necessary, unless you see the fabric _____________(stick) to the burnt skin. 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0349" y="946077"/>
            <a:ext cx="1498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sticking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60528" y="1746295"/>
            <a:ext cx="11266227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tick v. to fix something to something else, usually with a sticky substance; to become fixed to something in this way </a:t>
            </a:r>
            <a:r>
              <a:rPr lang="zh-CN" altLang="en-US" sz="28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粘贴；粘住</a:t>
            </a:r>
            <a:endParaRPr lang="zh-CN" altLang="en-US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0848" y="2915845"/>
            <a:ext cx="7820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湿衣服贴在她身上。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 wet clothes were </a:t>
            </a:r>
            <a:r>
              <a:rPr lang="en-US" altLang="zh-CN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sticking</a:t>
            </a:r>
            <a:r>
              <a:rPr lang="en-US" altLang="zh-CN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her body.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2541" y="4264925"/>
            <a:ext cx="8619698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stick to…</a:t>
            </a:r>
            <a:r>
              <a:rPr lang="en-US" altLang="zh-CN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continue doing something despite difficulties   </a:t>
            </a:r>
            <a:endParaRPr lang="en-US" altLang="zh-CN" sz="2800" b="0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800" dirty="0"/>
              <a:t>坚持（做某事，不怕困难）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0349" y="5588758"/>
            <a:ext cx="8521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饮食老受限制，她觉得受不了。</a:t>
            </a:r>
            <a:endParaRPr lang="en-US" altLang="zh-CN" sz="2800" dirty="0"/>
          </a:p>
          <a:p>
            <a:r>
              <a:rPr lang="en-US" altLang="zh-CN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 finds it impossible to </a:t>
            </a:r>
            <a:r>
              <a:rPr lang="en-US" altLang="zh-CN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stick to </a:t>
            </a:r>
            <a:r>
              <a:rPr lang="en-US" altLang="zh-CN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diet.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build="p"/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>
            <a:latin typeface="High Tower Text" panose="02040502050506030303" pitchFamily="18" charset="0"/>
            <a:ea typeface="华文宋体" panose="02010600040101010101" pitchFamily="2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4799</Words>
  <Application>WPS 演示</Application>
  <PresentationFormat>宽屏</PresentationFormat>
  <Paragraphs>268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宋体</vt:lpstr>
      <vt:lpstr>Wingdings</vt:lpstr>
      <vt:lpstr>High Tower Text</vt:lpstr>
      <vt:lpstr>华文宋体</vt:lpstr>
      <vt:lpstr>Times New Roman</vt:lpstr>
      <vt:lpstr>Segoe UI</vt:lpstr>
      <vt:lpstr>微软雅黑</vt:lpstr>
      <vt:lpstr>Arial Unicode MS</vt:lpstr>
      <vt:lpstr>等线 Light</vt:lpstr>
      <vt:lpstr>等线</vt:lpstr>
      <vt:lpstr>Palatino Linotype</vt:lpstr>
      <vt:lpstr>HelveticaNeue</vt:lpstr>
      <vt:lpstr>华文新魏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Acer</dc:creator>
  <cp:lastModifiedBy>Administrator</cp:lastModifiedBy>
  <cp:revision>293</cp:revision>
  <cp:lastPrinted>2023-04-06T06:55:00Z</cp:lastPrinted>
  <dcterms:created xsi:type="dcterms:W3CDTF">2023-03-19T11:26:00Z</dcterms:created>
  <dcterms:modified xsi:type="dcterms:W3CDTF">2024-03-08T01:36:09Z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2052-11.8.2.7978</vt:lpwstr>
  </property>
</Properties>
</file>