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3"/>
  </p:notesMasterIdLst>
  <p:handoutMasterIdLst>
    <p:handoutMasterId r:id="rId15"/>
  </p:handoutMasterIdLst>
  <p:sldIdLst>
    <p:sldId id="354" r:id="rId4"/>
    <p:sldId id="345" r:id="rId5"/>
    <p:sldId id="309" r:id="rId6"/>
    <p:sldId id="346" r:id="rId7"/>
    <p:sldId id="347" r:id="rId8"/>
    <p:sldId id="348" r:id="rId9"/>
    <p:sldId id="349" r:id="rId10"/>
    <p:sldId id="350" r:id="rId11"/>
    <p:sldId id="351" r:id="rId12"/>
    <p:sldId id="318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9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>
      <p:cViewPr varScale="1">
        <p:scale>
          <a:sx n="114" d="100"/>
          <a:sy n="114" d="100"/>
        </p:scale>
        <p:origin x="667" y="96"/>
      </p:cViewPr>
      <p:guideLst>
        <p:guide orient="horz" pos="159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142524"/>
            <a:ext cx="7728109" cy="285892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266950" y="699611"/>
            <a:ext cx="6248400" cy="99441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194121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spc="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2674620"/>
            <a:ext cx="8139178" cy="713238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2856548"/>
            <a:ext cx="8139178" cy="468634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u="none" strike="noStrike" kern="1200" cap="none" spc="3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3383756"/>
            <a:ext cx="8139178" cy="808489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381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2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2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2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2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38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381"/>
            <a:ext cx="8139178" cy="404168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02412" y="1941211"/>
            <a:ext cx="8139178" cy="674375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1" i="0" u="none" strike="noStrike" kern="1200" cap="none" spc="6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89600" y="73025"/>
            <a:ext cx="3369310" cy="10909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71438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689600" y="73025"/>
            <a:ext cx="3369310" cy="10909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microsoft.com/office/2007/relationships/media" Target="file:///D:\&#25991;&#20214;\&#37073;&#20025;&#20025;\B3U5%20reading&#37073;&#20025;&#20025;\&#23186;&#20307;1.mp4" TargetMode="External"/><Relationship Id="rId5" Type="http://schemas.openxmlformats.org/officeDocument/2006/relationships/video" Target="file:///D:\&#25991;&#20214;\&#37073;&#20025;&#20025;\B3U5%20reading&#37073;&#20025;&#20025;\&#23186;&#20307;1.mp4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63.xml"/><Relationship Id="rId2" Type="http://schemas.openxmlformats.org/officeDocument/2006/relationships/image" Target="../media/image3.jpeg"/><Relationship Id="rId11" Type="http://schemas.openxmlformats.org/officeDocument/2006/relationships/slideLayout" Target="../slideLayouts/slideLayout20.xml"/><Relationship Id="rId10" Type="http://schemas.openxmlformats.org/officeDocument/2006/relationships/tags" Target="../tags/tag64.xml"/><Relationship Id="rId1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image" Target="../media/image10.GIF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84.xml"/><Relationship Id="rId21" Type="http://schemas.openxmlformats.org/officeDocument/2006/relationships/tags" Target="../tags/tag83.xml"/><Relationship Id="rId20" Type="http://schemas.openxmlformats.org/officeDocument/2006/relationships/tags" Target="../tags/tag82.xml"/><Relationship Id="rId2" Type="http://schemas.openxmlformats.org/officeDocument/2006/relationships/image" Target="../media/image9.jpeg"/><Relationship Id="rId19" Type="http://schemas.openxmlformats.org/officeDocument/2006/relationships/tags" Target="../tags/tag81.xml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9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media" Target="file:///D:\&#25991;&#20214;\&#37073;&#20025;&#20025;\B3U5%20reading&#37073;&#20025;&#20025;\&#23186;&#20307;2.mp4" TargetMode="External"/><Relationship Id="rId3" Type="http://schemas.openxmlformats.org/officeDocument/2006/relationships/video" Target="file:///D:\&#25991;&#20214;\&#37073;&#20025;&#20025;\B3U5%20reading&#37073;&#20025;&#20025;\&#23186;&#20307;2.mp4" TargetMode="External"/><Relationship Id="rId2" Type="http://schemas.openxmlformats.org/officeDocument/2006/relationships/tags" Target="../tags/tag97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93487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170545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121253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charset="-122"/>
              </a:rPr>
              <a:t>知识产权声明</a:t>
            </a:r>
            <a:endParaRPr lang="zh-CN" altLang="en-US" sz="3000" b="1">
              <a:latin typeface="华文新魏" panose="0201080004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5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71" y="771233"/>
            <a:ext cx="3888432" cy="2961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文本框 3"/>
          <p:cNvSpPr txBox="1"/>
          <p:nvPr/>
        </p:nvSpPr>
        <p:spPr>
          <a:xfrm>
            <a:off x="-36195" y="-92710"/>
            <a:ext cx="7854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Bodoni MT Black" panose="02070A03080606020203" charset="0"/>
                <a:cs typeface="Bodoni MT Black" panose="02070A03080606020203" charset="0"/>
              </a:rPr>
              <a:t>About Million Pound Bank Note</a:t>
            </a:r>
            <a:endParaRPr lang="en-US" altLang="zh-CN" sz="36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568" y="3950309"/>
            <a:ext cx="79928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some reason or other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only one of these had been used and canceled; the other still lay in the bank.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67944" y="913137"/>
            <a:ext cx="50247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Bank of England once issued two notes of a million pounds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to be used 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special purpose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with some public transaction with a foreign country.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86437"/>
            <a:ext cx="7056784" cy="37229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83506"/>
            <a:ext cx="5454488" cy="29887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481" y="1298095"/>
            <a:ext cx="5454488" cy="29249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1069" y="1119099"/>
            <a:ext cx="6511487" cy="36054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75" y="1827697"/>
            <a:ext cx="4862736" cy="317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72185" y="844074"/>
            <a:ext cx="7235190" cy="4271486"/>
          </a:xfrm>
          <a:prstGeom prst="rect">
            <a:avLst/>
          </a:prstGeom>
        </p:spPr>
      </p:pic>
      <p:pic>
        <p:nvPicPr>
          <p:cNvPr id="2" name="百万英镑 Act1，Scene3片段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26640" y="1189990"/>
            <a:ext cx="4524375" cy="3429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-20955"/>
            <a:ext cx="19424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Bodoni MT Black" panose="02070A03080606020203" charset="0"/>
                <a:cs typeface="Bodoni MT Black" panose="02070A03080606020203" charset="0"/>
              </a:rPr>
              <a:t>Lead-in</a:t>
            </a:r>
            <a:endParaRPr lang="en-US" altLang="zh-CN" sz="360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24075" y="123825"/>
            <a:ext cx="6830695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Watch and retell the scene in the video.</a:t>
            </a:r>
            <a:endParaRPr lang="en-US" altLang="zh-CN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5095" y="743585"/>
            <a:ext cx="8929370" cy="4371975"/>
          </a:xfrm>
          <a:prstGeom prst="roundRect">
            <a:avLst/>
          </a:prstGeom>
          <a:gradFill>
            <a:gsLst>
              <a:gs pos="0">
                <a:srgbClr val="FFFF00">
                  <a:alpha val="45000"/>
                </a:srgbClr>
              </a:gs>
              <a:gs pos="100000">
                <a:schemeClr val="bg1">
                  <a:alpha val="83000"/>
                </a:schemeClr>
              </a:gs>
              <a:gs pos="47000">
                <a:srgbClr val="846C21">
                  <a:alpha val="76000"/>
                </a:srgbClr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8" cstate="print"/>
          <a:srcRect l="27077" r="21922"/>
          <a:stretch>
            <a:fillRect/>
          </a:stretch>
        </p:blipFill>
        <p:spPr>
          <a:xfrm>
            <a:off x="323850" y="1131570"/>
            <a:ext cx="3040380" cy="2516505"/>
          </a:xfrm>
          <a:prstGeom prst="round2SameRect">
            <a:avLst/>
          </a:prstGeom>
          <a:noFill/>
          <a:ln w="9525">
            <a:noFill/>
          </a:ln>
        </p:spPr>
      </p:pic>
      <p:sp>
        <p:nvSpPr>
          <p:cNvPr id="7" name="标题 6"/>
          <p:cNvSpPr>
            <a:spLocks noGrp="1"/>
          </p:cNvSpPr>
          <p:nvPr/>
        </p:nvSpPr>
        <p:spPr>
          <a:xfrm>
            <a:off x="252095" y="3940175"/>
            <a:ext cx="8340090" cy="4286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When a man was walking along the street, 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3636010" y="2355850"/>
            <a:ext cx="1080135" cy="360045"/>
          </a:xfrm>
          <a:prstGeom prst="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3" descr="C:\Users\Administrator\Pictures\1.jpg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220335" y="1043305"/>
            <a:ext cx="3184525" cy="2681605"/>
          </a:xfrm>
          <a:prstGeom prst="round2SameRect">
            <a:avLst/>
          </a:prstGeom>
          <a:noFill/>
          <a:ln w="9525">
            <a:noFill/>
          </a:ln>
        </p:spPr>
      </p:pic>
      <p:sp>
        <p:nvSpPr>
          <p:cNvPr id="11" name="标题 6"/>
          <p:cNvSpPr>
            <a:spLocks noGrp="1"/>
          </p:cNvSpPr>
          <p:nvPr/>
        </p:nvSpPr>
        <p:spPr>
          <a:xfrm>
            <a:off x="395605" y="4155440"/>
            <a:ext cx="8542655" cy="4286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                                                                    he was stopped and invited to a house by two 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wealthy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men.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标题 6"/>
          <p:cNvSpPr>
            <a:spLocks noGrp="1"/>
          </p:cNvSpPr>
          <p:nvPr/>
        </p:nvSpPr>
        <p:spPr>
          <a:xfrm>
            <a:off x="318135" y="3651885"/>
            <a:ext cx="8542655" cy="4286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1. Where did the clip come from?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标题 6"/>
          <p:cNvSpPr>
            <a:spLocks noGrp="1"/>
          </p:cNvSpPr>
          <p:nvPr/>
        </p:nvSpPr>
        <p:spPr>
          <a:xfrm>
            <a:off x="300990" y="4011930"/>
            <a:ext cx="8542655" cy="4286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2. Who were these men?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" name="标题 6"/>
          <p:cNvSpPr>
            <a:spLocks noGrp="1"/>
          </p:cNvSpPr>
          <p:nvPr/>
        </p:nvSpPr>
        <p:spPr>
          <a:xfrm>
            <a:off x="270303" y="4544378"/>
            <a:ext cx="8542655" cy="4286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3. Why did the weathy men invite the young man to their house? And what happened in the house?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5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6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ldLvl="0" animBg="1"/>
      <p:bldP spid="6" grpId="1" animBg="1"/>
      <p:bldP spid="7" grpId="0"/>
      <p:bldP spid="7" grpId="1"/>
      <p:bldP spid="7" grpId="2"/>
      <p:bldP spid="8" grpId="0" animBg="1"/>
      <p:bldP spid="8" grpId="1" animBg="1"/>
      <p:bldP spid="11" grpId="0"/>
      <p:bldP spid="11" grpId="1"/>
      <p:bldP spid="11" grpId="2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6660" y="627380"/>
            <a:ext cx="6711315" cy="3644900"/>
          </a:xfrm>
          <a:prstGeom prst="rect">
            <a:avLst/>
          </a:prstGeom>
        </p:spPr>
      </p:pic>
      <p:sp>
        <p:nvSpPr>
          <p:cNvPr id="15365" name="矩形 234500"/>
          <p:cNvSpPr/>
          <p:nvPr/>
        </p:nvSpPr>
        <p:spPr>
          <a:xfrm>
            <a:off x="179388" y="195263"/>
            <a:ext cx="8748712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altLang="zh-CN" sz="3600" b="1">
                <a:ln w="19050" cap="flat" cmpd="sng">
                  <a:solidFill>
                    <a:srgbClr val="CC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M3U5 The Value Of Money</a:t>
            </a:r>
            <a:endParaRPr lang="en-US" altLang="zh-CN" sz="3600" b="1">
              <a:ln w="190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234500"/>
          <p:cNvSpPr/>
          <p:nvPr/>
        </p:nvSpPr>
        <p:spPr>
          <a:xfrm>
            <a:off x="1619885" y="3939540"/>
            <a:ext cx="6025515" cy="10483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altLang="zh-CN" sz="3600" b="1">
                <a:ln w="19050" cap="flat" cmpd="sng">
                  <a:solidFill>
                    <a:srgbClr val="CC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The Million Pound Bank Note</a:t>
            </a:r>
            <a:endParaRPr lang="en-US" altLang="zh-CN" sz="3600" b="1">
              <a:ln w="190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-20955"/>
            <a:ext cx="26346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Bodoni MT Black" panose="02070A03080606020203" charset="0"/>
                <a:cs typeface="Bodoni MT Black" panose="02070A03080606020203" charset="0"/>
              </a:rPr>
              <a:t>Prediction</a:t>
            </a:r>
            <a:endParaRPr lang="en-US" altLang="zh-CN" sz="3600">
              <a:latin typeface="Bodoni MT Black" panose="02070A03080606020203" charset="0"/>
              <a:cs typeface="Bodoni MT Black" panose="02070A03080606020203" charset="0"/>
            </a:endParaRPr>
          </a:p>
        </p:txBody>
      </p:sp>
      <p:pic>
        <p:nvPicPr>
          <p:cNvPr id="27650" name="图片 58371" descr="QQ图片202002252207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23999" contrast="24000"/>
          </a:blip>
          <a:srcRect l="7954" t="17046" r="7954" b="27272"/>
          <a:stretch>
            <a:fillRect/>
          </a:stretch>
        </p:blipFill>
        <p:spPr>
          <a:xfrm>
            <a:off x="107950" y="483870"/>
            <a:ext cx="3861435" cy="4542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9217"/>
          <p:cNvSpPr/>
          <p:nvPr/>
        </p:nvSpPr>
        <p:spPr>
          <a:xfrm>
            <a:off x="4211955" y="628015"/>
            <a:ext cx="48240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Gungsuh" pitchFamily="18" charset="-127"/>
                <a:cs typeface="Times New Roman" panose="02020603050405020304" pitchFamily="18" charset="0"/>
              </a:rPr>
              <a:t>What writing style is the text?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Gungsuh" pitchFamily="18" charset="-127"/>
              <a:cs typeface="Times New Roman" panose="02020603050405020304" pitchFamily="18" charset="0"/>
            </a:endParaRPr>
          </a:p>
        </p:txBody>
      </p:sp>
      <p:sp>
        <p:nvSpPr>
          <p:cNvPr id="16387" name="文本框 9218"/>
          <p:cNvSpPr/>
          <p:nvPr/>
        </p:nvSpPr>
        <p:spPr>
          <a:xfrm>
            <a:off x="4572000" y="1419860"/>
            <a:ext cx="386842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Comic Sans MS" panose="030F0702030302020204" pitchFamily="66" charset="0"/>
              </a:rPr>
              <a:t>A.</a:t>
            </a:r>
            <a:r>
              <a:rPr lang="zh-CN" altLang="en-US" sz="2800" b="1">
                <a:latin typeface="Comic Sans MS" panose="030F0702030302020204" pitchFamily="66" charset="0"/>
              </a:rPr>
              <a:t> </a:t>
            </a:r>
            <a:r>
              <a:rPr lang="en-US" altLang="zh-CN" sz="2800" b="1">
                <a:latin typeface="Comic Sans MS" panose="030F0702030302020204" pitchFamily="66" charset="0"/>
              </a:rPr>
              <a:t>a </a:t>
            </a:r>
            <a:r>
              <a:rPr lang="en-US" altLang="zh-CN" sz="2800" b="1">
                <a:solidFill>
                  <a:srgbClr val="C00000"/>
                </a:solidFill>
                <a:latin typeface="Comic Sans MS" panose="030F0702030302020204" pitchFamily="66" charset="0"/>
              </a:rPr>
              <a:t>narration</a:t>
            </a:r>
            <a:endParaRPr lang="en-US" altLang="zh-CN" sz="2800" b="1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00000"/>
              </a:lnSpc>
            </a:pPr>
            <a:r>
              <a:rPr lang="en-US" altLang="zh-CN" sz="2800" b="1">
                <a:latin typeface="Comic Sans MS" panose="030F0702030302020204" pitchFamily="66" charset="0"/>
              </a:rPr>
              <a:t>B. an exposition</a:t>
            </a:r>
            <a:endParaRPr lang="en-US" altLang="zh-CN" sz="2800" b="1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00000"/>
              </a:lnSpc>
            </a:pPr>
            <a:r>
              <a:rPr lang="en-US" altLang="zh-CN" sz="2800" b="1">
                <a:latin typeface="Comic Sans MS" panose="030F0702030302020204" pitchFamily="66" charset="0"/>
              </a:rPr>
              <a:t>C. an argumentation</a:t>
            </a:r>
            <a:endParaRPr lang="en-US" altLang="zh-CN" sz="2800" b="1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Comic Sans MS" panose="030F0702030302020204" pitchFamily="66" charset="0"/>
              </a:rPr>
              <a:t>D. a play</a:t>
            </a:r>
            <a:endParaRPr lang="en-US" altLang="zh-CN" sz="2800" b="1">
              <a:latin typeface="Comic Sans MS" panose="030F0702030302020204" pitchFamily="66" charset="0"/>
            </a:endParaRPr>
          </a:p>
        </p:txBody>
      </p:sp>
      <p:pic>
        <p:nvPicPr>
          <p:cNvPr id="16388" name="图片 9219" descr="g20036261149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390" y="2744470"/>
            <a:ext cx="375285" cy="490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9217"/>
          <p:cNvSpPr/>
          <p:nvPr/>
        </p:nvSpPr>
        <p:spPr>
          <a:xfrm>
            <a:off x="4572000" y="3504565"/>
            <a:ext cx="318516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Gungsuh" pitchFamily="18" charset="-127"/>
                <a:cs typeface="Times New Roman" panose="02020603050405020304" pitchFamily="18" charset="0"/>
              </a:rPr>
              <a:t>How do you know?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Gungsuh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5" name="图片 58371" descr="QQ图片2020022522070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>
            <a:lum bright="23999" contrast="24000"/>
          </a:blip>
          <a:srcRect l="7954" t="17046" r="7954" b="27272"/>
          <a:stretch>
            <a:fillRect/>
          </a:stretch>
        </p:blipFill>
        <p:spPr>
          <a:xfrm>
            <a:off x="108585" y="483235"/>
            <a:ext cx="8764270" cy="4614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Oval 46"/>
          <p:cNvSpPr/>
          <p:nvPr>
            <p:custDataLst>
              <p:tags r:id="rId5"/>
            </p:custDataLst>
          </p:nvPr>
        </p:nvSpPr>
        <p:spPr>
          <a:xfrm>
            <a:off x="5508625" y="443230"/>
            <a:ext cx="1511935" cy="33972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1" name="Text Box 49"/>
          <p:cNvSpPr txBox="1"/>
          <p:nvPr>
            <p:custDataLst>
              <p:tags r:id="rId6"/>
            </p:custDataLst>
          </p:nvPr>
        </p:nvSpPr>
        <p:spPr>
          <a:xfrm>
            <a:off x="7020560" y="347345"/>
            <a:ext cx="1320800" cy="43561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幕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场</a:t>
            </a:r>
            <a:endParaRPr lang="zh-CN" altLang="en-US" sz="2800" b="1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9" name="Text Box 49"/>
          <p:cNvSpPr txBox="1"/>
          <p:nvPr>
            <p:custDataLst>
              <p:tags r:id="rId7"/>
            </p:custDataLst>
          </p:nvPr>
        </p:nvSpPr>
        <p:spPr>
          <a:xfrm>
            <a:off x="3734435" y="97155"/>
            <a:ext cx="5301615" cy="38608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戏剧中，</a:t>
            </a:r>
            <a:r>
              <a:rPr lang="en-US" altLang="zh-CN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Act</a:t>
            </a:r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（幕）</a:t>
            </a:r>
            <a:r>
              <a:rPr lang="en-US" altLang="zh-CN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:</a:t>
            </a:r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一个</a:t>
            </a:r>
            <a:r>
              <a:rPr lang="zh-CN" altLang="en-US" sz="24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情节</a:t>
            </a:r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的发展</a:t>
            </a:r>
            <a:endParaRPr lang="zh-CN" altLang="en-US" sz="24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0" name="Text Box 49"/>
          <p:cNvSpPr txBox="1"/>
          <p:nvPr>
            <p:custDataLst>
              <p:tags r:id="rId8"/>
            </p:custDataLst>
          </p:nvPr>
        </p:nvSpPr>
        <p:spPr>
          <a:xfrm>
            <a:off x="3734435" y="483235"/>
            <a:ext cx="5301615" cy="38608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戏剧中，</a:t>
            </a:r>
            <a:r>
              <a:rPr lang="en-US" altLang="zh-CN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scene</a:t>
            </a:r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（场）</a:t>
            </a:r>
            <a:r>
              <a:rPr lang="en-US" altLang="zh-CN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:</a:t>
            </a:r>
            <a:r>
              <a:rPr lang="zh-CN" altLang="en-US" sz="24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时</a:t>
            </a:r>
            <a:r>
              <a:rPr lang="en-US" altLang="zh-CN" sz="24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/</a:t>
            </a:r>
            <a:r>
              <a:rPr lang="zh-CN" altLang="en-US" sz="24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空间</a:t>
            </a:r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切换</a:t>
            </a:r>
            <a:endParaRPr lang="zh-CN" altLang="en-US" sz="24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4" name="Text Box 49"/>
          <p:cNvSpPr txBox="1"/>
          <p:nvPr>
            <p:custDataLst>
              <p:tags r:id="rId9"/>
            </p:custDataLst>
          </p:nvPr>
        </p:nvSpPr>
        <p:spPr>
          <a:xfrm>
            <a:off x="4068445" y="915670"/>
            <a:ext cx="4651375" cy="68135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In a play</a:t>
            </a:r>
            <a:r>
              <a:rPr lang="zh-CN" altLang="en-US" sz="24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an act usually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contains/consists of</a:t>
            </a:r>
            <a:r>
              <a:rPr lang="en-US" altLang="zh-CN" sz="24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 several scenes</a:t>
            </a:r>
            <a:endParaRPr lang="zh-CN" altLang="en-US" sz="24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Oval 46"/>
          <p:cNvSpPr/>
          <p:nvPr>
            <p:custDataLst>
              <p:tags r:id="rId10"/>
            </p:custDataLst>
          </p:nvPr>
        </p:nvSpPr>
        <p:spPr>
          <a:xfrm>
            <a:off x="1764030" y="464820"/>
            <a:ext cx="3647440" cy="36322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36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49"/>
          <p:cNvSpPr txBox="1"/>
          <p:nvPr>
            <p:custDataLst>
              <p:tags r:id="rId11"/>
            </p:custDataLst>
          </p:nvPr>
        </p:nvSpPr>
        <p:spPr>
          <a:xfrm>
            <a:off x="179705" y="483870"/>
            <a:ext cx="1733550" cy="38608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title of play</a:t>
            </a:r>
            <a:endParaRPr lang="en-US" sz="24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0" name="Oval 46"/>
          <p:cNvSpPr/>
          <p:nvPr>
            <p:custDataLst>
              <p:tags r:id="rId12"/>
            </p:custDataLst>
          </p:nvPr>
        </p:nvSpPr>
        <p:spPr>
          <a:xfrm>
            <a:off x="108585" y="1707515"/>
            <a:ext cx="984250" cy="331914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36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49"/>
          <p:cNvSpPr txBox="1"/>
          <p:nvPr>
            <p:custDataLst>
              <p:tags r:id="rId13"/>
            </p:custDataLst>
          </p:nvPr>
        </p:nvSpPr>
        <p:spPr>
          <a:xfrm>
            <a:off x="35560" y="3330575"/>
            <a:ext cx="1514475" cy="38608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characters</a:t>
            </a:r>
            <a:endParaRPr lang="en-US" sz="24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5" name="Oval 46"/>
          <p:cNvSpPr/>
          <p:nvPr>
            <p:custDataLst>
              <p:tags r:id="rId14"/>
            </p:custDataLst>
          </p:nvPr>
        </p:nvSpPr>
        <p:spPr>
          <a:xfrm>
            <a:off x="5364480" y="771525"/>
            <a:ext cx="2930525" cy="436816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36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49"/>
          <p:cNvSpPr txBox="1"/>
          <p:nvPr>
            <p:custDataLst>
              <p:tags r:id="rId15"/>
            </p:custDataLst>
          </p:nvPr>
        </p:nvSpPr>
        <p:spPr>
          <a:xfrm>
            <a:off x="5803265" y="2796540"/>
            <a:ext cx="2131060" cy="53403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>
            <a:solidFill>
              <a:schemeClr val="accent5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2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lines(</a:t>
            </a:r>
            <a:r>
              <a:rPr lang="zh-CN" altLang="en-US" sz="32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台词）</a:t>
            </a:r>
            <a:endParaRPr lang="zh-CN" altLang="en-US" sz="3200" b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7" name="Oval 46"/>
          <p:cNvSpPr/>
          <p:nvPr>
            <p:custDataLst>
              <p:tags r:id="rId16"/>
            </p:custDataLst>
          </p:nvPr>
        </p:nvSpPr>
        <p:spPr>
          <a:xfrm>
            <a:off x="1038860" y="897255"/>
            <a:ext cx="2930525" cy="1139190"/>
          </a:xfrm>
          <a:prstGeom prst="ellipse">
            <a:avLst/>
          </a:prstGeom>
          <a:noFill/>
          <a:ln w="25400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36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49"/>
          <p:cNvSpPr txBox="1"/>
          <p:nvPr>
            <p:custDataLst>
              <p:tags r:id="rId17"/>
            </p:custDataLst>
          </p:nvPr>
        </p:nvSpPr>
        <p:spPr>
          <a:xfrm>
            <a:off x="755650" y="1109980"/>
            <a:ext cx="1677035" cy="7797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>
            <a:solidFill>
              <a:schemeClr val="accent5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8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narration</a:t>
            </a:r>
            <a:r>
              <a:rPr lang="zh-CN" altLang="en-US" sz="28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（旁白）</a:t>
            </a:r>
            <a:endParaRPr lang="zh-CN" altLang="en-US" sz="2800" b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9" name="Text Box 49"/>
          <p:cNvSpPr txBox="1"/>
          <p:nvPr>
            <p:custDataLst>
              <p:tags r:id="rId18"/>
            </p:custDataLst>
          </p:nvPr>
        </p:nvSpPr>
        <p:spPr>
          <a:xfrm>
            <a:off x="2432685" y="1109980"/>
            <a:ext cx="1358900" cy="7797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>
            <a:solidFill>
              <a:schemeClr val="accent5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800" b="1">
                <a:solidFill>
                  <a:srgbClr val="FFFF00"/>
                </a:solidFill>
                <a:latin typeface="Comic Sans MS" panose="030F0702030302020204" pitchFamily="66" charset="0"/>
                <a:ea typeface="华文新魏" panose="02010800040101010101" charset="-122"/>
                <a:cs typeface="Comic Sans MS" panose="030F0702030302020204" pitchFamily="66" charset="0"/>
              </a:rPr>
              <a:t>back-</a:t>
            </a:r>
            <a:endParaRPr lang="en-US" sz="2800" b="1">
              <a:solidFill>
                <a:srgbClr val="FFFF00"/>
              </a:solidFill>
              <a:latin typeface="Comic Sans MS" panose="030F0702030302020204" pitchFamily="66" charset="0"/>
              <a:ea typeface="华文新魏" panose="02010800040101010101" charset="-122"/>
              <a:cs typeface="Comic Sans MS" panose="030F0702030302020204" pitchFamily="66" charset="0"/>
            </a:endParaRPr>
          </a:p>
          <a:p>
            <a:pPr algn="l">
              <a:lnSpc>
                <a:spcPct val="80000"/>
              </a:lnSpc>
            </a:pPr>
            <a:r>
              <a:rPr lang="en-US" sz="2800" b="1">
                <a:solidFill>
                  <a:srgbClr val="FFFF00"/>
                </a:solidFill>
                <a:latin typeface="Comic Sans MS" panose="030F0702030302020204" pitchFamily="66" charset="0"/>
                <a:ea typeface="华文新魏" panose="02010800040101010101" charset="-122"/>
                <a:cs typeface="Comic Sans MS" panose="030F0702030302020204" pitchFamily="66" charset="0"/>
              </a:rPr>
              <a:t>ground</a:t>
            </a:r>
            <a:endParaRPr lang="en-US" altLang="en-US" sz="2800" b="1">
              <a:solidFill>
                <a:srgbClr val="FFFF00"/>
              </a:solidFill>
              <a:latin typeface="Comic Sans MS" panose="030F0702030302020204" pitchFamily="66" charset="0"/>
              <a:ea typeface="华文新魏" panose="02010800040101010101" charset="-122"/>
              <a:cs typeface="Comic Sans MS" panose="030F0702030302020204" pitchFamily="66" charset="0"/>
            </a:endParaRPr>
          </a:p>
        </p:txBody>
      </p:sp>
      <p:sp>
        <p:nvSpPr>
          <p:cNvPr id="40" name="Oval 46"/>
          <p:cNvSpPr/>
          <p:nvPr>
            <p:custDataLst>
              <p:tags r:id="rId19"/>
            </p:custDataLst>
          </p:nvPr>
        </p:nvSpPr>
        <p:spPr>
          <a:xfrm>
            <a:off x="1038860" y="2036445"/>
            <a:ext cx="2930525" cy="698500"/>
          </a:xfrm>
          <a:prstGeom prst="ellipse">
            <a:avLst/>
          </a:prstGeom>
          <a:noFill/>
          <a:ln w="25400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36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49"/>
          <p:cNvSpPr txBox="1"/>
          <p:nvPr>
            <p:custDataLst>
              <p:tags r:id="rId20"/>
            </p:custDataLst>
          </p:nvPr>
        </p:nvSpPr>
        <p:spPr>
          <a:xfrm>
            <a:off x="1619885" y="2171700"/>
            <a:ext cx="1677035" cy="4356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>
            <a:solidFill>
              <a:schemeClr val="accent5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8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dialogue</a:t>
            </a:r>
            <a:endParaRPr lang="en-US" sz="2800" b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1259840" y="2860040"/>
            <a:ext cx="10801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52730" y="3220085"/>
            <a:ext cx="18713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49"/>
          <p:cNvSpPr txBox="1"/>
          <p:nvPr>
            <p:custDataLst>
              <p:tags r:id="rId21"/>
            </p:custDataLst>
          </p:nvPr>
        </p:nvSpPr>
        <p:spPr>
          <a:xfrm>
            <a:off x="2195830" y="2796540"/>
            <a:ext cx="2136140" cy="68135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stage direction</a:t>
            </a:r>
            <a:endParaRPr lang="en-US" sz="24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80000"/>
              </a:lnSpc>
            </a:pPr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（舞台说明）</a:t>
            </a:r>
            <a:endParaRPr lang="zh-CN" altLang="en-US" sz="24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8" name="文本框 1"/>
          <p:cNvSpPr/>
          <p:nvPr>
            <p:custDataLst>
              <p:tags r:id="rId22"/>
            </p:custDataLst>
          </p:nvPr>
        </p:nvSpPr>
        <p:spPr>
          <a:xfrm>
            <a:off x="0" y="1889760"/>
            <a:ext cx="9089960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  <a:rou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3600" b="1" i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In conclusion</a:t>
            </a:r>
            <a:r>
              <a:rPr lang="en-US" altLang="zh-CN" sz="3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, a play is a story performed on a stage. It has a </a:t>
            </a:r>
            <a:r>
              <a:rPr lang="en-US" altLang="zh-CN" sz="3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plot</a:t>
            </a:r>
            <a:r>
              <a:rPr lang="en-US" altLang="zh-CN" sz="3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, </a:t>
            </a:r>
            <a:r>
              <a:rPr lang="en-US" altLang="zh-CN" sz="3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settings</a:t>
            </a:r>
            <a:r>
              <a:rPr lang="en-US" altLang="zh-CN" sz="3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, </a:t>
            </a:r>
            <a:r>
              <a:rPr lang="en-US" altLang="zh-CN" sz="3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characters</a:t>
            </a:r>
            <a:r>
              <a:rPr lang="en-US" altLang="zh-CN" sz="3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, </a:t>
            </a:r>
            <a:r>
              <a:rPr lang="en-US" altLang="zh-CN" sz="3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actions</a:t>
            </a:r>
            <a:r>
              <a:rPr lang="en-US" altLang="zh-CN" sz="3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and </a:t>
            </a:r>
            <a:r>
              <a:rPr lang="en-US" altLang="zh-CN" sz="3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dialogue</a:t>
            </a:r>
            <a:r>
              <a:rPr lang="en-US" altLang="zh-CN" sz="3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 bldLvl="0" animBg="1"/>
      <p:bldP spid="11" grpId="0" bldLvl="0" animBg="1"/>
      <p:bldP spid="19" grpId="0" bldLvl="0" animBg="1"/>
      <p:bldP spid="19" grpId="1" animBg="1"/>
      <p:bldP spid="20" grpId="0" bldLvl="0" animBg="1"/>
      <p:bldP spid="20" grpId="1" bldLvl="0" animBg="1"/>
      <p:bldP spid="24" grpId="0" bldLvl="0" animBg="1"/>
      <p:bldP spid="24" grpId="1" bldLvl="0" animBg="1"/>
      <p:bldP spid="25" grpId="0" bldLvl="0" animBg="1"/>
      <p:bldP spid="27" grpId="0" bldLvl="0" animBg="1"/>
      <p:bldP spid="30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6" grpId="0" bldLvl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-92710"/>
            <a:ext cx="47580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Bodoni MT Black" panose="02070A03080606020203" charset="0"/>
                <a:cs typeface="Bodoni MT Black" panose="02070A03080606020203" charset="0"/>
              </a:rPr>
              <a:t>Read for characters</a:t>
            </a:r>
            <a:endParaRPr lang="en-US" altLang="zh-CN" sz="36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pic>
        <p:nvPicPr>
          <p:cNvPr id="3" name="Picture 19" descr="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/>
          <a:stretch>
            <a:fillRect/>
          </a:stretch>
        </p:blipFill>
        <p:spPr bwMode="auto">
          <a:xfrm>
            <a:off x="6588226" y="505082"/>
            <a:ext cx="1944216" cy="199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78"/>
          <a:stretch>
            <a:fillRect/>
          </a:stretch>
        </p:blipFill>
        <p:spPr bwMode="auto">
          <a:xfrm>
            <a:off x="415298" y="495247"/>
            <a:ext cx="2016224" cy="203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/>
          <a:srcRect l="27077" r="21922"/>
          <a:stretch>
            <a:fillRect/>
          </a:stretch>
        </p:blipFill>
        <p:spPr>
          <a:xfrm>
            <a:off x="3104164" y="3003798"/>
            <a:ext cx="2476339" cy="2049651"/>
          </a:xfrm>
          <a:prstGeom prst="round2SameRect">
            <a:avLst/>
          </a:prstGeom>
          <a:noFill/>
          <a:ln w="9525">
            <a:noFill/>
          </a:ln>
        </p:spPr>
      </p:pic>
      <p:sp>
        <p:nvSpPr>
          <p:cNvPr id="7" name="Text Box 49"/>
          <p:cNvSpPr txBox="1"/>
          <p:nvPr>
            <p:custDataLst>
              <p:tags r:id="rId3"/>
            </p:custDataLst>
          </p:nvPr>
        </p:nvSpPr>
        <p:spPr>
          <a:xfrm>
            <a:off x="5587932" y="2508153"/>
            <a:ext cx="3816424" cy="1200329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4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Oliver who _______ a man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could</a:t>
            </a:r>
            <a:r>
              <a:rPr lang="en-US" altLang="zh-CN" sz="24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 live a month _____ a million pound bank note </a:t>
            </a:r>
            <a:endParaRPr lang="zh-CN" altLang="en-US" sz="24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Text Box 49"/>
          <p:cNvSpPr txBox="1"/>
          <p:nvPr>
            <p:custDataLst>
              <p:tags r:id="rId4"/>
            </p:custDataLst>
          </p:nvPr>
        </p:nvSpPr>
        <p:spPr>
          <a:xfrm>
            <a:off x="0" y="2596415"/>
            <a:ext cx="3219963" cy="830997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4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Roderick who _______ the idea.</a:t>
            </a:r>
            <a:endParaRPr lang="zh-CN" altLang="en-US" sz="2400" b="1" dirty="0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 Box 49"/>
          <p:cNvSpPr txBox="1"/>
          <p:nvPr>
            <p:custDataLst>
              <p:tags r:id="rId5"/>
            </p:custDataLst>
          </p:nvPr>
        </p:nvSpPr>
        <p:spPr>
          <a:xfrm>
            <a:off x="-1" y="3981024"/>
            <a:ext cx="3219963" cy="1200329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4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Henry, an _________ who _______in Britain ____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accident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标题 2"/>
          <p:cNvSpPr txBox="1"/>
          <p:nvPr/>
        </p:nvSpPr>
        <p:spPr>
          <a:xfrm>
            <a:off x="7092280" y="2595311"/>
            <a:ext cx="1322829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believes</a:t>
            </a:r>
            <a:endParaRPr lang="zh-CN" altLang="en-US" sz="27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标题 2"/>
          <p:cNvSpPr txBox="1"/>
          <p:nvPr/>
        </p:nvSpPr>
        <p:spPr>
          <a:xfrm>
            <a:off x="7821171" y="2964565"/>
            <a:ext cx="1322829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with</a:t>
            </a:r>
            <a:endParaRPr lang="zh-CN" altLang="en-US" sz="27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标题 2"/>
          <p:cNvSpPr txBox="1"/>
          <p:nvPr/>
        </p:nvSpPr>
        <p:spPr>
          <a:xfrm>
            <a:off x="1854776" y="2658468"/>
            <a:ext cx="1322829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doubts</a:t>
            </a:r>
            <a:endParaRPr lang="zh-CN" altLang="en-US" sz="27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标题 2"/>
          <p:cNvSpPr txBox="1"/>
          <p:nvPr/>
        </p:nvSpPr>
        <p:spPr>
          <a:xfrm>
            <a:off x="1403648" y="4065014"/>
            <a:ext cx="1512168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American</a:t>
            </a:r>
            <a:endParaRPr lang="zh-CN" altLang="en-US" sz="27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标题 2"/>
          <p:cNvSpPr txBox="1"/>
          <p:nvPr/>
        </p:nvSpPr>
        <p:spPr>
          <a:xfrm>
            <a:off x="459216" y="4460294"/>
            <a:ext cx="1512168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landed</a:t>
            </a:r>
            <a:endParaRPr lang="zh-CN" altLang="en-US" sz="27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标题 2"/>
          <p:cNvSpPr txBox="1"/>
          <p:nvPr/>
        </p:nvSpPr>
        <p:spPr>
          <a:xfrm>
            <a:off x="97500" y="4787888"/>
            <a:ext cx="708574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by</a:t>
            </a:r>
            <a:endParaRPr lang="zh-CN" altLang="en-US" sz="27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516190" y="880044"/>
            <a:ext cx="4072036" cy="17736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2"/>
          <p:cNvSpPr txBox="1"/>
          <p:nvPr/>
        </p:nvSpPr>
        <p:spPr>
          <a:xfrm>
            <a:off x="4397506" y="501935"/>
            <a:ext cx="1656185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brothers</a:t>
            </a:r>
            <a:endParaRPr lang="zh-CN" altLang="en-US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4535997" y="1501564"/>
            <a:ext cx="0" cy="150223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标题 2"/>
          <p:cNvSpPr txBox="1"/>
          <p:nvPr/>
        </p:nvSpPr>
        <p:spPr>
          <a:xfrm>
            <a:off x="3314039" y="1011061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made a bet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标题 2"/>
          <p:cNvSpPr txBox="1"/>
          <p:nvPr/>
        </p:nvSpPr>
        <p:spPr>
          <a:xfrm>
            <a:off x="3577354" y="1545294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on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Henry</a:t>
            </a:r>
            <a:endParaRPr lang="zh-CN" altLang="en-US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标题 2"/>
          <p:cNvSpPr txBox="1"/>
          <p:nvPr/>
        </p:nvSpPr>
        <p:spPr>
          <a:xfrm>
            <a:off x="2453290" y="457782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wealthy</a:t>
            </a:r>
            <a:endParaRPr lang="zh-CN" altLang="en-US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Oval 46"/>
          <p:cNvSpPr/>
          <p:nvPr>
            <p:custDataLst>
              <p:tags r:id="rId6"/>
            </p:custDataLst>
          </p:nvPr>
        </p:nvSpPr>
        <p:spPr>
          <a:xfrm>
            <a:off x="-59435" y="4800397"/>
            <a:ext cx="2159923" cy="36322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36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672495" y="3945864"/>
            <a:ext cx="6514264" cy="870475"/>
            <a:chOff x="1672495" y="3945864"/>
            <a:chExt cx="6514264" cy="870475"/>
          </a:xfrm>
        </p:grpSpPr>
        <p:sp>
          <p:nvSpPr>
            <p:cNvPr id="26" name="对话气泡: 圆角矩形 25"/>
            <p:cNvSpPr/>
            <p:nvPr/>
          </p:nvSpPr>
          <p:spPr>
            <a:xfrm>
              <a:off x="1672495" y="3945864"/>
              <a:ext cx="6514264" cy="870475"/>
            </a:xfrm>
            <a:custGeom>
              <a:avLst/>
              <a:gdLst>
                <a:gd name="connsiteX0" fmla="*/ 0 w 4248463"/>
                <a:gd name="connsiteY0" fmla="*/ 122139 h 732817"/>
                <a:gd name="connsiteX1" fmla="*/ 122139 w 4248463"/>
                <a:gd name="connsiteY1" fmla="*/ 0 h 732817"/>
                <a:gd name="connsiteX2" fmla="*/ 708077 w 4248463"/>
                <a:gd name="connsiteY2" fmla="*/ 0 h 732817"/>
                <a:gd name="connsiteX3" fmla="*/ 708077 w 4248463"/>
                <a:gd name="connsiteY3" fmla="*/ 0 h 732817"/>
                <a:gd name="connsiteX4" fmla="*/ 1770193 w 4248463"/>
                <a:gd name="connsiteY4" fmla="*/ 0 h 732817"/>
                <a:gd name="connsiteX5" fmla="*/ 4126324 w 4248463"/>
                <a:gd name="connsiteY5" fmla="*/ 0 h 732817"/>
                <a:gd name="connsiteX6" fmla="*/ 4248463 w 4248463"/>
                <a:gd name="connsiteY6" fmla="*/ 122139 h 732817"/>
                <a:gd name="connsiteX7" fmla="*/ 4248463 w 4248463"/>
                <a:gd name="connsiteY7" fmla="*/ 427477 h 732817"/>
                <a:gd name="connsiteX8" fmla="*/ 4248463 w 4248463"/>
                <a:gd name="connsiteY8" fmla="*/ 427477 h 732817"/>
                <a:gd name="connsiteX9" fmla="*/ 4248463 w 4248463"/>
                <a:gd name="connsiteY9" fmla="*/ 610681 h 732817"/>
                <a:gd name="connsiteX10" fmla="*/ 4248463 w 4248463"/>
                <a:gd name="connsiteY10" fmla="*/ 610678 h 732817"/>
                <a:gd name="connsiteX11" fmla="*/ 4126324 w 4248463"/>
                <a:gd name="connsiteY11" fmla="*/ 732817 h 732817"/>
                <a:gd name="connsiteX12" fmla="*/ 1770193 w 4248463"/>
                <a:gd name="connsiteY12" fmla="*/ 732817 h 732817"/>
                <a:gd name="connsiteX13" fmla="*/ 1239149 w 4248463"/>
                <a:gd name="connsiteY13" fmla="*/ 824419 h 732817"/>
                <a:gd name="connsiteX14" fmla="*/ 708077 w 4248463"/>
                <a:gd name="connsiteY14" fmla="*/ 732817 h 732817"/>
                <a:gd name="connsiteX15" fmla="*/ 122139 w 4248463"/>
                <a:gd name="connsiteY15" fmla="*/ 732817 h 732817"/>
                <a:gd name="connsiteX16" fmla="*/ 0 w 4248463"/>
                <a:gd name="connsiteY16" fmla="*/ 610678 h 732817"/>
                <a:gd name="connsiteX17" fmla="*/ 0 w 4248463"/>
                <a:gd name="connsiteY17" fmla="*/ 610681 h 732817"/>
                <a:gd name="connsiteX18" fmla="*/ 0 w 4248463"/>
                <a:gd name="connsiteY18" fmla="*/ 427477 h 732817"/>
                <a:gd name="connsiteX19" fmla="*/ 0 w 4248463"/>
                <a:gd name="connsiteY19" fmla="*/ 427477 h 732817"/>
                <a:gd name="connsiteX20" fmla="*/ 0 w 4248463"/>
                <a:gd name="connsiteY20" fmla="*/ 122139 h 732817"/>
                <a:gd name="connsiteX0-1" fmla="*/ 0 w 4248463"/>
                <a:gd name="connsiteY0-2" fmla="*/ 122139 h 1046361"/>
                <a:gd name="connsiteX1-3" fmla="*/ 122139 w 4248463"/>
                <a:gd name="connsiteY1-4" fmla="*/ 0 h 1046361"/>
                <a:gd name="connsiteX2-5" fmla="*/ 708077 w 4248463"/>
                <a:gd name="connsiteY2-6" fmla="*/ 0 h 1046361"/>
                <a:gd name="connsiteX3-7" fmla="*/ 708077 w 4248463"/>
                <a:gd name="connsiteY3-8" fmla="*/ 0 h 1046361"/>
                <a:gd name="connsiteX4-9" fmla="*/ 1770193 w 4248463"/>
                <a:gd name="connsiteY4-10" fmla="*/ 0 h 1046361"/>
                <a:gd name="connsiteX5-11" fmla="*/ 4126324 w 4248463"/>
                <a:gd name="connsiteY5-12" fmla="*/ 0 h 1046361"/>
                <a:gd name="connsiteX6-13" fmla="*/ 4248463 w 4248463"/>
                <a:gd name="connsiteY6-14" fmla="*/ 122139 h 1046361"/>
                <a:gd name="connsiteX7-15" fmla="*/ 4248463 w 4248463"/>
                <a:gd name="connsiteY7-16" fmla="*/ 427477 h 1046361"/>
                <a:gd name="connsiteX8-17" fmla="*/ 4248463 w 4248463"/>
                <a:gd name="connsiteY8-18" fmla="*/ 427477 h 1046361"/>
                <a:gd name="connsiteX9-19" fmla="*/ 4248463 w 4248463"/>
                <a:gd name="connsiteY9-20" fmla="*/ 610681 h 1046361"/>
                <a:gd name="connsiteX10-21" fmla="*/ 4248463 w 4248463"/>
                <a:gd name="connsiteY10-22" fmla="*/ 610678 h 1046361"/>
                <a:gd name="connsiteX11-23" fmla="*/ 4126324 w 4248463"/>
                <a:gd name="connsiteY11-24" fmla="*/ 732817 h 1046361"/>
                <a:gd name="connsiteX12-25" fmla="*/ 1770193 w 4248463"/>
                <a:gd name="connsiteY12-26" fmla="*/ 732817 h 1046361"/>
                <a:gd name="connsiteX13-27" fmla="*/ 244850 w 4248463"/>
                <a:gd name="connsiteY13-28" fmla="*/ 1046361 h 1046361"/>
                <a:gd name="connsiteX14-29" fmla="*/ 708077 w 4248463"/>
                <a:gd name="connsiteY14-30" fmla="*/ 732817 h 1046361"/>
                <a:gd name="connsiteX15-31" fmla="*/ 122139 w 4248463"/>
                <a:gd name="connsiteY15-32" fmla="*/ 732817 h 1046361"/>
                <a:gd name="connsiteX16-33" fmla="*/ 0 w 4248463"/>
                <a:gd name="connsiteY16-34" fmla="*/ 610678 h 1046361"/>
                <a:gd name="connsiteX17-35" fmla="*/ 0 w 4248463"/>
                <a:gd name="connsiteY17-36" fmla="*/ 610681 h 1046361"/>
                <a:gd name="connsiteX18-37" fmla="*/ 0 w 4248463"/>
                <a:gd name="connsiteY18-38" fmla="*/ 427477 h 1046361"/>
                <a:gd name="connsiteX19-39" fmla="*/ 0 w 4248463"/>
                <a:gd name="connsiteY19-40" fmla="*/ 427477 h 1046361"/>
                <a:gd name="connsiteX20-41" fmla="*/ 0 w 4248463"/>
                <a:gd name="connsiteY20-42" fmla="*/ 122139 h 1046361"/>
                <a:gd name="connsiteX0-43" fmla="*/ 0 w 4248463"/>
                <a:gd name="connsiteY0-44" fmla="*/ 122139 h 966462"/>
                <a:gd name="connsiteX1-45" fmla="*/ 122139 w 4248463"/>
                <a:gd name="connsiteY1-46" fmla="*/ 0 h 966462"/>
                <a:gd name="connsiteX2-47" fmla="*/ 708077 w 4248463"/>
                <a:gd name="connsiteY2-48" fmla="*/ 0 h 966462"/>
                <a:gd name="connsiteX3-49" fmla="*/ 708077 w 4248463"/>
                <a:gd name="connsiteY3-50" fmla="*/ 0 h 966462"/>
                <a:gd name="connsiteX4-51" fmla="*/ 1770193 w 4248463"/>
                <a:gd name="connsiteY4-52" fmla="*/ 0 h 966462"/>
                <a:gd name="connsiteX5-53" fmla="*/ 4126324 w 4248463"/>
                <a:gd name="connsiteY5-54" fmla="*/ 0 h 966462"/>
                <a:gd name="connsiteX6-55" fmla="*/ 4248463 w 4248463"/>
                <a:gd name="connsiteY6-56" fmla="*/ 122139 h 966462"/>
                <a:gd name="connsiteX7-57" fmla="*/ 4248463 w 4248463"/>
                <a:gd name="connsiteY7-58" fmla="*/ 427477 h 966462"/>
                <a:gd name="connsiteX8-59" fmla="*/ 4248463 w 4248463"/>
                <a:gd name="connsiteY8-60" fmla="*/ 427477 h 966462"/>
                <a:gd name="connsiteX9-61" fmla="*/ 4248463 w 4248463"/>
                <a:gd name="connsiteY9-62" fmla="*/ 610681 h 966462"/>
                <a:gd name="connsiteX10-63" fmla="*/ 4248463 w 4248463"/>
                <a:gd name="connsiteY10-64" fmla="*/ 610678 h 966462"/>
                <a:gd name="connsiteX11-65" fmla="*/ 4126324 w 4248463"/>
                <a:gd name="connsiteY11-66" fmla="*/ 732817 h 966462"/>
                <a:gd name="connsiteX12-67" fmla="*/ 1770193 w 4248463"/>
                <a:gd name="connsiteY12-68" fmla="*/ 732817 h 966462"/>
                <a:gd name="connsiteX13-69" fmla="*/ 280361 w 4248463"/>
                <a:gd name="connsiteY13-70" fmla="*/ 966462 h 966462"/>
                <a:gd name="connsiteX14-71" fmla="*/ 708077 w 4248463"/>
                <a:gd name="connsiteY14-72" fmla="*/ 732817 h 966462"/>
                <a:gd name="connsiteX15-73" fmla="*/ 122139 w 4248463"/>
                <a:gd name="connsiteY15-74" fmla="*/ 732817 h 966462"/>
                <a:gd name="connsiteX16-75" fmla="*/ 0 w 4248463"/>
                <a:gd name="connsiteY16-76" fmla="*/ 610678 h 966462"/>
                <a:gd name="connsiteX17-77" fmla="*/ 0 w 4248463"/>
                <a:gd name="connsiteY17-78" fmla="*/ 610681 h 966462"/>
                <a:gd name="connsiteX18-79" fmla="*/ 0 w 4248463"/>
                <a:gd name="connsiteY18-80" fmla="*/ 427477 h 966462"/>
                <a:gd name="connsiteX19-81" fmla="*/ 0 w 4248463"/>
                <a:gd name="connsiteY19-82" fmla="*/ 427477 h 966462"/>
                <a:gd name="connsiteX20-83" fmla="*/ 0 w 4248463"/>
                <a:gd name="connsiteY20-84" fmla="*/ 122139 h 966462"/>
                <a:gd name="connsiteX0-85" fmla="*/ 0 w 4248463"/>
                <a:gd name="connsiteY0-86" fmla="*/ 122139 h 966462"/>
                <a:gd name="connsiteX1-87" fmla="*/ 122139 w 4248463"/>
                <a:gd name="connsiteY1-88" fmla="*/ 0 h 966462"/>
                <a:gd name="connsiteX2-89" fmla="*/ 708077 w 4248463"/>
                <a:gd name="connsiteY2-90" fmla="*/ 0 h 966462"/>
                <a:gd name="connsiteX3-91" fmla="*/ 708077 w 4248463"/>
                <a:gd name="connsiteY3-92" fmla="*/ 0 h 966462"/>
                <a:gd name="connsiteX4-93" fmla="*/ 1770193 w 4248463"/>
                <a:gd name="connsiteY4-94" fmla="*/ 0 h 966462"/>
                <a:gd name="connsiteX5-95" fmla="*/ 4126324 w 4248463"/>
                <a:gd name="connsiteY5-96" fmla="*/ 0 h 966462"/>
                <a:gd name="connsiteX6-97" fmla="*/ 4248463 w 4248463"/>
                <a:gd name="connsiteY6-98" fmla="*/ 122139 h 966462"/>
                <a:gd name="connsiteX7-99" fmla="*/ 4248463 w 4248463"/>
                <a:gd name="connsiteY7-100" fmla="*/ 427477 h 966462"/>
                <a:gd name="connsiteX8-101" fmla="*/ 4248463 w 4248463"/>
                <a:gd name="connsiteY8-102" fmla="*/ 427477 h 966462"/>
                <a:gd name="connsiteX9-103" fmla="*/ 4248463 w 4248463"/>
                <a:gd name="connsiteY9-104" fmla="*/ 610681 h 966462"/>
                <a:gd name="connsiteX10-105" fmla="*/ 4248463 w 4248463"/>
                <a:gd name="connsiteY10-106" fmla="*/ 610678 h 966462"/>
                <a:gd name="connsiteX11-107" fmla="*/ 4126324 w 4248463"/>
                <a:gd name="connsiteY11-108" fmla="*/ 732817 h 966462"/>
                <a:gd name="connsiteX12-109" fmla="*/ 1770193 w 4248463"/>
                <a:gd name="connsiteY12-110" fmla="*/ 732817 h 966462"/>
                <a:gd name="connsiteX13-111" fmla="*/ 280361 w 4248463"/>
                <a:gd name="connsiteY13-112" fmla="*/ 966462 h 966462"/>
                <a:gd name="connsiteX14-113" fmla="*/ 548279 w 4248463"/>
                <a:gd name="connsiteY14-114" fmla="*/ 715061 h 966462"/>
                <a:gd name="connsiteX15-115" fmla="*/ 122139 w 4248463"/>
                <a:gd name="connsiteY15-116" fmla="*/ 732817 h 966462"/>
                <a:gd name="connsiteX16-117" fmla="*/ 0 w 4248463"/>
                <a:gd name="connsiteY16-118" fmla="*/ 610678 h 966462"/>
                <a:gd name="connsiteX17-119" fmla="*/ 0 w 4248463"/>
                <a:gd name="connsiteY17-120" fmla="*/ 610681 h 966462"/>
                <a:gd name="connsiteX18-121" fmla="*/ 0 w 4248463"/>
                <a:gd name="connsiteY18-122" fmla="*/ 427477 h 966462"/>
                <a:gd name="connsiteX19-123" fmla="*/ 0 w 4248463"/>
                <a:gd name="connsiteY19-124" fmla="*/ 427477 h 966462"/>
                <a:gd name="connsiteX20-125" fmla="*/ 0 w 4248463"/>
                <a:gd name="connsiteY20-126" fmla="*/ 122139 h 966462"/>
                <a:gd name="connsiteX0-127" fmla="*/ 0 w 4248463"/>
                <a:gd name="connsiteY0-128" fmla="*/ 122139 h 957585"/>
                <a:gd name="connsiteX1-129" fmla="*/ 122139 w 4248463"/>
                <a:gd name="connsiteY1-130" fmla="*/ 0 h 957585"/>
                <a:gd name="connsiteX2-131" fmla="*/ 708077 w 4248463"/>
                <a:gd name="connsiteY2-132" fmla="*/ 0 h 957585"/>
                <a:gd name="connsiteX3-133" fmla="*/ 708077 w 4248463"/>
                <a:gd name="connsiteY3-134" fmla="*/ 0 h 957585"/>
                <a:gd name="connsiteX4-135" fmla="*/ 1770193 w 4248463"/>
                <a:gd name="connsiteY4-136" fmla="*/ 0 h 957585"/>
                <a:gd name="connsiteX5-137" fmla="*/ 4126324 w 4248463"/>
                <a:gd name="connsiteY5-138" fmla="*/ 0 h 957585"/>
                <a:gd name="connsiteX6-139" fmla="*/ 4248463 w 4248463"/>
                <a:gd name="connsiteY6-140" fmla="*/ 122139 h 957585"/>
                <a:gd name="connsiteX7-141" fmla="*/ 4248463 w 4248463"/>
                <a:gd name="connsiteY7-142" fmla="*/ 427477 h 957585"/>
                <a:gd name="connsiteX8-143" fmla="*/ 4248463 w 4248463"/>
                <a:gd name="connsiteY8-144" fmla="*/ 427477 h 957585"/>
                <a:gd name="connsiteX9-145" fmla="*/ 4248463 w 4248463"/>
                <a:gd name="connsiteY9-146" fmla="*/ 610681 h 957585"/>
                <a:gd name="connsiteX10-147" fmla="*/ 4248463 w 4248463"/>
                <a:gd name="connsiteY10-148" fmla="*/ 610678 h 957585"/>
                <a:gd name="connsiteX11-149" fmla="*/ 4126324 w 4248463"/>
                <a:gd name="connsiteY11-150" fmla="*/ 732817 h 957585"/>
                <a:gd name="connsiteX12-151" fmla="*/ 1770193 w 4248463"/>
                <a:gd name="connsiteY12-152" fmla="*/ 732817 h 957585"/>
                <a:gd name="connsiteX13-153" fmla="*/ 85052 w 4248463"/>
                <a:gd name="connsiteY13-154" fmla="*/ 957585 h 957585"/>
                <a:gd name="connsiteX14-155" fmla="*/ 548279 w 4248463"/>
                <a:gd name="connsiteY14-156" fmla="*/ 715061 h 957585"/>
                <a:gd name="connsiteX15-157" fmla="*/ 122139 w 4248463"/>
                <a:gd name="connsiteY15-158" fmla="*/ 732817 h 957585"/>
                <a:gd name="connsiteX16-159" fmla="*/ 0 w 4248463"/>
                <a:gd name="connsiteY16-160" fmla="*/ 610678 h 957585"/>
                <a:gd name="connsiteX17-161" fmla="*/ 0 w 4248463"/>
                <a:gd name="connsiteY17-162" fmla="*/ 610681 h 957585"/>
                <a:gd name="connsiteX18-163" fmla="*/ 0 w 4248463"/>
                <a:gd name="connsiteY18-164" fmla="*/ 427477 h 957585"/>
                <a:gd name="connsiteX19-165" fmla="*/ 0 w 4248463"/>
                <a:gd name="connsiteY19-166" fmla="*/ 427477 h 957585"/>
                <a:gd name="connsiteX20-167" fmla="*/ 0 w 4248463"/>
                <a:gd name="connsiteY20-168" fmla="*/ 122139 h 957585"/>
                <a:gd name="connsiteX0-169" fmla="*/ 0 w 4248463"/>
                <a:gd name="connsiteY0-170" fmla="*/ 122139 h 957585"/>
                <a:gd name="connsiteX1-171" fmla="*/ 122139 w 4248463"/>
                <a:gd name="connsiteY1-172" fmla="*/ 0 h 957585"/>
                <a:gd name="connsiteX2-173" fmla="*/ 708077 w 4248463"/>
                <a:gd name="connsiteY2-174" fmla="*/ 0 h 957585"/>
                <a:gd name="connsiteX3-175" fmla="*/ 708077 w 4248463"/>
                <a:gd name="connsiteY3-176" fmla="*/ 0 h 957585"/>
                <a:gd name="connsiteX4-177" fmla="*/ 1770193 w 4248463"/>
                <a:gd name="connsiteY4-178" fmla="*/ 0 h 957585"/>
                <a:gd name="connsiteX5-179" fmla="*/ 4126324 w 4248463"/>
                <a:gd name="connsiteY5-180" fmla="*/ 0 h 957585"/>
                <a:gd name="connsiteX6-181" fmla="*/ 4248463 w 4248463"/>
                <a:gd name="connsiteY6-182" fmla="*/ 122139 h 957585"/>
                <a:gd name="connsiteX7-183" fmla="*/ 4248463 w 4248463"/>
                <a:gd name="connsiteY7-184" fmla="*/ 427477 h 957585"/>
                <a:gd name="connsiteX8-185" fmla="*/ 4248463 w 4248463"/>
                <a:gd name="connsiteY8-186" fmla="*/ 427477 h 957585"/>
                <a:gd name="connsiteX9-187" fmla="*/ 4248463 w 4248463"/>
                <a:gd name="connsiteY9-188" fmla="*/ 610681 h 957585"/>
                <a:gd name="connsiteX10-189" fmla="*/ 4248463 w 4248463"/>
                <a:gd name="connsiteY10-190" fmla="*/ 610678 h 957585"/>
                <a:gd name="connsiteX11-191" fmla="*/ 4126324 w 4248463"/>
                <a:gd name="connsiteY11-192" fmla="*/ 732817 h 957585"/>
                <a:gd name="connsiteX12-193" fmla="*/ 930669 w 4248463"/>
                <a:gd name="connsiteY12-194" fmla="*/ 732817 h 957585"/>
                <a:gd name="connsiteX13-195" fmla="*/ 85052 w 4248463"/>
                <a:gd name="connsiteY13-196" fmla="*/ 957585 h 957585"/>
                <a:gd name="connsiteX14-197" fmla="*/ 548279 w 4248463"/>
                <a:gd name="connsiteY14-198" fmla="*/ 715061 h 957585"/>
                <a:gd name="connsiteX15-199" fmla="*/ 122139 w 4248463"/>
                <a:gd name="connsiteY15-200" fmla="*/ 732817 h 957585"/>
                <a:gd name="connsiteX16-201" fmla="*/ 0 w 4248463"/>
                <a:gd name="connsiteY16-202" fmla="*/ 610678 h 957585"/>
                <a:gd name="connsiteX17-203" fmla="*/ 0 w 4248463"/>
                <a:gd name="connsiteY17-204" fmla="*/ 610681 h 957585"/>
                <a:gd name="connsiteX18-205" fmla="*/ 0 w 4248463"/>
                <a:gd name="connsiteY18-206" fmla="*/ 427477 h 957585"/>
                <a:gd name="connsiteX19-207" fmla="*/ 0 w 4248463"/>
                <a:gd name="connsiteY19-208" fmla="*/ 427477 h 957585"/>
                <a:gd name="connsiteX20-209" fmla="*/ 0 w 4248463"/>
                <a:gd name="connsiteY20-210" fmla="*/ 122139 h 9575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4248463" h="957585">
                  <a:moveTo>
                    <a:pt x="0" y="122139"/>
                  </a:moveTo>
                  <a:cubicBezTo>
                    <a:pt x="0" y="54683"/>
                    <a:pt x="54683" y="0"/>
                    <a:pt x="122139" y="0"/>
                  </a:cubicBezTo>
                  <a:lnTo>
                    <a:pt x="708077" y="0"/>
                  </a:lnTo>
                  <a:lnTo>
                    <a:pt x="708077" y="0"/>
                  </a:lnTo>
                  <a:lnTo>
                    <a:pt x="1770193" y="0"/>
                  </a:lnTo>
                  <a:lnTo>
                    <a:pt x="4126324" y="0"/>
                  </a:lnTo>
                  <a:cubicBezTo>
                    <a:pt x="4193780" y="0"/>
                    <a:pt x="4248463" y="54683"/>
                    <a:pt x="4248463" y="122139"/>
                  </a:cubicBezTo>
                  <a:lnTo>
                    <a:pt x="4248463" y="427477"/>
                  </a:lnTo>
                  <a:lnTo>
                    <a:pt x="4248463" y="427477"/>
                  </a:lnTo>
                  <a:lnTo>
                    <a:pt x="4248463" y="610681"/>
                  </a:lnTo>
                  <a:lnTo>
                    <a:pt x="4248463" y="610678"/>
                  </a:lnTo>
                  <a:cubicBezTo>
                    <a:pt x="4248463" y="678134"/>
                    <a:pt x="4193780" y="732817"/>
                    <a:pt x="4126324" y="732817"/>
                  </a:cubicBezTo>
                  <a:lnTo>
                    <a:pt x="930669" y="732817"/>
                  </a:lnTo>
                  <a:lnTo>
                    <a:pt x="85052" y="957585"/>
                  </a:lnTo>
                  <a:lnTo>
                    <a:pt x="548279" y="715061"/>
                  </a:lnTo>
                  <a:lnTo>
                    <a:pt x="122139" y="732817"/>
                  </a:lnTo>
                  <a:cubicBezTo>
                    <a:pt x="54683" y="732817"/>
                    <a:pt x="0" y="678134"/>
                    <a:pt x="0" y="610678"/>
                  </a:cubicBezTo>
                  <a:lnTo>
                    <a:pt x="0" y="610681"/>
                  </a:lnTo>
                  <a:lnTo>
                    <a:pt x="0" y="427477"/>
                  </a:lnTo>
                  <a:lnTo>
                    <a:pt x="0" y="427477"/>
                  </a:lnTo>
                  <a:lnTo>
                    <a:pt x="0" y="122139"/>
                  </a:lnTo>
                  <a:close/>
                </a:path>
              </a:pathLst>
            </a:custGeom>
            <a:solidFill>
              <a:srgbClr val="C1978B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Text Box 49"/>
            <p:cNvSpPr txBox="1"/>
            <p:nvPr>
              <p:custDataLst>
                <p:tags r:id="rId7"/>
              </p:custDataLst>
            </p:nvPr>
          </p:nvSpPr>
          <p:spPr>
            <a:xfrm>
              <a:off x="1854776" y="4003180"/>
              <a:ext cx="6219387" cy="461665"/>
            </a:xfrm>
            <a:prstGeom prst="rect">
              <a:avLst/>
            </a:prstGeom>
            <a:noFill/>
            <a:ln w="254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en-US" altLang="zh-CN" sz="2400" b="1" dirty="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Henry didn’t come to Britain by_________. </a:t>
              </a:r>
              <a:endParaRPr lang="zh-CN" altLang="en-US" sz="2400" b="1" dirty="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标题 2"/>
          <p:cNvSpPr txBox="1"/>
          <p:nvPr/>
        </p:nvSpPr>
        <p:spPr>
          <a:xfrm>
            <a:off x="6164900" y="4010800"/>
            <a:ext cx="1390122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design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圆角矩形 5"/>
          <p:cNvSpPr/>
          <p:nvPr/>
        </p:nvSpPr>
        <p:spPr>
          <a:xfrm>
            <a:off x="7033" y="707115"/>
            <a:ext cx="9090347" cy="43719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标题 2"/>
          <p:cNvSpPr txBox="1"/>
          <p:nvPr/>
        </p:nvSpPr>
        <p:spPr>
          <a:xfrm>
            <a:off x="-36195" y="774417"/>
            <a:ext cx="9000999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you rearrange the timeline of Henry’s experience?  </a:t>
            </a:r>
            <a:endParaRPr lang="zh-CN" altLang="en-US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162817"/>
          <p:cNvSpPr/>
          <p:nvPr>
            <p:custDataLst>
              <p:tags r:id="rId8"/>
            </p:custDataLst>
          </p:nvPr>
        </p:nvSpPr>
        <p:spPr>
          <a:xfrm>
            <a:off x="319684" y="1432524"/>
            <a:ext cx="8983023" cy="36132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80000"/>
              </a:lnSpc>
            </a:pPr>
            <a:r>
              <a:rPr lang="en-US" altLang="zh-CN" sz="2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Now, Henry ________ in London streets.</a:t>
            </a:r>
            <a:endParaRPr lang="en-US" altLang="zh-CN" sz="26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/>
            </a:endParaRPr>
          </a:p>
          <a:p>
            <a:pPr>
              <a:lnSpc>
                <a:spcPct val="80000"/>
              </a:lnSpc>
            </a:pPr>
            <a:endParaRPr lang="en-US" altLang="zh-CN" sz="26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/>
            </a:endParaRPr>
          </a:p>
          <a:p>
            <a:pPr>
              <a:lnSpc>
                <a:spcPct val="80000"/>
              </a:lnSpc>
            </a:pPr>
            <a:r>
              <a:rPr lang="en-US" altLang="zh-CN" sz="2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About a month ago Henry Adams was ________ out of the bay.</a:t>
            </a:r>
            <a:endParaRPr lang="en-US" altLang="zh-CN" sz="26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/>
            </a:endParaRPr>
          </a:p>
          <a:p>
            <a:pPr>
              <a:lnSpc>
                <a:spcPct val="80000"/>
              </a:lnSpc>
            </a:pPr>
            <a:endParaRPr lang="en-US" altLang="zh-CN" sz="26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/>
            </a:endParaRPr>
          </a:p>
          <a:p>
            <a:pPr>
              <a:lnSpc>
                <a:spcPct val="80000"/>
              </a:lnSpc>
            </a:pPr>
            <a:r>
              <a:rPr lang="en-US" altLang="zh-CN" sz="2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___________he found himself carried out to sea by a strong wind.</a:t>
            </a:r>
            <a:endParaRPr lang="en-US" altLang="zh-CN" sz="26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/>
            </a:endParaRPr>
          </a:p>
          <a:p>
            <a:pPr>
              <a:lnSpc>
                <a:spcPct val="80000"/>
              </a:lnSpc>
            </a:pPr>
            <a:endParaRPr lang="en-US" altLang="zh-CN" sz="26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/>
            </a:endParaRPr>
          </a:p>
          <a:p>
            <a:pPr>
              <a:lnSpc>
                <a:spcPct val="80000"/>
              </a:lnSpc>
            </a:pPr>
            <a:r>
              <a:rPr lang="en-US" altLang="zh-CN" sz="2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The ship brought him England. Then he went to the American consulate __________help, but got nothing.</a:t>
            </a:r>
            <a:endParaRPr lang="en-US" altLang="zh-CN" sz="26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/>
            </a:endParaRPr>
          </a:p>
          <a:p>
            <a:pPr>
              <a:lnSpc>
                <a:spcPct val="80000"/>
              </a:lnSpc>
            </a:pPr>
            <a:endParaRPr lang="en-US" altLang="zh-CN" sz="26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/>
            </a:endParaRPr>
          </a:p>
          <a:p>
            <a:pPr>
              <a:lnSpc>
                <a:spcPct val="80000"/>
              </a:lnSpc>
            </a:pPr>
            <a:r>
              <a:rPr lang="en-US" altLang="zh-CN" sz="2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_____________________he was ________ by a ship.</a:t>
            </a:r>
            <a:endParaRPr lang="en-US" altLang="zh-CN" sz="26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/>
            </a:endParaRPr>
          </a:p>
          <a:p>
            <a:pPr>
              <a:lnSpc>
                <a:spcPct val="80000"/>
              </a:lnSpc>
            </a:pP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标题 2"/>
          <p:cNvSpPr txBox="1"/>
          <p:nvPr/>
        </p:nvSpPr>
        <p:spPr>
          <a:xfrm>
            <a:off x="1525125" y="1401309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walked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标题 2"/>
          <p:cNvSpPr txBox="1"/>
          <p:nvPr/>
        </p:nvSpPr>
        <p:spPr>
          <a:xfrm>
            <a:off x="4872608" y="2017649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sailing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标题 2"/>
          <p:cNvSpPr txBox="1"/>
          <p:nvPr/>
        </p:nvSpPr>
        <p:spPr>
          <a:xfrm>
            <a:off x="3133" y="2676228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Towards night</a:t>
            </a:r>
            <a:endParaRPr lang="zh-CN" alt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标题 2"/>
          <p:cNvSpPr txBox="1"/>
          <p:nvPr/>
        </p:nvSpPr>
        <p:spPr>
          <a:xfrm>
            <a:off x="1241302" y="3624741"/>
            <a:ext cx="2476337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to seek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标题 2"/>
          <p:cNvSpPr txBox="1"/>
          <p:nvPr/>
        </p:nvSpPr>
        <p:spPr>
          <a:xfrm>
            <a:off x="373704" y="4214745"/>
            <a:ext cx="3277451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The next morning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标题 2"/>
          <p:cNvSpPr txBox="1"/>
          <p:nvPr/>
        </p:nvSpPr>
        <p:spPr>
          <a:xfrm>
            <a:off x="3833436" y="4197800"/>
            <a:ext cx="3277451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spo</a:t>
            </a:r>
            <a:r>
              <a:rPr lang="en-US" altLang="zh-CN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tt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ed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标题 2"/>
          <p:cNvSpPr txBox="1"/>
          <p:nvPr/>
        </p:nvSpPr>
        <p:spPr>
          <a:xfrm>
            <a:off x="-217541" y="1998862"/>
            <a:ext cx="731144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a</a:t>
            </a:r>
            <a:endParaRPr lang="zh-CN" altLang="en-US" sz="3600" b="1" i="1" dirty="0"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标题 2"/>
          <p:cNvSpPr txBox="1"/>
          <p:nvPr/>
        </p:nvSpPr>
        <p:spPr>
          <a:xfrm>
            <a:off x="-233236" y="2605436"/>
            <a:ext cx="731144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b</a:t>
            </a:r>
            <a:endParaRPr lang="zh-CN" alt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1" name="标题 2"/>
          <p:cNvSpPr txBox="1"/>
          <p:nvPr/>
        </p:nvSpPr>
        <p:spPr>
          <a:xfrm>
            <a:off x="-182282" y="4195862"/>
            <a:ext cx="731144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c</a:t>
            </a:r>
            <a:endParaRPr lang="zh-CN" alt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2" name="标题 2"/>
          <p:cNvSpPr txBox="1"/>
          <p:nvPr/>
        </p:nvSpPr>
        <p:spPr>
          <a:xfrm>
            <a:off x="-198294" y="3415854"/>
            <a:ext cx="731144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d</a:t>
            </a:r>
            <a:endParaRPr lang="zh-CN" alt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3" name="标题 2"/>
          <p:cNvSpPr txBox="1"/>
          <p:nvPr/>
        </p:nvSpPr>
        <p:spPr>
          <a:xfrm>
            <a:off x="-217541" y="1367344"/>
            <a:ext cx="731144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e</a:t>
            </a:r>
            <a:endParaRPr lang="zh-CN" alt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4" name="文本框 1"/>
          <p:cNvSpPr/>
          <p:nvPr>
            <p:custDataLst>
              <p:tags r:id="rId9"/>
            </p:custDataLst>
          </p:nvPr>
        </p:nvSpPr>
        <p:spPr>
          <a:xfrm>
            <a:off x="-8983" y="1990347"/>
            <a:ext cx="9089960" cy="646331"/>
          </a:xfrm>
          <a:prstGeom prst="rect">
            <a:avLst/>
          </a:prstGeom>
          <a:solidFill>
            <a:schemeClr val="tx1"/>
          </a:solidFill>
          <a:ln>
            <a:solidFill>
              <a:srgbClr val="006600"/>
            </a:solidFill>
            <a:rou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36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Why could Henry be chosen?(thinking)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文本框 1"/>
          <p:cNvSpPr/>
          <p:nvPr>
            <p:custDataLst>
              <p:tags r:id="rId10"/>
            </p:custDataLst>
          </p:nvPr>
        </p:nvSpPr>
        <p:spPr>
          <a:xfrm>
            <a:off x="7033" y="3024842"/>
            <a:ext cx="9089960" cy="646331"/>
          </a:xfrm>
          <a:prstGeom prst="rect">
            <a:avLst/>
          </a:prstGeom>
          <a:solidFill>
            <a:schemeClr val="tx1"/>
          </a:solidFill>
          <a:ln>
            <a:solidFill>
              <a:srgbClr val="006600"/>
            </a:solidFill>
            <a:rou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36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How did Henry’s feeling change in the play?  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/>
      <p:bldP spid="9" grpId="0" bldLvl="0"/>
      <p:bldP spid="10" grpId="0"/>
      <p:bldP spid="11" grpId="0"/>
      <p:bldP spid="12" grpId="0"/>
      <p:bldP spid="13" grpId="0"/>
      <p:bldP spid="14" grpId="0"/>
      <p:bldP spid="15" grpId="0"/>
      <p:bldP spid="17" grpId="0"/>
      <p:bldP spid="21" grpId="0"/>
      <p:bldP spid="22" grpId="0"/>
      <p:bldP spid="24" grpId="0"/>
      <p:bldP spid="25" grpId="0" bldLvl="0" animBg="1"/>
      <p:bldP spid="29" grpId="0"/>
      <p:bldP spid="29" grpId="1"/>
      <p:bldP spid="30" grpId="0" animBg="1"/>
      <p:bldP spid="30" grpId="1" animBg="1"/>
      <p:bldP spid="30" grpId="2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-92710"/>
            <a:ext cx="4333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Bodoni MT Black" panose="02070A03080606020203" charset="0"/>
                <a:cs typeface="Bodoni MT Black" panose="02070A03080606020203" charset="0"/>
              </a:rPr>
              <a:t>Read for reasons</a:t>
            </a:r>
            <a:endParaRPr lang="en-US" altLang="zh-CN" sz="36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5" name="文本框 1"/>
          <p:cNvSpPr/>
          <p:nvPr>
            <p:custDataLst>
              <p:tags r:id="rId1"/>
            </p:custDataLst>
          </p:nvPr>
        </p:nvSpPr>
        <p:spPr>
          <a:xfrm>
            <a:off x="21377" y="627534"/>
            <a:ext cx="9089960" cy="584775"/>
          </a:xfrm>
          <a:prstGeom prst="rect">
            <a:avLst/>
          </a:prstGeom>
          <a:solidFill>
            <a:schemeClr val="tx1"/>
          </a:solidFill>
          <a:ln>
            <a:solidFill>
              <a:srgbClr val="006600"/>
            </a:solidFill>
            <a:rou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32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Why could Henry be chosen?(thinking)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文本框 1"/>
          <p:cNvSpPr/>
          <p:nvPr>
            <p:custDataLst>
              <p:tags r:id="rId2"/>
            </p:custDataLst>
          </p:nvPr>
        </p:nvSpPr>
        <p:spPr>
          <a:xfrm>
            <a:off x="32663" y="1203093"/>
            <a:ext cx="9089960" cy="584775"/>
          </a:xfrm>
          <a:prstGeom prst="rect">
            <a:avLst/>
          </a:prstGeom>
          <a:solidFill>
            <a:schemeClr val="tx1"/>
          </a:solidFill>
          <a:ln>
            <a:solidFill>
              <a:srgbClr val="006600"/>
            </a:solidFill>
            <a:rou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32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How did Henry’s feeling change in the play?  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92156" y="-1964754"/>
            <a:ext cx="5432345" cy="6199758"/>
            <a:chOff x="1876277" y="-1820153"/>
            <a:chExt cx="5432345" cy="6199758"/>
          </a:xfrm>
        </p:grpSpPr>
        <p:grpSp>
          <p:nvGrpSpPr>
            <p:cNvPr id="8" name="组合 7"/>
            <p:cNvGrpSpPr/>
            <p:nvPr/>
          </p:nvGrpSpPr>
          <p:grpSpPr>
            <a:xfrm>
              <a:off x="1876277" y="-1820153"/>
              <a:ext cx="5432345" cy="6199758"/>
              <a:chOff x="3231752" y="-873312"/>
              <a:chExt cx="3996778" cy="514171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3231752" y="1655969"/>
                <a:ext cx="3996778" cy="261242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4247889" y="-123731"/>
                <a:ext cx="0" cy="224557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6259018" y="-873312"/>
                <a:ext cx="1" cy="30372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矩形: 圆角 12"/>
              <p:cNvSpPr/>
              <p:nvPr/>
            </p:nvSpPr>
            <p:spPr>
              <a:xfrm>
                <a:off x="3432822" y="1819225"/>
                <a:ext cx="3592231" cy="2340005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标题 2"/>
            <p:cNvSpPr txBox="1"/>
            <p:nvPr/>
          </p:nvSpPr>
          <p:spPr>
            <a:xfrm>
              <a:off x="2896706" y="1433277"/>
              <a:ext cx="3452515" cy="428625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oper Black" panose="0208090404030B020404" pitchFamily="18" charset="0"/>
                  <a:cs typeface="Times New Roman" panose="02020603050405020304" pitchFamily="18" charset="0"/>
                </a:rPr>
                <a:t>Reading Tip 1</a:t>
              </a:r>
              <a:endParaRPr lang="zh-CN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标题 2"/>
          <p:cNvSpPr txBox="1"/>
          <p:nvPr/>
        </p:nvSpPr>
        <p:spPr>
          <a:xfrm>
            <a:off x="1897596" y="2032682"/>
            <a:ext cx="4882492" cy="142433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can get the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hidden message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emotions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characters  from their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lines.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内容占位符 2"/>
          <p:cNvSpPr txBox="1"/>
          <p:nvPr/>
        </p:nvSpPr>
        <p:spPr>
          <a:xfrm>
            <a:off x="326309" y="1717672"/>
            <a:ext cx="7992888" cy="327592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Narrator: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rich brothers, Roderick and Olive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made a bet. Oliver believes that with a million-pound bank note a man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live a month in London. His brother Roderick doubts it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see a </a:t>
            </a:r>
            <a:r>
              <a:rPr lang="zh-CN" alt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walking outside their house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 Henry Adams.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Roderick: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man, would you step inside a moment, please?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Henry: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 Me, sir?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Roderick: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you.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95536" y="3219822"/>
            <a:ext cx="74888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95536" y="3579862"/>
            <a:ext cx="16561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865447" y="4037325"/>
            <a:ext cx="635567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3812484" y="-1683740"/>
            <a:ext cx="5432345" cy="6199758"/>
            <a:chOff x="1876277" y="-1820153"/>
            <a:chExt cx="5432345" cy="6199758"/>
          </a:xfrm>
        </p:grpSpPr>
        <p:grpSp>
          <p:nvGrpSpPr>
            <p:cNvPr id="26" name="组合 25"/>
            <p:cNvGrpSpPr/>
            <p:nvPr/>
          </p:nvGrpSpPr>
          <p:grpSpPr>
            <a:xfrm>
              <a:off x="1876277" y="-1820153"/>
              <a:ext cx="5432345" cy="6199758"/>
              <a:chOff x="3231752" y="-873312"/>
              <a:chExt cx="3996778" cy="514171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3231752" y="1655969"/>
                <a:ext cx="3996778" cy="261242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4247889" y="-123731"/>
                <a:ext cx="0" cy="224557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259018" y="-873312"/>
                <a:ext cx="1" cy="30372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矩形: 圆角 30"/>
              <p:cNvSpPr/>
              <p:nvPr/>
            </p:nvSpPr>
            <p:spPr>
              <a:xfrm>
                <a:off x="3432822" y="1819225"/>
                <a:ext cx="3592231" cy="2340005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标题 2"/>
            <p:cNvSpPr txBox="1"/>
            <p:nvPr/>
          </p:nvSpPr>
          <p:spPr>
            <a:xfrm>
              <a:off x="2896706" y="1433277"/>
              <a:ext cx="3452515" cy="428625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2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oper Black" panose="0208090404030B020404" pitchFamily="18" charset="0"/>
                  <a:cs typeface="Times New Roman" panose="02020603050405020304" pitchFamily="18" charset="0"/>
                </a:rPr>
                <a:t>Hidden message</a:t>
              </a:r>
              <a:endParaRPr lang="zh-CN" alt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标题 2"/>
          <p:cNvSpPr txBox="1"/>
          <p:nvPr/>
        </p:nvSpPr>
        <p:spPr>
          <a:xfrm>
            <a:off x="4195327" y="1950785"/>
            <a:ext cx="4882492" cy="180779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zh-CN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the wealthy brother were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making a bet</a:t>
            </a:r>
            <a:r>
              <a:rPr lang="en-US" altLang="zh-CN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Henry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happened to</a:t>
            </a:r>
            <a:r>
              <a:rPr lang="en-US" altLang="zh-CN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pass by in front of their house. Then he was chosen.</a:t>
            </a:r>
            <a:endParaRPr lang="zh-CN" alt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标题 2"/>
          <p:cNvSpPr txBox="1"/>
          <p:nvPr/>
        </p:nvSpPr>
        <p:spPr>
          <a:xfrm>
            <a:off x="4195327" y="3655915"/>
            <a:ext cx="4882492" cy="69768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——Right moment</a:t>
            </a:r>
            <a:r>
              <a:rPr lang="en-US" altLang="zh-CN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恰当的时机）</a:t>
            </a:r>
            <a:endParaRPr lang="zh-CN" alt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1399806" y="4486012"/>
            <a:ext cx="180404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3833137" y="-1683740"/>
            <a:ext cx="5432345" cy="6199758"/>
            <a:chOff x="1876277" y="-1820153"/>
            <a:chExt cx="5432345" cy="6199758"/>
          </a:xfrm>
        </p:grpSpPr>
        <p:grpSp>
          <p:nvGrpSpPr>
            <p:cNvPr id="37" name="组合 36"/>
            <p:cNvGrpSpPr/>
            <p:nvPr/>
          </p:nvGrpSpPr>
          <p:grpSpPr>
            <a:xfrm>
              <a:off x="1876277" y="-1820153"/>
              <a:ext cx="5432345" cy="6199758"/>
              <a:chOff x="3231752" y="-873312"/>
              <a:chExt cx="3996778" cy="514171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231752" y="1655969"/>
                <a:ext cx="3996778" cy="261242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4155393" y="-81614"/>
                <a:ext cx="0" cy="224557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259018" y="-873312"/>
                <a:ext cx="1" cy="30372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矩形: 圆角 41"/>
              <p:cNvSpPr/>
              <p:nvPr/>
            </p:nvSpPr>
            <p:spPr>
              <a:xfrm>
                <a:off x="3432822" y="1819225"/>
                <a:ext cx="3592231" cy="2340005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标题 2"/>
            <p:cNvSpPr txBox="1"/>
            <p:nvPr/>
          </p:nvSpPr>
          <p:spPr>
            <a:xfrm>
              <a:off x="2461824" y="1583532"/>
              <a:ext cx="4068453" cy="428625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2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oper Black" panose="0208090404030B020404" pitchFamily="18" charset="0"/>
                  <a:cs typeface="Times New Roman" panose="02020603050405020304" pitchFamily="18" charset="0"/>
                </a:rPr>
                <a:t>Feeling  of Henry</a:t>
              </a:r>
              <a:endParaRPr lang="zh-CN" alt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标题 2"/>
          <p:cNvSpPr txBox="1"/>
          <p:nvPr/>
        </p:nvSpPr>
        <p:spPr>
          <a:xfrm>
            <a:off x="4462270" y="2411287"/>
            <a:ext cx="1971424" cy="4922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zh-CN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strange</a:t>
            </a:r>
            <a:endParaRPr lang="zh-CN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标题 2"/>
          <p:cNvSpPr txBox="1"/>
          <p:nvPr/>
        </p:nvSpPr>
        <p:spPr>
          <a:xfrm>
            <a:off x="5365330" y="3010965"/>
            <a:ext cx="1971424" cy="4922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zh-CN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surprised</a:t>
            </a:r>
            <a:endParaRPr lang="zh-CN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标题 2"/>
          <p:cNvSpPr txBox="1"/>
          <p:nvPr/>
        </p:nvSpPr>
        <p:spPr>
          <a:xfrm>
            <a:off x="6721492" y="3531746"/>
            <a:ext cx="1971424" cy="4922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zh-CN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confused</a:t>
            </a:r>
            <a:endParaRPr lang="en-US" altLang="zh-CN" sz="3600" b="1" i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32" grpId="0"/>
      <p:bldP spid="32" grpId="1"/>
      <p:bldP spid="33" grpId="0"/>
      <p:bldP spid="33" grpId="1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/>
          <p:nvPr>
            <p:custDataLst>
              <p:tags r:id="rId1"/>
            </p:custDataLst>
          </p:nvPr>
        </p:nvSpPr>
        <p:spPr>
          <a:xfrm>
            <a:off x="-1020" y="627534"/>
            <a:ext cx="9089960" cy="584775"/>
          </a:xfrm>
          <a:prstGeom prst="rect">
            <a:avLst/>
          </a:prstGeom>
          <a:solidFill>
            <a:schemeClr val="tx1"/>
          </a:solidFill>
          <a:ln>
            <a:solidFill>
              <a:srgbClr val="006600"/>
            </a:solidFill>
            <a:rou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32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Why could Henry be chosen?(thinking)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文本框 1"/>
          <p:cNvSpPr/>
          <p:nvPr>
            <p:custDataLst>
              <p:tags r:id="rId2"/>
            </p:custDataLst>
          </p:nvPr>
        </p:nvSpPr>
        <p:spPr>
          <a:xfrm>
            <a:off x="-19738" y="3077711"/>
            <a:ext cx="9089960" cy="584775"/>
          </a:xfrm>
          <a:prstGeom prst="rect">
            <a:avLst/>
          </a:prstGeom>
          <a:solidFill>
            <a:schemeClr val="tx1"/>
          </a:solidFill>
          <a:ln>
            <a:solidFill>
              <a:srgbClr val="006600"/>
            </a:solidFill>
            <a:rou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en-US" altLang="zh-CN" sz="32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How did Henry’s feeling change in the play?  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36195" y="-92710"/>
            <a:ext cx="4333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Bodoni MT Black" panose="02070A03080606020203" charset="0"/>
                <a:cs typeface="Bodoni MT Black" panose="02070A03080606020203" charset="0"/>
              </a:rPr>
              <a:t>Read for reasons</a:t>
            </a:r>
            <a:endParaRPr lang="en-US" altLang="zh-CN" sz="36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7" name="标题 2"/>
          <p:cNvSpPr txBox="1"/>
          <p:nvPr/>
        </p:nvSpPr>
        <p:spPr>
          <a:xfrm>
            <a:off x="90273" y="1350084"/>
            <a:ext cx="4080302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1. A right moment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标题 2"/>
          <p:cNvSpPr txBox="1"/>
          <p:nvPr/>
        </p:nvSpPr>
        <p:spPr>
          <a:xfrm>
            <a:off x="-258502" y="3733691"/>
            <a:ext cx="4080302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surprised/strange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标题 2"/>
          <p:cNvSpPr txBox="1"/>
          <p:nvPr/>
        </p:nvSpPr>
        <p:spPr>
          <a:xfrm>
            <a:off x="0" y="1778709"/>
            <a:ext cx="6302069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2. Henry’s personal background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标题 2"/>
          <p:cNvSpPr txBox="1"/>
          <p:nvPr/>
        </p:nvSpPr>
        <p:spPr>
          <a:xfrm>
            <a:off x="-180528" y="2183816"/>
            <a:ext cx="2393535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foreigner,</a:t>
            </a:r>
            <a:endParaRPr lang="zh-CN" altLang="en-US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标题 2"/>
          <p:cNvSpPr txBox="1"/>
          <p:nvPr/>
        </p:nvSpPr>
        <p:spPr>
          <a:xfrm>
            <a:off x="2742115" y="2197860"/>
            <a:ext cx="3193798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 poor situation,</a:t>
            </a:r>
            <a:endParaRPr lang="zh-CN" altLang="en-US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标题 2"/>
          <p:cNvSpPr txBox="1"/>
          <p:nvPr/>
        </p:nvSpPr>
        <p:spPr>
          <a:xfrm>
            <a:off x="5057996" y="2196078"/>
            <a:ext cx="3193798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without aim,</a:t>
            </a:r>
            <a:endParaRPr lang="zh-CN" altLang="en-US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标题 2"/>
          <p:cNvSpPr txBox="1"/>
          <p:nvPr/>
        </p:nvSpPr>
        <p:spPr>
          <a:xfrm>
            <a:off x="-258457" y="2566541"/>
            <a:ext cx="3193798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without job,</a:t>
            </a:r>
            <a:endParaRPr lang="zh-CN" altLang="en-US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标题 2"/>
          <p:cNvSpPr txBox="1"/>
          <p:nvPr/>
        </p:nvSpPr>
        <p:spPr>
          <a:xfrm>
            <a:off x="1332825" y="2172761"/>
            <a:ext cx="2080054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young,</a:t>
            </a:r>
            <a:endParaRPr lang="zh-CN" altLang="en-US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标题 2"/>
          <p:cNvSpPr txBox="1"/>
          <p:nvPr/>
        </p:nvSpPr>
        <p:spPr>
          <a:xfrm>
            <a:off x="4149058" y="2589142"/>
            <a:ext cx="3193798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without money</a:t>
            </a:r>
            <a:r>
              <a:rPr lang="zh-CN" altLang="en-US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标题 2"/>
          <p:cNvSpPr txBox="1"/>
          <p:nvPr/>
        </p:nvSpPr>
        <p:spPr>
          <a:xfrm>
            <a:off x="1781649" y="2566541"/>
            <a:ext cx="3193798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hard-working,</a:t>
            </a:r>
            <a:endParaRPr lang="zh-CN" altLang="en-US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内容占位符 2"/>
          <p:cNvSpPr txBox="1"/>
          <p:nvPr/>
        </p:nvSpPr>
        <p:spPr>
          <a:xfrm>
            <a:off x="1631325" y="909145"/>
            <a:ext cx="7475093" cy="441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see a </a:t>
            </a:r>
            <a:r>
              <a:rPr lang="zh-CN" alt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walking outside their house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内容占位符 2"/>
          <p:cNvSpPr txBox="1"/>
          <p:nvPr/>
        </p:nvSpPr>
        <p:spPr>
          <a:xfrm>
            <a:off x="4716015" y="448635"/>
            <a:ext cx="4392059" cy="441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Roderick:You're an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内容占位符 2"/>
          <p:cNvSpPr txBox="1"/>
          <p:nvPr/>
        </p:nvSpPr>
        <p:spPr>
          <a:xfrm>
            <a:off x="1648703" y="1369655"/>
            <a:ext cx="7475093" cy="7682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Henry: Well, I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say that I have any plans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a matter of fact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landed in Britain by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accident.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标题 2"/>
          <p:cNvSpPr txBox="1"/>
          <p:nvPr/>
        </p:nvSpPr>
        <p:spPr>
          <a:xfrm>
            <a:off x="6778106" y="2238144"/>
            <a:ext cx="3193798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without help</a:t>
            </a:r>
            <a:endParaRPr lang="zh-CN" altLang="en-US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内容占位符 2"/>
          <p:cNvSpPr txBox="1"/>
          <p:nvPr/>
        </p:nvSpPr>
        <p:spPr>
          <a:xfrm>
            <a:off x="1115616" y="447648"/>
            <a:ext cx="7982063" cy="1002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Henry: Yes. I went to the American consulate to seek help,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Anyway,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didn't </a:t>
            </a:r>
            <a:r>
              <a:rPr lang="zh-CN" altLang="en-US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dare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try again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Roderick: Well, you mustn't worry about that. It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an advantage.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内容占位符 2"/>
          <p:cNvSpPr txBox="1"/>
          <p:nvPr/>
        </p:nvSpPr>
        <p:spPr>
          <a:xfrm>
            <a:off x="1498776" y="1483524"/>
            <a:ext cx="7625020" cy="688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Henry: I worked for a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offer me work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here?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内容占位符 2"/>
          <p:cNvSpPr txBox="1"/>
          <p:nvPr/>
        </p:nvSpPr>
        <p:spPr>
          <a:xfrm>
            <a:off x="1141734" y="543121"/>
            <a:ext cx="7982063" cy="1441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Roderick: Patience. If you don't mind, may I ask you how much money you have?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Henry: Well, </a:t>
            </a:r>
            <a:r>
              <a:rPr lang="zh-CN" alt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honest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none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Oliver: 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(happily)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luck!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Brother,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luck!</a:t>
            </a:r>
            <a:endParaRPr lang="zh-CN" alt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3491880" y="3939902"/>
            <a:ext cx="5040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内容占位符 2"/>
          <p:cNvSpPr txBox="1"/>
          <p:nvPr/>
        </p:nvSpPr>
        <p:spPr>
          <a:xfrm>
            <a:off x="3412878" y="3190709"/>
            <a:ext cx="5693539" cy="37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Henry: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I'm afraid I don't quite </a:t>
            </a:r>
            <a:r>
              <a:rPr lang="en-US" altLang="zh-CN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ollow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you, sir.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圆角矩形标注 12"/>
          <p:cNvSpPr/>
          <p:nvPr/>
        </p:nvSpPr>
        <p:spPr>
          <a:xfrm>
            <a:off x="6189164" y="2320433"/>
            <a:ext cx="2054927" cy="704850"/>
          </a:xfrm>
          <a:prstGeom prst="wedgeRoundRectCallout">
            <a:avLst>
              <a:gd name="adj1" fmla="val 12677"/>
              <a:gd name="adj2" fmla="val 7791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标题 2"/>
          <p:cNvSpPr txBox="1"/>
          <p:nvPr/>
        </p:nvSpPr>
        <p:spPr>
          <a:xfrm>
            <a:off x="3923928" y="3668776"/>
            <a:ext cx="1770080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confused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5612716" y="3898065"/>
            <a:ext cx="5040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内容占位符 2"/>
          <p:cNvSpPr txBox="1"/>
          <p:nvPr/>
        </p:nvSpPr>
        <p:spPr>
          <a:xfrm>
            <a:off x="3418991" y="3052767"/>
            <a:ext cx="5693539" cy="7057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offer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work here?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Roderick: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标题 2"/>
          <p:cNvSpPr txBox="1"/>
          <p:nvPr/>
        </p:nvSpPr>
        <p:spPr>
          <a:xfrm>
            <a:off x="5917178" y="3668776"/>
            <a:ext cx="1770080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desired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7020272" y="4050465"/>
            <a:ext cx="0" cy="4655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内容占位符 2"/>
          <p:cNvSpPr txBox="1"/>
          <p:nvPr/>
        </p:nvSpPr>
        <p:spPr>
          <a:xfrm>
            <a:off x="708925" y="2835192"/>
            <a:ext cx="8435075" cy="908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Henry: Well, it may seem lucky to you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not to me!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this is your idea of some kind of joke,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don't think it's very funny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Now if you'll excuse me,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ought t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on my way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标题 2"/>
          <p:cNvSpPr txBox="1"/>
          <p:nvPr/>
        </p:nvSpPr>
        <p:spPr>
          <a:xfrm>
            <a:off x="6241761" y="4480552"/>
            <a:ext cx="2902239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annoyed</a:t>
            </a:r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(climax)</a:t>
            </a:r>
            <a:endParaRPr lang="zh-CN" altLang="en-US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 flipH="1">
            <a:off x="5796135" y="4731990"/>
            <a:ext cx="50593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内容占位符 2"/>
          <p:cNvSpPr txBox="1"/>
          <p:nvPr/>
        </p:nvSpPr>
        <p:spPr>
          <a:xfrm>
            <a:off x="4296887" y="3085527"/>
            <a:ext cx="4716016" cy="4105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(taking it carefully) For me?</a:t>
            </a:r>
            <a:endParaRPr lang="zh-CN" alt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标题 2"/>
          <p:cNvSpPr txBox="1"/>
          <p:nvPr/>
        </p:nvSpPr>
        <p:spPr>
          <a:xfrm>
            <a:off x="4082426" y="4487681"/>
            <a:ext cx="1770080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confused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内容占位符 2"/>
          <p:cNvSpPr txBox="1"/>
          <p:nvPr/>
        </p:nvSpPr>
        <p:spPr>
          <a:xfrm>
            <a:off x="1691680" y="2816025"/>
            <a:ext cx="7452319" cy="908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Henry: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Oh, no. I don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want your charity.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just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want a job that earns an honest income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 flipH="1">
            <a:off x="3642432" y="4731990"/>
            <a:ext cx="50593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标题 2"/>
          <p:cNvSpPr txBox="1"/>
          <p:nvPr/>
        </p:nvSpPr>
        <p:spPr>
          <a:xfrm>
            <a:off x="2050301" y="4462813"/>
            <a:ext cx="1770080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unwilling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 flipH="1">
            <a:off x="1707073" y="4707513"/>
            <a:ext cx="50593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标题 2"/>
          <p:cNvSpPr txBox="1"/>
          <p:nvPr/>
        </p:nvSpPr>
        <p:spPr>
          <a:xfrm>
            <a:off x="-1020" y="4470709"/>
            <a:ext cx="1877748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determined</a:t>
            </a:r>
            <a:endParaRPr lang="zh-CN" alt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592156" y="-1964754"/>
            <a:ext cx="5432345" cy="6199758"/>
            <a:chOff x="1876277" y="-1820153"/>
            <a:chExt cx="5432345" cy="6199758"/>
          </a:xfrm>
        </p:grpSpPr>
        <p:grpSp>
          <p:nvGrpSpPr>
            <p:cNvPr id="49" name="组合 48"/>
            <p:cNvGrpSpPr/>
            <p:nvPr/>
          </p:nvGrpSpPr>
          <p:grpSpPr>
            <a:xfrm>
              <a:off x="1876277" y="-1820153"/>
              <a:ext cx="5432345" cy="6199758"/>
              <a:chOff x="3231752" y="-873312"/>
              <a:chExt cx="3996778" cy="5141710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3231752" y="1655969"/>
                <a:ext cx="3996778" cy="261242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2" name="直接连接符 51"/>
              <p:cNvCxnSpPr/>
              <p:nvPr/>
            </p:nvCxnSpPr>
            <p:spPr>
              <a:xfrm>
                <a:off x="4247889" y="-123731"/>
                <a:ext cx="0" cy="224557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259018" y="-873312"/>
                <a:ext cx="1" cy="30372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矩形: 圆角 53"/>
              <p:cNvSpPr/>
              <p:nvPr/>
            </p:nvSpPr>
            <p:spPr>
              <a:xfrm>
                <a:off x="3432822" y="1819225"/>
                <a:ext cx="3592231" cy="2340005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标题 2"/>
            <p:cNvSpPr txBox="1"/>
            <p:nvPr/>
          </p:nvSpPr>
          <p:spPr>
            <a:xfrm>
              <a:off x="2896706" y="1433277"/>
              <a:ext cx="3452515" cy="428625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oper Black" panose="0208090404030B020404" pitchFamily="18" charset="0"/>
                  <a:cs typeface="Times New Roman" panose="02020603050405020304" pitchFamily="18" charset="0"/>
                </a:rPr>
                <a:t>Reading Tip 1</a:t>
              </a:r>
              <a:endParaRPr lang="zh-CN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标题 2"/>
          <p:cNvSpPr txBox="1"/>
          <p:nvPr/>
        </p:nvSpPr>
        <p:spPr>
          <a:xfrm>
            <a:off x="1897596" y="2032682"/>
            <a:ext cx="4882492" cy="142433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can get the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hidden message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emotions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characters  from their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lines.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内容占位符 2"/>
          <p:cNvSpPr txBox="1"/>
          <p:nvPr/>
        </p:nvSpPr>
        <p:spPr>
          <a:xfrm>
            <a:off x="515304" y="1662168"/>
            <a:ext cx="8449517" cy="327592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work out the hidden message and feelings of the following sentences?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ship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brought you to England.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mustn’t worry about that. It’s an advantage.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luck! Brother, what luck!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4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don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 want your charity. I just want a job that earns an honest income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AutoNum type="arabicPeriod" startAt="4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Oh, this is silly.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unit5 reading and thinking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3410" y="3825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23805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bldLvl="0" animBg="1"/>
      <p:bldP spid="29" grpId="1" bldLvl="0" animBg="1"/>
      <p:bldP spid="30" grpId="0"/>
      <p:bldP spid="32" grpId="0" animBg="1"/>
      <p:bldP spid="32" grpId="1" animBg="1"/>
      <p:bldP spid="33" grpId="0"/>
      <p:bldP spid="36" grpId="0" animBg="1"/>
      <p:bldP spid="36" grpId="1" animBg="1"/>
      <p:bldP spid="37" grpId="0"/>
      <p:bldP spid="41" grpId="0" animBg="1"/>
      <p:bldP spid="41" grpId="1" animBg="1"/>
      <p:bldP spid="42" grpId="0"/>
      <p:bldP spid="43" grpId="0" animBg="1"/>
      <p:bldP spid="43" grpId="1" animBg="1"/>
      <p:bldP spid="45" grpId="0"/>
      <p:bldP spid="47" grpId="0"/>
      <p:bldP spid="55" grpId="0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-92710"/>
            <a:ext cx="547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Bodoni MT Black" panose="02070A03080606020203" charset="0"/>
                <a:cs typeface="Bodoni MT Black" panose="02070A03080606020203" charset="0"/>
              </a:rPr>
              <a:t>Read for Personalities</a:t>
            </a:r>
            <a:endParaRPr lang="en-US" altLang="zh-CN" sz="36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pic>
        <p:nvPicPr>
          <p:cNvPr id="6" name="Picture 4" descr="OUTPUT_0005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0" y="1635646"/>
            <a:ext cx="1872208" cy="2179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直接箭头连接符 6"/>
          <p:cNvCxnSpPr/>
          <p:nvPr/>
        </p:nvCxnSpPr>
        <p:spPr>
          <a:xfrm flipV="1">
            <a:off x="1979712" y="981428"/>
            <a:ext cx="1152128" cy="11207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2"/>
          <p:cNvSpPr txBox="1"/>
          <p:nvPr/>
        </p:nvSpPr>
        <p:spPr>
          <a:xfrm>
            <a:off x="3131840" y="478336"/>
            <a:ext cx="1440160" cy="578378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polite</a:t>
            </a:r>
            <a:endParaRPr lang="zh-CN" alt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标题 2"/>
          <p:cNvSpPr txBox="1"/>
          <p:nvPr/>
        </p:nvSpPr>
        <p:spPr>
          <a:xfrm>
            <a:off x="3275856" y="1892205"/>
            <a:ext cx="2856166" cy="428625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honest/frank</a:t>
            </a:r>
            <a:endParaRPr lang="zh-CN" alt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标题 2"/>
          <p:cNvSpPr txBox="1"/>
          <p:nvPr/>
        </p:nvSpPr>
        <p:spPr>
          <a:xfrm>
            <a:off x="2654269" y="1001858"/>
            <a:ext cx="3384376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Who? Me, </a:t>
            </a:r>
            <a:r>
              <a:rPr lang="en-US" altLang="zh-CN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sir?</a:t>
            </a:r>
            <a:endParaRPr lang="zh-CN" alt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标题 2"/>
          <p:cNvSpPr txBox="1"/>
          <p:nvPr/>
        </p:nvSpPr>
        <p:spPr>
          <a:xfrm>
            <a:off x="5063458" y="962119"/>
            <a:ext cx="4248472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Adams. Henry Adams. </a:t>
            </a:r>
            <a:endParaRPr lang="zh-CN" alt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标题 2"/>
          <p:cNvSpPr txBox="1"/>
          <p:nvPr/>
        </p:nvSpPr>
        <p:spPr>
          <a:xfrm>
            <a:off x="2453236" y="1369019"/>
            <a:ext cx="3384376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Thank you.</a:t>
            </a:r>
            <a:endParaRPr lang="zh-CN" alt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标题 2"/>
          <p:cNvSpPr txBox="1"/>
          <p:nvPr/>
        </p:nvSpPr>
        <p:spPr>
          <a:xfrm>
            <a:off x="4644008" y="1320207"/>
            <a:ext cx="4248472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I’m afraid… sir.</a:t>
            </a:r>
            <a:endParaRPr lang="zh-CN" alt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2123728" y="2182668"/>
            <a:ext cx="1152128" cy="3580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2"/>
          <p:cNvSpPr txBox="1"/>
          <p:nvPr/>
        </p:nvSpPr>
        <p:spPr>
          <a:xfrm>
            <a:off x="2327154" y="2285393"/>
            <a:ext cx="6984776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I can’t say I have any plans. </a:t>
            </a:r>
            <a:r>
              <a:rPr lang="en-US" altLang="zh-CN" sz="24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a matter of fact</a:t>
            </a:r>
            <a:r>
              <a:rPr lang="en-US" altLang="zh-CN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标题 2"/>
          <p:cNvSpPr txBox="1"/>
          <p:nvPr/>
        </p:nvSpPr>
        <p:spPr>
          <a:xfrm>
            <a:off x="2397967" y="2575398"/>
            <a:ext cx="6984776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I worked for a mining company.</a:t>
            </a:r>
            <a:endParaRPr lang="zh-CN" alt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标题 2"/>
          <p:cNvSpPr txBox="1"/>
          <p:nvPr/>
        </p:nvSpPr>
        <p:spPr>
          <a:xfrm>
            <a:off x="2375756" y="2878174"/>
            <a:ext cx="6984776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Well, to be honest, I have none.</a:t>
            </a:r>
            <a:endParaRPr lang="zh-CN" alt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2001208" y="3149510"/>
            <a:ext cx="1130632" cy="4482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2"/>
          <p:cNvSpPr txBox="1"/>
          <p:nvPr/>
        </p:nvSpPr>
        <p:spPr>
          <a:xfrm>
            <a:off x="3111861" y="3315905"/>
            <a:ext cx="3539334" cy="428625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straightforward</a:t>
            </a:r>
            <a:endParaRPr lang="zh-CN" alt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标题 2"/>
          <p:cNvSpPr txBox="1"/>
          <p:nvPr/>
        </p:nvSpPr>
        <p:spPr>
          <a:xfrm>
            <a:off x="2419485" y="3688482"/>
            <a:ext cx="6984776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Could you offer me work here?</a:t>
            </a:r>
            <a:endParaRPr lang="zh-CN" alt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标题 2"/>
          <p:cNvSpPr txBox="1"/>
          <p:nvPr/>
        </p:nvSpPr>
        <p:spPr>
          <a:xfrm>
            <a:off x="2397967" y="3979455"/>
            <a:ext cx="6984776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Well, it may seem lucky to you but not to me…</a:t>
            </a:r>
            <a:endParaRPr lang="zh-CN" alt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标题 2"/>
          <p:cNvSpPr txBox="1"/>
          <p:nvPr/>
        </p:nvSpPr>
        <p:spPr>
          <a:xfrm>
            <a:off x="2375756" y="4284477"/>
            <a:ext cx="6984776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Oh, this is silly.</a:t>
            </a:r>
            <a:endParaRPr lang="zh-CN" alt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标题 2"/>
          <p:cNvSpPr txBox="1"/>
          <p:nvPr/>
        </p:nvSpPr>
        <p:spPr>
          <a:xfrm>
            <a:off x="2327154" y="4714875"/>
            <a:ext cx="6984776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US" altLang="zh-CN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I don’t want your charity. I just want a job that earns an honest income.</a:t>
            </a:r>
            <a:endParaRPr lang="zh-CN" alt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圆角矩形标注 12"/>
          <p:cNvSpPr/>
          <p:nvPr/>
        </p:nvSpPr>
        <p:spPr>
          <a:xfrm>
            <a:off x="3851920" y="3898672"/>
            <a:ext cx="4815907" cy="721480"/>
          </a:xfrm>
          <a:custGeom>
            <a:avLst/>
            <a:gdLst>
              <a:gd name="connsiteX0" fmla="*/ 0 w 5223877"/>
              <a:gd name="connsiteY0" fmla="*/ 117477 h 704850"/>
              <a:gd name="connsiteX1" fmla="*/ 117477 w 5223877"/>
              <a:gd name="connsiteY1" fmla="*/ 0 h 704850"/>
              <a:gd name="connsiteX2" fmla="*/ 3047262 w 5223877"/>
              <a:gd name="connsiteY2" fmla="*/ 0 h 704850"/>
              <a:gd name="connsiteX3" fmla="*/ 3047262 w 5223877"/>
              <a:gd name="connsiteY3" fmla="*/ 0 h 704850"/>
              <a:gd name="connsiteX4" fmla="*/ 4353231 w 5223877"/>
              <a:gd name="connsiteY4" fmla="*/ 0 h 704850"/>
              <a:gd name="connsiteX5" fmla="*/ 5106400 w 5223877"/>
              <a:gd name="connsiteY5" fmla="*/ 0 h 704850"/>
              <a:gd name="connsiteX6" fmla="*/ 5223877 w 5223877"/>
              <a:gd name="connsiteY6" fmla="*/ 117477 h 704850"/>
              <a:gd name="connsiteX7" fmla="*/ 5223877 w 5223877"/>
              <a:gd name="connsiteY7" fmla="*/ 411163 h 704850"/>
              <a:gd name="connsiteX8" fmla="*/ 5223877 w 5223877"/>
              <a:gd name="connsiteY8" fmla="*/ 411163 h 704850"/>
              <a:gd name="connsiteX9" fmla="*/ 5223877 w 5223877"/>
              <a:gd name="connsiteY9" fmla="*/ 587375 h 704850"/>
              <a:gd name="connsiteX10" fmla="*/ 5223877 w 5223877"/>
              <a:gd name="connsiteY10" fmla="*/ 587373 h 704850"/>
              <a:gd name="connsiteX11" fmla="*/ 5106400 w 5223877"/>
              <a:gd name="connsiteY11" fmla="*/ 704850 h 704850"/>
              <a:gd name="connsiteX12" fmla="*/ 4353231 w 5223877"/>
              <a:gd name="connsiteY12" fmla="*/ 704850 h 704850"/>
              <a:gd name="connsiteX13" fmla="*/ 3274169 w 5223877"/>
              <a:gd name="connsiteY13" fmla="*/ 901595 h 704850"/>
              <a:gd name="connsiteX14" fmla="*/ 3047262 w 5223877"/>
              <a:gd name="connsiteY14" fmla="*/ 704850 h 704850"/>
              <a:gd name="connsiteX15" fmla="*/ 117477 w 5223877"/>
              <a:gd name="connsiteY15" fmla="*/ 704850 h 704850"/>
              <a:gd name="connsiteX16" fmla="*/ 0 w 5223877"/>
              <a:gd name="connsiteY16" fmla="*/ 587373 h 704850"/>
              <a:gd name="connsiteX17" fmla="*/ 0 w 5223877"/>
              <a:gd name="connsiteY17" fmla="*/ 587375 h 704850"/>
              <a:gd name="connsiteX18" fmla="*/ 0 w 5223877"/>
              <a:gd name="connsiteY18" fmla="*/ 411163 h 704850"/>
              <a:gd name="connsiteX19" fmla="*/ 0 w 5223877"/>
              <a:gd name="connsiteY19" fmla="*/ 411163 h 704850"/>
              <a:gd name="connsiteX20" fmla="*/ 0 w 5223877"/>
              <a:gd name="connsiteY20" fmla="*/ 117477 h 704850"/>
              <a:gd name="connsiteX0-1" fmla="*/ 0 w 5223877"/>
              <a:gd name="connsiteY0-2" fmla="*/ 117477 h 901595"/>
              <a:gd name="connsiteX1-3" fmla="*/ 117477 w 5223877"/>
              <a:gd name="connsiteY1-4" fmla="*/ 0 h 901595"/>
              <a:gd name="connsiteX2-5" fmla="*/ 3047262 w 5223877"/>
              <a:gd name="connsiteY2-6" fmla="*/ 0 h 901595"/>
              <a:gd name="connsiteX3-7" fmla="*/ 3047262 w 5223877"/>
              <a:gd name="connsiteY3-8" fmla="*/ 0 h 901595"/>
              <a:gd name="connsiteX4-9" fmla="*/ 4353231 w 5223877"/>
              <a:gd name="connsiteY4-10" fmla="*/ 0 h 901595"/>
              <a:gd name="connsiteX5-11" fmla="*/ 5106400 w 5223877"/>
              <a:gd name="connsiteY5-12" fmla="*/ 0 h 901595"/>
              <a:gd name="connsiteX6-13" fmla="*/ 5223877 w 5223877"/>
              <a:gd name="connsiteY6-14" fmla="*/ 117477 h 901595"/>
              <a:gd name="connsiteX7-15" fmla="*/ 5223877 w 5223877"/>
              <a:gd name="connsiteY7-16" fmla="*/ 411163 h 901595"/>
              <a:gd name="connsiteX8-17" fmla="*/ 5223877 w 5223877"/>
              <a:gd name="connsiteY8-18" fmla="*/ 411163 h 901595"/>
              <a:gd name="connsiteX9-19" fmla="*/ 5223877 w 5223877"/>
              <a:gd name="connsiteY9-20" fmla="*/ 587375 h 901595"/>
              <a:gd name="connsiteX10-21" fmla="*/ 5223877 w 5223877"/>
              <a:gd name="connsiteY10-22" fmla="*/ 587373 h 901595"/>
              <a:gd name="connsiteX11-23" fmla="*/ 5106400 w 5223877"/>
              <a:gd name="connsiteY11-24" fmla="*/ 704850 h 901595"/>
              <a:gd name="connsiteX12-25" fmla="*/ 3581238 w 5223877"/>
              <a:gd name="connsiteY12-26" fmla="*/ 712345 h 901595"/>
              <a:gd name="connsiteX13-27" fmla="*/ 3274169 w 5223877"/>
              <a:gd name="connsiteY13-28" fmla="*/ 901595 h 901595"/>
              <a:gd name="connsiteX14-29" fmla="*/ 3047262 w 5223877"/>
              <a:gd name="connsiteY14-30" fmla="*/ 704850 h 901595"/>
              <a:gd name="connsiteX15-31" fmla="*/ 117477 w 5223877"/>
              <a:gd name="connsiteY15-32" fmla="*/ 704850 h 901595"/>
              <a:gd name="connsiteX16-33" fmla="*/ 0 w 5223877"/>
              <a:gd name="connsiteY16-34" fmla="*/ 587373 h 901595"/>
              <a:gd name="connsiteX17-35" fmla="*/ 0 w 5223877"/>
              <a:gd name="connsiteY17-36" fmla="*/ 587375 h 901595"/>
              <a:gd name="connsiteX18-37" fmla="*/ 0 w 5223877"/>
              <a:gd name="connsiteY18-38" fmla="*/ 411163 h 901595"/>
              <a:gd name="connsiteX19-39" fmla="*/ 0 w 5223877"/>
              <a:gd name="connsiteY19-40" fmla="*/ 411163 h 901595"/>
              <a:gd name="connsiteX20-41" fmla="*/ 0 w 5223877"/>
              <a:gd name="connsiteY20-42" fmla="*/ 117477 h 901595"/>
              <a:gd name="connsiteX0-43" fmla="*/ 0 w 5223877"/>
              <a:gd name="connsiteY0-44" fmla="*/ 117477 h 901595"/>
              <a:gd name="connsiteX1-45" fmla="*/ 117477 w 5223877"/>
              <a:gd name="connsiteY1-46" fmla="*/ 0 h 901595"/>
              <a:gd name="connsiteX2-47" fmla="*/ 3047262 w 5223877"/>
              <a:gd name="connsiteY2-48" fmla="*/ 0 h 901595"/>
              <a:gd name="connsiteX3-49" fmla="*/ 3047262 w 5223877"/>
              <a:gd name="connsiteY3-50" fmla="*/ 0 h 901595"/>
              <a:gd name="connsiteX4-51" fmla="*/ 4353231 w 5223877"/>
              <a:gd name="connsiteY4-52" fmla="*/ 0 h 901595"/>
              <a:gd name="connsiteX5-53" fmla="*/ 5106400 w 5223877"/>
              <a:gd name="connsiteY5-54" fmla="*/ 0 h 901595"/>
              <a:gd name="connsiteX6-55" fmla="*/ 5223877 w 5223877"/>
              <a:gd name="connsiteY6-56" fmla="*/ 117477 h 901595"/>
              <a:gd name="connsiteX7-57" fmla="*/ 5223877 w 5223877"/>
              <a:gd name="connsiteY7-58" fmla="*/ 411163 h 901595"/>
              <a:gd name="connsiteX8-59" fmla="*/ 5223877 w 5223877"/>
              <a:gd name="connsiteY8-60" fmla="*/ 411163 h 901595"/>
              <a:gd name="connsiteX9-61" fmla="*/ 5223877 w 5223877"/>
              <a:gd name="connsiteY9-62" fmla="*/ 587375 h 901595"/>
              <a:gd name="connsiteX10-63" fmla="*/ 5223877 w 5223877"/>
              <a:gd name="connsiteY10-64" fmla="*/ 587373 h 901595"/>
              <a:gd name="connsiteX11-65" fmla="*/ 5106400 w 5223877"/>
              <a:gd name="connsiteY11-66" fmla="*/ 704850 h 901595"/>
              <a:gd name="connsiteX12-67" fmla="*/ 3551257 w 5223877"/>
              <a:gd name="connsiteY12-68" fmla="*/ 727336 h 901595"/>
              <a:gd name="connsiteX13-69" fmla="*/ 3274169 w 5223877"/>
              <a:gd name="connsiteY13-70" fmla="*/ 901595 h 901595"/>
              <a:gd name="connsiteX14-71" fmla="*/ 3047262 w 5223877"/>
              <a:gd name="connsiteY14-72" fmla="*/ 704850 h 901595"/>
              <a:gd name="connsiteX15-73" fmla="*/ 117477 w 5223877"/>
              <a:gd name="connsiteY15-74" fmla="*/ 704850 h 901595"/>
              <a:gd name="connsiteX16-75" fmla="*/ 0 w 5223877"/>
              <a:gd name="connsiteY16-76" fmla="*/ 587373 h 901595"/>
              <a:gd name="connsiteX17-77" fmla="*/ 0 w 5223877"/>
              <a:gd name="connsiteY17-78" fmla="*/ 587375 h 901595"/>
              <a:gd name="connsiteX18-79" fmla="*/ 0 w 5223877"/>
              <a:gd name="connsiteY18-80" fmla="*/ 411163 h 901595"/>
              <a:gd name="connsiteX19-81" fmla="*/ 0 w 5223877"/>
              <a:gd name="connsiteY19-82" fmla="*/ 411163 h 901595"/>
              <a:gd name="connsiteX20-83" fmla="*/ 0 w 5223877"/>
              <a:gd name="connsiteY20-84" fmla="*/ 117477 h 901595"/>
              <a:gd name="connsiteX0-85" fmla="*/ 0 w 5223877"/>
              <a:gd name="connsiteY0-86" fmla="*/ 117477 h 916585"/>
              <a:gd name="connsiteX1-87" fmla="*/ 117477 w 5223877"/>
              <a:gd name="connsiteY1-88" fmla="*/ 0 h 916585"/>
              <a:gd name="connsiteX2-89" fmla="*/ 3047262 w 5223877"/>
              <a:gd name="connsiteY2-90" fmla="*/ 0 h 916585"/>
              <a:gd name="connsiteX3-91" fmla="*/ 3047262 w 5223877"/>
              <a:gd name="connsiteY3-92" fmla="*/ 0 h 916585"/>
              <a:gd name="connsiteX4-93" fmla="*/ 4353231 w 5223877"/>
              <a:gd name="connsiteY4-94" fmla="*/ 0 h 916585"/>
              <a:gd name="connsiteX5-95" fmla="*/ 5106400 w 5223877"/>
              <a:gd name="connsiteY5-96" fmla="*/ 0 h 916585"/>
              <a:gd name="connsiteX6-97" fmla="*/ 5223877 w 5223877"/>
              <a:gd name="connsiteY6-98" fmla="*/ 117477 h 916585"/>
              <a:gd name="connsiteX7-99" fmla="*/ 5223877 w 5223877"/>
              <a:gd name="connsiteY7-100" fmla="*/ 411163 h 916585"/>
              <a:gd name="connsiteX8-101" fmla="*/ 5223877 w 5223877"/>
              <a:gd name="connsiteY8-102" fmla="*/ 411163 h 916585"/>
              <a:gd name="connsiteX9-103" fmla="*/ 5223877 w 5223877"/>
              <a:gd name="connsiteY9-104" fmla="*/ 587375 h 916585"/>
              <a:gd name="connsiteX10-105" fmla="*/ 5223877 w 5223877"/>
              <a:gd name="connsiteY10-106" fmla="*/ 587373 h 916585"/>
              <a:gd name="connsiteX11-107" fmla="*/ 5106400 w 5223877"/>
              <a:gd name="connsiteY11-108" fmla="*/ 704850 h 916585"/>
              <a:gd name="connsiteX12-109" fmla="*/ 3551257 w 5223877"/>
              <a:gd name="connsiteY12-110" fmla="*/ 727336 h 916585"/>
              <a:gd name="connsiteX13-111" fmla="*/ 3019337 w 5223877"/>
              <a:gd name="connsiteY13-112" fmla="*/ 916585 h 916585"/>
              <a:gd name="connsiteX14-113" fmla="*/ 3047262 w 5223877"/>
              <a:gd name="connsiteY14-114" fmla="*/ 704850 h 916585"/>
              <a:gd name="connsiteX15-115" fmla="*/ 117477 w 5223877"/>
              <a:gd name="connsiteY15-116" fmla="*/ 704850 h 916585"/>
              <a:gd name="connsiteX16-117" fmla="*/ 0 w 5223877"/>
              <a:gd name="connsiteY16-118" fmla="*/ 587373 h 916585"/>
              <a:gd name="connsiteX17-119" fmla="*/ 0 w 5223877"/>
              <a:gd name="connsiteY17-120" fmla="*/ 587375 h 916585"/>
              <a:gd name="connsiteX18-121" fmla="*/ 0 w 5223877"/>
              <a:gd name="connsiteY18-122" fmla="*/ 411163 h 916585"/>
              <a:gd name="connsiteX19-123" fmla="*/ 0 w 5223877"/>
              <a:gd name="connsiteY19-124" fmla="*/ 411163 h 916585"/>
              <a:gd name="connsiteX20-125" fmla="*/ 0 w 5223877"/>
              <a:gd name="connsiteY20-126" fmla="*/ 117477 h 916585"/>
              <a:gd name="connsiteX0-127" fmla="*/ 0 w 5223877"/>
              <a:gd name="connsiteY0-128" fmla="*/ 117477 h 916585"/>
              <a:gd name="connsiteX1-129" fmla="*/ 117477 w 5223877"/>
              <a:gd name="connsiteY1-130" fmla="*/ 0 h 916585"/>
              <a:gd name="connsiteX2-131" fmla="*/ 3047262 w 5223877"/>
              <a:gd name="connsiteY2-132" fmla="*/ 0 h 916585"/>
              <a:gd name="connsiteX3-133" fmla="*/ 3047262 w 5223877"/>
              <a:gd name="connsiteY3-134" fmla="*/ 0 h 916585"/>
              <a:gd name="connsiteX4-135" fmla="*/ 4353231 w 5223877"/>
              <a:gd name="connsiteY4-136" fmla="*/ 0 h 916585"/>
              <a:gd name="connsiteX5-137" fmla="*/ 5106400 w 5223877"/>
              <a:gd name="connsiteY5-138" fmla="*/ 0 h 916585"/>
              <a:gd name="connsiteX6-139" fmla="*/ 5223877 w 5223877"/>
              <a:gd name="connsiteY6-140" fmla="*/ 117477 h 916585"/>
              <a:gd name="connsiteX7-141" fmla="*/ 5223877 w 5223877"/>
              <a:gd name="connsiteY7-142" fmla="*/ 411163 h 916585"/>
              <a:gd name="connsiteX8-143" fmla="*/ 5223877 w 5223877"/>
              <a:gd name="connsiteY8-144" fmla="*/ 411163 h 916585"/>
              <a:gd name="connsiteX9-145" fmla="*/ 5223877 w 5223877"/>
              <a:gd name="connsiteY9-146" fmla="*/ 587375 h 916585"/>
              <a:gd name="connsiteX10-147" fmla="*/ 5223877 w 5223877"/>
              <a:gd name="connsiteY10-148" fmla="*/ 587373 h 916585"/>
              <a:gd name="connsiteX11-149" fmla="*/ 5106400 w 5223877"/>
              <a:gd name="connsiteY11-150" fmla="*/ 704850 h 916585"/>
              <a:gd name="connsiteX12-151" fmla="*/ 3401355 w 5223877"/>
              <a:gd name="connsiteY12-152" fmla="*/ 757316 h 916585"/>
              <a:gd name="connsiteX13-153" fmla="*/ 3019337 w 5223877"/>
              <a:gd name="connsiteY13-154" fmla="*/ 916585 h 916585"/>
              <a:gd name="connsiteX14-155" fmla="*/ 3047262 w 5223877"/>
              <a:gd name="connsiteY14-156" fmla="*/ 704850 h 916585"/>
              <a:gd name="connsiteX15-157" fmla="*/ 117477 w 5223877"/>
              <a:gd name="connsiteY15-158" fmla="*/ 704850 h 916585"/>
              <a:gd name="connsiteX16-159" fmla="*/ 0 w 5223877"/>
              <a:gd name="connsiteY16-160" fmla="*/ 587373 h 916585"/>
              <a:gd name="connsiteX17-161" fmla="*/ 0 w 5223877"/>
              <a:gd name="connsiteY17-162" fmla="*/ 587375 h 916585"/>
              <a:gd name="connsiteX18-163" fmla="*/ 0 w 5223877"/>
              <a:gd name="connsiteY18-164" fmla="*/ 411163 h 916585"/>
              <a:gd name="connsiteX19-165" fmla="*/ 0 w 5223877"/>
              <a:gd name="connsiteY19-166" fmla="*/ 411163 h 916585"/>
              <a:gd name="connsiteX20-167" fmla="*/ 0 w 5223877"/>
              <a:gd name="connsiteY20-168" fmla="*/ 117477 h 9165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5223877" h="916585">
                <a:moveTo>
                  <a:pt x="0" y="117477"/>
                </a:moveTo>
                <a:cubicBezTo>
                  <a:pt x="0" y="52596"/>
                  <a:pt x="52596" y="0"/>
                  <a:pt x="117477" y="0"/>
                </a:cubicBezTo>
                <a:lnTo>
                  <a:pt x="3047262" y="0"/>
                </a:lnTo>
                <a:lnTo>
                  <a:pt x="3047262" y="0"/>
                </a:lnTo>
                <a:lnTo>
                  <a:pt x="4353231" y="0"/>
                </a:lnTo>
                <a:lnTo>
                  <a:pt x="5106400" y="0"/>
                </a:lnTo>
                <a:cubicBezTo>
                  <a:pt x="5171281" y="0"/>
                  <a:pt x="5223877" y="52596"/>
                  <a:pt x="5223877" y="117477"/>
                </a:cubicBezTo>
                <a:lnTo>
                  <a:pt x="5223877" y="411163"/>
                </a:lnTo>
                <a:lnTo>
                  <a:pt x="5223877" y="411163"/>
                </a:lnTo>
                <a:lnTo>
                  <a:pt x="5223877" y="587375"/>
                </a:lnTo>
                <a:lnTo>
                  <a:pt x="5223877" y="587373"/>
                </a:lnTo>
                <a:cubicBezTo>
                  <a:pt x="5223877" y="652254"/>
                  <a:pt x="5171281" y="704850"/>
                  <a:pt x="5106400" y="704850"/>
                </a:cubicBezTo>
                <a:lnTo>
                  <a:pt x="3401355" y="757316"/>
                </a:lnTo>
                <a:lnTo>
                  <a:pt x="3019337" y="916585"/>
                </a:lnTo>
                <a:lnTo>
                  <a:pt x="3047262" y="704850"/>
                </a:lnTo>
                <a:lnTo>
                  <a:pt x="117477" y="704850"/>
                </a:lnTo>
                <a:cubicBezTo>
                  <a:pt x="52596" y="704850"/>
                  <a:pt x="0" y="652254"/>
                  <a:pt x="0" y="587373"/>
                </a:cubicBezTo>
                <a:lnTo>
                  <a:pt x="0" y="587375"/>
                </a:lnTo>
                <a:lnTo>
                  <a:pt x="0" y="411163"/>
                </a:lnTo>
                <a:lnTo>
                  <a:pt x="0" y="411163"/>
                </a:lnTo>
                <a:lnTo>
                  <a:pt x="0" y="11747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Henry’s view of money?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745270" y="939633"/>
            <a:ext cx="6144918" cy="1143458"/>
            <a:chOff x="5666" y="4825"/>
            <a:chExt cx="12837" cy="3631"/>
          </a:xfrm>
          <a:solidFill>
            <a:srgbClr val="FFC000"/>
          </a:solidFill>
        </p:grpSpPr>
        <p:sp>
          <p:nvSpPr>
            <p:cNvPr id="37" name="任意多边形 9"/>
            <p:cNvSpPr/>
            <p:nvPr/>
          </p:nvSpPr>
          <p:spPr>
            <a:xfrm>
              <a:off x="5666" y="4825"/>
              <a:ext cx="12837" cy="3631"/>
            </a:xfrm>
            <a:custGeom>
              <a:avLst/>
              <a:gdLst>
                <a:gd name="connsiteX0" fmla="*/ 0 w 8480"/>
                <a:gd name="connsiteY0" fmla="*/ 520 h 3631"/>
                <a:gd name="connsiteX1" fmla="*/ 520 w 8480"/>
                <a:gd name="connsiteY1" fmla="*/ 0 h 3631"/>
                <a:gd name="connsiteX2" fmla="*/ 1413 w 8480"/>
                <a:gd name="connsiteY2" fmla="*/ 0 h 3631"/>
                <a:gd name="connsiteX3" fmla="*/ 1413 w 8480"/>
                <a:gd name="connsiteY3" fmla="*/ 0 h 3631"/>
                <a:gd name="connsiteX4" fmla="*/ 3533 w 8480"/>
                <a:gd name="connsiteY4" fmla="*/ 0 h 3631"/>
                <a:gd name="connsiteX5" fmla="*/ 7960 w 8480"/>
                <a:gd name="connsiteY5" fmla="*/ 0 h 3631"/>
                <a:gd name="connsiteX6" fmla="*/ 8480 w 8480"/>
                <a:gd name="connsiteY6" fmla="*/ 520 h 3631"/>
                <a:gd name="connsiteX7" fmla="*/ 8480 w 8480"/>
                <a:gd name="connsiteY7" fmla="*/ 1820 h 3631"/>
                <a:gd name="connsiteX8" fmla="*/ 8480 w 8480"/>
                <a:gd name="connsiteY8" fmla="*/ 1820 h 3631"/>
                <a:gd name="connsiteX9" fmla="*/ 8480 w 8480"/>
                <a:gd name="connsiteY9" fmla="*/ 2600 h 3631"/>
                <a:gd name="connsiteX10" fmla="*/ 8480 w 8480"/>
                <a:gd name="connsiteY10" fmla="*/ 2600 h 3631"/>
                <a:gd name="connsiteX11" fmla="*/ 7960 w 8480"/>
                <a:gd name="connsiteY11" fmla="*/ 3120 h 3631"/>
                <a:gd name="connsiteX12" fmla="*/ 3533 w 8480"/>
                <a:gd name="connsiteY12" fmla="*/ 3120 h 3631"/>
                <a:gd name="connsiteX13" fmla="*/ 569 w 8480"/>
                <a:gd name="connsiteY13" fmla="*/ 3631 h 3631"/>
                <a:gd name="connsiteX14" fmla="*/ 1413 w 8480"/>
                <a:gd name="connsiteY14" fmla="*/ 3120 h 3631"/>
                <a:gd name="connsiteX15" fmla="*/ 520 w 8480"/>
                <a:gd name="connsiteY15" fmla="*/ 3120 h 3631"/>
                <a:gd name="connsiteX16" fmla="*/ 0 w 8480"/>
                <a:gd name="connsiteY16" fmla="*/ 2600 h 3631"/>
                <a:gd name="connsiteX17" fmla="*/ 0 w 8480"/>
                <a:gd name="connsiteY17" fmla="*/ 2600 h 3631"/>
                <a:gd name="connsiteX18" fmla="*/ 0 w 8480"/>
                <a:gd name="connsiteY18" fmla="*/ 1820 h 3631"/>
                <a:gd name="connsiteX19" fmla="*/ 0 w 8480"/>
                <a:gd name="connsiteY19" fmla="*/ 1820 h 3631"/>
                <a:gd name="connsiteX20" fmla="*/ 0 w 8480"/>
                <a:gd name="connsiteY20" fmla="*/ 520 h 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80" h="3631">
                  <a:moveTo>
                    <a:pt x="0" y="520"/>
                  </a:moveTo>
                  <a:cubicBezTo>
                    <a:pt x="0" y="233"/>
                    <a:pt x="233" y="0"/>
                    <a:pt x="520" y="0"/>
                  </a:cubicBezTo>
                  <a:lnTo>
                    <a:pt x="1413" y="0"/>
                  </a:lnTo>
                  <a:lnTo>
                    <a:pt x="1413" y="0"/>
                  </a:lnTo>
                  <a:lnTo>
                    <a:pt x="3533" y="0"/>
                  </a:lnTo>
                  <a:lnTo>
                    <a:pt x="7960" y="0"/>
                  </a:lnTo>
                  <a:cubicBezTo>
                    <a:pt x="8247" y="0"/>
                    <a:pt x="8480" y="233"/>
                    <a:pt x="8480" y="520"/>
                  </a:cubicBezTo>
                  <a:lnTo>
                    <a:pt x="8480" y="1820"/>
                  </a:lnTo>
                  <a:lnTo>
                    <a:pt x="8480" y="1820"/>
                  </a:lnTo>
                  <a:lnTo>
                    <a:pt x="8480" y="2600"/>
                  </a:lnTo>
                  <a:lnTo>
                    <a:pt x="8480" y="2600"/>
                  </a:lnTo>
                  <a:cubicBezTo>
                    <a:pt x="8480" y="2887"/>
                    <a:pt x="8247" y="3120"/>
                    <a:pt x="7960" y="3120"/>
                  </a:cubicBezTo>
                  <a:lnTo>
                    <a:pt x="3533" y="3120"/>
                  </a:lnTo>
                  <a:lnTo>
                    <a:pt x="569" y="3631"/>
                  </a:lnTo>
                  <a:lnTo>
                    <a:pt x="1413" y="3120"/>
                  </a:lnTo>
                  <a:lnTo>
                    <a:pt x="520" y="3120"/>
                  </a:lnTo>
                  <a:cubicBezTo>
                    <a:pt x="233" y="3120"/>
                    <a:pt x="0" y="2887"/>
                    <a:pt x="0" y="2600"/>
                  </a:cubicBezTo>
                  <a:lnTo>
                    <a:pt x="0" y="2600"/>
                  </a:lnTo>
                  <a:lnTo>
                    <a:pt x="0" y="1820"/>
                  </a:lnTo>
                  <a:lnTo>
                    <a:pt x="0" y="1820"/>
                  </a:lnTo>
                  <a:lnTo>
                    <a:pt x="0" y="52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1"/>
            <p:cNvSpPr/>
            <p:nvPr>
              <p:custDataLst>
                <p:tags r:id="rId2"/>
              </p:custDataLst>
            </p:nvPr>
          </p:nvSpPr>
          <p:spPr>
            <a:xfrm>
              <a:off x="5727" y="4917"/>
              <a:ext cx="12715" cy="8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lnSpc>
                  <a:spcPct val="90000"/>
                </a:lnSpc>
              </a:pPr>
              <a:r>
                <a:rPr lang="en-US" altLang="zh-CN" sz="3200" b="1" dirty="0">
                  <a:solidFill>
                    <a:schemeClr val="tx1"/>
                  </a:solidFill>
                  <a:latin typeface="Comic Sans MS" panose="030F0702030302020204" pitchFamily="66" charset="0"/>
                  <a:cs typeface="Comic Sans MS" panose="030F0702030302020204" pitchFamily="66" charset="0"/>
                  <a:sym typeface="+mn-ea"/>
                </a:rPr>
                <a:t>A gentleman makes money in a right way.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39" name="百万英镑 Act1，Scene3片段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" y="4095750"/>
            <a:ext cx="1214120" cy="920750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680671" y="-2160246"/>
            <a:ext cx="5432345" cy="6199758"/>
            <a:chOff x="1876277" y="-1820153"/>
            <a:chExt cx="5432345" cy="6199758"/>
          </a:xfrm>
        </p:grpSpPr>
        <p:grpSp>
          <p:nvGrpSpPr>
            <p:cNvPr id="41" name="组合 40"/>
            <p:cNvGrpSpPr/>
            <p:nvPr/>
          </p:nvGrpSpPr>
          <p:grpSpPr>
            <a:xfrm>
              <a:off x="1876277" y="-1820153"/>
              <a:ext cx="5432345" cy="6199758"/>
              <a:chOff x="3231752" y="-873312"/>
              <a:chExt cx="3996778" cy="5141710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3231752" y="1655969"/>
                <a:ext cx="3996778" cy="261242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4247889" y="-123731"/>
                <a:ext cx="0" cy="224557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6259018" y="-873312"/>
                <a:ext cx="1" cy="30372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矩形: 圆角 45"/>
              <p:cNvSpPr/>
              <p:nvPr/>
            </p:nvSpPr>
            <p:spPr>
              <a:xfrm>
                <a:off x="3432822" y="1819225"/>
                <a:ext cx="3592231" cy="2340005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标题 2"/>
            <p:cNvSpPr txBox="1"/>
            <p:nvPr/>
          </p:nvSpPr>
          <p:spPr>
            <a:xfrm>
              <a:off x="2896706" y="1433277"/>
              <a:ext cx="3452515" cy="428625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oper Black" panose="0208090404030B020404" pitchFamily="18" charset="0"/>
                  <a:cs typeface="Times New Roman" panose="02020603050405020304" pitchFamily="18" charset="0"/>
                </a:rPr>
                <a:t>Reading Tip 2</a:t>
              </a:r>
              <a:endParaRPr lang="zh-CN" alt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标题 2"/>
          <p:cNvSpPr txBox="1"/>
          <p:nvPr/>
        </p:nvSpPr>
        <p:spPr>
          <a:xfrm>
            <a:off x="2986111" y="1837190"/>
            <a:ext cx="4882492" cy="142433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 play, the lines are usually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personalized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show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inner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US" altLang="zh-CN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characters.    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内容占位符 2"/>
          <p:cNvSpPr txBox="1"/>
          <p:nvPr/>
        </p:nvSpPr>
        <p:spPr>
          <a:xfrm>
            <a:off x="2996110" y="1832948"/>
            <a:ext cx="4696895" cy="172004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find the lines that show the two brothers’ personalities?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120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5" grpId="0"/>
      <p:bldP spid="16" grpId="0"/>
      <p:bldP spid="17" grpId="0"/>
      <p:bldP spid="20" grpId="0"/>
      <p:bldP spid="21" grpId="0"/>
      <p:bldP spid="22" grpId="0"/>
      <p:bldP spid="27" grpId="0" animBg="1"/>
      <p:bldP spid="29" grpId="0"/>
      <p:bldP spid="30" grpId="0"/>
      <p:bldP spid="31" grpId="0"/>
      <p:bldP spid="33" grpId="0"/>
      <p:bldP spid="34" grpId="0" bldLvl="0" animBg="1"/>
      <p:bldP spid="34" grpId="1" bldLvl="0" animBg="1"/>
      <p:bldP spid="47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-92710"/>
            <a:ext cx="5952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Bodoni MT Black" panose="02070A03080606020203" charset="0"/>
                <a:cs typeface="Bodoni MT Black" panose="02070A03080606020203" charset="0"/>
              </a:rPr>
              <a:t>Learn About The Writer</a:t>
            </a:r>
            <a:endParaRPr lang="en-US" altLang="zh-CN" sz="3600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0307" y="4011910"/>
            <a:ext cx="2520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Cambria" panose="02040503050406030204" pitchFamily="18" charset="0"/>
              </a:rPr>
              <a:t>Mark Twain</a:t>
            </a:r>
            <a:endParaRPr lang="en-US" altLang="zh-CN" sz="3200" b="1" dirty="0">
              <a:latin typeface="Cambria" panose="02040503050406030204" pitchFamily="18" charset="0"/>
            </a:endParaRPr>
          </a:p>
          <a:p>
            <a:pPr eaLnBrk="1" hangingPunct="1"/>
            <a:r>
              <a:rPr lang="en-US" altLang="zh-CN" sz="3200" b="1" dirty="0">
                <a:latin typeface="Cambria" panose="02040503050406030204" pitchFamily="18" charset="0"/>
              </a:rPr>
              <a:t>1835-1910</a:t>
            </a:r>
            <a:endParaRPr lang="en-US" altLang="zh-CN" sz="3200" b="1" dirty="0">
              <a:latin typeface="Cambria" panose="02040503050406030204" pitchFamily="18" charset="0"/>
            </a:endParaRPr>
          </a:p>
        </p:txBody>
      </p:sp>
      <p:pic>
        <p:nvPicPr>
          <p:cNvPr id="6" name="Picture 3" descr="mark_tuwin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803" b="94558" l="6202" r="91473">
                        <a14:foregroundMark x1="35659" y1="55102" x2="35659" y2="55102"/>
                        <a14:foregroundMark x1="39535" y1="50340" x2="26615" y2="56689"/>
                        <a14:foregroundMark x1="26615" y1="56689" x2="32817" y2="53968"/>
                        <a14:foregroundMark x1="22739" y1="59184" x2="19897" y2="66440"/>
                        <a14:foregroundMark x1="19897" y1="66440" x2="35401" y2="76190"/>
                        <a14:foregroundMark x1="35401" y1="76190" x2="66925" y2="85488"/>
                        <a14:foregroundMark x1="66925" y1="85488" x2="77003" y2="76417"/>
                        <a14:foregroundMark x1="77003" y1="76417" x2="83721" y2="61905"/>
                        <a14:foregroundMark x1="83721" y1="61905" x2="74935" y2="58277"/>
                        <a14:foregroundMark x1="74935" y1="58277" x2="28682" y2="65760"/>
                        <a14:foregroundMark x1="28682" y1="65760" x2="23256" y2="65533"/>
                        <a14:foregroundMark x1="10853" y1="50794" x2="6202" y2="62358"/>
                        <a14:foregroundMark x1="6202" y1="62358" x2="15762" y2="82766"/>
                        <a14:foregroundMark x1="15762" y1="82766" x2="26098" y2="88662"/>
                        <a14:foregroundMark x1="26098" y1="88662" x2="68475" y2="92290"/>
                        <a14:foregroundMark x1="68475" y1="92290" x2="74325" y2="91327"/>
                        <a14:foregroundMark x1="82694" y1="88497" x2="91214" y2="80272"/>
                        <a14:foregroundMark x1="91214" y1="80272" x2="91473" y2="72336"/>
                        <a14:foregroundMark x1="91473" y1="72336" x2="85271" y2="60771"/>
                        <a14:foregroundMark x1="85271" y1="60771" x2="86822" y2="65079"/>
                        <a14:foregroundMark x1="76227" y1="51474" x2="85013" y2="58503"/>
                        <a14:foregroundMark x1="85013" y1="58503" x2="87080" y2="48299"/>
                        <a14:foregroundMark x1="87080" y1="48299" x2="82687" y2="48073"/>
                        <a14:foregroundMark x1="85271" y1="57143" x2="88372" y2="65079"/>
                        <a14:foregroundMark x1="88372" y1="65079" x2="89147" y2="55329"/>
                        <a14:foregroundMark x1="89147" y1="55329" x2="89147" y2="55329"/>
                        <a14:foregroundMark x1="91473" y1="76417" x2="88889" y2="85034"/>
                        <a14:foregroundMark x1="88889" y1="85034" x2="80986" y2="88978"/>
                        <a14:foregroundMark x1="74190" y1="91551" x2="34625" y2="90023"/>
                        <a14:foregroundMark x1="34625" y1="90023" x2="24031" y2="87528"/>
                        <a14:foregroundMark x1="24031" y1="87528" x2="14470" y2="79592"/>
                        <a14:foregroundMark x1="14470" y1="79592" x2="11370" y2="70068"/>
                        <a14:foregroundMark x1="42636" y1="7937" x2="55556" y2="9070"/>
                        <a14:foregroundMark x1="55556" y1="9070" x2="65633" y2="6803"/>
                        <a14:foregroundMark x1="65633" y1="6803" x2="77519" y2="14966"/>
                        <a14:foregroundMark x1="9302" y1="80272" x2="15504" y2="87755"/>
                        <a14:foregroundMark x1="15504" y1="87755" x2="37984" y2="96372"/>
                        <a14:foregroundMark x1="37984" y1="96372" x2="73939" y2="91965"/>
                        <a14:foregroundMark x1="87437" y1="88436" x2="90956" y2="85941"/>
                        <a14:foregroundMark x1="33075" y1="91837" x2="47287" y2="94558"/>
                        <a14:foregroundMark x1="47287" y1="94558" x2="65891" y2="93197"/>
                        <a14:foregroundMark x1="77519" y1="16100" x2="87597" y2="25397"/>
                        <a14:foregroundMark x1="87597" y1="25397" x2="89147" y2="38322"/>
                        <a14:foregroundMark x1="13437" y1="27664" x2="3876" y2="38549"/>
                        <a14:foregroundMark x1="3876" y1="38549" x2="7494" y2="49660"/>
                        <a14:foregroundMark x1="7494" y1="49660" x2="8786" y2="51247"/>
                        <a14:foregroundMark x1="12661" y1="27438" x2="6202" y2="32880"/>
                        <a14:foregroundMark x1="6202" y1="32880" x2="6202" y2="33560"/>
                        <a14:backgroundMark x1="72093" y1="95011" x2="85788" y2="91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15"/>
          <a:stretch>
            <a:fillRect/>
          </a:stretch>
        </p:blipFill>
        <p:spPr bwMode="auto">
          <a:xfrm>
            <a:off x="-69781" y="334171"/>
            <a:ext cx="2860455" cy="3569284"/>
          </a:xfrm>
          <a:prstGeom prst="rect">
            <a:avLst/>
          </a:prstGeom>
          <a:noFill/>
          <a:ln>
            <a:noFill/>
          </a:ln>
          <a:effectLst>
            <a:outerShdw blurRad="254000" dist="469900" dir="5400000" algn="ctr" rotWithShape="0">
              <a:srgbClr val="000000">
                <a:alpha val="5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52410"/>
            <a:ext cx="6732240" cy="3263223"/>
          </a:xfrm>
          <a:prstGeom prst="roundRect">
            <a:avLst/>
          </a:prstGeom>
        </p:spPr>
      </p:pic>
      <p:graphicFrame>
        <p:nvGraphicFramePr>
          <p:cNvPr id="8" name="Group 51"/>
          <p:cNvGraphicFramePr>
            <a:graphicFrameLocks noGrp="1"/>
          </p:cNvGraphicFramePr>
          <p:nvPr/>
        </p:nvGraphicFramePr>
        <p:xfrm>
          <a:off x="2490988" y="3730424"/>
          <a:ext cx="3366513" cy="1371600"/>
        </p:xfrm>
        <a:graphic>
          <a:graphicData uri="http://schemas.openxmlformats.org/drawingml/2006/table">
            <a:tbl>
              <a:tblPr/>
              <a:tblGrid>
                <a:gridCol w="3366513"/>
              </a:tblGrid>
              <a:tr h="313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Real name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3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Meaning the pen name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3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Birth date  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5857501" y="3728496"/>
          <a:ext cx="3366513" cy="1371600"/>
        </p:xfrm>
        <a:graphic>
          <a:graphicData uri="http://schemas.openxmlformats.org/drawingml/2006/table">
            <a:tbl>
              <a:tblPr/>
              <a:tblGrid>
                <a:gridCol w="3366513"/>
              </a:tblGrid>
              <a:tr h="313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Birthplace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3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Place where he grew up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3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His famous stories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65" y="405470"/>
            <a:ext cx="2324862" cy="3357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r="3319"/>
          <a:stretch>
            <a:fillRect/>
          </a:stretch>
        </p:blipFill>
        <p:spPr bwMode="auto">
          <a:xfrm>
            <a:off x="6822741" y="369467"/>
            <a:ext cx="2324862" cy="3357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" b="1478"/>
          <a:stretch>
            <a:fillRect/>
          </a:stretch>
        </p:blipFill>
        <p:spPr bwMode="auto">
          <a:xfrm>
            <a:off x="4603757" y="316347"/>
            <a:ext cx="2324862" cy="3357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3" name="组合 22"/>
          <p:cNvGrpSpPr/>
          <p:nvPr/>
        </p:nvGrpSpPr>
        <p:grpSpPr>
          <a:xfrm>
            <a:off x="2392291" y="-2427010"/>
            <a:ext cx="6930420" cy="6199758"/>
            <a:chOff x="1876277" y="-1820153"/>
            <a:chExt cx="5432345" cy="6199758"/>
          </a:xfrm>
        </p:grpSpPr>
        <p:grpSp>
          <p:nvGrpSpPr>
            <p:cNvPr id="24" name="组合 23"/>
            <p:cNvGrpSpPr/>
            <p:nvPr/>
          </p:nvGrpSpPr>
          <p:grpSpPr>
            <a:xfrm>
              <a:off x="1876277" y="-1820153"/>
              <a:ext cx="5432345" cy="6199758"/>
              <a:chOff x="3231752" y="-873312"/>
              <a:chExt cx="3996778" cy="514171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231752" y="1655969"/>
                <a:ext cx="3996778" cy="261242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4155393" y="-81614"/>
                <a:ext cx="0" cy="224557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6259018" y="-873312"/>
                <a:ext cx="1" cy="30372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矩形: 圆角 28"/>
              <p:cNvSpPr/>
              <p:nvPr/>
            </p:nvSpPr>
            <p:spPr>
              <a:xfrm>
                <a:off x="3432822" y="1819225"/>
                <a:ext cx="3592231" cy="2340005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标题 2"/>
            <p:cNvSpPr txBox="1"/>
            <p:nvPr/>
          </p:nvSpPr>
          <p:spPr>
            <a:xfrm>
              <a:off x="2461824" y="1583532"/>
              <a:ext cx="4068453" cy="428625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966486" y="566922"/>
            <a:ext cx="6090455" cy="33547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49580" indent="-449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3200" dirty="0"/>
          </a:p>
          <a:p>
            <a:r>
              <a:rPr lang="zh-CN" altLang="en-US" sz="2800" dirty="0">
                <a:latin typeface="+mn-ea"/>
                <a:ea typeface="+mn-ea"/>
              </a:rPr>
              <a:t>谎言走遍天下，真理寸步难行</a:t>
            </a:r>
            <a:endParaRPr lang="en-US" altLang="zh-CN" sz="2800" dirty="0">
              <a:latin typeface="+mn-ea"/>
              <a:ea typeface="+mn-ea"/>
            </a:endParaRPr>
          </a:p>
          <a:p>
            <a:endParaRPr lang="en-US" altLang="zh-CN" sz="2800" dirty="0">
              <a:latin typeface="+mn-ea"/>
              <a:ea typeface="+mn-ea"/>
            </a:endParaRPr>
          </a:p>
          <a:p>
            <a:r>
              <a:rPr lang="en-US" altLang="zh-CN" sz="2800" dirty="0">
                <a:latin typeface="Cooper Black" panose="0208090404030B020404" pitchFamily="18" charset="0"/>
                <a:ea typeface="+mn-ea"/>
              </a:rPr>
              <a:t>A lie can </a:t>
            </a:r>
            <a:r>
              <a:rPr lang="en-US" altLang="zh-CN" sz="2800" b="1" dirty="0">
                <a:solidFill>
                  <a:srgbClr val="FFFF00"/>
                </a:solidFill>
                <a:latin typeface="Cooper Black" panose="0208090404030B020404" pitchFamily="18" charset="0"/>
                <a:ea typeface="+mn-ea"/>
              </a:rPr>
              <a:t>travel halfway around the world</a:t>
            </a:r>
            <a:r>
              <a:rPr lang="en-US" altLang="zh-CN" sz="2800" b="1" dirty="0">
                <a:latin typeface="Cooper Black" panose="0208090404030B020404" pitchFamily="18" charset="0"/>
                <a:ea typeface="+mn-ea"/>
              </a:rPr>
              <a:t>,  </a:t>
            </a:r>
            <a:r>
              <a:rPr lang="en-US" altLang="zh-CN" sz="3600" b="1" i="1" u="sng" dirty="0">
                <a:latin typeface="Cooper Black" panose="0208090404030B020404" pitchFamily="18" charset="0"/>
                <a:ea typeface="+mn-ea"/>
              </a:rPr>
              <a:t>while</a:t>
            </a:r>
            <a:r>
              <a:rPr lang="en-US" altLang="zh-CN" sz="3600" b="1" i="1" dirty="0">
                <a:latin typeface="Cooper Black" panose="0208090404030B020404" pitchFamily="18" charset="0"/>
                <a:ea typeface="+mn-ea"/>
              </a:rPr>
              <a:t>  </a:t>
            </a:r>
            <a:r>
              <a:rPr lang="en-US" altLang="zh-CN" sz="2800" dirty="0">
                <a:latin typeface="Cooper Black" panose="0208090404030B020404" pitchFamily="18" charset="0"/>
                <a:ea typeface="+mn-ea"/>
              </a:rPr>
              <a:t>the </a:t>
            </a:r>
            <a:r>
              <a:rPr lang="en-US" altLang="zh-CN" sz="2800" b="1" dirty="0">
                <a:latin typeface="Cooper Black" panose="0208090404030B020404" pitchFamily="18" charset="0"/>
                <a:ea typeface="+mn-ea"/>
              </a:rPr>
              <a:t>truth is</a:t>
            </a:r>
            <a:r>
              <a:rPr lang="en-US" altLang="zh-CN" sz="2800" b="1" dirty="0">
                <a:latin typeface="Cooper Black" panose="0208090404030B020404" pitchFamily="18" charset="0"/>
              </a:rPr>
              <a:t> </a:t>
            </a:r>
            <a:r>
              <a:rPr lang="en-US" altLang="zh-CN" sz="2800" b="1" dirty="0">
                <a:solidFill>
                  <a:srgbClr val="FFFF00"/>
                </a:solidFill>
                <a:latin typeface="Cooper Black" panose="0208090404030B020404" pitchFamily="18" charset="0"/>
              </a:rPr>
              <a:t>putting on its shoes</a:t>
            </a:r>
            <a:r>
              <a:rPr lang="en-US" altLang="zh-CN" sz="2800" b="1" dirty="0">
                <a:latin typeface="Cooper Black" panose="0208090404030B020404" pitchFamily="18" charset="0"/>
                <a:ea typeface="+mn-ea"/>
              </a:rPr>
              <a:t>.</a:t>
            </a:r>
            <a:endParaRPr lang="en-US" altLang="zh-CN" sz="2800" b="1" dirty="0">
              <a:latin typeface="Cooper Black" panose="0208090404030B020404" pitchFamily="18" charset="0"/>
              <a:ea typeface="+mn-ea"/>
            </a:endParaRPr>
          </a:p>
          <a:p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diagram"/>
  <p:tag name="KSO_WM_TEMPLATE_INDEX" val="20202035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diagram"/>
  <p:tag name="KSO_WM_TEMPLATE_INDEX" val="20202035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SUBCATEGORY" val="13"/>
  <p:tag name="KSO_WM_TAG_VERSION" val="1.0"/>
  <p:tag name="KSO_WM_BEAUTIFY_FLAG" val="#wm#"/>
  <p:tag name="KSO_WM_TEMPLATE_CATEGORY" val="diagram"/>
  <p:tag name="KSO_WM_TEMPLATE_INDEX" val="20202035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2035_1*i*1"/>
  <p:tag name="KSO_WM_TEMPLATE_CATEGORY" val="diagram"/>
  <p:tag name="KSO_WM_TEMPLATE_INDEX" val="20202035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2035_1*i*2"/>
  <p:tag name="KSO_WM_TEMPLATE_CATEGORY" val="diagram"/>
  <p:tag name="KSO_WM_TEMPLATE_INDEX" val="20202035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diagram20202035_1"/>
  <p:tag name="KSO_WM_TEMPLATE_SUBCATEGORY" val="13"/>
  <p:tag name="KSO_WM_SLIDE_TYPE" val="text"/>
  <p:tag name="KSO_WM_SLIDE_SUBTYPE" val="pic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2035"/>
  <p:tag name="KSO_WM_SLIDE_LAYOUT" val="θ"/>
  <p:tag name="KSO_WM_SLIDE_LAYOUT_CNT" val="1"/>
</p:tagLst>
</file>

<file path=ppt/tags/tag65.xml><?xml version="1.0" encoding="utf-8"?>
<p:tagLst xmlns:p="http://schemas.openxmlformats.org/presentationml/2006/main">
  <p:tag name="AS_UNIQUEID" val="211"/>
</p:tagLst>
</file>

<file path=ppt/tags/tag66.xml><?xml version="1.0" encoding="utf-8"?>
<p:tagLst xmlns:p="http://schemas.openxmlformats.org/presentationml/2006/main">
  <p:tag name="AS_UNIQUEID" val="211"/>
</p:tagLst>
</file>

<file path=ppt/tags/tag67.xml><?xml version="1.0" encoding="utf-8"?>
<p:tagLst xmlns:p="http://schemas.openxmlformats.org/presentationml/2006/main">
  <p:tag name="AS_UNIQUEID" val="196"/>
</p:tagLst>
</file>

<file path=ppt/tags/tag68.xml><?xml version="1.0" encoding="utf-8"?>
<p:tagLst xmlns:p="http://schemas.openxmlformats.org/presentationml/2006/main">
  <p:tag name="AS_UNIQUEID" val="197"/>
</p:tagLst>
</file>

<file path=ppt/tags/tag69.xml><?xml version="1.0" encoding="utf-8"?>
<p:tagLst xmlns:p="http://schemas.openxmlformats.org/presentationml/2006/main">
  <p:tag name="AS_UNIQUEID" val="19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197"/>
</p:tagLst>
</file>

<file path=ppt/tags/tag71.xml><?xml version="1.0" encoding="utf-8"?>
<p:tagLst xmlns:p="http://schemas.openxmlformats.org/presentationml/2006/main">
  <p:tag name="AS_UNIQUEID" val="197"/>
</p:tagLst>
</file>

<file path=ppt/tags/tag72.xml><?xml version="1.0" encoding="utf-8"?>
<p:tagLst xmlns:p="http://schemas.openxmlformats.org/presentationml/2006/main">
  <p:tag name="AS_UNIQUEID" val="194"/>
</p:tagLst>
</file>

<file path=ppt/tags/tag73.xml><?xml version="1.0" encoding="utf-8"?>
<p:tagLst xmlns:p="http://schemas.openxmlformats.org/presentationml/2006/main">
  <p:tag name="AS_UNIQUEID" val="197"/>
</p:tagLst>
</file>

<file path=ppt/tags/tag74.xml><?xml version="1.0" encoding="utf-8"?>
<p:tagLst xmlns:p="http://schemas.openxmlformats.org/presentationml/2006/main">
  <p:tag name="AS_UNIQUEID" val="194"/>
</p:tagLst>
</file>

<file path=ppt/tags/tag75.xml><?xml version="1.0" encoding="utf-8"?>
<p:tagLst xmlns:p="http://schemas.openxmlformats.org/presentationml/2006/main">
  <p:tag name="AS_UNIQUEID" val="197"/>
</p:tagLst>
</file>

<file path=ppt/tags/tag76.xml><?xml version="1.0" encoding="utf-8"?>
<p:tagLst xmlns:p="http://schemas.openxmlformats.org/presentationml/2006/main">
  <p:tag name="AS_UNIQUEID" val="194"/>
</p:tagLst>
</file>

<file path=ppt/tags/tag77.xml><?xml version="1.0" encoding="utf-8"?>
<p:tagLst xmlns:p="http://schemas.openxmlformats.org/presentationml/2006/main">
  <p:tag name="AS_UNIQUEID" val="197"/>
</p:tagLst>
</file>

<file path=ppt/tags/tag78.xml><?xml version="1.0" encoding="utf-8"?>
<p:tagLst xmlns:p="http://schemas.openxmlformats.org/presentationml/2006/main">
  <p:tag name="AS_UNIQUEID" val="194"/>
</p:tagLst>
</file>

<file path=ppt/tags/tag79.xml><?xml version="1.0" encoding="utf-8"?>
<p:tagLst xmlns:p="http://schemas.openxmlformats.org/presentationml/2006/main">
  <p:tag name="AS_UNIQUEID" val="197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197"/>
</p:tagLst>
</file>

<file path=ppt/tags/tag81.xml><?xml version="1.0" encoding="utf-8"?>
<p:tagLst xmlns:p="http://schemas.openxmlformats.org/presentationml/2006/main">
  <p:tag name="AS_UNIQUEID" val="194"/>
</p:tagLst>
</file>

<file path=ppt/tags/tag82.xml><?xml version="1.0" encoding="utf-8"?>
<p:tagLst xmlns:p="http://schemas.openxmlformats.org/presentationml/2006/main">
  <p:tag name="AS_UNIQUEID" val="197"/>
</p:tagLst>
</file>

<file path=ppt/tags/tag83.xml><?xml version="1.0" encoding="utf-8"?>
<p:tagLst xmlns:p="http://schemas.openxmlformats.org/presentationml/2006/main">
  <p:tag name="AS_UNIQUEID" val="197"/>
</p:tagLst>
</file>

<file path=ppt/tags/tag84.xml><?xml version="1.0" encoding="utf-8"?>
<p:tagLst xmlns:p="http://schemas.openxmlformats.org/presentationml/2006/main">
  <p:tag name="AS_UNIQUEID" val="1151"/>
</p:tagLst>
</file>

<file path=ppt/tags/tag85.xml><?xml version="1.0" encoding="utf-8"?>
<p:tagLst xmlns:p="http://schemas.openxmlformats.org/presentationml/2006/main">
  <p:tag name="AS_UNIQUEID" val="197"/>
</p:tagLst>
</file>

<file path=ppt/tags/tag86.xml><?xml version="1.0" encoding="utf-8"?>
<p:tagLst xmlns:p="http://schemas.openxmlformats.org/presentationml/2006/main">
  <p:tag name="AS_UNIQUEID" val="197"/>
</p:tagLst>
</file>

<file path=ppt/tags/tag87.xml><?xml version="1.0" encoding="utf-8"?>
<p:tagLst xmlns:p="http://schemas.openxmlformats.org/presentationml/2006/main">
  <p:tag name="AS_UNIQUEID" val="197"/>
</p:tagLst>
</file>

<file path=ppt/tags/tag88.xml><?xml version="1.0" encoding="utf-8"?>
<p:tagLst xmlns:p="http://schemas.openxmlformats.org/presentationml/2006/main">
  <p:tag name="AS_UNIQUEID" val="194"/>
</p:tagLst>
</file>

<file path=ppt/tags/tag89.xml><?xml version="1.0" encoding="utf-8"?>
<p:tagLst xmlns:p="http://schemas.openxmlformats.org/presentationml/2006/main">
  <p:tag name="AS_UNIQUEID" val="19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1200"/>
</p:tagLst>
</file>

<file path=ppt/tags/tag91.xml><?xml version="1.0" encoding="utf-8"?>
<p:tagLst xmlns:p="http://schemas.openxmlformats.org/presentationml/2006/main">
  <p:tag name="AS_UNIQUEID" val="1151"/>
</p:tagLst>
</file>

<file path=ppt/tags/tag92.xml><?xml version="1.0" encoding="utf-8"?>
<p:tagLst xmlns:p="http://schemas.openxmlformats.org/presentationml/2006/main">
  <p:tag name="AS_UNIQUEID" val="1151"/>
</p:tagLst>
</file>

<file path=ppt/tags/tag93.xml><?xml version="1.0" encoding="utf-8"?>
<p:tagLst xmlns:p="http://schemas.openxmlformats.org/presentationml/2006/main">
  <p:tag name="AS_UNIQUEID" val="1151"/>
</p:tagLst>
</file>

<file path=ppt/tags/tag94.xml><?xml version="1.0" encoding="utf-8"?>
<p:tagLst xmlns:p="http://schemas.openxmlformats.org/presentationml/2006/main">
  <p:tag name="AS_UNIQUEID" val="1151"/>
</p:tagLst>
</file>

<file path=ppt/tags/tag95.xml><?xml version="1.0" encoding="utf-8"?>
<p:tagLst xmlns:p="http://schemas.openxmlformats.org/presentationml/2006/main">
  <p:tag name="AS_UNIQUEID" val="1151"/>
</p:tagLst>
</file>

<file path=ppt/tags/tag96.xml><?xml version="1.0" encoding="utf-8"?>
<p:tagLst xmlns:p="http://schemas.openxmlformats.org/presentationml/2006/main">
  <p:tag name="AS_UNIQUEID" val="1151"/>
</p:tagLst>
</file>

<file path=ppt/tags/tag97.xml><?xml version="1.0" encoding="utf-8"?>
<p:tagLst xmlns:p="http://schemas.openxmlformats.org/presentationml/2006/main">
  <p:tag name="AS_UNIQUEID" val="81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303030"/>
      </a:dk2>
      <a:lt2>
        <a:srgbClr val="D7D7D7"/>
      </a:lt2>
      <a:accent1>
        <a:srgbClr val="1D6DC2"/>
      </a:accent1>
      <a:accent2>
        <a:srgbClr val="767676"/>
      </a:accent2>
      <a:accent3>
        <a:srgbClr val="E34C3F"/>
      </a:accent3>
      <a:accent4>
        <a:srgbClr val="34B2E4"/>
      </a:accent4>
      <a:accent5>
        <a:srgbClr val="0AD0DA"/>
      </a:accent5>
      <a:accent6>
        <a:srgbClr val="0ADAAD"/>
      </a:accent6>
      <a:hlink>
        <a:srgbClr val="BFBFBF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5344</Words>
  <Application>WPS 演示</Application>
  <PresentationFormat>全屏显示(16:9)</PresentationFormat>
  <Paragraphs>312</Paragraphs>
  <Slides>10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Times New Roman</vt:lpstr>
      <vt:lpstr>HelveticaNeue</vt:lpstr>
      <vt:lpstr>Corbel</vt:lpstr>
      <vt:lpstr>华文新魏</vt:lpstr>
      <vt:lpstr>Bodoni MT Black</vt:lpstr>
      <vt:lpstr>Gungsuh</vt:lpstr>
      <vt:lpstr>Malgun Gothic</vt:lpstr>
      <vt:lpstr>Comic Sans MS</vt:lpstr>
      <vt:lpstr>Wingdings</vt:lpstr>
      <vt:lpstr>Impact</vt:lpstr>
      <vt:lpstr>Aharoni</vt:lpstr>
      <vt:lpstr>Yu Gothic UI Semibold</vt:lpstr>
      <vt:lpstr>Cooper Black</vt:lpstr>
      <vt:lpstr>Cambria</vt:lpstr>
      <vt:lpstr>Arial Unicode MS</vt:lpstr>
      <vt:lpstr>Calibri</vt:lpstr>
      <vt:lpstr>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南山有谷堆</cp:lastModifiedBy>
  <cp:revision>51</cp:revision>
  <dcterms:created xsi:type="dcterms:W3CDTF">2020-07-31T03:16:00Z</dcterms:created>
  <dcterms:modified xsi:type="dcterms:W3CDTF">2021-09-11T15:15:12Z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637A5DFFAC4E4F728D8E2D6C1545F81C</vt:lpwstr>
  </property>
</Properties>
</file>