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82" r:id="rId2"/>
    <p:sldId id="257" r:id="rId3"/>
    <p:sldId id="270" r:id="rId4"/>
    <p:sldId id="256" r:id="rId5"/>
    <p:sldId id="259" r:id="rId6"/>
    <p:sldId id="261" r:id="rId7"/>
    <p:sldId id="266" r:id="rId8"/>
    <p:sldId id="264" r:id="rId9"/>
    <p:sldId id="267" r:id="rId10"/>
    <p:sldId id="268" r:id="rId11"/>
    <p:sldId id="269" r:id="rId12"/>
    <p:sldId id="262" r:id="rId13"/>
    <p:sldId id="263" r:id="rId14"/>
    <p:sldId id="258" r:id="rId15"/>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47" d="100"/>
          <a:sy n="147" d="100"/>
        </p:scale>
        <p:origin x="573" y="54"/>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5E31EA-E8F2-4320-A78F-82BFD935C940}" type="datetimeFigureOut">
              <a:rPr lang="zh-CN" altLang="en-US" smtClean="0"/>
              <a:t>2023/4/1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3FF1B0-EB40-4EA1-9F8E-2AA9D345F6ED}" type="slidenum">
              <a:rPr lang="zh-CN" altLang="en-US" smtClean="0"/>
              <a:t>‹#›</a:t>
            </a:fld>
            <a:endParaRPr lang="zh-CN" altLang="en-US"/>
          </a:p>
        </p:txBody>
      </p:sp>
    </p:spTree>
    <p:extLst>
      <p:ext uri="{BB962C8B-B14F-4D97-AF65-F5344CB8AC3E}">
        <p14:creationId xmlns:p14="http://schemas.microsoft.com/office/powerpoint/2010/main" val="2752847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B3FF1B0-EB40-4EA1-9F8E-2AA9D345F6ED}" type="slidenum">
              <a:rPr lang="zh-CN" altLang="en-US" smtClean="0"/>
              <a:t>3</a:t>
            </a:fld>
            <a:endParaRPr lang="zh-CN" altLang="en-US"/>
          </a:p>
        </p:txBody>
      </p:sp>
    </p:spTree>
    <p:extLst>
      <p:ext uri="{BB962C8B-B14F-4D97-AF65-F5344CB8AC3E}">
        <p14:creationId xmlns:p14="http://schemas.microsoft.com/office/powerpoint/2010/main" val="3120272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2023/4/1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2023/4/1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2023/4/1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2023/4/1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2023/4/1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2023/4/1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2023/4/1</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12" name="图片 11" descr="水印"/>
          <p:cNvPicPr>
            <a:picLocks noChangeAspect="1"/>
          </p:cNvPicPr>
          <p:nvPr userDrawn="1"/>
        </p:nvPicPr>
        <p:blipFill>
          <a:blip r:embed="rId13"/>
          <a:stretch>
            <a:fillRect/>
          </a:stretch>
        </p:blipFill>
        <p:spPr>
          <a:xfrm>
            <a:off x="5389721" y="47625"/>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571500" y="934879"/>
            <a:ext cx="4903946"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3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3000" b="1">
              <a:solidFill>
                <a:srgbClr val="FF0000"/>
              </a:solidFill>
              <a:latin typeface="HelveticaNeue" panose="02000503000000020004" pitchFamily="2" charset="0"/>
            </a:endParaRPr>
          </a:p>
          <a:p>
            <a:pPr eaLnBrk="1" hangingPunct="1">
              <a:spcBef>
                <a:spcPct val="0"/>
              </a:spcBef>
              <a:buFontTx/>
              <a:buNone/>
              <a:defRPr/>
            </a:pPr>
            <a:endParaRPr lang="en-US" altLang="zh-CN" sz="3000" b="1">
              <a:solidFill>
                <a:srgbClr val="FF0000"/>
              </a:solidFill>
              <a:latin typeface="HelveticaNeue" panose="02000503000000020004" pitchFamily="2" charset="0"/>
            </a:endParaRPr>
          </a:p>
          <a:p>
            <a:pPr eaLnBrk="1" hangingPunct="1">
              <a:spcBef>
                <a:spcPct val="0"/>
              </a:spcBef>
              <a:buFontTx/>
              <a:buNone/>
              <a:defRPr/>
            </a:pPr>
            <a:r>
              <a:rPr lang="zh-CN" altLang="en-US" sz="3000" b="1">
                <a:solidFill>
                  <a:srgbClr val="FF0000"/>
                </a:solidFill>
                <a:latin typeface="HelveticaNeue" panose="02000503000000020004" pitchFamily="2" charset="0"/>
              </a:rPr>
              <a:t>更多教学资源请关注</a:t>
            </a:r>
            <a:endParaRPr lang="en-US" altLang="zh-CN" sz="3000" b="1">
              <a:solidFill>
                <a:srgbClr val="FF0000"/>
              </a:solidFill>
              <a:latin typeface="HelveticaNeue" panose="02000503000000020004" pitchFamily="2" charset="0"/>
            </a:endParaRPr>
          </a:p>
          <a:p>
            <a:pPr eaLnBrk="1" hangingPunct="1">
              <a:spcBef>
                <a:spcPct val="0"/>
              </a:spcBef>
              <a:buFontTx/>
              <a:buNone/>
              <a:defRPr/>
            </a:pPr>
            <a:r>
              <a:rPr lang="zh-CN" altLang="en-US" sz="3000" b="1">
                <a:solidFill>
                  <a:srgbClr val="FF0000"/>
                </a:solidFill>
                <a:latin typeface="HelveticaNeue" panose="02000503000000020004" pitchFamily="2" charset="0"/>
              </a:rPr>
              <a:t>公众号：溯恩高中英语</a:t>
            </a:r>
          </a:p>
        </p:txBody>
      </p:sp>
      <p:pic>
        <p:nvPicPr>
          <p:cNvPr id="14338"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3539" y="1705451"/>
            <a:ext cx="251936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5483543" y="1212533"/>
            <a:ext cx="2702719"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3000" b="1">
                <a:latin typeface="华文新魏" panose="02010800040101010101" pitchFamily="2" charset="-122"/>
              </a:rPr>
              <a:t>知识产权声明</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7500958" y="142858"/>
            <a:ext cx="715260" cy="369332"/>
          </a:xfrm>
          <a:prstGeom prst="rect">
            <a:avLst/>
          </a:prstGeom>
        </p:spPr>
        <p:txBody>
          <a:bodyPr wrap="none">
            <a:spAutoFit/>
          </a:bodyPr>
          <a:lstStyle/>
          <a:p>
            <a:r>
              <a:rPr lang="en-US" altLang="zh-CN" b="1" dirty="0" err="1"/>
              <a:t>Thula</a:t>
            </a:r>
            <a:endParaRPr lang="zh-CN" altLang="en-US" b="1" dirty="0"/>
          </a:p>
        </p:txBody>
      </p:sp>
      <p:sp>
        <p:nvSpPr>
          <p:cNvPr id="9" name="矩形 8"/>
          <p:cNvSpPr/>
          <p:nvPr/>
        </p:nvSpPr>
        <p:spPr>
          <a:xfrm>
            <a:off x="3286116" y="642924"/>
            <a:ext cx="3786214" cy="2862322"/>
          </a:xfrm>
          <a:prstGeom prst="rect">
            <a:avLst/>
          </a:prstGeom>
        </p:spPr>
        <p:txBody>
          <a:bodyPr wrap="square">
            <a:spAutoFit/>
          </a:bodyPr>
          <a:lstStyle/>
          <a:p>
            <a:pPr lvl="0"/>
            <a:r>
              <a:rPr lang="en-US" altLang="zh-CN" dirty="0">
                <a:solidFill>
                  <a:schemeClr val="dk1"/>
                </a:solidFill>
                <a:latin typeface="Times New Roman" panose="02020603050405020304" pitchFamily="18" charset="0"/>
                <a:cs typeface="Times New Roman" panose="02020603050405020304" pitchFamily="18" charset="0"/>
                <a:sym typeface="+mn-ea"/>
              </a:rPr>
              <a:t>1.the contented </a:t>
            </a:r>
            <a:r>
              <a:rPr lang="en-US" altLang="zh-CN" dirty="0">
                <a:solidFill>
                  <a:srgbClr val="FF0000"/>
                </a:solidFill>
                <a:latin typeface="Times New Roman" panose="02020603050405020304" pitchFamily="18" charset="0"/>
                <a:cs typeface="Times New Roman" panose="02020603050405020304" pitchFamily="18" charset="0"/>
                <a:sym typeface="+mn-ea"/>
              </a:rPr>
              <a:t>purrs </a:t>
            </a:r>
            <a:r>
              <a:rPr lang="en-US" altLang="zh-CN" dirty="0">
                <a:solidFill>
                  <a:schemeClr val="dk1"/>
                </a:solidFill>
                <a:latin typeface="Times New Roman" panose="02020603050405020304" pitchFamily="18" charset="0"/>
                <a:cs typeface="Times New Roman" panose="02020603050405020304" pitchFamily="18" charset="0"/>
                <a:sym typeface="+mn-ea"/>
              </a:rPr>
              <a:t>of a cat</a:t>
            </a:r>
          </a:p>
          <a:p>
            <a:pPr lvl="0"/>
            <a:r>
              <a:rPr lang="en-US" altLang="zh-CN" dirty="0">
                <a:solidFill>
                  <a:schemeClr val="dk1"/>
                </a:solidFill>
                <a:latin typeface="Times New Roman" panose="02020603050405020304" pitchFamily="18" charset="0"/>
                <a:cs typeface="Times New Roman" panose="02020603050405020304" pitchFamily="18" charset="0"/>
                <a:sym typeface="+mn-ea"/>
              </a:rPr>
              <a:t>2.a </a:t>
            </a:r>
            <a:r>
              <a:rPr lang="en-US" altLang="zh-CN" dirty="0">
                <a:solidFill>
                  <a:srgbClr val="FF0000"/>
                </a:solidFill>
                <a:latin typeface="Times New Roman" panose="02020603050405020304" pitchFamily="18" charset="0"/>
                <a:cs typeface="Times New Roman" panose="02020603050405020304" pitchFamily="18" charset="0"/>
                <a:sym typeface="+mn-ea"/>
              </a:rPr>
              <a:t>fluffy</a:t>
            </a:r>
            <a:r>
              <a:rPr lang="en-US" altLang="zh-CN" dirty="0">
                <a:solidFill>
                  <a:schemeClr val="dk1"/>
                </a:solidFill>
                <a:latin typeface="Times New Roman" panose="02020603050405020304" pitchFamily="18" charset="0"/>
                <a:cs typeface="Times New Roman" panose="02020603050405020304" pitchFamily="18" charset="0"/>
                <a:sym typeface="+mn-ea"/>
              </a:rPr>
              <a:t> little </a:t>
            </a:r>
            <a:r>
              <a:rPr lang="en-US" altLang="zh-CN" dirty="0">
                <a:solidFill>
                  <a:srgbClr val="FF0000"/>
                </a:solidFill>
                <a:latin typeface="Times New Roman" panose="02020603050405020304" pitchFamily="18" charset="0"/>
                <a:cs typeface="Times New Roman" panose="02020603050405020304" pitchFamily="18" charset="0"/>
                <a:sym typeface="+mn-ea"/>
              </a:rPr>
              <a:t>kitten</a:t>
            </a:r>
          </a:p>
          <a:p>
            <a:pPr lvl="0"/>
            <a:r>
              <a:rPr lang="en-US" altLang="zh-CN" dirty="0">
                <a:solidFill>
                  <a:schemeClr val="dk1"/>
                </a:solidFill>
                <a:latin typeface="Times New Roman" panose="02020603050405020304" pitchFamily="18" charset="0"/>
                <a:cs typeface="Times New Roman" panose="02020603050405020304" pitchFamily="18" charset="0"/>
                <a:sym typeface="+mn-ea"/>
              </a:rPr>
              <a:t>3.The kitten </a:t>
            </a:r>
            <a:r>
              <a:rPr lang="en-US" altLang="zh-CN" dirty="0">
                <a:solidFill>
                  <a:srgbClr val="FF0000"/>
                </a:solidFill>
                <a:latin typeface="Times New Roman" panose="02020603050405020304" pitchFamily="18" charset="0"/>
                <a:cs typeface="Times New Roman" panose="02020603050405020304" pitchFamily="18" charset="0"/>
                <a:sym typeface="+mn-ea"/>
              </a:rPr>
              <a:t>made a soft meow </a:t>
            </a:r>
            <a:r>
              <a:rPr lang="en-US" altLang="zh-CN" dirty="0">
                <a:solidFill>
                  <a:schemeClr val="dk1"/>
                </a:solidFill>
                <a:latin typeface="Times New Roman" panose="02020603050405020304" pitchFamily="18" charset="0"/>
                <a:cs typeface="Times New Roman" panose="02020603050405020304" pitchFamily="18" charset="0"/>
                <a:sym typeface="+mn-ea"/>
              </a:rPr>
              <a:t>and </a:t>
            </a:r>
            <a:r>
              <a:rPr lang="en-US" altLang="zh-CN" dirty="0">
                <a:solidFill>
                  <a:srgbClr val="FF0000"/>
                </a:solidFill>
                <a:latin typeface="Times New Roman" panose="02020603050405020304" pitchFamily="18" charset="0"/>
                <a:cs typeface="Times New Roman" panose="02020603050405020304" pitchFamily="18" charset="0"/>
                <a:sym typeface="+mn-ea"/>
              </a:rPr>
              <a:t>curled itself into a furry little ball</a:t>
            </a:r>
            <a:r>
              <a:rPr lang="en-US" altLang="zh-CN" dirty="0">
                <a:solidFill>
                  <a:schemeClr val="dk1"/>
                </a:solidFill>
                <a:latin typeface="Times New Roman" panose="02020603050405020304" pitchFamily="18" charset="0"/>
                <a:cs typeface="Times New Roman" panose="02020603050405020304" pitchFamily="18" charset="0"/>
                <a:sym typeface="+mn-ea"/>
              </a:rPr>
              <a:t>.  </a:t>
            </a:r>
          </a:p>
          <a:p>
            <a:pPr lvl="0"/>
            <a:r>
              <a:rPr lang="en-US" altLang="zh-CN" dirty="0">
                <a:solidFill>
                  <a:schemeClr val="dk1"/>
                </a:solidFill>
                <a:latin typeface="Times New Roman" panose="02020603050405020304" pitchFamily="18" charset="0"/>
                <a:cs typeface="Times New Roman" panose="02020603050405020304" pitchFamily="18" charset="0"/>
                <a:sym typeface="+mn-ea"/>
              </a:rPr>
              <a:t>4.The cat </a:t>
            </a:r>
            <a:r>
              <a:rPr lang="en-US" altLang="zh-CN" dirty="0">
                <a:solidFill>
                  <a:srgbClr val="FF0000"/>
                </a:solidFill>
                <a:latin typeface="Times New Roman" panose="02020603050405020304" pitchFamily="18" charset="0"/>
                <a:cs typeface="Times New Roman" panose="02020603050405020304" pitchFamily="18" charset="0"/>
                <a:sym typeface="+mn-ea"/>
              </a:rPr>
              <a:t>nuzzled up</a:t>
            </a:r>
            <a:r>
              <a:rPr lang="en-US" altLang="zh-CN" dirty="0">
                <a:solidFill>
                  <a:schemeClr val="dk1"/>
                </a:solidFill>
                <a:latin typeface="Times New Roman" panose="02020603050405020304" pitchFamily="18" charset="0"/>
                <a:cs typeface="Times New Roman" panose="02020603050405020304" pitchFamily="18" charset="0"/>
                <a:sym typeface="+mn-ea"/>
              </a:rPr>
              <a:t> to my leg, </a:t>
            </a:r>
            <a:r>
              <a:rPr lang="en-US" altLang="zh-CN" dirty="0">
                <a:solidFill>
                  <a:srgbClr val="0070C0"/>
                </a:solidFill>
                <a:latin typeface="Times New Roman" panose="02020603050405020304" pitchFamily="18" charset="0"/>
                <a:cs typeface="Times New Roman" panose="02020603050405020304" pitchFamily="18" charset="0"/>
                <a:sym typeface="+mn-ea"/>
              </a:rPr>
              <a:t>meowing</a:t>
            </a:r>
            <a:r>
              <a:rPr lang="en-US" altLang="zh-CN" dirty="0">
                <a:solidFill>
                  <a:schemeClr val="dk1"/>
                </a:solidFill>
                <a:latin typeface="Times New Roman" panose="02020603050405020304" pitchFamily="18" charset="0"/>
                <a:cs typeface="Times New Roman" panose="02020603050405020304" pitchFamily="18" charset="0"/>
                <a:sym typeface="+mn-ea"/>
              </a:rPr>
              <a:t> happily. </a:t>
            </a:r>
          </a:p>
          <a:p>
            <a:pPr lvl="0"/>
            <a:r>
              <a:rPr lang="en-US" altLang="zh-CN" dirty="0">
                <a:solidFill>
                  <a:schemeClr val="dk1"/>
                </a:solidFill>
                <a:latin typeface="Times New Roman" panose="02020603050405020304" pitchFamily="18" charset="0"/>
                <a:cs typeface="Times New Roman" panose="02020603050405020304" pitchFamily="18" charset="0"/>
                <a:sym typeface="+mn-ea"/>
              </a:rPr>
              <a:t>5.The cat </a:t>
            </a:r>
            <a:r>
              <a:rPr lang="en-US" altLang="zh-CN" dirty="0">
                <a:solidFill>
                  <a:srgbClr val="0070C0"/>
                </a:solidFill>
                <a:latin typeface="Times New Roman" panose="02020603050405020304" pitchFamily="18" charset="0"/>
                <a:cs typeface="Times New Roman" panose="02020603050405020304" pitchFamily="18" charset="0"/>
                <a:sym typeface="+mn-ea"/>
              </a:rPr>
              <a:t>arched its back </a:t>
            </a:r>
            <a:r>
              <a:rPr lang="en-US" altLang="zh-CN" dirty="0">
                <a:solidFill>
                  <a:schemeClr val="dk1"/>
                </a:solidFill>
                <a:latin typeface="Times New Roman" panose="02020603050405020304" pitchFamily="18" charset="0"/>
                <a:cs typeface="Times New Roman" panose="02020603050405020304" pitchFamily="18" charset="0"/>
                <a:sym typeface="+mn-ea"/>
              </a:rPr>
              <a:t>when it heard the sound. </a:t>
            </a:r>
          </a:p>
          <a:p>
            <a:pPr lvl="0"/>
            <a:r>
              <a:rPr lang="en-US" altLang="zh-CN" dirty="0">
                <a:solidFill>
                  <a:schemeClr val="dk1"/>
                </a:solidFill>
                <a:latin typeface="Times New Roman" panose="02020603050405020304" pitchFamily="18" charset="0"/>
                <a:cs typeface="Times New Roman" panose="02020603050405020304" pitchFamily="18" charset="0"/>
                <a:sym typeface="+mn-ea"/>
              </a:rPr>
              <a:t>6.started </a:t>
            </a:r>
            <a:r>
              <a:rPr lang="en-US" altLang="zh-CN" dirty="0">
                <a:solidFill>
                  <a:srgbClr val="0070C0"/>
                </a:solidFill>
                <a:latin typeface="Times New Roman" panose="02020603050405020304" pitchFamily="18" charset="0"/>
                <a:cs typeface="Times New Roman" panose="02020603050405020304" pitchFamily="18" charset="0"/>
                <a:sym typeface="+mn-ea"/>
              </a:rPr>
              <a:t>grooming herself</a:t>
            </a:r>
            <a:r>
              <a:rPr lang="en-US" altLang="zh-CN" dirty="0">
                <a:solidFill>
                  <a:schemeClr val="dk1"/>
                </a:solidFill>
                <a:latin typeface="Times New Roman" panose="02020603050405020304" pitchFamily="18" charset="0"/>
                <a:cs typeface="Times New Roman" panose="02020603050405020304" pitchFamily="18" charset="0"/>
                <a:sym typeface="+mn-ea"/>
              </a:rPr>
              <a:t>, </a:t>
            </a:r>
            <a:r>
              <a:rPr lang="en-US" altLang="zh-CN" dirty="0">
                <a:solidFill>
                  <a:srgbClr val="FF0000"/>
                </a:solidFill>
                <a:latin typeface="Times New Roman" panose="02020603050405020304" pitchFamily="18" charset="0"/>
                <a:cs typeface="Times New Roman" panose="02020603050405020304" pitchFamily="18" charset="0"/>
                <a:sym typeface="+mn-ea"/>
              </a:rPr>
              <a:t>licking her paws </a:t>
            </a:r>
            <a:r>
              <a:rPr lang="en-US" altLang="zh-CN" dirty="0">
                <a:solidFill>
                  <a:schemeClr val="dk1"/>
                </a:solidFill>
                <a:latin typeface="Times New Roman" panose="02020603050405020304" pitchFamily="18" charset="0"/>
                <a:cs typeface="Times New Roman" panose="02020603050405020304" pitchFamily="18" charset="0"/>
                <a:sym typeface="+mn-ea"/>
              </a:rPr>
              <a:t>and </a:t>
            </a:r>
            <a:r>
              <a:rPr lang="en-US" altLang="zh-CN" dirty="0">
                <a:solidFill>
                  <a:srgbClr val="FF0000"/>
                </a:solidFill>
                <a:latin typeface="Times New Roman" panose="02020603050405020304" pitchFamily="18" charset="0"/>
                <a:cs typeface="Times New Roman" panose="02020603050405020304" pitchFamily="18" charset="0"/>
                <a:sym typeface="+mn-ea"/>
              </a:rPr>
              <a:t>rubbing them over her ears</a:t>
            </a:r>
          </a:p>
        </p:txBody>
      </p:sp>
      <p:pic>
        <p:nvPicPr>
          <p:cNvPr id="10" name="Picture 7"/>
          <p:cNvPicPr>
            <a:picLocks noChangeAspect="1" noChangeArrowheads="1"/>
          </p:cNvPicPr>
          <p:nvPr/>
        </p:nvPicPr>
        <p:blipFill>
          <a:blip r:embed="rId2" cstate="print"/>
          <a:srcRect/>
          <a:stretch>
            <a:fillRect/>
          </a:stretch>
        </p:blipFill>
        <p:spPr bwMode="auto">
          <a:xfrm>
            <a:off x="7000860" y="928676"/>
            <a:ext cx="2143140" cy="1669433"/>
          </a:xfrm>
          <a:prstGeom prst="rect">
            <a:avLst/>
          </a:prstGeom>
          <a:ln>
            <a:noFill/>
          </a:ln>
          <a:effectLst>
            <a:softEdge rad="112500"/>
          </a:effectLst>
        </p:spPr>
      </p:pic>
      <p:sp>
        <p:nvSpPr>
          <p:cNvPr id="11" name="矩形 10"/>
          <p:cNvSpPr/>
          <p:nvPr/>
        </p:nvSpPr>
        <p:spPr>
          <a:xfrm>
            <a:off x="214282" y="785800"/>
            <a:ext cx="3000396" cy="3693319"/>
          </a:xfrm>
          <a:prstGeom prst="rect">
            <a:avLst/>
          </a:prstGeom>
        </p:spPr>
        <p:txBody>
          <a:bodyPr wrap="square">
            <a:spAutoFit/>
          </a:bodyPr>
          <a:lstStyle/>
          <a:p>
            <a:pPr marL="342900" indent="-342900">
              <a:buFont typeface="+mj-lt"/>
              <a:buAutoNum type="arabicPeriod"/>
            </a:pPr>
            <a:r>
              <a:rPr lang="en-US" altLang="zh-CN" dirty="0">
                <a:solidFill>
                  <a:srgbClr val="FF0000"/>
                </a:solidFill>
                <a:latin typeface="Times New Roman" panose="02020603050405020304" pitchFamily="18" charset="0"/>
                <a:cs typeface="Times New Roman" panose="02020603050405020304" pitchFamily="18" charset="0"/>
                <a:sym typeface="+mn-ea"/>
              </a:rPr>
              <a:t>猫咪</a:t>
            </a:r>
            <a:r>
              <a:rPr lang="en-US" altLang="zh-CN" dirty="0">
                <a:solidFill>
                  <a:prstClr val="black"/>
                </a:solidFill>
                <a:latin typeface="Times New Roman" panose="02020603050405020304" pitchFamily="18" charset="0"/>
                <a:cs typeface="Times New Roman" panose="02020603050405020304" pitchFamily="18" charset="0"/>
                <a:sym typeface="+mn-ea"/>
              </a:rPr>
              <a:t>满足的</a:t>
            </a:r>
            <a:r>
              <a:rPr lang="en-US" altLang="zh-CN" dirty="0">
                <a:solidFill>
                  <a:srgbClr val="FF0000"/>
                </a:solidFill>
                <a:latin typeface="Times New Roman" panose="02020603050405020304" pitchFamily="18" charset="0"/>
                <a:cs typeface="Times New Roman" panose="02020603050405020304" pitchFamily="18" charset="0"/>
                <a:sym typeface="+mn-ea"/>
              </a:rPr>
              <a:t>呼噜声</a:t>
            </a:r>
          </a:p>
          <a:p>
            <a:pPr marL="342900" indent="-342900">
              <a:buFont typeface="+mj-lt"/>
              <a:buAutoNum type="arabicPeriod"/>
            </a:pPr>
            <a:r>
              <a:rPr lang="en-US" altLang="zh-CN" dirty="0" err="1">
                <a:solidFill>
                  <a:srgbClr val="FF0000"/>
                </a:solidFill>
                <a:latin typeface="Times New Roman" panose="02020603050405020304" pitchFamily="18" charset="0"/>
                <a:cs typeface="Times New Roman" panose="02020603050405020304" pitchFamily="18" charset="0"/>
                <a:sym typeface="+mn-ea"/>
              </a:rPr>
              <a:t>毛茸茸</a:t>
            </a:r>
            <a:r>
              <a:rPr lang="en-US" altLang="zh-CN" dirty="0" err="1">
                <a:solidFill>
                  <a:schemeClr val="dk1"/>
                </a:solidFill>
                <a:latin typeface="Times New Roman" panose="02020603050405020304" pitchFamily="18" charset="0"/>
                <a:cs typeface="Times New Roman" panose="02020603050405020304" pitchFamily="18" charset="0"/>
                <a:sym typeface="+mn-ea"/>
              </a:rPr>
              <a:t>的小猫</a:t>
            </a:r>
            <a:endParaRPr lang="en-US" altLang="zh-CN" dirty="0">
              <a:solidFill>
                <a:schemeClr val="dk1"/>
              </a:solidFill>
              <a:latin typeface="Times New Roman" panose="02020603050405020304" pitchFamily="18" charset="0"/>
              <a:cs typeface="Times New Roman" panose="02020603050405020304" pitchFamily="18" charset="0"/>
              <a:sym typeface="+mn-ea"/>
            </a:endParaRPr>
          </a:p>
          <a:p>
            <a:pPr marL="342900" lvl="0" indent="-342900">
              <a:buFont typeface="+mj-lt"/>
              <a:buAutoNum type="arabicPeriod"/>
            </a:pPr>
            <a:r>
              <a:rPr lang="en-US" altLang="zh-CN" dirty="0" err="1">
                <a:solidFill>
                  <a:schemeClr val="dk1"/>
                </a:solidFill>
                <a:latin typeface="Times New Roman" panose="02020603050405020304" pitchFamily="18" charset="0"/>
                <a:cs typeface="Times New Roman" panose="02020603050405020304" pitchFamily="18" charset="0"/>
                <a:sym typeface="+mn-ea"/>
              </a:rPr>
              <a:t>小猫</a:t>
            </a:r>
            <a:r>
              <a:rPr lang="en-US" altLang="zh-CN" dirty="0" err="1">
                <a:solidFill>
                  <a:srgbClr val="FF0000"/>
                </a:solidFill>
                <a:latin typeface="Times New Roman" panose="02020603050405020304" pitchFamily="18" charset="0"/>
                <a:cs typeface="Times New Roman" panose="02020603050405020304" pitchFamily="18" charset="0"/>
                <a:sym typeface="+mn-ea"/>
              </a:rPr>
              <a:t>轻轻叫了一声</a:t>
            </a:r>
            <a:r>
              <a:rPr lang="en-US" altLang="zh-CN" dirty="0">
                <a:solidFill>
                  <a:schemeClr val="dk1"/>
                </a:solidFill>
                <a:latin typeface="Times New Roman" panose="02020603050405020304" pitchFamily="18" charset="0"/>
                <a:cs typeface="Times New Roman" panose="02020603050405020304" pitchFamily="18" charset="0"/>
                <a:sym typeface="+mn-ea"/>
              </a:rPr>
              <a:t>, </a:t>
            </a:r>
            <a:r>
              <a:rPr lang="en-US" altLang="zh-CN" dirty="0" err="1">
                <a:solidFill>
                  <a:srgbClr val="FF0000"/>
                </a:solidFill>
                <a:latin typeface="Times New Roman" panose="02020603050405020304" pitchFamily="18" charset="0"/>
                <a:cs typeface="Times New Roman" panose="02020603050405020304" pitchFamily="18" charset="0"/>
                <a:sym typeface="+mn-ea"/>
              </a:rPr>
              <a:t>蜷成了一个毛茸茸的小球</a:t>
            </a:r>
            <a:r>
              <a:rPr lang="en-US" altLang="zh-CN" dirty="0">
                <a:solidFill>
                  <a:schemeClr val="dk1"/>
                </a:solidFill>
                <a:latin typeface="Times New Roman" panose="02020603050405020304" pitchFamily="18" charset="0"/>
                <a:cs typeface="Times New Roman" panose="02020603050405020304" pitchFamily="18" charset="0"/>
                <a:sym typeface="+mn-ea"/>
              </a:rPr>
              <a:t>。</a:t>
            </a:r>
          </a:p>
          <a:p>
            <a:pPr marL="342900" indent="-342900">
              <a:buFont typeface="+mj-lt"/>
              <a:buAutoNum type="arabicPeriod"/>
            </a:pPr>
            <a:r>
              <a:rPr lang="en-US" altLang="zh-CN" dirty="0" err="1">
                <a:solidFill>
                  <a:schemeClr val="dk1"/>
                </a:solidFill>
                <a:latin typeface="Times New Roman" panose="02020603050405020304" pitchFamily="18" charset="0"/>
                <a:cs typeface="Times New Roman" panose="02020603050405020304" pitchFamily="18" charset="0"/>
                <a:sym typeface="+mn-ea"/>
              </a:rPr>
              <a:t>猫咪在我的腿边</a:t>
            </a:r>
            <a:r>
              <a:rPr lang="en-US" altLang="zh-CN" dirty="0" err="1">
                <a:solidFill>
                  <a:srgbClr val="FF0000"/>
                </a:solidFill>
                <a:latin typeface="Times New Roman" panose="02020603050405020304" pitchFamily="18" charset="0"/>
                <a:cs typeface="Times New Roman" panose="02020603050405020304" pitchFamily="18" charset="0"/>
                <a:sym typeface="+mn-ea"/>
              </a:rPr>
              <a:t>蹭来蹭去</a:t>
            </a:r>
            <a:r>
              <a:rPr lang="en-US" altLang="zh-CN" dirty="0">
                <a:solidFill>
                  <a:schemeClr val="dk1"/>
                </a:solidFill>
                <a:latin typeface="Times New Roman" panose="02020603050405020304" pitchFamily="18" charset="0"/>
                <a:cs typeface="Times New Roman" panose="02020603050405020304" pitchFamily="18" charset="0"/>
                <a:sym typeface="+mn-ea"/>
              </a:rPr>
              <a:t>, </a:t>
            </a:r>
            <a:r>
              <a:rPr lang="en-US" altLang="zh-CN" dirty="0" err="1">
                <a:solidFill>
                  <a:srgbClr val="0070C0"/>
                </a:solidFill>
                <a:latin typeface="Times New Roman" panose="02020603050405020304" pitchFamily="18" charset="0"/>
                <a:cs typeface="Times New Roman" panose="02020603050405020304" pitchFamily="18" charset="0"/>
                <a:sym typeface="+mn-ea"/>
              </a:rPr>
              <a:t>高兴地喵喵叫</a:t>
            </a:r>
            <a:r>
              <a:rPr lang="en-US" altLang="zh-CN" dirty="0" err="1">
                <a:solidFill>
                  <a:schemeClr val="dk1"/>
                </a:solidFill>
                <a:latin typeface="Times New Roman" panose="02020603050405020304" pitchFamily="18" charset="0"/>
                <a:cs typeface="Times New Roman" panose="02020603050405020304" pitchFamily="18" charset="0"/>
                <a:sym typeface="+mn-ea"/>
              </a:rPr>
              <a:t>着</a:t>
            </a:r>
            <a:r>
              <a:rPr lang="en-US" altLang="zh-CN" dirty="0">
                <a:solidFill>
                  <a:schemeClr val="dk1"/>
                </a:solidFill>
                <a:latin typeface="Times New Roman" panose="02020603050405020304" pitchFamily="18" charset="0"/>
                <a:cs typeface="Times New Roman" panose="02020603050405020304" pitchFamily="18" charset="0"/>
                <a:sym typeface="+mn-ea"/>
              </a:rPr>
              <a:t>。</a:t>
            </a:r>
          </a:p>
          <a:p>
            <a:pPr marL="342900" lvl="0" indent="-342900">
              <a:buFont typeface="+mj-lt"/>
              <a:buAutoNum type="arabicPeriod"/>
            </a:pPr>
            <a:r>
              <a:rPr lang="en-US" altLang="zh-CN" dirty="0" err="1">
                <a:solidFill>
                  <a:schemeClr val="dk1"/>
                </a:solidFill>
                <a:latin typeface="Times New Roman" panose="02020603050405020304" pitchFamily="18" charset="0"/>
                <a:cs typeface="Times New Roman" panose="02020603050405020304" pitchFamily="18" charset="0"/>
                <a:sym typeface="+mn-ea"/>
              </a:rPr>
              <a:t>猫听到声音就</a:t>
            </a:r>
            <a:r>
              <a:rPr lang="en-US" altLang="zh-CN" dirty="0" err="1">
                <a:solidFill>
                  <a:srgbClr val="0070C0"/>
                </a:solidFill>
                <a:latin typeface="Times New Roman" panose="02020603050405020304" pitchFamily="18" charset="0"/>
                <a:cs typeface="Times New Roman" panose="02020603050405020304" pitchFamily="18" charset="0"/>
                <a:sym typeface="+mn-ea"/>
              </a:rPr>
              <a:t>拱起了背</a:t>
            </a:r>
            <a:r>
              <a:rPr lang="en-US" altLang="zh-CN" dirty="0">
                <a:solidFill>
                  <a:schemeClr val="dk1"/>
                </a:solidFill>
                <a:latin typeface="Times New Roman" panose="02020603050405020304" pitchFamily="18" charset="0"/>
                <a:cs typeface="Times New Roman" panose="02020603050405020304" pitchFamily="18" charset="0"/>
                <a:sym typeface="+mn-ea"/>
              </a:rPr>
              <a:t>。</a:t>
            </a:r>
          </a:p>
          <a:p>
            <a:pPr marL="342900" indent="-342900">
              <a:buFont typeface="+mj-lt"/>
              <a:buAutoNum type="arabicPeriod"/>
            </a:pPr>
            <a:r>
              <a:rPr lang="en-US" altLang="zh-CN" dirty="0" err="1">
                <a:solidFill>
                  <a:schemeClr val="dk1"/>
                </a:solidFill>
                <a:latin typeface="Times New Roman" panose="02020603050405020304" pitchFamily="18" charset="0"/>
                <a:cs typeface="Times New Roman" panose="02020603050405020304" pitchFamily="18" charset="0"/>
                <a:sym typeface="+mn-ea"/>
              </a:rPr>
              <a:t>她</a:t>
            </a:r>
            <a:r>
              <a:rPr lang="en-US" altLang="zh-CN" dirty="0" err="1">
                <a:solidFill>
                  <a:srgbClr val="0070C0"/>
                </a:solidFill>
                <a:latin typeface="Times New Roman" panose="02020603050405020304" pitchFamily="18" charset="0"/>
                <a:cs typeface="Times New Roman" panose="02020603050405020304" pitchFamily="18" charset="0"/>
                <a:sym typeface="+mn-ea"/>
              </a:rPr>
              <a:t>开始洗脸</a:t>
            </a:r>
            <a:r>
              <a:rPr lang="en-US" altLang="zh-CN" dirty="0" err="1">
                <a:solidFill>
                  <a:schemeClr val="dk1"/>
                </a:solidFill>
                <a:latin typeface="Times New Roman" panose="02020603050405020304" pitchFamily="18" charset="0"/>
                <a:cs typeface="Times New Roman" panose="02020603050405020304" pitchFamily="18" charset="0"/>
                <a:sym typeface="+mn-ea"/>
              </a:rPr>
              <a:t>，</a:t>
            </a:r>
            <a:r>
              <a:rPr lang="en-US" altLang="zh-CN" dirty="0" err="1">
                <a:solidFill>
                  <a:srgbClr val="0070C0"/>
                </a:solidFill>
                <a:latin typeface="Times New Roman" panose="02020603050405020304" pitchFamily="18" charset="0"/>
                <a:cs typeface="Times New Roman" panose="02020603050405020304" pitchFamily="18" charset="0"/>
                <a:sym typeface="+mn-ea"/>
              </a:rPr>
              <a:t>舔爪子</a:t>
            </a:r>
            <a:r>
              <a:rPr lang="en-US" altLang="zh-CN" dirty="0" err="1">
                <a:solidFill>
                  <a:schemeClr val="dk1"/>
                </a:solidFill>
                <a:latin typeface="Times New Roman" panose="02020603050405020304" pitchFamily="18" charset="0"/>
                <a:cs typeface="Times New Roman" panose="02020603050405020304" pitchFamily="18" charset="0"/>
                <a:sym typeface="+mn-ea"/>
              </a:rPr>
              <a:t>，</a:t>
            </a:r>
            <a:r>
              <a:rPr lang="en-US" altLang="zh-CN" dirty="0" err="1">
                <a:solidFill>
                  <a:srgbClr val="0070C0"/>
                </a:solidFill>
                <a:latin typeface="Times New Roman" panose="02020603050405020304" pitchFamily="18" charset="0"/>
                <a:cs typeface="Times New Roman" panose="02020603050405020304" pitchFamily="18" charset="0"/>
                <a:sym typeface="+mn-ea"/>
              </a:rPr>
              <a:t>在耳朵上揉来揉去</a:t>
            </a:r>
            <a:endParaRPr lang="en-US" altLang="zh-CN" dirty="0">
              <a:solidFill>
                <a:srgbClr val="0070C0"/>
              </a:solidFill>
              <a:latin typeface="Times New Roman" panose="02020603050405020304" pitchFamily="18" charset="0"/>
              <a:cs typeface="Times New Roman" panose="02020603050405020304" pitchFamily="18" charset="0"/>
              <a:sym typeface="+mn-ea"/>
            </a:endParaRPr>
          </a:p>
          <a:p>
            <a:pPr lvl="0"/>
            <a:endParaRPr lang="en-US" altLang="zh-CN" dirty="0">
              <a:solidFill>
                <a:schemeClr val="dk1"/>
              </a:solidFill>
              <a:latin typeface="Times New Roman" panose="02020603050405020304" pitchFamily="18" charset="0"/>
              <a:cs typeface="Times New Roman" panose="02020603050405020304" pitchFamily="18" charset="0"/>
              <a:sym typeface="+mn-ea"/>
            </a:endParaRPr>
          </a:p>
          <a:p>
            <a:endParaRPr lang="en-US" altLang="zh-CN" dirty="0">
              <a:solidFill>
                <a:schemeClr val="dk1"/>
              </a:solidFill>
              <a:latin typeface="Times New Roman" panose="02020603050405020304" pitchFamily="18" charset="0"/>
              <a:cs typeface="Times New Roman" panose="02020603050405020304" pitchFamily="18" charset="0"/>
              <a:sym typeface="+mn-ea"/>
            </a:endParaRPr>
          </a:p>
          <a:p>
            <a:pPr lvl="0"/>
            <a:endParaRPr lang="en-US" altLang="zh-CN" dirty="0">
              <a:solidFill>
                <a:schemeClr val="dk1"/>
              </a:solidFill>
              <a:latin typeface="Times New Roman" panose="02020603050405020304" pitchFamily="18" charset="0"/>
              <a:cs typeface="Times New Roman" panose="02020603050405020304" pitchFamily="18" charset="0"/>
              <a:sym typeface="+mn-ea"/>
            </a:endParaRPr>
          </a:p>
          <a:p>
            <a:endParaRPr lang="zh-CN" altLang="en-US" dirty="0"/>
          </a:p>
        </p:txBody>
      </p:sp>
      <p:sp>
        <p:nvSpPr>
          <p:cNvPr id="12" name="矩形 11"/>
          <p:cNvSpPr/>
          <p:nvPr/>
        </p:nvSpPr>
        <p:spPr>
          <a:xfrm>
            <a:off x="0" y="642924"/>
            <a:ext cx="3143240" cy="27860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3286116" y="642924"/>
            <a:ext cx="3714776" cy="27860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0" y="0"/>
            <a:ext cx="1571636" cy="369332"/>
          </a:xfrm>
          <a:prstGeom prst="rect">
            <a:avLst/>
          </a:prstGeom>
          <a:solidFill>
            <a:srgbClr val="FFFF00"/>
          </a:solidFill>
        </p:spPr>
        <p:txBody>
          <a:bodyPr wrap="square" rtlCol="0">
            <a:spAutoFit/>
          </a:bodyPr>
          <a:lstStyle/>
          <a:p>
            <a:r>
              <a:rPr lang="en-US" altLang="zh-CN" b="1" dirty="0">
                <a:solidFill>
                  <a:srgbClr val="00B0F0"/>
                </a:solidFill>
              </a:rPr>
              <a:t>Write details</a:t>
            </a:r>
            <a:endParaRPr lang="zh-CN" altLang="en-US" b="1" dirty="0">
              <a:solidFill>
                <a:srgbClr val="00B0F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5286517" y="142858"/>
            <a:ext cx="3857483" cy="2071684"/>
          </a:xfrm>
          <a:prstGeom prst="ellipse">
            <a:avLst/>
          </a:prstGeom>
          <a:ln>
            <a:noFill/>
          </a:ln>
          <a:effectLst>
            <a:softEdge rad="112500"/>
          </a:effectLst>
        </p:spPr>
      </p:pic>
      <p:sp>
        <p:nvSpPr>
          <p:cNvPr id="5" name="矩形 4"/>
          <p:cNvSpPr/>
          <p:nvPr/>
        </p:nvSpPr>
        <p:spPr>
          <a:xfrm>
            <a:off x="142844" y="928676"/>
            <a:ext cx="6500858" cy="1200329"/>
          </a:xfrm>
          <a:prstGeom prst="rect">
            <a:avLst/>
          </a:prstGeom>
        </p:spPr>
        <p:txBody>
          <a:bodyPr wrap="square">
            <a:spAutoFit/>
          </a:bodyPr>
          <a:lstStyle/>
          <a:p>
            <a:pPr lvl="0"/>
            <a:r>
              <a:rPr lang="en-US" altLang="zh-CN" dirty="0">
                <a:solidFill>
                  <a:schemeClr val="dk1"/>
                </a:solidFill>
                <a:latin typeface="Times New Roman" panose="02020603050405020304" pitchFamily="18" charset="0"/>
                <a:cs typeface="Times New Roman" panose="02020603050405020304" pitchFamily="18" charset="0"/>
                <a:sym typeface="+mn-ea"/>
              </a:rPr>
              <a:t>1. </a:t>
            </a:r>
            <a:r>
              <a:rPr lang="en-US" altLang="zh-CN" dirty="0" err="1">
                <a:solidFill>
                  <a:schemeClr val="dk1"/>
                </a:solidFill>
                <a:latin typeface="Times New Roman" panose="02020603050405020304" pitchFamily="18" charset="0"/>
                <a:cs typeface="Times New Roman" panose="02020603050405020304" pitchFamily="18" charset="0"/>
                <a:sym typeface="+mn-ea"/>
              </a:rPr>
              <a:t>Iris伸出手</a:t>
            </a:r>
            <a:r>
              <a:rPr lang="en-US" altLang="zh-CN" dirty="0">
                <a:solidFill>
                  <a:schemeClr val="dk1"/>
                </a:solidFill>
                <a:latin typeface="Times New Roman" panose="02020603050405020304" pitchFamily="18" charset="0"/>
                <a:cs typeface="Times New Roman" panose="02020603050405020304" pitchFamily="18" charset="0"/>
                <a:sym typeface="+mn-ea"/>
              </a:rPr>
              <a:t>，</a:t>
            </a:r>
            <a:r>
              <a:rPr lang="zh-CN" altLang="en-US" dirty="0">
                <a:solidFill>
                  <a:schemeClr val="dk1"/>
                </a:solidFill>
                <a:latin typeface="Times New Roman" panose="02020603050405020304" pitchFamily="18" charset="0"/>
                <a:cs typeface="Times New Roman" panose="02020603050405020304" pitchFamily="18" charset="0"/>
                <a:sym typeface="+mn-ea"/>
              </a:rPr>
              <a:t>抚摸</a:t>
            </a:r>
            <a:r>
              <a:rPr lang="en-US" altLang="zh-CN" dirty="0" err="1">
                <a:solidFill>
                  <a:schemeClr val="dk1"/>
                </a:solidFill>
                <a:latin typeface="Times New Roman" panose="02020603050405020304" pitchFamily="18" charset="0"/>
                <a:cs typeface="Times New Roman" panose="02020603050405020304" pitchFamily="18" charset="0"/>
                <a:sym typeface="+mn-ea"/>
              </a:rPr>
              <a:t>小猫蓬松的毛毛</a:t>
            </a:r>
            <a:r>
              <a:rPr lang="en-US" altLang="zh-CN" dirty="0">
                <a:solidFill>
                  <a:schemeClr val="dk1"/>
                </a:solidFill>
                <a:latin typeface="Times New Roman" panose="02020603050405020304" pitchFamily="18" charset="0"/>
                <a:cs typeface="Times New Roman" panose="02020603050405020304" pitchFamily="18" charset="0"/>
                <a:sym typeface="+mn-ea"/>
              </a:rPr>
              <a:t>。</a:t>
            </a:r>
          </a:p>
          <a:p>
            <a:r>
              <a:rPr lang="en-US" altLang="zh-CN" dirty="0">
                <a:solidFill>
                  <a:schemeClr val="dk1"/>
                </a:solidFill>
                <a:latin typeface="Times New Roman" panose="02020603050405020304" pitchFamily="18" charset="0"/>
                <a:cs typeface="Times New Roman" panose="02020603050405020304" pitchFamily="18" charset="0"/>
                <a:sym typeface="+mn-ea"/>
              </a:rPr>
              <a:t>2. Iris </a:t>
            </a:r>
            <a:r>
              <a:rPr lang="en-US" altLang="zh-CN" dirty="0" err="1">
                <a:solidFill>
                  <a:schemeClr val="dk1"/>
                </a:solidFill>
                <a:latin typeface="Times New Roman" panose="02020603050405020304" pitchFamily="18" charset="0"/>
                <a:cs typeface="Times New Roman" panose="02020603050405020304" pitchFamily="18" charset="0"/>
                <a:sym typeface="+mn-ea"/>
              </a:rPr>
              <a:t>放下书看着小猫,</a:t>
            </a:r>
            <a:r>
              <a:rPr lang="en-US" altLang="zh-CN" dirty="0" err="1">
                <a:solidFill>
                  <a:srgbClr val="FF0000"/>
                </a:solidFill>
                <a:latin typeface="Times New Roman" panose="02020603050405020304" pitchFamily="18" charset="0"/>
                <a:cs typeface="Times New Roman" panose="02020603050405020304" pitchFamily="18" charset="0"/>
                <a:sym typeface="+mn-ea"/>
              </a:rPr>
              <a:t>双眸满是好奇</a:t>
            </a:r>
            <a:r>
              <a:rPr lang="en-US" altLang="zh-CN" dirty="0">
                <a:solidFill>
                  <a:schemeClr val="dk1"/>
                </a:solidFill>
                <a:latin typeface="Times New Roman" panose="02020603050405020304" pitchFamily="18" charset="0"/>
                <a:cs typeface="Times New Roman" panose="02020603050405020304" pitchFamily="18" charset="0"/>
                <a:sym typeface="+mn-ea"/>
              </a:rPr>
              <a:t>。</a:t>
            </a:r>
          </a:p>
          <a:p>
            <a:r>
              <a:rPr lang="en-US" altLang="zh-CN" dirty="0">
                <a:solidFill>
                  <a:schemeClr val="dk1"/>
                </a:solidFill>
                <a:latin typeface="幼圆" panose="02010509060101010101" pitchFamily="49" charset="-122"/>
                <a:cs typeface="幼圆" panose="02010509060101010101" pitchFamily="49" charset="-122"/>
                <a:sym typeface="+mn-ea"/>
              </a:rPr>
              <a:t>3.爱瑞丝睡着了，小猫就在她身边。</a:t>
            </a:r>
          </a:p>
          <a:p>
            <a:r>
              <a:rPr lang="en-US" altLang="zh-CN" dirty="0">
                <a:solidFill>
                  <a:schemeClr val="dk1"/>
                </a:solidFill>
                <a:latin typeface="幼圆" panose="02010509060101010101" pitchFamily="49" charset="-122"/>
                <a:cs typeface="幼圆" panose="02010509060101010101" pitchFamily="49" charset="-122"/>
                <a:sym typeface="+mn-ea"/>
              </a:rPr>
              <a:t>4.Iris的手放在苏拉的肩上，我听到了</a:t>
            </a:r>
            <a:r>
              <a:rPr lang="en-US" altLang="zh-CN" dirty="0">
                <a:solidFill>
                  <a:srgbClr val="FF0000"/>
                </a:solidFill>
                <a:latin typeface="幼圆" panose="02010509060101010101" pitchFamily="49" charset="-122"/>
                <a:cs typeface="幼圆" panose="02010509060101010101" pitchFamily="49" charset="-122"/>
                <a:sym typeface="+mn-ea"/>
              </a:rPr>
              <a:t>轻轻的咕噜声</a:t>
            </a:r>
            <a:r>
              <a:rPr lang="zh-CN" altLang="en-US" dirty="0">
                <a:solidFill>
                  <a:srgbClr val="FF0000"/>
                </a:solidFill>
                <a:latin typeface="幼圆" panose="02010509060101010101" pitchFamily="49" charset="-122"/>
                <a:cs typeface="幼圆" panose="02010509060101010101" pitchFamily="49" charset="-122"/>
                <a:sym typeface="+mn-ea"/>
              </a:rPr>
              <a:t>。</a:t>
            </a:r>
            <a:endParaRPr lang="en-US" altLang="zh-CN" dirty="0">
              <a:solidFill>
                <a:srgbClr val="FF0000"/>
              </a:solidFill>
              <a:latin typeface="幼圆" panose="02010509060101010101" pitchFamily="49" charset="-122"/>
              <a:cs typeface="幼圆" panose="02010509060101010101" pitchFamily="49" charset="-122"/>
              <a:sym typeface="+mn-ea"/>
            </a:endParaRPr>
          </a:p>
        </p:txBody>
      </p:sp>
      <p:sp>
        <p:nvSpPr>
          <p:cNvPr id="6" name="矩形 5"/>
          <p:cNvSpPr/>
          <p:nvPr/>
        </p:nvSpPr>
        <p:spPr>
          <a:xfrm>
            <a:off x="142844" y="2786064"/>
            <a:ext cx="8786874" cy="1200329"/>
          </a:xfrm>
          <a:prstGeom prst="rect">
            <a:avLst/>
          </a:prstGeom>
        </p:spPr>
        <p:txBody>
          <a:bodyPr wrap="square">
            <a:spAutoFit/>
          </a:bodyPr>
          <a:lstStyle/>
          <a:p>
            <a:pPr lvl="0"/>
            <a:r>
              <a:rPr lang="en-US" altLang="zh-CN" dirty="0">
                <a:solidFill>
                  <a:srgbClr val="FF0000"/>
                </a:solidFill>
                <a:latin typeface="幼圆" panose="02010509060101010101" pitchFamily="49" charset="-122"/>
                <a:cs typeface="Times New Roman" panose="02020603050405020304" pitchFamily="18" charset="0"/>
                <a:sym typeface="+mn-ea"/>
              </a:rPr>
              <a:t>1.</a:t>
            </a:r>
            <a:r>
              <a:rPr lang="en-US" altLang="zh-CN" dirty="0">
                <a:solidFill>
                  <a:prstClr val="black"/>
                </a:solidFill>
                <a:latin typeface="Times New Roman" panose="02020603050405020304" pitchFamily="18" charset="0"/>
                <a:cs typeface="Times New Roman" panose="02020603050405020304" pitchFamily="18" charset="0"/>
                <a:sym typeface="+mn-ea"/>
              </a:rPr>
              <a:t>Iris </a:t>
            </a:r>
            <a:r>
              <a:rPr lang="en-US" altLang="zh-CN" dirty="0">
                <a:solidFill>
                  <a:srgbClr val="FF0000"/>
                </a:solidFill>
                <a:latin typeface="Times New Roman" panose="02020603050405020304" pitchFamily="18" charset="0"/>
                <a:cs typeface="Times New Roman" panose="02020603050405020304" pitchFamily="18" charset="0"/>
                <a:sym typeface="+mn-ea"/>
              </a:rPr>
              <a:t>reached out her </a:t>
            </a:r>
            <a:r>
              <a:rPr lang="en-US" altLang="zh-CN" dirty="0">
                <a:solidFill>
                  <a:prstClr val="black"/>
                </a:solidFill>
                <a:latin typeface="Times New Roman" panose="02020603050405020304" pitchFamily="18" charset="0"/>
                <a:cs typeface="Times New Roman" panose="02020603050405020304" pitchFamily="18" charset="0"/>
                <a:sym typeface="+mn-ea"/>
              </a:rPr>
              <a:t>hands</a:t>
            </a:r>
            <a:r>
              <a:rPr lang="zh-CN" altLang="en-US" dirty="0">
                <a:solidFill>
                  <a:prstClr val="black"/>
                </a:solidFill>
                <a:latin typeface="Times New Roman" panose="02020603050405020304" pitchFamily="18" charset="0"/>
                <a:cs typeface="Times New Roman" panose="02020603050405020304" pitchFamily="18" charset="0"/>
                <a:sym typeface="+mn-ea"/>
              </a:rPr>
              <a:t>，</a:t>
            </a:r>
            <a:r>
              <a:rPr lang="en-US" altLang="zh-CN" dirty="0">
                <a:solidFill>
                  <a:srgbClr val="FF0000"/>
                </a:solidFill>
                <a:latin typeface="Times New Roman" panose="02020603050405020304" pitchFamily="18" charset="0"/>
                <a:cs typeface="Times New Roman" panose="02020603050405020304" pitchFamily="18" charset="0"/>
                <a:sym typeface="+mn-ea"/>
              </a:rPr>
              <a:t>running her fingers through </a:t>
            </a:r>
            <a:r>
              <a:rPr lang="en-US" altLang="zh-CN" dirty="0">
                <a:solidFill>
                  <a:prstClr val="black"/>
                </a:solidFill>
                <a:latin typeface="Times New Roman" panose="02020603050405020304" pitchFamily="18" charset="0"/>
                <a:cs typeface="Times New Roman" panose="02020603050405020304" pitchFamily="18" charset="0"/>
                <a:sym typeface="+mn-ea"/>
              </a:rPr>
              <a:t>the </a:t>
            </a:r>
            <a:r>
              <a:rPr lang="en-US" altLang="zh-CN" dirty="0">
                <a:solidFill>
                  <a:srgbClr val="00B0F0"/>
                </a:solidFill>
                <a:latin typeface="Times New Roman" panose="02020603050405020304" pitchFamily="18" charset="0"/>
                <a:cs typeface="Times New Roman" panose="02020603050405020304" pitchFamily="18" charset="0"/>
                <a:sym typeface="+mn-ea"/>
              </a:rPr>
              <a:t>puffy fur </a:t>
            </a:r>
            <a:r>
              <a:rPr lang="en-US" altLang="zh-CN" dirty="0">
                <a:solidFill>
                  <a:prstClr val="black"/>
                </a:solidFill>
                <a:latin typeface="Times New Roman" panose="02020603050405020304" pitchFamily="18" charset="0"/>
                <a:cs typeface="Times New Roman" panose="02020603050405020304" pitchFamily="18" charset="0"/>
                <a:sym typeface="+mn-ea"/>
              </a:rPr>
              <a:t>of the kitten.</a:t>
            </a:r>
          </a:p>
          <a:p>
            <a:pPr lvl="0"/>
            <a:r>
              <a:rPr lang="en-US" altLang="zh-CN" dirty="0">
                <a:solidFill>
                  <a:prstClr val="black"/>
                </a:solidFill>
                <a:latin typeface="Times New Roman" panose="02020603050405020304" pitchFamily="18" charset="0"/>
                <a:cs typeface="Times New Roman" panose="02020603050405020304" pitchFamily="18" charset="0"/>
                <a:sym typeface="+mn-ea"/>
              </a:rPr>
              <a:t>2.Her eyes </a:t>
            </a:r>
            <a:r>
              <a:rPr lang="en-US" altLang="zh-CN" dirty="0">
                <a:solidFill>
                  <a:srgbClr val="00B0F0"/>
                </a:solidFill>
                <a:latin typeface="Times New Roman" panose="02020603050405020304" pitchFamily="18" charset="0"/>
                <a:cs typeface="Times New Roman" panose="02020603050405020304" pitchFamily="18" charset="0"/>
                <a:sym typeface="+mn-ea"/>
              </a:rPr>
              <a:t>glittering(</a:t>
            </a:r>
            <a:r>
              <a:rPr lang="zh-CN" altLang="en-US" dirty="0">
                <a:solidFill>
                  <a:srgbClr val="00B0F0"/>
                </a:solidFill>
                <a:latin typeface="Times New Roman" panose="02020603050405020304" pitchFamily="18" charset="0"/>
                <a:cs typeface="Times New Roman" panose="02020603050405020304" pitchFamily="18" charset="0"/>
                <a:sym typeface="+mn-ea"/>
              </a:rPr>
              <a:t>闪耀</a:t>
            </a:r>
            <a:r>
              <a:rPr lang="en-US" altLang="zh-CN" dirty="0">
                <a:solidFill>
                  <a:srgbClr val="00B0F0"/>
                </a:solidFill>
                <a:latin typeface="Times New Roman" panose="02020603050405020304" pitchFamily="18" charset="0"/>
                <a:cs typeface="Times New Roman" panose="02020603050405020304" pitchFamily="18" charset="0"/>
                <a:sym typeface="+mn-ea"/>
              </a:rPr>
              <a:t>) with curiosity</a:t>
            </a:r>
            <a:r>
              <a:rPr lang="en-US" altLang="zh-CN" dirty="0">
                <a:solidFill>
                  <a:prstClr val="black"/>
                </a:solidFill>
                <a:latin typeface="Times New Roman" panose="02020603050405020304" pitchFamily="18" charset="0"/>
                <a:cs typeface="Times New Roman" panose="02020603050405020304" pitchFamily="18" charset="0"/>
                <a:sym typeface="+mn-ea"/>
              </a:rPr>
              <a:t>, Iris put down her book ,</a:t>
            </a:r>
            <a:r>
              <a:rPr lang="en-US" altLang="zh-CN" dirty="0">
                <a:solidFill>
                  <a:srgbClr val="FF0000"/>
                </a:solidFill>
                <a:latin typeface="Times New Roman" panose="02020603050405020304" pitchFamily="18" charset="0"/>
                <a:cs typeface="Times New Roman" panose="02020603050405020304" pitchFamily="18" charset="0"/>
                <a:sym typeface="+mn-ea"/>
              </a:rPr>
              <a:t>looking at </a:t>
            </a:r>
            <a:r>
              <a:rPr lang="en-US" altLang="zh-CN" dirty="0">
                <a:solidFill>
                  <a:prstClr val="black"/>
                </a:solidFill>
                <a:latin typeface="Times New Roman" panose="02020603050405020304" pitchFamily="18" charset="0"/>
                <a:cs typeface="Times New Roman" panose="02020603050405020304" pitchFamily="18" charset="0"/>
                <a:sym typeface="+mn-ea"/>
              </a:rPr>
              <a:t>the kitten</a:t>
            </a:r>
            <a:r>
              <a:rPr lang="en-US" altLang="zh-CN" dirty="0">
                <a:solidFill>
                  <a:prstClr val="black"/>
                </a:solidFill>
                <a:latin typeface="幼圆" panose="02010509060101010101" pitchFamily="49" charset="-122"/>
                <a:cs typeface="幼圆" panose="02010509060101010101" pitchFamily="49" charset="-122"/>
                <a:sym typeface="+mn-ea"/>
              </a:rPr>
              <a:t>.</a:t>
            </a:r>
          </a:p>
          <a:p>
            <a:pPr lvl="0"/>
            <a:r>
              <a:rPr lang="en-US" altLang="zh-CN" dirty="0">
                <a:solidFill>
                  <a:prstClr val="black"/>
                </a:solidFill>
                <a:latin typeface="Times New Roman" panose="02020603050405020304" pitchFamily="18" charset="0"/>
                <a:cs typeface="Times New Roman" panose="02020603050405020304" pitchFamily="18" charset="0"/>
                <a:sym typeface="+mn-ea"/>
              </a:rPr>
              <a:t>3.Iris </a:t>
            </a:r>
            <a:r>
              <a:rPr lang="en-US" altLang="zh-CN" dirty="0">
                <a:solidFill>
                  <a:srgbClr val="FF0000"/>
                </a:solidFill>
                <a:latin typeface="Times New Roman" panose="02020603050405020304" pitchFamily="18" charset="0"/>
                <a:cs typeface="Times New Roman" panose="02020603050405020304" pitchFamily="18" charset="0"/>
                <a:sym typeface="+mn-ea"/>
              </a:rPr>
              <a:t>had fallen asleep/</a:t>
            </a:r>
            <a:r>
              <a:rPr lang="en-US" altLang="zh-CN" dirty="0">
                <a:solidFill>
                  <a:srgbClr val="0070C0"/>
                </a:solidFill>
                <a:latin typeface="Times New Roman" panose="02020603050405020304" pitchFamily="18" charset="0"/>
                <a:cs typeface="Times New Roman" panose="02020603050405020304" pitchFamily="18" charset="0"/>
                <a:sym typeface="+mn-ea"/>
              </a:rPr>
              <a:t>had fallen a deep sleep/</a:t>
            </a:r>
            <a:r>
              <a:rPr lang="en-US" altLang="zh-CN" dirty="0">
                <a:solidFill>
                  <a:srgbClr val="FF0000"/>
                </a:solidFill>
                <a:latin typeface="Times New Roman" panose="02020603050405020304" pitchFamily="18" charset="0"/>
                <a:cs typeface="Times New Roman" panose="02020603050405020304" pitchFamily="18" charset="0"/>
                <a:sym typeface="+mn-ea"/>
              </a:rPr>
              <a:t>had a sound sleep </a:t>
            </a:r>
            <a:r>
              <a:rPr lang="en-US" altLang="zh-CN" dirty="0">
                <a:solidFill>
                  <a:srgbClr val="0070C0"/>
                </a:solidFill>
                <a:latin typeface="Times New Roman" panose="02020603050405020304" pitchFamily="18" charset="0"/>
                <a:cs typeface="Times New Roman" panose="02020603050405020304" pitchFamily="18" charset="0"/>
                <a:sym typeface="+mn-ea"/>
              </a:rPr>
              <a:t>with</a:t>
            </a:r>
            <a:r>
              <a:rPr lang="en-US" altLang="zh-CN" dirty="0">
                <a:solidFill>
                  <a:prstClr val="black"/>
                </a:solidFill>
                <a:latin typeface="Times New Roman" panose="02020603050405020304" pitchFamily="18" charset="0"/>
                <a:cs typeface="Times New Roman" panose="02020603050405020304" pitchFamily="18" charset="0"/>
                <a:sym typeface="+mn-ea"/>
              </a:rPr>
              <a:t> her kitten </a:t>
            </a:r>
            <a:r>
              <a:rPr lang="en-US" altLang="zh-CN" dirty="0">
                <a:solidFill>
                  <a:srgbClr val="0070C0"/>
                </a:solidFill>
                <a:latin typeface="Times New Roman" panose="02020603050405020304" pitchFamily="18" charset="0"/>
                <a:cs typeface="Times New Roman" panose="02020603050405020304" pitchFamily="18" charset="0"/>
                <a:sym typeface="+mn-ea"/>
              </a:rPr>
              <a:t>by her side</a:t>
            </a:r>
            <a:r>
              <a:rPr lang="en-US" altLang="zh-CN" dirty="0">
                <a:solidFill>
                  <a:prstClr val="black"/>
                </a:solidFill>
                <a:latin typeface="Times New Roman" panose="02020603050405020304" pitchFamily="18" charset="0"/>
                <a:cs typeface="Times New Roman" panose="02020603050405020304" pitchFamily="18" charset="0"/>
                <a:sym typeface="+mn-ea"/>
              </a:rPr>
              <a:t>.</a:t>
            </a:r>
          </a:p>
          <a:p>
            <a:pPr lvl="0"/>
            <a:r>
              <a:rPr lang="en-US" altLang="zh-CN" dirty="0">
                <a:solidFill>
                  <a:prstClr val="black"/>
                </a:solidFill>
                <a:latin typeface="幼圆" panose="02010509060101010101" pitchFamily="49" charset="-122"/>
                <a:cs typeface="幼圆" panose="02010509060101010101" pitchFamily="49" charset="-122"/>
                <a:sym typeface="+mn-ea"/>
              </a:rPr>
              <a:t>4.</a:t>
            </a:r>
            <a:r>
              <a:rPr lang="en-US" altLang="zh-CN" dirty="0">
                <a:solidFill>
                  <a:prstClr val="black"/>
                </a:solidFill>
                <a:latin typeface="Times New Roman" panose="02020603050405020304" pitchFamily="18" charset="0"/>
                <a:cs typeface="Times New Roman" panose="02020603050405020304" pitchFamily="18" charset="0"/>
                <a:sym typeface="+mn-ea"/>
              </a:rPr>
              <a:t>Iris's </a:t>
            </a:r>
            <a:r>
              <a:rPr lang="en-US" altLang="zh-CN" dirty="0">
                <a:solidFill>
                  <a:srgbClr val="FF0000"/>
                </a:solidFill>
                <a:latin typeface="Times New Roman" panose="02020603050405020304" pitchFamily="18" charset="0"/>
                <a:cs typeface="Times New Roman" panose="02020603050405020304" pitchFamily="18" charset="0"/>
                <a:sym typeface="+mn-ea"/>
              </a:rPr>
              <a:t>hand rested on </a:t>
            </a:r>
            <a:r>
              <a:rPr lang="en-US" altLang="zh-CN" dirty="0" err="1">
                <a:solidFill>
                  <a:prstClr val="black"/>
                </a:solidFill>
                <a:latin typeface="Times New Roman" panose="02020603050405020304" pitchFamily="18" charset="0"/>
                <a:cs typeface="Times New Roman" panose="02020603050405020304" pitchFamily="18" charset="0"/>
                <a:sym typeface="+mn-ea"/>
              </a:rPr>
              <a:t>Thula's</a:t>
            </a:r>
            <a:r>
              <a:rPr lang="en-US" altLang="zh-CN" dirty="0">
                <a:solidFill>
                  <a:prstClr val="black"/>
                </a:solidFill>
                <a:latin typeface="Times New Roman" panose="02020603050405020304" pitchFamily="18" charset="0"/>
                <a:cs typeface="Times New Roman" panose="02020603050405020304" pitchFamily="18" charset="0"/>
                <a:sym typeface="+mn-ea"/>
              </a:rPr>
              <a:t> </a:t>
            </a:r>
            <a:r>
              <a:rPr lang="en-US" altLang="zh-CN" dirty="0">
                <a:solidFill>
                  <a:srgbClr val="FF0000"/>
                </a:solidFill>
                <a:latin typeface="Times New Roman" panose="02020603050405020304" pitchFamily="18" charset="0"/>
                <a:cs typeface="Times New Roman" panose="02020603050405020304" pitchFamily="18" charset="0"/>
                <a:sym typeface="+mn-ea"/>
              </a:rPr>
              <a:t>shoulders </a:t>
            </a:r>
            <a:r>
              <a:rPr lang="en-US" altLang="zh-CN" dirty="0">
                <a:solidFill>
                  <a:prstClr val="black"/>
                </a:solidFill>
                <a:latin typeface="Times New Roman" panose="02020603050405020304" pitchFamily="18" charset="0"/>
                <a:cs typeface="Times New Roman" panose="02020603050405020304" pitchFamily="18" charset="0"/>
                <a:sym typeface="+mn-ea"/>
              </a:rPr>
              <a:t>and I could </a:t>
            </a:r>
            <a:r>
              <a:rPr lang="en-US" altLang="zh-CN" dirty="0">
                <a:solidFill>
                  <a:srgbClr val="FF0000"/>
                </a:solidFill>
                <a:latin typeface="Times New Roman" panose="02020603050405020304" pitchFamily="18" charset="0"/>
                <a:cs typeface="Times New Roman" panose="02020603050405020304" pitchFamily="18" charset="0"/>
                <a:sym typeface="+mn-ea"/>
              </a:rPr>
              <a:t>hear a gentle purr</a:t>
            </a:r>
            <a:r>
              <a:rPr lang="en-US" altLang="zh-CN" dirty="0">
                <a:solidFill>
                  <a:prstClr val="black"/>
                </a:solidFill>
                <a:latin typeface="Times New Roman" panose="02020603050405020304" pitchFamily="18" charset="0"/>
                <a:cs typeface="Times New Roman" panose="02020603050405020304" pitchFamily="18" charset="0"/>
                <a:sym typeface="+mn-ea"/>
              </a:rPr>
              <a:t>.</a:t>
            </a:r>
            <a:endParaRPr lang="en-US" altLang="zh-CN" dirty="0">
              <a:solidFill>
                <a:prstClr val="black"/>
              </a:solidFill>
              <a:latin typeface="幼圆" panose="02010509060101010101" pitchFamily="49" charset="-122"/>
              <a:cs typeface="幼圆" panose="02010509060101010101" pitchFamily="49" charset="-122"/>
              <a:sym typeface="+mn-ea"/>
            </a:endParaRPr>
          </a:p>
        </p:txBody>
      </p:sp>
      <p:sp>
        <p:nvSpPr>
          <p:cNvPr id="7" name="TextBox 6"/>
          <p:cNvSpPr txBox="1"/>
          <p:nvPr/>
        </p:nvSpPr>
        <p:spPr>
          <a:xfrm>
            <a:off x="0" y="0"/>
            <a:ext cx="1571636" cy="369332"/>
          </a:xfrm>
          <a:prstGeom prst="rect">
            <a:avLst/>
          </a:prstGeom>
          <a:solidFill>
            <a:srgbClr val="FFFF00"/>
          </a:solidFill>
        </p:spPr>
        <p:txBody>
          <a:bodyPr wrap="square" rtlCol="0">
            <a:spAutoFit/>
          </a:bodyPr>
          <a:lstStyle/>
          <a:p>
            <a:r>
              <a:rPr lang="en-US" altLang="zh-CN" b="1" dirty="0">
                <a:solidFill>
                  <a:srgbClr val="00B0F0"/>
                </a:solidFill>
                <a:latin typeface="Times New Roman" panose="02020603050405020304" pitchFamily="18" charset="0"/>
                <a:cs typeface="Times New Roman" panose="02020603050405020304" pitchFamily="18" charset="0"/>
              </a:rPr>
              <a:t>Write details</a:t>
            </a:r>
            <a:endParaRPr lang="zh-CN" altLang="en-US" b="1" dirty="0">
              <a:solidFill>
                <a:srgbClr val="00B0F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282" y="142858"/>
            <a:ext cx="8715436" cy="5632311"/>
          </a:xfrm>
          <a:prstGeom prst="rect">
            <a:avLst/>
          </a:prstGeom>
          <a:noFill/>
        </p:spPr>
        <p:txBody>
          <a:bodyPr wrap="square" rtlCol="0">
            <a:spAutoFit/>
          </a:bodyPr>
          <a:lstStyle/>
          <a:p>
            <a:pPr algn="just">
              <a:lnSpc>
                <a:spcPct val="200000"/>
              </a:lnSpc>
            </a:pPr>
            <a:r>
              <a:rPr lang="en-US" altLang="zh-CN" dirty="0">
                <a:latin typeface="Times New Roman" panose="02020603050405020304" pitchFamily="18" charset="0"/>
                <a:ea typeface="HGBZ_CNKI" pitchFamily="2" charset="-122"/>
                <a:cs typeface="Times New Roman" panose="02020603050405020304" pitchFamily="18" charset="0"/>
              </a:rPr>
              <a:t>        Almost immediately, Iris’s mood changed.  Her </a:t>
            </a:r>
            <a:r>
              <a:rPr lang="en-US" altLang="zh-CN" dirty="0">
                <a:solidFill>
                  <a:srgbClr val="FF0000"/>
                </a:solidFill>
                <a:latin typeface="Times New Roman" panose="02020603050405020304" pitchFamily="18" charset="0"/>
                <a:ea typeface="HGBZ_CNKI" pitchFamily="2" charset="-122"/>
                <a:cs typeface="Times New Roman" panose="02020603050405020304" pitchFamily="18" charset="0"/>
              </a:rPr>
              <a:t>sobs</a:t>
            </a:r>
            <a:r>
              <a:rPr lang="en-US" altLang="zh-CN" dirty="0">
                <a:latin typeface="Times New Roman" panose="02020603050405020304" pitchFamily="18" charset="0"/>
                <a:ea typeface="HGBZ_CNKI" pitchFamily="2" charset="-122"/>
                <a:cs typeface="Times New Roman" panose="02020603050405020304" pitchFamily="18" charset="0"/>
              </a:rPr>
              <a:t> gradually </a:t>
            </a:r>
            <a:r>
              <a:rPr lang="en-US" altLang="zh-CN" dirty="0">
                <a:solidFill>
                  <a:srgbClr val="FF0000"/>
                </a:solidFill>
                <a:latin typeface="Times New Roman" panose="02020603050405020304" pitchFamily="18" charset="0"/>
                <a:ea typeface="HGBZ_CNKI" pitchFamily="2" charset="-122"/>
                <a:cs typeface="Times New Roman" panose="02020603050405020304" pitchFamily="18" charset="0"/>
              </a:rPr>
              <a:t>died down</a:t>
            </a:r>
            <a:r>
              <a:rPr lang="en-US" altLang="zh-CN" dirty="0">
                <a:latin typeface="Times New Roman" panose="02020603050405020304" pitchFamily="18" charset="0"/>
                <a:ea typeface="HGBZ_CNKI" pitchFamily="2" charset="-122"/>
                <a:cs typeface="Times New Roman" panose="02020603050405020304" pitchFamily="18" charset="0"/>
              </a:rPr>
              <a:t>. Then as if by magic, she </a:t>
            </a:r>
            <a:r>
              <a:rPr lang="en-US" altLang="zh-CN" dirty="0">
                <a:solidFill>
                  <a:srgbClr val="FF0000"/>
                </a:solidFill>
                <a:latin typeface="Times New Roman" panose="02020603050405020304" pitchFamily="18" charset="0"/>
                <a:ea typeface="HGBZ_CNKI" pitchFamily="2" charset="-122"/>
                <a:cs typeface="Times New Roman" panose="02020603050405020304" pitchFamily="18" charset="0"/>
              </a:rPr>
              <a:t>giggling  at  </a:t>
            </a:r>
            <a:r>
              <a:rPr lang="en-US" altLang="zh-CN" dirty="0" err="1">
                <a:latin typeface="Times New Roman" panose="02020603050405020304" pitchFamily="18" charset="0"/>
                <a:ea typeface="HGBZ_CNKI" pitchFamily="2" charset="-122"/>
                <a:cs typeface="Times New Roman" panose="02020603050405020304" pitchFamily="18" charset="0"/>
              </a:rPr>
              <a:t>Thula’s</a:t>
            </a:r>
            <a:r>
              <a:rPr lang="en-US" altLang="zh-CN" dirty="0">
                <a:latin typeface="Times New Roman" panose="02020603050405020304" pitchFamily="18" charset="0"/>
                <a:ea typeface="HGBZ_CNKI" pitchFamily="2" charset="-122"/>
                <a:cs typeface="Times New Roman" panose="02020603050405020304" pitchFamily="18" charset="0"/>
              </a:rPr>
              <a:t>  huge  ears  as  they  were  folded  down  forward  and  then  pinged  back(</a:t>
            </a:r>
            <a:r>
              <a:rPr lang="zh-CN" altLang="zh-CN" dirty="0">
                <a:latin typeface="Times New Roman" panose="02020603050405020304" pitchFamily="18" charset="0"/>
                <a:ea typeface="HGBZ_CNKI" pitchFamily="2" charset="-122"/>
                <a:cs typeface="Times New Roman" panose="02020603050405020304" pitchFamily="18" charset="0"/>
              </a:rPr>
              <a:t>弹回</a:t>
            </a:r>
            <a:r>
              <a:rPr lang="en-US" altLang="zh-CN" dirty="0">
                <a:latin typeface="Times New Roman" panose="02020603050405020304" pitchFamily="18" charset="0"/>
                <a:ea typeface="HGBZ_CNKI" pitchFamily="2" charset="-122"/>
                <a:cs typeface="Times New Roman" panose="02020603050405020304" pitchFamily="18" charset="0"/>
              </a:rPr>
              <a:t>). </a:t>
            </a:r>
            <a:r>
              <a:rPr lang="en-US" altLang="zh-CN" dirty="0">
                <a:solidFill>
                  <a:srgbClr val="FF0000"/>
                </a:solidFill>
                <a:latin typeface="Times New Roman" panose="02020603050405020304" pitchFamily="18" charset="0"/>
                <a:ea typeface="HGBZ_CNKI" pitchFamily="2" charset="-122"/>
                <a:cs typeface="Times New Roman" panose="02020603050405020304" pitchFamily="18" charset="0"/>
              </a:rPr>
              <a:t>Her eyes glittering with curiosity</a:t>
            </a:r>
            <a:r>
              <a:rPr lang="en-US" altLang="zh-CN" dirty="0">
                <a:latin typeface="Times New Roman" panose="02020603050405020304" pitchFamily="18" charset="0"/>
                <a:ea typeface="HGBZ_CNKI" pitchFamily="2" charset="-122"/>
                <a:cs typeface="Times New Roman" panose="02020603050405020304" pitchFamily="18" charset="0"/>
              </a:rPr>
              <a:t>, Iris  put  down  </a:t>
            </a:r>
            <a:r>
              <a:rPr lang="en-US" altLang="zh-CN" dirty="0">
                <a:solidFill>
                  <a:srgbClr val="0070C0"/>
                </a:solidFill>
                <a:latin typeface="Times New Roman" panose="02020603050405020304" pitchFamily="18" charset="0"/>
                <a:ea typeface="HGBZ_CNKI" pitchFamily="2" charset="-122"/>
                <a:cs typeface="Times New Roman" panose="02020603050405020304" pitchFamily="18" charset="0"/>
              </a:rPr>
              <a:t>her  favorite book, </a:t>
            </a:r>
            <a:r>
              <a:rPr lang="en-US" altLang="zh-CN" dirty="0">
                <a:latin typeface="Times New Roman" panose="02020603050405020304" pitchFamily="18" charset="0"/>
                <a:ea typeface="HGBZ_CNKI" pitchFamily="2" charset="-122"/>
                <a:cs typeface="Times New Roman" panose="02020603050405020304" pitchFamily="18" charset="0"/>
              </a:rPr>
              <a:t>looking  at  the  </a:t>
            </a:r>
            <a:r>
              <a:rPr lang="en-US" altLang="zh-CN" dirty="0">
                <a:solidFill>
                  <a:srgbClr val="FF0000"/>
                </a:solidFill>
                <a:latin typeface="Times New Roman" panose="02020603050405020304" pitchFamily="18" charset="0"/>
                <a:ea typeface="HGBZ_CNKI" pitchFamily="2" charset="-122"/>
                <a:cs typeface="Times New Roman" panose="02020603050405020304" pitchFamily="18" charset="0"/>
              </a:rPr>
              <a:t>kitten </a:t>
            </a:r>
            <a:r>
              <a:rPr lang="en-US" altLang="zh-CN" dirty="0">
                <a:latin typeface="Times New Roman" panose="02020603050405020304" pitchFamily="18" charset="0"/>
                <a:ea typeface="HGBZ_CNKI" pitchFamily="2" charset="-122"/>
                <a:cs typeface="Times New Roman" panose="02020603050405020304" pitchFamily="18" charset="0"/>
              </a:rPr>
              <a:t> with  great  joy. The little</a:t>
            </a:r>
            <a:r>
              <a:rPr lang="en-US" altLang="zh-CN" dirty="0">
                <a:solidFill>
                  <a:srgbClr val="FF0000"/>
                </a:solidFill>
                <a:latin typeface="Times New Roman" panose="02020603050405020304" pitchFamily="18" charset="0"/>
                <a:ea typeface="HGBZ_CNKI" pitchFamily="2" charset="-122"/>
                <a:cs typeface="Times New Roman" panose="02020603050405020304" pitchFamily="18" charset="0"/>
              </a:rPr>
              <a:t> </a:t>
            </a:r>
            <a:r>
              <a:rPr lang="en-US" altLang="zh-CN" dirty="0">
                <a:solidFill>
                  <a:srgbClr val="0070C0"/>
                </a:solidFill>
                <a:latin typeface="Times New Roman" panose="02020603050405020304" pitchFamily="18" charset="0"/>
                <a:ea typeface="HGBZ_CNKI" pitchFamily="2" charset="-122"/>
                <a:cs typeface="Times New Roman" panose="02020603050405020304" pitchFamily="18" charset="0"/>
              </a:rPr>
              <a:t>creature</a:t>
            </a:r>
            <a:r>
              <a:rPr lang="en-US" altLang="zh-CN" dirty="0">
                <a:solidFill>
                  <a:srgbClr val="FF0000"/>
                </a:solidFill>
                <a:latin typeface="Times New Roman" panose="02020603050405020304" pitchFamily="18" charset="0"/>
                <a:ea typeface="HGBZ_CNKI" pitchFamily="2" charset="-122"/>
                <a:cs typeface="Times New Roman" panose="02020603050405020304" pitchFamily="18" charset="0"/>
              </a:rPr>
              <a:t> made a soft meow</a:t>
            </a:r>
            <a:r>
              <a:rPr lang="en-US" altLang="zh-CN" dirty="0">
                <a:latin typeface="Times New Roman" panose="02020603050405020304" pitchFamily="18" charset="0"/>
                <a:ea typeface="HGBZ_CNKI" pitchFamily="2" charset="-122"/>
                <a:cs typeface="Times New Roman" panose="02020603050405020304" pitchFamily="18" charset="0"/>
              </a:rPr>
              <a:t>, </a:t>
            </a:r>
            <a:r>
              <a:rPr lang="en-US" altLang="zh-CN" dirty="0">
                <a:solidFill>
                  <a:srgbClr val="FF0000"/>
                </a:solidFill>
                <a:latin typeface="Times New Roman" panose="02020603050405020304" pitchFamily="18" charset="0"/>
                <a:ea typeface="HGBZ_CNKI" pitchFamily="2" charset="-122"/>
                <a:cs typeface="Times New Roman" panose="02020603050405020304" pitchFamily="18" charset="0"/>
              </a:rPr>
              <a:t>curling itself into a </a:t>
            </a:r>
            <a:r>
              <a:rPr lang="en-US" altLang="zh-CN" dirty="0">
                <a:solidFill>
                  <a:srgbClr val="0070C0"/>
                </a:solidFill>
                <a:latin typeface="Times New Roman" panose="02020603050405020304" pitchFamily="18" charset="0"/>
                <a:ea typeface="HGBZ_CNKI" pitchFamily="2" charset="-122"/>
                <a:cs typeface="Times New Roman" panose="02020603050405020304" pitchFamily="18" charset="0"/>
              </a:rPr>
              <a:t>furry </a:t>
            </a:r>
            <a:r>
              <a:rPr lang="en-US" altLang="zh-CN" dirty="0">
                <a:solidFill>
                  <a:srgbClr val="FF0000"/>
                </a:solidFill>
                <a:latin typeface="Times New Roman" panose="02020603050405020304" pitchFamily="18" charset="0"/>
                <a:ea typeface="HGBZ_CNKI" pitchFamily="2" charset="-122"/>
                <a:cs typeface="Times New Roman" panose="02020603050405020304" pitchFamily="18" charset="0"/>
              </a:rPr>
              <a:t>little ball</a:t>
            </a:r>
            <a:r>
              <a:rPr lang="en-US" altLang="zh-CN" dirty="0">
                <a:latin typeface="Times New Roman" panose="02020603050405020304" pitchFamily="18" charset="0"/>
                <a:ea typeface="HGBZ_CNKI" pitchFamily="2" charset="-122"/>
                <a:cs typeface="Times New Roman" panose="02020603050405020304" pitchFamily="18" charset="0"/>
              </a:rPr>
              <a:t>. Iris reached out her hands, </a:t>
            </a:r>
            <a:r>
              <a:rPr lang="en-US" altLang="zh-CN" dirty="0">
                <a:solidFill>
                  <a:srgbClr val="FF0000"/>
                </a:solidFill>
                <a:latin typeface="Times New Roman" panose="02020603050405020304" pitchFamily="18" charset="0"/>
                <a:ea typeface="HGBZ_CNKI" pitchFamily="2" charset="-122"/>
                <a:cs typeface="Times New Roman" panose="02020603050405020304" pitchFamily="18" charset="0"/>
              </a:rPr>
              <a:t>running her fingers through the puffy fur </a:t>
            </a:r>
            <a:r>
              <a:rPr lang="en-US" altLang="zh-CN" dirty="0">
                <a:latin typeface="Times New Roman" panose="02020603050405020304" pitchFamily="18" charset="0"/>
                <a:ea typeface="HGBZ_CNKI" pitchFamily="2" charset="-122"/>
                <a:cs typeface="Times New Roman" panose="02020603050405020304" pitchFamily="18" charset="0"/>
              </a:rPr>
              <a:t>of the kitten. </a:t>
            </a:r>
            <a:r>
              <a:rPr lang="en-US" altLang="zh-CN" u="sng" dirty="0">
                <a:latin typeface="Times New Roman" panose="02020603050405020304" pitchFamily="18" charset="0"/>
                <a:ea typeface="HGBZ_CNKI" pitchFamily="2" charset="-122"/>
                <a:cs typeface="Times New Roman" panose="02020603050405020304" pitchFamily="18" charset="0"/>
              </a:rPr>
              <a:t>Feeling </a:t>
            </a:r>
            <a:r>
              <a:rPr lang="en-US" altLang="zh-CN" u="sng" dirty="0">
                <a:solidFill>
                  <a:srgbClr val="FF0000"/>
                </a:solidFill>
                <a:latin typeface="Times New Roman" panose="02020603050405020304" pitchFamily="18" charset="0"/>
                <a:ea typeface="HGBZ_CNKI" pitchFamily="2" charset="-122"/>
                <a:cs typeface="Times New Roman" panose="02020603050405020304" pitchFamily="18" charset="0"/>
              </a:rPr>
              <a:t>the burden on my shoulders taken off</a:t>
            </a:r>
            <a:r>
              <a:rPr lang="en-US" altLang="zh-CN" u="sng" dirty="0">
                <a:latin typeface="Times New Roman" panose="02020603050405020304" pitchFamily="18" charset="0"/>
                <a:ea typeface="HGBZ_CNKI" pitchFamily="2" charset="-122"/>
                <a:cs typeface="Times New Roman" panose="02020603050405020304" pitchFamily="18" charset="0"/>
              </a:rPr>
              <a:t>, I </a:t>
            </a:r>
            <a:r>
              <a:rPr lang="en-US" altLang="zh-CN" u="sng" dirty="0">
                <a:solidFill>
                  <a:srgbClr val="FF0000"/>
                </a:solidFill>
                <a:latin typeface="Times New Roman" panose="02020603050405020304" pitchFamily="18" charset="0"/>
                <a:ea typeface="HGBZ_CNKI" pitchFamily="2" charset="-122"/>
                <a:cs typeface="Times New Roman" panose="02020603050405020304" pitchFamily="18" charset="0"/>
              </a:rPr>
              <a:t>tiptoed </a:t>
            </a:r>
            <a:r>
              <a:rPr lang="en-US" altLang="zh-CN" u="sng" dirty="0">
                <a:latin typeface="Times New Roman" panose="02020603050405020304" pitchFamily="18" charset="0"/>
                <a:ea typeface="HGBZ_CNKI" pitchFamily="2" charset="-122"/>
                <a:cs typeface="Times New Roman" panose="02020603050405020304" pitchFamily="18" charset="0"/>
              </a:rPr>
              <a:t>out , waiting at the bottom of the stairs uneasily for  the  </a:t>
            </a:r>
            <a:r>
              <a:rPr lang="en-US" altLang="zh-CN" u="sng" dirty="0">
                <a:solidFill>
                  <a:srgbClr val="FF0000"/>
                </a:solidFill>
                <a:latin typeface="Times New Roman" panose="02020603050405020304" pitchFamily="18" charset="0"/>
                <a:ea typeface="HGBZ_CNKI" pitchFamily="2" charset="-122"/>
                <a:cs typeface="Times New Roman" panose="02020603050405020304" pitchFamily="18" charset="0"/>
              </a:rPr>
              <a:t>inevitable</a:t>
            </a:r>
            <a:r>
              <a:rPr lang="en-US" altLang="zh-CN" u="sng" dirty="0">
                <a:latin typeface="Times New Roman" panose="02020603050405020304" pitchFamily="18" charset="0"/>
                <a:ea typeface="HGBZ_CNKI" pitchFamily="2" charset="-122"/>
                <a:cs typeface="Times New Roman" panose="02020603050405020304" pitchFamily="18" charset="0"/>
              </a:rPr>
              <a:t>  crying  that  would  force me back.  </a:t>
            </a:r>
            <a:r>
              <a:rPr lang="en-US" altLang="zh-CN" dirty="0">
                <a:latin typeface="Times New Roman" panose="02020603050405020304" pitchFamily="18" charset="0"/>
                <a:ea typeface="HGBZ_CNKI" pitchFamily="2" charset="-122"/>
                <a:cs typeface="Times New Roman" panose="02020603050405020304" pitchFamily="18" charset="0"/>
              </a:rPr>
              <a:t>Moments  later,  there  was  silence</a:t>
            </a:r>
            <a:r>
              <a:rPr lang="en-US" altLang="zh-CN" dirty="0">
                <a:solidFill>
                  <a:srgbClr val="FF0000"/>
                </a:solidFill>
                <a:latin typeface="Times New Roman" panose="02020603050405020304" pitchFamily="18" charset="0"/>
                <a:ea typeface="HGBZ_CNKI" pitchFamily="2" charset="-122"/>
                <a:cs typeface="Times New Roman" panose="02020603050405020304" pitchFamily="18" charset="0"/>
              </a:rPr>
              <a:t>: </a:t>
            </a:r>
            <a:r>
              <a:rPr lang="en-US" altLang="zh-CN" dirty="0">
                <a:latin typeface="Times New Roman" panose="02020603050405020304" pitchFamily="18" charset="0"/>
                <a:ea typeface="HGBZ_CNKI" pitchFamily="2" charset="-122"/>
                <a:cs typeface="Times New Roman" panose="02020603050405020304" pitchFamily="18" charset="0"/>
              </a:rPr>
              <a:t> </a:t>
            </a:r>
            <a:r>
              <a:rPr lang="en-US" altLang="zh-CN" dirty="0">
                <a:solidFill>
                  <a:srgbClr val="0070C0"/>
                </a:solidFill>
                <a:latin typeface="Times New Roman" panose="02020603050405020304" pitchFamily="18" charset="0"/>
                <a:ea typeface="HGBZ_CNKI" pitchFamily="2" charset="-122"/>
                <a:cs typeface="Times New Roman" panose="02020603050405020304" pitchFamily="18" charset="0"/>
              </a:rPr>
              <a:t>no  giggling,  no  pages  being  turned,  and  no  cries</a:t>
            </a:r>
            <a:r>
              <a:rPr lang="en-US" altLang="zh-CN" dirty="0">
                <a:latin typeface="Times New Roman" panose="02020603050405020304" pitchFamily="18" charset="0"/>
                <a:ea typeface="HGBZ_CNKI" pitchFamily="2" charset="-122"/>
                <a:cs typeface="Times New Roman" panose="02020603050405020304" pitchFamily="18" charset="0"/>
              </a:rPr>
              <a:t>.  </a:t>
            </a:r>
            <a:endParaRPr lang="zh-CN" altLang="zh-CN" dirty="0">
              <a:latin typeface="Times New Roman" panose="02020603050405020304" pitchFamily="18" charset="0"/>
              <a:ea typeface="HGBZ_CNKI" pitchFamily="2" charset="-122"/>
              <a:cs typeface="Times New Roman" panose="02020603050405020304" pitchFamily="18" charset="0"/>
            </a:endParaRPr>
          </a:p>
          <a:p>
            <a:pPr algn="just">
              <a:lnSpc>
                <a:spcPct val="200000"/>
              </a:lnSpc>
            </a:pPr>
            <a:r>
              <a:rPr lang="en-US" altLang="zh-CN" dirty="0">
                <a:latin typeface="Times New Roman" panose="02020603050405020304" pitchFamily="18" charset="0"/>
                <a:ea typeface="HGBZ_CNKI" pitchFamily="2" charset="-122"/>
                <a:cs typeface="Times New Roman" panose="02020603050405020304" pitchFamily="18" charset="0"/>
              </a:rPr>
              <a:t> </a:t>
            </a:r>
            <a:endParaRPr lang="zh-CN" altLang="zh-CN" dirty="0">
              <a:latin typeface="Times New Roman" panose="02020603050405020304" pitchFamily="18" charset="0"/>
              <a:ea typeface="HGBZ_CNKI" pitchFamily="2" charset="-122"/>
              <a:cs typeface="Times New Roman" panose="02020603050405020304" pitchFamily="18" charset="0"/>
            </a:endParaRPr>
          </a:p>
          <a:p>
            <a:pPr algn="just">
              <a:lnSpc>
                <a:spcPct val="200000"/>
              </a:lnSpc>
            </a:pPr>
            <a:endParaRPr lang="zh-CN" altLang="en-US" dirty="0">
              <a:latin typeface="Times New Roman" panose="02020603050405020304" pitchFamily="18" charset="0"/>
              <a:ea typeface="HGBZ_CNKI" pitchFamily="2" charset="-122"/>
              <a:cs typeface="Times New Roman" panose="02020603050405020304" pitchFamily="18" charset="0"/>
            </a:endParaRPr>
          </a:p>
        </p:txBody>
      </p:sp>
      <p:sp>
        <p:nvSpPr>
          <p:cNvPr id="3" name="TextBox 2"/>
          <p:cNvSpPr txBox="1"/>
          <p:nvPr/>
        </p:nvSpPr>
        <p:spPr>
          <a:xfrm>
            <a:off x="0" y="0"/>
            <a:ext cx="1714512" cy="646331"/>
          </a:xfrm>
          <a:prstGeom prst="rect">
            <a:avLst/>
          </a:prstGeom>
          <a:noFill/>
        </p:spPr>
        <p:txBody>
          <a:bodyPr wrap="square" rtlCol="0">
            <a:spAutoFit/>
          </a:bodyPr>
          <a:lstStyle/>
          <a:p>
            <a:r>
              <a:rPr lang="en-US" altLang="zh-CN" sz="3600" dirty="0"/>
              <a:t>P1</a:t>
            </a:r>
            <a:endParaRPr lang="zh-CN" altLang="en-US" sz="3600" dirty="0"/>
          </a:p>
        </p:txBody>
      </p:sp>
      <p:sp>
        <p:nvSpPr>
          <p:cNvPr id="4" name="TextBox 3"/>
          <p:cNvSpPr txBox="1"/>
          <p:nvPr/>
        </p:nvSpPr>
        <p:spPr>
          <a:xfrm>
            <a:off x="1428728" y="642924"/>
            <a:ext cx="857256" cy="307777"/>
          </a:xfrm>
          <a:prstGeom prst="rect">
            <a:avLst/>
          </a:prstGeom>
          <a:solidFill>
            <a:srgbClr val="FFFF00"/>
          </a:solidFill>
        </p:spPr>
        <p:txBody>
          <a:bodyPr wrap="square" rtlCol="0">
            <a:spAutoFit/>
          </a:bodyPr>
          <a:lstStyle/>
          <a:p>
            <a:r>
              <a:rPr lang="zh-CN" altLang="en-US" sz="1400" dirty="0"/>
              <a:t>咯咯笑</a:t>
            </a:r>
          </a:p>
        </p:txBody>
      </p:sp>
      <p:sp>
        <p:nvSpPr>
          <p:cNvPr id="5" name="TextBox 4"/>
          <p:cNvSpPr txBox="1"/>
          <p:nvPr/>
        </p:nvSpPr>
        <p:spPr>
          <a:xfrm>
            <a:off x="3714744" y="3929072"/>
            <a:ext cx="1714512" cy="276999"/>
          </a:xfrm>
          <a:prstGeom prst="rect">
            <a:avLst/>
          </a:prstGeom>
          <a:solidFill>
            <a:srgbClr val="FFFF00"/>
          </a:solidFill>
        </p:spPr>
        <p:txBody>
          <a:bodyPr wrap="square" rtlCol="0">
            <a:spAutoFit/>
          </a:bodyPr>
          <a:lstStyle/>
          <a:p>
            <a:r>
              <a:rPr lang="zh-CN" altLang="en-US" sz="1200" dirty="0"/>
              <a:t>不可避免的</a:t>
            </a:r>
            <a:r>
              <a:rPr lang="en-US" altLang="zh-CN" sz="1200" dirty="0">
                <a:solidFill>
                  <a:srgbClr val="FF0000"/>
                </a:solidFill>
                <a:latin typeface="Times New Roman" panose="02020603050405020304" pitchFamily="18" charset="0"/>
                <a:ea typeface="HGBZ_CNKI" pitchFamily="2" charset="-122"/>
                <a:cs typeface="Times New Roman" panose="02020603050405020304" pitchFamily="18" charset="0"/>
              </a:rPr>
              <a:t>unavoidable </a:t>
            </a:r>
            <a:r>
              <a:rPr lang="en-US" altLang="zh-CN" sz="1200" dirty="0">
                <a:latin typeface="Times New Roman" panose="02020603050405020304" pitchFamily="18" charset="0"/>
                <a:ea typeface="HGBZ_CNKI" pitchFamily="2" charset="-122"/>
                <a:cs typeface="Times New Roman" panose="02020603050405020304" pitchFamily="18" charset="0"/>
              </a:rPr>
              <a:t> </a:t>
            </a:r>
            <a:endParaRPr lang="zh-CN" altLang="en-US" sz="1200" dirty="0"/>
          </a:p>
        </p:txBody>
      </p:sp>
      <p:sp>
        <p:nvSpPr>
          <p:cNvPr id="6" name="TextBox 5"/>
          <p:cNvSpPr txBox="1"/>
          <p:nvPr/>
        </p:nvSpPr>
        <p:spPr>
          <a:xfrm>
            <a:off x="5572132" y="642924"/>
            <a:ext cx="1428760" cy="338554"/>
          </a:xfrm>
          <a:prstGeom prst="rect">
            <a:avLst/>
          </a:prstGeom>
          <a:solidFill>
            <a:srgbClr val="FFFF00"/>
          </a:solidFill>
        </p:spPr>
        <p:txBody>
          <a:bodyPr wrap="square" rtlCol="0">
            <a:spAutoFit/>
          </a:bodyPr>
          <a:lstStyle/>
          <a:p>
            <a:r>
              <a:rPr lang="zh-CN" altLang="en-US" sz="1600" dirty="0"/>
              <a:t>她的哭声减小</a:t>
            </a:r>
          </a:p>
        </p:txBody>
      </p:sp>
      <p:sp>
        <p:nvSpPr>
          <p:cNvPr id="7" name="矩形 6"/>
          <p:cNvSpPr/>
          <p:nvPr/>
        </p:nvSpPr>
        <p:spPr>
          <a:xfrm>
            <a:off x="0" y="4643452"/>
            <a:ext cx="9144000" cy="338554"/>
          </a:xfrm>
          <a:prstGeom prst="rect">
            <a:avLst/>
          </a:prstGeom>
          <a:solidFill>
            <a:srgbClr val="FFFF00"/>
          </a:solidFill>
        </p:spPr>
        <p:txBody>
          <a:bodyPr wrap="square">
            <a:spAutoFit/>
          </a:bodyPr>
          <a:lstStyle/>
          <a:p>
            <a:r>
              <a:rPr lang="en-US" altLang="zh-CN" sz="1600" u="sng" dirty="0">
                <a:solidFill>
                  <a:prstClr val="black"/>
                </a:solidFill>
                <a:latin typeface="Times New Roman" panose="02020603050405020304" pitchFamily="18" charset="0"/>
                <a:ea typeface="HGBZ_CNKI" pitchFamily="2" charset="-122"/>
                <a:cs typeface="Times New Roman" panose="02020603050405020304" pitchFamily="18" charset="0"/>
              </a:rPr>
              <a:t> </a:t>
            </a:r>
            <a:r>
              <a:rPr lang="en-US" altLang="zh-CN" sz="1600" u="sng" dirty="0">
                <a:solidFill>
                  <a:srgbClr val="0070C0"/>
                </a:solidFill>
                <a:latin typeface="Times New Roman" panose="02020603050405020304" pitchFamily="18" charset="0"/>
                <a:ea typeface="HGBZ_CNKI" pitchFamily="2" charset="-122"/>
                <a:cs typeface="Times New Roman" panose="02020603050405020304" pitchFamily="18" charset="0"/>
              </a:rPr>
              <a:t>Seizing  the  opportunity</a:t>
            </a:r>
            <a:r>
              <a:rPr lang="en-US" altLang="zh-CN" sz="1600" u="sng" dirty="0">
                <a:solidFill>
                  <a:prstClr val="black"/>
                </a:solidFill>
                <a:latin typeface="Times New Roman" panose="02020603050405020304" pitchFamily="18" charset="0"/>
                <a:ea typeface="HGBZ_CNKI" pitchFamily="2" charset="-122"/>
                <a:cs typeface="Times New Roman" panose="02020603050405020304" pitchFamily="18" charset="0"/>
              </a:rPr>
              <a:t>,  I  </a:t>
            </a:r>
            <a:r>
              <a:rPr lang="en-US" altLang="zh-CN" sz="1600" u="sng" dirty="0">
                <a:solidFill>
                  <a:srgbClr val="FF0000"/>
                </a:solidFill>
                <a:latin typeface="Times New Roman" panose="02020603050405020304" pitchFamily="18" charset="0"/>
                <a:ea typeface="HGBZ_CNKI" pitchFamily="2" charset="-122"/>
                <a:cs typeface="Times New Roman" panose="02020603050405020304" pitchFamily="18" charset="0"/>
              </a:rPr>
              <a:t>slipped  out  of  </a:t>
            </a:r>
            <a:r>
              <a:rPr lang="en-US" altLang="zh-CN" sz="1600" u="sng" dirty="0">
                <a:solidFill>
                  <a:prstClr val="black"/>
                </a:solidFill>
                <a:latin typeface="Times New Roman" panose="02020603050405020304" pitchFamily="18" charset="0"/>
                <a:ea typeface="HGBZ_CNKI" pitchFamily="2" charset="-122"/>
                <a:cs typeface="Times New Roman" panose="02020603050405020304" pitchFamily="18" charset="0"/>
              </a:rPr>
              <a:t>the  room  and  waited  uneasily at  the  bottom  of  the  stairs.</a:t>
            </a:r>
            <a:endParaRPr lang="zh-CN" altLang="en-US" u="sng" dirty="0"/>
          </a:p>
        </p:txBody>
      </p:sp>
      <p:sp>
        <p:nvSpPr>
          <p:cNvPr id="8" name="矩形 7"/>
          <p:cNvSpPr/>
          <p:nvPr/>
        </p:nvSpPr>
        <p:spPr>
          <a:xfrm>
            <a:off x="5357818" y="4774168"/>
            <a:ext cx="1714512" cy="369332"/>
          </a:xfrm>
          <a:prstGeom prst="rect">
            <a:avLst/>
          </a:prstGeom>
        </p:spPr>
        <p:txBody>
          <a:bodyPr wrap="square">
            <a:spAutoFit/>
          </a:bodyPr>
          <a:lstStyle/>
          <a:p>
            <a:r>
              <a:rPr lang="en-US" altLang="zh-CN" dirty="0">
                <a:latin typeface="Times New Roman" panose="02020603050405020304" pitchFamily="18" charset="0"/>
                <a:ea typeface="HGBZ_CNKI" pitchFamily="2" charset="-122"/>
                <a:cs typeface="Times New Roman" panose="02020603050405020304" pitchFamily="18" charset="0"/>
              </a:rPr>
              <a:t> </a:t>
            </a:r>
            <a:endParaRPr lang="zh-CN" altLang="en-US" dirty="0"/>
          </a:p>
        </p:txBody>
      </p:sp>
      <p:sp>
        <p:nvSpPr>
          <p:cNvPr id="9" name="TextBox 8"/>
          <p:cNvSpPr txBox="1"/>
          <p:nvPr/>
        </p:nvSpPr>
        <p:spPr>
          <a:xfrm>
            <a:off x="3214678" y="1785932"/>
            <a:ext cx="2000264" cy="307777"/>
          </a:xfrm>
          <a:prstGeom prst="rect">
            <a:avLst/>
          </a:prstGeom>
          <a:solidFill>
            <a:srgbClr val="FFFF00"/>
          </a:solidFill>
        </p:spPr>
        <p:txBody>
          <a:bodyPr wrap="square" rtlCol="0">
            <a:spAutoFit/>
          </a:bodyPr>
          <a:lstStyle/>
          <a:p>
            <a:r>
              <a:rPr lang="zh-CN" altLang="en-US" sz="1400" dirty="0"/>
              <a:t>她的眼睛闪着好奇的光</a:t>
            </a:r>
          </a:p>
        </p:txBody>
      </p:sp>
      <p:sp>
        <p:nvSpPr>
          <p:cNvPr id="10" name="TextBox 9"/>
          <p:cNvSpPr txBox="1"/>
          <p:nvPr/>
        </p:nvSpPr>
        <p:spPr>
          <a:xfrm>
            <a:off x="5214942" y="2285998"/>
            <a:ext cx="3714776" cy="307777"/>
          </a:xfrm>
          <a:prstGeom prst="rect">
            <a:avLst/>
          </a:prstGeom>
          <a:solidFill>
            <a:srgbClr val="FFFF00"/>
          </a:solidFill>
        </p:spPr>
        <p:txBody>
          <a:bodyPr wrap="square" rtlCol="0">
            <a:spAutoFit/>
          </a:bodyPr>
          <a:lstStyle/>
          <a:p>
            <a:r>
              <a:rPr lang="en-US" altLang="zh-CN" sz="1400" dirty="0" err="1">
                <a:solidFill>
                  <a:schemeClr val="dk1"/>
                </a:solidFill>
                <a:latin typeface="Times New Roman" panose="02020603050405020304" pitchFamily="18" charset="0"/>
                <a:cs typeface="Times New Roman" panose="02020603050405020304" pitchFamily="18" charset="0"/>
                <a:sym typeface="+mn-ea"/>
              </a:rPr>
              <a:t>小猫</a:t>
            </a:r>
            <a:r>
              <a:rPr lang="en-US" altLang="zh-CN" sz="1400" dirty="0" err="1">
                <a:solidFill>
                  <a:srgbClr val="FF0000"/>
                </a:solidFill>
                <a:latin typeface="Times New Roman" panose="02020603050405020304" pitchFamily="18" charset="0"/>
                <a:cs typeface="Times New Roman" panose="02020603050405020304" pitchFamily="18" charset="0"/>
                <a:sym typeface="+mn-ea"/>
              </a:rPr>
              <a:t>轻轻叫了一声</a:t>
            </a:r>
            <a:r>
              <a:rPr lang="en-US" altLang="zh-CN" sz="1400" dirty="0">
                <a:solidFill>
                  <a:schemeClr val="dk1"/>
                </a:solidFill>
                <a:latin typeface="Times New Roman" panose="02020603050405020304" pitchFamily="18" charset="0"/>
                <a:cs typeface="Times New Roman" panose="02020603050405020304" pitchFamily="18" charset="0"/>
                <a:sym typeface="+mn-ea"/>
              </a:rPr>
              <a:t>, </a:t>
            </a:r>
            <a:r>
              <a:rPr lang="en-US" altLang="zh-CN" sz="1400" dirty="0" err="1">
                <a:solidFill>
                  <a:srgbClr val="FF0000"/>
                </a:solidFill>
                <a:latin typeface="Times New Roman" panose="02020603050405020304" pitchFamily="18" charset="0"/>
                <a:cs typeface="Times New Roman" panose="02020603050405020304" pitchFamily="18" charset="0"/>
                <a:sym typeface="+mn-ea"/>
              </a:rPr>
              <a:t>蜷成了一个</a:t>
            </a:r>
            <a:r>
              <a:rPr lang="en-US" altLang="zh-CN" sz="1400" dirty="0" err="1">
                <a:solidFill>
                  <a:srgbClr val="0070C0"/>
                </a:solidFill>
                <a:latin typeface="Times New Roman" panose="02020603050405020304" pitchFamily="18" charset="0"/>
                <a:cs typeface="Times New Roman" panose="02020603050405020304" pitchFamily="18" charset="0"/>
                <a:sym typeface="+mn-ea"/>
              </a:rPr>
              <a:t>毛茸茸</a:t>
            </a:r>
            <a:r>
              <a:rPr lang="en-US" altLang="zh-CN" sz="1400" dirty="0" err="1">
                <a:solidFill>
                  <a:srgbClr val="FF0000"/>
                </a:solidFill>
                <a:latin typeface="Times New Roman" panose="02020603050405020304" pitchFamily="18" charset="0"/>
                <a:cs typeface="Times New Roman" panose="02020603050405020304" pitchFamily="18" charset="0"/>
                <a:sym typeface="+mn-ea"/>
              </a:rPr>
              <a:t>的小球</a:t>
            </a:r>
            <a:endParaRPr lang="zh-CN" altLang="en-US" sz="1400" dirty="0"/>
          </a:p>
        </p:txBody>
      </p:sp>
      <p:sp>
        <p:nvSpPr>
          <p:cNvPr id="12" name="TextBox 11"/>
          <p:cNvSpPr txBox="1"/>
          <p:nvPr/>
        </p:nvSpPr>
        <p:spPr>
          <a:xfrm>
            <a:off x="5643570" y="2857502"/>
            <a:ext cx="2143140" cy="307777"/>
          </a:xfrm>
          <a:prstGeom prst="rect">
            <a:avLst/>
          </a:prstGeom>
          <a:solidFill>
            <a:srgbClr val="FFFF00"/>
          </a:solidFill>
        </p:spPr>
        <p:txBody>
          <a:bodyPr wrap="square" rtlCol="0">
            <a:spAutoFit/>
          </a:bodyPr>
          <a:lstStyle/>
          <a:p>
            <a:r>
              <a:rPr lang="zh-CN" altLang="en-US" sz="1400" dirty="0">
                <a:solidFill>
                  <a:schemeClr val="dk1"/>
                </a:solidFill>
                <a:latin typeface="Times New Roman" panose="02020603050405020304" pitchFamily="18" charset="0"/>
                <a:cs typeface="Times New Roman" panose="02020603050405020304" pitchFamily="18" charset="0"/>
                <a:sym typeface="+mn-ea"/>
              </a:rPr>
              <a:t>抚摸</a:t>
            </a:r>
            <a:r>
              <a:rPr lang="en-US" altLang="zh-CN" sz="1400" dirty="0" err="1">
                <a:solidFill>
                  <a:schemeClr val="dk1"/>
                </a:solidFill>
                <a:latin typeface="Times New Roman" panose="02020603050405020304" pitchFamily="18" charset="0"/>
                <a:cs typeface="Times New Roman" panose="02020603050405020304" pitchFamily="18" charset="0"/>
                <a:sym typeface="+mn-ea"/>
              </a:rPr>
              <a:t>小猫蓬松的毛</a:t>
            </a:r>
            <a:endParaRPr lang="zh-CN" altLang="en-US" sz="1400" dirty="0"/>
          </a:p>
        </p:txBody>
      </p:sp>
      <p:sp>
        <p:nvSpPr>
          <p:cNvPr id="13" name="TextBox 12"/>
          <p:cNvSpPr txBox="1"/>
          <p:nvPr/>
        </p:nvSpPr>
        <p:spPr>
          <a:xfrm>
            <a:off x="2857488" y="3429006"/>
            <a:ext cx="2143140" cy="307777"/>
          </a:xfrm>
          <a:prstGeom prst="rect">
            <a:avLst/>
          </a:prstGeom>
          <a:solidFill>
            <a:srgbClr val="FFFF00"/>
          </a:solidFill>
        </p:spPr>
        <p:txBody>
          <a:bodyPr wrap="square" rtlCol="0">
            <a:spAutoFit/>
          </a:bodyPr>
          <a:lstStyle/>
          <a:p>
            <a:r>
              <a:rPr lang="zh-CN" altLang="en-US" sz="1400" dirty="0"/>
              <a:t>感觉卸下了肩上的重担</a:t>
            </a:r>
          </a:p>
        </p:txBody>
      </p:sp>
      <p:sp>
        <p:nvSpPr>
          <p:cNvPr id="14" name="TextBox 13"/>
          <p:cNvSpPr txBox="1"/>
          <p:nvPr/>
        </p:nvSpPr>
        <p:spPr>
          <a:xfrm>
            <a:off x="5643570" y="3429006"/>
            <a:ext cx="1071570" cy="307777"/>
          </a:xfrm>
          <a:prstGeom prst="rect">
            <a:avLst/>
          </a:prstGeom>
          <a:solidFill>
            <a:srgbClr val="FFFF00"/>
          </a:solidFill>
        </p:spPr>
        <p:txBody>
          <a:bodyPr wrap="square" rtlCol="0">
            <a:spAutoFit/>
          </a:bodyPr>
          <a:lstStyle/>
          <a:p>
            <a:r>
              <a:rPr lang="zh-CN" altLang="en-US" sz="1400" dirty="0"/>
              <a:t>点着脚尖</a:t>
            </a:r>
          </a:p>
        </p:txBody>
      </p:sp>
      <p:sp>
        <p:nvSpPr>
          <p:cNvPr id="15" name="TextBox 14"/>
          <p:cNvSpPr txBox="1"/>
          <p:nvPr/>
        </p:nvSpPr>
        <p:spPr>
          <a:xfrm>
            <a:off x="0" y="3929072"/>
            <a:ext cx="3643338" cy="307777"/>
          </a:xfrm>
          <a:prstGeom prst="rect">
            <a:avLst/>
          </a:prstGeom>
          <a:solidFill>
            <a:srgbClr val="FFFF00"/>
          </a:solidFill>
        </p:spPr>
        <p:txBody>
          <a:bodyPr wrap="square" rtlCol="0">
            <a:spAutoFit/>
          </a:bodyPr>
          <a:lstStyle/>
          <a:p>
            <a:r>
              <a:rPr lang="zh-CN" altLang="en-US" sz="1400" dirty="0"/>
              <a:t>不安地等待着不可避免的迫使我回去的哭声</a:t>
            </a:r>
          </a:p>
        </p:txBody>
      </p:sp>
      <p:sp>
        <p:nvSpPr>
          <p:cNvPr id="16" name="TextBox 15"/>
          <p:cNvSpPr txBox="1"/>
          <p:nvPr/>
        </p:nvSpPr>
        <p:spPr>
          <a:xfrm>
            <a:off x="3357554" y="0"/>
            <a:ext cx="1714512" cy="369332"/>
          </a:xfrm>
          <a:prstGeom prst="rect">
            <a:avLst/>
          </a:prstGeom>
          <a:solidFill>
            <a:srgbClr val="FFFF00"/>
          </a:solidFill>
        </p:spPr>
        <p:txBody>
          <a:bodyPr wrap="square" rtlCol="0">
            <a:spAutoFit/>
          </a:bodyPr>
          <a:lstStyle/>
          <a:p>
            <a:r>
              <a:rPr lang="en-US" altLang="zh-CN" b="1" dirty="0">
                <a:solidFill>
                  <a:srgbClr val="FF0000"/>
                </a:solidFill>
                <a:latin typeface="Times New Roman" panose="02020603050405020304" pitchFamily="18" charset="0"/>
                <a:cs typeface="Times New Roman" panose="02020603050405020304" pitchFamily="18" charset="0"/>
              </a:rPr>
              <a:t>Sample writing</a:t>
            </a:r>
            <a:endParaRPr lang="zh-CN" altLang="en-US"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linds(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linds(horizont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linds(horizont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blinds(horizontal)">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blinds(horizontal)">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P spid="12" grpId="0" animBg="1"/>
      <p:bldP spid="13"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7158" y="126742"/>
            <a:ext cx="8572560" cy="5016758"/>
          </a:xfrm>
          <a:prstGeom prst="rect">
            <a:avLst/>
          </a:prstGeom>
        </p:spPr>
        <p:txBody>
          <a:bodyPr wrap="square">
            <a:spAutoFit/>
          </a:bodyPr>
          <a:lstStyle/>
          <a:p>
            <a:pPr algn="just">
              <a:lnSpc>
                <a:spcPct val="200000"/>
              </a:lnSpc>
            </a:pPr>
            <a:r>
              <a:rPr lang="en-US" altLang="zh-CN" sz="2000" dirty="0">
                <a:latin typeface="Times New Roman" panose="02020603050405020304" pitchFamily="18" charset="0"/>
                <a:ea typeface="HGBZ_CNKI" pitchFamily="2" charset="-122"/>
                <a:cs typeface="Times New Roman" panose="02020603050405020304" pitchFamily="18" charset="0"/>
              </a:rPr>
              <a:t>       I was curious about the silence, and then returned to the door of Iris's room and looked in.  Iris  </a:t>
            </a:r>
            <a:r>
              <a:rPr lang="en-US" altLang="zh-CN" sz="2000" dirty="0">
                <a:solidFill>
                  <a:srgbClr val="0070C0"/>
                </a:solidFill>
                <a:latin typeface="Times New Roman" panose="02020603050405020304" pitchFamily="18" charset="0"/>
                <a:ea typeface="HGBZ_CNKI" pitchFamily="2" charset="-122"/>
                <a:cs typeface="Times New Roman" panose="02020603050405020304" pitchFamily="18" charset="0"/>
              </a:rPr>
              <a:t>had  a </a:t>
            </a:r>
            <a:r>
              <a:rPr lang="en-US" altLang="zh-CN" sz="2000" i="1" u="sng" dirty="0">
                <a:solidFill>
                  <a:srgbClr val="FF0000"/>
                </a:solidFill>
                <a:latin typeface="Times New Roman" panose="02020603050405020304" pitchFamily="18" charset="0"/>
                <a:ea typeface="HGBZ_CNKI" pitchFamily="2" charset="-122"/>
                <a:cs typeface="Times New Roman" panose="02020603050405020304" pitchFamily="18" charset="0"/>
              </a:rPr>
              <a:t>sound</a:t>
            </a:r>
            <a:r>
              <a:rPr lang="en-US" altLang="zh-CN" sz="2000" dirty="0">
                <a:solidFill>
                  <a:srgbClr val="0070C0"/>
                </a:solidFill>
                <a:latin typeface="Times New Roman" panose="02020603050405020304" pitchFamily="18" charset="0"/>
                <a:ea typeface="HGBZ_CNKI" pitchFamily="2" charset="-122"/>
                <a:cs typeface="Times New Roman" panose="02020603050405020304" pitchFamily="18" charset="0"/>
              </a:rPr>
              <a:t> sleep </a:t>
            </a:r>
            <a:r>
              <a:rPr lang="en-US" altLang="zh-CN" sz="2000" dirty="0">
                <a:latin typeface="Times New Roman" panose="02020603050405020304" pitchFamily="18" charset="0"/>
                <a:ea typeface="HGBZ_CNKI" pitchFamily="2" charset="-122"/>
                <a:cs typeface="Times New Roman" panose="02020603050405020304" pitchFamily="18" charset="0"/>
              </a:rPr>
              <a:t>with  her  kitten  by  her  side.  Iris's  hand  </a:t>
            </a:r>
            <a:r>
              <a:rPr lang="en-US" altLang="zh-CN" sz="2000" dirty="0">
                <a:solidFill>
                  <a:srgbClr val="FF0000"/>
                </a:solidFill>
                <a:latin typeface="Times New Roman" panose="02020603050405020304" pitchFamily="18" charset="0"/>
                <a:ea typeface="HGBZ_CNKI" pitchFamily="2" charset="-122"/>
                <a:cs typeface="Times New Roman" panose="02020603050405020304" pitchFamily="18" charset="0"/>
              </a:rPr>
              <a:t>rested  on  </a:t>
            </a:r>
            <a:r>
              <a:rPr lang="en-US" altLang="zh-CN" sz="2000" dirty="0" err="1">
                <a:latin typeface="Times New Roman" panose="02020603050405020304" pitchFamily="18" charset="0"/>
                <a:ea typeface="HGBZ_CNKI" pitchFamily="2" charset="-122"/>
                <a:cs typeface="Times New Roman" panose="02020603050405020304" pitchFamily="18" charset="0"/>
              </a:rPr>
              <a:t>Thula's</a:t>
            </a:r>
            <a:r>
              <a:rPr lang="en-US" altLang="zh-CN" sz="2000" dirty="0">
                <a:latin typeface="Times New Roman" panose="02020603050405020304" pitchFamily="18" charset="0"/>
                <a:ea typeface="HGBZ_CNKI" pitchFamily="2" charset="-122"/>
                <a:cs typeface="Times New Roman" panose="02020603050405020304" pitchFamily="18" charset="0"/>
              </a:rPr>
              <a:t>  shoulders  and  I  could  hear  a  gentle  </a:t>
            </a:r>
            <a:r>
              <a:rPr lang="en-US" altLang="zh-CN" sz="2000" dirty="0">
                <a:solidFill>
                  <a:srgbClr val="FF0000"/>
                </a:solidFill>
                <a:latin typeface="Times New Roman" panose="02020603050405020304" pitchFamily="18" charset="0"/>
                <a:ea typeface="HGBZ_CNKI" pitchFamily="2" charset="-122"/>
                <a:cs typeface="Times New Roman" panose="02020603050405020304" pitchFamily="18" charset="0"/>
              </a:rPr>
              <a:t>purr</a:t>
            </a:r>
            <a:r>
              <a:rPr lang="en-US" altLang="zh-CN" sz="2000" dirty="0">
                <a:latin typeface="Times New Roman" panose="02020603050405020304" pitchFamily="18" charset="0"/>
                <a:ea typeface="HGBZ_CNKI" pitchFamily="2" charset="-122"/>
                <a:cs typeface="Times New Roman" panose="02020603050405020304" pitchFamily="18" charset="0"/>
              </a:rPr>
              <a:t>.  Although  still  a  tiny  kitten  and  a  new  member  of  our  family,  </a:t>
            </a:r>
            <a:r>
              <a:rPr lang="en-US" altLang="zh-CN" sz="2000" dirty="0" err="1">
                <a:latin typeface="Times New Roman" panose="02020603050405020304" pitchFamily="18" charset="0"/>
                <a:ea typeface="HGBZ_CNKI" pitchFamily="2" charset="-122"/>
                <a:cs typeface="Times New Roman" panose="02020603050405020304" pitchFamily="18" charset="0"/>
              </a:rPr>
              <a:t>Thula</a:t>
            </a:r>
            <a:r>
              <a:rPr lang="en-US" altLang="zh-CN" sz="2000" dirty="0">
                <a:latin typeface="Times New Roman" panose="02020603050405020304" pitchFamily="18" charset="0"/>
                <a:ea typeface="HGBZ_CNKI" pitchFamily="2" charset="-122"/>
                <a:cs typeface="Times New Roman" panose="02020603050405020304" pitchFamily="18" charset="0"/>
              </a:rPr>
              <a:t>  was  already  </a:t>
            </a:r>
            <a:r>
              <a:rPr lang="en-US" altLang="zh-CN" sz="2000" dirty="0">
                <a:solidFill>
                  <a:srgbClr val="FF0000"/>
                </a:solidFill>
                <a:latin typeface="Times New Roman" panose="02020603050405020304" pitchFamily="18" charset="0"/>
                <a:ea typeface="HGBZ_CNKI" pitchFamily="2" charset="-122"/>
                <a:cs typeface="Times New Roman" panose="02020603050405020304" pitchFamily="18" charset="0"/>
              </a:rPr>
              <a:t>caring  for  </a:t>
            </a:r>
            <a:r>
              <a:rPr lang="en-US" altLang="zh-CN" sz="2000" dirty="0">
                <a:latin typeface="Times New Roman" panose="02020603050405020304" pitchFamily="18" charset="0"/>
                <a:ea typeface="HGBZ_CNKI" pitchFamily="2" charset="-122"/>
                <a:cs typeface="Times New Roman" panose="02020603050405020304" pitchFamily="18" charset="0"/>
              </a:rPr>
              <a:t>Iris, her faithful companion.  For  me,  </a:t>
            </a:r>
            <a:r>
              <a:rPr lang="en-US" altLang="zh-CN" sz="2000" dirty="0">
                <a:solidFill>
                  <a:srgbClr val="0070C0"/>
                </a:solidFill>
                <a:latin typeface="Times New Roman" panose="02020603050405020304" pitchFamily="18" charset="0"/>
                <a:ea typeface="HGBZ_CNKI" pitchFamily="2" charset="-122"/>
                <a:cs typeface="Times New Roman" panose="02020603050405020304" pitchFamily="18" charset="0"/>
              </a:rPr>
              <a:t>a  helpless  mother</a:t>
            </a:r>
            <a:r>
              <a:rPr lang="en-US" altLang="zh-CN" sz="2000" dirty="0">
                <a:latin typeface="Times New Roman" panose="02020603050405020304" pitchFamily="18" charset="0"/>
                <a:ea typeface="HGBZ_CNKI" pitchFamily="2" charset="-122"/>
                <a:cs typeface="Times New Roman" panose="02020603050405020304" pitchFamily="18" charset="0"/>
              </a:rPr>
              <a:t>,  she  was  also  a  friend,  stepping  in  and  helping  when  I  </a:t>
            </a:r>
            <a:r>
              <a:rPr lang="en-US" altLang="zh-CN" sz="2000" dirty="0">
                <a:solidFill>
                  <a:srgbClr val="FF0000"/>
                </a:solidFill>
                <a:latin typeface="Times New Roman" panose="02020603050405020304" pitchFamily="18" charset="0"/>
                <a:ea typeface="HGBZ_CNKI" pitchFamily="2" charset="-122"/>
                <a:cs typeface="Times New Roman" panose="02020603050405020304" pitchFamily="18" charset="0"/>
              </a:rPr>
              <a:t>longed  for  </a:t>
            </a:r>
            <a:r>
              <a:rPr lang="en-US" altLang="zh-CN" sz="2000" dirty="0">
                <a:latin typeface="Times New Roman" panose="02020603050405020304" pitchFamily="18" charset="0"/>
                <a:ea typeface="HGBZ_CNKI" pitchFamily="2" charset="-122"/>
                <a:cs typeface="Times New Roman" panose="02020603050405020304" pitchFamily="18" charset="0"/>
              </a:rPr>
              <a:t>it  the  most.  I  didn't  even  need  to  ask,  but  she  knew  </a:t>
            </a:r>
            <a:r>
              <a:rPr lang="en-US" altLang="zh-CN" sz="2000" dirty="0">
                <a:solidFill>
                  <a:srgbClr val="FF0000"/>
                </a:solidFill>
                <a:latin typeface="Times New Roman" panose="02020603050405020304" pitchFamily="18" charset="0"/>
                <a:ea typeface="HGBZ_CNKI" pitchFamily="2" charset="-122"/>
                <a:cs typeface="Times New Roman" panose="02020603050405020304" pitchFamily="18" charset="0"/>
              </a:rPr>
              <a:t>instinctively</a:t>
            </a:r>
            <a:r>
              <a:rPr lang="en-US" altLang="zh-CN" sz="2000" dirty="0">
                <a:latin typeface="Times New Roman" panose="02020603050405020304" pitchFamily="18" charset="0"/>
                <a:ea typeface="HGBZ_CNKI" pitchFamily="2" charset="-122"/>
                <a:cs typeface="Times New Roman" panose="02020603050405020304" pitchFamily="18" charset="0"/>
              </a:rPr>
              <a:t>  what  to  do  and  how  to  help.  </a:t>
            </a:r>
            <a:r>
              <a:rPr lang="en-US" altLang="zh-CN" sz="2000" i="1" u="sng" dirty="0">
                <a:latin typeface="Times New Roman" panose="02020603050405020304" pitchFamily="18" charset="0"/>
                <a:ea typeface="HGBZ_CNKI" pitchFamily="2" charset="-122"/>
                <a:cs typeface="Times New Roman" panose="02020603050405020304" pitchFamily="18" charset="0"/>
              </a:rPr>
              <a:t>This  magical  kitten  was  changing  our  lives </a:t>
            </a:r>
            <a:r>
              <a:rPr lang="en-US" altLang="zh-CN" sz="2000" i="1" u="sng" dirty="0">
                <a:solidFill>
                  <a:srgbClr val="FF0000"/>
                </a:solidFill>
                <a:latin typeface="Times New Roman" panose="02020603050405020304" pitchFamily="18" charset="0"/>
                <a:ea typeface="HGBZ_CNKI" pitchFamily="2" charset="-122"/>
                <a:cs typeface="Times New Roman" panose="02020603050405020304" pitchFamily="18" charset="0"/>
              </a:rPr>
              <a:t> </a:t>
            </a:r>
            <a:r>
              <a:rPr lang="en-US" altLang="zh-CN" sz="2000" b="1" i="1" u="sng" dirty="0">
                <a:solidFill>
                  <a:srgbClr val="FF0000"/>
                </a:solidFill>
                <a:latin typeface="Times New Roman" panose="02020603050405020304" pitchFamily="18" charset="0"/>
                <a:ea typeface="HGBZ_CNKI" pitchFamily="2" charset="-122"/>
                <a:cs typeface="Times New Roman" panose="02020603050405020304" pitchFamily="18" charset="0"/>
              </a:rPr>
              <a:t>and  this  was  just  the  beginning</a:t>
            </a:r>
            <a:r>
              <a:rPr lang="en-US" altLang="zh-CN" sz="2000" i="1" u="sng" dirty="0">
                <a:solidFill>
                  <a:srgbClr val="FF0000"/>
                </a:solidFill>
                <a:latin typeface="Times New Roman" panose="02020603050405020304" pitchFamily="18" charset="0"/>
                <a:ea typeface="HGBZ_CNKI" pitchFamily="2" charset="-122"/>
                <a:cs typeface="Times New Roman" panose="02020603050405020304" pitchFamily="18" charset="0"/>
              </a:rPr>
              <a:t>.  </a:t>
            </a:r>
            <a:endParaRPr lang="zh-CN" altLang="zh-CN" sz="2000" i="1" u="sng" dirty="0">
              <a:solidFill>
                <a:srgbClr val="FF0000"/>
              </a:solidFill>
              <a:latin typeface="Times New Roman" panose="02020603050405020304" pitchFamily="18" charset="0"/>
              <a:ea typeface="HGBZ_CNKI" pitchFamily="2" charset="-122"/>
              <a:cs typeface="Times New Roman" panose="02020603050405020304" pitchFamily="18" charset="0"/>
            </a:endParaRPr>
          </a:p>
        </p:txBody>
      </p:sp>
      <p:sp>
        <p:nvSpPr>
          <p:cNvPr id="3" name="TextBox 2"/>
          <p:cNvSpPr txBox="1"/>
          <p:nvPr/>
        </p:nvSpPr>
        <p:spPr>
          <a:xfrm>
            <a:off x="0" y="0"/>
            <a:ext cx="1714512" cy="523220"/>
          </a:xfrm>
          <a:prstGeom prst="rect">
            <a:avLst/>
          </a:prstGeom>
          <a:noFill/>
        </p:spPr>
        <p:txBody>
          <a:bodyPr wrap="square" rtlCol="0">
            <a:spAutoFit/>
          </a:bodyPr>
          <a:lstStyle/>
          <a:p>
            <a:r>
              <a:rPr lang="en-US" altLang="zh-CN" sz="2800" dirty="0"/>
              <a:t>P2</a:t>
            </a:r>
            <a:endParaRPr lang="zh-CN" altLang="en-US" sz="3600" dirty="0"/>
          </a:p>
        </p:txBody>
      </p:sp>
      <p:sp>
        <p:nvSpPr>
          <p:cNvPr id="4" name="TextBox 3"/>
          <p:cNvSpPr txBox="1"/>
          <p:nvPr/>
        </p:nvSpPr>
        <p:spPr>
          <a:xfrm>
            <a:off x="2357422" y="1285866"/>
            <a:ext cx="5000660" cy="338554"/>
          </a:xfrm>
          <a:prstGeom prst="rect">
            <a:avLst/>
          </a:prstGeom>
          <a:solidFill>
            <a:srgbClr val="FFFF00"/>
          </a:solidFill>
        </p:spPr>
        <p:txBody>
          <a:bodyPr wrap="square" rtlCol="0">
            <a:spAutoFit/>
          </a:bodyPr>
          <a:lstStyle/>
          <a:p>
            <a:r>
              <a:rPr lang="zh-CN" altLang="en-US" sz="1600" dirty="0"/>
              <a:t>睡得很香</a:t>
            </a:r>
            <a:r>
              <a:rPr lang="en-US" altLang="zh-CN" sz="1600" dirty="0">
                <a:solidFill>
                  <a:srgbClr val="FF0000"/>
                </a:solidFill>
              </a:rPr>
              <a:t>had fallen into a deep sleep/had fallen asleep</a:t>
            </a:r>
            <a:endParaRPr lang="zh-CN" altLang="en-US" sz="1600" dirty="0">
              <a:solidFill>
                <a:srgbClr val="FF0000"/>
              </a:solidFill>
            </a:endParaRPr>
          </a:p>
        </p:txBody>
      </p:sp>
      <p:sp>
        <p:nvSpPr>
          <p:cNvPr id="5" name="TextBox 4"/>
          <p:cNvSpPr txBox="1"/>
          <p:nvPr/>
        </p:nvSpPr>
        <p:spPr>
          <a:xfrm>
            <a:off x="4857752" y="1928808"/>
            <a:ext cx="2857520" cy="338554"/>
          </a:xfrm>
          <a:prstGeom prst="rect">
            <a:avLst/>
          </a:prstGeom>
          <a:solidFill>
            <a:srgbClr val="FFFF00"/>
          </a:solidFill>
        </p:spPr>
        <p:txBody>
          <a:bodyPr wrap="square" rtlCol="0">
            <a:spAutoFit/>
          </a:bodyPr>
          <a:lstStyle/>
          <a:p>
            <a:r>
              <a:rPr lang="zh-CN" altLang="en-US" sz="1600" dirty="0">
                <a:solidFill>
                  <a:srgbClr val="FF0000"/>
                </a:solidFill>
              </a:rPr>
              <a:t>轻微的（猫咪发出的）咕噜声</a:t>
            </a:r>
          </a:p>
        </p:txBody>
      </p:sp>
      <p:sp>
        <p:nvSpPr>
          <p:cNvPr id="6" name="TextBox 5"/>
          <p:cNvSpPr txBox="1"/>
          <p:nvPr/>
        </p:nvSpPr>
        <p:spPr>
          <a:xfrm>
            <a:off x="4857752" y="3071816"/>
            <a:ext cx="1643074" cy="338554"/>
          </a:xfrm>
          <a:prstGeom prst="rect">
            <a:avLst/>
          </a:prstGeom>
          <a:solidFill>
            <a:srgbClr val="FFFF00"/>
          </a:solidFill>
        </p:spPr>
        <p:txBody>
          <a:bodyPr wrap="square" rtlCol="0">
            <a:spAutoFit/>
          </a:bodyPr>
          <a:lstStyle/>
          <a:p>
            <a:r>
              <a:rPr lang="zh-CN" altLang="en-US" sz="1600" dirty="0">
                <a:solidFill>
                  <a:srgbClr val="FF0000"/>
                </a:solidFill>
              </a:rPr>
              <a:t>同位语</a:t>
            </a:r>
            <a:r>
              <a:rPr lang="en-US" altLang="zh-CN" sz="1600" dirty="0">
                <a:solidFill>
                  <a:srgbClr val="FF0000"/>
                </a:solidFill>
              </a:rPr>
              <a:t>desperate</a:t>
            </a:r>
            <a:endParaRPr lang="zh-CN" altLang="en-US" sz="1600" dirty="0">
              <a:solidFill>
                <a:srgbClr val="FF0000"/>
              </a:solidFill>
            </a:endParaRPr>
          </a:p>
        </p:txBody>
      </p:sp>
      <p:sp>
        <p:nvSpPr>
          <p:cNvPr id="7" name="TextBox 6"/>
          <p:cNvSpPr txBox="1"/>
          <p:nvPr/>
        </p:nvSpPr>
        <p:spPr>
          <a:xfrm>
            <a:off x="5072066" y="3714758"/>
            <a:ext cx="642942" cy="338554"/>
          </a:xfrm>
          <a:prstGeom prst="rect">
            <a:avLst/>
          </a:prstGeom>
          <a:solidFill>
            <a:srgbClr val="FFFF00"/>
          </a:solidFill>
        </p:spPr>
        <p:txBody>
          <a:bodyPr wrap="square" rtlCol="0">
            <a:spAutoFit/>
          </a:bodyPr>
          <a:lstStyle/>
          <a:p>
            <a:r>
              <a:rPr lang="zh-CN" altLang="en-US" sz="1600" dirty="0">
                <a:solidFill>
                  <a:srgbClr val="FF0000"/>
                </a:solidFill>
              </a:rPr>
              <a:t>渴望</a:t>
            </a:r>
          </a:p>
        </p:txBody>
      </p:sp>
      <p:sp>
        <p:nvSpPr>
          <p:cNvPr id="8" name="TextBox 7"/>
          <p:cNvSpPr txBox="1"/>
          <p:nvPr/>
        </p:nvSpPr>
        <p:spPr>
          <a:xfrm>
            <a:off x="3643306" y="4357700"/>
            <a:ext cx="1071570" cy="338554"/>
          </a:xfrm>
          <a:prstGeom prst="rect">
            <a:avLst/>
          </a:prstGeom>
          <a:solidFill>
            <a:srgbClr val="FFFF00"/>
          </a:solidFill>
        </p:spPr>
        <p:txBody>
          <a:bodyPr wrap="square" rtlCol="0">
            <a:spAutoFit/>
          </a:bodyPr>
          <a:lstStyle/>
          <a:p>
            <a:r>
              <a:rPr lang="zh-CN" altLang="en-US" sz="1600" dirty="0">
                <a:solidFill>
                  <a:srgbClr val="FF0000"/>
                </a:solidFill>
              </a:rPr>
              <a:t>本能地</a:t>
            </a:r>
          </a:p>
        </p:txBody>
      </p:sp>
      <p:sp>
        <p:nvSpPr>
          <p:cNvPr id="9" name="TextBox 8"/>
          <p:cNvSpPr txBox="1"/>
          <p:nvPr/>
        </p:nvSpPr>
        <p:spPr>
          <a:xfrm>
            <a:off x="8072462" y="2500312"/>
            <a:ext cx="642942" cy="338554"/>
          </a:xfrm>
          <a:prstGeom prst="rect">
            <a:avLst/>
          </a:prstGeom>
          <a:solidFill>
            <a:srgbClr val="FFFF00"/>
          </a:solidFill>
        </p:spPr>
        <p:txBody>
          <a:bodyPr wrap="square" rtlCol="0">
            <a:spAutoFit/>
          </a:bodyPr>
          <a:lstStyle/>
          <a:p>
            <a:r>
              <a:rPr lang="zh-CN" altLang="en-US" sz="1600" dirty="0">
                <a:solidFill>
                  <a:srgbClr val="FF0000"/>
                </a:solidFill>
              </a:rPr>
              <a:t>照顾</a:t>
            </a:r>
          </a:p>
        </p:txBody>
      </p:sp>
      <p:sp>
        <p:nvSpPr>
          <p:cNvPr id="10" name="TextBox 9"/>
          <p:cNvSpPr txBox="1"/>
          <p:nvPr/>
        </p:nvSpPr>
        <p:spPr>
          <a:xfrm>
            <a:off x="1785918" y="3143254"/>
            <a:ext cx="1571636" cy="338554"/>
          </a:xfrm>
          <a:prstGeom prst="rect">
            <a:avLst/>
          </a:prstGeom>
          <a:solidFill>
            <a:srgbClr val="FFFF00"/>
          </a:solidFill>
        </p:spPr>
        <p:txBody>
          <a:bodyPr wrap="square" rtlCol="0">
            <a:spAutoFit/>
          </a:bodyPr>
          <a:lstStyle/>
          <a:p>
            <a:r>
              <a:rPr lang="zh-CN" altLang="en-US" sz="1600" dirty="0">
                <a:solidFill>
                  <a:srgbClr val="FF0000"/>
                </a:solidFill>
              </a:rPr>
              <a:t>忠诚的伙伴</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643042" y="1428742"/>
            <a:ext cx="5724628" cy="30744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2571736" y="285734"/>
            <a:ext cx="3786214" cy="769441"/>
          </a:xfrm>
          <a:prstGeom prst="rect">
            <a:avLst/>
          </a:prstGeom>
          <a:noFill/>
        </p:spPr>
        <p:txBody>
          <a:bodyPr wrap="square" rtlCol="0">
            <a:spAutoFit/>
          </a:bodyPr>
          <a:lstStyle/>
          <a:p>
            <a:r>
              <a:rPr lang="en-US" altLang="zh-CN" sz="4400" b="1" dirty="0">
                <a:latin typeface="华光胖头鱼_CNKI" pitchFamily="2" charset="-122"/>
                <a:ea typeface="华光胖头鱼_CNKI" pitchFamily="2" charset="-122"/>
              </a:rPr>
              <a:t>Thank you!</a:t>
            </a:r>
            <a:endParaRPr lang="zh-CN" altLang="en-US" sz="4400" b="1" dirty="0">
              <a:latin typeface="华光胖头鱼_CNKI" pitchFamily="2" charset="-122"/>
              <a:ea typeface="华光胖头鱼_CNKI" pitchFamily="2"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s://pics6.baidu.com/feed/c2cec3fdfc0392456db674f371fad8c47c1e2544.jpeg@f_auto?token=a5bb47cff4399cef0fc46b657661b783"/>
          <p:cNvPicPr>
            <a:picLocks noChangeAspect="1" noChangeArrowheads="1"/>
          </p:cNvPicPr>
          <p:nvPr/>
        </p:nvPicPr>
        <p:blipFill>
          <a:blip r:embed="rId2" cstate="print"/>
          <a:srcRect/>
          <a:stretch>
            <a:fillRect/>
          </a:stretch>
        </p:blipFill>
        <p:spPr bwMode="auto">
          <a:xfrm>
            <a:off x="357158" y="1142990"/>
            <a:ext cx="4214842" cy="2649329"/>
          </a:xfrm>
          <a:prstGeom prst="rect">
            <a:avLst/>
          </a:prstGeom>
          <a:ln>
            <a:noFill/>
          </a:ln>
          <a:effectLst>
            <a:softEdge rad="112500"/>
          </a:effectLst>
        </p:spPr>
      </p:pic>
      <p:sp>
        <p:nvSpPr>
          <p:cNvPr id="4" name="矩形 3"/>
          <p:cNvSpPr/>
          <p:nvPr/>
        </p:nvSpPr>
        <p:spPr>
          <a:xfrm>
            <a:off x="5786446" y="2143122"/>
            <a:ext cx="1770036" cy="769441"/>
          </a:xfrm>
          <a:prstGeom prst="rect">
            <a:avLst/>
          </a:prstGeom>
        </p:spPr>
        <p:txBody>
          <a:bodyPr wrap="none">
            <a:spAutoFit/>
          </a:bodyPr>
          <a:lstStyle/>
          <a:p>
            <a:r>
              <a:rPr lang="en-US" altLang="zh-CN" sz="4400" b="1" i="1" kern="100" dirty="0" err="1">
                <a:latin typeface="Times New Roman" panose="02020603050405020304" pitchFamily="18" charset="0"/>
                <a:ea typeface="宋体" panose="02010600030101010101" pitchFamily="2" charset="-122"/>
                <a:cs typeface="Times New Roman" panose="02020603050405020304" pitchFamily="18" charset="0"/>
                <a:sym typeface="+mn-ea"/>
              </a:rPr>
              <a:t>Thula</a:t>
            </a:r>
            <a:r>
              <a:rPr lang="en-US" altLang="zh-CN" sz="4400" b="1" i="1" kern="100" dirty="0">
                <a:latin typeface="Times New Roman" panose="02020603050405020304" pitchFamily="18" charset="0"/>
                <a:ea typeface="宋体" panose="02010600030101010101" pitchFamily="2" charset="-122"/>
                <a:cs typeface="Times New Roman" panose="02020603050405020304" pitchFamily="18" charset="0"/>
                <a:sym typeface="+mn-ea"/>
              </a:rPr>
              <a:t> </a:t>
            </a:r>
          </a:p>
        </p:txBody>
      </p:sp>
      <p:sp>
        <p:nvSpPr>
          <p:cNvPr id="5" name="矩形 4"/>
          <p:cNvSpPr/>
          <p:nvPr/>
        </p:nvSpPr>
        <p:spPr>
          <a:xfrm>
            <a:off x="4786314" y="1071552"/>
            <a:ext cx="2011680" cy="460375"/>
          </a:xfrm>
          <a:prstGeom prst="rect">
            <a:avLst/>
          </a:prstGeom>
        </p:spPr>
        <p:txBody>
          <a:bodyPr wrap="none">
            <a:spAutoFit/>
          </a:bodyPr>
          <a:lstStyle/>
          <a:p>
            <a:r>
              <a:rPr lang="zh-CN" altLang="en-US" sz="2400" dirty="0"/>
              <a:t>读后续写解析</a:t>
            </a:r>
            <a:endParaRPr lang="en-US" altLang="zh-CN" sz="2400" dirty="0"/>
          </a:p>
        </p:txBody>
      </p:sp>
      <p:sp>
        <p:nvSpPr>
          <p:cNvPr id="7" name="矩形 6"/>
          <p:cNvSpPr/>
          <p:nvPr/>
        </p:nvSpPr>
        <p:spPr>
          <a:xfrm>
            <a:off x="5286380" y="3214692"/>
            <a:ext cx="3256533" cy="369332"/>
          </a:xfrm>
          <a:prstGeom prst="rect">
            <a:avLst/>
          </a:prstGeom>
        </p:spPr>
        <p:txBody>
          <a:bodyPr wrap="none">
            <a:spAutoFit/>
          </a:bodyPr>
          <a:lstStyle/>
          <a:p>
            <a:pPr lvl="0"/>
            <a:r>
              <a:rPr lang="en-US" altLang="zh-CN" i="1" dirty="0"/>
              <a:t>—Adapted from a real story</a:t>
            </a:r>
            <a:r>
              <a:rPr lang="zh-CN" altLang="en-US" b="1" i="1"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猫咪</a:t>
            </a:r>
            <a:endParaRPr lang="zh-CN" altLang="en-US" i="1" dirty="0">
              <a:solidFill>
                <a:prstClr val="black"/>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六岁自闭症小女孩Iris和她的缅因猫Thula的故事">
            <a:hlinkClick r:id="" action="ppaction://media"/>
            <a:extLst>
              <a:ext uri="{FF2B5EF4-FFF2-40B4-BE49-F238E27FC236}">
                <a16:creationId xmlns:a16="http://schemas.microsoft.com/office/drawing/2014/main" id="{B03F2620-C7BD-8BEB-DC96-B4FEEF93D91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3528" y="195486"/>
            <a:ext cx="8568952" cy="48219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6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4282" y="428610"/>
            <a:ext cx="8715436" cy="4462760"/>
          </a:xfrm>
          <a:prstGeom prst="rect">
            <a:avLst/>
          </a:prstGeom>
          <a:noFill/>
        </p:spPr>
        <p:txBody>
          <a:bodyPr wrap="square" rtlCol="0">
            <a:spAutoFit/>
          </a:bodyPr>
          <a:lstStyle/>
          <a:p>
            <a:pPr indent="457200" algn="just"/>
            <a:r>
              <a:rPr lang="en-US" altLang="zh-CN" sz="1400" dirty="0"/>
              <a:t>Not until recently have I known that a little pet can be such a </a:t>
            </a:r>
            <a:r>
              <a:rPr lang="en-US" altLang="zh-CN" sz="1400" dirty="0">
                <a:solidFill>
                  <a:srgbClr val="FF0000"/>
                </a:solidFill>
              </a:rPr>
              <a:t>helpful assistant </a:t>
            </a:r>
            <a:r>
              <a:rPr lang="en-US" altLang="zh-CN" sz="1400" dirty="0"/>
              <a:t>to </a:t>
            </a:r>
            <a:r>
              <a:rPr lang="en-US" altLang="zh-CN" sz="1400" dirty="0">
                <a:solidFill>
                  <a:srgbClr val="FF0000"/>
                </a:solidFill>
              </a:rPr>
              <a:t>a helpless mom</a:t>
            </a:r>
            <a:r>
              <a:rPr lang="en-US" altLang="zh-CN" sz="1400" dirty="0"/>
              <a:t>. This is all due to what our new family member, a little kitten named </a:t>
            </a:r>
            <a:r>
              <a:rPr lang="en-US" altLang="zh-CN" sz="1400" dirty="0" err="1"/>
              <a:t>Thula</a:t>
            </a:r>
            <a:r>
              <a:rPr lang="en-US" altLang="zh-CN" sz="1400" dirty="0"/>
              <a:t>, has done. She seems to understand exactly what Iris needs at any given time.</a:t>
            </a:r>
            <a:endParaRPr lang="zh-CN" altLang="zh-CN" sz="1400" dirty="0"/>
          </a:p>
          <a:p>
            <a:pPr indent="457200" algn="just"/>
            <a:r>
              <a:rPr lang="en-US" altLang="zh-CN" sz="1400" dirty="0"/>
              <a:t>Within a year of my daughter's birth, I already suspected that </a:t>
            </a:r>
            <a:r>
              <a:rPr lang="en-US" altLang="zh-CN" sz="1400" dirty="0">
                <a:solidFill>
                  <a:srgbClr val="FF0000"/>
                </a:solidFill>
              </a:rPr>
              <a:t>something was wrong</a:t>
            </a:r>
            <a:r>
              <a:rPr lang="en-US" altLang="zh-CN" sz="1400" dirty="0"/>
              <a:t>. Even by babies' standards, </a:t>
            </a:r>
            <a:r>
              <a:rPr lang="en-US" altLang="zh-CN" sz="1400" u="sng" dirty="0">
                <a:solidFill>
                  <a:srgbClr val="7030A0"/>
                </a:solidFill>
              </a:rPr>
              <a:t>Iris was a frighteningly bad sleeper</a:t>
            </a:r>
            <a:r>
              <a:rPr lang="en-US" altLang="zh-CN" sz="1400" dirty="0"/>
              <a:t>. She also appeared unmistakably distant. Besides, after saying </a:t>
            </a:r>
            <a:r>
              <a:rPr lang="zh-CN" altLang="zh-CN" sz="1400" dirty="0"/>
              <a:t>“</a:t>
            </a:r>
            <a:r>
              <a:rPr lang="en-US" altLang="zh-CN" sz="1400" dirty="0"/>
              <a:t>dada</a:t>
            </a:r>
            <a:r>
              <a:rPr lang="zh-CN" altLang="zh-CN" sz="1400" dirty="0"/>
              <a:t>” </a:t>
            </a:r>
            <a:r>
              <a:rPr lang="en-US" altLang="zh-CN" sz="1400" dirty="0"/>
              <a:t>when she was eight months old, she stopped talking. Finally, aged two, she was diagnosed as autistic</a:t>
            </a:r>
            <a:r>
              <a:rPr lang="zh-CN" altLang="en-US" sz="1400" dirty="0"/>
              <a:t>患自闭症的</a:t>
            </a:r>
            <a:r>
              <a:rPr lang="en-US" altLang="zh-CN" sz="1400" dirty="0"/>
              <a:t>.</a:t>
            </a:r>
            <a:endParaRPr lang="zh-CN" altLang="zh-CN" sz="1400" dirty="0"/>
          </a:p>
          <a:p>
            <a:pPr indent="457200" algn="just"/>
            <a:r>
              <a:rPr lang="en-US" altLang="zh-CN" sz="1400" dirty="0"/>
              <a:t>In fact, after a long process of </a:t>
            </a:r>
            <a:r>
              <a:rPr lang="en-US" altLang="zh-CN" sz="1400" dirty="0">
                <a:solidFill>
                  <a:srgbClr val="FF0000"/>
                </a:solidFill>
              </a:rPr>
              <a:t>trial and error</a:t>
            </a:r>
            <a:r>
              <a:rPr lang="zh-CN" altLang="en-US" sz="1400" dirty="0">
                <a:solidFill>
                  <a:srgbClr val="FF0000"/>
                </a:solidFill>
              </a:rPr>
              <a:t>反复试验</a:t>
            </a:r>
            <a:r>
              <a:rPr lang="en-US" altLang="zh-CN" sz="1400" dirty="0"/>
              <a:t>, I found activities that obviously did help her, including music and riding on the back of her dad's bike. </a:t>
            </a:r>
            <a:r>
              <a:rPr lang="en-US" altLang="zh-CN" sz="1400" dirty="0">
                <a:solidFill>
                  <a:srgbClr val="FF0000"/>
                </a:solidFill>
              </a:rPr>
              <a:t>Above all, Iris showed a remarkable talent for art</a:t>
            </a:r>
            <a:r>
              <a:rPr lang="en-US" altLang="zh-CN" sz="1400" dirty="0"/>
              <a:t>: producing large multi­layered Impressionist</a:t>
            </a:r>
            <a:r>
              <a:rPr lang="zh-CN" altLang="zh-CN" sz="1400" dirty="0"/>
              <a:t>­</a:t>
            </a:r>
            <a:r>
              <a:rPr lang="en-US" altLang="zh-CN" sz="1400" dirty="0"/>
              <a:t>style paintings that took her several days and that once led to the </a:t>
            </a:r>
            <a:r>
              <a:rPr lang="en-US" altLang="zh-CN" sz="1400" i="1" dirty="0"/>
              <a:t>Leicester</a:t>
            </a:r>
            <a:r>
              <a:rPr lang="en-US" altLang="zh-CN" sz="1400" dirty="0"/>
              <a:t> </a:t>
            </a:r>
            <a:r>
              <a:rPr lang="en-US" altLang="zh-CN" sz="1400" i="1" dirty="0"/>
              <a:t>Mercury</a:t>
            </a:r>
            <a:r>
              <a:rPr lang="en-US" altLang="zh-CN" sz="1400" dirty="0"/>
              <a:t> headline, </a:t>
            </a:r>
            <a:r>
              <a:rPr lang="zh-CN" altLang="zh-CN" sz="1400" dirty="0"/>
              <a:t>“</a:t>
            </a:r>
            <a:r>
              <a:rPr lang="en-US" altLang="zh-CN" sz="1400" dirty="0"/>
              <a:t>Top artist aged 3.</a:t>
            </a:r>
            <a:r>
              <a:rPr lang="zh-CN" altLang="zh-CN" sz="1400" dirty="0"/>
              <a:t>”</a:t>
            </a:r>
          </a:p>
          <a:p>
            <a:pPr indent="457200" algn="just"/>
            <a:r>
              <a:rPr lang="en-US" altLang="zh-CN" sz="1400" dirty="0"/>
              <a:t>Iris did make progress, but by no means steadily, with promising developments often followed by periods of regression(</a:t>
            </a:r>
            <a:r>
              <a:rPr lang="zh-CN" altLang="zh-CN" sz="1400" dirty="0"/>
              <a:t>退步</a:t>
            </a:r>
            <a:r>
              <a:rPr lang="en-US" altLang="zh-CN" sz="1400" dirty="0"/>
              <a:t>).</a:t>
            </a:r>
            <a:endParaRPr lang="zh-CN" altLang="zh-CN" sz="1400" dirty="0"/>
          </a:p>
          <a:p>
            <a:pPr indent="457200" algn="just"/>
            <a:r>
              <a:rPr lang="en-US" altLang="zh-CN" sz="1400" dirty="0"/>
              <a:t>One night, Iris refused to sleep. As her frustrations mounted(</a:t>
            </a:r>
            <a:r>
              <a:rPr lang="zh-CN" altLang="en-US" sz="1400" dirty="0"/>
              <a:t>增加</a:t>
            </a:r>
            <a:r>
              <a:rPr lang="en-US" altLang="zh-CN" sz="1400" dirty="0"/>
              <a:t>), she started to cry, and her sobs filled the quiet room.</a:t>
            </a:r>
            <a:r>
              <a:rPr lang="en-US" altLang="zh-CN" sz="1400" b="1" dirty="0">
                <a:solidFill>
                  <a:srgbClr val="FF0000"/>
                </a:solidFill>
              </a:rPr>
              <a:t> I </a:t>
            </a:r>
            <a:r>
              <a:rPr lang="en-US" altLang="zh-CN" sz="1400" dirty="0"/>
              <a:t>felt so hopeless as I held her close. Nothing seemed to comfort her apart from</a:t>
            </a:r>
            <a:r>
              <a:rPr lang="en-US" altLang="zh-CN" sz="1400" b="1" dirty="0">
                <a:solidFill>
                  <a:srgbClr val="FF0000"/>
                </a:solidFill>
              </a:rPr>
              <a:t> her favorite book </a:t>
            </a:r>
            <a:r>
              <a:rPr lang="en-US" altLang="zh-CN" sz="1400" dirty="0"/>
              <a:t>and I longed for some help, but she pushed away all who tried except me, </a:t>
            </a:r>
            <a:r>
              <a:rPr lang="en-US" altLang="zh-CN" sz="1400" dirty="0">
                <a:solidFill>
                  <a:srgbClr val="FF0000"/>
                </a:solidFill>
              </a:rPr>
              <a:t>making me on the edge of breaking down</a:t>
            </a:r>
            <a:r>
              <a:rPr lang="en-US" altLang="zh-CN" sz="1400" dirty="0"/>
              <a:t>.</a:t>
            </a:r>
            <a:endParaRPr lang="zh-CN" altLang="zh-CN" sz="1400" dirty="0"/>
          </a:p>
          <a:p>
            <a:pPr indent="457200" algn="just"/>
            <a:r>
              <a:rPr lang="en-US" altLang="zh-CN" sz="1400" dirty="0"/>
              <a:t>Downstairs, my husband looked at </a:t>
            </a:r>
            <a:r>
              <a:rPr lang="en-US" altLang="zh-CN" sz="1400" dirty="0" err="1"/>
              <a:t>Thula</a:t>
            </a:r>
            <a:r>
              <a:rPr lang="en-US" altLang="zh-CN" sz="1400" dirty="0"/>
              <a:t> in surprise who had suddenly got up off his lap. Her eyes focused on the door and she had one foot raised perfectly poised in the air. Something had grabbed her attention—the crying of Iris. Then her legs were moving fast. </a:t>
            </a:r>
            <a:r>
              <a:rPr lang="en-US" altLang="zh-CN" sz="1400" dirty="0">
                <a:solidFill>
                  <a:srgbClr val="FF0000"/>
                </a:solidFill>
              </a:rPr>
              <a:t>Zooming round the corner, she flew up the stairs into Iris‘s bedroom and jumped onto the bed</a:t>
            </a:r>
            <a:r>
              <a:rPr lang="en-US" altLang="zh-CN" sz="1400" dirty="0"/>
              <a:t>. She </a:t>
            </a:r>
            <a:r>
              <a:rPr lang="en-US" altLang="zh-CN" sz="1400" dirty="0">
                <a:solidFill>
                  <a:srgbClr val="FF0000"/>
                </a:solidFill>
              </a:rPr>
              <a:t>curled up next to </a:t>
            </a:r>
            <a:r>
              <a:rPr lang="en-US" altLang="zh-CN" sz="1400" dirty="0"/>
              <a:t>Iris, ignored the crying and started grooming</a:t>
            </a:r>
            <a:r>
              <a:rPr lang="zh-CN" altLang="en-US" sz="1400" dirty="0"/>
              <a:t>理毛</a:t>
            </a:r>
            <a:r>
              <a:rPr lang="en-US" altLang="zh-CN" sz="1400" dirty="0"/>
              <a:t> herself, licking her paws</a:t>
            </a:r>
            <a:r>
              <a:rPr lang="zh-CN" altLang="en-US" sz="1400" dirty="0"/>
              <a:t>舔爪子</a:t>
            </a:r>
            <a:r>
              <a:rPr lang="en-US" altLang="zh-CN" sz="1400" dirty="0"/>
              <a:t> and rubbing</a:t>
            </a:r>
            <a:r>
              <a:rPr lang="zh-CN" altLang="en-US" sz="1400" dirty="0"/>
              <a:t>摩擦</a:t>
            </a:r>
            <a:r>
              <a:rPr lang="en-US" altLang="zh-CN" sz="1400" dirty="0"/>
              <a:t> them over her ears.</a:t>
            </a:r>
            <a:endParaRPr lang="zh-CN" altLang="zh-CN" sz="1400" dirty="0"/>
          </a:p>
        </p:txBody>
      </p:sp>
      <p:sp>
        <p:nvSpPr>
          <p:cNvPr id="5" name="TextBox 4"/>
          <p:cNvSpPr txBox="1"/>
          <p:nvPr/>
        </p:nvSpPr>
        <p:spPr>
          <a:xfrm>
            <a:off x="0" y="0"/>
            <a:ext cx="2786050" cy="369332"/>
          </a:xfrm>
          <a:prstGeom prst="rect">
            <a:avLst/>
          </a:prstGeom>
          <a:solidFill>
            <a:srgbClr val="92D050"/>
          </a:solid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Analyze the article </a:t>
            </a:r>
            <a:r>
              <a:rPr lang="zh-CN" altLang="en-US" sz="1600" dirty="0">
                <a:latin typeface="Times New Roman" panose="02020603050405020304" pitchFamily="18" charset="0"/>
                <a:cs typeface="Times New Roman" panose="02020603050405020304" pitchFamily="18" charset="0"/>
              </a:rPr>
              <a:t>文本解读</a:t>
            </a:r>
            <a:endParaRPr lang="en-US" altLang="zh-CN" sz="1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cstate="print"/>
          <a:srcRect/>
          <a:stretch>
            <a:fillRect/>
          </a:stretch>
        </p:blipFill>
        <p:spPr bwMode="auto">
          <a:xfrm>
            <a:off x="571472" y="500048"/>
            <a:ext cx="1857388" cy="1563925"/>
          </a:xfrm>
          <a:prstGeom prst="rect">
            <a:avLst/>
          </a:prstGeom>
          <a:noFill/>
          <a:ln w="9525">
            <a:noFill/>
            <a:miter lim="800000"/>
            <a:headEnd/>
            <a:tailEnd/>
          </a:ln>
          <a:effectLst/>
        </p:spPr>
      </p:pic>
      <p:pic>
        <p:nvPicPr>
          <p:cNvPr id="2055" name="Picture 7"/>
          <p:cNvPicPr>
            <a:picLocks noChangeAspect="1" noChangeArrowheads="1"/>
          </p:cNvPicPr>
          <p:nvPr/>
        </p:nvPicPr>
        <p:blipFill>
          <a:blip r:embed="rId3" cstate="print"/>
          <a:srcRect/>
          <a:stretch>
            <a:fillRect/>
          </a:stretch>
        </p:blipFill>
        <p:spPr bwMode="auto">
          <a:xfrm>
            <a:off x="6000760" y="500048"/>
            <a:ext cx="1857388" cy="1446842"/>
          </a:xfrm>
          <a:prstGeom prst="rect">
            <a:avLst/>
          </a:prstGeom>
          <a:noFill/>
          <a:ln w="9525">
            <a:noFill/>
            <a:miter lim="800000"/>
            <a:headEnd/>
            <a:tailEnd/>
          </a:ln>
          <a:effectLst/>
        </p:spPr>
      </p:pic>
      <p:sp>
        <p:nvSpPr>
          <p:cNvPr id="8" name="TextBox 7"/>
          <p:cNvSpPr txBox="1"/>
          <p:nvPr/>
        </p:nvSpPr>
        <p:spPr>
          <a:xfrm>
            <a:off x="0" y="0"/>
            <a:ext cx="3000364" cy="369332"/>
          </a:xfrm>
          <a:prstGeom prst="rect">
            <a:avLst/>
          </a:prstGeom>
          <a:solidFill>
            <a:srgbClr val="FFFF00"/>
          </a:solidFill>
        </p:spPr>
        <p:txBody>
          <a:bodyPr wrap="square" rtlCol="0">
            <a:spAutoFit/>
          </a:bodyPr>
          <a:lstStyle/>
          <a:p>
            <a:r>
              <a:rPr lang="en-US" altLang="zh-CN" b="1" dirty="0">
                <a:solidFill>
                  <a:srgbClr val="00B0F0"/>
                </a:solidFill>
              </a:rPr>
              <a:t>Read for main characters</a:t>
            </a:r>
            <a:endParaRPr lang="zh-CN" altLang="en-US" b="1" dirty="0">
              <a:solidFill>
                <a:srgbClr val="00B0F0"/>
              </a:solidFill>
            </a:endParaRPr>
          </a:p>
        </p:txBody>
      </p:sp>
      <p:pic>
        <p:nvPicPr>
          <p:cNvPr id="2056" name="Picture 8"/>
          <p:cNvPicPr>
            <a:picLocks noChangeAspect="1" noChangeArrowheads="1"/>
          </p:cNvPicPr>
          <p:nvPr/>
        </p:nvPicPr>
        <p:blipFill>
          <a:blip r:embed="rId4" cstate="print"/>
          <a:srcRect/>
          <a:stretch>
            <a:fillRect/>
          </a:stretch>
        </p:blipFill>
        <p:spPr bwMode="auto">
          <a:xfrm>
            <a:off x="3571868" y="500048"/>
            <a:ext cx="1356567" cy="1527217"/>
          </a:xfrm>
          <a:prstGeom prst="rect">
            <a:avLst/>
          </a:prstGeom>
          <a:noFill/>
          <a:ln w="9525">
            <a:noFill/>
            <a:miter lim="800000"/>
            <a:headEnd/>
            <a:tailEnd/>
          </a:ln>
          <a:effectLst/>
        </p:spPr>
      </p:pic>
      <p:sp>
        <p:nvSpPr>
          <p:cNvPr id="10" name="矩形 9"/>
          <p:cNvSpPr/>
          <p:nvPr/>
        </p:nvSpPr>
        <p:spPr>
          <a:xfrm>
            <a:off x="6072198" y="2000246"/>
            <a:ext cx="1920910" cy="369332"/>
          </a:xfrm>
          <a:prstGeom prst="rect">
            <a:avLst/>
          </a:prstGeom>
        </p:spPr>
        <p:txBody>
          <a:bodyPr wrap="none">
            <a:spAutoFit/>
          </a:bodyPr>
          <a:lstStyle/>
          <a:p>
            <a:r>
              <a:rPr lang="en-US" altLang="zh-CN" dirty="0"/>
              <a:t>a </a:t>
            </a:r>
            <a:r>
              <a:rPr lang="en-US" altLang="zh-CN" dirty="0">
                <a:solidFill>
                  <a:srgbClr val="FF0000"/>
                </a:solidFill>
              </a:rPr>
              <a:t>helpful assistant </a:t>
            </a:r>
            <a:endParaRPr lang="zh-CN" altLang="en-US" dirty="0"/>
          </a:p>
        </p:txBody>
      </p:sp>
      <p:sp>
        <p:nvSpPr>
          <p:cNvPr id="11" name="矩形 10"/>
          <p:cNvSpPr/>
          <p:nvPr/>
        </p:nvSpPr>
        <p:spPr>
          <a:xfrm>
            <a:off x="642910" y="2071684"/>
            <a:ext cx="1651414" cy="369332"/>
          </a:xfrm>
          <a:prstGeom prst="rect">
            <a:avLst/>
          </a:prstGeom>
        </p:spPr>
        <p:txBody>
          <a:bodyPr wrap="none">
            <a:spAutoFit/>
          </a:bodyPr>
          <a:lstStyle/>
          <a:p>
            <a:r>
              <a:rPr lang="en-US" altLang="zh-CN" dirty="0">
                <a:solidFill>
                  <a:srgbClr val="FF0000"/>
                </a:solidFill>
              </a:rPr>
              <a:t>a helpless mom</a:t>
            </a:r>
            <a:endParaRPr lang="zh-CN" altLang="en-US" dirty="0"/>
          </a:p>
        </p:txBody>
      </p:sp>
      <p:sp>
        <p:nvSpPr>
          <p:cNvPr id="12" name="矩形 11"/>
          <p:cNvSpPr/>
          <p:nvPr/>
        </p:nvSpPr>
        <p:spPr>
          <a:xfrm>
            <a:off x="3286116" y="2000246"/>
            <a:ext cx="2214578" cy="646331"/>
          </a:xfrm>
          <a:prstGeom prst="rect">
            <a:avLst/>
          </a:prstGeom>
        </p:spPr>
        <p:txBody>
          <a:bodyPr wrap="square">
            <a:spAutoFit/>
          </a:bodyPr>
          <a:lstStyle/>
          <a:p>
            <a:r>
              <a:rPr lang="en-US" altLang="zh-CN" dirty="0"/>
              <a:t>Aged two, she was diagnosed as autistic.</a:t>
            </a:r>
            <a:endParaRPr lang="zh-CN" altLang="en-US" dirty="0"/>
          </a:p>
        </p:txBody>
      </p:sp>
      <p:sp>
        <p:nvSpPr>
          <p:cNvPr id="13" name="矩形 12"/>
          <p:cNvSpPr/>
          <p:nvPr/>
        </p:nvSpPr>
        <p:spPr>
          <a:xfrm>
            <a:off x="5715008" y="2571750"/>
            <a:ext cx="2714644" cy="2462213"/>
          </a:xfrm>
          <a:prstGeom prst="rect">
            <a:avLst/>
          </a:prstGeom>
        </p:spPr>
        <p:txBody>
          <a:bodyPr wrap="square">
            <a:spAutoFit/>
          </a:bodyPr>
          <a:lstStyle/>
          <a:p>
            <a:pPr indent="457200" algn="just"/>
            <a:r>
              <a:rPr lang="en-US" altLang="zh-CN" sz="1400" b="1" dirty="0">
                <a:solidFill>
                  <a:srgbClr val="FF0000"/>
                </a:solidFill>
              </a:rPr>
              <a:t>Something had grabbed her </a:t>
            </a:r>
            <a:r>
              <a:rPr lang="en-US" altLang="zh-CN" sz="1400" dirty="0">
                <a:solidFill>
                  <a:srgbClr val="FF0000"/>
                </a:solidFill>
              </a:rPr>
              <a:t>attention—the crying of Iris</a:t>
            </a:r>
            <a:r>
              <a:rPr lang="en-US" altLang="zh-CN" sz="1400" dirty="0"/>
              <a:t>. Then her legs were moving fast. </a:t>
            </a:r>
            <a:r>
              <a:rPr lang="en-US" altLang="zh-CN" sz="1400" dirty="0">
                <a:solidFill>
                  <a:srgbClr val="FF0000"/>
                </a:solidFill>
              </a:rPr>
              <a:t>Zooming round the corner, she flew up the stairs into Iris‘s bedroom and jumped onto the bed</a:t>
            </a:r>
            <a:r>
              <a:rPr lang="en-US" altLang="zh-CN" sz="1400" dirty="0"/>
              <a:t>. She </a:t>
            </a:r>
            <a:r>
              <a:rPr lang="en-US" altLang="zh-CN" sz="1400" dirty="0">
                <a:solidFill>
                  <a:srgbClr val="FF0000"/>
                </a:solidFill>
              </a:rPr>
              <a:t>curled up next to </a:t>
            </a:r>
            <a:r>
              <a:rPr lang="en-US" altLang="zh-CN" sz="1400" dirty="0"/>
              <a:t>Iris, </a:t>
            </a:r>
            <a:r>
              <a:rPr lang="en-US" altLang="zh-CN" sz="1400" dirty="0">
                <a:solidFill>
                  <a:srgbClr val="FF0000"/>
                </a:solidFill>
              </a:rPr>
              <a:t>ignored </a:t>
            </a:r>
            <a:r>
              <a:rPr lang="en-US" altLang="zh-CN" sz="1400" dirty="0"/>
              <a:t>the crying and </a:t>
            </a:r>
            <a:r>
              <a:rPr lang="en-US" altLang="zh-CN" sz="1400" dirty="0">
                <a:solidFill>
                  <a:srgbClr val="FF0000"/>
                </a:solidFill>
              </a:rPr>
              <a:t>started grooming</a:t>
            </a:r>
            <a:r>
              <a:rPr lang="zh-CN" altLang="en-US" sz="1400" dirty="0">
                <a:solidFill>
                  <a:srgbClr val="FF0000"/>
                </a:solidFill>
              </a:rPr>
              <a:t>理毛</a:t>
            </a:r>
            <a:r>
              <a:rPr lang="en-US" altLang="zh-CN" sz="1400" dirty="0">
                <a:solidFill>
                  <a:srgbClr val="FF0000"/>
                </a:solidFill>
              </a:rPr>
              <a:t> herself</a:t>
            </a:r>
            <a:r>
              <a:rPr lang="en-US" altLang="zh-CN" sz="1400" dirty="0"/>
              <a:t>, </a:t>
            </a:r>
            <a:r>
              <a:rPr lang="en-US" altLang="zh-CN" sz="1400" dirty="0">
                <a:solidFill>
                  <a:srgbClr val="FF0000"/>
                </a:solidFill>
              </a:rPr>
              <a:t>licking her paws</a:t>
            </a:r>
            <a:r>
              <a:rPr lang="zh-CN" altLang="en-US" sz="1400" dirty="0">
                <a:solidFill>
                  <a:srgbClr val="FF0000"/>
                </a:solidFill>
              </a:rPr>
              <a:t>舔爪子</a:t>
            </a:r>
            <a:r>
              <a:rPr lang="en-US" altLang="zh-CN" sz="1400" dirty="0"/>
              <a:t> and </a:t>
            </a:r>
            <a:r>
              <a:rPr lang="en-US" altLang="zh-CN" sz="1400" dirty="0">
                <a:solidFill>
                  <a:srgbClr val="FF0000"/>
                </a:solidFill>
              </a:rPr>
              <a:t>rubbing</a:t>
            </a:r>
            <a:r>
              <a:rPr lang="zh-CN" altLang="en-US" sz="1400" dirty="0">
                <a:solidFill>
                  <a:srgbClr val="FF0000"/>
                </a:solidFill>
              </a:rPr>
              <a:t>摩擦</a:t>
            </a:r>
            <a:r>
              <a:rPr lang="en-US" altLang="zh-CN" sz="1400" dirty="0">
                <a:solidFill>
                  <a:srgbClr val="FF0000"/>
                </a:solidFill>
              </a:rPr>
              <a:t> them over her ears.</a:t>
            </a:r>
            <a:endParaRPr lang="zh-CN" altLang="zh-CN" sz="1400" dirty="0">
              <a:solidFill>
                <a:srgbClr val="FF0000"/>
              </a:solidFill>
            </a:endParaRPr>
          </a:p>
        </p:txBody>
      </p:sp>
      <p:sp>
        <p:nvSpPr>
          <p:cNvPr id="14" name="矩形 13"/>
          <p:cNvSpPr/>
          <p:nvPr/>
        </p:nvSpPr>
        <p:spPr>
          <a:xfrm>
            <a:off x="3428992" y="2786064"/>
            <a:ext cx="1643074" cy="1600438"/>
          </a:xfrm>
          <a:prstGeom prst="rect">
            <a:avLst/>
          </a:prstGeom>
        </p:spPr>
        <p:txBody>
          <a:bodyPr wrap="square">
            <a:spAutoFit/>
          </a:bodyPr>
          <a:lstStyle/>
          <a:p>
            <a:pPr algn="just"/>
            <a:r>
              <a:rPr lang="en-US" altLang="zh-CN" sz="1400" dirty="0">
                <a:solidFill>
                  <a:prstClr val="black"/>
                </a:solidFill>
              </a:rPr>
              <a:t>One night, Iris refused to sleep. As her </a:t>
            </a:r>
            <a:r>
              <a:rPr lang="en-US" altLang="zh-CN" sz="1400" dirty="0">
                <a:solidFill>
                  <a:srgbClr val="FF0000"/>
                </a:solidFill>
              </a:rPr>
              <a:t>frustrations mounted</a:t>
            </a:r>
            <a:r>
              <a:rPr lang="en-US" altLang="zh-CN" sz="1400" dirty="0">
                <a:solidFill>
                  <a:prstClr val="black"/>
                </a:solidFill>
              </a:rPr>
              <a:t>, she started to cry, and </a:t>
            </a:r>
            <a:r>
              <a:rPr lang="en-US" altLang="zh-CN" sz="1400" dirty="0">
                <a:solidFill>
                  <a:srgbClr val="FF0000"/>
                </a:solidFill>
              </a:rPr>
              <a:t>her sobs filled the quiet room. </a:t>
            </a:r>
            <a:endParaRPr lang="zh-CN" altLang="en-US" sz="1400" dirty="0">
              <a:solidFill>
                <a:srgbClr val="FF0000"/>
              </a:solidFill>
            </a:endParaRPr>
          </a:p>
        </p:txBody>
      </p:sp>
      <p:sp>
        <p:nvSpPr>
          <p:cNvPr id="15" name="矩形 14"/>
          <p:cNvSpPr/>
          <p:nvPr/>
        </p:nvSpPr>
        <p:spPr>
          <a:xfrm>
            <a:off x="357158" y="2714626"/>
            <a:ext cx="2143140" cy="1815882"/>
          </a:xfrm>
          <a:prstGeom prst="rect">
            <a:avLst/>
          </a:prstGeom>
        </p:spPr>
        <p:txBody>
          <a:bodyPr wrap="square">
            <a:spAutoFit/>
          </a:bodyPr>
          <a:lstStyle/>
          <a:p>
            <a:pPr lvl="0" indent="457200" algn="just"/>
            <a:r>
              <a:rPr lang="en-US" altLang="zh-CN" sz="1400" dirty="0">
                <a:solidFill>
                  <a:prstClr val="black"/>
                </a:solidFill>
              </a:rPr>
              <a:t>I felt so </a:t>
            </a:r>
            <a:r>
              <a:rPr lang="en-US" altLang="zh-CN" sz="1400" dirty="0">
                <a:solidFill>
                  <a:srgbClr val="FF0000"/>
                </a:solidFill>
              </a:rPr>
              <a:t>hopeless</a:t>
            </a:r>
            <a:r>
              <a:rPr lang="en-US" altLang="zh-CN" sz="1400" dirty="0">
                <a:solidFill>
                  <a:prstClr val="black"/>
                </a:solidFill>
              </a:rPr>
              <a:t> as I held her close. Nothing seemed to comfort …and I longed for some help, but she pushed away all who tried except me, </a:t>
            </a:r>
            <a:r>
              <a:rPr lang="en-US" altLang="zh-CN" sz="1400" dirty="0"/>
              <a:t>making me</a:t>
            </a:r>
            <a:r>
              <a:rPr lang="en-US" altLang="zh-CN" sz="1400" dirty="0">
                <a:solidFill>
                  <a:srgbClr val="FF0000"/>
                </a:solidFill>
              </a:rPr>
              <a:t> on the edge of breaking down</a:t>
            </a:r>
            <a:r>
              <a:rPr lang="en-US" altLang="zh-CN" sz="1400" dirty="0">
                <a:solidFill>
                  <a:prstClr val="black"/>
                </a:solidFill>
              </a:rPr>
              <a:t>.</a:t>
            </a:r>
            <a:endParaRPr lang="zh-CN" altLang="zh-CN" sz="1400" dirty="0">
              <a:solidFill>
                <a:prstClr val="black"/>
              </a:solidFill>
            </a:endParaRPr>
          </a:p>
        </p:txBody>
      </p:sp>
      <p:sp>
        <p:nvSpPr>
          <p:cNvPr id="16" name="矩形 15"/>
          <p:cNvSpPr/>
          <p:nvPr/>
        </p:nvSpPr>
        <p:spPr>
          <a:xfrm>
            <a:off x="357158" y="2643188"/>
            <a:ext cx="2143140" cy="2071702"/>
          </a:xfrm>
          <a:prstGeom prst="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3214678" y="2643188"/>
            <a:ext cx="2143140" cy="2071702"/>
          </a:xfrm>
          <a:prstGeom prst="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5786446" y="2500312"/>
            <a:ext cx="2714644" cy="2500330"/>
          </a:xfrm>
          <a:prstGeom prst="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3929058" y="142858"/>
            <a:ext cx="574196" cy="461665"/>
          </a:xfrm>
          <a:prstGeom prst="rect">
            <a:avLst/>
          </a:prstGeom>
        </p:spPr>
        <p:txBody>
          <a:bodyPr wrap="none">
            <a:spAutoFit/>
          </a:bodyPr>
          <a:lstStyle/>
          <a:p>
            <a:r>
              <a:rPr lang="en-US" altLang="zh-CN" sz="2400" b="1" dirty="0"/>
              <a:t>Iris</a:t>
            </a:r>
            <a:endParaRPr lang="zh-CN" altLang="en-US" sz="2400" b="1" dirty="0"/>
          </a:p>
        </p:txBody>
      </p:sp>
      <p:sp>
        <p:nvSpPr>
          <p:cNvPr id="20" name="矩形 19"/>
          <p:cNvSpPr/>
          <p:nvPr/>
        </p:nvSpPr>
        <p:spPr>
          <a:xfrm>
            <a:off x="6715140" y="142858"/>
            <a:ext cx="715260" cy="369332"/>
          </a:xfrm>
          <a:prstGeom prst="rect">
            <a:avLst/>
          </a:prstGeom>
        </p:spPr>
        <p:txBody>
          <a:bodyPr wrap="none">
            <a:spAutoFit/>
          </a:bodyPr>
          <a:lstStyle/>
          <a:p>
            <a:r>
              <a:rPr lang="en-US" altLang="zh-CN" b="1" dirty="0" err="1"/>
              <a:t>Thula</a:t>
            </a:r>
            <a:endParaRPr lang="zh-CN" altLang="en-US" b="1" dirty="0"/>
          </a:p>
        </p:txBody>
      </p:sp>
      <p:sp>
        <p:nvSpPr>
          <p:cNvPr id="21" name="矩形 20"/>
          <p:cNvSpPr/>
          <p:nvPr/>
        </p:nvSpPr>
        <p:spPr>
          <a:xfrm>
            <a:off x="142844" y="928676"/>
            <a:ext cx="266420" cy="461665"/>
          </a:xfrm>
          <a:prstGeom prst="rect">
            <a:avLst/>
          </a:prstGeom>
        </p:spPr>
        <p:txBody>
          <a:bodyPr wrap="none">
            <a:spAutoFit/>
          </a:bodyPr>
          <a:lstStyle/>
          <a:p>
            <a:r>
              <a:rPr lang="en-US" altLang="zh-CN" sz="2400" b="1" dirty="0">
                <a:solidFill>
                  <a:srgbClr val="FF0000"/>
                </a:solidFill>
              </a:rPr>
              <a:t>I</a:t>
            </a:r>
            <a:endParaRPr lang="zh-CN" altLang="en-US" sz="2400" b="1" dirty="0">
              <a:solidFill>
                <a:srgbClr val="FF0000"/>
              </a:solidFill>
            </a:endParaRPr>
          </a:p>
        </p:txBody>
      </p:sp>
      <p:sp>
        <p:nvSpPr>
          <p:cNvPr id="22" name="文本框 5"/>
          <p:cNvSpPr txBox="1"/>
          <p:nvPr/>
        </p:nvSpPr>
        <p:spPr>
          <a:xfrm>
            <a:off x="428596" y="2786064"/>
            <a:ext cx="2071702" cy="1708160"/>
          </a:xfrm>
          <a:prstGeom prst="rect">
            <a:avLst/>
          </a:prstGeom>
          <a:solidFill>
            <a:srgbClr val="92D050"/>
          </a:solidFill>
          <a:ln w="9525">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sz="2100"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sz="21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1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1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1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sz="21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sz="21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sz="21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sz="2100" b="0" i="0" u="none" kern="1200" baseline="0">
                <a:solidFill>
                  <a:schemeClr val="tx1"/>
                </a:solidFill>
                <a:latin typeface="Arial" panose="020B0604020202020204" pitchFamily="34" charset="0"/>
                <a:ea typeface="宋体" panose="02010600030101010101" pitchFamily="2" charset="-122"/>
                <a:cs typeface="+mn-cs"/>
              </a:defRPr>
            </a:lvl9pPr>
          </a:lstStyle>
          <a:p>
            <a:pPr eaLnBrk="1" hangingPunct="1">
              <a:buFont typeface="Wingdings" panose="05000000000000000000" pitchFamily="2" charset="2"/>
              <a:buChar char="l"/>
            </a:pPr>
            <a:r>
              <a:rPr lang="en-US" altLang="zh-CN" sz="2100" dirty="0">
                <a:solidFill>
                  <a:schemeClr val="dk1">
                    <a:lumMod val="85000"/>
                    <a:lumOff val="15000"/>
                  </a:schemeClr>
                </a:solidFill>
                <a:latin typeface="幼圆" panose="02010509060101010101" pitchFamily="49" charset="-122"/>
                <a:cs typeface="幼圆" panose="02010509060101010101" pitchFamily="49" charset="-122"/>
              </a:rPr>
              <a:t>a helpless mom</a:t>
            </a:r>
            <a:endParaRPr lang="en-US" altLang="zh-CN" dirty="0">
              <a:solidFill>
                <a:schemeClr val="dk1">
                  <a:lumMod val="85000"/>
                  <a:lumOff val="15000"/>
                </a:schemeClr>
              </a:solidFill>
              <a:latin typeface="幼圆" panose="02010509060101010101" pitchFamily="49" charset="-122"/>
              <a:cs typeface="幼圆" panose="02010509060101010101" pitchFamily="49" charset="-122"/>
            </a:endParaRPr>
          </a:p>
          <a:p>
            <a:pPr eaLnBrk="1" hangingPunct="1">
              <a:buFont typeface="Wingdings" panose="05000000000000000000" pitchFamily="2" charset="2"/>
              <a:buChar char="l"/>
            </a:pPr>
            <a:r>
              <a:rPr lang="zh-CN" altLang="en-US" sz="2100" dirty="0">
                <a:solidFill>
                  <a:schemeClr val="dk1">
                    <a:lumMod val="85000"/>
                    <a:lumOff val="15000"/>
                  </a:schemeClr>
                </a:solidFill>
                <a:latin typeface="幼圆" panose="02010509060101010101" pitchFamily="49" charset="-122"/>
                <a:cs typeface="幼圆" panose="02010509060101010101" pitchFamily="49" charset="-122"/>
              </a:rPr>
              <a:t>on the edge of breaking down</a:t>
            </a:r>
          </a:p>
        </p:txBody>
      </p:sp>
      <p:sp>
        <p:nvSpPr>
          <p:cNvPr id="23" name="文本框 8"/>
          <p:cNvSpPr txBox="1"/>
          <p:nvPr/>
        </p:nvSpPr>
        <p:spPr>
          <a:xfrm>
            <a:off x="2928926" y="2571750"/>
            <a:ext cx="2786082" cy="2308324"/>
          </a:xfrm>
          <a:prstGeom prst="rect">
            <a:avLst/>
          </a:prstGeom>
          <a:solidFill>
            <a:srgbClr val="FFFF00"/>
          </a:solidFill>
          <a:ln w="9525">
            <a:noFill/>
          </a:ln>
        </p:spPr>
        <p:txBody>
          <a:bodyPr wrap="square">
            <a:spAutoFit/>
          </a:bodyPr>
          <a:lstStyle>
            <a:defPPr>
              <a:defRPr lang="zh-CN"/>
            </a:defPPr>
            <a:lvl1pPr marL="0" lvl="0" indent="0" algn="l" defTabSz="914400" rtl="0" eaLnBrk="0" fontAlgn="base" latinLnBrk="0" hangingPunct="0">
              <a:lnSpc>
                <a:spcPct val="100000"/>
              </a:lnSpc>
              <a:spcBef>
                <a:spcPct val="0"/>
              </a:spcBef>
              <a:spcAft>
                <a:spcPct val="0"/>
              </a:spcAft>
              <a:buNone/>
              <a:defRPr sz="2100"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sz="21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sz="21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sz="21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sz="21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sz="21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sz="21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sz="21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sz="2100" b="0" i="0" u="none" kern="1200" baseline="0">
                <a:solidFill>
                  <a:schemeClr val="tx1"/>
                </a:solidFill>
                <a:latin typeface="Arial" panose="020B0604020202020204" pitchFamily="34" charset="0"/>
                <a:ea typeface="宋体" panose="02010600030101010101" pitchFamily="2" charset="-122"/>
                <a:cs typeface="+mn-cs"/>
              </a:defRPr>
            </a:lvl9pPr>
          </a:lstStyle>
          <a:p>
            <a:pPr eaLnBrk="1" hangingPunct="1">
              <a:buFont typeface="Wingdings" panose="05000000000000000000" pitchFamily="2" charset="2"/>
              <a:buChar char="u"/>
            </a:pPr>
            <a:r>
              <a:rPr lang="en-US" altLang="zh-CN" sz="1800" dirty="0">
                <a:solidFill>
                  <a:schemeClr val="dk1">
                    <a:lumMod val="85000"/>
                    <a:lumOff val="15000"/>
                  </a:schemeClr>
                </a:solidFill>
                <a:latin typeface="幼圆" panose="02010509060101010101" pitchFamily="49" charset="-122"/>
                <a:cs typeface="幼圆" panose="02010509060101010101" pitchFamily="49" charset="-122"/>
              </a:rPr>
              <a:t>a frighteningly bad sleeper</a:t>
            </a:r>
          </a:p>
          <a:p>
            <a:pPr eaLnBrk="1" hangingPunct="1">
              <a:buFont typeface="Wingdings" panose="05000000000000000000" pitchFamily="2" charset="2"/>
              <a:buChar char="u"/>
            </a:pPr>
            <a:r>
              <a:rPr lang="en-US" altLang="zh-CN" sz="1800" dirty="0">
                <a:solidFill>
                  <a:schemeClr val="dk1">
                    <a:lumMod val="85000"/>
                    <a:lumOff val="15000"/>
                  </a:schemeClr>
                </a:solidFill>
                <a:latin typeface="幼圆" panose="02010509060101010101" pitchFamily="49" charset="-122"/>
                <a:cs typeface="幼圆" panose="02010509060101010101" pitchFamily="49" charset="-122"/>
                <a:sym typeface="+mn-ea"/>
              </a:rPr>
              <a:t>was diagnosed as autistic</a:t>
            </a:r>
          </a:p>
          <a:p>
            <a:pPr eaLnBrk="1" hangingPunct="1">
              <a:buFont typeface="Wingdings" panose="05000000000000000000" pitchFamily="2" charset="2"/>
              <a:buChar char="u"/>
            </a:pPr>
            <a:r>
              <a:rPr lang="en-US" altLang="zh-CN" sz="1800" dirty="0">
                <a:solidFill>
                  <a:schemeClr val="dk1">
                    <a:lumMod val="85000"/>
                    <a:lumOff val="15000"/>
                  </a:schemeClr>
                </a:solidFill>
                <a:latin typeface="幼圆" panose="02010509060101010101" pitchFamily="49" charset="-122"/>
                <a:cs typeface="幼圆" panose="02010509060101010101" pitchFamily="49" charset="-122"/>
                <a:sym typeface="+mn-ea"/>
              </a:rPr>
              <a:t>showed a remarkable talent for art</a:t>
            </a:r>
          </a:p>
          <a:p>
            <a:pPr eaLnBrk="1" hangingPunct="1">
              <a:buFont typeface="Wingdings" panose="05000000000000000000" pitchFamily="2" charset="2"/>
              <a:buChar char="u"/>
            </a:pPr>
            <a:r>
              <a:rPr lang="en-US" altLang="zh-CN" sz="1800" dirty="0">
                <a:solidFill>
                  <a:schemeClr val="dk1">
                    <a:lumMod val="85000"/>
                    <a:lumOff val="15000"/>
                  </a:schemeClr>
                </a:solidFill>
                <a:latin typeface="幼圆" panose="02010509060101010101" pitchFamily="49" charset="-122"/>
                <a:cs typeface="幼圆" panose="02010509060101010101" pitchFamily="49" charset="-122"/>
                <a:sym typeface="+mn-ea"/>
              </a:rPr>
              <a:t>refused to sleep and cried </a:t>
            </a:r>
            <a:endParaRPr lang="en-US" altLang="zh-CN" sz="1800" dirty="0">
              <a:solidFill>
                <a:schemeClr val="dk1">
                  <a:lumMod val="85000"/>
                  <a:lumOff val="15000"/>
                </a:schemeClr>
              </a:solidFill>
              <a:latin typeface="幼圆" panose="02010509060101010101" pitchFamily="49" charset="-122"/>
              <a:cs typeface="幼圆" panose="020105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linds(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056"/>
                                        </p:tgtEl>
                                        <p:attrNameLst>
                                          <p:attrName>style.visibility</p:attrName>
                                        </p:attrNameLst>
                                      </p:cBhvr>
                                      <p:to>
                                        <p:strVal val="visible"/>
                                      </p:to>
                                    </p:set>
                                    <p:animEffect transition="in" filter="blinds(horizontal)">
                                      <p:cBhvr>
                                        <p:cTn id="17" dur="500"/>
                                        <p:tgtEl>
                                          <p:spTgt spid="205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linds(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055"/>
                                        </p:tgtEl>
                                        <p:attrNameLst>
                                          <p:attrName>style.visibility</p:attrName>
                                        </p:attrNameLst>
                                      </p:cBhvr>
                                      <p:to>
                                        <p:strVal val="visible"/>
                                      </p:to>
                                    </p:set>
                                    <p:animEffect transition="in" filter="blinds(horizontal)">
                                      <p:cBhvr>
                                        <p:cTn id="32" dur="500"/>
                                        <p:tgtEl>
                                          <p:spTgt spid="205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linds(horizont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linds(horizont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linds(horizontal)">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linds(horizont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blinds(horizontal)">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linds(horizontal)">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linds(horizontal)">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blinds(horizontal)">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blinds(horizontal)">
                                      <p:cBhvr>
                                        <p:cTn id="8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animBg="1"/>
      <p:bldP spid="17" grpId="0" animBg="1"/>
      <p:bldP spid="19" grpId="0" animBg="1"/>
      <p:bldP spid="18" grpId="0"/>
      <p:bldP spid="20" grpId="0"/>
      <p:bldP spid="21" grpId="0"/>
      <p:bldP spid="22"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2" cstate="print"/>
          <a:srcRect/>
          <a:stretch>
            <a:fillRect/>
          </a:stretch>
        </p:blipFill>
        <p:spPr bwMode="auto">
          <a:xfrm>
            <a:off x="4335240" y="571486"/>
            <a:ext cx="4808760" cy="3911594"/>
          </a:xfrm>
          <a:prstGeom prst="rect">
            <a:avLst/>
          </a:prstGeom>
          <a:noFill/>
          <a:ln w="9525">
            <a:noFill/>
            <a:miter lim="800000"/>
            <a:headEnd/>
            <a:tailEnd/>
          </a:ln>
          <a:effectLst/>
        </p:spPr>
      </p:pic>
      <p:pic>
        <p:nvPicPr>
          <p:cNvPr id="7171" name="Picture 3" descr="https://pics1.baidu.com/feed/f9dcd100baa1cd1190d236d24f7cb4fac2ce2d55.jpeg@f_auto?token=2815004da077c9f9285cd6f19af8147c"/>
          <p:cNvPicPr>
            <a:picLocks noChangeAspect="1" noChangeArrowheads="1"/>
          </p:cNvPicPr>
          <p:nvPr/>
        </p:nvPicPr>
        <p:blipFill>
          <a:blip r:embed="rId3" cstate="print"/>
          <a:srcRect/>
          <a:stretch>
            <a:fillRect/>
          </a:stretch>
        </p:blipFill>
        <p:spPr bwMode="auto">
          <a:xfrm>
            <a:off x="142844" y="785800"/>
            <a:ext cx="4253568" cy="3500462"/>
          </a:xfrm>
          <a:prstGeom prst="rect">
            <a:avLst/>
          </a:prstGeom>
          <a:noFill/>
        </p:spPr>
      </p:pic>
      <p:sp>
        <p:nvSpPr>
          <p:cNvPr id="7" name="矩形 6"/>
          <p:cNvSpPr/>
          <p:nvPr/>
        </p:nvSpPr>
        <p:spPr>
          <a:xfrm>
            <a:off x="928662" y="0"/>
            <a:ext cx="7500990" cy="646331"/>
          </a:xfrm>
          <a:prstGeom prst="rect">
            <a:avLst/>
          </a:prstGeom>
        </p:spPr>
        <p:txBody>
          <a:bodyPr wrap="square">
            <a:spAutoFit/>
          </a:bodyPr>
          <a:lstStyle/>
          <a:p>
            <a:r>
              <a:rPr lang="en-US" altLang="zh-CN" dirty="0"/>
              <a:t>Above all, Iris </a:t>
            </a:r>
            <a:r>
              <a:rPr lang="en-US" altLang="zh-CN" dirty="0">
                <a:solidFill>
                  <a:srgbClr val="FF0000"/>
                </a:solidFill>
              </a:rPr>
              <a:t>showed a remarkable talent for art</a:t>
            </a:r>
            <a:r>
              <a:rPr lang="en-US" altLang="zh-CN" dirty="0"/>
              <a:t>: producing large multi­layered Impressionist</a:t>
            </a:r>
            <a:r>
              <a:rPr lang="zh-CN" altLang="zh-CN" dirty="0"/>
              <a:t>­</a:t>
            </a:r>
            <a:r>
              <a:rPr lang="en-US" altLang="zh-CN" dirty="0"/>
              <a:t>style paintings </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169"/>
                                        </p:tgtEl>
                                        <p:attrNameLst>
                                          <p:attrName>style.visibility</p:attrName>
                                        </p:attrNameLst>
                                      </p:cBhvr>
                                      <p:to>
                                        <p:strVal val="visible"/>
                                      </p:to>
                                    </p:set>
                                    <p:animEffect transition="in" filter="blinds(horizontal)">
                                      <p:cBhvr>
                                        <p:cTn id="12" dur="500"/>
                                        <p:tgtEl>
                                          <p:spTgt spid="7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2643174" cy="369332"/>
          </a:xfrm>
          <a:prstGeom prst="rect">
            <a:avLst/>
          </a:prstGeom>
          <a:solidFill>
            <a:srgbClr val="FFFF00"/>
          </a:solidFill>
        </p:spPr>
        <p:txBody>
          <a:bodyPr wrap="square" rtlCol="0">
            <a:spAutoFit/>
          </a:bodyPr>
          <a:lstStyle/>
          <a:p>
            <a:r>
              <a:rPr lang="en-US" altLang="zh-CN" b="1" dirty="0">
                <a:solidFill>
                  <a:srgbClr val="00B0F0"/>
                </a:solidFill>
                <a:latin typeface="Times New Roman" panose="02020603050405020304" pitchFamily="18" charset="0"/>
                <a:cs typeface="Times New Roman" panose="02020603050405020304" pitchFamily="18" charset="0"/>
              </a:rPr>
              <a:t>Appreciate the language</a:t>
            </a:r>
            <a:endParaRPr lang="zh-CN" altLang="en-US" b="1" dirty="0">
              <a:solidFill>
                <a:srgbClr val="00B0F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42844" y="714362"/>
            <a:ext cx="8858312" cy="1477328"/>
          </a:xfrm>
          <a:prstGeom prst="rect">
            <a:avLst/>
          </a:prstGeom>
          <a:noFill/>
        </p:spPr>
        <p:txBody>
          <a:bodyPr wrap="square" rtlCol="0">
            <a:spAutoFit/>
          </a:bodyPr>
          <a:lstStyle/>
          <a:p>
            <a:r>
              <a:rPr lang="en-US" altLang="zh-CN" dirty="0"/>
              <a:t>As her frustrations mounted(</a:t>
            </a:r>
            <a:r>
              <a:rPr lang="zh-CN" altLang="en-US" dirty="0"/>
              <a:t>增加</a:t>
            </a:r>
            <a:r>
              <a:rPr lang="en-US" altLang="zh-CN" dirty="0"/>
              <a:t>), she started to cry, and </a:t>
            </a:r>
            <a:r>
              <a:rPr lang="en-US" altLang="zh-CN" dirty="0">
                <a:solidFill>
                  <a:srgbClr val="FF0000"/>
                </a:solidFill>
              </a:rPr>
              <a:t>her sobs filled the quiet room.</a:t>
            </a:r>
            <a:r>
              <a:rPr lang="en-US" altLang="zh-CN" b="1" dirty="0">
                <a:solidFill>
                  <a:srgbClr val="FF0000"/>
                </a:solidFill>
              </a:rPr>
              <a:t> </a:t>
            </a:r>
            <a:endParaRPr lang="en-US" altLang="zh-CN" dirty="0"/>
          </a:p>
          <a:p>
            <a:endParaRPr lang="en-US" altLang="zh-CN" dirty="0"/>
          </a:p>
          <a:p>
            <a:endParaRPr lang="en-US" altLang="zh-CN" dirty="0"/>
          </a:p>
          <a:p>
            <a:r>
              <a:rPr lang="en-US" altLang="zh-CN" dirty="0"/>
              <a:t>Nothing seemed to comfort her apart from her favorite book and I longed for some help, but she pushed away all who tried except me, </a:t>
            </a:r>
            <a:r>
              <a:rPr lang="en-US" altLang="zh-CN" dirty="0">
                <a:solidFill>
                  <a:srgbClr val="FF0000"/>
                </a:solidFill>
              </a:rPr>
              <a:t>making me on the edge of breaking down</a:t>
            </a:r>
            <a:r>
              <a:rPr lang="en-US" altLang="zh-CN" dirty="0"/>
              <a:t>.</a:t>
            </a:r>
            <a:endParaRPr lang="zh-CN" altLang="en-US" dirty="0"/>
          </a:p>
        </p:txBody>
      </p:sp>
      <p:sp>
        <p:nvSpPr>
          <p:cNvPr id="6" name="矩形 5"/>
          <p:cNvSpPr/>
          <p:nvPr/>
        </p:nvSpPr>
        <p:spPr>
          <a:xfrm>
            <a:off x="2357422" y="1142990"/>
            <a:ext cx="3993401" cy="369332"/>
          </a:xfrm>
          <a:prstGeom prst="rect">
            <a:avLst/>
          </a:prstGeom>
          <a:solidFill>
            <a:srgbClr val="FFFF00"/>
          </a:solidFill>
        </p:spPr>
        <p:txBody>
          <a:bodyPr wrap="none">
            <a:spAutoFit/>
          </a:bodyPr>
          <a:lstStyle/>
          <a:p>
            <a:r>
              <a:rPr lang="zh-CN" altLang="en-US" noProof="1">
                <a:solidFill>
                  <a:srgbClr val="000000"/>
                </a:solidFill>
                <a:latin typeface="幼圆" panose="02010509060101010101" pitchFamily="49" charset="-122"/>
                <a:cs typeface="幼圆" panose="02010509060101010101" pitchFamily="49" charset="-122"/>
              </a:rPr>
              <a:t>“无灵”主语句描写写人物的哭泣</a:t>
            </a:r>
            <a:r>
              <a:rPr lang="en-US" altLang="zh-CN" noProof="1">
                <a:solidFill>
                  <a:srgbClr val="000000"/>
                </a:solidFill>
                <a:latin typeface="幼圆" panose="02010509060101010101" pitchFamily="49" charset="-122"/>
                <a:cs typeface="幼圆" panose="02010509060101010101" pitchFamily="49" charset="-122"/>
              </a:rPr>
              <a:t>sob</a:t>
            </a:r>
            <a:endParaRPr lang="zh-CN" altLang="en-US" dirty="0"/>
          </a:p>
        </p:txBody>
      </p:sp>
      <p:sp>
        <p:nvSpPr>
          <p:cNvPr id="7" name="矩形 6"/>
          <p:cNvSpPr/>
          <p:nvPr/>
        </p:nvSpPr>
        <p:spPr>
          <a:xfrm>
            <a:off x="1142976" y="2143122"/>
            <a:ext cx="6929470" cy="369332"/>
          </a:xfrm>
          <a:prstGeom prst="rect">
            <a:avLst/>
          </a:prstGeom>
          <a:solidFill>
            <a:srgbClr val="92D050"/>
          </a:solidFill>
        </p:spPr>
        <p:txBody>
          <a:bodyPr wrap="square">
            <a:spAutoFit/>
          </a:bodyPr>
          <a:lstStyle/>
          <a:p>
            <a:pPr lvl="0" defTabSz="1089025" fontAlgn="base">
              <a:spcBef>
                <a:spcPct val="0"/>
              </a:spcBef>
              <a:spcAft>
                <a:spcPct val="0"/>
              </a:spcAft>
              <a:defRPr/>
            </a:pPr>
            <a:r>
              <a:rPr lang="zh-CN" altLang="en-US" noProof="1">
                <a:solidFill>
                  <a:srgbClr val="000000"/>
                </a:solidFill>
                <a:latin typeface="幼圆" panose="02010509060101010101" pitchFamily="49" charset="-122"/>
                <a:cs typeface="幼圆" panose="02010509060101010101" pitchFamily="49" charset="-122"/>
              </a:rPr>
              <a:t>非谓语动词短语作状语，描写“我”无助绝望即将痛哭的情感</a:t>
            </a:r>
          </a:p>
        </p:txBody>
      </p:sp>
      <p:sp>
        <p:nvSpPr>
          <p:cNvPr id="8" name="TextBox 7"/>
          <p:cNvSpPr txBox="1"/>
          <p:nvPr/>
        </p:nvSpPr>
        <p:spPr>
          <a:xfrm>
            <a:off x="0" y="2643188"/>
            <a:ext cx="8786874" cy="1754326"/>
          </a:xfrm>
          <a:prstGeom prst="rect">
            <a:avLst/>
          </a:prstGeom>
          <a:noFill/>
        </p:spPr>
        <p:txBody>
          <a:bodyPr wrap="square" rtlCol="0">
            <a:spAutoFit/>
          </a:bodyPr>
          <a:lstStyle/>
          <a:p>
            <a:r>
              <a:rPr lang="en-US" altLang="zh-CN" dirty="0"/>
              <a:t>…</a:t>
            </a:r>
            <a:r>
              <a:rPr lang="en-US" altLang="zh-CN" dirty="0" err="1"/>
              <a:t>Thula</a:t>
            </a:r>
            <a:r>
              <a:rPr lang="en-US" altLang="zh-CN" dirty="0"/>
              <a:t> who had suddenly </a:t>
            </a:r>
            <a:r>
              <a:rPr lang="en-US" altLang="zh-CN" dirty="0">
                <a:solidFill>
                  <a:srgbClr val="FF0000"/>
                </a:solidFill>
              </a:rPr>
              <a:t>got up off his lap</a:t>
            </a:r>
            <a:r>
              <a:rPr lang="en-US" altLang="zh-CN" dirty="0"/>
              <a:t>. Her eyes </a:t>
            </a:r>
            <a:r>
              <a:rPr lang="en-US" altLang="zh-CN" dirty="0">
                <a:solidFill>
                  <a:srgbClr val="FF0000"/>
                </a:solidFill>
              </a:rPr>
              <a:t>focused on </a:t>
            </a:r>
            <a:r>
              <a:rPr lang="en-US" altLang="zh-CN" dirty="0"/>
              <a:t>the door and she had one foot raised perfectly poised in the air. Something had grabbed her attention—the crying of Iris. Then her legs were moving fast. </a:t>
            </a:r>
            <a:r>
              <a:rPr lang="en-US" altLang="zh-CN" dirty="0">
                <a:solidFill>
                  <a:srgbClr val="FF0000"/>
                </a:solidFill>
              </a:rPr>
              <a:t>Zooming </a:t>
            </a:r>
            <a:r>
              <a:rPr lang="en-US" altLang="zh-CN" dirty="0"/>
              <a:t>round the corner, she </a:t>
            </a:r>
            <a:r>
              <a:rPr lang="en-US" altLang="zh-CN" dirty="0">
                <a:solidFill>
                  <a:srgbClr val="FF0000"/>
                </a:solidFill>
              </a:rPr>
              <a:t>flew up the stairs </a:t>
            </a:r>
            <a:r>
              <a:rPr lang="en-US" altLang="zh-CN" dirty="0"/>
              <a:t>into Iris‘s bedroom and </a:t>
            </a:r>
            <a:r>
              <a:rPr lang="en-US" altLang="zh-CN" dirty="0">
                <a:solidFill>
                  <a:srgbClr val="FF0000"/>
                </a:solidFill>
              </a:rPr>
              <a:t>jumped</a:t>
            </a:r>
            <a:r>
              <a:rPr lang="en-US" altLang="zh-CN" dirty="0"/>
              <a:t> onto the bed. She </a:t>
            </a:r>
            <a:r>
              <a:rPr lang="en-US" altLang="zh-CN" dirty="0">
                <a:solidFill>
                  <a:srgbClr val="FF0000"/>
                </a:solidFill>
              </a:rPr>
              <a:t>curled up </a:t>
            </a:r>
            <a:r>
              <a:rPr lang="en-US" altLang="zh-CN" dirty="0"/>
              <a:t>next to Iris, </a:t>
            </a:r>
            <a:r>
              <a:rPr lang="en-US" altLang="zh-CN" dirty="0">
                <a:solidFill>
                  <a:srgbClr val="FF0000"/>
                </a:solidFill>
              </a:rPr>
              <a:t>ignored</a:t>
            </a:r>
            <a:r>
              <a:rPr lang="en-US" altLang="zh-CN" dirty="0"/>
              <a:t> the crying and started </a:t>
            </a:r>
            <a:r>
              <a:rPr lang="en-US" altLang="zh-CN" dirty="0">
                <a:solidFill>
                  <a:srgbClr val="FF0000"/>
                </a:solidFill>
              </a:rPr>
              <a:t>grooming</a:t>
            </a:r>
            <a:r>
              <a:rPr lang="zh-CN" altLang="en-US" dirty="0"/>
              <a:t>理毛</a:t>
            </a:r>
            <a:r>
              <a:rPr lang="en-US" altLang="zh-CN" dirty="0"/>
              <a:t> herself, </a:t>
            </a:r>
            <a:r>
              <a:rPr lang="en-US" altLang="zh-CN" dirty="0">
                <a:solidFill>
                  <a:srgbClr val="FF0000"/>
                </a:solidFill>
              </a:rPr>
              <a:t>licking</a:t>
            </a:r>
            <a:r>
              <a:rPr lang="en-US" altLang="zh-CN" dirty="0"/>
              <a:t> her paws</a:t>
            </a:r>
            <a:r>
              <a:rPr lang="zh-CN" altLang="en-US" dirty="0"/>
              <a:t>舔爪子</a:t>
            </a:r>
            <a:r>
              <a:rPr lang="en-US" altLang="zh-CN" dirty="0"/>
              <a:t> and </a:t>
            </a:r>
            <a:r>
              <a:rPr lang="en-US" altLang="zh-CN" dirty="0">
                <a:solidFill>
                  <a:srgbClr val="FF0000"/>
                </a:solidFill>
              </a:rPr>
              <a:t>rubbing</a:t>
            </a:r>
            <a:r>
              <a:rPr lang="zh-CN" altLang="en-US" dirty="0"/>
              <a:t>摩擦</a:t>
            </a:r>
            <a:r>
              <a:rPr lang="en-US" altLang="zh-CN" dirty="0"/>
              <a:t> them over her ears.</a:t>
            </a:r>
            <a:endParaRPr lang="zh-CN" altLang="zh-CN" dirty="0"/>
          </a:p>
          <a:p>
            <a:endParaRPr lang="zh-CN" altLang="en-US" dirty="0"/>
          </a:p>
        </p:txBody>
      </p:sp>
      <p:sp>
        <p:nvSpPr>
          <p:cNvPr id="9" name="矩形 8"/>
          <p:cNvSpPr/>
          <p:nvPr/>
        </p:nvSpPr>
        <p:spPr>
          <a:xfrm>
            <a:off x="285720" y="4214824"/>
            <a:ext cx="8358246" cy="369332"/>
          </a:xfrm>
          <a:prstGeom prst="rect">
            <a:avLst/>
          </a:prstGeom>
          <a:solidFill>
            <a:srgbClr val="FFC000"/>
          </a:solidFill>
        </p:spPr>
        <p:txBody>
          <a:bodyPr wrap="square">
            <a:spAutoFit/>
          </a:bodyPr>
          <a:lstStyle/>
          <a:p>
            <a:pPr lvl="0" defTabSz="1089025" fontAlgn="base">
              <a:spcBef>
                <a:spcPct val="0"/>
              </a:spcBef>
              <a:spcAft>
                <a:spcPct val="0"/>
              </a:spcAft>
              <a:defRPr/>
            </a:pPr>
            <a:r>
              <a:rPr lang="zh-CN" altLang="en-US" noProof="1">
                <a:solidFill>
                  <a:srgbClr val="000000"/>
                </a:solidFill>
                <a:latin typeface="幼圆" panose="02010509060101010101" pitchFamily="49" charset="-122"/>
                <a:cs typeface="幼圆" panose="02010509060101010101" pitchFamily="49" charset="-122"/>
              </a:rPr>
              <a:t>大量动作细节描写， 把一只可爱猫咪的形象呈现在读者面前。具体动作如上！</a:t>
            </a:r>
            <a:endParaRPr lang="en-US" altLang="zh-CN" noProof="1">
              <a:solidFill>
                <a:srgbClr val="000000"/>
              </a:solidFill>
              <a:latin typeface="幼圆" panose="02010509060101010101" pitchFamily="49" charset="-122"/>
              <a:cs typeface="幼圆" panose="020105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linds(horizont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p:cNvSpPr txBox="1"/>
          <p:nvPr/>
        </p:nvSpPr>
        <p:spPr>
          <a:xfrm>
            <a:off x="0" y="0"/>
            <a:ext cx="2500298" cy="477054"/>
          </a:xfrm>
          <a:prstGeom prst="rect">
            <a:avLst/>
          </a:prstGeom>
          <a:solidFill>
            <a:schemeClr val="accent4">
              <a:lumMod val="40000"/>
              <a:lumOff val="60000"/>
            </a:schemeClr>
          </a:solidFill>
        </p:spPr>
        <p:txBody>
          <a:bodyPr vert="horz" wrap="square" rtlCol="0">
            <a:spAutoFit/>
          </a:bodyPr>
          <a:lstStyle>
            <a:defPPr>
              <a:defRPr lang="zh-CN"/>
            </a:defPPr>
            <a:lvl1pPr algn="ctr">
              <a:lnSpc>
                <a:spcPts val="3000"/>
              </a:lnSpc>
              <a:defRPr sz="2800">
                <a:solidFill>
                  <a:schemeClr val="tx1">
                    <a:lumMod val="75000"/>
                    <a:lumOff val="25000"/>
                  </a:schemeClr>
                </a:solidFill>
                <a:latin typeface="方正姚体" panose="02010601030101010101" pitchFamily="2" charset="-122"/>
                <a:ea typeface="方正姚体" panose="02010601030101010101" pitchFamily="2" charset="-122"/>
              </a:defRPr>
            </a:lvl1pPr>
          </a:lstStyle>
          <a:p>
            <a:pPr algn="l"/>
            <a:r>
              <a:rPr lang="en-US" altLang="zh-CN" sz="1800" dirty="0">
                <a:latin typeface="Times New Roman" panose="02020603050405020304" pitchFamily="18" charset="0"/>
                <a:cs typeface="Times New Roman" panose="02020603050405020304" pitchFamily="18" charset="0"/>
              </a:rPr>
              <a:t>Predict the plot</a:t>
            </a:r>
            <a:r>
              <a:rPr lang="zh-CN" altLang="en-US" sz="1800" dirty="0">
                <a:latin typeface="Times New Roman" panose="02020603050405020304" pitchFamily="18" charset="0"/>
                <a:cs typeface="Times New Roman" panose="02020603050405020304" pitchFamily="18" charset="0"/>
              </a:rPr>
              <a:t>预测情节</a:t>
            </a:r>
            <a:endParaRPr lang="en-US" altLang="zh-CN" sz="1600" dirty="0">
              <a:latin typeface="Times New Roman" panose="02020603050405020304" pitchFamily="18" charset="0"/>
              <a:cs typeface="Times New Roman" panose="02020603050405020304" pitchFamily="18" charset="0"/>
            </a:endParaRPr>
          </a:p>
        </p:txBody>
      </p:sp>
      <p:sp>
        <p:nvSpPr>
          <p:cNvPr id="3" name="矩形 2"/>
          <p:cNvSpPr/>
          <p:nvPr/>
        </p:nvSpPr>
        <p:spPr>
          <a:xfrm>
            <a:off x="714348" y="714362"/>
            <a:ext cx="4197046" cy="369332"/>
          </a:xfrm>
          <a:prstGeom prst="rect">
            <a:avLst/>
          </a:prstGeom>
        </p:spPr>
        <p:txBody>
          <a:bodyPr wrap="none">
            <a:spAutoFit/>
          </a:bodyPr>
          <a:lstStyle/>
          <a:p>
            <a:r>
              <a:rPr lang="en-US" altLang="zh-CN" dirty="0"/>
              <a:t>Almost immediately, Iris's mood </a:t>
            </a:r>
            <a:r>
              <a:rPr lang="en-US" altLang="zh-CN" dirty="0">
                <a:solidFill>
                  <a:srgbClr val="FF0000"/>
                </a:solidFill>
              </a:rPr>
              <a:t>changed</a:t>
            </a:r>
            <a:r>
              <a:rPr lang="en-US" altLang="zh-CN" dirty="0"/>
              <a:t>. </a:t>
            </a:r>
            <a:endParaRPr lang="zh-CN" altLang="en-US" dirty="0"/>
          </a:p>
        </p:txBody>
      </p:sp>
      <p:sp>
        <p:nvSpPr>
          <p:cNvPr id="4" name="矩形 3"/>
          <p:cNvSpPr/>
          <p:nvPr/>
        </p:nvSpPr>
        <p:spPr>
          <a:xfrm>
            <a:off x="428596" y="3286130"/>
            <a:ext cx="8715404" cy="369332"/>
          </a:xfrm>
          <a:prstGeom prst="rect">
            <a:avLst/>
          </a:prstGeom>
        </p:spPr>
        <p:txBody>
          <a:bodyPr wrap="square">
            <a:spAutoFit/>
          </a:bodyPr>
          <a:lstStyle/>
          <a:p>
            <a:r>
              <a:rPr lang="en-US" altLang="zh-CN" b="1" dirty="0">
                <a:solidFill>
                  <a:srgbClr val="FF0000"/>
                </a:solidFill>
              </a:rPr>
              <a:t>I </a:t>
            </a:r>
            <a:r>
              <a:rPr lang="en-US" altLang="zh-CN" dirty="0"/>
              <a:t>was curious about </a:t>
            </a:r>
            <a:r>
              <a:rPr lang="en-US" altLang="zh-CN" b="1" dirty="0">
                <a:solidFill>
                  <a:srgbClr val="FF0000"/>
                </a:solidFill>
              </a:rPr>
              <a:t>the silence</a:t>
            </a:r>
            <a:r>
              <a:rPr lang="en-US" altLang="zh-CN" dirty="0"/>
              <a:t>, and </a:t>
            </a:r>
            <a:r>
              <a:rPr lang="en-US" altLang="zh-CN" b="1" dirty="0">
                <a:solidFill>
                  <a:srgbClr val="FF0000"/>
                </a:solidFill>
              </a:rPr>
              <a:t>then returned </a:t>
            </a:r>
            <a:r>
              <a:rPr lang="en-US" altLang="zh-CN" dirty="0"/>
              <a:t>to the door of Iris's room and </a:t>
            </a:r>
            <a:r>
              <a:rPr lang="en-US" altLang="zh-CN" dirty="0">
                <a:solidFill>
                  <a:srgbClr val="FF0000"/>
                </a:solidFill>
              </a:rPr>
              <a:t>looked</a:t>
            </a:r>
            <a:r>
              <a:rPr lang="en-US" altLang="zh-CN" dirty="0"/>
              <a:t> in. </a:t>
            </a:r>
            <a:endParaRPr lang="zh-CN" altLang="en-US" dirty="0"/>
          </a:p>
        </p:txBody>
      </p:sp>
      <p:sp>
        <p:nvSpPr>
          <p:cNvPr id="5" name="TextBox 4"/>
          <p:cNvSpPr txBox="1"/>
          <p:nvPr/>
        </p:nvSpPr>
        <p:spPr>
          <a:xfrm>
            <a:off x="142844" y="714362"/>
            <a:ext cx="1714512" cy="400110"/>
          </a:xfrm>
          <a:prstGeom prst="rect">
            <a:avLst/>
          </a:prstGeom>
          <a:noFill/>
        </p:spPr>
        <p:txBody>
          <a:bodyPr wrap="square" rtlCol="0">
            <a:spAutoFit/>
          </a:bodyPr>
          <a:lstStyle/>
          <a:p>
            <a:r>
              <a:rPr lang="en-US" altLang="zh-CN" sz="2000" dirty="0"/>
              <a:t>P1</a:t>
            </a:r>
            <a:endParaRPr lang="zh-CN" altLang="en-US" sz="2000" dirty="0"/>
          </a:p>
        </p:txBody>
      </p:sp>
      <p:sp>
        <p:nvSpPr>
          <p:cNvPr id="6" name="TextBox 5"/>
          <p:cNvSpPr txBox="1"/>
          <p:nvPr/>
        </p:nvSpPr>
        <p:spPr>
          <a:xfrm>
            <a:off x="0" y="3214692"/>
            <a:ext cx="1714512" cy="400110"/>
          </a:xfrm>
          <a:prstGeom prst="rect">
            <a:avLst/>
          </a:prstGeom>
          <a:noFill/>
        </p:spPr>
        <p:txBody>
          <a:bodyPr wrap="square" rtlCol="0">
            <a:spAutoFit/>
          </a:bodyPr>
          <a:lstStyle/>
          <a:p>
            <a:r>
              <a:rPr lang="en-US" altLang="zh-CN" sz="2000" dirty="0"/>
              <a:t>P2</a:t>
            </a:r>
            <a:endParaRPr lang="zh-CN" altLang="en-US" sz="2000" dirty="0"/>
          </a:p>
        </p:txBody>
      </p:sp>
      <p:sp>
        <p:nvSpPr>
          <p:cNvPr id="7" name="TextBox 6"/>
          <p:cNvSpPr txBox="1"/>
          <p:nvPr/>
        </p:nvSpPr>
        <p:spPr>
          <a:xfrm>
            <a:off x="357158" y="1000114"/>
            <a:ext cx="7429552" cy="2585323"/>
          </a:xfrm>
          <a:prstGeom prst="rect">
            <a:avLst/>
          </a:prstGeom>
          <a:noFill/>
        </p:spPr>
        <p:txBody>
          <a:bodyPr wrap="square" rtlCol="0">
            <a:spAutoFit/>
          </a:bodyPr>
          <a:lstStyle/>
          <a:p>
            <a:pPr>
              <a:lnSpc>
                <a:spcPct val="150000"/>
              </a:lnSpc>
              <a:buFont typeface="Wingdings" panose="05000000000000000000" pitchFamily="2" charset="2"/>
              <a:buChar char="l"/>
            </a:pPr>
            <a:r>
              <a:rPr lang="en-US" altLang="zh-CN" dirty="0"/>
              <a:t>What kind of state did her mood change to? </a:t>
            </a:r>
          </a:p>
          <a:p>
            <a:pPr>
              <a:lnSpc>
                <a:spcPct val="150000"/>
              </a:lnSpc>
              <a:buFont typeface="Wingdings" panose="05000000000000000000" pitchFamily="2" charset="2"/>
              <a:buChar char="l"/>
            </a:pPr>
            <a:r>
              <a:rPr lang="en-US" altLang="zh-CN" dirty="0"/>
              <a:t>How did Iris react?</a:t>
            </a:r>
          </a:p>
          <a:p>
            <a:pPr>
              <a:lnSpc>
                <a:spcPct val="150000"/>
              </a:lnSpc>
              <a:buFont typeface="Wingdings" panose="05000000000000000000" pitchFamily="2" charset="2"/>
              <a:buChar char="l"/>
            </a:pPr>
            <a:r>
              <a:rPr lang="en-US" altLang="zh-CN" dirty="0"/>
              <a:t>What did </a:t>
            </a:r>
            <a:r>
              <a:rPr lang="en-US" altLang="zh-CN" dirty="0" err="1"/>
              <a:t>Thula</a:t>
            </a:r>
            <a:r>
              <a:rPr lang="en-US" altLang="zh-CN" dirty="0"/>
              <a:t> react?</a:t>
            </a:r>
          </a:p>
          <a:p>
            <a:pPr>
              <a:lnSpc>
                <a:spcPct val="150000"/>
              </a:lnSpc>
              <a:buFont typeface="Wingdings" panose="05000000000000000000" pitchFamily="2" charset="2"/>
              <a:buChar char="l"/>
            </a:pPr>
            <a:r>
              <a:rPr lang="en-US" altLang="zh-CN" dirty="0"/>
              <a:t>How did I </a:t>
            </a:r>
            <a:r>
              <a:rPr lang="en-US" altLang="zh-CN" dirty="0">
                <a:solidFill>
                  <a:srgbClr val="FF0000"/>
                </a:solidFill>
              </a:rPr>
              <a:t>get out of the room</a:t>
            </a:r>
            <a:r>
              <a:rPr lang="en-US" altLang="zh-CN" dirty="0"/>
              <a:t>?</a:t>
            </a:r>
          </a:p>
          <a:p>
            <a:pPr>
              <a:lnSpc>
                <a:spcPct val="150000"/>
              </a:lnSpc>
              <a:buFont typeface="Wingdings" panose="05000000000000000000" pitchFamily="2" charset="2"/>
              <a:buChar char="l"/>
            </a:pPr>
            <a:r>
              <a:rPr lang="en-US" altLang="zh-CN" dirty="0"/>
              <a:t>What was the situation in the room before I returned to the room?</a:t>
            </a:r>
          </a:p>
          <a:p>
            <a:pPr>
              <a:lnSpc>
                <a:spcPct val="150000"/>
              </a:lnSpc>
            </a:pPr>
            <a:r>
              <a:rPr lang="en-US" altLang="zh-CN" dirty="0"/>
              <a:t> </a:t>
            </a:r>
            <a:endParaRPr lang="zh-CN" altLang="en-US" dirty="0"/>
          </a:p>
        </p:txBody>
      </p:sp>
      <p:sp>
        <p:nvSpPr>
          <p:cNvPr id="8" name="箭头: 右弧形 12"/>
          <p:cNvSpPr/>
          <p:nvPr/>
        </p:nvSpPr>
        <p:spPr>
          <a:xfrm flipV="1">
            <a:off x="3357554" y="3000378"/>
            <a:ext cx="153668" cy="353688"/>
          </a:xfrm>
          <a:prstGeom prst="curvedLeftArrow">
            <a:avLst/>
          </a:prstGeom>
          <a:ln>
            <a:solidFill>
              <a:srgbClr val="FF0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文本框 11"/>
          <p:cNvSpPr txBox="1"/>
          <p:nvPr/>
        </p:nvSpPr>
        <p:spPr>
          <a:xfrm>
            <a:off x="1357290" y="3000378"/>
            <a:ext cx="2643206" cy="369332"/>
          </a:xfrm>
          <a:prstGeom prst="rect">
            <a:avLst/>
          </a:prstGeom>
          <a:noFill/>
        </p:spPr>
        <p:txBody>
          <a:bodyPr wrap="square" rtlCol="0">
            <a:spAutoFit/>
          </a:bodyPr>
          <a:lstStyle/>
          <a:p>
            <a:r>
              <a:rPr lang="en-US" altLang="zh-CN" dirty="0">
                <a:solidFill>
                  <a:srgbClr val="FF01E7"/>
                </a:solidFill>
              </a:rPr>
              <a:t>The room was silent.</a:t>
            </a:r>
            <a:endParaRPr lang="zh-CN" altLang="en-US" dirty="0">
              <a:solidFill>
                <a:srgbClr val="FF01E7"/>
              </a:solidFill>
            </a:endParaRPr>
          </a:p>
        </p:txBody>
      </p:sp>
      <p:sp>
        <p:nvSpPr>
          <p:cNvPr id="11" name="箭头: 右弧形 12"/>
          <p:cNvSpPr/>
          <p:nvPr/>
        </p:nvSpPr>
        <p:spPr>
          <a:xfrm flipV="1">
            <a:off x="4500562" y="2643188"/>
            <a:ext cx="225106" cy="782316"/>
          </a:xfrm>
          <a:prstGeom prst="curvedLeftArrow">
            <a:avLst/>
          </a:prstGeom>
          <a:ln>
            <a:solidFill>
              <a:srgbClr val="FF0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TextBox 11"/>
          <p:cNvSpPr txBox="1"/>
          <p:nvPr/>
        </p:nvSpPr>
        <p:spPr>
          <a:xfrm>
            <a:off x="4714876" y="1071552"/>
            <a:ext cx="3857652" cy="369332"/>
          </a:xfrm>
          <a:prstGeom prst="rect">
            <a:avLst/>
          </a:prstGeom>
          <a:solidFill>
            <a:srgbClr val="FFFF00"/>
          </a:solidFill>
        </p:spPr>
        <p:txBody>
          <a:bodyPr wrap="square" rtlCol="0">
            <a:spAutoFit/>
          </a:bodyPr>
          <a:lstStyle/>
          <a:p>
            <a:r>
              <a:rPr lang="en-US" altLang="zh-CN" dirty="0"/>
              <a:t>stop crying/calm down/relaxed/joyful</a:t>
            </a:r>
            <a:endParaRPr lang="zh-CN" altLang="en-US" dirty="0"/>
          </a:p>
        </p:txBody>
      </p:sp>
      <p:sp>
        <p:nvSpPr>
          <p:cNvPr id="14" name="TextBox 13"/>
          <p:cNvSpPr txBox="1"/>
          <p:nvPr/>
        </p:nvSpPr>
        <p:spPr>
          <a:xfrm>
            <a:off x="2500298" y="1428742"/>
            <a:ext cx="2214578" cy="369332"/>
          </a:xfrm>
          <a:prstGeom prst="rect">
            <a:avLst/>
          </a:prstGeom>
          <a:solidFill>
            <a:srgbClr val="FFFF00"/>
          </a:solidFill>
        </p:spPr>
        <p:txBody>
          <a:bodyPr wrap="square" rtlCol="0">
            <a:spAutoFit/>
          </a:bodyPr>
          <a:lstStyle/>
          <a:p>
            <a:r>
              <a:rPr lang="en-US" altLang="zh-CN" dirty="0"/>
              <a:t>look at the cat/smile</a:t>
            </a:r>
            <a:endParaRPr lang="zh-CN" altLang="en-US" dirty="0"/>
          </a:p>
        </p:txBody>
      </p:sp>
      <p:sp>
        <p:nvSpPr>
          <p:cNvPr id="15" name="TextBox 14"/>
          <p:cNvSpPr txBox="1"/>
          <p:nvPr/>
        </p:nvSpPr>
        <p:spPr>
          <a:xfrm>
            <a:off x="2714612" y="1928808"/>
            <a:ext cx="2857520" cy="369332"/>
          </a:xfrm>
          <a:prstGeom prst="rect">
            <a:avLst/>
          </a:prstGeom>
          <a:solidFill>
            <a:srgbClr val="FFFF00"/>
          </a:solidFill>
        </p:spPr>
        <p:txBody>
          <a:bodyPr wrap="square" rtlCol="0">
            <a:spAutoFit/>
          </a:bodyPr>
          <a:lstStyle/>
          <a:p>
            <a:r>
              <a:rPr lang="en-US" altLang="zh-CN" dirty="0"/>
              <a:t>try to amuse/accompany Iris</a:t>
            </a:r>
            <a:endParaRPr lang="zh-CN" altLang="en-US" dirty="0"/>
          </a:p>
        </p:txBody>
      </p:sp>
      <p:sp>
        <p:nvSpPr>
          <p:cNvPr id="16" name="TextBox 15"/>
          <p:cNvSpPr txBox="1"/>
          <p:nvPr/>
        </p:nvSpPr>
        <p:spPr>
          <a:xfrm>
            <a:off x="3500430" y="2285998"/>
            <a:ext cx="4714908" cy="369332"/>
          </a:xfrm>
          <a:prstGeom prst="rect">
            <a:avLst/>
          </a:prstGeom>
          <a:solidFill>
            <a:srgbClr val="FFFF00"/>
          </a:solidFill>
        </p:spPr>
        <p:txBody>
          <a:bodyPr wrap="square" rtlCol="0">
            <a:spAutoFit/>
          </a:bodyPr>
          <a:lstStyle/>
          <a:p>
            <a:r>
              <a:rPr lang="en-US" altLang="zh-CN" dirty="0"/>
              <a:t>steal/slide/slip  out of the room</a:t>
            </a:r>
            <a:r>
              <a:rPr lang="zh-CN" altLang="en-US" dirty="0"/>
              <a:t>溜出</a:t>
            </a:r>
          </a:p>
        </p:txBody>
      </p:sp>
      <p:sp>
        <p:nvSpPr>
          <p:cNvPr id="17" name="文本框 11"/>
          <p:cNvSpPr txBox="1"/>
          <p:nvPr/>
        </p:nvSpPr>
        <p:spPr>
          <a:xfrm>
            <a:off x="357158" y="3643320"/>
            <a:ext cx="5500726" cy="923330"/>
          </a:xfrm>
          <a:prstGeom prst="rect">
            <a:avLst/>
          </a:prstGeom>
          <a:noFill/>
        </p:spPr>
        <p:txBody>
          <a:bodyPr wrap="square" rtlCol="0">
            <a:spAutoFit/>
          </a:bodyPr>
          <a:lstStyle/>
          <a:p>
            <a:pPr>
              <a:buFont typeface="Wingdings" panose="05000000000000000000" pitchFamily="2" charset="2"/>
              <a:buChar char="l"/>
            </a:pPr>
            <a:r>
              <a:rPr lang="en-US" altLang="zh-CN" dirty="0">
                <a:solidFill>
                  <a:srgbClr val="FF01E7"/>
                </a:solidFill>
              </a:rPr>
              <a:t>What did I see?</a:t>
            </a:r>
          </a:p>
          <a:p>
            <a:pPr>
              <a:buFont typeface="Wingdings" panose="05000000000000000000" pitchFamily="2" charset="2"/>
              <a:buChar char="l"/>
            </a:pPr>
            <a:r>
              <a:rPr lang="en-US" altLang="zh-CN" dirty="0"/>
              <a:t>What’s my reaction ?</a:t>
            </a:r>
          </a:p>
          <a:p>
            <a:pPr>
              <a:buFont typeface="Wingdings" panose="05000000000000000000" pitchFamily="2" charset="2"/>
              <a:buChar char="l"/>
            </a:pPr>
            <a:r>
              <a:rPr lang="en-US" altLang="zh-CN" dirty="0"/>
              <a:t>What’s my </a:t>
            </a:r>
            <a:r>
              <a:rPr lang="en-US" altLang="zh-CN" dirty="0">
                <a:solidFill>
                  <a:srgbClr val="7030A0"/>
                </a:solidFill>
              </a:rPr>
              <a:t>reflection </a:t>
            </a:r>
            <a:r>
              <a:rPr lang="en-US" altLang="zh-CN" dirty="0"/>
              <a:t>(</a:t>
            </a:r>
            <a:r>
              <a:rPr lang="zh-CN" altLang="en-US" dirty="0"/>
              <a:t>反思</a:t>
            </a:r>
            <a:r>
              <a:rPr lang="en-US" altLang="zh-CN" dirty="0"/>
              <a:t>) on </a:t>
            </a:r>
            <a:r>
              <a:rPr lang="en-US" altLang="zh-CN" dirty="0" err="1"/>
              <a:t>Thula</a:t>
            </a:r>
            <a:r>
              <a:rPr lang="en-US" altLang="zh-CN" dirty="0"/>
              <a:t>/this incident?</a:t>
            </a:r>
          </a:p>
        </p:txBody>
      </p:sp>
      <p:sp>
        <p:nvSpPr>
          <p:cNvPr id="18" name="TextBox 17"/>
          <p:cNvSpPr txBox="1"/>
          <p:nvPr/>
        </p:nvSpPr>
        <p:spPr>
          <a:xfrm>
            <a:off x="2143108" y="3643320"/>
            <a:ext cx="3643338" cy="369332"/>
          </a:xfrm>
          <a:prstGeom prst="rect">
            <a:avLst/>
          </a:prstGeom>
          <a:solidFill>
            <a:srgbClr val="FFFF00"/>
          </a:solidFill>
        </p:spPr>
        <p:txBody>
          <a:bodyPr wrap="square" rtlCol="0">
            <a:spAutoFit/>
          </a:bodyPr>
          <a:lstStyle/>
          <a:p>
            <a:r>
              <a:rPr lang="en-US" altLang="zh-CN" dirty="0"/>
              <a:t>a silent and harmonious scene</a:t>
            </a:r>
            <a:endParaRPr lang="zh-CN" altLang="en-US" dirty="0"/>
          </a:p>
        </p:txBody>
      </p:sp>
      <p:pic>
        <p:nvPicPr>
          <p:cNvPr id="19" name="图片 18"/>
          <p:cNvPicPr>
            <a:picLocks noChangeAspect="1"/>
          </p:cNvPicPr>
          <p:nvPr/>
        </p:nvPicPr>
        <p:blipFill>
          <a:blip r:embed="rId2" cstate="print"/>
          <a:stretch>
            <a:fillRect/>
          </a:stretch>
        </p:blipFill>
        <p:spPr>
          <a:xfrm flipH="1">
            <a:off x="8358213" y="3838240"/>
            <a:ext cx="785786" cy="1305260"/>
          </a:xfrm>
          <a:prstGeom prst="rect">
            <a:avLst/>
          </a:prstGeom>
        </p:spPr>
      </p:pic>
      <p:sp>
        <p:nvSpPr>
          <p:cNvPr id="20" name="TextBox 19"/>
          <p:cNvSpPr txBox="1"/>
          <p:nvPr/>
        </p:nvSpPr>
        <p:spPr>
          <a:xfrm>
            <a:off x="2571736" y="3929072"/>
            <a:ext cx="1857388" cy="338554"/>
          </a:xfrm>
          <a:prstGeom prst="rect">
            <a:avLst/>
          </a:prstGeom>
          <a:solidFill>
            <a:srgbClr val="FFFF00"/>
          </a:solidFill>
        </p:spPr>
        <p:txBody>
          <a:bodyPr wrap="square" rtlCol="0">
            <a:spAutoFit/>
          </a:bodyPr>
          <a:lstStyle/>
          <a:p>
            <a:r>
              <a:rPr lang="en-US" altLang="zh-CN" sz="1600" dirty="0"/>
              <a:t>relieved/touched</a:t>
            </a:r>
            <a:endParaRPr lang="zh-CN" altLang="en-US" sz="1600" dirty="0"/>
          </a:p>
        </p:txBody>
      </p:sp>
      <p:sp>
        <p:nvSpPr>
          <p:cNvPr id="21" name="TextBox 20"/>
          <p:cNvSpPr txBox="1"/>
          <p:nvPr/>
        </p:nvSpPr>
        <p:spPr>
          <a:xfrm>
            <a:off x="5429256" y="4214824"/>
            <a:ext cx="2928958" cy="338554"/>
          </a:xfrm>
          <a:prstGeom prst="rect">
            <a:avLst/>
          </a:prstGeom>
          <a:solidFill>
            <a:srgbClr val="FFFF00"/>
          </a:solidFill>
        </p:spPr>
        <p:txBody>
          <a:bodyPr wrap="square" rtlCol="0">
            <a:spAutoFit/>
          </a:bodyPr>
          <a:lstStyle/>
          <a:p>
            <a:r>
              <a:rPr lang="en-US" altLang="zh-CN" sz="1600" dirty="0"/>
              <a:t>magical cat/hopeful/grateful</a:t>
            </a:r>
            <a:endParaRPr lang="zh-CN" alt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linds(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linds(horizont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1"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linds(horizont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linds(horizontal)">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linds(horizontal)">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blinds(horizontal)">
                                      <p:cBhvr>
                                        <p:cTn id="6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9" grpId="1"/>
      <p:bldP spid="11" grpId="0" animBg="1"/>
      <p:bldP spid="12" grpId="0" animBg="1"/>
      <p:bldP spid="14" grpId="0" animBg="1"/>
      <p:bldP spid="15" grpId="0" animBg="1"/>
      <p:bldP spid="16" grpId="0" animBg="1"/>
      <p:bldP spid="17" grpId="0"/>
      <p:bldP spid="17" grpId="1"/>
      <p:bldP spid="18"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00958" y="0"/>
            <a:ext cx="574196" cy="461665"/>
          </a:xfrm>
          <a:prstGeom prst="rect">
            <a:avLst/>
          </a:prstGeom>
        </p:spPr>
        <p:txBody>
          <a:bodyPr wrap="none">
            <a:spAutoFit/>
          </a:bodyPr>
          <a:lstStyle/>
          <a:p>
            <a:r>
              <a:rPr lang="en-US" altLang="zh-CN" sz="2400" b="1" dirty="0"/>
              <a:t>Iris</a:t>
            </a:r>
            <a:endParaRPr lang="zh-CN" altLang="en-US" sz="2400" b="1" dirty="0"/>
          </a:p>
        </p:txBody>
      </p:sp>
      <p:sp>
        <p:nvSpPr>
          <p:cNvPr id="5" name="矩形 4"/>
          <p:cNvSpPr/>
          <p:nvPr/>
        </p:nvSpPr>
        <p:spPr>
          <a:xfrm>
            <a:off x="642910" y="1785932"/>
            <a:ext cx="695048" cy="461665"/>
          </a:xfrm>
          <a:prstGeom prst="rect">
            <a:avLst/>
          </a:prstGeom>
        </p:spPr>
        <p:txBody>
          <a:bodyPr wrap="square">
            <a:spAutoFit/>
          </a:bodyPr>
          <a:lstStyle/>
          <a:p>
            <a:r>
              <a:rPr lang="en-US" altLang="zh-CN" sz="2400" b="1" dirty="0">
                <a:solidFill>
                  <a:srgbClr val="FF0000"/>
                </a:solidFill>
              </a:rPr>
              <a:t>I</a:t>
            </a:r>
            <a:endParaRPr lang="zh-CN" altLang="en-US" sz="2400" b="1" dirty="0">
              <a:solidFill>
                <a:srgbClr val="FF0000"/>
              </a:solidFill>
            </a:endParaRPr>
          </a:p>
        </p:txBody>
      </p:sp>
      <p:sp>
        <p:nvSpPr>
          <p:cNvPr id="6" name="TextBox 5"/>
          <p:cNvSpPr txBox="1"/>
          <p:nvPr/>
        </p:nvSpPr>
        <p:spPr>
          <a:xfrm>
            <a:off x="142844" y="928676"/>
            <a:ext cx="6858048" cy="923330"/>
          </a:xfrm>
          <a:prstGeom prst="rect">
            <a:avLst/>
          </a:prstGeom>
          <a:noFill/>
        </p:spPr>
        <p:txBody>
          <a:bodyPr wrap="square" rtlCol="0">
            <a:spAutoFit/>
          </a:bodyPr>
          <a:lstStyle/>
          <a:p>
            <a:pPr>
              <a:buFont typeface="Wingdings" panose="05000000000000000000" pitchFamily="2" charset="2"/>
              <a:buChar char="l"/>
            </a:pPr>
            <a:r>
              <a:rPr lang="en-US" altLang="zh-CN" dirty="0">
                <a:solidFill>
                  <a:schemeClr val="dk1"/>
                </a:solidFill>
                <a:latin typeface="Times New Roman" panose="02020603050405020304" pitchFamily="18" charset="0"/>
                <a:cs typeface="Times New Roman" panose="02020603050405020304" pitchFamily="18" charset="0"/>
                <a:sym typeface="+mn-ea"/>
              </a:rPr>
              <a:t>Her </a:t>
            </a:r>
            <a:r>
              <a:rPr lang="en-US" altLang="zh-CN" dirty="0">
                <a:solidFill>
                  <a:srgbClr val="FF0000"/>
                </a:solidFill>
                <a:latin typeface="Times New Roman" panose="02020603050405020304" pitchFamily="18" charset="0"/>
                <a:cs typeface="Times New Roman" panose="02020603050405020304" pitchFamily="18" charset="0"/>
                <a:sym typeface="+mn-ea"/>
              </a:rPr>
              <a:t>sobs </a:t>
            </a:r>
            <a:r>
              <a:rPr lang="en-US" altLang="zh-CN" dirty="0">
                <a:solidFill>
                  <a:schemeClr val="dk1"/>
                </a:solidFill>
                <a:latin typeface="Times New Roman" panose="02020603050405020304" pitchFamily="18" charset="0"/>
                <a:cs typeface="Times New Roman" panose="02020603050405020304" pitchFamily="18" charset="0"/>
                <a:sym typeface="+mn-ea"/>
              </a:rPr>
              <a:t>gradually </a:t>
            </a:r>
            <a:r>
              <a:rPr lang="en-US" altLang="zh-CN" dirty="0">
                <a:solidFill>
                  <a:srgbClr val="FF0000"/>
                </a:solidFill>
                <a:latin typeface="Times New Roman" panose="02020603050405020304" pitchFamily="18" charset="0"/>
                <a:cs typeface="Times New Roman" panose="02020603050405020304" pitchFamily="18" charset="0"/>
                <a:sym typeface="+mn-ea"/>
              </a:rPr>
              <a:t>died down</a:t>
            </a:r>
            <a:r>
              <a:rPr lang="en-US" altLang="zh-CN" dirty="0">
                <a:solidFill>
                  <a:schemeClr val="dk1"/>
                </a:solidFill>
                <a:latin typeface="Times New Roman" panose="02020603050405020304" pitchFamily="18" charset="0"/>
                <a:cs typeface="Times New Roman" panose="02020603050405020304" pitchFamily="18" charset="0"/>
                <a:sym typeface="+mn-ea"/>
              </a:rPr>
              <a:t>. </a:t>
            </a:r>
          </a:p>
          <a:p>
            <a:pPr>
              <a:buFont typeface="Wingdings" panose="05000000000000000000" pitchFamily="2" charset="2"/>
              <a:buChar char="l"/>
            </a:pPr>
            <a:r>
              <a:rPr lang="en-US" altLang="zh-CN" dirty="0">
                <a:solidFill>
                  <a:schemeClr val="dk1"/>
                </a:solidFill>
                <a:latin typeface="Times New Roman" panose="02020603050405020304" pitchFamily="18" charset="0"/>
                <a:cs typeface="Times New Roman" panose="02020603050405020304" pitchFamily="18" charset="0"/>
                <a:sym typeface="+mn-ea"/>
              </a:rPr>
              <a:t>She stopped crying and her </a:t>
            </a:r>
            <a:r>
              <a:rPr lang="en-US" altLang="zh-CN" dirty="0">
                <a:solidFill>
                  <a:srgbClr val="FF0000"/>
                </a:solidFill>
                <a:latin typeface="Times New Roman" panose="02020603050405020304" pitchFamily="18" charset="0"/>
                <a:cs typeface="Times New Roman" panose="02020603050405020304" pitchFamily="18" charset="0"/>
                <a:sym typeface="+mn-ea"/>
              </a:rPr>
              <a:t>lips curved into a smile</a:t>
            </a:r>
            <a:r>
              <a:rPr lang="en-US" altLang="zh-CN" dirty="0">
                <a:solidFill>
                  <a:schemeClr val="dk1"/>
                </a:solidFill>
                <a:latin typeface="Times New Roman" panose="02020603050405020304" pitchFamily="18" charset="0"/>
                <a:cs typeface="Times New Roman" panose="02020603050405020304" pitchFamily="18" charset="0"/>
                <a:sym typeface="+mn-ea"/>
              </a:rPr>
              <a:t>. </a:t>
            </a:r>
          </a:p>
          <a:p>
            <a:pPr>
              <a:buFont typeface="Wingdings" panose="05000000000000000000" pitchFamily="2" charset="2"/>
              <a:buChar char="l"/>
            </a:pPr>
            <a:r>
              <a:rPr lang="en-US" altLang="zh-CN" dirty="0">
                <a:solidFill>
                  <a:schemeClr val="dk1"/>
                </a:solidFill>
                <a:latin typeface="Times New Roman" panose="02020603050405020304" pitchFamily="18" charset="0"/>
                <a:cs typeface="Times New Roman" panose="02020603050405020304" pitchFamily="18" charset="0"/>
                <a:sym typeface="+mn-ea"/>
              </a:rPr>
              <a:t>Iris relaxed, put down her book and looked at the kitten with great joy.</a:t>
            </a:r>
          </a:p>
        </p:txBody>
      </p:sp>
      <p:sp>
        <p:nvSpPr>
          <p:cNvPr id="7" name="矩形 6"/>
          <p:cNvSpPr/>
          <p:nvPr/>
        </p:nvSpPr>
        <p:spPr>
          <a:xfrm>
            <a:off x="500034" y="3666172"/>
            <a:ext cx="8429684" cy="1477328"/>
          </a:xfrm>
          <a:prstGeom prst="rect">
            <a:avLst/>
          </a:prstGeom>
        </p:spPr>
        <p:txBody>
          <a:bodyPr wrap="square">
            <a:spAutoFit/>
          </a:bodyPr>
          <a:lstStyle/>
          <a:p>
            <a:pPr>
              <a:buFont typeface="Wingdings" panose="05000000000000000000" pitchFamily="2" charset="2"/>
              <a:buChar char="n"/>
            </a:pPr>
            <a:r>
              <a:rPr lang="en-US" altLang="zh-CN" dirty="0">
                <a:solidFill>
                  <a:srgbClr val="FF0000"/>
                </a:solidFill>
                <a:latin typeface="Times New Roman" panose="02020603050405020304" pitchFamily="18" charset="0"/>
                <a:cs typeface="Times New Roman" panose="02020603050405020304" pitchFamily="18" charset="0"/>
                <a:sym typeface="+mn-ea"/>
              </a:rPr>
              <a:t>Relieved</a:t>
            </a:r>
            <a:r>
              <a:rPr lang="en-US" altLang="zh-CN" dirty="0">
                <a:solidFill>
                  <a:schemeClr val="dk1"/>
                </a:solidFill>
                <a:latin typeface="Times New Roman" panose="02020603050405020304" pitchFamily="18" charset="0"/>
                <a:cs typeface="Times New Roman" panose="02020603050405020304" pitchFamily="18" charset="0"/>
                <a:sym typeface="+mn-ea"/>
              </a:rPr>
              <a:t>, I </a:t>
            </a:r>
            <a:r>
              <a:rPr lang="en-US" altLang="zh-CN" u="sng" dirty="0">
                <a:solidFill>
                  <a:srgbClr val="FF0000"/>
                </a:solidFill>
                <a:latin typeface="Times New Roman" panose="02020603050405020304" pitchFamily="18" charset="0"/>
                <a:cs typeface="Times New Roman" panose="02020603050405020304" pitchFamily="18" charset="0"/>
                <a:sym typeface="+mn-ea"/>
              </a:rPr>
              <a:t>slipped</a:t>
            </a:r>
            <a:r>
              <a:rPr lang="en-US" altLang="zh-CN" dirty="0">
                <a:solidFill>
                  <a:srgbClr val="FF0000"/>
                </a:solidFill>
                <a:latin typeface="Times New Roman" panose="02020603050405020304" pitchFamily="18" charset="0"/>
                <a:cs typeface="Times New Roman" panose="02020603050405020304" pitchFamily="18" charset="0"/>
                <a:sym typeface="+mn-ea"/>
              </a:rPr>
              <a:t> </a:t>
            </a:r>
            <a:r>
              <a:rPr lang="en-US" altLang="zh-CN" dirty="0">
                <a:latin typeface="Times New Roman" panose="02020603050405020304" pitchFamily="18" charset="0"/>
                <a:cs typeface="Times New Roman" panose="02020603050405020304" pitchFamily="18" charset="0"/>
                <a:sym typeface="+mn-ea"/>
              </a:rPr>
              <a:t>out of the room </a:t>
            </a:r>
            <a:r>
              <a:rPr lang="zh-CN" altLang="en-US" dirty="0">
                <a:solidFill>
                  <a:schemeClr val="dk1"/>
                </a:solidFill>
                <a:latin typeface="Times New Roman" panose="02020603050405020304" pitchFamily="18" charset="0"/>
                <a:cs typeface="Times New Roman" panose="02020603050405020304" pitchFamily="18" charset="0"/>
                <a:sym typeface="+mn-ea"/>
              </a:rPr>
              <a:t>，</a:t>
            </a:r>
            <a:r>
              <a:rPr lang="en-US" altLang="zh-CN" dirty="0">
                <a:solidFill>
                  <a:schemeClr val="dk1"/>
                </a:solidFill>
                <a:latin typeface="Times New Roman" panose="02020603050405020304" pitchFamily="18" charset="0"/>
                <a:cs typeface="Times New Roman" panose="02020603050405020304" pitchFamily="18" charset="0"/>
                <a:sym typeface="+mn-ea"/>
              </a:rPr>
              <a:t>waiting downstairs</a:t>
            </a:r>
          </a:p>
          <a:p>
            <a:pPr lvl="0">
              <a:buFont typeface="Wingdings" panose="05000000000000000000" pitchFamily="2" charset="2"/>
              <a:buChar char="n"/>
            </a:pPr>
            <a:r>
              <a:rPr lang="en-US" altLang="zh-CN" dirty="0">
                <a:latin typeface="Times New Roman" panose="02020603050405020304" pitchFamily="18" charset="0"/>
                <a:cs typeface="Times New Roman" panose="02020603050405020304" pitchFamily="18" charset="0"/>
                <a:sym typeface="+mn-ea"/>
              </a:rPr>
              <a:t>Relaxation and relief </a:t>
            </a:r>
            <a:r>
              <a:rPr lang="en-US" altLang="zh-CN" dirty="0">
                <a:solidFill>
                  <a:srgbClr val="FF0000"/>
                </a:solidFill>
                <a:latin typeface="Times New Roman" panose="02020603050405020304" pitchFamily="18" charset="0"/>
                <a:cs typeface="Times New Roman" panose="02020603050405020304" pitchFamily="18" charset="0"/>
                <a:sym typeface="+mn-ea"/>
              </a:rPr>
              <a:t>took hold of/ swept over/ flooded over </a:t>
            </a:r>
            <a:r>
              <a:rPr lang="en-US" altLang="zh-CN" dirty="0">
                <a:solidFill>
                  <a:schemeClr val="dk1"/>
                </a:solidFill>
                <a:latin typeface="Times New Roman" panose="02020603050405020304" pitchFamily="18" charset="0"/>
                <a:cs typeface="Times New Roman" panose="02020603050405020304" pitchFamily="18" charset="0"/>
                <a:sym typeface="+mn-ea"/>
              </a:rPr>
              <a:t>me. </a:t>
            </a:r>
          </a:p>
          <a:p>
            <a:pPr lvl="0">
              <a:buFont typeface="Wingdings" panose="05000000000000000000" pitchFamily="2" charset="2"/>
              <a:buChar char="n"/>
            </a:pPr>
            <a:r>
              <a:rPr lang="en-US" altLang="zh-CN" dirty="0">
                <a:solidFill>
                  <a:schemeClr val="dk1"/>
                </a:solidFill>
                <a:latin typeface="Times New Roman" panose="02020603050405020304" pitchFamily="18" charset="0"/>
                <a:cs typeface="Times New Roman" panose="02020603050405020304" pitchFamily="18" charset="0"/>
                <a:sym typeface="+mn-ea"/>
              </a:rPr>
              <a:t>This </a:t>
            </a:r>
            <a:r>
              <a:rPr lang="en-US" altLang="zh-CN" dirty="0">
                <a:solidFill>
                  <a:srgbClr val="FF0000"/>
                </a:solidFill>
                <a:latin typeface="Times New Roman" panose="02020603050405020304" pitchFamily="18" charset="0"/>
                <a:cs typeface="Times New Roman" panose="02020603050405020304" pitchFamily="18" charset="0"/>
                <a:sym typeface="+mn-ea"/>
              </a:rPr>
              <a:t>magical</a:t>
            </a:r>
            <a:r>
              <a:rPr lang="en-US" altLang="zh-CN" dirty="0">
                <a:solidFill>
                  <a:schemeClr val="dk1"/>
                </a:solidFill>
                <a:latin typeface="Times New Roman" panose="02020603050405020304" pitchFamily="18" charset="0"/>
                <a:cs typeface="Times New Roman" panose="02020603050405020304" pitchFamily="18" charset="0"/>
                <a:sym typeface="+mn-ea"/>
              </a:rPr>
              <a:t> kitten was changing our lives and </a:t>
            </a:r>
            <a:r>
              <a:rPr lang="en-US" altLang="zh-CN" b="1" dirty="0">
                <a:solidFill>
                  <a:srgbClr val="FF0000"/>
                </a:solidFill>
                <a:latin typeface="Times New Roman" panose="02020603050405020304" pitchFamily="18" charset="0"/>
                <a:cs typeface="Times New Roman" panose="02020603050405020304" pitchFamily="18" charset="0"/>
                <a:sym typeface="+mn-ea"/>
              </a:rPr>
              <a:t>this was just the beginning</a:t>
            </a:r>
            <a:r>
              <a:rPr lang="en-US" altLang="zh-CN" dirty="0">
                <a:solidFill>
                  <a:schemeClr val="dk1"/>
                </a:solidFill>
                <a:latin typeface="Times New Roman" panose="02020603050405020304" pitchFamily="18" charset="0"/>
                <a:cs typeface="Times New Roman" panose="02020603050405020304" pitchFamily="18" charset="0"/>
                <a:sym typeface="+mn-ea"/>
              </a:rPr>
              <a:t>.</a:t>
            </a:r>
          </a:p>
          <a:p>
            <a:pPr lvl="0">
              <a:buFont typeface="Wingdings" panose="05000000000000000000" pitchFamily="2" charset="2"/>
              <a:buChar char="n"/>
            </a:pPr>
            <a:r>
              <a:rPr lang="en-US" altLang="zh-CN" dirty="0">
                <a:solidFill>
                  <a:schemeClr val="dk1"/>
                </a:solidFill>
                <a:latin typeface="Times New Roman" panose="02020603050405020304" pitchFamily="18" charset="0"/>
                <a:cs typeface="Times New Roman" panose="02020603050405020304" pitchFamily="18" charset="0"/>
                <a:sym typeface="+mn-ea"/>
              </a:rPr>
              <a:t>I didn't even need to ask, but she knew </a:t>
            </a:r>
            <a:r>
              <a:rPr lang="en-US" altLang="zh-CN" dirty="0">
                <a:solidFill>
                  <a:srgbClr val="0070C0"/>
                </a:solidFill>
                <a:latin typeface="Times New Roman" panose="02020603050405020304" pitchFamily="18" charset="0"/>
                <a:cs typeface="Times New Roman" panose="02020603050405020304" pitchFamily="18" charset="0"/>
                <a:sym typeface="+mn-ea"/>
              </a:rPr>
              <a:t>instinctively</a:t>
            </a:r>
            <a:r>
              <a:rPr lang="en-US" altLang="zh-CN" dirty="0">
                <a:solidFill>
                  <a:schemeClr val="dk1"/>
                </a:solidFill>
                <a:latin typeface="Times New Roman" panose="02020603050405020304" pitchFamily="18" charset="0"/>
                <a:cs typeface="Times New Roman" panose="02020603050405020304" pitchFamily="18" charset="0"/>
                <a:sym typeface="+mn-ea"/>
              </a:rPr>
              <a:t> what to do and how to help.</a:t>
            </a:r>
          </a:p>
          <a:p>
            <a:pPr lvl="0">
              <a:buFont typeface="Wingdings" panose="05000000000000000000" pitchFamily="2" charset="2"/>
              <a:buChar char="n"/>
            </a:pPr>
            <a:endParaRPr lang="en-US" altLang="zh-CN" dirty="0">
              <a:solidFill>
                <a:srgbClr val="000000"/>
              </a:solidFill>
              <a:latin typeface="幼圆" panose="02010509060101010101" pitchFamily="49" charset="-122"/>
              <a:cs typeface="幼圆" panose="02010509060101010101" pitchFamily="49" charset="-122"/>
            </a:endParaRPr>
          </a:p>
        </p:txBody>
      </p:sp>
      <p:pic>
        <p:nvPicPr>
          <p:cNvPr id="10" name="Picture 8"/>
          <p:cNvPicPr>
            <a:picLocks noChangeAspect="1" noChangeArrowheads="1"/>
          </p:cNvPicPr>
          <p:nvPr/>
        </p:nvPicPr>
        <p:blipFill>
          <a:blip r:embed="rId2" cstate="print"/>
          <a:srcRect/>
          <a:stretch>
            <a:fillRect/>
          </a:stretch>
        </p:blipFill>
        <p:spPr bwMode="auto">
          <a:xfrm>
            <a:off x="7000892" y="428610"/>
            <a:ext cx="1785950" cy="2010615"/>
          </a:xfrm>
          <a:prstGeom prst="rect">
            <a:avLst/>
          </a:prstGeom>
          <a:ln>
            <a:noFill/>
          </a:ln>
          <a:effectLst>
            <a:softEdge rad="112500"/>
          </a:effectLst>
        </p:spPr>
      </p:pic>
      <p:pic>
        <p:nvPicPr>
          <p:cNvPr id="11" name="Picture 6"/>
          <p:cNvPicPr>
            <a:picLocks noChangeAspect="1" noChangeArrowheads="1"/>
          </p:cNvPicPr>
          <p:nvPr/>
        </p:nvPicPr>
        <p:blipFill>
          <a:blip r:embed="rId3" cstate="print"/>
          <a:srcRect/>
          <a:stretch>
            <a:fillRect/>
          </a:stretch>
        </p:blipFill>
        <p:spPr bwMode="auto">
          <a:xfrm>
            <a:off x="0" y="2143122"/>
            <a:ext cx="1857388" cy="1563925"/>
          </a:xfrm>
          <a:prstGeom prst="rect">
            <a:avLst/>
          </a:prstGeom>
          <a:ln>
            <a:noFill/>
          </a:ln>
          <a:effectLst>
            <a:softEdge rad="112500"/>
          </a:effectLst>
        </p:spPr>
      </p:pic>
      <p:sp>
        <p:nvSpPr>
          <p:cNvPr id="12" name="TextBox 11"/>
          <p:cNvSpPr txBox="1"/>
          <p:nvPr/>
        </p:nvSpPr>
        <p:spPr>
          <a:xfrm>
            <a:off x="0" y="0"/>
            <a:ext cx="4071966" cy="923330"/>
          </a:xfrm>
          <a:prstGeom prst="rect">
            <a:avLst/>
          </a:prstGeom>
          <a:noFill/>
        </p:spPr>
        <p:txBody>
          <a:bodyPr wrap="square" rtlCol="0">
            <a:spAutoFit/>
          </a:bodyPr>
          <a:lstStyle/>
          <a:p>
            <a:pPr>
              <a:buFont typeface="Wingdings" panose="05000000000000000000" pitchFamily="2" charset="2"/>
              <a:buChar char="l"/>
            </a:pPr>
            <a:r>
              <a:rPr lang="zh-CN" altLang="en-US" dirty="0"/>
              <a:t>哭声减弱</a:t>
            </a:r>
            <a:endParaRPr lang="en-US" altLang="zh-CN" dirty="0"/>
          </a:p>
          <a:p>
            <a:pPr>
              <a:buFont typeface="Wingdings" panose="05000000000000000000" pitchFamily="2" charset="2"/>
              <a:buChar char="l"/>
            </a:pPr>
            <a:r>
              <a:rPr lang="zh-CN" altLang="en-US" dirty="0"/>
              <a:t>停止哭泣，嘴唇上扬微笑着。</a:t>
            </a:r>
            <a:endParaRPr lang="en-US" altLang="zh-CN" dirty="0"/>
          </a:p>
          <a:p>
            <a:pPr>
              <a:buFont typeface="Wingdings" panose="05000000000000000000" pitchFamily="2" charset="2"/>
              <a:buChar char="l"/>
            </a:pPr>
            <a:r>
              <a:rPr lang="en-US" altLang="zh-CN" dirty="0"/>
              <a:t>Iris</a:t>
            </a:r>
            <a:r>
              <a:rPr lang="zh-CN" altLang="en-US" dirty="0"/>
              <a:t>放松，放下书，开心的看着猫咪。</a:t>
            </a:r>
          </a:p>
        </p:txBody>
      </p:sp>
      <p:sp>
        <p:nvSpPr>
          <p:cNvPr id="13" name="TextBox 12"/>
          <p:cNvSpPr txBox="1"/>
          <p:nvPr/>
        </p:nvSpPr>
        <p:spPr>
          <a:xfrm>
            <a:off x="1857356" y="2285998"/>
            <a:ext cx="7143800" cy="1200329"/>
          </a:xfrm>
          <a:prstGeom prst="rect">
            <a:avLst/>
          </a:prstGeom>
          <a:noFill/>
        </p:spPr>
        <p:txBody>
          <a:bodyPr wrap="square" rtlCol="0">
            <a:spAutoFit/>
          </a:bodyPr>
          <a:lstStyle/>
          <a:p>
            <a:pPr>
              <a:buFont typeface="Wingdings" panose="05000000000000000000" pitchFamily="2" charset="2"/>
              <a:buChar char="l"/>
            </a:pPr>
            <a:r>
              <a:rPr lang="zh-CN" altLang="en-US" dirty="0">
                <a:solidFill>
                  <a:srgbClr val="FF0000"/>
                </a:solidFill>
              </a:rPr>
              <a:t>溜出</a:t>
            </a:r>
            <a:r>
              <a:rPr lang="zh-CN" altLang="en-US" dirty="0"/>
              <a:t>房间</a:t>
            </a:r>
            <a:endParaRPr lang="en-US" altLang="zh-CN" dirty="0"/>
          </a:p>
          <a:p>
            <a:pPr>
              <a:buFont typeface="Wingdings" panose="05000000000000000000" pitchFamily="2" charset="2"/>
              <a:buChar char="l"/>
            </a:pPr>
            <a:r>
              <a:rPr lang="zh-CN" altLang="en-US" dirty="0"/>
              <a:t>我</a:t>
            </a:r>
            <a:r>
              <a:rPr lang="zh-CN" altLang="en-US" dirty="0">
                <a:solidFill>
                  <a:srgbClr val="FF0000"/>
                </a:solidFill>
              </a:rPr>
              <a:t>感到</a:t>
            </a:r>
            <a:r>
              <a:rPr lang="zh-CN" altLang="en-US" dirty="0"/>
              <a:t>放松（无灵主语）</a:t>
            </a:r>
            <a:endParaRPr lang="en-US" altLang="zh-CN" dirty="0"/>
          </a:p>
          <a:p>
            <a:pPr lvl="0">
              <a:buFont typeface="Wingdings" panose="05000000000000000000" pitchFamily="2" charset="2"/>
              <a:buChar char="l"/>
            </a:pPr>
            <a:r>
              <a:rPr lang="en-US" altLang="zh-CN" dirty="0" err="1">
                <a:solidFill>
                  <a:schemeClr val="dk1"/>
                </a:solidFill>
                <a:latin typeface="Times New Roman" panose="02020603050405020304" pitchFamily="18" charset="0"/>
                <a:cs typeface="Times New Roman" panose="02020603050405020304" pitchFamily="18" charset="0"/>
                <a:sym typeface="+mn-ea"/>
              </a:rPr>
              <a:t>这只神奇的小猫正改变我们的生活，而</a:t>
            </a:r>
            <a:r>
              <a:rPr lang="en-US" altLang="zh-CN" b="1" dirty="0" err="1">
                <a:solidFill>
                  <a:srgbClr val="FF0000"/>
                </a:solidFill>
                <a:latin typeface="Times New Roman" panose="02020603050405020304" pitchFamily="18" charset="0"/>
                <a:cs typeface="Times New Roman" panose="02020603050405020304" pitchFamily="18" charset="0"/>
                <a:sym typeface="+mn-ea"/>
              </a:rPr>
              <a:t>这仅仅是个开始</a:t>
            </a:r>
            <a:r>
              <a:rPr lang="en-US" altLang="zh-CN" dirty="0">
                <a:solidFill>
                  <a:schemeClr val="dk1"/>
                </a:solidFill>
                <a:latin typeface="Times New Roman" panose="02020603050405020304" pitchFamily="18" charset="0"/>
                <a:cs typeface="Times New Roman" panose="02020603050405020304" pitchFamily="18" charset="0"/>
                <a:sym typeface="+mn-ea"/>
              </a:rPr>
              <a:t>。</a:t>
            </a:r>
          </a:p>
          <a:p>
            <a:pPr>
              <a:buFont typeface="Wingdings" panose="05000000000000000000" pitchFamily="2" charset="2"/>
              <a:buChar char="l"/>
            </a:pPr>
            <a:r>
              <a:rPr lang="en-US" altLang="zh-CN" dirty="0" err="1">
                <a:solidFill>
                  <a:schemeClr val="dk1"/>
                </a:solidFill>
                <a:latin typeface="Times New Roman" panose="02020603050405020304" pitchFamily="18" charset="0"/>
                <a:cs typeface="Times New Roman" panose="02020603050405020304" pitchFamily="18" charset="0"/>
                <a:sym typeface="+mn-ea"/>
              </a:rPr>
              <a:t>我甚至不需要问，但她</a:t>
            </a:r>
            <a:r>
              <a:rPr lang="en-US" altLang="zh-CN" dirty="0" err="1">
                <a:solidFill>
                  <a:srgbClr val="0070C0"/>
                </a:solidFill>
                <a:latin typeface="Times New Roman" panose="02020603050405020304" pitchFamily="18" charset="0"/>
                <a:cs typeface="Times New Roman" panose="02020603050405020304" pitchFamily="18" charset="0"/>
                <a:sym typeface="+mn-ea"/>
              </a:rPr>
              <a:t>本能地</a:t>
            </a:r>
            <a:r>
              <a:rPr lang="en-US" altLang="zh-CN" dirty="0" err="1">
                <a:solidFill>
                  <a:schemeClr val="dk1"/>
                </a:solidFill>
                <a:latin typeface="Times New Roman" panose="02020603050405020304" pitchFamily="18" charset="0"/>
                <a:cs typeface="Times New Roman" panose="02020603050405020304" pitchFamily="18" charset="0"/>
                <a:sym typeface="+mn-ea"/>
              </a:rPr>
              <a:t>知道该做什么</a:t>
            </a:r>
            <a:r>
              <a:rPr lang="en-US" altLang="zh-CN" dirty="0">
                <a:solidFill>
                  <a:schemeClr val="dk1"/>
                </a:solidFill>
                <a:latin typeface="Times New Roman" panose="02020603050405020304" pitchFamily="18" charset="0"/>
                <a:cs typeface="Times New Roman" panose="02020603050405020304" pitchFamily="18" charset="0"/>
                <a:sym typeface="+mn-ea"/>
              </a:rPr>
              <a:t>，</a:t>
            </a:r>
            <a:r>
              <a:rPr lang="zh-CN" altLang="en-US" dirty="0">
                <a:solidFill>
                  <a:schemeClr val="dk1"/>
                </a:solidFill>
                <a:latin typeface="Times New Roman" panose="02020603050405020304" pitchFamily="18" charset="0"/>
                <a:cs typeface="Times New Roman" panose="02020603050405020304" pitchFamily="18" charset="0"/>
                <a:sym typeface="+mn-ea"/>
              </a:rPr>
              <a:t>也知道</a:t>
            </a:r>
            <a:r>
              <a:rPr lang="en-US" altLang="zh-CN" dirty="0" err="1">
                <a:solidFill>
                  <a:schemeClr val="dk1"/>
                </a:solidFill>
                <a:latin typeface="Times New Roman" panose="02020603050405020304" pitchFamily="18" charset="0"/>
                <a:cs typeface="Times New Roman" panose="02020603050405020304" pitchFamily="18" charset="0"/>
                <a:sym typeface="+mn-ea"/>
              </a:rPr>
              <a:t>如何提供帮助</a:t>
            </a:r>
            <a:r>
              <a:rPr lang="en-US" altLang="zh-CN" dirty="0">
                <a:solidFill>
                  <a:schemeClr val="dk1"/>
                </a:solidFill>
                <a:latin typeface="Times New Roman" panose="02020603050405020304" pitchFamily="18" charset="0"/>
                <a:cs typeface="Times New Roman" panose="02020603050405020304" pitchFamily="18" charset="0"/>
                <a:sym typeface="+mn-ea"/>
              </a:rPr>
              <a:t>。</a:t>
            </a:r>
            <a:endParaRPr lang="en-US" altLang="zh-CN" dirty="0">
              <a:solidFill>
                <a:schemeClr val="dk1"/>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1785918" y="3429006"/>
            <a:ext cx="1000132" cy="307777"/>
          </a:xfrm>
          <a:prstGeom prst="rect">
            <a:avLst/>
          </a:prstGeom>
          <a:solidFill>
            <a:srgbClr val="FFFF00"/>
          </a:solidFill>
        </p:spPr>
        <p:txBody>
          <a:bodyPr wrap="square" rtlCol="0">
            <a:spAutoFit/>
          </a:bodyPr>
          <a:lstStyle/>
          <a:p>
            <a:r>
              <a:rPr lang="en-US" altLang="zh-CN" sz="1400" b="1" u="sng" dirty="0">
                <a:solidFill>
                  <a:srgbClr val="FF0000"/>
                </a:solidFill>
              </a:rPr>
              <a:t>stole /slid </a:t>
            </a:r>
            <a:endParaRPr lang="zh-CN" altLang="en-US" sz="1400" b="1" u="sng" dirty="0">
              <a:solidFill>
                <a:srgbClr val="FF0000"/>
              </a:solidFill>
            </a:endParaRPr>
          </a:p>
        </p:txBody>
      </p:sp>
      <p:sp>
        <p:nvSpPr>
          <p:cNvPr id="15" name="TextBox 14"/>
          <p:cNvSpPr txBox="1"/>
          <p:nvPr/>
        </p:nvSpPr>
        <p:spPr>
          <a:xfrm>
            <a:off x="5643570" y="0"/>
            <a:ext cx="1571636" cy="369332"/>
          </a:xfrm>
          <a:prstGeom prst="rect">
            <a:avLst/>
          </a:prstGeom>
          <a:solidFill>
            <a:srgbClr val="FFFF00"/>
          </a:solidFill>
        </p:spPr>
        <p:txBody>
          <a:bodyPr wrap="square" rtlCol="0">
            <a:spAutoFit/>
          </a:bodyPr>
          <a:lstStyle/>
          <a:p>
            <a:r>
              <a:rPr lang="en-US" altLang="zh-CN" b="1" dirty="0">
                <a:solidFill>
                  <a:srgbClr val="00B0F0"/>
                </a:solidFill>
              </a:rPr>
              <a:t>Write details</a:t>
            </a:r>
            <a:endParaRPr lang="zh-CN" altLang="en-US" b="1" dirty="0">
              <a:solidFill>
                <a:srgbClr val="00B0F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P spid="13" grpId="0"/>
      <p:bldP spid="14"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1750</Words>
  <Application>Microsoft Office PowerPoint</Application>
  <PresentationFormat>全屏显示(16:9)</PresentationFormat>
  <Paragraphs>132</Paragraphs>
  <Slides>14</Slides>
  <Notes>1</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14</vt:i4>
      </vt:variant>
    </vt:vector>
  </HeadingPairs>
  <TitlesOfParts>
    <vt:vector size="24" baseType="lpstr">
      <vt:lpstr>HelveticaNeue</vt:lpstr>
      <vt:lpstr>等线</vt:lpstr>
      <vt:lpstr>华光胖头鱼_CNKI</vt:lpstr>
      <vt:lpstr>华文新魏</vt:lpstr>
      <vt:lpstr>幼圆</vt:lpstr>
      <vt:lpstr>Arial</vt:lpstr>
      <vt:lpstr>Calibri</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陈 顺坤</cp:lastModifiedBy>
  <cp:revision>57</cp:revision>
  <dcterms:created xsi:type="dcterms:W3CDTF">2023-03-24T07:27:00Z</dcterms:created>
  <dcterms:modified xsi:type="dcterms:W3CDTF">2023-04-01T10:34:26Z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ies>
</file>