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315" r:id="rId4"/>
    <p:sldId id="256" r:id="rId5"/>
    <p:sldId id="257" r:id="rId6"/>
    <p:sldId id="298" r:id="rId7"/>
    <p:sldId id="258" r:id="rId8"/>
    <p:sldId id="283" r:id="rId9"/>
    <p:sldId id="299" r:id="rId10"/>
    <p:sldId id="300" r:id="rId11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267" r:id="rId20"/>
    <p:sldId id="308" r:id="rId21"/>
    <p:sldId id="309" r:id="rId22"/>
    <p:sldId id="310" r:id="rId23"/>
    <p:sldId id="266" r:id="rId24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等线" panose="02010600030101010101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A9B"/>
    <a:srgbClr val="E19468"/>
    <a:srgbClr val="FEC383"/>
    <a:srgbClr val="FEF3A1"/>
    <a:srgbClr val="A295AB"/>
    <a:srgbClr val="FED79C"/>
    <a:srgbClr val="FFF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>
        <p:scale>
          <a:sx n="66" d="100"/>
          <a:sy n="66" d="100"/>
        </p:scale>
        <p:origin x="1746" y="1146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E77FD-EB81-434A-85FC-BD483556574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F1CF9-EBBA-4593-9255-E9B3DC82B5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28251-6D28-4825-AF0E-32E9B0CC913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3A73D-C85B-4BA1-8AF2-0373D140470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4684-759A-46CA-BED6-EE7A224029C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1E11F-9EB2-4818-9B9C-7D9FE831127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E77FD-EB81-434A-85FC-BD483556574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F1CF9-EBBA-4593-9255-E9B3DC82B5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DE36-4894-4D38-9D81-DFEBAC04767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9A6E-3BCF-404A-8DCC-74BE2BC251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D92A6-3DB4-4CF2-B1E4-7B8F275DCB8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1BBFE-AAD3-4ABD-84E6-C6731AB72E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85A5-9C35-41B4-858A-45DEBCED216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19E7-BCDA-4767-AE55-45821D6CEA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F0436-B3E2-4622-8A3A-ABB4003A6D6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56AE0-54D1-459B-AA8A-FF52FADB4F7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CAE49-E04F-490C-A9CE-C1F570147BFB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E4F6C-5AC8-4071-A5B4-606DC7AEDB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12EA-0B1D-4629-A73D-DC25C3B0DFB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0BCE3-B0DB-4747-957E-0C7AD00F26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4105C-FE1F-4609-ABCC-6C5241F1BB1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B7410-8B39-4D4A-A7CC-8D9198255A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DE36-4894-4D38-9D81-DFEBAC04767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9A6E-3BCF-404A-8DCC-74BE2BC251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4C2C-6FA3-4710-B8C2-00A1B6D4A72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9564-EE22-4F93-A07F-4422DC2775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28251-6D28-4825-AF0E-32E9B0CC913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3A73D-C85B-4BA1-8AF2-0373D140470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4684-759A-46CA-BED6-EE7A224029C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1E11F-9EB2-4818-9B9C-7D9FE831127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D92A6-3DB4-4CF2-B1E4-7B8F275DCB8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1BBFE-AAD3-4ABD-84E6-C6731AB72E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85A5-9C35-41B4-858A-45DEBCED216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19E7-BCDA-4767-AE55-45821D6CEA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F0436-B3E2-4622-8A3A-ABB4003A6D6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56AE0-54D1-459B-AA8A-FF52FADB4F7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CAE49-E04F-490C-A9CE-C1F570147BFB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E4F6C-5AC8-4071-A5B4-606DC7AEDB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12EA-0B1D-4629-A73D-DC25C3B0DFB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0BCE3-B0DB-4747-957E-0C7AD00F26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4105C-FE1F-4609-ABCC-6C5241F1BB1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B7410-8B39-4D4A-A7CC-8D9198255A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4C2C-6FA3-4710-B8C2-00A1B6D4A72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9564-EE22-4F93-A07F-4422DC2775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0A203E-8AC0-4753-A3F8-952E004B376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8225C0-98BE-4D9C-8FCF-E37E3ECB9C02}" type="slidenum">
              <a:rPr lang="zh-CN" altLang="en-US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426960" y="1056005"/>
            <a:ext cx="4735830" cy="15328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charset="-122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0A203E-8AC0-4753-A3F8-952E004B376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8225C0-98BE-4D9C-8FCF-E37E3ECB9C02}" type="slidenum">
              <a:rPr lang="zh-CN" altLang="en-US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344410" y="1461135"/>
            <a:ext cx="4735830" cy="15328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charset="-122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13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14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5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hemeOverride" Target="../theme/themeOverride16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hemeOverride" Target="../theme/themeOverride18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9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360680" y="3321050"/>
            <a:ext cx="3299460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211010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2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02150" y="668020"/>
            <a:ext cx="4563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你的困难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08195" y="3428365"/>
            <a:ext cx="5803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sz="2800" b="1">
                <a:solidFill>
                  <a:srgbClr val="FEC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charset="0"/>
                <a:cs typeface="Bahnschrift" panose="020B0502040204020203" charset="0"/>
              </a:rPr>
              <a:t>Possible difficulties/ challenges：</a:t>
            </a:r>
            <a:endParaRPr sz="2800" b="1">
              <a:solidFill>
                <a:srgbClr val="FEC3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10430" y="4110990"/>
            <a:ext cx="602805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sz="2400">
                <a:latin typeface="Bahnschrift" panose="020B0502040204020203" charset="0"/>
                <a:cs typeface="Bahnschrift" panose="020B0502040204020203" charset="0"/>
              </a:rPr>
              <a:t>1. memorize words– poor vocabulary</a:t>
            </a:r>
            <a:endParaRPr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sz="2400">
                <a:latin typeface="Bahnschrift" panose="020B0502040204020203" charset="0"/>
                <a:cs typeface="Bahnschrift" panose="020B0502040204020203" charset="0"/>
              </a:rPr>
              <a:t>2. communicate with native speakers</a:t>
            </a:r>
            <a:endParaRPr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sz="2400">
                <a:latin typeface="Bahnschrift" panose="020B0502040204020203" charset="0"/>
                <a:cs typeface="Bahnschrift" panose="020B0502040204020203" charset="0"/>
              </a:rPr>
              <a:t>3. writing skills</a:t>
            </a:r>
            <a:endParaRPr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sz="2400">
                <a:latin typeface="Bahnschrift" panose="020B0502040204020203" charset="0"/>
                <a:cs typeface="Bahnschrift" panose="020B0502040204020203" charset="0"/>
              </a:rPr>
              <a:t>4. academic performance in English</a:t>
            </a:r>
            <a:endParaRPr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sz="2400">
                <a:latin typeface="Bahnschrift" panose="020B0502040204020203" charset="0"/>
                <a:cs typeface="Bahnschrift" panose="020B0502040204020203" charset="0"/>
              </a:rPr>
              <a:t>5. essay writing</a:t>
            </a:r>
            <a:endParaRPr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sz="2400">
                <a:latin typeface="Bahnschrift" panose="020B0502040204020203" charset="0"/>
                <a:cs typeface="Bahnschrift" panose="020B0502040204020203" charset="0"/>
              </a:rPr>
              <a:t>6. ...</a:t>
            </a:r>
            <a:endParaRPr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08195" y="2294890"/>
            <a:ext cx="5031740" cy="903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一般只写两个困难；</a:t>
            </a:r>
            <a:endParaRPr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应该围绕“英语学习”来展开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4608195" y="1676400"/>
            <a:ext cx="34194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sz="2800" b="1">
                <a:solidFill>
                  <a:srgbClr val="FEC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charset="0"/>
                <a:cs typeface="Bahnschrift" panose="020B0502040204020203" charset="0"/>
              </a:rPr>
              <a:t>Tips（思维拓展）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360680" y="3321050"/>
            <a:ext cx="3299460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211010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2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08195" y="763905"/>
            <a:ext cx="2627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你的困难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08195" y="2294890"/>
            <a:ext cx="701992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本段落建议采用“总-分”或者“总-分-总”结构, 用3-4句话完成。</a:t>
            </a:r>
            <a:endParaRPr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用定语从句、非谓语动词做状语、状语从句等拓展句子结构的丰富性，从原因、目的、结果等角度来拓展表达的宽度和深度。</a:t>
            </a:r>
            <a:endParaRPr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08195" y="1676400"/>
            <a:ext cx="34194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sz="2800" b="1">
                <a:solidFill>
                  <a:srgbClr val="FEC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charset="0"/>
                <a:cs typeface="Bahnschrift" panose="020B0502040204020203" charset="0"/>
              </a:rPr>
              <a:t>Tips（表达拓展）</a:t>
            </a:r>
            <a:endParaRPr sz="2800" b="1">
              <a:solidFill>
                <a:srgbClr val="FEC3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360680" y="3321050"/>
            <a:ext cx="3299460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211010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2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70045" y="454025"/>
            <a:ext cx="2627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你的困难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29380" y="1304290"/>
            <a:ext cx="77501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①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 have difficulty in remembering English words, which accounts for my limited vocabulary. 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29380" y="2337435"/>
            <a:ext cx="77501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②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 often fail to manage the proper use of English words, putting me in an embarrassing situation.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29380" y="3373755"/>
            <a:ext cx="77501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③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Though having learned English for years, I find that communicating with native speakers in English remains a big headache to me.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29380" y="4735830"/>
            <a:ext cx="80924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④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 really have no idea how to improve my listening skills.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29380" y="5469890"/>
            <a:ext cx="77501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⑤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What troubles me most is that I often perform poorly in English exams, however hard I work.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11590" y="1723390"/>
            <a:ext cx="22840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定语从句拓展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95460" y="2860675"/>
            <a:ext cx="2465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分词作结果状语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98995" y="4112260"/>
            <a:ext cx="39966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分词作状语，doing作主语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95460" y="5989320"/>
            <a:ext cx="26257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让步状语从句拓展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3" grpId="0"/>
      <p:bldP spid="15" grpId="0"/>
      <p:bldP spid="9" grpId="0"/>
      <p:bldP spid="16" grpId="0"/>
      <p:bldP spid="12" grpId="0"/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360680" y="3321050"/>
            <a:ext cx="3299460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211010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2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59250" y="625475"/>
            <a:ext cx="48406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表达积累 --- </a:t>
            </a:r>
            <a:r>
              <a:rPr 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有困难”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36060" y="1569085"/>
            <a:ext cx="8059420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①</a:t>
            </a:r>
            <a:r>
              <a:rPr lang="en-US" altLang="zh-CN" sz="28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I have difficulty/ trouble in 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②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I have been struggling with… /struggling to do…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③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I find it difficult/challenging for me to do...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④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I find it a challenge/ headache to do…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 Doing… is also a challenge/headache to me.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⑤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I have no idea…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⑥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What troubles/disturbs me most is…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360680" y="3321050"/>
            <a:ext cx="3299460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211010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2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59250" y="625475"/>
            <a:ext cx="48406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表达积累 --- </a:t>
            </a:r>
            <a:r>
              <a:rPr 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求助</a:t>
            </a:r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36060" y="1569085"/>
            <a:ext cx="805942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①</a:t>
            </a:r>
            <a:r>
              <a:rPr lang="en-US" altLang="zh-CN" sz="28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I wonder if you could tell me…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②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I'd like to know…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③ 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My primary concern is…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④ 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Could you please kindly tell me…?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800" b="1">
                <a:latin typeface="Bahnschrift" panose="020B0502040204020203" charset="0"/>
                <a:cs typeface="Bahnschrift" panose="020B0502040204020203" charset="0"/>
              </a:rPr>
              <a:t>⑤ </a:t>
            </a:r>
            <a:r>
              <a:rPr lang="en-US" altLang="zh-CN" sz="2800">
                <a:latin typeface="Bahnschrift" panose="020B0502040204020203" charset="0"/>
                <a:cs typeface="Bahnschrift" panose="020B0502040204020203" charset="0"/>
              </a:rPr>
              <a:t>...</a:t>
            </a:r>
            <a:endParaRPr lang="en-US" altLang="zh-CN" sz="28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360680" y="3321050"/>
            <a:ext cx="3299460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211010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3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24300" y="370205"/>
            <a:ext cx="73964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表示感谢(事先)； 2. 期待回复。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3475" y="1144270"/>
            <a:ext cx="851852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①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Thanks in advance for your time and advice. Looking forward to your earliest reply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.</a:t>
            </a:r>
            <a:endParaRPr lang="en-US" altLang="zh-CN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②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 I would  be very appreciative/grateful/thankful if you could reply to me at your earliest convenience. Thank you in advance.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③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I'd appreciate it if you could give me a hand.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④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 would appreciate it if you could give me a hand and I'm looking forward to your earliest reply. 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⑤ 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I would highly appreciate your timely/prompt reply. </a:t>
            </a:r>
            <a:endParaRPr lang="en-US" altLang="zh-CN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endParaRPr lang="en-US" altLang="zh-CN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⑥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Your timely/prompt reply would be highly appreciated.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13800" y="6231255"/>
            <a:ext cx="181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无灵主语句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2599" r="6693" b="4846"/>
          <a:stretch>
            <a:fillRect/>
          </a:stretch>
        </p:blipFill>
        <p:spPr bwMode="auto">
          <a:xfrm>
            <a:off x="241300" y="0"/>
            <a:ext cx="4956175" cy="13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 rot="5400000">
            <a:off x="2214880" y="-1812290"/>
            <a:ext cx="1009015" cy="495617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516380" y="291465"/>
            <a:ext cx="270446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ahnschrift" panose="020B0502040204020203" charset="0"/>
              </a:rPr>
              <a:t>参考范文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420" y="1471295"/>
            <a:ext cx="12192000" cy="5569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Dear Alex,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With the college entrance examination approaching, my anxiety about the English learning is increasing, So I am writing to seek some guidance on how to improve it.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English writing is really a big challenge for me. First of all, my vocabulary is not large, which makes it impossible for me to choose right and authentic words and phrases. Besides, English grammar becomes a bottle-neck of my English writing, the sentences I construct being much more like a Chinese sentence than an English one.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Should you be kind enough to give me any help, I would be grateful to you.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                                                                                                                                                           Yours,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                                                                                                                                                           Li Hua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000"/>
              <a:t>     </a:t>
            </a:r>
            <a:endParaRPr lang="zh-CN" altLang="en-US" sz="2000"/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2599" r="6693" b="4846"/>
          <a:stretch>
            <a:fillRect/>
          </a:stretch>
        </p:blipFill>
        <p:spPr bwMode="auto">
          <a:xfrm>
            <a:off x="241300" y="0"/>
            <a:ext cx="4956175" cy="13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 rot="5400000">
            <a:off x="2214880" y="-1812290"/>
            <a:ext cx="1009015" cy="495617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221105" y="291465"/>
            <a:ext cx="334772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ahnschrift" panose="020B0502040204020203" charset="0"/>
              </a:rPr>
              <a:t>下水作文（</a:t>
            </a:r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ahnschrift" panose="020B0502040204020203" charset="0"/>
              </a:rPr>
              <a:t>1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ahnschrift" panose="020B0502040204020203" charset="0"/>
              </a:rPr>
              <a:t>）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945" y="1529715"/>
            <a:ext cx="1219200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Dear Alex,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How</a:t>
            </a:r>
            <a:r>
              <a:rPr lang="en-US" altLang="zh-CN" sz="2800">
                <a:latin typeface="Bahnschrift" panose="020B0502040204020203" charset="0"/>
                <a:cs typeface="Bahnschrift" panose="020B0502040204020203" charset="0"/>
              </a:rPr>
              <a:t>’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s everything going?  I</a:t>
            </a:r>
            <a:r>
              <a:rPr lang="en-US" altLang="zh-CN" sz="2800">
                <a:latin typeface="Bahnschrift" panose="020B0502040204020203" charset="0"/>
                <a:cs typeface="Bahnschrift" panose="020B0502040204020203" charset="0"/>
              </a:rPr>
              <a:t>’</a:t>
            </a:r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m writing to ask you for a favor with my English learning.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These days I have been struggling. I have difficulty in remembering English words, which accounts for my limited vocabulary.  Though having learned English for years, I find that communicating with native speakers in English remains a big headache to me. And what troubles me most is that I often perform poorly in English exams, however hard I work.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I would  be grateful  if you could reply to me at your earliest convenience. Thank you in advance.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                                                                                                                                                Yours,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                                                                                                                                                 Li Hua</a:t>
            </a:r>
            <a:r>
              <a:rPr lang="zh-CN" altLang="en-US" sz="2000"/>
              <a:t>     </a:t>
            </a:r>
            <a:endParaRPr lang="zh-CN" altLang="en-US" sz="2000"/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2599" r="6693" b="4846"/>
          <a:stretch>
            <a:fillRect/>
          </a:stretch>
        </p:blipFill>
        <p:spPr bwMode="auto">
          <a:xfrm>
            <a:off x="241300" y="0"/>
            <a:ext cx="4956175" cy="13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 rot="5400000">
            <a:off x="2214880" y="-1812290"/>
            <a:ext cx="1009015" cy="495617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221105" y="291465"/>
            <a:ext cx="334772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ahnschrift" panose="020B0502040204020203" charset="0"/>
              </a:rPr>
              <a:t>下水作文（</a:t>
            </a:r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ahnschrift" panose="020B0502040204020203" charset="0"/>
              </a:rPr>
              <a:t>2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ahnschrift" panose="020B0502040204020203" charset="0"/>
              </a:rPr>
              <a:t>）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945" y="1529715"/>
            <a:ext cx="1219200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Dear Alex,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How's everything going? These days I have been struggling with my English learning. Therefore, I badly need your help.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My primary concern is how to remember English words, which accounts for my limited vocabulary.  And I have no idea how to communicating effectively with native speakers in English, afraid that I may fail to make myself understood.   I'd like to know the solution to my better academic performance in English.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Thanks in advance for your time and tips. Looking forward to your early reply.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                                                                                                                                                Yours,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zh-CN" altLang="en-US" sz="2800">
                <a:latin typeface="Bahnschrift" panose="020B0502040204020203" charset="0"/>
                <a:cs typeface="Bahnschrift" panose="020B0502040204020203" charset="0"/>
              </a:rPr>
              <a:t>                                                                                                                                                       Li Hua</a:t>
            </a:r>
            <a:endParaRPr lang="zh-CN" altLang="en-US" sz="28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506" y="2521268"/>
            <a:ext cx="4044373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 rot="5400000">
            <a:off x="1034415" y="-168910"/>
            <a:ext cx="2557145" cy="463867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942975" y="1366520"/>
            <a:ext cx="273939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类似作文巩固练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习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82845" y="871855"/>
            <a:ext cx="6696075" cy="5259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latin typeface="造字工房悦黑体验版细体" pitchFamily="50" charset="-122"/>
                <a:ea typeface="造字工房悦黑体验版细体" pitchFamily="50" charset="-122"/>
              </a:defRPr>
            </a:lvl1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假如你是李华，将于下个月参加中学生英语演讲比赛(speech contest)，你在资料搜集、语言运用方面遇到了困难。请根据以下要点给你的美国笔友Tom写一封电子邮件，内容包括：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1. 你的困难；2. 请Tom帮忙。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1. 词数80左右；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2. 可适当增加细节，以使行文连贯。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86" y="-320040"/>
            <a:ext cx="12200386" cy="813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128396" y="-320039"/>
            <a:ext cx="10104120" cy="7330440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709420" y="1142365"/>
            <a:ext cx="914273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造字工房悦黑体验版细体"/>
                <a:ea typeface="造字工房悦黑体验版细体"/>
                <a:cs typeface="造字工房悦黑体验版细体"/>
              </a:rPr>
              <a:t>2020年5月稽阳联谊学校高三联考</a:t>
            </a:r>
            <a:endParaRPr lang="en-US" altLang="zh-CN" sz="4000" b="1" dirty="0">
              <a:solidFill>
                <a:srgbClr val="FED79C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4138" y="-78581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676265" y="5994400"/>
            <a:ext cx="530288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787A9B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Thinker, Tiantai High School</a:t>
            </a:r>
            <a:endParaRPr lang="en-US" altLang="zh-CN" sz="3200" b="1" dirty="0">
              <a:solidFill>
                <a:srgbClr val="787A9B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66895" y="2466340"/>
            <a:ext cx="3627755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5400" b="1" dirty="0">
                <a:solidFill>
                  <a:schemeClr val="bg1"/>
                </a:solidFill>
                <a:latin typeface="造字工房悦黑体验版细体"/>
                <a:ea typeface="造字工房悦黑体验版细体"/>
                <a:cs typeface="造字工房悦黑体验版细体"/>
                <a:sym typeface="+mn-ea"/>
              </a:rPr>
              <a:t>应用文写作</a:t>
            </a:r>
            <a:endParaRPr lang="en-US" altLang="zh-CN" sz="5400" b="1" dirty="0">
              <a:solidFill>
                <a:schemeClr val="bg1"/>
              </a:solidFill>
              <a:latin typeface="造字工房悦黑体验版细体"/>
              <a:ea typeface="造字工房悦黑体验版细体"/>
              <a:cs typeface="造字工房悦黑体验版细体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74390" y="3629660"/>
            <a:ext cx="602805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000" b="1" dirty="0">
                <a:solidFill>
                  <a:srgbClr val="FEF3A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  <a:sym typeface="+mn-ea"/>
              </a:rPr>
              <a:t>A Letter of Asking for Help</a:t>
            </a:r>
            <a:endParaRPr lang="en-US" altLang="zh-CN" sz="4000" b="1" dirty="0">
              <a:solidFill>
                <a:srgbClr val="FEF3A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  <a:sym typeface="+mn-ea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ldLvl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840038" y="0"/>
            <a:ext cx="4421187" cy="6129364"/>
            <a:chOff x="2839573" y="0"/>
            <a:chExt cx="4421838" cy="6128985"/>
          </a:xfrm>
        </p:grpSpPr>
        <p:pic>
          <p:nvPicPr>
            <p:cNvPr id="33798" name="图片 2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39573" y="3678200"/>
              <a:ext cx="3677866" cy="2450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图片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3" t="2765" r="11680" b="1456"/>
            <a:stretch>
              <a:fillRect/>
            </a:stretch>
          </p:blipFill>
          <p:spPr bwMode="auto">
            <a:xfrm>
              <a:off x="4468401" y="0"/>
              <a:ext cx="2793010" cy="4571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矩形 24"/>
            <p:cNvSpPr/>
            <p:nvPr/>
          </p:nvSpPr>
          <p:spPr>
            <a:xfrm rot="5400000">
              <a:off x="3574830" y="889447"/>
              <a:ext cx="4571717" cy="2792823"/>
            </a:xfrm>
            <a:prstGeom prst="rect">
              <a:avLst/>
            </a:prstGeom>
            <a:solidFill>
              <a:schemeClr val="dk1">
                <a:alpha val="71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4692650" y="2014538"/>
            <a:ext cx="2278063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造字工房悦黑体验版细体"/>
              </a:rPr>
              <a:t>谢</a:t>
            </a:r>
            <a:endParaRPr lang="en-US" altLang="zh-CN" sz="5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造字工房悦黑体验版细体"/>
            </a:endParaRPr>
          </a:p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造字工房悦黑体验版细体"/>
              </a:rPr>
              <a:t>谢</a:t>
            </a:r>
            <a:endParaRPr lang="en-US" altLang="zh-CN" sz="5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造字工房悦黑体验版细体"/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6796088" y="3011488"/>
            <a:ext cx="465137" cy="46037"/>
          </a:xfrm>
          <a:custGeom>
            <a:avLst/>
            <a:gdLst>
              <a:gd name="connsiteX0" fmla="*/ 0 w 454819"/>
              <a:gd name="connsiteY0" fmla="*/ 0 h 0"/>
              <a:gd name="connsiteX1" fmla="*/ 454819 w 45481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4819">
                <a:moveTo>
                  <a:pt x="0" y="0"/>
                </a:moveTo>
                <a:lnTo>
                  <a:pt x="454819" y="0"/>
                </a:lnTo>
              </a:path>
            </a:pathLst>
          </a:cu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任意多边形: 形状 37"/>
          <p:cNvSpPr/>
          <p:nvPr/>
        </p:nvSpPr>
        <p:spPr>
          <a:xfrm>
            <a:off x="7261225" y="3011488"/>
            <a:ext cx="4930775" cy="166687"/>
          </a:xfrm>
          <a:custGeom>
            <a:avLst/>
            <a:gdLst>
              <a:gd name="connsiteX0" fmla="*/ 0 w 454819"/>
              <a:gd name="connsiteY0" fmla="*/ 0 h 0"/>
              <a:gd name="connsiteX1" fmla="*/ 454819 w 45481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4819">
                <a:moveTo>
                  <a:pt x="0" y="0"/>
                </a:moveTo>
                <a:lnTo>
                  <a:pt x="454819" y="0"/>
                </a:ln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16200000">
            <a:off x="3768725" y="1076325"/>
            <a:ext cx="2219325" cy="66675"/>
          </a:xfrm>
          <a:custGeom>
            <a:avLst/>
            <a:gdLst>
              <a:gd name="connsiteX0" fmla="*/ 0 w 454819"/>
              <a:gd name="connsiteY0" fmla="*/ 0 h 0"/>
              <a:gd name="connsiteX1" fmla="*/ 454819 w 45481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4819">
                <a:moveTo>
                  <a:pt x="0" y="0"/>
                </a:moveTo>
                <a:lnTo>
                  <a:pt x="454819" y="0"/>
                </a:lnTo>
              </a:path>
            </a:pathLst>
          </a:cu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506" y="2521268"/>
            <a:ext cx="4044373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 rot="5400000">
            <a:off x="1034415" y="-168910"/>
            <a:ext cx="2557145" cy="463867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644650" y="1797050"/>
            <a:ext cx="16383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试题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93005" y="786765"/>
            <a:ext cx="6696075" cy="47428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latin typeface="造字工房悦黑体验版细体" pitchFamily="50" charset="-122"/>
                <a:ea typeface="造字工房悦黑体验版细体" pitchFamily="50" charset="-122"/>
              </a:defRPr>
            </a:lvl1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假定你是李华，最近，你在英语学习上遇到一些困难。请给你的英国朋友Alex写一封邮件，向他求助。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内容包括：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1.你的困难；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2.寻求帮助。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注意: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1.词数80左右；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2.可以适当增加细节，以使行文连贯。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506" y="2521268"/>
            <a:ext cx="4044373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 rot="5400000">
            <a:off x="1034415" y="-168910"/>
            <a:ext cx="2557145" cy="463867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644650" y="1797050"/>
            <a:ext cx="16383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审</a:t>
            </a: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题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96155" y="843280"/>
            <a:ext cx="7249795" cy="23799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latin typeface="造字工房悦黑体验版细体" pitchFamily="50" charset="-122"/>
                <a:ea typeface="造字工房悦黑体验版细体" pitchFamily="50" charset="-122"/>
              </a:defRPr>
            </a:lvl1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假定你是李华，最近，你在英语学习上遇到一些困难。请给你的英国朋友Alex写一封邮件，向他求助。</a:t>
            </a:r>
            <a:endParaRPr lang="en-US" altLang="zh-CN" sz="24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内容包括：</a:t>
            </a:r>
            <a:endParaRPr lang="en-US" altLang="zh-CN" sz="24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1.你的困难；</a:t>
            </a:r>
            <a:endParaRPr lang="en-US" altLang="zh-CN" sz="24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2.寻求帮助。</a:t>
            </a:r>
            <a:endParaRPr lang="en-US" altLang="zh-CN" sz="24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52330" y="1393190"/>
            <a:ext cx="662305" cy="487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478780" y="363918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1.文体：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邮件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07990" y="4128135"/>
            <a:ext cx="56953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2.主题：请朋友提供英语学习方面的建议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765165" y="2736215"/>
            <a:ext cx="1217930" cy="487045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07990" y="4625975"/>
            <a:ext cx="41275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3.人称：第一、第二人称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14975" y="5114925"/>
            <a:ext cx="58127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4.要点：</a:t>
            </a:r>
            <a:r>
              <a:rPr lang="zh-CN" altLang="en-US" sz="24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写信目的、你的困难、寻求帮助</a:t>
            </a:r>
            <a:endParaRPr lang="zh-CN" altLang="en-US" sz="24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24500" y="5610860"/>
            <a:ext cx="63385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5.格式：称呼、背景目的、正文、尾句、署名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878705" y="1393190"/>
            <a:ext cx="645795" cy="487045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67020" y="3515995"/>
            <a:ext cx="6653530" cy="28448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1" animBg="1"/>
      <p:bldP spid="3" grpId="2"/>
      <p:bldP spid="2" grpId="2" animBg="1"/>
      <p:bldP spid="4" grpId="0"/>
      <p:bldP spid="6" grpId="0"/>
      <p:bldP spid="10" grpId="0"/>
      <p:bldP spid="12" grpId="0" animBg="1"/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980" y="4107180"/>
            <a:ext cx="8037195" cy="275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5365" t="45714" r="121" b="17279"/>
          <a:stretch>
            <a:fillRect/>
          </a:stretch>
        </p:blipFill>
        <p:spPr bwMode="auto">
          <a:xfrm>
            <a:off x="855663" y="0"/>
            <a:ext cx="32988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1226345" y="52244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60450" y="2595880"/>
            <a:ext cx="3094038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Framework</a:t>
            </a:r>
            <a:endParaRPr lang="en-US" altLang="zh-CN" sz="40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36770" y="822960"/>
            <a:ext cx="17500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Bahnschrift" panose="020B0502040204020203" charset="0"/>
                <a:cs typeface="Bahnschrift" panose="020B0502040204020203" charset="0"/>
              </a:rPr>
              <a:t>Para 1:</a:t>
            </a:r>
            <a:endParaRPr lang="zh-CN" altLang="en-US" sz="3200" b="1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36770" y="2595880"/>
            <a:ext cx="17633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Bahnschrift" panose="020B0502040204020203" charset="0"/>
                <a:cs typeface="Bahnschrift" panose="020B0502040204020203" charset="0"/>
              </a:rPr>
              <a:t>Para 2:</a:t>
            </a:r>
            <a:endParaRPr lang="zh-CN" altLang="en-US" sz="3200" b="1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36770" y="3955415"/>
            <a:ext cx="17633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Bahnschrift" panose="020B0502040204020203" charset="0"/>
                <a:cs typeface="Bahnschrift" panose="020B0502040204020203" charset="0"/>
              </a:rPr>
              <a:t>Para </a:t>
            </a:r>
            <a:r>
              <a:rPr lang="en-US" altLang="zh-CN" sz="3200" b="1">
                <a:latin typeface="Bahnschrift" panose="020B0502040204020203" charset="0"/>
                <a:cs typeface="Bahnschrift" panose="020B0502040204020203" charset="0"/>
              </a:rPr>
              <a:t>3</a:t>
            </a:r>
            <a:r>
              <a:rPr lang="zh-CN" altLang="en-US" sz="3200" b="1">
                <a:latin typeface="Bahnschrift" panose="020B0502040204020203" charset="0"/>
                <a:cs typeface="Bahnschrift" panose="020B0502040204020203" charset="0"/>
              </a:rPr>
              <a:t>:</a:t>
            </a:r>
            <a:endParaRPr lang="zh-CN" altLang="en-US" sz="3200" b="1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62675" y="822960"/>
            <a:ext cx="59651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1. 问候：</a:t>
            </a:r>
            <a:endParaRPr lang="zh-CN" altLang="en-US" sz="2800"/>
          </a:p>
          <a:p>
            <a:r>
              <a:rPr lang="zh-CN" altLang="en-US" sz="2800"/>
              <a:t>2. 背景：在英语学习上遇到一些困难</a:t>
            </a:r>
            <a:endParaRPr lang="zh-CN" altLang="en-US" sz="2800"/>
          </a:p>
          <a:p>
            <a:r>
              <a:rPr lang="zh-CN" altLang="en-US" sz="2800"/>
              <a:t>    目的：写一封邮件，向你求助</a:t>
            </a:r>
            <a:endParaRPr lang="zh-CN" altLang="en-US" sz="2800"/>
          </a:p>
        </p:txBody>
      </p:sp>
      <p:sp>
        <p:nvSpPr>
          <p:cNvPr id="11" name="文本框 10"/>
          <p:cNvSpPr txBox="1"/>
          <p:nvPr/>
        </p:nvSpPr>
        <p:spPr>
          <a:xfrm>
            <a:off x="6162675" y="2626360"/>
            <a:ext cx="46202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1. 你的困难1+ 你的困难2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6277610" y="3955415"/>
            <a:ext cx="2540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1. 表示感谢；</a:t>
            </a:r>
            <a:endParaRPr lang="zh-CN" altLang="en-US" sz="2800"/>
          </a:p>
          <a:p>
            <a:r>
              <a:rPr lang="zh-CN" altLang="en-US" sz="2800"/>
              <a:t>2. 期待回复。</a:t>
            </a:r>
            <a:endParaRPr lang="zh-CN" altLang="en-US" sz="2800"/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0" y="5116513"/>
            <a:ext cx="121920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174688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1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56760" y="95377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问候</a:t>
            </a:r>
            <a:endParaRPr lang="zh-CN" altLang="en-US"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86300" y="2049780"/>
            <a:ext cx="64738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32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3200">
                <a:latin typeface="Bahnschrift" panose="020B0502040204020203" charset="0"/>
                <a:cs typeface="Bahnschrift" panose="020B0502040204020203" charset="0"/>
              </a:rPr>
              <a:t>How is everything going with you?</a:t>
            </a:r>
            <a:endParaRPr lang="zh-CN" altLang="en-US" sz="32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86300" y="2745740"/>
            <a:ext cx="64731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32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3200">
                <a:latin typeface="Bahnschrift" panose="020B0502040204020203" charset="0"/>
                <a:cs typeface="Bahnschrift" panose="020B0502040204020203" charset="0"/>
              </a:rPr>
              <a:t>How are things going with you?</a:t>
            </a:r>
            <a:endParaRPr lang="zh-CN" altLang="en-US" sz="32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86300" y="3439160"/>
            <a:ext cx="49333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32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3200">
                <a:latin typeface="Bahnschrift" panose="020B0502040204020203" charset="0"/>
                <a:cs typeface="Bahnschrift" panose="020B0502040204020203" charset="0"/>
              </a:rPr>
              <a:t>How are you doing?</a:t>
            </a:r>
            <a:endParaRPr lang="zh-CN" altLang="en-US" sz="32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0" y="5116513"/>
            <a:ext cx="121920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174688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1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0375" y="3749675"/>
            <a:ext cx="29705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背景+目的</a:t>
            </a:r>
            <a:endParaRPr lang="zh-CN" altLang="en-US"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63645" y="559435"/>
            <a:ext cx="80270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en-US" altLang="zh-CN" sz="2400" dirty="0" smtClean="0">
                <a:latin typeface="Bahnschrift" panose="020B0502040204020203" charset="0"/>
                <a:cs typeface="Bahnschrift" panose="020B0502040204020203" charset="0"/>
                <a:sym typeface="+mn-ea"/>
              </a:rPr>
              <a:t>I find it difficult/challenging/demanding to learn English well. So I’m writing to ask you for help.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53485" y="1537970"/>
            <a:ext cx="84118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 find it really a challenge/headache for me to learn English well. So I'd like to turn to for help and guidance.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85235" y="2526665"/>
            <a:ext cx="81343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 have problems with my English learning, and would like to have your advice to help me out.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45230" y="3485515"/>
            <a:ext cx="85623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These days I have been struggling with my English learning. Therefore, I badly need your help.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63315" y="4395470"/>
            <a:ext cx="85928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Faced with the challenge of learning English well, I'm writing  for your generous help and assistance.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74745" y="5387340"/>
            <a:ext cx="82245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I'm writing  to ask you to do me a favor with my English learning. 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0" y="5116513"/>
            <a:ext cx="121920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174688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1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10660" y="763905"/>
            <a:ext cx="4563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表达积累 --- "求助"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80155" y="1627505"/>
            <a:ext cx="80270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+mj-ea"/>
              <a:buNone/>
            </a:pPr>
            <a:r>
              <a:rPr lang="zh-CN" altLang="en-US" sz="2400" b="1" dirty="0" smtClean="0">
                <a:latin typeface="Bahnschrift" panose="020B0502040204020203" charset="0"/>
                <a:cs typeface="Bahnschrift" panose="020B0502040204020203" charset="0"/>
                <a:sym typeface="+mn-ea"/>
              </a:rPr>
              <a:t>①</a:t>
            </a:r>
            <a:r>
              <a:rPr lang="zh-CN" altLang="en-US" sz="2400" dirty="0" smtClean="0">
                <a:latin typeface="Bahnschrift" panose="020B0502040204020203" charset="0"/>
                <a:cs typeface="Bahnschrift" panose="020B0502040204020203" charset="0"/>
                <a:sym typeface="+mn-ea"/>
              </a:rPr>
              <a:t> </a:t>
            </a:r>
            <a:r>
              <a:rPr lang="en-US" altLang="zh-CN" sz="2400" dirty="0" smtClean="0">
                <a:latin typeface="Bahnschrift" panose="020B0502040204020203" charset="0"/>
                <a:cs typeface="Bahnschrift" panose="020B0502040204020203" charset="0"/>
                <a:sym typeface="+mn-ea"/>
              </a:rPr>
              <a:t>I'm writing to ask for a favor with my interview for a university of foreign languages.</a:t>
            </a:r>
            <a:endParaRPr lang="en-US" altLang="zh-CN" sz="2400" dirty="0" smtClean="0">
              <a:latin typeface="Bahnschrift" panose="020B0502040204020203" charset="0"/>
              <a:cs typeface="Bahnschrift" panose="020B0502040204020203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53485" y="2573020"/>
            <a:ext cx="84118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+mj-ea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②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 I'm writing to ask you to give me a hand/ do me a favor.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49675" y="3244850"/>
            <a:ext cx="81343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③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I'm writing to ask for your assistance/guidance with my interview for a university.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05225" y="4286885"/>
            <a:ext cx="85623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④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I'm writing this letter, hoping that you could do me a favor with my coming interview.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4" r="1524" b="16892"/>
          <a:stretch>
            <a:fillRect/>
          </a:stretch>
        </p:blipFill>
        <p:spPr bwMode="auto">
          <a:xfrm>
            <a:off x="0" y="5116513"/>
            <a:ext cx="121920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170" r="19283" b="11885"/>
          <a:stretch>
            <a:fillRect/>
          </a:stretch>
        </p:blipFill>
        <p:spPr bwMode="auto">
          <a:xfrm>
            <a:off x="360998" y="15091"/>
            <a:ext cx="3298825" cy="29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 rot="5400000">
            <a:off x="731680" y="392906"/>
            <a:ext cx="2557462" cy="3298825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72515" y="1569085"/>
            <a:ext cx="174688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Bahnschrift" panose="020B0502040204020203" charset="0"/>
                <a:ea typeface="造字工房悦黑体验版细体"/>
                <a:cs typeface="Bahnschrift" panose="020B0502040204020203" charset="0"/>
              </a:rPr>
              <a:t>Para 1</a:t>
            </a:r>
            <a:endParaRPr lang="en-US" altLang="zh-CN" sz="4400" b="1">
              <a:solidFill>
                <a:schemeClr val="bg1"/>
              </a:solidFill>
              <a:latin typeface="Bahnschrift" panose="020B0502040204020203" charset="0"/>
              <a:ea typeface="造字工房悦黑体验版细体"/>
              <a:cs typeface="Bahnschrift" panose="020B0502040204020203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10660" y="763905"/>
            <a:ext cx="4563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表达积累 --- "求助" 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80155" y="1627505"/>
            <a:ext cx="80270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⑥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en-US" altLang="zh-CN" sz="2400" dirty="0" smtClean="0">
                <a:latin typeface="Bahnschrift" panose="020B0502040204020203" charset="0"/>
                <a:cs typeface="Bahnschrift" panose="020B0502040204020203" charset="0"/>
                <a:sym typeface="+mn-ea"/>
              </a:rPr>
              <a:t>I'm Li Hua. I'm writing to ask whether you could do me a favor to polish my draft.</a:t>
            </a:r>
            <a:endParaRPr lang="en-US" altLang="zh-CN" sz="2400" dirty="0" smtClean="0">
              <a:latin typeface="Bahnschrift" panose="020B0502040204020203" charset="0"/>
              <a:cs typeface="Bahnschrift" panose="020B0502040204020203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80155" y="2847975"/>
            <a:ext cx="84118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⑦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I'm writing to ask for your help to take care of my house when I'm away on business.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80155" y="3982085"/>
            <a:ext cx="85623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zh-CN" altLang="en-US" sz="2400" b="1">
                <a:latin typeface="Bahnschrift" panose="020B0502040204020203" charset="0"/>
                <a:cs typeface="Bahnschrift" panose="020B0502040204020203" charset="0"/>
              </a:rPr>
              <a:t>⑧</a:t>
            </a:r>
            <a:r>
              <a:rPr lang="en-US" altLang="zh-CN" sz="2400">
                <a:latin typeface="Bahnschrift" panose="020B0502040204020203" charset="0"/>
                <a:cs typeface="Bahnschrift" panose="020B0502040204020203" charset="0"/>
              </a:rPr>
              <a:t> </a:t>
            </a:r>
            <a:r>
              <a:rPr lang="zh-CN" altLang="en-US" sz="2400">
                <a:latin typeface="Bahnschrift" panose="020B0502040204020203" charset="0"/>
                <a:cs typeface="Bahnschrift" panose="020B0502040204020203" charset="0"/>
              </a:rPr>
              <a:t>I'm writing to ask you a favor with my interview for a university of foreign languages.</a:t>
            </a:r>
            <a:endParaRPr lang="zh-CN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6499</Words>
  <Application>WPS 演示</Application>
  <PresentationFormat>宽屏</PresentationFormat>
  <Paragraphs>237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等线</vt:lpstr>
      <vt:lpstr>等线 Light</vt:lpstr>
      <vt:lpstr>造字工房悦黑体验版细体</vt:lpstr>
      <vt:lpstr>黑体</vt:lpstr>
      <vt:lpstr>Bahnschrift</vt:lpstr>
      <vt:lpstr>微软雅黑</vt:lpstr>
      <vt:lpstr>造字工房悦黑体验版细体</vt:lpstr>
      <vt:lpstr>Wingdings</vt:lpstr>
      <vt:lpstr>Arial Unicode MS</vt:lpstr>
      <vt:lpstr>Calibri</vt:lpstr>
      <vt:lpstr>Times New Roman</vt:lpstr>
      <vt:lpstr>HelveticaNeue</vt:lpstr>
      <vt:lpstr>NumberOnly</vt:lpstr>
      <vt:lpstr>华文新魏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曹小等</cp:lastModifiedBy>
  <cp:revision>75</cp:revision>
  <dcterms:created xsi:type="dcterms:W3CDTF">2016-11-16T04:12:00Z</dcterms:created>
  <dcterms:modified xsi:type="dcterms:W3CDTF">2020-05-21T08:52:08Z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