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63" r:id="rId6"/>
    <p:sldId id="258" r:id="rId7"/>
    <p:sldId id="259" r:id="rId8"/>
    <p:sldId id="260" r:id="rId9"/>
    <p:sldId id="312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9" r:id="rId58"/>
    <p:sldId id="310" r:id="rId59"/>
    <p:sldId id="311" r:id="rId60"/>
  </p:sldIdLst>
  <p:sldSz cx="12192000" cy="6858000"/>
  <p:notesSz cx="6858000" cy="12192000"/>
  <p:custDataLst>
    <p:tags r:id="rId6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46" d="100"/>
          <a:sy n="46" d="100"/>
        </p:scale>
        <p:origin x="1812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4" Type="http://schemas.openxmlformats.org/officeDocument/2006/relationships/tags" Target="tags/tag1.xml"/><Relationship Id="rId63" Type="http://schemas.openxmlformats.org/officeDocument/2006/relationships/tableStyles" Target="tableStyles.xml"/><Relationship Id="rId62" Type="http://schemas.openxmlformats.org/officeDocument/2006/relationships/viewProps" Target="viewProps.xml"/><Relationship Id="rId61" Type="http://schemas.openxmlformats.org/officeDocument/2006/relationships/presProps" Target="presProps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5d19e0ee056ec857945744f#tid=65d1cf1f6de17d0009cce7c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1752" y="219456"/>
            <a:ext cx="2606040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2024届高三年级2月份大联考</a:t>
            </a:r>
            <a:endParaRPr lang="en-US" sz="1500" dirty="0"/>
          </a:p>
        </p:txBody>
      </p:sp>
      <p:sp>
        <p:nvSpPr>
          <p:cNvPr id="4" name="MasterShapeName"/>
          <p:cNvSpPr/>
          <p:nvPr/>
        </p:nvSpPr>
        <p:spPr>
          <a:xfrm>
            <a:off x="9537192" y="219456"/>
            <a:ext cx="215798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r"/>
            <a:r>
              <a:rPr lang="en-US" sz="15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 语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7#eb8a2934a?segpoint=1&amp;vbadefaultcenterpage=1&amp;parentnodeid=e1dff8efc&amp;color=0,0,0&amp;vbahtmlprocessed=1&amp;breaktoken=1&amp;bbb=1"/>
          <p:cNvSpPr/>
          <p:nvPr/>
        </p:nvSpPr>
        <p:spPr>
          <a:xfrm>
            <a:off x="521208" y="1057481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Tips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sick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endParaRPr lang="en-US" altLang="zh-CN" sz="2300" dirty="0"/>
          </a:p>
        </p:txBody>
      </p:sp>
      <p:graphicFrame>
        <p:nvGraphicFramePr>
          <p:cNvPr id="9" name="QM_5_BD.1_8#eb8a2934a?colgroup=12,24&amp;vbadefaultcenterpage=1&amp;parentnodeid=e1dff8efc&amp;color=0,0,0&amp;vbahtmlprocessed=1&amp;bbb=1&amp;hasbroken=1"/>
          <p:cNvGraphicFramePr>
            <a:graphicFrameLocks noGrp="1"/>
          </p:cNvGraphicFramePr>
          <p:nvPr/>
        </p:nvGraphicFramePr>
        <p:xfrm>
          <a:off x="521208" y="1640030"/>
          <a:ext cx="11119104" cy="3269870"/>
        </p:xfrm>
        <a:graphic>
          <a:graphicData uri="http://schemas.openxmlformats.org/drawingml/2006/table">
            <a:tbl>
              <a:tblPr/>
              <a:tblGrid>
                <a:gridCol w="3776472"/>
                <a:gridCol w="7342632"/>
              </a:tblGrid>
              <a:tr h="140074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Home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observation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taking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medicine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according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symptoms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Medical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consultation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treatment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912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●A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slight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fever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Mild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respiratory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symptoms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●High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fever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days,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severe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cough,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daily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life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affected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Low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energy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after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fever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decrease,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vomiting,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diarrhea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●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Babies,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especially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those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under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months,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show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fever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M_5_EX.2_1#eb8a2934a?vbadefaultcenterpage=1&amp;parentnodeid=e1dff8efc&amp;color=0,0,0&amp;vbahtmlprocessed=1&amp;bbb=1&amp;hasbroken=1"/>
          <p:cNvSpPr/>
          <p:nvPr/>
        </p:nvSpPr>
        <p:spPr>
          <a:xfrm>
            <a:off x="521208" y="5043630"/>
            <a:ext cx="11146536" cy="989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本文是一篇应用文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。文章主要介绍了在冬季预防呼吸系统疾病的事</a:t>
            </a:r>
            <a:endParaRPr lang="en-US" altLang="zh-CN" sz="23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实和建议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_1#0295efd6c?vbadefaultcenterpage=1&amp;parentnodeid=eb8a2934a&amp;color=0,0,0&amp;vbahtmlprocessed=1&amp;breaktoken=1&amp;bbb=1"/>
          <p:cNvSpPr/>
          <p:nvPr/>
        </p:nvSpPr>
        <p:spPr>
          <a:xfrm>
            <a:off x="521208" y="120410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1.Which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RSV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Infection?(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4" name="QC_6_BD.5_1#0295efd6c.choices?vbadefaultcenterpage=1&amp;parentnodeid=eb8a2934a&amp;color=0,0,0&amp;vbahtmlprocessed=1&amp;bbb=1"/>
          <p:cNvSpPr/>
          <p:nvPr/>
        </p:nvSpPr>
        <p:spPr>
          <a:xfrm>
            <a:off x="521208" y="1715785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2853055" algn="l"/>
                <a:tab pos="5426710" algn="l"/>
                <a:tab pos="836930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A.All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ages.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Babies.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.Age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5-11.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.Teenagers.</a:t>
            </a:r>
            <a:endParaRPr lang="en-US" altLang="zh-CN" sz="2300" dirty="0"/>
          </a:p>
        </p:txBody>
      </p:sp>
      <p:sp>
        <p:nvSpPr>
          <p:cNvPr id="5" name="QC_6_AS.6_1#0295efd6c?vbadefaultcenterpage=1&amp;parentnodeid=eb8a2934a&amp;color=0,0,0&amp;vbahtmlprocessed=1&amp;bbb=1&amp;hasbroken=1"/>
          <p:cNvSpPr/>
          <p:nvPr/>
        </p:nvSpPr>
        <p:spPr>
          <a:xfrm>
            <a:off x="521208" y="2229563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细节理解题。根据RSV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Infection下面对应的易感人群是“Babies”可知答案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300" dirty="0"/>
          </a:p>
        </p:txBody>
      </p:sp>
      <p:sp>
        <p:nvSpPr>
          <p:cNvPr id="6" name="QC_6_BD.7_1#59ee5cb92?vbadefaultcenterpage=1&amp;parentnodeid=eb8a2934a&amp;color=0,0,0&amp;vbahtmlprocessed=1&amp;bbb=1"/>
          <p:cNvSpPr/>
          <p:nvPr/>
        </p:nvSpPr>
        <p:spPr>
          <a:xfrm>
            <a:off x="521208" y="3284235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attending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sick?(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8" name="QC_6_BD.9_1#59ee5cb92.choices?vbadefaultcenterpage=1&amp;parentnodeid=eb8a2934a&amp;color=0,0,0&amp;vbahtmlprocessed=1&amp;bbb=1"/>
          <p:cNvSpPr/>
          <p:nvPr/>
        </p:nvSpPr>
        <p:spPr>
          <a:xfrm>
            <a:off x="521208" y="3798014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568071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A.Getting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vaccinated.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.Wearing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masks.</a:t>
            </a:r>
            <a:endParaRPr lang="en-US" altLang="zh-CN" sz="2300" dirty="0"/>
          </a:p>
          <a:p>
            <a:pPr>
              <a:lnSpc>
                <a:spcPts val="4000"/>
              </a:lnSpc>
              <a:tabLst>
                <a:tab pos="5680710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.Covering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mouth.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.Keeping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open.</a:t>
            </a:r>
            <a:endParaRPr lang="en-US" altLang="zh-CN" sz="2300" dirty="0"/>
          </a:p>
        </p:txBody>
      </p:sp>
      <p:sp>
        <p:nvSpPr>
          <p:cNvPr id="9" name="QC_6_AS.10_1#59ee5cb92?vbadefaultcenterpage=1&amp;parentnodeid=eb8a2934a&amp;color=0,0,0&amp;vbahtmlprocessed=1&amp;bbb=1&amp;hasbroken=1"/>
          <p:cNvSpPr/>
          <p:nvPr/>
        </p:nvSpPr>
        <p:spPr>
          <a:xfrm>
            <a:off x="521208" y="4846399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细节理解题。根据“7.Wear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masks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travelling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sick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.”可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,照顾病人时要戴口罩。故选B。</a:t>
            </a:r>
            <a:endParaRPr lang="en-US" altLang="zh-CN" sz="2300" dirty="0"/>
          </a:p>
        </p:txBody>
      </p:sp>
      <p:sp>
        <p:nvSpPr>
          <p:cNvPr id="10" name="QC_6_AN.4_1#0295efd6c.bracket?vbadefaultcenterpage=1&amp;parentnodeid=eb8a2934a&amp;color=0,0,0&amp;vbapositionanswer=1&amp;vbahtmlprocessed=1&amp;answeroption=B"/>
          <p:cNvSpPr txBox="1"/>
          <p:nvPr/>
        </p:nvSpPr>
        <p:spPr>
          <a:xfrm>
            <a:off x="3247263" y="1683083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6_AN.8_1#59ee5cb92.bracket?vbadefaultcenterpage=1&amp;parentnodeid=eb8a2934a&amp;color=0,0,0&amp;vbapositionanswer=2&amp;vbahtmlprocessed=1&amp;answeroption=B"/>
          <p:cNvSpPr txBox="1"/>
          <p:nvPr/>
        </p:nvSpPr>
        <p:spPr>
          <a:xfrm>
            <a:off x="6075553" y="3846274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9" grpId="0" animBg="1" build="p"/>
      <p:bldP spid="10" grpId="0" build="p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_1#71d896bca?vbadefaultcenterpage=1&amp;parentnodeid=eb8a2934a&amp;color=0,0,0&amp;vbahtmlprocessed=1&amp;breaktoken=1&amp;bbb=1"/>
          <p:cNvSpPr/>
          <p:nvPr/>
        </p:nvSpPr>
        <p:spPr>
          <a:xfrm>
            <a:off x="521208" y="2260109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2-month-old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fever?(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4" name="QC_6_BD.13_1#71d896bca.choices?vbadefaultcenterpage=1&amp;parentnodeid=eb8a2934a&amp;color=0,0,0&amp;vbahtmlprocessed=1&amp;bbb=1"/>
          <p:cNvSpPr/>
          <p:nvPr/>
        </p:nvSpPr>
        <p:spPr>
          <a:xfrm>
            <a:off x="521208" y="2778204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568071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A.Observe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.Perform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aid.</a:t>
            </a:r>
            <a:endParaRPr lang="en-US" altLang="zh-CN" sz="2300" dirty="0"/>
          </a:p>
          <a:p>
            <a:pPr>
              <a:lnSpc>
                <a:spcPts val="4000"/>
              </a:lnSpc>
              <a:tabLst>
                <a:tab pos="5680710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.Avoid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crowd.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.Have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treated.</a:t>
            </a:r>
            <a:endParaRPr lang="en-US" altLang="zh-CN" sz="2300" dirty="0"/>
          </a:p>
        </p:txBody>
      </p:sp>
      <p:sp>
        <p:nvSpPr>
          <p:cNvPr id="5" name="QC_6_AS.14_1#71d896bca?vbadefaultcenterpage=1&amp;parentnodeid=eb8a2934a&amp;color=0,0,0&amp;vbahtmlprocessed=1&amp;bbb=1&amp;hasbroken=1"/>
          <p:cNvSpPr/>
          <p:nvPr/>
        </p:nvSpPr>
        <p:spPr>
          <a:xfrm>
            <a:off x="521208" y="3826589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细节理解题。根据Medical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consultation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treatment栏下内容“Babies,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fever”可知,当两个月大的婴儿发高烧时要看医生。故选D。</a:t>
            </a:r>
            <a:endParaRPr lang="en-US" altLang="zh-CN" sz="2300" dirty="0"/>
          </a:p>
        </p:txBody>
      </p:sp>
      <p:sp>
        <p:nvSpPr>
          <p:cNvPr id="6" name="QC_6_AN.12_1#71d896bca.bracket?vbadefaultcenterpage=1&amp;parentnodeid=eb8a2934a&amp;color=0,0,0&amp;vbapositionanswer=3&amp;vbahtmlprocessed=1&amp;answeroption=D"/>
          <p:cNvSpPr txBox="1"/>
          <p:nvPr/>
        </p:nvSpPr>
        <p:spPr>
          <a:xfrm>
            <a:off x="6075553" y="3291602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f2528e8e5?segpoint=1&amp;vbadefaultcenterpage=1&amp;parentnodeid=e1dff8efc&amp;color=0,0,0&amp;vbahtmlprocessed=1&amp;breaktoken=1&amp;bbb=1&amp;hasbroken=1"/>
          <p:cNvSpPr/>
          <p:nvPr/>
        </p:nvSpPr>
        <p:spPr>
          <a:xfrm>
            <a:off x="521208" y="1738424"/>
            <a:ext cx="11146536" cy="3652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Photographer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Jianguo's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polar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ecology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evident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extensive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travels.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destinations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Kenya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Botswana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Madagascar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times.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Furthermore,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Arctic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Antarctic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continents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times.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diverse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regions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Europe,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North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Asia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Australia,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catching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remarkable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cameras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numerous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occasions.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2#f2528e8e5?vbadefaultcenterpage=1&amp;parentnodeid=e1dff8efc&amp;color=0,0,0&amp;vbahtmlprocessed=1&amp;breaktoken=1&amp;bbb=1&amp;hasbroken=1"/>
          <p:cNvSpPr/>
          <p:nvPr/>
        </p:nvSpPr>
        <p:spPr>
          <a:xfrm>
            <a:off x="521208" y="720000"/>
            <a:ext cx="11146536" cy="5786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just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2012,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redirected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cameras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towards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homeland,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just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wildlife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footprints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covered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just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provinces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regions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wildlife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just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protection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Source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Rivers,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Xil,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Qilian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Mountain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just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Xishuangbanna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adorable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pandas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Sichuan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playful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Pallas's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just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Inner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Mongolia,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devoted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himself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documenting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just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endangered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showcases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ecological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China.</a:t>
            </a:r>
            <a:endParaRPr lang="en-US" altLang="zh-CN" sz="2300" dirty="0"/>
          </a:p>
          <a:p>
            <a:pPr algn="just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trips,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emphasis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establishing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just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harmonious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relationship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encounters,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ensuring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just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undisturbed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shooting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process.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just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authentic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3#f2528e8e5?vbadefaultcenterpage=1&amp;parentnodeid=e1dff8efc&amp;color=0,0,0&amp;vbahtmlprocessed=1&amp;breaktoken=1&amp;bbb=1&amp;hasbroken=1"/>
          <p:cNvSpPr/>
          <p:nvPr/>
        </p:nvSpPr>
        <p:spPr>
          <a:xfrm>
            <a:off x="521208" y="949754"/>
            <a:ext cx="11146536" cy="52530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showcase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dynamic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wildlife,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record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conditions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habitats.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biological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resources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achievements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wildlife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images.”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2016,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joined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forces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teammate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“Nature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initiative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committed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recording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preserving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promoting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organized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hosted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exhibitions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abroad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7,000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works.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16_1#f2528e8e5?vbadefaultcenterpage=1&amp;parentnodeid=e1dff8efc&amp;color=0,0,0&amp;vbahtmlprocessed=1&amp;breaktoken=1&amp;bbb=1&amp;hasbroken=1"/>
          <p:cNvSpPr/>
          <p:nvPr/>
        </p:nvSpPr>
        <p:spPr>
          <a:xfrm>
            <a:off x="521208" y="1194578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本文是一篇记叙文。文章主要讲述了摄影师Xie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Jianguo致力于拍摄</a:t>
            </a:r>
            <a:endParaRPr lang="en-US" altLang="zh-CN" sz="23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自然状态下的野生动物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,宣传保护野生动物的故事。</a:t>
            </a:r>
            <a:endParaRPr lang="en-US" altLang="zh-CN" sz="2300" dirty="0"/>
          </a:p>
        </p:txBody>
      </p:sp>
      <p:sp>
        <p:nvSpPr>
          <p:cNvPr id="3" name="QC_6_BD.17_1#9fba98cf2?vbadefaultcenterpage=1&amp;parentnodeid=f2528e8e5&amp;color=0,0,0&amp;vbahtmlprocessed=1&amp;bbb=1"/>
          <p:cNvSpPr/>
          <p:nvPr/>
        </p:nvSpPr>
        <p:spPr>
          <a:xfrm>
            <a:off x="521208" y="2244741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paragraphs?(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5" name="QC_6_BD.19_1#9fba98cf2.choices?vbadefaultcenterpage=1&amp;parentnodeid=f2528e8e5&amp;color=0,0,0&amp;vbahtmlprocessed=1&amp;bbb=1"/>
          <p:cNvSpPr/>
          <p:nvPr/>
        </p:nvSpPr>
        <p:spPr>
          <a:xfrm>
            <a:off x="521208" y="2758519"/>
            <a:ext cx="11146536" cy="20526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wonders.</a:t>
            </a:r>
            <a:endParaRPr lang="en-US" altLang="zh-CN" sz="2300" dirty="0"/>
          </a:p>
          <a:p>
            <a:pPr marL="0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enthusiastic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animals.</a:t>
            </a:r>
            <a:endParaRPr lang="en-US" altLang="zh-CN" sz="2300" dirty="0"/>
          </a:p>
          <a:p>
            <a:pPr marL="0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scenery.</a:t>
            </a:r>
            <a:endParaRPr lang="en-US" altLang="zh-CN" sz="2300" dirty="0"/>
          </a:p>
          <a:p>
            <a:pPr marL="0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abroad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foreign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culture.</a:t>
            </a:r>
            <a:endParaRPr lang="en-US" altLang="zh-CN" sz="2300" dirty="0"/>
          </a:p>
        </p:txBody>
      </p:sp>
      <p:sp>
        <p:nvSpPr>
          <p:cNvPr id="6" name="QC_6_AS.20_1#9fba98cf2?vbadefaultcenterpage=1&amp;parentnodeid=f2528e8e5&amp;color=0,0,0&amp;vbahtmlprocessed=1&amp;bbb=1&amp;hasbroken=1"/>
          <p:cNvSpPr/>
          <p:nvPr/>
        </p:nvSpPr>
        <p:spPr>
          <a:xfrm>
            <a:off x="521208" y="4866719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推理判断题。根据第一段“Photographer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Jianguo's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passion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photographing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animals”可知答案。故选B。</a:t>
            </a:r>
            <a:endParaRPr lang="en-US" altLang="zh-CN" sz="2300" dirty="0"/>
          </a:p>
        </p:txBody>
      </p:sp>
      <p:sp>
        <p:nvSpPr>
          <p:cNvPr id="7" name="QC_6_AN.18_1#9fba98cf2.bracket?vbadefaultcenterpage=1&amp;parentnodeid=f2528e8e5&amp;color=0,0,0&amp;vbapositionanswer=4&amp;vbahtmlprocessed=1&amp;answeroption=B"/>
          <p:cNvSpPr txBox="1"/>
          <p:nvPr/>
        </p:nvSpPr>
        <p:spPr>
          <a:xfrm>
            <a:off x="394208" y="3352879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6" grpId="0" animBg="1" build="p"/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1_1#aa16c8229?vbadefaultcenterpage=1&amp;parentnodeid=f2528e8e5&amp;color=0,0,0&amp;vbahtmlprocessed=1&amp;breaktoken=1&amp;bbb=1"/>
          <p:cNvSpPr/>
          <p:nvPr/>
        </p:nvSpPr>
        <p:spPr>
          <a:xfrm>
            <a:off x="521208" y="720000"/>
            <a:ext cx="11146536" cy="4143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36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emphasize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photos?(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4" name="QC_6_BD.23_1#aa16c8229.choices?vbadefaultcenterpage=1&amp;parentnodeid=f2528e8e5&amp;color=0,0,0&amp;vbahtmlprocessed=1&amp;bbb=1"/>
          <p:cNvSpPr/>
          <p:nvPr/>
        </p:nvSpPr>
        <p:spPr>
          <a:xfrm>
            <a:off x="521208" y="1188185"/>
            <a:ext cx="11146536" cy="8969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800"/>
              </a:lnSpc>
              <a:tabLst>
                <a:tab pos="568071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A.Perfect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.Beautiful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gesture.</a:t>
            </a:r>
            <a:endParaRPr lang="en-US" altLang="zh-CN" sz="2300" dirty="0"/>
          </a:p>
          <a:p>
            <a:pPr>
              <a:lnSpc>
                <a:spcPts val="3600"/>
              </a:lnSpc>
              <a:tabLst>
                <a:tab pos="5680710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.Delicate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technique.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.Harmonious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relationship.</a:t>
            </a:r>
            <a:endParaRPr lang="en-US" altLang="zh-CN" sz="2300" dirty="0"/>
          </a:p>
        </p:txBody>
      </p:sp>
      <p:sp>
        <p:nvSpPr>
          <p:cNvPr id="5" name="QC_6_AS.24_1#aa16c8229?vbadefaultcenterpage=1&amp;parentnodeid=f2528e8e5&amp;color=0,0,0&amp;vbahtmlprocessed=1&amp;bbb=1&amp;hasbroken=1"/>
          <p:cNvSpPr/>
          <p:nvPr/>
        </p:nvSpPr>
        <p:spPr>
          <a:xfrm>
            <a:off x="521208" y="2138082"/>
            <a:ext cx="11146536" cy="8969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细节理解题。根据第三段“Xie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emphasis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establishing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harmonious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relationship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encounters”可知答案。故选D。</a:t>
            </a:r>
            <a:endParaRPr lang="en-US" altLang="zh-CN" sz="2300" dirty="0"/>
          </a:p>
        </p:txBody>
      </p:sp>
      <p:sp>
        <p:nvSpPr>
          <p:cNvPr id="6" name="QC_6_BD.25_1#550d9777c?vbadefaultcenterpage=1&amp;parentnodeid=f2528e8e5&amp;color=0,0,0&amp;vbahtmlprocessed=1&amp;bbb=1"/>
          <p:cNvSpPr/>
          <p:nvPr/>
        </p:nvSpPr>
        <p:spPr>
          <a:xfrm>
            <a:off x="521208" y="3094710"/>
            <a:ext cx="11146536" cy="4143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36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6.How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achievement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demonstrated?(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8" name="QC_6_BD.27_1#550d9777c.choices?vbadefaultcenterpage=1&amp;parentnodeid=f2528e8e5&amp;color=0,0,0&amp;vbahtmlprocessed=1&amp;bbb=1"/>
          <p:cNvSpPr/>
          <p:nvPr/>
        </p:nvSpPr>
        <p:spPr>
          <a:xfrm>
            <a:off x="521208" y="3558578"/>
            <a:ext cx="11146536" cy="8969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800"/>
              </a:lnSpc>
              <a:tabLst>
                <a:tab pos="568071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presenting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data.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definitions.</a:t>
            </a:r>
            <a:endParaRPr lang="en-US" altLang="zh-CN" sz="2300" dirty="0"/>
          </a:p>
          <a:p>
            <a:pPr>
              <a:lnSpc>
                <a:spcPts val="3600"/>
              </a:lnSpc>
              <a:tabLst>
                <a:tab pos="5680710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analyzing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processes.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comparisons.</a:t>
            </a:r>
            <a:endParaRPr lang="en-US" altLang="zh-CN" sz="2300" dirty="0"/>
          </a:p>
        </p:txBody>
      </p:sp>
      <p:sp>
        <p:nvSpPr>
          <p:cNvPr id="9" name="QC_6_AS.28_1#550d9777c?vbadefaultcenterpage=1&amp;parentnodeid=f2528e8e5&amp;color=0,0,0&amp;vbahtmlprocessed=1&amp;bbb=1&amp;hasbroken=1"/>
          <p:cNvSpPr/>
          <p:nvPr/>
        </p:nvSpPr>
        <p:spPr>
          <a:xfrm>
            <a:off x="521208" y="4508475"/>
            <a:ext cx="11146536" cy="18659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推理判断题。根据第五段“So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organized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photography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events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hosted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exhibitions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abroad,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7,000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photographic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works.”可推知,这个项目的成就是通过列举数据的方式呈现的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300" dirty="0"/>
          </a:p>
        </p:txBody>
      </p:sp>
      <p:sp>
        <p:nvSpPr>
          <p:cNvPr id="10" name="QC_6_AN.22_1#aa16c8229.bracket?vbadefaultcenterpage=1&amp;parentnodeid=f2528e8e5&amp;color=0,0,0&amp;vbapositionanswer=5&amp;vbahtmlprocessed=1&amp;answeroption=D"/>
          <p:cNvSpPr txBox="1"/>
          <p:nvPr/>
        </p:nvSpPr>
        <p:spPr>
          <a:xfrm>
            <a:off x="6075553" y="1612683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6_AN.26_1#550d9777c.bracket?vbadefaultcenterpage=1&amp;parentnodeid=f2528e8e5&amp;color=0,0,0&amp;vbapositionanswer=6&amp;vbahtmlprocessed=1&amp;answeroption=A"/>
          <p:cNvSpPr txBox="1"/>
          <p:nvPr/>
        </p:nvSpPr>
        <p:spPr>
          <a:xfrm>
            <a:off x="394208" y="3556038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9" grpId="0" animBg="1" build="p"/>
      <p:bldP spid="10" grpId="0" build="p"/>
      <p:bldP spid="1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9_1#b411a3da6?vbadefaultcenterpage=1&amp;parentnodeid=f2528e8e5&amp;color=0,0,0&amp;vbahtmlprocessed=1&amp;breaktoken=1&amp;bbb=1"/>
          <p:cNvSpPr/>
          <p:nvPr/>
        </p:nvSpPr>
        <p:spPr>
          <a:xfrm>
            <a:off x="521208" y="225820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7.Where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4" name="QC_6_BD.31_1#b411a3da6.choices?vbadefaultcenterpage=1&amp;parentnodeid=f2528e8e5&amp;color=0,0,0&amp;vbahtmlprocessed=1&amp;bbb=1"/>
          <p:cNvSpPr/>
          <p:nvPr/>
        </p:nvSpPr>
        <p:spPr>
          <a:xfrm>
            <a:off x="521208" y="2776298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568071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brochure.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fashion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newspaper.</a:t>
            </a:r>
            <a:endParaRPr lang="en-US" altLang="zh-CN" sz="2300" dirty="0"/>
          </a:p>
          <a:p>
            <a:pPr>
              <a:lnSpc>
                <a:spcPts val="4000"/>
              </a:lnSpc>
              <a:tabLst>
                <a:tab pos="5680710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geography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magazine.</a:t>
            </a:r>
            <a:endParaRPr lang="en-US" altLang="zh-CN" sz="2300" dirty="0"/>
          </a:p>
        </p:txBody>
      </p:sp>
      <p:sp>
        <p:nvSpPr>
          <p:cNvPr id="5" name="QC_6_AS.32_1#b411a3da6?vbadefaultcenterpage=1&amp;parentnodeid=f2528e8e5&amp;color=0,0,0&amp;vbahtmlprocessed=1&amp;bbb=1&amp;hasbroken=1"/>
          <p:cNvSpPr/>
          <p:nvPr/>
        </p:nvSpPr>
        <p:spPr>
          <a:xfrm>
            <a:off x="521208" y="3824684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推理判断题。文章主要讲述的是摄影师Xie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Jianguo致力于拍摄自然状态下的野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生动物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,宣传保护野生动物的故事。由此可推知,本文的出处可能是摄影杂志。故选D。</a:t>
            </a:r>
            <a:endParaRPr lang="en-US" altLang="zh-CN" sz="2300" dirty="0"/>
          </a:p>
        </p:txBody>
      </p:sp>
      <p:sp>
        <p:nvSpPr>
          <p:cNvPr id="6" name="QC_6_AN.30_1#b411a3da6.bracket?vbadefaultcenterpage=1&amp;parentnodeid=f2528e8e5&amp;color=0,0,0&amp;vbapositionanswer=7&amp;vbahtmlprocessed=1&amp;answeroption=D"/>
          <p:cNvSpPr txBox="1"/>
          <p:nvPr/>
        </p:nvSpPr>
        <p:spPr>
          <a:xfrm>
            <a:off x="6075553" y="3289696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1#725184887?segpoint=1&amp;vbadefaultcenterpage=1&amp;parentnodeid=e1dff8efc&amp;color=0,0,0&amp;vbahtmlprocessed=1&amp;breaktoken=1&amp;bbb=1&amp;hasbroken=1"/>
          <p:cNvSpPr/>
          <p:nvPr/>
        </p:nvSpPr>
        <p:spPr>
          <a:xfrm>
            <a:off x="521208" y="1469183"/>
            <a:ext cx="11146536" cy="41862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Inheritance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jointly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written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field,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Xianze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Zhenrong,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unveiled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Fuzhou,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Fujian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Province,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recently.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discusses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inheritance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（传承）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gourmet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chefs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contributions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inheritance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2#725184887?vbadefaultcenterpage=1&amp;parentnodeid=e1dff8efc&amp;color=0,0,0&amp;vbahtmlprocessed=1&amp;breaktoken=1&amp;bbb=1&amp;hasbroken=1"/>
          <p:cNvSpPr/>
          <p:nvPr/>
        </p:nvSpPr>
        <p:spPr>
          <a:xfrm>
            <a:off x="521208" y="720000"/>
            <a:ext cx="11146536" cy="5786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Inheritance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records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analyzes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detail,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attempt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inheritance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innovation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dishes.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200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dishes,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low-temperature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slow-roasted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fish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Tricholoma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matsutake,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snow-coated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brewed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crab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yellow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dragon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crisp,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included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cooking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conception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completion,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society,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Heilongjiang's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Industry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Association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bears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lifelong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generations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culinary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masters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（魅力）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cooking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techniques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profound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historical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heritage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3#725184887?vbadefaultcenterpage=1&amp;parentnodeid=e1dff8efc&amp;color=0,0,0&amp;vbahtmlprocessed=1&amp;breaktoken=1&amp;bbb=1&amp;hasbroken=1"/>
          <p:cNvSpPr/>
          <p:nvPr/>
        </p:nvSpPr>
        <p:spPr>
          <a:xfrm>
            <a:off x="521208" y="1212644"/>
            <a:ext cx="11146536" cy="47196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Inheritance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familiar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dishes,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heritage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widely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recognized,”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Yang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Liu,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president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Association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conference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launch.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release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Inheritance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undoubtedly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Heilongjiang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catering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industry.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improvement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standards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dishes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gradually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light,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elegant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（补）”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shape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taste,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dishes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integrate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elements.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34_1#725184887?vbadefaultcenterpage=1&amp;parentnodeid=e1dff8efc&amp;color=0,0,0&amp;vbahtmlprocessed=1&amp;breaktoken=1&amp;bbb=1&amp;hasbroken=1"/>
          <p:cNvSpPr/>
          <p:nvPr/>
        </p:nvSpPr>
        <p:spPr>
          <a:xfrm>
            <a:off x="521208" y="1745123"/>
            <a:ext cx="11146536" cy="15232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【语篇导读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本文是一篇说明文。文章主要介绍了《龙菜·传承》新书的发布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,《龙</a:t>
            </a:r>
            <a:endParaRPr lang="en-US" altLang="zh-CN" sz="23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菜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·传承》不仅是一部详尽记录和深度解析龙江美食的著作,更是一次独特的尝试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,它展示</a:t>
            </a:r>
            <a:endParaRPr lang="en-US" altLang="zh-CN" sz="23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了龙江菜系的传承和创新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300" dirty="0"/>
          </a:p>
        </p:txBody>
      </p:sp>
      <p:sp>
        <p:nvSpPr>
          <p:cNvPr id="3" name="QC_6_BD.35_1#3a0080d6c?vbadefaultcenterpage=1&amp;parentnodeid=725184887&amp;color=0,0,0&amp;vbahtmlprocessed=1&amp;bbb=1"/>
          <p:cNvSpPr/>
          <p:nvPr/>
        </p:nvSpPr>
        <p:spPr>
          <a:xfrm>
            <a:off x="521208" y="3321701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“unveiled”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5" name="QC_6_BD.37_1#3a0080d6c.choices?vbadefaultcenterpage=1&amp;parentnodeid=725184887&amp;color=0,0,0&amp;vbahtmlprocessed=1&amp;bbb=1"/>
          <p:cNvSpPr/>
          <p:nvPr/>
        </p:nvSpPr>
        <p:spPr>
          <a:xfrm>
            <a:off x="521208" y="3829066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2922905" algn="l"/>
                <a:tab pos="5858510" algn="l"/>
                <a:tab pos="827405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Outlined.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Released.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Sold.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.Discussed.</a:t>
            </a:r>
            <a:endParaRPr lang="en-US" altLang="zh-CN" sz="2300" dirty="0"/>
          </a:p>
        </p:txBody>
      </p:sp>
      <p:sp>
        <p:nvSpPr>
          <p:cNvPr id="6" name="QC_6_AS.38_1#3a0080d6c?vbadefaultcenterpage=1&amp;parentnodeid=725184887&amp;color=0,0,0&amp;vbahtmlprocessed=1&amp;bbb=1&amp;hasbroken=1"/>
          <p:cNvSpPr/>
          <p:nvPr/>
        </p:nvSpPr>
        <p:spPr>
          <a:xfrm>
            <a:off x="521208" y="4342844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词义猜测题。根据最后一段“The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release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Inheritance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”可推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,画线词意为“发行”。故选B。</a:t>
            </a:r>
            <a:endParaRPr lang="en-US" altLang="zh-CN" sz="2300" dirty="0"/>
          </a:p>
        </p:txBody>
      </p:sp>
      <p:sp>
        <p:nvSpPr>
          <p:cNvPr id="7" name="QC_6_AN.36_1#3a0080d6c.bracket?vbadefaultcenterpage=1&amp;parentnodeid=725184887&amp;color=0,0,0&amp;vbapositionanswer=8&amp;vbahtmlprocessed=1&amp;answeroption=B"/>
          <p:cNvSpPr txBox="1"/>
          <p:nvPr/>
        </p:nvSpPr>
        <p:spPr>
          <a:xfrm>
            <a:off x="3317113" y="3796364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6" grpId="0" animBg="1" build="p"/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9_1#6c21418c0?vbadefaultcenterpage=1&amp;parentnodeid=725184887&amp;color=0,0,0&amp;vbahtmlprocessed=1&amp;breaktoken=1&amp;bbb=1"/>
          <p:cNvSpPr/>
          <p:nvPr/>
        </p:nvSpPr>
        <p:spPr>
          <a:xfrm>
            <a:off x="521208" y="199531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aimed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4" name="QC_6_BD.41_1#6c21418c0.choices?vbadefaultcenterpage=1&amp;parentnodeid=725184887&amp;color=0,0,0&amp;vbahtmlprocessed=1&amp;bbb=1"/>
          <p:cNvSpPr/>
          <p:nvPr/>
        </p:nvSpPr>
        <p:spPr>
          <a:xfrm>
            <a:off x="521208" y="2513408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568071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A.Integrating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cooking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skills.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.Introducing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culture.</a:t>
            </a:r>
            <a:endParaRPr lang="en-US" altLang="zh-CN" sz="2300" dirty="0"/>
          </a:p>
          <a:p>
            <a:pPr>
              <a:lnSpc>
                <a:spcPts val="4000"/>
              </a:lnSpc>
              <a:tabLst>
                <a:tab pos="5680710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.Promoting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standards.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.Advocating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eating.</a:t>
            </a:r>
            <a:endParaRPr lang="en-US" altLang="zh-CN" sz="2300" dirty="0"/>
          </a:p>
        </p:txBody>
      </p:sp>
      <p:sp>
        <p:nvSpPr>
          <p:cNvPr id="5" name="QC_6_AS.42_1#6c21418c0?vbadefaultcenterpage=1&amp;parentnodeid=725184887&amp;color=0,0,0&amp;vbahtmlprocessed=1&amp;bbb=1&amp;hasbroken=1"/>
          <p:cNvSpPr/>
          <p:nvPr/>
        </p:nvSpPr>
        <p:spPr>
          <a:xfrm>
            <a:off x="521208" y="3561793"/>
            <a:ext cx="11146536" cy="1523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细节理解题。根据第二段“The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discusses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inheritance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cuisine”可知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,这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本书旨在介绍龙菜文化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。故选B。</a:t>
            </a:r>
            <a:endParaRPr lang="en-US" altLang="zh-CN" sz="2300" dirty="0"/>
          </a:p>
        </p:txBody>
      </p:sp>
      <p:sp>
        <p:nvSpPr>
          <p:cNvPr id="6" name="QC_6_AN.40_1#6c21418c0.bracket?vbadefaultcenterpage=1&amp;parentnodeid=725184887&amp;color=0,0,0&amp;vbapositionanswer=9&amp;vbahtmlprocessed=1&amp;answeroption=B"/>
          <p:cNvSpPr txBox="1"/>
          <p:nvPr/>
        </p:nvSpPr>
        <p:spPr>
          <a:xfrm>
            <a:off x="6075553" y="2561668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3_1#6b216fd42?vbadefaultcenterpage=1&amp;parentnodeid=725184887&amp;color=0,0,0&amp;vbahtmlprocessed=1&amp;breaktoken=1&amp;bbb=1"/>
          <p:cNvSpPr/>
          <p:nvPr/>
        </p:nvSpPr>
        <p:spPr>
          <a:xfrm>
            <a:off x="521208" y="939308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10.Why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dishes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listed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4" name="QC_6_BD.45_1#6b216fd42.choices?vbadefaultcenterpage=1&amp;parentnodeid=725184887&amp;color=0,0,0&amp;vbahtmlprocessed=1&amp;bbb=1"/>
          <p:cNvSpPr/>
          <p:nvPr/>
        </p:nvSpPr>
        <p:spPr>
          <a:xfrm>
            <a:off x="521208" y="1457403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568071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fame.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wide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appeal.</a:t>
            </a:r>
            <a:endParaRPr lang="en-US" altLang="zh-CN" sz="2300" dirty="0"/>
          </a:p>
          <a:p>
            <a:pPr>
              <a:lnSpc>
                <a:spcPts val="4000"/>
              </a:lnSpc>
              <a:tabLst>
                <a:tab pos="5680710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examples.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advertise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customers.</a:t>
            </a:r>
            <a:endParaRPr lang="en-US" altLang="zh-CN" sz="2300" dirty="0"/>
          </a:p>
        </p:txBody>
      </p:sp>
      <p:sp>
        <p:nvSpPr>
          <p:cNvPr id="5" name="QC_6_AS.46_1#6b216fd42?vbadefaultcenterpage=1&amp;parentnodeid=725184887&amp;color=0,0,0&amp;vbahtmlprocessed=1&amp;bbb=1&amp;hasbroken=1"/>
          <p:cNvSpPr/>
          <p:nvPr/>
        </p:nvSpPr>
        <p:spPr>
          <a:xfrm>
            <a:off x="521208" y="2505788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推理判断题。根据第三段“In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200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classic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Longjiang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dishes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”可推知,第三段列举一些菜肴旨在充当经典范例。故选C。</a:t>
            </a:r>
            <a:endParaRPr lang="en-US" altLang="zh-CN" sz="2300" dirty="0"/>
          </a:p>
        </p:txBody>
      </p:sp>
      <p:sp>
        <p:nvSpPr>
          <p:cNvPr id="6" name="QC_6_BD.47_1#0ff1bb252?vbadefaultcenterpage=1&amp;parentnodeid=725184887&amp;color=0,0,0&amp;vbahtmlprocessed=1&amp;bbb=1"/>
          <p:cNvSpPr/>
          <p:nvPr/>
        </p:nvSpPr>
        <p:spPr>
          <a:xfrm>
            <a:off x="521208" y="3547760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aspect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impact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Heilongjiang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catering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industry?(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8" name="QC_6_BD.49_1#0ff1bb252.choices?vbadefaultcenterpage=1&amp;parentnodeid=725184887&amp;color=0,0,0&amp;vbahtmlprocessed=1&amp;bbb=1"/>
          <p:cNvSpPr/>
          <p:nvPr/>
        </p:nvSpPr>
        <p:spPr>
          <a:xfrm>
            <a:off x="521208" y="4061539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568071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A.Conception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.Evaluation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nutrition.</a:t>
            </a:r>
            <a:endParaRPr lang="en-US" altLang="zh-CN" sz="2300" dirty="0"/>
          </a:p>
          <a:p>
            <a:pPr>
              <a:lnSpc>
                <a:spcPts val="4000"/>
              </a:lnSpc>
              <a:tabLst>
                <a:tab pos="5680710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.Innovation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shape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taste.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.Identification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culture.</a:t>
            </a:r>
            <a:endParaRPr lang="en-US" altLang="zh-CN" sz="2300" dirty="0"/>
          </a:p>
        </p:txBody>
      </p:sp>
      <p:sp>
        <p:nvSpPr>
          <p:cNvPr id="9" name="QC_6_AS.50_1#0ff1bb252?vbadefaultcenterpage=1&amp;parentnodeid=725184887&amp;color=0,0,0&amp;vbahtmlprocessed=1&amp;bbb=1&amp;hasbroken=1"/>
          <p:cNvSpPr/>
          <p:nvPr/>
        </p:nvSpPr>
        <p:spPr>
          <a:xfrm>
            <a:off x="521208" y="5109924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细节理解题。根据最后一段“Longjiang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dishes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gradually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‘clear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light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elegant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tonic’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shape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taste”可知答案。故选C。</a:t>
            </a:r>
            <a:endParaRPr lang="en-US" altLang="zh-CN" sz="2300" dirty="0"/>
          </a:p>
        </p:txBody>
      </p:sp>
      <p:sp>
        <p:nvSpPr>
          <p:cNvPr id="10" name="QC_6_AN.44_1#6b216fd42.bracket?vbadefaultcenterpage=1&amp;parentnodeid=725184887&amp;color=0,0,0&amp;vbapositionanswer=10&amp;vbahtmlprocessed=1&amp;answeroption=C"/>
          <p:cNvSpPr txBox="1"/>
          <p:nvPr/>
        </p:nvSpPr>
        <p:spPr>
          <a:xfrm>
            <a:off x="394208" y="1970801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1" name="QC_6_AN.48_1#0ff1bb252.bracket?vbadefaultcenterpage=1&amp;parentnodeid=725184887&amp;color=0,0,0&amp;vbapositionanswer=11&amp;vbahtmlprocessed=1&amp;answeroption=C"/>
          <p:cNvSpPr txBox="1"/>
          <p:nvPr/>
        </p:nvSpPr>
        <p:spPr>
          <a:xfrm>
            <a:off x="394208" y="4574937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9" grpId="0" animBg="1" build="p"/>
      <p:bldP spid="10" grpId="0" build="p"/>
      <p:bldP spid="1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1_1#a17021635?segpoint=1&amp;vbadefaultcenterpage=1&amp;parentnodeid=e1dff8efc&amp;color=0,0,0&amp;vbahtmlprocessed=1&amp;breaktoken=1&amp;bbb=1&amp;hasbroken=1"/>
          <p:cNvSpPr/>
          <p:nvPr/>
        </p:nvSpPr>
        <p:spPr>
          <a:xfrm>
            <a:off x="521208" y="720000"/>
            <a:ext cx="11146536" cy="55832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300" dirty="0"/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carrier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December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2023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Jiuquan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Satellite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Northwest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Gobi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Desert,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sending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reusable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experimental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orbit.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vehicle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scheduled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orbit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certain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period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landing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orbital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flight,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verifying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（核实）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reusable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technologies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experiments,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technical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peaceful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space.</a:t>
            </a:r>
            <a:endParaRPr lang="en-US" altLang="zh-CN" sz="2300" dirty="0"/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reveal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details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specific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publish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rocket's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liftoff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scenes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inside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control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hall.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third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reusable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experimental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1_2#a17021635?vbadefaultcenterpage=1&amp;parentnodeid=e1dff8efc&amp;color=0,0,0&amp;vbahtmlprocessed=1&amp;breaktoken=1&amp;bbb=1&amp;hasbroken=1"/>
          <p:cNvSpPr/>
          <p:nvPr/>
        </p:nvSpPr>
        <p:spPr>
          <a:xfrm>
            <a:off x="521208" y="1744774"/>
            <a:ext cx="11146536" cy="3652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orbital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vehicle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September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2020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craft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orbit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August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2022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spaceplane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orbit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276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landing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2023.The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breakthrough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reusable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aimed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convenient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affordable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Jiuquan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experimental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spaceplane's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landing.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1_3#a17021635?vbadefaultcenterpage=1&amp;parentnodeid=e1dff8efc&amp;color=0,0,0&amp;vbahtmlprocessed=1&amp;breaktoken=1&amp;bbb=1&amp;hasbroken=1"/>
          <p:cNvSpPr/>
          <p:nvPr/>
        </p:nvSpPr>
        <p:spPr>
          <a:xfrm>
            <a:off x="521208" y="1210358"/>
            <a:ext cx="11146536" cy="3652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advances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reignited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（重新激起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industry's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enthusiasm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reusable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spaceships,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robotic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spaceplanes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Boeing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X-37B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smaller,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cheaper,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complex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production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operation.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experts,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reusable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wide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applications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including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civilians,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transporting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astronauts,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resupplying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stations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satellites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orbit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lower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methods.</a:t>
            </a:r>
            <a:endParaRPr lang="en-US" altLang="zh-CN" sz="2300" dirty="0"/>
          </a:p>
        </p:txBody>
      </p:sp>
      <p:sp>
        <p:nvSpPr>
          <p:cNvPr id="3" name="QM_5_EX.52_1#a17021635?vbadefaultcenterpage=1&amp;parentnodeid=e1dff8efc&amp;color=0,0,0&amp;vbahtmlprocessed=1&amp;bbb=1&amp;hasbroken=1"/>
          <p:cNvSpPr/>
          <p:nvPr/>
        </p:nvSpPr>
        <p:spPr>
          <a:xfrm>
            <a:off x="521208" y="4891389"/>
            <a:ext cx="11146536" cy="989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本文是一篇新闻报道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。文章主要介绍了可重复使用的宇宙飞船被发</a:t>
            </a:r>
            <a:endParaRPr lang="en-US" altLang="zh-CN" sz="23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射到轨道上执行实验任务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3_1#ddb9f00f5?vbadefaultcenterpage=1&amp;parentnodeid=a17021635&amp;color=0,0,0&amp;vbahtmlprocessed=1&amp;breaktoken=1&amp;bbb=1"/>
          <p:cNvSpPr/>
          <p:nvPr/>
        </p:nvSpPr>
        <p:spPr>
          <a:xfrm>
            <a:off x="521208" y="199531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revealed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third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4" name="QC_6_BD.55_1#ddb9f00f5.choices?vbadefaultcenterpage=1&amp;parentnodeid=a17021635&amp;color=0,0,0&amp;vbahtmlprocessed=1&amp;bbb=1"/>
          <p:cNvSpPr/>
          <p:nvPr/>
        </p:nvSpPr>
        <p:spPr>
          <a:xfrm>
            <a:off x="521208" y="2513408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568071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performed.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details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mission.</a:t>
            </a:r>
            <a:endParaRPr lang="en-US" altLang="zh-CN" sz="2300" dirty="0"/>
          </a:p>
          <a:p>
            <a:pPr>
              <a:lnSpc>
                <a:spcPts val="4000"/>
              </a:lnSpc>
              <a:tabLst>
                <a:tab pos="5680710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pictures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scenes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control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hall.</a:t>
            </a:r>
            <a:endParaRPr lang="en-US" altLang="zh-CN" sz="2300" dirty="0"/>
          </a:p>
        </p:txBody>
      </p:sp>
      <p:sp>
        <p:nvSpPr>
          <p:cNvPr id="5" name="QC_6_AS.56_1#ddb9f00f5?vbadefaultcenterpage=1&amp;parentnodeid=a17021635&amp;color=0,0,0&amp;vbahtmlprocessed=1&amp;bbb=1&amp;hasbroken=1"/>
          <p:cNvSpPr/>
          <p:nvPr/>
        </p:nvSpPr>
        <p:spPr>
          <a:xfrm>
            <a:off x="521208" y="3561793"/>
            <a:ext cx="11146536" cy="1523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细节理解题。根据第一段“During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orbital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flight,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verifying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reusable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technologies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experiments”可知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,第三次测试的航天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器承担验证可重复使用的技术和太空科学实验的任务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,官方未透露其他相关信息。故选A。</a:t>
            </a:r>
            <a:endParaRPr lang="en-US" altLang="zh-CN" sz="2300" dirty="0"/>
          </a:p>
        </p:txBody>
      </p:sp>
      <p:sp>
        <p:nvSpPr>
          <p:cNvPr id="6" name="QC_6_AN.54_1#ddb9f00f5.bracket?vbadefaultcenterpage=1&amp;parentnodeid=a17021635&amp;color=0,0,0&amp;vbapositionanswer=12&amp;vbahtmlprocessed=1&amp;answeroption=A"/>
          <p:cNvSpPr txBox="1"/>
          <p:nvPr/>
        </p:nvSpPr>
        <p:spPr>
          <a:xfrm>
            <a:off x="394208" y="2561668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7_1#e7bb74e26?vbadefaultcenterpage=1&amp;parentnodeid=a17021635&amp;color=0,0,0&amp;vbahtmlprocessed=1&amp;breaktoken=1&amp;bbb=1"/>
          <p:cNvSpPr/>
          <p:nvPr/>
        </p:nvSpPr>
        <p:spPr>
          <a:xfrm>
            <a:off x="521208" y="145556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target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reusable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4" name="QC_6_BD.59_1#e7bb74e26.choices?vbadefaultcenterpage=1&amp;parentnodeid=a17021635&amp;color=0,0,0&amp;vbahtmlprocessed=1&amp;bbb=1"/>
          <p:cNvSpPr/>
          <p:nvPr/>
        </p:nvSpPr>
        <p:spPr>
          <a:xfrm>
            <a:off x="521208" y="1973658"/>
            <a:ext cx="11146536" cy="20526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available.</a:t>
            </a:r>
            <a:endParaRPr lang="en-US" altLang="zh-CN" sz="2300" dirty="0"/>
          </a:p>
          <a:p>
            <a:pPr marL="0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breakthrough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flight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speed.</a:t>
            </a:r>
            <a:endParaRPr lang="en-US" altLang="zh-CN" sz="2300" dirty="0"/>
          </a:p>
          <a:p>
            <a:pPr marL="0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spaceplane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orbit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276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days.</a:t>
            </a:r>
            <a:endParaRPr lang="en-US" altLang="zh-CN" sz="2300" dirty="0"/>
          </a:p>
          <a:p>
            <a:pPr marL="0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landing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site.</a:t>
            </a:r>
            <a:endParaRPr lang="en-US" altLang="zh-CN" sz="2300" dirty="0"/>
          </a:p>
        </p:txBody>
      </p:sp>
      <p:sp>
        <p:nvSpPr>
          <p:cNvPr id="5" name="QC_6_AS.60_1#e7bb74e26?vbadefaultcenterpage=1&amp;parentnodeid=a17021635&amp;color=0,0,0&amp;vbahtmlprocessed=1&amp;bbb=1&amp;hasbroken=1"/>
          <p:cNvSpPr/>
          <p:nvPr/>
        </p:nvSpPr>
        <p:spPr>
          <a:xfrm>
            <a:off x="521208" y="4081859"/>
            <a:ext cx="11146536" cy="1523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细节理解题。根据第三段“which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aimed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convenient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affordable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outer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space”可知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,该技术旨在为地球和外太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空之间的旅行提供一种便捷和负担得起的方式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,即使外太空旅行变得更容易实现。故选A。</a:t>
            </a:r>
            <a:endParaRPr lang="en-US" altLang="zh-CN" sz="2300" dirty="0"/>
          </a:p>
        </p:txBody>
      </p:sp>
      <p:sp>
        <p:nvSpPr>
          <p:cNvPr id="6" name="QC_6_AN.58_1#e7bb74e26.bracket?vbadefaultcenterpage=1&amp;parentnodeid=a17021635&amp;color=0,0,0&amp;vbapositionanswer=13&amp;vbahtmlprocessed=1&amp;answeroption=A"/>
          <p:cNvSpPr txBox="1"/>
          <p:nvPr/>
        </p:nvSpPr>
        <p:spPr>
          <a:xfrm>
            <a:off x="394208" y="2021918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1_1#fd73f7dfd?vbadefaultcenterpage=1&amp;parentnodeid=a17021635&amp;color=0,0,0&amp;vbahtmlprocessed=1&amp;breaktoken=1&amp;bbb=1"/>
          <p:cNvSpPr/>
          <p:nvPr/>
        </p:nvSpPr>
        <p:spPr>
          <a:xfrm>
            <a:off x="521208" y="225820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4" name="QC_6_BD.63_1#fd73f7dfd.choices?vbadefaultcenterpage=1&amp;parentnodeid=a17021635&amp;color=0,0,0&amp;vbahtmlprocessed=1&amp;bbb=1"/>
          <p:cNvSpPr/>
          <p:nvPr/>
        </p:nvSpPr>
        <p:spPr>
          <a:xfrm>
            <a:off x="521208" y="2776298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5680710" algn="l"/>
              </a:tabLst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reusable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products.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potential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applications.</a:t>
            </a:r>
            <a:endParaRPr lang="en-US" altLang="zh-CN" sz="2300" dirty="0"/>
          </a:p>
          <a:p>
            <a:pPr>
              <a:lnSpc>
                <a:spcPts val="4000"/>
              </a:lnSpc>
              <a:tabLst>
                <a:tab pos="5680710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experimental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cost.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individual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estimate.</a:t>
            </a:r>
            <a:endParaRPr lang="en-US" altLang="zh-CN" sz="2300" dirty="0"/>
          </a:p>
        </p:txBody>
      </p:sp>
      <p:sp>
        <p:nvSpPr>
          <p:cNvPr id="5" name="QC_6_AS.64_1#fd73f7dfd?vbadefaultcenterpage=1&amp;parentnodeid=a17021635&amp;color=0,0,0&amp;vbahtmlprocessed=1&amp;bbb=1&amp;hasbroken=1"/>
          <p:cNvSpPr/>
          <p:nvPr/>
        </p:nvSpPr>
        <p:spPr>
          <a:xfrm>
            <a:off x="521208" y="3824684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推理判断题。根据最后一段“reusable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wide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applications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”可推知,本段主要介绍了可重复使用的宇宙飞船的一些潜在应用。故选B。</a:t>
            </a:r>
            <a:endParaRPr lang="en-US" altLang="zh-CN" sz="2300" dirty="0"/>
          </a:p>
        </p:txBody>
      </p:sp>
      <p:sp>
        <p:nvSpPr>
          <p:cNvPr id="6" name="QC_6_AN.62_1#fd73f7dfd.bracket?vbadefaultcenterpage=1&amp;parentnodeid=a17021635&amp;color=0,0,0&amp;vbapositionanswer=14&amp;vbahtmlprocessed=1&amp;answeroption=B"/>
          <p:cNvSpPr txBox="1"/>
          <p:nvPr/>
        </p:nvSpPr>
        <p:spPr>
          <a:xfrm>
            <a:off x="6075553" y="2824558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5_1#bc8f1b4b8?vbadefaultcenterpage=1&amp;parentnodeid=a17021635&amp;color=0,0,0&amp;vbahtmlprocessed=1&amp;breaktoken=1&amp;bbb=1"/>
          <p:cNvSpPr/>
          <p:nvPr/>
        </p:nvSpPr>
        <p:spPr>
          <a:xfrm>
            <a:off x="521208" y="171845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15.Which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text?(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dirty="0"/>
          </a:p>
        </p:txBody>
      </p:sp>
      <p:sp>
        <p:nvSpPr>
          <p:cNvPr id="4" name="QC_6_BD.67_1#bc8f1b4b8.choices?vbadefaultcenterpage=1&amp;parentnodeid=a17021635&amp;color=0,0,0&amp;vbahtmlprocessed=1&amp;bbb=1"/>
          <p:cNvSpPr/>
          <p:nvPr/>
        </p:nvSpPr>
        <p:spPr>
          <a:xfrm>
            <a:off x="521208" y="2236548"/>
            <a:ext cx="11146536" cy="20526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A.Great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Exploration</a:t>
            </a:r>
            <a:endParaRPr lang="en-US" altLang="zh-CN" sz="2300" dirty="0"/>
          </a:p>
          <a:p>
            <a:pPr marL="0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.Details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Third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Spaceplane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Mission</a:t>
            </a:r>
            <a:endParaRPr lang="en-US" altLang="zh-CN" sz="2300" dirty="0"/>
          </a:p>
          <a:p>
            <a:pPr marL="0"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Wide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Applications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Reusable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</a:t>
            </a:r>
            <a:endParaRPr lang="en-US" altLang="zh-CN" sz="2300" dirty="0"/>
          </a:p>
          <a:p>
            <a:pPr marL="0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.Reusable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Spacecraft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Orbit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Experimental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Mission</a:t>
            </a:r>
            <a:endParaRPr lang="en-US" altLang="zh-CN" sz="2300" dirty="0"/>
          </a:p>
        </p:txBody>
      </p:sp>
      <p:sp>
        <p:nvSpPr>
          <p:cNvPr id="5" name="QC_6_AS.68_1#bc8f1b4b8?vbadefaultcenterpage=1&amp;parentnodeid=a17021635&amp;color=0,0,0&amp;vbahtmlprocessed=1&amp;bbb=1&amp;hasbroken=1"/>
          <p:cNvSpPr/>
          <p:nvPr/>
        </p:nvSpPr>
        <p:spPr>
          <a:xfrm>
            <a:off x="521208" y="4344749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主旨大意题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。本文主要介绍了可重复使用的宇宙飞船被发射到轨道上执行实验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。由此可推知,D项最适合作文章标题。故选D。</a:t>
            </a:r>
            <a:endParaRPr lang="en-US" altLang="zh-CN" sz="2300" dirty="0"/>
          </a:p>
        </p:txBody>
      </p:sp>
      <p:sp>
        <p:nvSpPr>
          <p:cNvPr id="6" name="QC_6_AN.66_1#bc8f1b4b8.bracket?vbadefaultcenterpage=1&amp;parentnodeid=a17021635&amp;color=0,0,0&amp;vbapositionanswer=15&amp;vbahtmlprocessed=1&amp;answeroption=D"/>
          <p:cNvSpPr txBox="1"/>
          <p:nvPr/>
        </p:nvSpPr>
        <p:spPr>
          <a:xfrm>
            <a:off x="394208" y="3842146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029fdc6a?vbadefaultcenterpage=1&amp;parentnodeid=ded2bd4a3&amp;color=55,54,52&amp;vbahtmlprocessed=1&amp;breaktoken=1&amp;bbb=1"/>
          <p:cNvSpPr/>
          <p:nvPr/>
        </p:nvSpPr>
        <p:spPr>
          <a:xfrm>
            <a:off x="521208" y="720000"/>
            <a:ext cx="11146536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第二节</a:t>
            </a:r>
            <a:r>
              <a:rPr lang="en-US" altLang="zh-CN" sz="2400" b="1" i="0" dirty="0">
                <a:solidFill>
                  <a:srgbClr val="37363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（共5小题；每小题2.5分,满分12.5分）</a:t>
            </a:r>
            <a:endParaRPr lang="en-US" altLang="zh-CN" sz="2400" dirty="0"/>
          </a:p>
        </p:txBody>
      </p:sp>
      <p:sp>
        <p:nvSpPr>
          <p:cNvPr id="3" name="QM_5_BD.69_1#3d1484610?vbadefaultcenterpage=1&amp;parentnodeid=a029fdc6a&amp;color=0,0,0&amp;vbahtmlprocessed=1&amp;bbb=1&amp;hasbroken=1"/>
          <p:cNvSpPr/>
          <p:nvPr/>
        </p:nvSpPr>
        <p:spPr>
          <a:xfrm>
            <a:off x="521208" y="1258988"/>
            <a:ext cx="11146536" cy="47196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阅读下面短文,从短文后的选项中选出可以填入空白处的最佳选项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。选项中有两项</a:t>
            </a:r>
            <a:endParaRPr lang="en-US" altLang="zh-CN" sz="23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为多余选项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300" dirty="0"/>
          </a:p>
          <a:p>
            <a:pPr algn="ctr">
              <a:lnSpc>
                <a:spcPts val="4200"/>
              </a:lnSpc>
            </a:pPr>
            <a:r>
              <a:rPr lang="en-US" altLang="zh-CN" sz="23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</a:t>
            </a:r>
            <a:r>
              <a:rPr lang="en-US" altLang="zh-CN" sz="23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Eating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Boost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Immunity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sentence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indulgence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（放纵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careful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we're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served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indulge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sweet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salty,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course,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alcoholic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drinks.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inflammation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炎症）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body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2300" dirty="0"/>
          </a:p>
        </p:txBody>
      </p:sp>
      <p:sp>
        <p:nvSpPr>
          <p:cNvPr id="4" name="QM_5_AN.70_1#3d1484610.blank?vbadefaultcenterpage=1&amp;parentnodeid=a029fdc6a&amp;color=0,0,0&amp;vbapositionanswer=16&amp;vbahtmlprocessed=1"/>
          <p:cNvSpPr/>
          <p:nvPr/>
        </p:nvSpPr>
        <p:spPr>
          <a:xfrm>
            <a:off x="4650296" y="3362108"/>
            <a:ext cx="390525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endParaRPr lang="en-US" altLang="zh-CN" sz="2300" dirty="0"/>
          </a:p>
        </p:txBody>
      </p:sp>
      <p:sp>
        <p:nvSpPr>
          <p:cNvPr id="5" name="QM_5_AN.71_1#3d1484610.blank?vbadefaultcenterpage=1&amp;parentnodeid=a029fdc6a&amp;color=0,0,0&amp;vbapositionanswer=17&amp;vbahtmlprocessed=1"/>
          <p:cNvSpPr/>
          <p:nvPr/>
        </p:nvSpPr>
        <p:spPr>
          <a:xfrm>
            <a:off x="3902647" y="5474753"/>
            <a:ext cx="374650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2_1#3d1484610?vbadefaultcenterpage=1&amp;parentnodeid=a029fdc6a&amp;color=0,0,0&amp;vbahtmlprocessed=1&amp;breaktoken=1&amp;bbb=1&amp;hasbroken=1"/>
          <p:cNvSpPr/>
          <p:nvPr/>
        </p:nvSpPr>
        <p:spPr>
          <a:xfrm>
            <a:off x="521208" y="1744774"/>
            <a:ext cx="11146536" cy="3652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calories.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affects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entire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body,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including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immune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body's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immune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concentrated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（内脏）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trillions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healthy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bacteria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microbiome,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sick.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immunity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winter,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winter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illnesses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colds,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flu,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COVID-19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illnesses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peak.</a:t>
            </a:r>
            <a:endParaRPr lang="en-US" altLang="zh-CN" sz="2300" dirty="0"/>
          </a:p>
        </p:txBody>
      </p:sp>
      <p:sp>
        <p:nvSpPr>
          <p:cNvPr id="3" name="QM_5_AN.73_1#3d1484610.blank?vbadefaultcenterpage=1&amp;parentnodeid=a029fdc6a&amp;color=0,0,0&amp;vbapositionanswer=18&amp;vbahtmlprocessed=1"/>
          <p:cNvSpPr/>
          <p:nvPr/>
        </p:nvSpPr>
        <p:spPr>
          <a:xfrm>
            <a:off x="902208" y="4381293"/>
            <a:ext cx="423863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4_1#3d1484610?vbadefaultcenterpage=1&amp;parentnodeid=a029fdc6a&amp;color=0,0,0&amp;vbahtmlprocessed=1&amp;breaktoken=1&amp;bbb=1&amp;hasbroken=1"/>
          <p:cNvSpPr/>
          <p:nvPr/>
        </p:nvSpPr>
        <p:spPr>
          <a:xfrm>
            <a:off x="521208" y="1742869"/>
            <a:ext cx="11146536" cy="3656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indulgence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won't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damage,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throwing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caution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Thanksgiving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certainly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unhealthy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“Even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blowing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nutrition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impact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microbiome,”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Kristin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Kirkpatrick,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registered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dietitian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Cleveland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Clinic's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department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wellness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preventive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medicine.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immune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functioning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efficiently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smarter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2300" dirty="0"/>
          </a:p>
        </p:txBody>
      </p:sp>
      <p:sp>
        <p:nvSpPr>
          <p:cNvPr id="3" name="QM_5_AN.75_1#3d1484610.blank?vbadefaultcenterpage=1&amp;parentnodeid=a029fdc6a&amp;color=0,0,0&amp;vbapositionanswer=19&amp;vbahtmlprocessed=1"/>
          <p:cNvSpPr/>
          <p:nvPr/>
        </p:nvSpPr>
        <p:spPr>
          <a:xfrm>
            <a:off x="902208" y="2779189"/>
            <a:ext cx="423863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endParaRPr lang="en-US" altLang="zh-CN" sz="2300" dirty="0"/>
          </a:p>
        </p:txBody>
      </p:sp>
      <p:sp>
        <p:nvSpPr>
          <p:cNvPr id="4" name="QM_5_AN.76_1#3d1484610.blank?vbadefaultcenterpage=1&amp;parentnodeid=a029fdc6a&amp;color=0,0,0&amp;vbapositionanswer=20&amp;vbahtmlprocessed=1"/>
          <p:cNvSpPr/>
          <p:nvPr/>
        </p:nvSpPr>
        <p:spPr>
          <a:xfrm>
            <a:off x="3789426" y="4379388"/>
            <a:ext cx="407988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7_1#3d1484610?vbadefaultcenterpage=1&amp;parentnodeid=a029fdc6a&amp;color=0,0,0&amp;vbahtmlprocessed=1&amp;breaktoken=1&amp;bbb=1"/>
          <p:cNvSpPr/>
          <p:nvPr/>
        </p:nvSpPr>
        <p:spPr>
          <a:xfrm>
            <a:off x="521208" y="1446704"/>
            <a:ext cx="11146536" cy="3652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A.But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crucial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.you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celebrating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.your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immune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overburdened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.it's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worry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weight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gain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potentially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weaken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functioning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immune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</a:t>
            </a:r>
            <a:endParaRPr lang="en-US" altLang="zh-CN" sz="2300" dirty="0"/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.What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direct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impact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immune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functions</a:t>
            </a:r>
            <a:endParaRPr lang="en-US" altLang="zh-CN" sz="2300" dirty="0"/>
          </a:p>
        </p:txBody>
      </p:sp>
      <p:sp>
        <p:nvSpPr>
          <p:cNvPr id="3" name="QM_5_EX.78_1#3d1484610?vbadefaultcenterpage=1&amp;parentnodeid=a029fdc6a&amp;color=0,0,0&amp;vbahtmlprocessed=1&amp;bbb=1"/>
          <p:cNvSpPr/>
          <p:nvPr/>
        </p:nvSpPr>
        <p:spPr>
          <a:xfrm>
            <a:off x="521208" y="5121322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本文是一篇说明文。文章主要介绍了节日饮食与健康的关系。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9_1#e32beb619?vbadefaultcenterpage=1&amp;parentnodeid=3d1484610&amp;color=0,0,0&amp;vbahtmlprocessed=1&amp;breaktoken=1&amp;bbb=1"/>
          <p:cNvSpPr/>
          <p:nvPr/>
        </p:nvSpPr>
        <p:spPr>
          <a:xfrm>
            <a:off x="521208" y="122315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300" dirty="0"/>
          </a:p>
        </p:txBody>
      </p:sp>
      <p:sp>
        <p:nvSpPr>
          <p:cNvPr id="3" name="QB_6_AN.80_1#e32beb619.blank?vbadefaultcenterpage=1&amp;parentnodeid=3d1484610&amp;color=0,0,0&amp;vbapositionanswer=21&amp;vbahtmlprocessed=1"/>
          <p:cNvSpPr/>
          <p:nvPr/>
        </p:nvSpPr>
        <p:spPr>
          <a:xfrm>
            <a:off x="914908" y="1171718"/>
            <a:ext cx="390525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endParaRPr lang="en-US" altLang="zh-CN" sz="2300" dirty="0"/>
          </a:p>
        </p:txBody>
      </p:sp>
      <p:sp>
        <p:nvSpPr>
          <p:cNvPr id="4" name="QB_6_AS.81_1#e32beb619?vbadefaultcenterpage=1&amp;parentnodeid=3d1484610&amp;color=0,0,0&amp;vbahtmlprocessed=1&amp;bbb=1&amp;hasbroken=1"/>
          <p:cNvSpPr/>
          <p:nvPr/>
        </p:nvSpPr>
        <p:spPr>
          <a:xfrm>
            <a:off x="521208" y="1741248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上文提到人们通常不会在同一句话中同时使用健康和节日饮食,当提及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E项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通常是为了表达对体重增加的担忧”符合语境。故选E。</a:t>
            </a:r>
            <a:endParaRPr lang="en-US" altLang="zh-CN" sz="2300" dirty="0"/>
          </a:p>
        </p:txBody>
      </p:sp>
      <p:sp>
        <p:nvSpPr>
          <p:cNvPr id="5" name="QB_6_BD.82_1#1e6f529cd?vbadefaultcenterpage=1&amp;parentnodeid=3d1484610&amp;color=0,0,0&amp;vbahtmlprocessed=1&amp;bbb=1"/>
          <p:cNvSpPr/>
          <p:nvPr/>
        </p:nvSpPr>
        <p:spPr>
          <a:xfrm>
            <a:off x="521208" y="2795920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300" dirty="0"/>
          </a:p>
        </p:txBody>
      </p:sp>
      <p:sp>
        <p:nvSpPr>
          <p:cNvPr id="6" name="QB_6_AN.83_1#1e6f529cd.blank?vbadefaultcenterpage=1&amp;parentnodeid=3d1484610&amp;color=0,0,0&amp;vbapositionanswer=22&amp;vbahtmlprocessed=1"/>
          <p:cNvSpPr/>
          <p:nvPr/>
        </p:nvSpPr>
        <p:spPr>
          <a:xfrm>
            <a:off x="927608" y="2744485"/>
            <a:ext cx="374650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endParaRPr lang="en-US" altLang="zh-CN" sz="2300" dirty="0"/>
          </a:p>
        </p:txBody>
      </p:sp>
      <p:sp>
        <p:nvSpPr>
          <p:cNvPr id="7" name="QB_6_AS.84_1#1e6f529cd?vbadefaultcenterpage=1&amp;parentnodeid=3d1484610&amp;color=0,0,0&amp;vbahtmlprocessed=1&amp;bbb=1&amp;hasbroken=1"/>
          <p:cNvSpPr/>
          <p:nvPr/>
        </p:nvSpPr>
        <p:spPr>
          <a:xfrm>
            <a:off x="521208" y="3309699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上文提到因为这些东西会导致体内产生炎症。F项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“这可能会削弱免疫系统的功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”与上文是因果关系,符合语境。故选F。</a:t>
            </a:r>
            <a:endParaRPr lang="en-US" altLang="zh-CN" sz="2300" dirty="0"/>
          </a:p>
        </p:txBody>
      </p:sp>
      <p:sp>
        <p:nvSpPr>
          <p:cNvPr id="8" name="QB_6_BD.85_1#f2b7faa6b?vbadefaultcenterpage=1&amp;parentnodeid=3d1484610&amp;color=0,0,0&amp;vbahtmlprocessed=1&amp;bbb=1"/>
          <p:cNvSpPr/>
          <p:nvPr/>
        </p:nvSpPr>
        <p:spPr>
          <a:xfrm>
            <a:off x="521208" y="4364370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300" dirty="0"/>
          </a:p>
        </p:txBody>
      </p:sp>
      <p:sp>
        <p:nvSpPr>
          <p:cNvPr id="9" name="QB_6_AN.86_1#f2b7faa6b.blank?vbadefaultcenterpage=1&amp;parentnodeid=3d1484610&amp;color=0,0,0&amp;vbapositionanswer=23&amp;vbahtmlprocessed=1"/>
          <p:cNvSpPr/>
          <p:nvPr/>
        </p:nvSpPr>
        <p:spPr>
          <a:xfrm>
            <a:off x="902208" y="4312935"/>
            <a:ext cx="423863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300" dirty="0"/>
          </a:p>
        </p:txBody>
      </p:sp>
      <p:sp>
        <p:nvSpPr>
          <p:cNvPr id="10" name="QB_6_AS.87_1#f2b7faa6b?vbadefaultcenterpage=1&amp;parentnodeid=3d1484610&amp;color=0,0,0&amp;vbahtmlprocessed=1&amp;bbb=1&amp;hasbroken=1"/>
          <p:cNvSpPr/>
          <p:nvPr/>
        </p:nvSpPr>
        <p:spPr>
          <a:xfrm>
            <a:off x="521208" y="4878149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上文提到尽管很多人并不考虑他们所吃的东西对免疫力的影响,A项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“科学界认为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这一点至关重要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”符合语境。故选A。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8_1#9bdc46032?vbadefaultcenterpage=1&amp;parentnodeid=3d1484610&amp;color=0,0,0&amp;vbahtmlprocessed=1&amp;breaktoken=1&amp;bbb=1"/>
          <p:cNvSpPr/>
          <p:nvPr/>
        </p:nvSpPr>
        <p:spPr>
          <a:xfrm>
            <a:off x="521208" y="175655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300" dirty="0"/>
          </a:p>
        </p:txBody>
      </p:sp>
      <p:sp>
        <p:nvSpPr>
          <p:cNvPr id="3" name="QB_6_AN.89_1#9bdc46032.blank?vbadefaultcenterpage=1&amp;parentnodeid=3d1484610&amp;color=0,0,0&amp;vbapositionanswer=24&amp;vbahtmlprocessed=1"/>
          <p:cNvSpPr/>
          <p:nvPr/>
        </p:nvSpPr>
        <p:spPr>
          <a:xfrm>
            <a:off x="902208" y="1705118"/>
            <a:ext cx="423863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endParaRPr lang="en-US" altLang="zh-CN" sz="2300" dirty="0"/>
          </a:p>
        </p:txBody>
      </p:sp>
      <p:sp>
        <p:nvSpPr>
          <p:cNvPr id="4" name="QB_6_AS.90_1#9bdc46032?vbadefaultcenterpage=1&amp;parentnodeid=3d1484610&amp;color=0,0,0&amp;vbahtmlprocessed=1&amp;bbb=1&amp;hasbroken=1"/>
          <p:cNvSpPr/>
          <p:nvPr/>
        </p:nvSpPr>
        <p:spPr>
          <a:xfrm>
            <a:off x="521208" y="2274648"/>
            <a:ext cx="11146536" cy="1523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上文提到虽然偶尔的放纵可能不会造成持久的伤害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,下文说即使只是一个月的时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间不注意营养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,也会影响微生物群,G项“我们吃什么会直接影响到免疫系统的功能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”符合语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境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。故选G。</a:t>
            </a:r>
            <a:endParaRPr lang="en-US" altLang="zh-CN" sz="2300" dirty="0"/>
          </a:p>
        </p:txBody>
      </p:sp>
      <p:sp>
        <p:nvSpPr>
          <p:cNvPr id="5" name="QB_6_BD.91_1#8ec7fe362?vbadefaultcenterpage=1&amp;parentnodeid=3d1484610&amp;color=0,0,0&amp;vbahtmlprocessed=1&amp;bbb=1"/>
          <p:cNvSpPr/>
          <p:nvPr/>
        </p:nvSpPr>
        <p:spPr>
          <a:xfrm>
            <a:off x="521208" y="3855735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300" dirty="0"/>
          </a:p>
        </p:txBody>
      </p:sp>
      <p:sp>
        <p:nvSpPr>
          <p:cNvPr id="6" name="QB_6_AN.92_1#8ec7fe362.blank?vbadefaultcenterpage=1&amp;parentnodeid=3d1484610&amp;color=0,0,0&amp;vbapositionanswer=25&amp;vbahtmlprocessed=1"/>
          <p:cNvSpPr/>
          <p:nvPr/>
        </p:nvSpPr>
        <p:spPr>
          <a:xfrm>
            <a:off x="902208" y="3804300"/>
            <a:ext cx="407988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300" dirty="0"/>
          </a:p>
        </p:txBody>
      </p:sp>
      <p:sp>
        <p:nvSpPr>
          <p:cNvPr id="7" name="QB_6_AS.93_1#8ec7fe362?vbadefaultcenterpage=1&amp;parentnodeid=3d1484610&amp;color=0,0,0&amp;vbahtmlprocessed=1&amp;bbb=1&amp;hasbroken=1"/>
          <p:cNvSpPr/>
          <p:nvPr/>
        </p:nvSpPr>
        <p:spPr>
          <a:xfrm>
            <a:off x="521208" y="4369514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此空前一句讲保持你的免疫系统有效运作,下文说只要用更聪明的方式庆祝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,你仍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然可以享受自己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！B项“你不必停止庆祝”符合语境。故选B。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bfe06a23?vbadefaultcenterpage=1&amp;parentnodeid=bd533907a&amp;color=55,54,52&amp;vbahtmlprocessed=1&amp;breaktoken=1&amp;bbb=1"/>
          <p:cNvSpPr/>
          <p:nvPr/>
        </p:nvSpPr>
        <p:spPr>
          <a:xfrm>
            <a:off x="521208" y="720000"/>
            <a:ext cx="11146536" cy="9499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第二部分</a:t>
            </a:r>
            <a:r>
              <a:rPr lang="en-US" altLang="zh-CN" sz="2600" b="1" i="0" dirty="0">
                <a:solidFill>
                  <a:srgbClr val="37363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语言运用（共两节,满分30分）</a:t>
            </a:r>
            <a:endParaRPr lang="en-US" altLang="zh-CN" sz="2600" dirty="0"/>
          </a:p>
        </p:txBody>
      </p:sp>
      <p:sp>
        <p:nvSpPr>
          <p:cNvPr id="3" name="C_4_BD#4a18eb473?vbadefaultcenterpage=1&amp;parentnodeid=0bfe06a23&amp;color=55,54,52&amp;vbahtmlprocessed=1&amp;bbb=1"/>
          <p:cNvSpPr/>
          <p:nvPr/>
        </p:nvSpPr>
        <p:spPr>
          <a:xfrm>
            <a:off x="521208" y="1305358"/>
            <a:ext cx="11146536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第一节</a:t>
            </a:r>
            <a:r>
              <a:rPr lang="en-US" altLang="zh-CN" sz="2400" b="1" i="0" dirty="0">
                <a:solidFill>
                  <a:srgbClr val="37363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（共15小题；每小题1分,满分15分）</a:t>
            </a:r>
            <a:endParaRPr lang="en-US" altLang="zh-CN" sz="2400" dirty="0"/>
          </a:p>
        </p:txBody>
      </p:sp>
      <p:sp>
        <p:nvSpPr>
          <p:cNvPr id="4" name="QM_5_BD.94_1#cc71922d1?vbadefaultcenterpage=1&amp;parentnodeid=4a18eb473&amp;color=0,0,0&amp;vbahtmlprocessed=1&amp;bbb=1&amp;hasbroken=1"/>
          <p:cNvSpPr/>
          <p:nvPr/>
        </p:nvSpPr>
        <p:spPr>
          <a:xfrm>
            <a:off x="521208" y="1835568"/>
            <a:ext cx="11146536" cy="41862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阅读下面短文,从每题所给的A、B、C、D四个选项中选出可以填入空白处的最佳选项。</a:t>
            </a:r>
            <a:endParaRPr lang="en-US" altLang="zh-CN" sz="2300" spc="-5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2018,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José,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Rica,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drinking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cup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unaware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e-mail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subject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“scholarship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selection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result”.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heartbeat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chosen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receive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full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scholarship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degree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Conservatory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dragons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legends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传说）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25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94_2#cc71922d1?vbadefaultcenterpage=1&amp;parentnodeid=4a18eb473&amp;color=0,0,0&amp;vbahtmlprocessed=1&amp;breaktoken=1&amp;bbb=1&amp;hasbroken=1"/>
          <p:cNvSpPr/>
          <p:nvPr/>
        </p:nvSpPr>
        <p:spPr>
          <a:xfrm>
            <a:off x="521208" y="720000"/>
            <a:ext cx="11146536" cy="57229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26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entirely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airport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waiting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27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dormitory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2300" dirty="0"/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28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approached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dorm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building,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drawn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sweet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melody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（旋律）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dizi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（Chinese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flute）,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totally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29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country.</a:t>
            </a:r>
            <a:endParaRPr lang="en-US" altLang="zh-CN" sz="2300" dirty="0"/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Rica,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conducting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professor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Tongyi,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31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skills.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immersing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（使浸入）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myself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wonderful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32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diverse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33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2300" dirty="0"/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34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worldwide.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spread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35</a:t>
            </a:r>
            <a:r>
              <a:rPr lang="en-US" altLang="zh-CN" sz="23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wide.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d533907a.fixed?vbadefaultcenterpage=1&amp;parentnodeid=7004ab00a&amp;color=44,150,76&amp;vbahtmlprocessed=1&amp;bbb=1"/>
          <p:cNvSpPr/>
          <p:nvPr/>
        </p:nvSpPr>
        <p:spPr>
          <a:xfrm>
            <a:off x="822960" y="2505456"/>
            <a:ext cx="10799064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5600"/>
              </a:lnSpc>
            </a:pPr>
            <a:r>
              <a:rPr lang="en-US" altLang="zh-CN" sz="4000" b="1" i="0" dirty="0">
                <a:solidFill>
                  <a:srgbClr val="2C964C"/>
                </a:solidFill>
                <a:latin typeface="Calibri" panose="020F0502020204030204" pitchFamily="34" charset="0"/>
                <a:ea typeface="Calibri" panose="020F0502020204030204" pitchFamily="34" charset="-122"/>
                <a:cs typeface="Calibri" panose="020F0502020204030204" pitchFamily="34" charset="-120"/>
              </a:rPr>
              <a:t>2024届高三年级2月份大联考</a:t>
            </a:r>
            <a:endParaRPr lang="en-US" altLang="zh-CN" sz="4000" dirty="0"/>
          </a:p>
        </p:txBody>
      </p:sp>
      <p:sp>
        <p:nvSpPr>
          <p:cNvPr id="3" name="C_2#bd533907a.fixed?vbadefaultcenterpage=1&amp;parentnodeid=7004ab00a&amp;color=44,150,76&amp;vbahtmlprocessed=1&amp;bbb=1"/>
          <p:cNvSpPr/>
          <p:nvPr/>
        </p:nvSpPr>
        <p:spPr>
          <a:xfrm>
            <a:off x="1819656" y="3319272"/>
            <a:ext cx="7918704" cy="612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4100"/>
              </a:lnSpc>
            </a:pPr>
            <a:r>
              <a:rPr lang="en-US" altLang="zh-CN" sz="34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英语试题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95_1#cc71922d1?vbadefaultcenterpage=1&amp;parentnodeid=4a18eb473&amp;color=0,0,0&amp;vbahtmlprocessed=1&amp;breaktoken=1&amp;bbb=1&amp;hasbroken=1"/>
          <p:cNvSpPr/>
          <p:nvPr/>
        </p:nvSpPr>
        <p:spPr>
          <a:xfrm>
            <a:off x="521208" y="1225724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本文是一篇记叙文。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文章主要讲述了作者在上海音乐学院学习指挥,</a:t>
            </a:r>
            <a:endParaRPr lang="en-US" altLang="zh-CN" sz="23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被中国音乐和乐器所吸引的经历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,并想通过自己的经历传播音乐带来的快乐。</a:t>
            </a:r>
            <a:endParaRPr lang="en-US" altLang="zh-CN" sz="2300" dirty="0"/>
          </a:p>
        </p:txBody>
      </p:sp>
      <p:sp>
        <p:nvSpPr>
          <p:cNvPr id="3" name="QC_6_BD.96_1#da65e0668.choices?vbadefaultcenterpage=1&amp;parentnodeid=cc71922d1&amp;color=0,0,0&amp;vbahtmlprocessed=1&amp;bbb=1"/>
          <p:cNvSpPr/>
          <p:nvPr/>
        </p:nvSpPr>
        <p:spPr>
          <a:xfrm>
            <a:off x="521208" y="2275887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.wrote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B.received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C.noticed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.sent</a:t>
            </a:r>
            <a:endParaRPr lang="en-US" altLang="zh-CN" sz="2300" dirty="0"/>
          </a:p>
        </p:txBody>
      </p:sp>
      <p:sp>
        <p:nvSpPr>
          <p:cNvPr id="5" name="QC_6_AS.98_1#da65e0668?vbadefaultcenterpage=1&amp;parentnodeid=cc71922d1&amp;color=0,0,0&amp;vbahtmlprocessed=1&amp;bbb=1"/>
          <p:cNvSpPr/>
          <p:nvPr/>
        </p:nvSpPr>
        <p:spPr>
          <a:xfrm>
            <a:off x="521208" y="2783252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根据下文“I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it”可知,作者收到了一封邮件。故选B。</a:t>
            </a:r>
            <a:endParaRPr lang="en-US" altLang="zh-CN" sz="2300" dirty="0"/>
          </a:p>
        </p:txBody>
      </p:sp>
      <p:sp>
        <p:nvSpPr>
          <p:cNvPr id="6" name="QC_6_BD.99_1#368774296.choices?vbadefaultcenterpage=1&amp;parentnodeid=cc71922d1&amp;color=0,0,0&amp;vbahtmlprocessed=1&amp;bbb=1"/>
          <p:cNvSpPr/>
          <p:nvPr/>
        </p:nvSpPr>
        <p:spPr>
          <a:xfrm>
            <a:off x="521208" y="3290618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.ceased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B.continued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C.quickened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.steadied</a:t>
            </a:r>
            <a:endParaRPr lang="en-US" altLang="zh-CN" sz="2300" dirty="0"/>
          </a:p>
        </p:txBody>
      </p:sp>
      <p:sp>
        <p:nvSpPr>
          <p:cNvPr id="8" name="QC_6_AS.101_1#368774296?vbadefaultcenterpage=1&amp;parentnodeid=cc71922d1&amp;color=0,0,0&amp;vbahtmlprocessed=1&amp;bbb=1&amp;hasbroken=1"/>
          <p:cNvSpPr/>
          <p:nvPr/>
        </p:nvSpPr>
        <p:spPr>
          <a:xfrm>
            <a:off x="521208" y="3804396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根据上文“my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change”以及下文“I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chosen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receive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full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scholarship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master's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degree”可知,作者读信时非常兴奋,心跳加速。故选C。</a:t>
            </a:r>
            <a:endParaRPr lang="en-US" altLang="zh-CN" sz="2300" dirty="0"/>
          </a:p>
        </p:txBody>
      </p:sp>
      <p:sp>
        <p:nvSpPr>
          <p:cNvPr id="9" name="QC_6_BD.102_1#b356138b2.choices?vbadefaultcenterpage=1&amp;parentnodeid=cc71922d1&amp;color=0,0,0&amp;vbahtmlprocessed=1&amp;bbb=1"/>
          <p:cNvSpPr/>
          <p:nvPr/>
        </p:nvSpPr>
        <p:spPr>
          <a:xfrm>
            <a:off x="521208" y="4846368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.conducting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B.composing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C.singing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.dancing</a:t>
            </a:r>
            <a:endParaRPr lang="en-US" altLang="zh-CN" sz="2300" dirty="0"/>
          </a:p>
        </p:txBody>
      </p:sp>
      <p:sp>
        <p:nvSpPr>
          <p:cNvPr id="11" name="QC_6_AS.104_1#b356138b2?vbadefaultcenterpage=1&amp;parentnodeid=cc71922d1&amp;color=0,0,0&amp;vbahtmlprocessed=1&amp;bbb=1"/>
          <p:cNvSpPr/>
          <p:nvPr/>
        </p:nvSpPr>
        <p:spPr>
          <a:xfrm>
            <a:off x="521208" y="535373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根据下文“I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conducting”可知,作者是主修指挥专业的。故选A。</a:t>
            </a:r>
            <a:endParaRPr lang="en-US" altLang="zh-CN" sz="2300" dirty="0"/>
          </a:p>
        </p:txBody>
      </p:sp>
      <p:sp>
        <p:nvSpPr>
          <p:cNvPr id="12" name="QC_6_AN.97_1#da65e0668.bracket?vbadefaultcenterpage=1&amp;parentnodeid=cc71922d1&amp;color=0,0,0&amp;vbapositionanswer=26&amp;vbahtmlprocessed=1&amp;answeroption=B"/>
          <p:cNvSpPr txBox="1"/>
          <p:nvPr/>
        </p:nvSpPr>
        <p:spPr>
          <a:xfrm>
            <a:off x="4317238" y="2243185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100_1#368774296.bracket?vbadefaultcenterpage=1&amp;parentnodeid=cc71922d1&amp;color=0,0,0&amp;vbapositionanswer=27&amp;vbahtmlprocessed=1&amp;answeroption=C"/>
          <p:cNvSpPr txBox="1"/>
          <p:nvPr/>
        </p:nvSpPr>
        <p:spPr>
          <a:xfrm>
            <a:off x="6793103" y="3257916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QC_6_AN.103_1#b356138b2.bracket?vbadefaultcenterpage=1&amp;parentnodeid=cc71922d1&amp;color=0,0,0&amp;vbapositionanswer=28&amp;vbahtmlprocessed=1&amp;answeroption=A"/>
          <p:cNvSpPr txBox="1"/>
          <p:nvPr/>
        </p:nvSpPr>
        <p:spPr>
          <a:xfrm>
            <a:off x="1829308" y="4813666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5" grpId="0" animBg="1" build="p"/>
      <p:bldP spid="8" grpId="0" animBg="1" build="p"/>
      <p:bldP spid="11" grpId="0" animBg="1" build="p"/>
      <p:bldP spid="12" grpId="0" build="p"/>
      <p:bldP spid="13" grpId="0" build="p"/>
      <p:bldP spid="14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05_1#f30abbbca.choices?vbadefaultcenterpage=1&amp;parentnodeid=cc71922d1&amp;color=0,0,0&amp;vbahtmlprocessed=1&amp;breaktoken=1"/>
          <p:cNvSpPr/>
          <p:nvPr/>
        </p:nvSpPr>
        <p:spPr>
          <a:xfrm>
            <a:off x="521208" y="121045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.create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B.adapt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C.tell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.explore</a:t>
            </a:r>
            <a:endParaRPr lang="en-US" altLang="zh-CN" sz="2300" dirty="0"/>
          </a:p>
        </p:txBody>
      </p:sp>
      <p:sp>
        <p:nvSpPr>
          <p:cNvPr id="4" name="QC_6_AS.107_1#f30abbbca?vbadefaultcenterpage=1&amp;parentnodeid=cc71922d1&amp;color=0,0,0&amp;vbahtmlprocessed=1&amp;hasbroken=1"/>
          <p:cNvSpPr/>
          <p:nvPr/>
        </p:nvSpPr>
        <p:spPr>
          <a:xfrm>
            <a:off x="521208" y="1728548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tales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dragons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legends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China”可知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,作者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来中国后就可以探究中国古老的龙的传说和传奇故事了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。故选D。</a:t>
            </a:r>
            <a:endParaRPr lang="en-US" altLang="zh-CN" sz="2300" dirty="0"/>
          </a:p>
        </p:txBody>
      </p:sp>
      <p:sp>
        <p:nvSpPr>
          <p:cNvPr id="5" name="QC_6_BD.108_1#431d3ca06.choices?vbadefaultcenterpage=1&amp;parentnodeid=cc71922d1&amp;color=0,0,0&amp;vbahtmlprocessed=1&amp;bbb=1"/>
          <p:cNvSpPr/>
          <p:nvPr/>
        </p:nvSpPr>
        <p:spPr>
          <a:xfrm>
            <a:off x="521208" y="2783220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25.(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.surprised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B.confused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C.attracted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.disappointed</a:t>
            </a:r>
            <a:endParaRPr lang="en-US" altLang="zh-CN" sz="2300" dirty="0"/>
          </a:p>
        </p:txBody>
      </p:sp>
      <p:sp>
        <p:nvSpPr>
          <p:cNvPr id="7" name="QC_6_AS.110_1#431d3ca06?vbadefaultcenterpage=1&amp;parentnodeid=cc71922d1&amp;color=0,0,0&amp;vbahtmlprocessed=1&amp;bbb=1&amp;hasbroken=1"/>
          <p:cNvSpPr/>
          <p:nvPr/>
        </p:nvSpPr>
        <p:spPr>
          <a:xfrm>
            <a:off x="521208" y="3296999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根据上下文可知,which指的是“the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tales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dragons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legends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China”,这些都让作者着迷。故选C。</a:t>
            </a:r>
            <a:endParaRPr lang="en-US" altLang="zh-CN" sz="2300" dirty="0"/>
          </a:p>
        </p:txBody>
      </p:sp>
      <p:sp>
        <p:nvSpPr>
          <p:cNvPr id="8" name="QC_6_BD.111_1#4d36763f3.choices?vbadefaultcenterpage=1&amp;parentnodeid=cc71922d1&amp;color=0,0,0&amp;vbahtmlprocessed=1&amp;bbb=1"/>
          <p:cNvSpPr/>
          <p:nvPr/>
        </p:nvSpPr>
        <p:spPr>
          <a:xfrm>
            <a:off x="521208" y="4338970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26.(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stepping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.carrying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endParaRPr lang="en-US" altLang="zh-CN" sz="2300" dirty="0"/>
          </a:p>
        </p:txBody>
      </p:sp>
      <p:sp>
        <p:nvSpPr>
          <p:cNvPr id="10" name="QC_6_AS.113_1#4d36763f3?vbadefaultcenterpage=1&amp;parentnodeid=cc71922d1&amp;color=0,0,0&amp;vbahtmlprocessed=1&amp;bbb=1&amp;hasbroken=1"/>
          <p:cNvSpPr/>
          <p:nvPr/>
        </p:nvSpPr>
        <p:spPr>
          <a:xfrm>
            <a:off x="521208" y="4852749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根据上文“Five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Shanghai”可知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,作者踏入了一个全新的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。故选B。</a:t>
            </a:r>
            <a:endParaRPr lang="en-US" altLang="zh-CN" sz="2300" dirty="0"/>
          </a:p>
        </p:txBody>
      </p:sp>
      <p:sp>
        <p:nvSpPr>
          <p:cNvPr id="11" name="QC_6_AN.106_1#f30abbbca.bracket?vbadefaultcenterpage=1&amp;parentnodeid=cc71922d1&amp;color=0,0,0&amp;vbapositionanswer=29&amp;vbahtmlprocessed=1&amp;answeroption=D"/>
          <p:cNvSpPr txBox="1"/>
          <p:nvPr/>
        </p:nvSpPr>
        <p:spPr>
          <a:xfrm>
            <a:off x="9268333" y="1177751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6_AN.109_1#431d3ca06.bracket?vbadefaultcenterpage=1&amp;parentnodeid=cc71922d1&amp;color=0,0,0&amp;vbapositionanswer=30&amp;vbahtmlprocessed=1&amp;answeroption=C"/>
          <p:cNvSpPr txBox="1"/>
          <p:nvPr/>
        </p:nvSpPr>
        <p:spPr>
          <a:xfrm>
            <a:off x="6793103" y="2750518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112_1#4d36763f3.bracket?vbadefaultcenterpage=1&amp;parentnodeid=cc71922d1&amp;color=0,0,0&amp;vbapositionanswer=31&amp;vbahtmlprocessed=1&amp;answeroption=B"/>
          <p:cNvSpPr txBox="1"/>
          <p:nvPr/>
        </p:nvSpPr>
        <p:spPr>
          <a:xfrm>
            <a:off x="4317238" y="4306268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  <p:bldP spid="10" grpId="0" animBg="1" build="p"/>
      <p:bldP spid="11" grpId="0" build="p"/>
      <p:bldP spid="12" grpId="0" build="p"/>
      <p:bldP spid="1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4_1#f4506506f.choices?vbadefaultcenterpage=1&amp;parentnodeid=cc71922d1&amp;color=0,0,0&amp;vbahtmlprocessed=1&amp;breaktoken=1&amp;bbb=1"/>
          <p:cNvSpPr/>
          <p:nvPr/>
        </p:nvSpPr>
        <p:spPr>
          <a:xfrm>
            <a:off x="521208" y="120410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27.(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.limited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B.invited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C.accompanied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.adjusted</a:t>
            </a:r>
            <a:endParaRPr lang="en-US" altLang="zh-CN" sz="2300" dirty="0"/>
          </a:p>
        </p:txBody>
      </p:sp>
      <p:sp>
        <p:nvSpPr>
          <p:cNvPr id="4" name="QC_6_AS.116_1#f4506506f?vbadefaultcenterpage=1&amp;parentnodeid=cc71922d1&amp;color=0,0,0&amp;vbahtmlprocessed=1&amp;bbb=1&amp;hasbroken=1"/>
          <p:cNvSpPr/>
          <p:nvPr/>
        </p:nvSpPr>
        <p:spPr>
          <a:xfrm>
            <a:off x="521208" y="1722198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根据上文“At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airport,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Costa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Rican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waiting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me”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,作者的两个老乡去接他,之后应该是陪伴他到宿舍。故选C。</a:t>
            </a:r>
            <a:endParaRPr lang="en-US" altLang="zh-CN" sz="2300" dirty="0"/>
          </a:p>
        </p:txBody>
      </p:sp>
      <p:sp>
        <p:nvSpPr>
          <p:cNvPr id="5" name="QC_6_BD.117_1#33d2a55e0.choices?vbadefaultcenterpage=1&amp;parentnodeid=cc71922d1&amp;color=0,0,0&amp;vbahtmlprocessed=1&amp;bbb=1"/>
          <p:cNvSpPr/>
          <p:nvPr/>
        </p:nvSpPr>
        <p:spPr>
          <a:xfrm>
            <a:off x="521208" y="2776870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28.(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.clearly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B.easily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C.gradually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.finally</a:t>
            </a:r>
            <a:endParaRPr lang="en-US" altLang="zh-CN" sz="2300" dirty="0"/>
          </a:p>
        </p:txBody>
      </p:sp>
      <p:sp>
        <p:nvSpPr>
          <p:cNvPr id="7" name="QC_6_AS.119_1#33d2a55e0?vbadefaultcenterpage=1&amp;parentnodeid=cc71922d1&amp;color=0,0,0&amp;vbahtmlprocessed=1&amp;bbb=1&amp;hasbroken=1"/>
          <p:cNvSpPr/>
          <p:nvPr/>
        </p:nvSpPr>
        <p:spPr>
          <a:xfrm>
            <a:off x="521208" y="3290649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根据上下文可知,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此处是说作者清楚地记得到宿舍当天被笛子旋律所吸引的场景。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A。</a:t>
            </a:r>
            <a:endParaRPr lang="en-US" altLang="zh-CN" sz="2300" dirty="0"/>
          </a:p>
        </p:txBody>
      </p:sp>
      <p:sp>
        <p:nvSpPr>
          <p:cNvPr id="8" name="QC_6_BD.120_1#1853363b7.choices?vbadefaultcenterpage=1&amp;parentnodeid=cc71922d1&amp;color=0,0,0&amp;vbahtmlprocessed=1&amp;bbb=1"/>
          <p:cNvSpPr/>
          <p:nvPr/>
        </p:nvSpPr>
        <p:spPr>
          <a:xfrm>
            <a:off x="521208" y="4345320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29.(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.available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B.free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C.absent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.different</a:t>
            </a:r>
            <a:endParaRPr lang="en-US" altLang="zh-CN" sz="2300" dirty="0"/>
          </a:p>
        </p:txBody>
      </p:sp>
      <p:sp>
        <p:nvSpPr>
          <p:cNvPr id="10" name="QC_6_AS.122_1#1853363b7?vbadefaultcenterpage=1&amp;parentnodeid=cc71922d1&amp;color=0,0,0&amp;vbahtmlprocessed=1&amp;bbb=1&amp;hasbroken=1"/>
          <p:cNvSpPr/>
          <p:nvPr/>
        </p:nvSpPr>
        <p:spPr>
          <a:xfrm>
            <a:off x="521208" y="4859099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根据下文“I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country”可知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,笛子的声音与作者在自己国家听到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的不一样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。故选D。</a:t>
            </a:r>
            <a:endParaRPr lang="en-US" altLang="zh-CN" sz="2300" dirty="0"/>
          </a:p>
        </p:txBody>
      </p:sp>
      <p:sp>
        <p:nvSpPr>
          <p:cNvPr id="11" name="QC_6_AN.115_1#f4506506f.bracket?vbadefaultcenterpage=1&amp;parentnodeid=cc71922d1&amp;color=0,0,0&amp;vbapositionanswer=32&amp;vbahtmlprocessed=1&amp;answeroption=C"/>
          <p:cNvSpPr txBox="1"/>
          <p:nvPr/>
        </p:nvSpPr>
        <p:spPr>
          <a:xfrm>
            <a:off x="6793103" y="1171401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6_AN.118_1#33d2a55e0.bracket?vbadefaultcenterpage=1&amp;parentnodeid=cc71922d1&amp;color=0,0,0&amp;vbapositionanswer=33&amp;vbahtmlprocessed=1&amp;answeroption=A"/>
          <p:cNvSpPr txBox="1"/>
          <p:nvPr/>
        </p:nvSpPr>
        <p:spPr>
          <a:xfrm>
            <a:off x="1829308" y="2744168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121_1#1853363b7.bracket?vbadefaultcenterpage=1&amp;parentnodeid=cc71922d1&amp;color=0,0,0&amp;vbapositionanswer=34&amp;vbahtmlprocessed=1&amp;answeroption=D"/>
          <p:cNvSpPr txBox="1"/>
          <p:nvPr/>
        </p:nvSpPr>
        <p:spPr>
          <a:xfrm>
            <a:off x="9268333" y="4312618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  <p:bldP spid="10" grpId="0" animBg="1" build="p"/>
      <p:bldP spid="11" grpId="0" build="p"/>
      <p:bldP spid="12" grpId="0" build="p"/>
      <p:bldP spid="1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3_1#5b30ffe8a.choices?vbadefaultcenterpage=1&amp;parentnodeid=cc71922d1&amp;color=0,0,0&amp;vbahtmlprocessed=1&amp;breaktoken=1&amp;bbb=1"/>
          <p:cNvSpPr/>
          <p:nvPr/>
        </p:nvSpPr>
        <p:spPr>
          <a:xfrm>
            <a:off x="521208" y="1472105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.concept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B.technique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C.material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.history</a:t>
            </a:r>
            <a:endParaRPr lang="en-US" altLang="zh-CN" sz="2300" dirty="0"/>
          </a:p>
        </p:txBody>
      </p:sp>
      <p:sp>
        <p:nvSpPr>
          <p:cNvPr id="4" name="QC_6_AS.125_1#5b30ffe8a?vbadefaultcenterpage=1&amp;parentnodeid=cc71922d1&amp;color=0,0,0&amp;vbahtmlprocessed=1&amp;bbb=1&amp;hasbroken=1"/>
          <p:cNvSpPr/>
          <p:nvPr/>
        </p:nvSpPr>
        <p:spPr>
          <a:xfrm>
            <a:off x="521208" y="1990200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根据下文“who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31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skills”可知,作者学习的是指挥的技巧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B。</a:t>
            </a:r>
            <a:endParaRPr lang="en-US" altLang="zh-CN" sz="2300" dirty="0"/>
          </a:p>
        </p:txBody>
      </p:sp>
      <p:sp>
        <p:nvSpPr>
          <p:cNvPr id="5" name="QC_6_BD.126_1#cfdf34493.choices?vbadefaultcenterpage=1&amp;parentnodeid=cc71922d1&amp;color=0,0,0&amp;vbahtmlprocessed=1&amp;bbb=1"/>
          <p:cNvSpPr/>
          <p:nvPr/>
        </p:nvSpPr>
        <p:spPr>
          <a:xfrm>
            <a:off x="521208" y="3044872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31.(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.improving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B.changing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C.evaluating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.describing</a:t>
            </a:r>
            <a:endParaRPr lang="en-US" altLang="zh-CN" sz="2300" dirty="0"/>
          </a:p>
        </p:txBody>
      </p:sp>
      <p:sp>
        <p:nvSpPr>
          <p:cNvPr id="7" name="QC_6_AS.128_1#cfdf34493?vbadefaultcenterpage=1&amp;parentnodeid=cc71922d1&amp;color=0,0,0&amp;vbahtmlprocessed=1&amp;bbb=1&amp;hasbroken=1"/>
          <p:cNvSpPr/>
          <p:nvPr/>
        </p:nvSpPr>
        <p:spPr>
          <a:xfrm>
            <a:off x="521208" y="3558650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根据上下文可知,作者在自己的国家指挥技术已经学习得很好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,但是是他的中国老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师指导他提升技巧的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。故选A。</a:t>
            </a:r>
            <a:endParaRPr lang="en-US" altLang="zh-CN" sz="2300" dirty="0"/>
          </a:p>
        </p:txBody>
      </p:sp>
      <p:sp>
        <p:nvSpPr>
          <p:cNvPr id="8" name="QC_6_BD.129_1#79dba9a3d.choices?vbadefaultcenterpage=1&amp;parentnodeid=cc71922d1&amp;color=0,0,0&amp;vbahtmlprocessed=1&amp;bbb=1"/>
          <p:cNvSpPr/>
          <p:nvPr/>
        </p:nvSpPr>
        <p:spPr>
          <a:xfrm>
            <a:off x="521208" y="4613322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32.(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.course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B.tale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C.legend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.journey</a:t>
            </a:r>
            <a:endParaRPr lang="en-US" altLang="zh-CN" sz="2300" dirty="0"/>
          </a:p>
        </p:txBody>
      </p:sp>
      <p:sp>
        <p:nvSpPr>
          <p:cNvPr id="10" name="QC_6_AS.131_1#79dba9a3d?vbadefaultcenterpage=1&amp;parentnodeid=cc71922d1&amp;color=0,0,0&amp;vbahtmlprocessed=1&amp;bbb=1"/>
          <p:cNvSpPr/>
          <p:nvPr/>
        </p:nvSpPr>
        <p:spPr>
          <a:xfrm>
            <a:off x="521208" y="5120687"/>
            <a:ext cx="11572875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根据上下文可知,作者在中国学习并沉浸在音乐中是一次美妙的人生之旅。故选D。</a:t>
            </a:r>
            <a:endParaRPr lang="en-US" altLang="zh-CN" sz="2300" dirty="0"/>
          </a:p>
        </p:txBody>
      </p:sp>
      <p:sp>
        <p:nvSpPr>
          <p:cNvPr id="11" name="QC_6_AN.124_1#5b30ffe8a.bracket?vbadefaultcenterpage=1&amp;parentnodeid=cc71922d1&amp;color=0,0,0&amp;vbapositionanswer=35&amp;vbahtmlprocessed=1&amp;answeroption=B"/>
          <p:cNvSpPr txBox="1"/>
          <p:nvPr/>
        </p:nvSpPr>
        <p:spPr>
          <a:xfrm>
            <a:off x="4317238" y="1439403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6_AN.127_1#cfdf34493.bracket?vbadefaultcenterpage=1&amp;parentnodeid=cc71922d1&amp;color=0,0,0&amp;vbapositionanswer=36&amp;vbahtmlprocessed=1&amp;answeroption=A"/>
          <p:cNvSpPr txBox="1"/>
          <p:nvPr/>
        </p:nvSpPr>
        <p:spPr>
          <a:xfrm>
            <a:off x="1829308" y="3012170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130_1#79dba9a3d.bracket?vbadefaultcenterpage=1&amp;parentnodeid=cc71922d1&amp;color=0,0,0&amp;vbapositionanswer=37&amp;vbahtmlprocessed=1&amp;answeroption=D"/>
          <p:cNvSpPr txBox="1"/>
          <p:nvPr/>
        </p:nvSpPr>
        <p:spPr>
          <a:xfrm>
            <a:off x="9268333" y="4580620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  <p:bldP spid="10" grpId="0" animBg="1" build="p"/>
      <p:bldP spid="11" grpId="0" build="p"/>
      <p:bldP spid="12" grpId="0" build="p"/>
      <p:bldP spid="1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2_1#7b0ed30d1.choices?vbadefaultcenterpage=1&amp;parentnodeid=cc71922d1&amp;color=0,0,0&amp;vbahtmlprocessed=1&amp;breaktoken=1&amp;bbb=1"/>
          <p:cNvSpPr/>
          <p:nvPr/>
        </p:nvSpPr>
        <p:spPr>
          <a:xfrm>
            <a:off x="521208" y="147715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33.(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.styles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B.works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C.instruments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.talents</a:t>
            </a:r>
            <a:endParaRPr lang="en-US" altLang="zh-CN" sz="2300" dirty="0"/>
          </a:p>
        </p:txBody>
      </p:sp>
      <p:sp>
        <p:nvSpPr>
          <p:cNvPr id="4" name="QC_6_AS.134_1#7b0ed30d1?vbadefaultcenterpage=1&amp;parentnodeid=cc71922d1&amp;color=0,0,0&amp;vbahtmlprocessed=1&amp;bbb=1"/>
          <p:cNvSpPr/>
          <p:nvPr/>
        </p:nvSpPr>
        <p:spPr>
          <a:xfrm>
            <a:off x="521208" y="1988835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根据上下文可知,此处指各种中国乐器所发出的不同声音。故选C。</a:t>
            </a:r>
            <a:endParaRPr lang="en-US" altLang="zh-CN" sz="2300" dirty="0"/>
          </a:p>
        </p:txBody>
      </p:sp>
      <p:sp>
        <p:nvSpPr>
          <p:cNvPr id="5" name="QC_6_BD.135_1#ba6cea05e.choices?vbadefaultcenterpage=1&amp;parentnodeid=cc71922d1&amp;color=0,0,0&amp;vbahtmlprocessed=1&amp;bbb=1"/>
          <p:cNvSpPr/>
          <p:nvPr/>
        </p:nvSpPr>
        <p:spPr>
          <a:xfrm>
            <a:off x="521208" y="2496200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34.(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.devote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B.share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C.gain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.provide</a:t>
            </a:r>
            <a:endParaRPr lang="en-US" altLang="zh-CN" sz="2300" dirty="0"/>
          </a:p>
        </p:txBody>
      </p:sp>
      <p:sp>
        <p:nvSpPr>
          <p:cNvPr id="7" name="QC_6_AS.137_1#ba6cea05e?vbadefaultcenterpage=1&amp;parentnodeid=cc71922d1&amp;color=0,0,0&amp;vbahtmlprocessed=1&amp;bbb=1&amp;hasbroken=1"/>
          <p:cNvSpPr/>
          <p:nvPr/>
        </p:nvSpPr>
        <p:spPr>
          <a:xfrm>
            <a:off x="521208" y="3009978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根据下文“I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spread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,作者的使命是向全世界分享这美妙的音乐体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验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。故选B。</a:t>
            </a:r>
            <a:endParaRPr lang="en-US" altLang="zh-CN" sz="2300" dirty="0"/>
          </a:p>
        </p:txBody>
      </p:sp>
      <p:sp>
        <p:nvSpPr>
          <p:cNvPr id="8" name="QC_6_BD.138_1#015269c7e.choices?vbadefaultcenterpage=1&amp;parentnodeid=cc71922d1&amp;color=0,0,0&amp;vbahtmlprocessed=1&amp;bbb=1"/>
          <p:cNvSpPr/>
          <p:nvPr/>
        </p:nvSpPr>
        <p:spPr>
          <a:xfrm>
            <a:off x="521208" y="4064650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000"/>
              </a:lnSpc>
              <a:tabLst>
                <a:tab pos="3923030" algn="l"/>
                <a:tab pos="6398260" algn="l"/>
                <a:tab pos="8874125" algn="l"/>
              </a:tabLst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35.(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.taste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B.joy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C.subject</a:t>
            </a:r>
            <a:r>
              <a:rPr lang="en-US" altLang="zh-CN" sz="23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.form</a:t>
            </a:r>
            <a:endParaRPr lang="en-US" altLang="zh-CN" sz="2300" dirty="0"/>
          </a:p>
        </p:txBody>
      </p:sp>
      <p:sp>
        <p:nvSpPr>
          <p:cNvPr id="10" name="QC_6_AS.140_1#015269c7e?vbadefaultcenterpage=1&amp;parentnodeid=cc71922d1&amp;color=0,0,0&amp;vbahtmlprocessed=1&amp;bbb=1&amp;hasbroken=1"/>
          <p:cNvSpPr/>
          <p:nvPr/>
        </p:nvSpPr>
        <p:spPr>
          <a:xfrm>
            <a:off x="521208" y="4578429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根据上文“amazing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experience”可知,作者要传播的是音乐带来的快乐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B。</a:t>
            </a:r>
            <a:endParaRPr lang="en-US" altLang="zh-CN" sz="2300" dirty="0"/>
          </a:p>
        </p:txBody>
      </p:sp>
      <p:sp>
        <p:nvSpPr>
          <p:cNvPr id="11" name="QC_6_AN.133_1#7b0ed30d1.bracket?vbadefaultcenterpage=1&amp;parentnodeid=cc71922d1&amp;color=0,0,0&amp;vbapositionanswer=38&amp;vbahtmlprocessed=1&amp;answeroption=C"/>
          <p:cNvSpPr txBox="1"/>
          <p:nvPr/>
        </p:nvSpPr>
        <p:spPr>
          <a:xfrm>
            <a:off x="6793103" y="1444451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QC_6_AN.136_1#ba6cea05e.bracket?vbadefaultcenterpage=1&amp;parentnodeid=cc71922d1&amp;color=0,0,0&amp;vbapositionanswer=39&amp;vbahtmlprocessed=1&amp;answeroption=B"/>
          <p:cNvSpPr txBox="1"/>
          <p:nvPr/>
        </p:nvSpPr>
        <p:spPr>
          <a:xfrm>
            <a:off x="4317238" y="2463498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  <p:sp>
        <p:nvSpPr>
          <p:cNvPr id="13" name="QC_6_AN.139_1#015269c7e.bracket?vbadefaultcenterpage=1&amp;parentnodeid=cc71922d1&amp;color=0,0,0&amp;vbapositionanswer=40&amp;vbahtmlprocessed=1&amp;answeroption=B"/>
          <p:cNvSpPr txBox="1"/>
          <p:nvPr/>
        </p:nvSpPr>
        <p:spPr>
          <a:xfrm>
            <a:off x="4317238" y="4031948"/>
            <a:ext cx="461665" cy="55399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600" b="1">
                <a:solidFill>
                  <a:srgbClr val="2C964C"/>
                </a:solidFill>
                <a:latin typeface="华文细黑" panose="02010600040101010101" pitchFamily="2" charset="-122"/>
              </a:rPr>
              <a:t>√</a:t>
            </a:r>
            <a:endParaRPr lang="zh-CN" altLang="en-US" sz="3600" b="1">
              <a:solidFill>
                <a:srgbClr val="2C964C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  <p:bldP spid="10" grpId="0" animBg="1" build="p"/>
      <p:bldP spid="11" grpId="0" build="p"/>
      <p:bldP spid="12" grpId="0" build="p"/>
      <p:bldP spid="1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3f3d43cf?vbadefaultcenterpage=1&amp;parentnodeid=0bfe06a23&amp;color=55,54,52&amp;vbahtmlprocessed=1&amp;breaktoken=1&amp;bbb=1"/>
          <p:cNvSpPr/>
          <p:nvPr/>
        </p:nvSpPr>
        <p:spPr>
          <a:xfrm>
            <a:off x="521208" y="720000"/>
            <a:ext cx="11146536" cy="44488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第二节</a:t>
            </a:r>
            <a:r>
              <a:rPr lang="en-US" altLang="zh-CN" sz="2400" b="1" i="0" dirty="0">
                <a:solidFill>
                  <a:srgbClr val="37363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（共10小题；每小题1.5分,满分15分）</a:t>
            </a:r>
            <a:endParaRPr lang="en-US" altLang="zh-CN" sz="2400" dirty="0"/>
          </a:p>
        </p:txBody>
      </p:sp>
      <p:sp>
        <p:nvSpPr>
          <p:cNvPr id="3" name="QM_5_BD.141_1#ba440e08a?vbadefaultcenterpage=1&amp;parentnodeid=b3f3d43cf&amp;color=0,0,0&amp;vbahtmlprocessed=1&amp;bbb=1&amp;hasbroken=1"/>
          <p:cNvSpPr/>
          <p:nvPr/>
        </p:nvSpPr>
        <p:spPr>
          <a:xfrm>
            <a:off x="521208" y="1211235"/>
            <a:ext cx="11146536" cy="52403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阅读下面短文,在空白处填入1个适当的单词或括号内单词的正确形式。</a:t>
            </a:r>
            <a:endParaRPr lang="en-US" altLang="zh-CN" sz="2300" dirty="0"/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Palace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Museum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Beijing,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capital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waste-free.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720,000-square-meter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structure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managed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36.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（reduce）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rubbish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110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37.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decrease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310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logged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January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2020,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zero-waste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38.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launch）,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museum.</a:t>
            </a:r>
            <a:endParaRPr lang="en-US" altLang="zh-CN" sz="2300" dirty="0"/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39.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（protect）features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six-century-old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historical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relic,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action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visitors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tourists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habit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40.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museum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recycled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32,000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plastic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bottles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8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41.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（product）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June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2021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October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2023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42.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equal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reduction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carbon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emission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931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kilograms.</a:t>
            </a:r>
            <a:endParaRPr lang="en-US" altLang="zh-CN" sz="2300" dirty="0"/>
          </a:p>
        </p:txBody>
      </p:sp>
      <p:sp>
        <p:nvSpPr>
          <p:cNvPr id="4" name="QM_5_AN.142_1#ba440e08a.blank?vbadefaultcenterpage=1&amp;parentnodeid=b3f3d43cf&amp;color=0,0,0&amp;vbapositionanswer=41&amp;vbahtmlprocessed=1&amp;bbb=1"/>
          <p:cNvSpPr/>
          <p:nvPr/>
        </p:nvSpPr>
        <p:spPr>
          <a:xfrm>
            <a:off x="6564821" y="2147733"/>
            <a:ext cx="1365250" cy="4143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reduce</a:t>
            </a:r>
            <a:endParaRPr lang="en-US" altLang="zh-CN" sz="2300" dirty="0"/>
          </a:p>
        </p:txBody>
      </p:sp>
      <p:sp>
        <p:nvSpPr>
          <p:cNvPr id="5" name="QM_5_AN.143_1#ba440e08a.blank?vbadefaultcenterpage=1&amp;parentnodeid=b3f3d43cf&amp;color=0,0,0&amp;vbapositionanswer=42&amp;vbahtmlprocessed=1&amp;bbb=1"/>
          <p:cNvSpPr/>
          <p:nvPr/>
        </p:nvSpPr>
        <p:spPr>
          <a:xfrm>
            <a:off x="6298375" y="2630333"/>
            <a:ext cx="569913" cy="4181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endParaRPr lang="en-US" altLang="zh-CN" sz="2300" dirty="0"/>
          </a:p>
        </p:txBody>
      </p:sp>
      <p:sp>
        <p:nvSpPr>
          <p:cNvPr id="6" name="QM_5_AN.144_1#ba440e08a.blank?vbadefaultcenterpage=1&amp;parentnodeid=b3f3d43cf&amp;color=0,0,0&amp;vbapositionanswer=43&amp;vbahtmlprocessed=1&amp;bbb=1"/>
          <p:cNvSpPr/>
          <p:nvPr/>
        </p:nvSpPr>
        <p:spPr>
          <a:xfrm>
            <a:off x="8412671" y="3112933"/>
            <a:ext cx="1870075" cy="4143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launched</a:t>
            </a:r>
            <a:endParaRPr lang="en-US" altLang="zh-CN" sz="2300" dirty="0"/>
          </a:p>
        </p:txBody>
      </p:sp>
      <p:sp>
        <p:nvSpPr>
          <p:cNvPr id="7" name="QM_5_AN.145_1#ba440e08a.blank?vbadefaultcenterpage=1&amp;parentnodeid=b3f3d43cf&amp;color=0,0,0&amp;vbapositionanswer=44&amp;vbahtmlprocessed=1&amp;bbb=1"/>
          <p:cNvSpPr/>
          <p:nvPr/>
        </p:nvSpPr>
        <p:spPr>
          <a:xfrm>
            <a:off x="2372233" y="4065433"/>
            <a:ext cx="1397000" cy="4181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protecting</a:t>
            </a:r>
            <a:endParaRPr lang="en-US" altLang="zh-CN" sz="2300" dirty="0"/>
          </a:p>
        </p:txBody>
      </p:sp>
      <p:sp>
        <p:nvSpPr>
          <p:cNvPr id="8" name="QM_5_AN.146_1#ba440e08a.blank?vbadefaultcenterpage=1&amp;parentnodeid=b3f3d43cf&amp;color=0,0,0&amp;vbapositionanswer=45&amp;vbahtmlprocessed=1&amp;bbb=1"/>
          <p:cNvSpPr/>
          <p:nvPr/>
        </p:nvSpPr>
        <p:spPr>
          <a:xfrm>
            <a:off x="8049133" y="4560733"/>
            <a:ext cx="455613" cy="4181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endParaRPr lang="en-US" altLang="zh-CN" sz="2300" dirty="0"/>
          </a:p>
        </p:txBody>
      </p:sp>
      <p:sp>
        <p:nvSpPr>
          <p:cNvPr id="9" name="QM_5_AN.147_1#ba440e08a.blank?vbadefaultcenterpage=1&amp;parentnodeid=b3f3d43cf&amp;color=0,0,0&amp;vbapositionanswer=46&amp;vbahtmlprocessed=1&amp;bbb=1"/>
          <p:cNvSpPr/>
          <p:nvPr/>
        </p:nvSpPr>
        <p:spPr>
          <a:xfrm>
            <a:off x="940308" y="5513233"/>
            <a:ext cx="1219200" cy="4181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products</a:t>
            </a:r>
            <a:endParaRPr lang="en-US" altLang="zh-CN" sz="2300" dirty="0"/>
          </a:p>
        </p:txBody>
      </p:sp>
      <p:sp>
        <p:nvSpPr>
          <p:cNvPr id="10" name="QM_5_AN.148_1#ba440e08a.blank?vbadefaultcenterpage=1&amp;parentnodeid=b3f3d43cf&amp;color=0,0,0&amp;vbapositionanswer=47&amp;vbahtmlprocessed=1&amp;bbb=1"/>
          <p:cNvSpPr/>
          <p:nvPr/>
        </p:nvSpPr>
        <p:spPr>
          <a:xfrm>
            <a:off x="9381046" y="5525933"/>
            <a:ext cx="927100" cy="4181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49_1#ba440e08a?vbadefaultcenterpage=1&amp;parentnodeid=b3f3d43cf&amp;color=0,0,0&amp;vbahtmlprocessed=1&amp;breaktoken=1&amp;bbb=1&amp;hasbroken=1"/>
          <p:cNvSpPr/>
          <p:nvPr/>
        </p:nvSpPr>
        <p:spPr>
          <a:xfrm>
            <a:off x="521208" y="1738424"/>
            <a:ext cx="11146536" cy="3652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Palace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Museum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science-based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cautious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approach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target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minimize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buried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43.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burned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infinitely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zero,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museum.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44.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（approximate）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3,000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museum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staff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members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40,000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tourist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guides,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million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visitors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45.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3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</a:t>
            </a:r>
            <a:r>
              <a:rPr lang="en-US" altLang="zh-CN" sz="23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（participate）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figure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updating.</a:t>
            </a:r>
            <a:endParaRPr lang="en-US" altLang="zh-CN" sz="2300" dirty="0"/>
          </a:p>
        </p:txBody>
      </p:sp>
      <p:sp>
        <p:nvSpPr>
          <p:cNvPr id="3" name="QM_5_AN.150_1#ba440e08a.blank?vbadefaultcenterpage=1&amp;parentnodeid=b3f3d43cf&amp;color=0,0,0&amp;vbapositionanswer=48&amp;vbahtmlprocessed=1&amp;bbb=1"/>
          <p:cNvSpPr/>
          <p:nvPr/>
        </p:nvSpPr>
        <p:spPr>
          <a:xfrm>
            <a:off x="3389821" y="2774744"/>
            <a:ext cx="455613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endParaRPr lang="en-US" altLang="zh-CN" sz="2300" dirty="0"/>
          </a:p>
        </p:txBody>
      </p:sp>
      <p:sp>
        <p:nvSpPr>
          <p:cNvPr id="4" name="QM_5_AN.151_1#ba440e08a.blank?vbadefaultcenterpage=1&amp;parentnodeid=b3f3d43cf&amp;color=0,0,0&amp;vbapositionanswer=49&amp;vbahtmlprocessed=1&amp;bbb=1"/>
          <p:cNvSpPr/>
          <p:nvPr/>
        </p:nvSpPr>
        <p:spPr>
          <a:xfrm>
            <a:off x="3150172" y="3828843"/>
            <a:ext cx="1900238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approximately</a:t>
            </a:r>
            <a:endParaRPr lang="en-US" altLang="zh-CN" sz="2300" dirty="0"/>
          </a:p>
        </p:txBody>
      </p:sp>
      <p:sp>
        <p:nvSpPr>
          <p:cNvPr id="5" name="QM_5_AN.152_1#ba440e08a.blank?vbadefaultcenterpage=1&amp;parentnodeid=b3f3d43cf&amp;color=0,0,0&amp;vbapositionanswer=50&amp;vbahtmlprocessed=1&amp;bbb=1"/>
          <p:cNvSpPr/>
          <p:nvPr/>
        </p:nvSpPr>
        <p:spPr>
          <a:xfrm>
            <a:off x="6741033" y="4362243"/>
            <a:ext cx="2290763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participated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153_1#ba440e08a?vbadefaultcenterpage=1&amp;parentnodeid=b3f3d43cf&amp;color=0,0,0&amp;vbahtmlprocessed=1&amp;breaktoken=1&amp;bbb=1"/>
          <p:cNvSpPr/>
          <p:nvPr/>
        </p:nvSpPr>
        <p:spPr>
          <a:xfrm>
            <a:off x="521208" y="122823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本文是一篇新闻报道。文章主要报道了故宫零垃圾运动。</a:t>
            </a:r>
            <a:endParaRPr lang="en-US" altLang="zh-CN" sz="2300" dirty="0"/>
          </a:p>
        </p:txBody>
      </p:sp>
      <p:sp>
        <p:nvSpPr>
          <p:cNvPr id="3" name="QB_6_BD.154_1#63afd4ae2?vbadefaultcenterpage=1&amp;parentnodeid=ba440e08a&amp;color=0,0,0&amp;vbahtmlprocessed=1&amp;bbb=1"/>
          <p:cNvSpPr/>
          <p:nvPr/>
        </p:nvSpPr>
        <p:spPr>
          <a:xfrm>
            <a:off x="521208" y="1737376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36.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300" dirty="0"/>
          </a:p>
        </p:txBody>
      </p:sp>
      <p:sp>
        <p:nvSpPr>
          <p:cNvPr id="4" name="QB_6_AN.155_1#63afd4ae2.blank?vbadefaultcenterpage=1&amp;parentnodeid=ba440e08a&amp;color=0,0,0&amp;vbapositionanswer=51&amp;vbahtmlprocessed=1&amp;bbb=1"/>
          <p:cNvSpPr/>
          <p:nvPr/>
        </p:nvSpPr>
        <p:spPr>
          <a:xfrm>
            <a:off x="940308" y="1685941"/>
            <a:ext cx="1365250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reduce</a:t>
            </a:r>
            <a:endParaRPr lang="en-US" altLang="zh-CN" sz="2300" dirty="0"/>
          </a:p>
        </p:txBody>
      </p:sp>
      <p:sp>
        <p:nvSpPr>
          <p:cNvPr id="5" name="QB_6_AS.156_1#63afd4ae2?vbadefaultcenterpage=1&amp;parentnodeid=ba440e08a&amp;color=0,0,0&amp;vbahtmlprocessed=1&amp;bbb=1"/>
          <p:cNvSpPr/>
          <p:nvPr/>
        </p:nvSpPr>
        <p:spPr>
          <a:xfrm>
            <a:off x="521208" y="2244741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manage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sth.为固定搭配,意为“设法做成某事”。故此空填to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reduce。</a:t>
            </a:r>
            <a:endParaRPr lang="en-US" altLang="zh-CN" sz="2300" dirty="0"/>
          </a:p>
        </p:txBody>
      </p:sp>
      <p:sp>
        <p:nvSpPr>
          <p:cNvPr id="6" name="QB_6_BD.157_1#d6f00a753?vbadefaultcenterpage=1&amp;parentnodeid=ba440e08a&amp;color=0,0,0&amp;vbahtmlprocessed=1&amp;bbb=1"/>
          <p:cNvSpPr/>
          <p:nvPr/>
        </p:nvSpPr>
        <p:spPr>
          <a:xfrm>
            <a:off x="521208" y="2752106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37.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endParaRPr lang="en-US" altLang="zh-CN" sz="2300" dirty="0"/>
          </a:p>
        </p:txBody>
      </p:sp>
      <p:sp>
        <p:nvSpPr>
          <p:cNvPr id="7" name="QB_6_AN.158_1#d6f00a753.blank?vbadefaultcenterpage=1&amp;parentnodeid=ba440e08a&amp;color=0,0,0&amp;vbapositionanswer=52&amp;vbahtmlprocessed=1&amp;bbb=1"/>
          <p:cNvSpPr/>
          <p:nvPr/>
        </p:nvSpPr>
        <p:spPr>
          <a:xfrm>
            <a:off x="902208" y="2700671"/>
            <a:ext cx="569913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endParaRPr lang="en-US" altLang="zh-CN" sz="2300" dirty="0"/>
          </a:p>
        </p:txBody>
      </p:sp>
      <p:sp>
        <p:nvSpPr>
          <p:cNvPr id="8" name="QB_6_AS.159_1#d6f00a753?vbadefaultcenterpage=1&amp;parentnodeid=ba440e08a&amp;color=0,0,0&amp;vbahtmlprocessed=1&amp;bbb=1"/>
          <p:cNvSpPr/>
          <p:nvPr/>
        </p:nvSpPr>
        <p:spPr>
          <a:xfrm>
            <a:off x="521208" y="3259471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此处意为“对公众开放”。公众：the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public。故此空填the。</a:t>
            </a:r>
            <a:endParaRPr lang="en-US" altLang="zh-CN" sz="2300" dirty="0"/>
          </a:p>
        </p:txBody>
      </p:sp>
      <p:sp>
        <p:nvSpPr>
          <p:cNvPr id="9" name="QB_6_BD.160_1#ac93678fc?vbadefaultcenterpage=1&amp;parentnodeid=ba440e08a&amp;color=0,0,0&amp;vbahtmlprocessed=1&amp;bbb=1"/>
          <p:cNvSpPr/>
          <p:nvPr/>
        </p:nvSpPr>
        <p:spPr>
          <a:xfrm>
            <a:off x="521208" y="3766836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38.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300" dirty="0"/>
          </a:p>
        </p:txBody>
      </p:sp>
      <p:sp>
        <p:nvSpPr>
          <p:cNvPr id="10" name="QB_6_AN.161_1#ac93678fc.blank?vbadefaultcenterpage=1&amp;parentnodeid=ba440e08a&amp;color=0,0,0&amp;vbapositionanswer=53&amp;vbahtmlprocessed=1&amp;bbb=1"/>
          <p:cNvSpPr/>
          <p:nvPr/>
        </p:nvSpPr>
        <p:spPr>
          <a:xfrm>
            <a:off x="902208" y="3715401"/>
            <a:ext cx="1870075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launched</a:t>
            </a:r>
            <a:endParaRPr lang="en-US" altLang="zh-CN" sz="2300" dirty="0"/>
          </a:p>
        </p:txBody>
      </p:sp>
      <p:sp>
        <p:nvSpPr>
          <p:cNvPr id="11" name="QB_6_AS.162_1#ac93678fc?vbadefaultcenterpage=1&amp;parentnodeid=ba440e08a&amp;color=0,0,0&amp;vbahtmlprocessed=1&amp;bbb=1&amp;hasbroken=1"/>
          <p:cNvSpPr/>
          <p:nvPr/>
        </p:nvSpPr>
        <p:spPr>
          <a:xfrm>
            <a:off x="521208" y="4280614"/>
            <a:ext cx="11146536" cy="1523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这句话的主语是a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zero-waste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campaign,为可数名词单数,空缺处的成份是谓语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,与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主语之间为动宾关系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,时间状语为in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January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2020,时态应为一般过去时。故此空填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launched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63_1#f524d4af2?vbadefaultcenterpage=1&amp;parentnodeid=ba440e08a&amp;color=0,0,0&amp;vbahtmlprocessed=1&amp;breaktoken=1&amp;bbb=1"/>
          <p:cNvSpPr/>
          <p:nvPr/>
        </p:nvSpPr>
        <p:spPr>
          <a:xfrm>
            <a:off x="521208" y="722377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39.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300" dirty="0"/>
          </a:p>
        </p:txBody>
      </p:sp>
      <p:sp>
        <p:nvSpPr>
          <p:cNvPr id="3" name="QB_6_AN.164_1#f524d4af2.blank?vbadefaultcenterpage=1&amp;parentnodeid=ba440e08a&amp;color=0,0,0&amp;vbapositionanswer=54&amp;vbahtmlprocessed=1&amp;bbb=1"/>
          <p:cNvSpPr/>
          <p:nvPr/>
        </p:nvSpPr>
        <p:spPr>
          <a:xfrm>
            <a:off x="927608" y="658242"/>
            <a:ext cx="1397000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protecting</a:t>
            </a:r>
            <a:endParaRPr lang="en-US" altLang="zh-CN" sz="2300" dirty="0"/>
          </a:p>
        </p:txBody>
      </p:sp>
      <p:sp>
        <p:nvSpPr>
          <p:cNvPr id="4" name="QB_6_AS.165_1#f524d4af2?vbadefaultcenterpage=1&amp;parentnodeid=ba440e08a&amp;color=0,0,0&amp;vbahtmlprocessed=1&amp;bbb=1&amp;hasbroken=1"/>
          <p:cNvSpPr/>
          <p:nvPr/>
        </p:nvSpPr>
        <p:spPr>
          <a:xfrm>
            <a:off x="521208" y="1240472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这句话的逻辑主语为the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action,逻辑主语与protect之间为主动关系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。故此空填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protecting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300" dirty="0"/>
          </a:p>
        </p:txBody>
      </p:sp>
      <p:sp>
        <p:nvSpPr>
          <p:cNvPr id="5" name="QB_6_BD.166_1#fb5bef80b?vbadefaultcenterpage=1&amp;parentnodeid=ba440e08a&amp;color=0,0,0&amp;vbahtmlprocessed=1&amp;bbb=1"/>
          <p:cNvSpPr/>
          <p:nvPr/>
        </p:nvSpPr>
        <p:spPr>
          <a:xfrm>
            <a:off x="521208" y="2295144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40.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300" dirty="0"/>
          </a:p>
        </p:txBody>
      </p:sp>
      <p:sp>
        <p:nvSpPr>
          <p:cNvPr id="6" name="QB_6_AN.167_1#fb5bef80b.blank?vbadefaultcenterpage=1&amp;parentnodeid=ba440e08a&amp;color=0,0,0&amp;vbapositionanswer=55&amp;vbahtmlprocessed=1&amp;bbb=1"/>
          <p:cNvSpPr/>
          <p:nvPr/>
        </p:nvSpPr>
        <p:spPr>
          <a:xfrm>
            <a:off x="889508" y="2243709"/>
            <a:ext cx="455613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endParaRPr lang="en-US" altLang="zh-CN" sz="2300" dirty="0"/>
          </a:p>
        </p:txBody>
      </p:sp>
      <p:sp>
        <p:nvSpPr>
          <p:cNvPr id="7" name="QB_6_AS.168_1#fb5bef80b?vbadefaultcenterpage=1&amp;parentnodeid=ba440e08a&amp;color=0,0,0&amp;vbahtmlprocessed=1&amp;bbb=1"/>
          <p:cNvSpPr/>
          <p:nvPr/>
        </p:nvSpPr>
        <p:spPr>
          <a:xfrm>
            <a:off x="521208" y="2802509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habit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of为固定搭配,意为“养成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的习惯”。故此空填of。</a:t>
            </a:r>
            <a:endParaRPr lang="en-US" altLang="zh-CN" sz="2300" dirty="0"/>
          </a:p>
        </p:txBody>
      </p:sp>
      <p:sp>
        <p:nvSpPr>
          <p:cNvPr id="8" name="QB_6_BD.169_1#68b916fc8?vbadefaultcenterpage=1&amp;parentnodeid=ba440e08a&amp;color=0,0,0&amp;vbahtmlprocessed=1&amp;bbb=1"/>
          <p:cNvSpPr/>
          <p:nvPr/>
        </p:nvSpPr>
        <p:spPr>
          <a:xfrm>
            <a:off x="521208" y="3309874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41.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300" dirty="0"/>
          </a:p>
        </p:txBody>
      </p:sp>
      <p:sp>
        <p:nvSpPr>
          <p:cNvPr id="9" name="QB_6_AN.170_1#68b916fc8.blank?vbadefaultcenterpage=1&amp;parentnodeid=ba440e08a&amp;color=0,0,0&amp;vbapositionanswer=56&amp;vbahtmlprocessed=1&amp;bbb=1"/>
          <p:cNvSpPr/>
          <p:nvPr/>
        </p:nvSpPr>
        <p:spPr>
          <a:xfrm>
            <a:off x="940308" y="3245739"/>
            <a:ext cx="1219200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products</a:t>
            </a:r>
            <a:endParaRPr lang="en-US" altLang="zh-CN" sz="2300" dirty="0"/>
          </a:p>
        </p:txBody>
      </p:sp>
      <p:sp>
        <p:nvSpPr>
          <p:cNvPr id="10" name="QB_6_AS.171_1#68b916fc8?vbadefaultcenterpage=1&amp;parentnodeid=ba440e08a&amp;color=0,0,0&amp;vbahtmlprocessed=1&amp;bbb=1&amp;hasbroken=1"/>
          <p:cNvSpPr/>
          <p:nvPr/>
        </p:nvSpPr>
        <p:spPr>
          <a:xfrm>
            <a:off x="521208" y="3823652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product为可数名词,意为“产品”,make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creative后需接名词作宾语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此空填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products。</a:t>
            </a:r>
            <a:endParaRPr lang="en-US" altLang="zh-CN" sz="2300" dirty="0"/>
          </a:p>
        </p:txBody>
      </p:sp>
      <p:sp>
        <p:nvSpPr>
          <p:cNvPr id="11" name="QB_6_BD.172_1#010712d07?vbadefaultcenterpage=1&amp;parentnodeid=ba440e08a&amp;color=0,0,0&amp;vbahtmlprocessed=1&amp;bbb=1"/>
          <p:cNvSpPr/>
          <p:nvPr/>
        </p:nvSpPr>
        <p:spPr>
          <a:xfrm>
            <a:off x="521208" y="4878324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42.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2300" dirty="0"/>
          </a:p>
        </p:txBody>
      </p:sp>
      <p:sp>
        <p:nvSpPr>
          <p:cNvPr id="12" name="QB_6_AN.173_1#010712d07.blank?vbadefaultcenterpage=1&amp;parentnodeid=ba440e08a&amp;color=0,0,0&amp;vbapositionanswer=57&amp;vbahtmlprocessed=1&amp;bbb=1"/>
          <p:cNvSpPr/>
          <p:nvPr/>
        </p:nvSpPr>
        <p:spPr>
          <a:xfrm>
            <a:off x="940308" y="4826889"/>
            <a:ext cx="927100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endParaRPr lang="en-US" altLang="zh-CN" sz="2300" dirty="0"/>
          </a:p>
        </p:txBody>
      </p:sp>
      <p:sp>
        <p:nvSpPr>
          <p:cNvPr id="13" name="QB_6_AS.174_1#010712d07?vbadefaultcenterpage=1&amp;parentnodeid=ba440e08a&amp;color=0,0,0&amp;vbahtmlprocessed=1&amp;bbb=1&amp;hasbroken=1"/>
          <p:cNvSpPr/>
          <p:nvPr/>
        </p:nvSpPr>
        <p:spPr>
          <a:xfrm>
            <a:off x="521208" y="5392102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此句为非限制性定语从句,此空为从句主语位置,主句是一件事,需用which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指代。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故此空填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which。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5_1#90e0e1f76?vbadefaultcenterpage=1&amp;parentnodeid=ba440e08a&amp;color=0,0,0&amp;vbahtmlprocessed=1&amp;breaktoken=1&amp;bbb=1"/>
          <p:cNvSpPr/>
          <p:nvPr/>
        </p:nvSpPr>
        <p:spPr>
          <a:xfrm>
            <a:off x="521208" y="1498108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43.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300" dirty="0"/>
          </a:p>
        </p:txBody>
      </p:sp>
      <p:sp>
        <p:nvSpPr>
          <p:cNvPr id="3" name="QB_6_AN.176_1#90e0e1f76.blank?vbadefaultcenterpage=1&amp;parentnodeid=ba440e08a&amp;color=0,0,0&amp;vbapositionanswer=58&amp;vbahtmlprocessed=1&amp;bbb=1"/>
          <p:cNvSpPr/>
          <p:nvPr/>
        </p:nvSpPr>
        <p:spPr>
          <a:xfrm>
            <a:off x="889508" y="1446673"/>
            <a:ext cx="455613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endParaRPr lang="en-US" altLang="zh-CN" sz="2300" dirty="0"/>
          </a:p>
        </p:txBody>
      </p:sp>
      <p:sp>
        <p:nvSpPr>
          <p:cNvPr id="4" name="QB_6_AS.177_1#90e0e1f76?vbadefaultcenterpage=1&amp;parentnodeid=ba440e08a&amp;color=0,0,0&amp;vbahtmlprocessed=1&amp;bbb=1&amp;hasbroken=1"/>
          <p:cNvSpPr/>
          <p:nvPr/>
        </p:nvSpPr>
        <p:spPr>
          <a:xfrm>
            <a:off x="521208" y="2016203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buried与burned为并列选择关系,句意为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：其目标是尽量减少需要填埋或燃烧的垃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圾的产生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。故此空填or。</a:t>
            </a:r>
            <a:endParaRPr lang="en-US" altLang="zh-CN" sz="2300" dirty="0"/>
          </a:p>
        </p:txBody>
      </p:sp>
      <p:sp>
        <p:nvSpPr>
          <p:cNvPr id="5" name="QB_6_BD.178_1#c6dc2b6e4?vbadefaultcenterpage=1&amp;parentnodeid=ba440e08a&amp;color=0,0,0&amp;vbahtmlprocessed=1&amp;bbb=1"/>
          <p:cNvSpPr/>
          <p:nvPr/>
        </p:nvSpPr>
        <p:spPr>
          <a:xfrm>
            <a:off x="521208" y="3070875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44.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300" dirty="0"/>
          </a:p>
        </p:txBody>
      </p:sp>
      <p:sp>
        <p:nvSpPr>
          <p:cNvPr id="6" name="QB_6_AN.179_1#c6dc2b6e4.blank?vbadefaultcenterpage=1&amp;parentnodeid=ba440e08a&amp;color=0,0,0&amp;vbapositionanswer=59&amp;vbahtmlprocessed=1&amp;bbb=1"/>
          <p:cNvSpPr/>
          <p:nvPr/>
        </p:nvSpPr>
        <p:spPr>
          <a:xfrm>
            <a:off x="889508" y="3006740"/>
            <a:ext cx="1900238" cy="4562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approximately</a:t>
            </a:r>
            <a:endParaRPr lang="en-US" altLang="zh-CN" sz="2300" dirty="0"/>
          </a:p>
        </p:txBody>
      </p:sp>
      <p:sp>
        <p:nvSpPr>
          <p:cNvPr id="7" name="QB_6_AS.180_1#c6dc2b6e4?vbadefaultcenterpage=1&amp;parentnodeid=ba440e08a&amp;color=0,0,0&amp;vbahtmlprocessed=1&amp;bbb=1"/>
          <p:cNvSpPr/>
          <p:nvPr/>
        </p:nvSpPr>
        <p:spPr>
          <a:xfrm>
            <a:off x="521208" y="3578240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此处需用副词作状语,修饰后面的数字。故此空填approximately。</a:t>
            </a:r>
            <a:endParaRPr lang="en-US" altLang="zh-CN" sz="2300" dirty="0"/>
          </a:p>
        </p:txBody>
      </p:sp>
      <p:sp>
        <p:nvSpPr>
          <p:cNvPr id="8" name="QB_6_BD.181_1#97fa8f78f?vbadefaultcenterpage=1&amp;parentnodeid=ba440e08a&amp;color=0,0,0&amp;vbahtmlprocessed=1&amp;bbb=1"/>
          <p:cNvSpPr/>
          <p:nvPr/>
        </p:nvSpPr>
        <p:spPr>
          <a:xfrm>
            <a:off x="521208" y="4085605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45.</a:t>
            </a:r>
            <a:r>
              <a:rPr lang="en-US" altLang="zh-CN" sz="23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sz="2300" dirty="0"/>
          </a:p>
        </p:txBody>
      </p:sp>
      <p:sp>
        <p:nvSpPr>
          <p:cNvPr id="9" name="QB_6_AN.182_1#97fa8f78f.blank?vbadefaultcenterpage=1&amp;parentnodeid=ba440e08a&amp;color=0,0,0&amp;vbapositionanswer=60&amp;vbahtmlprocessed=1&amp;bbb=1"/>
          <p:cNvSpPr/>
          <p:nvPr/>
        </p:nvSpPr>
        <p:spPr>
          <a:xfrm>
            <a:off x="914908" y="4021470"/>
            <a:ext cx="2290763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>
              <a:lnSpc>
                <a:spcPts val="40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participated</a:t>
            </a:r>
            <a:endParaRPr lang="en-US" altLang="zh-CN" sz="2300" dirty="0"/>
          </a:p>
        </p:txBody>
      </p:sp>
      <p:sp>
        <p:nvSpPr>
          <p:cNvPr id="10" name="QB_6_AS.183_1#97fa8f78f?vbadefaultcenterpage=1&amp;parentnodeid=ba440e08a&amp;color=0,0,0&amp;vbahtmlprocessed=1&amp;bbb=1&amp;hasbroken=1"/>
          <p:cNvSpPr/>
          <p:nvPr/>
        </p:nvSpPr>
        <p:spPr>
          <a:xfrm>
            <a:off x="521208" y="4599384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1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300" b="1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分析句子结构可知,此空为谓语,主语为并列复数名词,时间状语是Up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till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,需</a:t>
            </a:r>
            <a:endParaRPr lang="en-US" altLang="zh-CN" sz="2300" b="0" i="0">
              <a:solidFill>
                <a:srgbClr val="2C964C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用现在完成时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。故此空填have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participated。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5604864f2?segpoint=1&amp;vbadefaultcenterpage=1&amp;parentnodeid=bd533907a&amp;color=0,0,0&amp;vbahtmlprocessed=1&amp;breaktoken=1&amp;bbb=1"/>
          <p:cNvSpPr/>
          <p:nvPr/>
        </p:nvSpPr>
        <p:spPr>
          <a:xfrm>
            <a:off x="521208" y="1218994"/>
            <a:ext cx="11146536" cy="47196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本试题卷共8页。全卷满分120分。考试用时120</a:t>
            </a:r>
            <a:r>
              <a:rPr lang="en-US" altLang="zh-CN" sz="23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分钟。</a:t>
            </a:r>
            <a:endParaRPr lang="en-US" altLang="zh-CN" sz="23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注意事项：</a:t>
            </a:r>
            <a:endParaRPr kumimoji="0" lang="en-US" altLang="zh-CN" sz="2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1.答题前，先将自己的姓名、准考证号填写在答题卡上，并将准考证号条形码粘贴</a:t>
            </a:r>
            <a:endParaRPr kumimoji="0" lang="en-US" altLang="zh-CN" sz="2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在答题卡上的指定位置。</a:t>
            </a:r>
            <a:endParaRPr kumimoji="0" lang="en-US" altLang="zh-CN" sz="2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2.选择题的作答：每小题选出答案后，用2B铅笔把答题卡上对应题目的答案标号涂</a:t>
            </a:r>
            <a:endParaRPr kumimoji="0" lang="en-US" altLang="zh-CN" sz="2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黑，写在试题卷、草稿纸和答题卡上的非答题区域均无效。</a:t>
            </a:r>
            <a:endParaRPr kumimoji="0" lang="en-US" altLang="zh-CN" sz="2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3.非选择题的作答：用签字笔直接写在答题卡上对应的答题区域内。写在试题卷、</a:t>
            </a:r>
            <a:endParaRPr kumimoji="0" lang="en-US" altLang="zh-CN" sz="2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草稿纸和答题卡上的非答题区域均无效。</a:t>
            </a:r>
            <a:endParaRPr kumimoji="0" lang="en-US" altLang="zh-CN" sz="2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2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4.考试结束后，请将本试题卷和答题卡一并上交。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b12f9e48?vbadefaultcenterpage=1&amp;parentnodeid=bd533907a&amp;color=55,54,52&amp;vbahtmlprocessed=1&amp;breaktoken=1&amp;bbb=1"/>
          <p:cNvSpPr/>
          <p:nvPr/>
        </p:nvSpPr>
        <p:spPr>
          <a:xfrm>
            <a:off x="521208" y="720000"/>
            <a:ext cx="11146536" cy="9499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第三部分</a:t>
            </a:r>
            <a:r>
              <a:rPr lang="en-US" altLang="zh-CN" sz="2600" b="1" i="0" dirty="0">
                <a:solidFill>
                  <a:srgbClr val="37363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写作（共两节,满分40分）</a:t>
            </a:r>
            <a:endParaRPr lang="en-US" altLang="zh-CN" sz="2600" dirty="0"/>
          </a:p>
        </p:txBody>
      </p:sp>
      <p:sp>
        <p:nvSpPr>
          <p:cNvPr id="3" name="C_4_BD#ed340e9ae?vbadefaultcenterpage=1&amp;parentnodeid=bb12f9e48&amp;color=55,54,52&amp;vbahtmlprocessed=1&amp;bbb=1"/>
          <p:cNvSpPr/>
          <p:nvPr/>
        </p:nvSpPr>
        <p:spPr>
          <a:xfrm>
            <a:off x="521208" y="1305358"/>
            <a:ext cx="11146536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第一节</a:t>
            </a:r>
            <a:r>
              <a:rPr lang="en-US" altLang="zh-CN" sz="2400" b="1" i="0" dirty="0">
                <a:solidFill>
                  <a:srgbClr val="37363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（满分15分）</a:t>
            </a:r>
            <a:endParaRPr lang="en-US" altLang="zh-CN" sz="2400" dirty="0"/>
          </a:p>
        </p:txBody>
      </p:sp>
      <p:sp>
        <p:nvSpPr>
          <p:cNvPr id="4" name="QO_5_BD.184_1#a4effb9f6?vbadefaultcenterpage=1&amp;parentnodeid=ed340e9ae&amp;color=0,0,0&amp;vbahtmlprocessed=1&amp;bbb=1&amp;hasbroken=1"/>
          <p:cNvSpPr/>
          <p:nvPr/>
        </p:nvSpPr>
        <p:spPr>
          <a:xfrm>
            <a:off x="521208" y="1835568"/>
            <a:ext cx="11146536" cy="989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上周六你校英语俱乐部开展了以“Is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teenagers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abroad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?”为</a:t>
            </a:r>
            <a:endParaRPr lang="en-US" altLang="zh-CN" sz="23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题的辩论赛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。请你为本次辩论赛写一篇英语报道,内容包括：</a:t>
            </a:r>
            <a:endParaRPr lang="en-US" altLang="zh-CN" sz="2300" dirty="0"/>
          </a:p>
        </p:txBody>
      </p:sp>
      <p:sp>
        <p:nvSpPr>
          <p:cNvPr id="5" name="QO_5_BD.184_2#a4effb9f6?segpoint=1&amp;vbadefaultcenterpage=1&amp;parentnodeid=ed340e9ae&amp;color=0,0,0&amp;vbahtmlprocessed=1&amp;bbb=1"/>
          <p:cNvSpPr/>
          <p:nvPr/>
        </p:nvSpPr>
        <p:spPr>
          <a:xfrm>
            <a:off x="521208" y="288395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1.辩论过程及结果；</a:t>
            </a:r>
            <a:endParaRPr lang="en-US" altLang="zh-CN" sz="2300" dirty="0"/>
          </a:p>
        </p:txBody>
      </p:sp>
      <p:sp>
        <p:nvSpPr>
          <p:cNvPr id="6" name="QO_5_BD.184_3#a4effb9f6?segpoint=1&amp;vbadefaultcenterpage=1&amp;parentnodeid=ed340e9ae&amp;color=0,0,0&amp;vbahtmlprocessed=1&amp;bbb=1"/>
          <p:cNvSpPr/>
          <p:nvPr/>
        </p:nvSpPr>
        <p:spPr>
          <a:xfrm>
            <a:off x="521208" y="3397732"/>
            <a:ext cx="11146536" cy="989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2.活动的意义。</a:t>
            </a:r>
            <a:endParaRPr lang="en-US" altLang="zh-CN" sz="2300" dirty="0"/>
          </a:p>
          <a:p>
            <a:pPr marL="0"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300" dirty="0"/>
          </a:p>
        </p:txBody>
      </p:sp>
      <p:sp>
        <p:nvSpPr>
          <p:cNvPr id="7" name="QO_5_BD.184_4#a4effb9f6?segpoint=1&amp;vbadefaultcenterpage=1&amp;parentnodeid=ed340e9ae&amp;color=0,0,0&amp;vbahtmlprocessed=1&amp;bbb=1"/>
          <p:cNvSpPr/>
          <p:nvPr/>
        </p:nvSpPr>
        <p:spPr>
          <a:xfrm>
            <a:off x="521208" y="445240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1.写作词数应为80左右；</a:t>
            </a:r>
            <a:endParaRPr lang="en-US" altLang="zh-CN" sz="2300" dirty="0"/>
          </a:p>
        </p:txBody>
      </p:sp>
      <p:sp>
        <p:nvSpPr>
          <p:cNvPr id="8" name="QO_5_BD.184_5#a4effb9f6?segpoint=1&amp;vbadefaultcenterpage=1&amp;parentnodeid=ed340e9ae&amp;color=0,0,0&amp;vbahtmlprocessed=1&amp;bbb=1"/>
          <p:cNvSpPr/>
          <p:nvPr/>
        </p:nvSpPr>
        <p:spPr>
          <a:xfrm>
            <a:off x="521208" y="4959768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2.请按如下格式在答题卡的相应位置作答。</a:t>
            </a:r>
            <a:endParaRPr lang="en-US" altLang="zh-CN" sz="2300" dirty="0"/>
          </a:p>
        </p:txBody>
      </p:sp>
      <p:graphicFrame>
        <p:nvGraphicFramePr>
          <p:cNvPr id="49" name="QO_5_BD.184_6#a4effb9f6?colgroup=37&amp;vbadefaultcenterpage=1&amp;parentnodeid=ed340e9ae&amp;color=0,0,0&amp;vbahtmlprocessed=1&amp;bbb=1&amp;hasbroken=1"/>
          <p:cNvGraphicFramePr>
            <a:graphicFrameLocks noGrp="1"/>
          </p:cNvGraphicFramePr>
          <p:nvPr/>
        </p:nvGraphicFramePr>
        <p:xfrm>
          <a:off x="521208" y="5540539"/>
          <a:ext cx="11128248" cy="932371"/>
        </p:xfrm>
        <a:graphic>
          <a:graphicData uri="http://schemas.openxmlformats.org/drawingml/2006/table">
            <a:tbl>
              <a:tblPr/>
              <a:tblGrid>
                <a:gridCol w="11128248"/>
              </a:tblGrid>
              <a:tr h="93237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debate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focusing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whether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necessary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teenagers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study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abroad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held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Saturday.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185_1#a4effb9f6?vbadefaultcenterpage=1&amp;parentnodeid=ed340e9ae&amp;color=0,0,0&amp;vbahtmlprocessed=1&amp;breaktoken=1&amp;bbb=1&amp;hasbroken=1"/>
          <p:cNvSpPr/>
          <p:nvPr/>
        </p:nvSpPr>
        <p:spPr>
          <a:xfrm>
            <a:off x="521208" y="941499"/>
            <a:ext cx="11146536" cy="52568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version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 u="sng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u="sng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debate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focusing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whether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teenagers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abroad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u="sng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 u="sng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 u="sng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300" b="0" i="0" u="sng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300" b="0" i="0" u="sng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u="sng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Saturday.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Debaters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sides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excellent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argued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topic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heatedly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preparation,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swift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response,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cooperation,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applause.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unnecessary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teenagers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abroad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eventually.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debaters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definitely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enriches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students'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importantly,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debating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cultivate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students'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argumentative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logical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spirit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7ebdf6c4?vbadefaultcenterpage=1&amp;parentnodeid=bb12f9e48&amp;color=55,54,52&amp;vbahtmlprocessed=1&amp;breaktoken=1&amp;bbb=1"/>
          <p:cNvSpPr/>
          <p:nvPr/>
        </p:nvSpPr>
        <p:spPr>
          <a:xfrm>
            <a:off x="521208" y="720000"/>
            <a:ext cx="11146536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第二节</a:t>
            </a:r>
            <a:r>
              <a:rPr lang="en-US" altLang="zh-CN" sz="2400" b="1" i="0" dirty="0">
                <a:solidFill>
                  <a:srgbClr val="37363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（满分25分）</a:t>
            </a:r>
            <a:endParaRPr lang="en-US" altLang="zh-CN" sz="2400" dirty="0"/>
          </a:p>
        </p:txBody>
      </p:sp>
      <p:sp>
        <p:nvSpPr>
          <p:cNvPr id="3" name="QO_5_BD.186_1#a73ab96fd?vbadefaultcenterpage=1&amp;parentnodeid=47ebdf6c4&amp;color=0,0,0&amp;vbahtmlprocessed=1&amp;bbb=1&amp;hasbroken=1"/>
          <p:cNvSpPr/>
          <p:nvPr/>
        </p:nvSpPr>
        <p:spPr>
          <a:xfrm>
            <a:off x="521208" y="1258988"/>
            <a:ext cx="11146536" cy="3652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阅读下面材料,根据其内容和所给段落开头语续写两段,使之构成一篇完整的短文。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freezing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winter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rising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journey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10-year-old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girl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followed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usual,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observing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office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workers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hurrying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guitar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surrounded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passers-by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tourists.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black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bird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hopping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（双足齐跳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ground.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imitated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（模仿）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creature,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hopping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laughing.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6_2#a73ab96fd?vbadefaultcenterpage=1&amp;parentnodeid=47ebdf6c4&amp;color=0,0,0&amp;vbahtmlprocessed=1&amp;breaktoken=1&amp;bbb=1&amp;hasbroken=1"/>
          <p:cNvSpPr/>
          <p:nvPr/>
        </p:nvSpPr>
        <p:spPr>
          <a:xfrm>
            <a:off x="521208" y="1218994"/>
            <a:ext cx="11146536" cy="47196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reach,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noticed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beggar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rags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sitting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feet.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curiosity,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closer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beggar.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beggar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blind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blind.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help.”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coins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coins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pocket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dropped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honey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school.”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girl's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until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blind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invisible.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6_3#a73ab96fd?vbadefaultcenterpage=1&amp;parentnodeid=47ebdf6c4&amp;color=0,0,0&amp;vbahtmlprocessed=1&amp;breaktoken=1&amp;bbb=1&amp;hasbroken=1"/>
          <p:cNvSpPr/>
          <p:nvPr/>
        </p:nvSpPr>
        <p:spPr>
          <a:xfrm>
            <a:off x="521208" y="720000"/>
            <a:ext cx="11146536" cy="27676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man.”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poor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3:00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p.m.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afternoon,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Josie's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showed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pick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poor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man,”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“but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idea.”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warmest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casting</a:t>
            </a: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warm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light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generously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daughter.</a:t>
            </a:r>
            <a:endParaRPr lang="en-US" altLang="zh-CN" sz="2300" dirty="0"/>
          </a:p>
          <a:p>
            <a:pPr>
              <a:lnSpc>
                <a:spcPts val="36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endParaRPr lang="en-US" altLang="zh-CN" sz="2300" dirty="0"/>
          </a:p>
        </p:txBody>
      </p:sp>
      <p:sp>
        <p:nvSpPr>
          <p:cNvPr id="3" name="QO_5_BD.186_4#a73ab96fd?segpoint=1&amp;vbadefaultcenterpage=1&amp;parentnodeid=47ebdf6c4&amp;color=0,0,0&amp;vbahtmlprocessed=1&amp;bbb=1"/>
          <p:cNvSpPr/>
          <p:nvPr/>
        </p:nvSpPr>
        <p:spPr>
          <a:xfrm>
            <a:off x="521208" y="3478822"/>
            <a:ext cx="11146536" cy="87471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l">
              <a:lnSpc>
                <a:spcPts val="37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1.续写词数应为150左右；</a:t>
            </a:r>
            <a:endParaRPr lang="en-US" altLang="zh-CN" sz="2300" dirty="0"/>
          </a:p>
          <a:p>
            <a:pPr marL="0">
              <a:lnSpc>
                <a:spcPts val="3500"/>
              </a:lnSpc>
            </a:pPr>
            <a:r>
              <a:rPr lang="en-US" altLang="zh-CN" sz="23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.请按如下格式在答题卡的相应位置作答。</a:t>
            </a:r>
            <a:endParaRPr lang="en-US" altLang="zh-CN" sz="2300" dirty="0"/>
          </a:p>
        </p:txBody>
      </p:sp>
      <p:graphicFrame>
        <p:nvGraphicFramePr>
          <p:cNvPr id="53" name="QO_5_BD.186_5#a73ab96fd?colgroup=37&amp;vbadefaultcenterpage=1&amp;parentnodeid=47ebdf6c4&amp;color=0,0,0&amp;vbahtmlprocessed=1&amp;bbb=1&amp;hasbroken=1"/>
          <p:cNvGraphicFramePr>
            <a:graphicFrameLocks noGrp="1"/>
          </p:cNvGraphicFramePr>
          <p:nvPr/>
        </p:nvGraphicFramePr>
        <p:xfrm>
          <a:off x="521208" y="4493107"/>
          <a:ext cx="11128248" cy="1873377"/>
        </p:xfrm>
        <a:graphic>
          <a:graphicData uri="http://schemas.openxmlformats.org/drawingml/2006/table">
            <a:tbl>
              <a:tblPr/>
              <a:tblGrid>
                <a:gridCol w="11128248"/>
              </a:tblGrid>
              <a:tr h="187337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   Suddenly,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idea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occurred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Josie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change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words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man's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sign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37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  Seeing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sign,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paused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their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steps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soon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began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fill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187_1#a73ab96fd?vbadefaultcenterpage=1&amp;parentnodeid=47ebdf6c4&amp;color=0,0,0&amp;vbahtmlprocessed=1&amp;breaktoken=1&amp;bbb=1&amp;hasbroken=1"/>
          <p:cNvSpPr/>
          <p:nvPr/>
        </p:nvSpPr>
        <p:spPr>
          <a:xfrm>
            <a:off x="521208" y="1212644"/>
            <a:ext cx="11146536" cy="47196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possible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version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endParaRPr lang="en-US" altLang="zh-CN" sz="2300" dirty="0"/>
          </a:p>
          <a:p>
            <a:pPr>
              <a:lnSpc>
                <a:spcPts val="4200"/>
              </a:lnSpc>
            </a:pPr>
            <a:r>
              <a:rPr lang="en-US" altLang="zh-CN" sz="2300" b="0" i="1">
                <a:solidFill>
                  <a:srgbClr val="2C964C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300" b="0" i="1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occurred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1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1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1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'</a:t>
            </a:r>
            <a:r>
              <a:rPr lang="en-US" altLang="zh-CN" sz="2300" b="0" i="1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2300" b="0" i="1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“Hurry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left.”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excitedly,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puzzled.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Josie's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relief,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beggar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sitting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coins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told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rewrite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beggar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nodded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head.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wrote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words.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words.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187_2#a73ab96fd?vbadefaultcenterpage=1&amp;parentnodeid=47ebdf6c4&amp;color=0,0,0&amp;vbahtmlprocessed=1&amp;breaktoken=1&amp;bbb=1&amp;hasbroken=1"/>
          <p:cNvSpPr/>
          <p:nvPr/>
        </p:nvSpPr>
        <p:spPr>
          <a:xfrm>
            <a:off x="521208" y="1744774"/>
            <a:ext cx="11146536" cy="3652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Seeing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paused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2300" b="0" i="1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1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1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1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</a:t>
            </a:r>
            <a:r>
              <a:rPr lang="en-US" altLang="zh-CN" sz="2300" b="0" i="1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1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dropping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Josie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amazed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somewhat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proud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daughter.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journey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beggar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surprised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grateful,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nodding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casting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coins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saying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Thank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you!”.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sunlight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casting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sign,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read: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“Today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300" b="0" i="0">
              <a:solidFill>
                <a:srgbClr val="2C964C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300" b="0" i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300" b="0" i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sunny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cannot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2300" b="0" i="0" dirty="0">
                <a:solidFill>
                  <a:srgbClr val="2C964C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0" i="0" dirty="0">
                <a:solidFill>
                  <a:srgbClr val="2C964C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it.”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ed2bd4a3?vbadefaultcenterpage=1&amp;parentnodeid=bd533907a&amp;color=55,54,52&amp;vbahtmlprocessed=1&amp;breaktoken=1&amp;bbb=1"/>
          <p:cNvSpPr/>
          <p:nvPr/>
        </p:nvSpPr>
        <p:spPr>
          <a:xfrm>
            <a:off x="521208" y="720000"/>
            <a:ext cx="11146536" cy="52647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第一部分</a:t>
            </a:r>
            <a:r>
              <a:rPr lang="en-US" altLang="zh-CN" sz="2600" b="1" i="0" dirty="0">
                <a:solidFill>
                  <a:srgbClr val="37363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阅读（共两节,满分50分）</a:t>
            </a:r>
            <a:endParaRPr lang="en-US" altLang="zh-CN" sz="2600" dirty="0"/>
          </a:p>
        </p:txBody>
      </p:sp>
      <p:sp>
        <p:nvSpPr>
          <p:cNvPr id="3" name="C_4_BD#e1dff8efc?vbadefaultcenterpage=1&amp;parentnodeid=ded2bd4a3&amp;color=55,54,52&amp;vbahtmlprocessed=1&amp;bbb=1"/>
          <p:cNvSpPr/>
          <p:nvPr/>
        </p:nvSpPr>
        <p:spPr>
          <a:xfrm>
            <a:off x="521208" y="1305358"/>
            <a:ext cx="11146536" cy="48602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第一节</a:t>
            </a:r>
            <a:r>
              <a:rPr lang="en-US" altLang="zh-CN" sz="2400" b="1" i="0" dirty="0">
                <a:solidFill>
                  <a:srgbClr val="373634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373634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（共15小题；每小题2.5分,满分37.5分）</a:t>
            </a:r>
            <a:endParaRPr lang="en-US" altLang="zh-CN" sz="2400" dirty="0"/>
          </a:p>
        </p:txBody>
      </p:sp>
      <p:sp>
        <p:nvSpPr>
          <p:cNvPr id="4" name="QM_5_BD.1_1#eb8a2934a?vbadefaultcenterpage=1&amp;parentnodeid=e1dff8efc&amp;color=0,0,0&amp;vbahtmlprocessed=1&amp;bbb=1"/>
          <p:cNvSpPr/>
          <p:nvPr/>
        </p:nvSpPr>
        <p:spPr>
          <a:xfrm>
            <a:off x="521208" y="1837899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3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3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阅读下列短文,从每题所给的A、B、C、D四个选项中选出最佳选项。</a:t>
            </a:r>
            <a:endParaRPr lang="en-US" altLang="zh-CN" sz="2300" dirty="0"/>
          </a:p>
        </p:txBody>
      </p:sp>
      <p:sp>
        <p:nvSpPr>
          <p:cNvPr id="5" name="QM_5_BD.1_2#eb8a2934a?segpoint=1&amp;vbadefaultcenterpage=1&amp;parentnodeid=e1dff8efc&amp;color=0,0,0&amp;vbahtmlprocessed=1&amp;bbb=1"/>
          <p:cNvSpPr/>
          <p:nvPr/>
        </p:nvSpPr>
        <p:spPr>
          <a:xfrm>
            <a:off x="521208" y="2362046"/>
            <a:ext cx="11146536" cy="9858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300" dirty="0"/>
          </a:p>
          <a:p>
            <a:pPr algn="ctr">
              <a:lnSpc>
                <a:spcPts val="4000"/>
              </a:lnSpc>
            </a:pPr>
            <a:r>
              <a:rPr lang="en-US" altLang="zh-CN" sz="23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Facts</a:t>
            </a:r>
            <a:r>
              <a:rPr lang="en-US" altLang="zh-CN" sz="23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tips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respiratory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（呼吸的）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illness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prevention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winter</a:t>
            </a:r>
            <a:endParaRPr lang="en-US" altLang="zh-CN" sz="23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QM_5_BD.1_3#eb8a2934a?colgroup=5,4,4,6,6,6&amp;vbadefaultcenterpage=1&amp;parentnodeid=e1dff8efc&amp;color=0,0,0&amp;vbahtmlprocessed=1&amp;bbb=1&amp;hasbroken=1"/>
          <p:cNvGraphicFramePr>
            <a:graphicFrameLocks noGrp="1"/>
          </p:cNvGraphicFramePr>
          <p:nvPr/>
        </p:nvGraphicFramePr>
        <p:xfrm>
          <a:off x="521208" y="1710865"/>
          <a:ext cx="11064240" cy="3688271"/>
        </p:xfrm>
        <a:graphic>
          <a:graphicData uri="http://schemas.openxmlformats.org/drawingml/2006/table">
            <a:tbl>
              <a:tblPr/>
              <a:tblGrid>
                <a:gridCol w="1865376"/>
                <a:gridCol w="1563624"/>
                <a:gridCol w="1490472"/>
                <a:gridCol w="2002536"/>
                <a:gridCol w="1929384"/>
                <a:gridCol w="2212848"/>
              </a:tblGrid>
              <a:tr h="1385062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Common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Respiratory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Illnesses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Common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Influenza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COVID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Mycoplasma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Pneumoniae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Infection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RSV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Infection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320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Symptoms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Nasal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congestion,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Sneeze,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Throat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Fever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Headache,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Muscle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Fever,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Fatigue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cough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Throat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pain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Muscle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Throat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pain,Dry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cough,Fever</a:t>
                      </a:r>
                      <a:r>
                        <a:rPr lang="en-US" altLang="zh-CN" sz="2300" b="0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endParaRPr lang="en-US" altLang="zh-CN" sz="2300" b="0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Headache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Throat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pain,Dry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cough,Fever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endParaRPr lang="en-US" altLang="zh-CN" sz="23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3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Earache,Shiver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QM_5_BD.1_4#eb8a2934a?colgroup=5,4,4,6,6,6&amp;vbadefaultcenterpage=1&amp;parentnodeid=e1dff8efc&amp;color=0,0,0&amp;vbahtmlprocessed=1&amp;breaktoken=1&amp;bbb=1&amp;hasbroken=1"/>
          <p:cNvGraphicFramePr>
            <a:graphicFrameLocks noGrp="1"/>
          </p:cNvGraphicFramePr>
          <p:nvPr/>
        </p:nvGraphicFramePr>
        <p:xfrm>
          <a:off x="521208" y="1993852"/>
          <a:ext cx="11055096" cy="3713100"/>
        </p:xfrm>
        <a:graphic>
          <a:graphicData uri="http://schemas.openxmlformats.org/drawingml/2006/table">
            <a:tbl>
              <a:tblPr/>
              <a:tblGrid>
                <a:gridCol w="1856232"/>
                <a:gridCol w="1563624"/>
                <a:gridCol w="1490472"/>
                <a:gridCol w="2002536"/>
                <a:gridCol w="1929384"/>
                <a:gridCol w="2212848"/>
              </a:tblGrid>
              <a:tr h="1385062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Common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Respiratory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Illnesses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Common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Cold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Influenza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COVID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Mycoplasma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Pneumoniae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Infection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RSV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Infection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857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Easily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Infected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Groups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ages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ages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ages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Age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5-11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4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Babies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81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Method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4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Transmission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Droplets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&amp;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Direct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Contact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2" name="QM_5_BD.1_4#eb8a2934a?colgroup=5,4,4,6,6,6&amp;vbadefaultcenterpage=1&amp;parentnodeid=e1dff8efc&amp;color=0,0,0&amp;vbahtmlprocessed=1&amp;breaktoken=1&amp;bbb=1"/>
          <p:cNvSpPr txBox="1"/>
          <p:nvPr/>
        </p:nvSpPr>
        <p:spPr>
          <a:xfrm>
            <a:off x="10986398" y="1399238"/>
            <a:ext cx="589905" cy="48064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4100"/>
              </a:lnSpc>
            </a:pPr>
            <a:r>
              <a:rPr lang="zh-CN" altLang="en-US" sz="2300">
                <a:latin typeface="Times New Roman" panose="02020603050405020304" pitchFamily="34" charset="0"/>
              </a:rPr>
              <a:t>续表</a:t>
            </a:r>
            <a:endParaRPr lang="zh-CN" altLang="en-US" sz="23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5#eb8a2934a?segpoint=1&amp;vbadefaultcenterpage=1&amp;parentnodeid=e1dff8efc&amp;color=0,0,0&amp;vbahtmlprocessed=1&amp;breaktoken=1&amp;bbb=1"/>
          <p:cNvSpPr/>
          <p:nvPr/>
        </p:nvSpPr>
        <p:spPr>
          <a:xfrm>
            <a:off x="521208" y="884093"/>
            <a:ext cx="11146536" cy="4524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Prevention</a:t>
            </a:r>
            <a:r>
              <a:rPr lang="en-US" altLang="zh-CN" sz="23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3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Measures</a:t>
            </a:r>
            <a:endParaRPr lang="en-US" altLang="zh-CN" sz="2300" dirty="0"/>
          </a:p>
        </p:txBody>
      </p:sp>
      <p:graphicFrame>
        <p:nvGraphicFramePr>
          <p:cNvPr id="8" name="QM_5_BD.1_6#eb8a2934a?colgroup=37&amp;vbadefaultcenterpage=1&amp;parentnodeid=e1dff8efc&amp;color=0,0,0&amp;vbahtmlprocessed=1&amp;bbb=1&amp;hasbroken=1"/>
          <p:cNvGraphicFramePr>
            <a:graphicFrameLocks noGrp="1"/>
          </p:cNvGraphicFramePr>
          <p:nvPr/>
        </p:nvGraphicFramePr>
        <p:xfrm>
          <a:off x="521208" y="1466642"/>
          <a:ext cx="11128248" cy="4745931"/>
        </p:xfrm>
        <a:graphic>
          <a:graphicData uri="http://schemas.openxmlformats.org/drawingml/2006/table">
            <a:tbl>
              <a:tblPr/>
              <a:tblGrid>
                <a:gridCol w="11128248"/>
              </a:tblGrid>
              <a:tr h="47669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1.Wear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season-appropriate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clothing.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9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2.Maintain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adequate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amount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sleep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exercise.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9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3.Wash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hands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thoroughly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frequently.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9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4.Maintain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balanced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diet.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9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5.Cover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mouth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sneezing.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9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6.Maintain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clean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home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environment,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ventilate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（通风）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frequently.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9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7.Wear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masks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travelling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or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taking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care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sick.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9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8.It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best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avoid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crowded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public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spaces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possible.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37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3600"/>
                        </a:lnSpc>
                      </a:pP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9.Get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vaccinated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（接种疫苗）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reduce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chance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infection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severity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3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3500"/>
                        </a:lnSpc>
                      </a:pP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symptoms</a:t>
                      </a:r>
                      <a:r>
                        <a:rPr lang="en-US" altLang="zh-CN" sz="23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3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infected.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tags/tag1.xml><?xml version="1.0" encoding="utf-8"?>
<p:tagLst xmlns:p="http://schemas.openxmlformats.org/presentationml/2006/main">
  <p:tag name="commondata" val="eyJoZGlkIjoiZjk3MjVlNGM0MTU0MzhjNDhmNTdiMjlhYzc5ZjRiOWM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24446</Words>
  <Application>WPS 演示</Application>
  <PresentationFormat>宽屏</PresentationFormat>
  <Paragraphs>819</Paragraphs>
  <Slides>57</Slides>
  <Notes>55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72" baseType="lpstr">
      <vt:lpstr>Arial</vt:lpstr>
      <vt:lpstr>宋体</vt:lpstr>
      <vt:lpstr>Wingdings</vt:lpstr>
      <vt:lpstr>Times New Roman</vt:lpstr>
      <vt:lpstr>微软雅黑</vt:lpstr>
      <vt:lpstr>Times New Roman</vt:lpstr>
      <vt:lpstr>Calibri</vt:lpstr>
      <vt:lpstr>Calibri</vt:lpstr>
      <vt:lpstr>Calibri</vt:lpstr>
      <vt:lpstr>宋体</vt:lpstr>
      <vt:lpstr>Calibri</vt:lpstr>
      <vt:lpstr>等线</vt:lpstr>
      <vt:lpstr>华文细黑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Georgia</cp:lastModifiedBy>
  <cp:revision>5</cp:revision>
  <dcterms:created xsi:type="dcterms:W3CDTF">2024-02-18T12:55:00Z</dcterms:created>
  <dcterms:modified xsi:type="dcterms:W3CDTF">2024-02-20T01:36:38Z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98BADBBF104F49818D6DFBD95F25BE31_12</vt:lpwstr>
  </property>
  <property fmtid="{D5CDD505-2E9C-101B-9397-08002B2CF9AE}" pid="3" name="KSOProductBuildVer">
    <vt:lpwstr>2052-12.1.0.16250</vt:lpwstr>
  </property>
</Properties>
</file>