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4" r:id="rId3"/>
    <p:sldId id="256" r:id="rId4"/>
    <p:sldId id="267" r:id="rId5"/>
    <p:sldId id="260" r:id="rId6"/>
    <p:sldId id="261" r:id="rId7"/>
    <p:sldId id="269" r:id="rId8"/>
    <p:sldId id="264" r:id="rId9"/>
    <p:sldId id="266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DEEFEF"/>
    <a:srgbClr val="B4C3E2"/>
    <a:srgbClr val="00A8AF"/>
    <a:srgbClr val="F7F7F7"/>
    <a:srgbClr val="FFFF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0"/>
        <p:guide pos="36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3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3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8.xml"/><Relationship Id="rId7" Type="http://schemas.openxmlformats.org/officeDocument/2006/relationships/image" Target="../media/image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>
            <a:spLocks noChangeArrowheads="1"/>
          </p:cNvSpPr>
          <p:nvPr/>
        </p:nvSpPr>
        <p:spPr bwMode="auto">
          <a:xfrm>
            <a:off x="432594" y="1512094"/>
            <a:ext cx="6538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7506494" y="2275681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7" y="329406"/>
            <a:ext cx="490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" descr="qrcode_for_gh_3a435f224ccf_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2983706"/>
            <a:ext cx="310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6" descr="logo横版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40000">
            <a:off x="4850130" y="0"/>
            <a:ext cx="7545070" cy="5393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83280"/>
            <a:ext cx="4730750" cy="347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2235" y="8890"/>
            <a:ext cx="7000875" cy="4762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3840" y="1680845"/>
            <a:ext cx="807021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2025</a:t>
            </a:r>
            <a:r>
              <a:rPr lang="zh-CN" altLang="en-US" sz="3600" b="1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3600" b="1"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600" b="1">
                <a:latin typeface="Times New Roman" panose="02020603050405020304" charset="0"/>
                <a:cs typeface="Times New Roman" panose="02020603050405020304" charset="0"/>
              </a:rPr>
              <a:t>全国新高考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sz="3600" b="1">
                <a:latin typeface="Times New Roman" panose="02020603050405020304" charset="0"/>
                <a:cs typeface="Times New Roman" panose="02020603050405020304" charset="0"/>
              </a:rPr>
              <a:t>卷应用文讲评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以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PEEL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写作逻辑法为基础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45220" y="5850255"/>
            <a:ext cx="2696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义乌市青岩书院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普薇薇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06" t="17164" r="60284" b="18438"/>
          <a:stretch>
            <a:fillRect/>
          </a:stretch>
        </p:blipFill>
        <p:spPr>
          <a:xfrm>
            <a:off x="267970" y="1677670"/>
            <a:ext cx="3827780" cy="382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5570" y="140335"/>
            <a:ext cx="413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知己知彼，有的放矢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045" y="1085850"/>
            <a:ext cx="320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</a:rPr>
              <a:t>高考评价体系</a:t>
            </a:r>
            <a:endParaRPr lang="zh-CN" alt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03065" y="1145906"/>
            <a:ext cx="1147445" cy="521976"/>
            <a:chOff x="6450" y="1335"/>
            <a:chExt cx="2234" cy="1004"/>
          </a:xfrm>
        </p:grpSpPr>
        <p:sp>
          <p:nvSpPr>
            <p:cNvPr id="6" name="圆角矩形标注 5"/>
            <p:cNvSpPr/>
            <p:nvPr/>
          </p:nvSpPr>
          <p:spPr>
            <a:xfrm>
              <a:off x="6450" y="1443"/>
              <a:ext cx="2187" cy="791"/>
            </a:xfrm>
            <a:prstGeom prst="wedgeRoundRectCallout">
              <a:avLst>
                <a:gd name="adj1" fmla="val -177034"/>
                <a:gd name="adj2" fmla="val 206763"/>
                <a:gd name="adj3" fmla="val 16667"/>
              </a:avLst>
            </a:prstGeom>
            <a:noFill/>
            <a:ln w="12700" cmpd="sng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98" y="1335"/>
              <a:ext cx="2186" cy="1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endPara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15765" y="2907030"/>
            <a:ext cx="1061085" cy="521970"/>
            <a:chOff x="4833" y="2034"/>
            <a:chExt cx="2187" cy="981"/>
          </a:xfrm>
        </p:grpSpPr>
        <p:sp>
          <p:nvSpPr>
            <p:cNvPr id="11" name="圆角矩形标注 10"/>
            <p:cNvSpPr/>
            <p:nvPr/>
          </p:nvSpPr>
          <p:spPr>
            <a:xfrm>
              <a:off x="4833" y="2128"/>
              <a:ext cx="2187" cy="791"/>
            </a:xfrm>
            <a:prstGeom prst="wedgeRoundRectCallout">
              <a:avLst>
                <a:gd name="adj1" fmla="val -119479"/>
                <a:gd name="adj2" fmla="val -70936"/>
                <a:gd name="adj3" fmla="val 16667"/>
              </a:avLst>
            </a:prstGeom>
            <a:noFill/>
            <a:ln w="12700" cmpd="sng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41" y="2034"/>
              <a:ext cx="1999" cy="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</a:t>
              </a:r>
              <a:endPara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48785" y="4630479"/>
            <a:ext cx="1101725" cy="522031"/>
            <a:chOff x="6691" y="5025"/>
            <a:chExt cx="1735" cy="937"/>
          </a:xfrm>
        </p:grpSpPr>
        <p:sp>
          <p:nvSpPr>
            <p:cNvPr id="13" name="圆角矩形标注 12"/>
            <p:cNvSpPr/>
            <p:nvPr/>
          </p:nvSpPr>
          <p:spPr>
            <a:xfrm>
              <a:off x="6691" y="5091"/>
              <a:ext cx="1735" cy="791"/>
            </a:xfrm>
            <a:prstGeom prst="wedgeRoundRectCallout">
              <a:avLst>
                <a:gd name="adj1" fmla="val -181873"/>
                <a:gd name="adj2" fmla="val -253890"/>
                <a:gd name="adj3" fmla="val 16667"/>
              </a:avLst>
            </a:prstGeom>
            <a:noFill/>
            <a:ln w="12700" cmpd="sng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21" y="5025"/>
              <a:ext cx="1534" cy="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</a:t>
              </a:r>
              <a:endPara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410835" y="891540"/>
            <a:ext cx="45459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to the point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subject-oriented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express accurately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express effectively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10835" y="2825750"/>
            <a:ext cx="66167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Does your writing include all the required points?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Do you write with a clear yet tight structure?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Do you apply diverse expressions and sentence patterns?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51475" y="4426585"/>
            <a:ext cx="62966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Does your writing reflect your qualities?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Does your writing reflect your logical and critical thinking?</a:t>
            </a:r>
            <a:endParaRPr lang="en-US" altLang="zh-CN" sz="2000" b="1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3690" y="0"/>
            <a:ext cx="2988310" cy="2032635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310" y="-137795"/>
            <a:ext cx="5181600" cy="4743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">
            <a:off x="7763510" y="382270"/>
            <a:ext cx="3993515" cy="34766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假设你是李华，你班的英语报要增设一个栏目，外教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Jenny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提出“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Fun at my school"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和“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Guess who l am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两个选项供大家选择，请给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Jenny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写一封邮件，内容包括：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(1)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你的选择；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(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)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说明理由。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注意：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写作词数应为</a:t>
            </a: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80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个左右；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请按如下格式在答题卡的相应位置作答。</a:t>
            </a:r>
            <a:endParaRPr lang="zh-CN" altLang="en-US"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570" y="140335"/>
            <a:ext cx="1387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审题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780" y="649605"/>
            <a:ext cx="1597025" cy="3061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体裁：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人称：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语气：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要点：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结构：</a:t>
            </a: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6845" y="649605"/>
            <a:ext cx="4742815" cy="1760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spcBef>
                <a:spcPts val="0"/>
              </a:spcBef>
              <a:spcAft>
                <a:spcPts val="500"/>
              </a:spcAft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书信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spcBef>
                <a:spcPts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mainly 1st. &amp; 3rd.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spcBef>
                <a:spcPts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present+ future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spcBef>
                <a:spcPts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polite&amp; sincere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6750" y="3846830"/>
            <a:ext cx="4998720" cy="176085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Para.1: Greetings+ Writing Purpose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Para.2: Reasons 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     (Points+ 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Supporting Details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Para.3: Expectation 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12" name="图片 11" descr="author-icon-1740x2048-t929bo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120" y="5450840"/>
            <a:ext cx="1136015" cy="13373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46275" y="649605"/>
            <a:ext cx="2778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（建议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推荐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观点）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642350" y="1927860"/>
            <a:ext cx="523240" cy="278765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642350" y="2232025"/>
            <a:ext cx="523240" cy="278765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9440545" y="740410"/>
            <a:ext cx="523240" cy="278765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0395" y="277812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Greeting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+ Choice+ Reasons+ 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Expectation</a:t>
            </a:r>
            <a:endParaRPr lang="en-US" altLang="zh-CN" sz="240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13" grpId="0"/>
      <p:bldP spid="16" grpId="0" animBg="1"/>
      <p:bldP spid="17" grpId="0" animBg="1"/>
      <p:bldP spid="18" grpId="0" animBg="1"/>
      <p:bldP spid="19" grpId="0"/>
      <p:bldP spid="10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5570" y="140335"/>
            <a:ext cx="4426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核心词汇、表达及句式梳理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275" y="1136015"/>
            <a:ext cx="1856740" cy="304609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专栏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版块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特色内容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提议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选择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偏好</a:t>
            </a:r>
            <a:endParaRPr lang="zh-CN" altLang="en-US" sz="2400">
              <a:latin typeface="Calibri" panose="020F0502020204030204"/>
              <a:ea typeface="宋体" panose="02010600030101010101" pitchFamily="2" charset="-122"/>
            </a:endParaRPr>
          </a:p>
          <a:p>
            <a:pPr marL="285750" indent="-28575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latin typeface="Calibri" panose="020F0502020204030204"/>
                <a:ea typeface="宋体" panose="02010600030101010101" pitchFamily="2" charset="-122"/>
              </a:rPr>
              <a:t>推荐</a:t>
            </a:r>
            <a:endParaRPr lang="en-US" altLang="zh-CN" sz="240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2780" y="1136015"/>
            <a:ext cx="4988560" cy="3067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column (n.) 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section (n.) 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feature (n.&amp; v.) 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proposal (n.) - propose(v.)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choice/option (n.) - choose/ opt (v.)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preference (n.) - prefer (v.)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recommendation (n.)-recommend(v.) 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 </a:t>
            </a:r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8465" y="785495"/>
            <a:ext cx="5173980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I prefer ... to....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Between the given two choices, ... is my preference.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Compared with..., I would like to propose/ recommend 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I am firmly convinced that...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There is compelling evidence to suggest that...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It is my considered opinion that...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The facts clearly indicate that...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It might be worth considering...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285750" indent="-285750" algn="l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8275" y="675640"/>
            <a:ext cx="2015490" cy="460375"/>
            <a:chOff x="-4050" y="-692"/>
            <a:chExt cx="3174" cy="725"/>
          </a:xfrm>
        </p:grpSpPr>
        <p:sp>
          <p:nvSpPr>
            <p:cNvPr id="26" name="圆角矩形 25"/>
            <p:cNvSpPr/>
            <p:nvPr/>
          </p:nvSpPr>
          <p:spPr>
            <a:xfrm>
              <a:off x="-4050" y="-638"/>
              <a:ext cx="3174" cy="63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-3802" y="-692"/>
              <a:ext cx="2722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Word Bank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                 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5275" y="4243705"/>
            <a:ext cx="2626360" cy="829945"/>
            <a:chOff x="-4050" y="-692"/>
            <a:chExt cx="3174" cy="1307"/>
          </a:xfrm>
        </p:grpSpPr>
        <p:sp>
          <p:nvSpPr>
            <p:cNvPr id="11" name="圆角矩形 10"/>
            <p:cNvSpPr/>
            <p:nvPr/>
          </p:nvSpPr>
          <p:spPr>
            <a:xfrm>
              <a:off x="-4050" y="-638"/>
              <a:ext cx="3174" cy="63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-3802" y="-692"/>
              <a:ext cx="2722" cy="1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Linking Words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                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68275" y="475361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begin with</a:t>
            </a:r>
            <a:endParaRPr 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In addition; Plus; Better still/yet, Morover</a:t>
            </a:r>
            <a:endParaRPr 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Since/ As; Given that; Therefore/ Thus</a:t>
            </a:r>
            <a:endParaRPr 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For example/ instance; Such as; Like</a:t>
            </a:r>
            <a:endParaRPr 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Not to mention...</a:t>
            </a:r>
            <a:endParaRPr 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68465" y="140335"/>
            <a:ext cx="5498163" cy="460375"/>
            <a:chOff x="-4050" y="-692"/>
            <a:chExt cx="3026" cy="725"/>
          </a:xfrm>
        </p:grpSpPr>
        <p:sp>
          <p:nvSpPr>
            <p:cNvPr id="15" name="圆角矩形 14"/>
            <p:cNvSpPr/>
            <p:nvPr/>
          </p:nvSpPr>
          <p:spPr>
            <a:xfrm>
              <a:off x="-4050" y="-638"/>
              <a:ext cx="2936" cy="63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4005" y="-692"/>
              <a:ext cx="2981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Sentence Patterns of Choices/ Opinions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                 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149205" y="4815205"/>
            <a:ext cx="2431415" cy="165354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772910" y="1965960"/>
            <a:ext cx="5419090" cy="4892040"/>
            <a:chOff x="10666" y="3096"/>
            <a:chExt cx="8534" cy="770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6" y="3096"/>
              <a:ext cx="8534" cy="7704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12963" y="3988"/>
              <a:ext cx="695" cy="333"/>
            </a:xfrm>
            <a:prstGeom prst="ellipse">
              <a:avLst/>
            </a:prstGeom>
            <a:noFill/>
            <a:ln w="222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475" y="709930"/>
            <a:ext cx="8477250" cy="52006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68465" y="5632450"/>
            <a:ext cx="6626860" cy="830580"/>
            <a:chOff x="10659" y="8870"/>
            <a:chExt cx="10436" cy="1308"/>
          </a:xfrm>
        </p:grpSpPr>
        <p:sp>
          <p:nvSpPr>
            <p:cNvPr id="3" name="圆角矩形 2"/>
            <p:cNvSpPr/>
            <p:nvPr/>
          </p:nvSpPr>
          <p:spPr>
            <a:xfrm>
              <a:off x="10659" y="8870"/>
              <a:ext cx="10436" cy="130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018" y="8870"/>
              <a:ext cx="8182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i="1">
                  <a:solidFill>
                    <a:schemeClr val="tx1"/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Will these make a good writing?</a:t>
              </a:r>
              <a:endParaRPr lang="en-US" altLang="zh-CN" sz="2400" b="1" i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2400" b="1" i="1">
                  <a:solidFill>
                    <a:schemeClr val="tx1"/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How to state your opinion effectively? </a:t>
              </a:r>
              <a:endParaRPr lang="en-US" altLang="zh-CN" sz="2400" b="1" i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" y="0"/>
            <a:ext cx="4826000" cy="67995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66335" y="69850"/>
            <a:ext cx="70618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IV. </a:t>
            </a: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Recall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What We learnt</a:t>
            </a: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&amp;PEEL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Your Writing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0660" y="4299585"/>
            <a:ext cx="2141855" cy="32575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69515" y="962025"/>
            <a:ext cx="2310765" cy="34353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26970" y="3488690"/>
            <a:ext cx="2353310" cy="4883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67910" y="1833245"/>
            <a:ext cx="16852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48285" indent="-248285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oint: </a:t>
            </a:r>
            <a:endParaRPr lang="en-US" altLang="zh-CN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48285" indent="-248285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2000" b="1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vidence: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48285" indent="-248285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2000" b="1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20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xplain: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48285" indent="-248285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2000" b="1">
                <a:solidFill>
                  <a:srgbClr val="7030A0"/>
                </a:solidFill>
                <a:effectLst>
                  <a:glow rad="127000">
                    <a:srgbClr val="B381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ink: </a:t>
            </a:r>
            <a:endParaRPr lang="en-US" altLang="zh-CN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48285" indent="-248285" fontAlgn="auto">
              <a:buFont typeface="Wingdings" panose="05000000000000000000" charset="0"/>
              <a:buChar char="ü"/>
            </a:pPr>
            <a:endParaRPr lang="en-US" altLang="zh-CN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5230" y="2096770"/>
            <a:ext cx="48380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buFont typeface="Wingdings" panose="05000000000000000000" charset="0"/>
              <a:buNone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 the opinion with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topic sentence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5230" y="2600960"/>
            <a:ext cx="55086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buFont typeface="Wingdings" panose="05000000000000000000" charset="0"/>
              <a:buNone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Support the point with </a:t>
            </a:r>
            <a:r>
              <a:rPr lang="en-US" altLang="zh-CN" sz="2000" b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evidence and expamples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like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facts, numbers, research findings and quotes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5230" y="3307715"/>
            <a:ext cx="4890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details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support the points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70510" y="4648835"/>
            <a:ext cx="1021715" cy="134620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12695" y="1305560"/>
            <a:ext cx="1912620" cy="135890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693160" y="1460500"/>
            <a:ext cx="606425" cy="141605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132580" y="1777365"/>
            <a:ext cx="647700" cy="134620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917825" y="2247265"/>
            <a:ext cx="1577340" cy="137160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469515" y="5420995"/>
            <a:ext cx="534035" cy="175260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446145" y="1938020"/>
            <a:ext cx="686435" cy="136525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425315" y="3992880"/>
            <a:ext cx="354965" cy="137795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469515" y="4156075"/>
            <a:ext cx="976630" cy="136525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3388995" y="2887345"/>
            <a:ext cx="414020" cy="139700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2732405" y="4953635"/>
            <a:ext cx="443865" cy="141605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073150" y="4806950"/>
            <a:ext cx="606425" cy="141605"/>
          </a:xfrm>
          <a:prstGeom prst="round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70510" y="5130800"/>
            <a:ext cx="259715" cy="121285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590550" y="5277485"/>
            <a:ext cx="280670" cy="139065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1186180" y="5601970"/>
            <a:ext cx="538480" cy="145415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067935" y="119761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To state our opinions effectively, we need:</a:t>
            </a:r>
            <a:endParaRPr lang="en-US" altLang="zh-CN" sz="2400" b="1" i="1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930" y="5863590"/>
            <a:ext cx="2437765" cy="383540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469515" y="2538095"/>
            <a:ext cx="2437765" cy="829310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060190" y="4936490"/>
            <a:ext cx="720090" cy="170815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285230" y="3893820"/>
            <a:ext cx="2350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closing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statement 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456930" y="3888105"/>
            <a:ext cx="33178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or Link to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broader value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549765" y="5632450"/>
            <a:ext cx="3845560" cy="461010"/>
            <a:chOff x="15039" y="8870"/>
            <a:chExt cx="6056" cy="726"/>
          </a:xfrm>
        </p:grpSpPr>
        <p:sp>
          <p:nvSpPr>
            <p:cNvPr id="39" name="圆角矩形 38"/>
            <p:cNvSpPr/>
            <p:nvPr/>
          </p:nvSpPr>
          <p:spPr>
            <a:xfrm>
              <a:off x="15039" y="8870"/>
              <a:ext cx="6056" cy="72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323" y="8870"/>
              <a:ext cx="387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i="1">
                  <a:solidFill>
                    <a:schemeClr val="tx1"/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Learn&amp; Apply</a:t>
              </a:r>
              <a:endParaRPr lang="en-US" altLang="zh-CN" sz="2400" b="1" i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09260" y="47999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A clear yet tight structure!</a:t>
            </a:r>
            <a:endParaRPr lang="en-US" altLang="zh-CN" sz="28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3" grpId="0" bldLvl="0" animBg="1"/>
      <p:bldP spid="15" grpId="0" animBg="1"/>
      <p:bldP spid="27" grpId="0" animBg="1"/>
      <p:bldP spid="30" grpId="0" animBg="1"/>
      <p:bldP spid="29" grpId="0" animBg="1"/>
      <p:bldP spid="28" grpId="0" animBg="1"/>
      <p:bldP spid="8" grpId="0" uiExpand="1" build="p"/>
      <p:bldP spid="32" grpId="0"/>
      <p:bldP spid="9" grpId="0"/>
      <p:bldP spid="10" grpId="0"/>
      <p:bldP spid="11" grpId="0"/>
      <p:bldP spid="6" grpId="0" animBg="1"/>
      <p:bldP spid="7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34" grpId="0" animBg="1"/>
      <p:bldP spid="35" grpId="0" animBg="1"/>
      <p:bldP spid="21" grpId="0" animBg="1"/>
      <p:bldP spid="36" grpId="0"/>
      <p:bldP spid="3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42"/>
          <p:cNvSpPr/>
          <p:nvPr/>
        </p:nvSpPr>
        <p:spPr>
          <a:xfrm>
            <a:off x="-1662430" y="2761615"/>
            <a:ext cx="4164965" cy="129857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280" y="111760"/>
            <a:ext cx="297624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V.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理由要点分析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180840" y="203200"/>
            <a:ext cx="2644140" cy="875030"/>
            <a:chOff x="6584" y="320"/>
            <a:chExt cx="4164" cy="1378"/>
          </a:xfrm>
        </p:grpSpPr>
        <p:sp>
          <p:nvSpPr>
            <p:cNvPr id="26" name="圆角矩形 25"/>
            <p:cNvSpPr/>
            <p:nvPr/>
          </p:nvSpPr>
          <p:spPr>
            <a:xfrm>
              <a:off x="6584" y="414"/>
              <a:ext cx="4165" cy="12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42" y="320"/>
              <a:ext cx="3803" cy="1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FUN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AT SCHOOOL                    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124" r="3400" b="3723"/>
          <a:stretch>
            <a:fillRect/>
          </a:stretch>
        </p:blipFill>
        <p:spPr>
          <a:xfrm>
            <a:off x="10341610" y="5703570"/>
            <a:ext cx="1850390" cy="1154430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280" y="2738120"/>
            <a:ext cx="24206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PEEL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our points: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98120" indent="-198120" algn="just" fontAlgn="auto">
              <a:buFont typeface="Wingdings" panose="05000000000000000000" charset="0"/>
              <a:buChar char="ü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98120" indent="-198120" algn="just" fontAlgn="auto">
              <a:buFont typeface="Wingdings" panose="05000000000000000000" charset="0"/>
              <a:buChar char="ü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Evidence&amp; Explain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98120" indent="-198120" algn="just" fontAlgn="auto">
              <a:buFont typeface="Wingdings" panose="05000000000000000000" charset="0"/>
              <a:buChar char="ü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Link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074785" y="203200"/>
            <a:ext cx="2789555" cy="829310"/>
            <a:chOff x="13661" y="320"/>
            <a:chExt cx="4393" cy="1306"/>
          </a:xfrm>
        </p:grpSpPr>
        <p:sp>
          <p:nvSpPr>
            <p:cNvPr id="27" name="圆角矩形 26"/>
            <p:cNvSpPr/>
            <p:nvPr/>
          </p:nvSpPr>
          <p:spPr>
            <a:xfrm>
              <a:off x="13661" y="342"/>
              <a:ext cx="4165" cy="12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386" y="320"/>
              <a:ext cx="3668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GUESS</a:t>
              </a: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0" indent="0" algn="l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WHO I AM</a:t>
              </a:r>
              <a:endPara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26835" y="414020"/>
            <a:ext cx="3848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!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44250" y="452120"/>
            <a:ext cx="3848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?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62595" y="1177290"/>
            <a:ext cx="4293235" cy="837565"/>
          </a:xfrm>
          <a:prstGeom prst="rect">
            <a:avLst/>
          </a:prstGeom>
        </p:spPr>
        <p:txBody>
          <a:bodyPr wrap="square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arouse the readers’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curiosity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add a touch of mystery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to the papers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value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Everyone's Voice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79800" y="3463925"/>
            <a:ext cx="4380230" cy="837565"/>
          </a:xfrm>
          <a:prstGeom prst="rect">
            <a:avLst/>
          </a:prstGeom>
        </p:spPr>
        <p:txBody>
          <a:bodyPr wrap="square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spread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joy 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(point)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remind us of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the wonderful experiences we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share as a school community 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(explain)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4560" y="1126490"/>
            <a:ext cx="4409440" cy="1583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make the newspaper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more lively and positive 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(point)</a:t>
            </a:r>
            <a:endParaRPr lang="en-US" altLang="zh-C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cover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diverse topics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,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such as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sports events, talent shows, festivals and funny incidents 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(evidence)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64560" y="2358390"/>
            <a:ext cx="4662805" cy="837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bring relief into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our busy school lives 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(point)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help relieve stress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with humor and happiness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anticipate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each issue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(explain)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79800" y="5389880"/>
            <a:ext cx="4458335" cy="1335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create a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positive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atmosphere 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encourage students to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engage more actively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in school activities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help to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build a stronger sense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of community and friendship among students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64560" y="4518660"/>
            <a:ext cx="81946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inspire</a:t>
            </a:r>
            <a:r>
              <a: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students’ descriptive and creative writing 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to share</a:t>
            </a:r>
            <a:r>
              <a: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the fun</a:t>
            </a:r>
            <a:endParaRPr lang="en-US" altLang="zh-CN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  <a:p>
            <a:pPr marL="176530" indent="-17653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inspire</a:t>
            </a:r>
            <a:r>
              <a: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students’ descriptive and creative writing 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to stimulate</a:t>
            </a:r>
            <a:r>
              <a: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fun</a:t>
            </a:r>
            <a:endParaRPr lang="en-US" altLang="zh-CN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63230" y="5389880"/>
            <a:ext cx="4083050" cy="837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6530" indent="-176530" algn="l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encourage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understanding and appreciation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l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promote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connection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62595" y="2136140"/>
            <a:ext cx="3843020" cy="1086485"/>
          </a:xfrm>
          <a:prstGeom prst="rect">
            <a:avLst/>
          </a:prstGeom>
        </p:spPr>
        <p:txBody>
          <a:bodyPr wrap="square">
            <a:spAutoFit/>
          </a:bodyPr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add spices to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students campus life 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deepen the understandings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among peers and of teachers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practice readers 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critical thinking</a:t>
            </a:r>
            <a:endParaRPr lang="en-US" altLang="zh-C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79410" y="3376930"/>
            <a:ext cx="4126230" cy="1086485"/>
          </a:xfrm>
          <a:prstGeom prst="rect">
            <a:avLst/>
          </a:prstGeom>
        </p:spPr>
        <p:txBody>
          <a:bodyPr wrap="square">
            <a:spAutoFit/>
          </a:bodyPr>
          <a:p>
            <a:pPr marL="176530" indent="-176530" algn="l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motivate students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to express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themselves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and share</a:t>
            </a: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their achievements and hobbies</a:t>
            </a:r>
            <a:endParaRPr lang="en-US" altLang="zh-CN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176530" indent="-176530" algn="l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promote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self-awareness and confidence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456815" y="1354455"/>
            <a:ext cx="1083310" cy="696595"/>
            <a:chOff x="3869" y="2133"/>
            <a:chExt cx="1706" cy="1097"/>
          </a:xfrm>
        </p:grpSpPr>
        <p:pic>
          <p:nvPicPr>
            <p:cNvPr id="11" name="图片 10" descr="depositphotos_40164723-stock-illustration-vector-newspaper-icon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6178" t="16325" r="16122" b="10820"/>
            <a:stretch>
              <a:fillRect/>
            </a:stretch>
          </p:blipFill>
          <p:spPr>
            <a:xfrm>
              <a:off x="4256" y="2133"/>
              <a:ext cx="856" cy="75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869" y="2748"/>
              <a:ext cx="170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Newspaper</a:t>
              </a:r>
              <a:endParaRPr lang="en-US" altLang="zh-CN" sz="1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80640" y="2420620"/>
            <a:ext cx="805180" cy="878840"/>
            <a:chOff x="4064" y="3812"/>
            <a:chExt cx="1268" cy="1384"/>
          </a:xfrm>
        </p:grpSpPr>
        <p:pic>
          <p:nvPicPr>
            <p:cNvPr id="5" name="图片 4" descr="2346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3" y="3812"/>
              <a:ext cx="972" cy="972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064" y="4714"/>
              <a:ext cx="126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Readers</a:t>
              </a:r>
              <a:endParaRPr lang="en-US" altLang="zh-CN" sz="1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355215" y="3474720"/>
            <a:ext cx="1192530" cy="988060"/>
            <a:chOff x="3709" y="5472"/>
            <a:chExt cx="1878" cy="1556"/>
          </a:xfrm>
        </p:grpSpPr>
        <p:pic>
          <p:nvPicPr>
            <p:cNvPr id="8" name="图片 7" descr="79-792312_transparent-write-icon-png-logo-writing-png-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0" y="5472"/>
              <a:ext cx="1249" cy="1133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3709" y="6546"/>
              <a:ext cx="187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Contributers</a:t>
              </a:r>
              <a:endParaRPr lang="en-US" altLang="zh-CN" sz="1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559050" y="4463415"/>
            <a:ext cx="792480" cy="925830"/>
            <a:chOff x="4030" y="7029"/>
            <a:chExt cx="1248" cy="1458"/>
          </a:xfrm>
        </p:grpSpPr>
        <p:pic>
          <p:nvPicPr>
            <p:cNvPr id="6" name="图片 5" descr="istockphoto-1175003752-612x6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30" y="7029"/>
              <a:ext cx="1182" cy="1182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4104" y="8005"/>
              <a:ext cx="11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teacher</a:t>
              </a:r>
              <a:endParaRPr lang="en-US" altLang="zh-CN" sz="1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637155" y="5617210"/>
            <a:ext cx="713740" cy="723900"/>
            <a:chOff x="4153" y="8846"/>
            <a:chExt cx="1124" cy="1140"/>
          </a:xfrm>
        </p:grpSpPr>
        <p:pic>
          <p:nvPicPr>
            <p:cNvPr id="9" name="图片 8" descr="1000_F_480910083_V14XzXUeq6aU62qGc9yyxDlIVXXMnVWq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rcRect l="24292" t="26646" r="23292" b="25167"/>
            <a:stretch>
              <a:fillRect/>
            </a:stretch>
          </p:blipFill>
          <p:spPr>
            <a:xfrm>
              <a:off x="4282" y="8846"/>
              <a:ext cx="843" cy="77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153" y="9504"/>
              <a:ext cx="11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school</a:t>
              </a:r>
              <a:endParaRPr lang="en-US" altLang="zh-CN" sz="14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80285" y="698500"/>
            <a:ext cx="1343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Subjects: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25545" y="5083175"/>
            <a:ext cx="17989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(Greater Value)</a:t>
            </a:r>
            <a:endParaRPr lang="en-US" altLang="zh-C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9770" y="71120"/>
            <a:ext cx="2601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your turn to PEEL:</a:t>
            </a:r>
            <a:endParaRPr lang="en-US" altLang="zh-CN" sz="2400" b="1" i="1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474085" y="4498975"/>
            <a:ext cx="7928610" cy="219646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21" grpId="0" uiExpand="1" build="p"/>
      <p:bldP spid="20" grpId="0"/>
      <p:bldP spid="16" grpId="0"/>
      <p:bldP spid="23" grpId="0"/>
      <p:bldP spid="24" grpId="0"/>
      <p:bldP spid="22" grpId="0"/>
      <p:bldP spid="15" grpId="0"/>
      <p:bldP spid="14" grpId="0"/>
      <p:bldP spid="43" grpId="0" animBg="1"/>
      <p:bldP spid="10" grpId="0"/>
      <p:bldP spid="7" grpId="0"/>
      <p:bldP spid="45" grpId="0"/>
      <p:bldP spid="12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170295" y="504190"/>
            <a:ext cx="5793740" cy="6228715"/>
          </a:xfrm>
          <a:prstGeom prst="roundRect">
            <a:avLst>
              <a:gd name="adj" fmla="val 8914"/>
            </a:avLst>
          </a:prstGeom>
          <a:solidFill>
            <a:srgbClr val="B4C3E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25425" y="504190"/>
            <a:ext cx="5698490" cy="6228715"/>
          </a:xfrm>
          <a:prstGeom prst="roundRect">
            <a:avLst>
              <a:gd name="adj" fmla="val 8914"/>
            </a:avLst>
          </a:prstGeom>
          <a:solidFill>
            <a:srgbClr val="B4C3E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8300" y="542925"/>
            <a:ext cx="5494020" cy="59080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Dear Jenny,</a:t>
            </a:r>
            <a:endParaRPr lang="en-US" altLang="zh-CN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Times New Roman" panose="02020603050405020304"/>
              </a:rPr>
              <a:t>       Greetings!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交际性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I am writing to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share my preference for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the new column in our class English newspaper. "Fun at my school"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is believed to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 be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a fantastic addition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!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写作目的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+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要点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选择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主题句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en-US" altLang="zh-CN" i="0">
              <a:solidFill>
                <a:schemeClr val="accent2">
                  <a:lumMod val="75000"/>
                </a:schemeClr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algn="just" defTabSz="266700"/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     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With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few limitation, it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can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covers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a wide range of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topics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like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festivals,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club activities and funny incidents,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which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would be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a good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reflect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ion of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students’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diverse life.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</a:rPr>
              <a:t>(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理由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举例主题优势</a:t>
            </a:r>
            <a:r>
              <a:rPr lang="en-US" altLang="zh-CN" i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</a:rPr>
              <a:t>)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Plus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,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since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it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highlights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the joyful moments and positive experiences we have on campus, it will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definitely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make the newspaper more lively and encouraging.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Either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the plant adoption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or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the graffiti wall, everyone gets something to talk about.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理由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解释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&amp;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举例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报纸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撰稿人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读者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)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Not to mention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the sharing would help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advance our language skills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and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enhance the sense of community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理由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语言提升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学校</a:t>
            </a:r>
            <a:r>
              <a:rPr 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更大价值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)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algn="just" defTabSz="266700"/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      Thank you for considering my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input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.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Look forward to your reply!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礼貌用语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期待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)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                                                           Best regards,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Consolas" panose="020B0609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                                                                 Li Hua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Consolas" panose="020B0609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795" y="542925"/>
            <a:ext cx="5644515" cy="59080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Dear Jenny,</a:t>
            </a:r>
            <a:endParaRPr lang="en-US" altLang="zh-CN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        Hope this mail finds you well!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交际性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)</a:t>
            </a: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Regarding</a:t>
            </a:r>
            <a:r>
              <a:rPr lang="en-US" altLang="zh-CN">
                <a:latin typeface="Times New Roman" panose="02020603050405020304"/>
                <a:ea typeface="Times New Roman" panose="02020603050405020304"/>
              </a:rPr>
              <a:t> the new column for our class English newspaper, I think </a:t>
            </a: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en-US" altLang="zh-CN">
                <a:latin typeface="Times New Roman" panose="02020603050405020304"/>
                <a:ea typeface="Times New Roman" panose="02020603050405020304"/>
              </a:rPr>
              <a:t>Guess Who I am</a:t>
            </a:r>
            <a:r>
              <a:rPr lang="en-US" altLang="zh-CN">
                <a:latin typeface="Times New Roman" panose="02020603050405020304"/>
                <a:ea typeface="宋体" panose="02010600030101010101" pitchFamily="2" charset="-122"/>
              </a:rPr>
              <a:t>” is the one </a:t>
            </a:r>
            <a:r>
              <a:rPr lang="en-US" altLang="zh-CN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can’t be missed</a:t>
            </a:r>
            <a:r>
              <a:rPr lang="en-US" altLang="zh-CN"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背景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要点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选择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主题句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)</a:t>
            </a:r>
            <a:endParaRPr lang="en-US" altLang="zh-CN" i="0">
              <a:solidFill>
                <a:schemeClr val="accent2">
                  <a:lumMod val="75000"/>
                </a:schemeClr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Times New Roman" panose="02020603050405020304"/>
              </a:rPr>
              <a:t>        </a:t>
            </a:r>
            <a:r>
              <a:rPr lang="en-US" altLang="zh-CN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The moment</a:t>
            </a:r>
            <a:r>
              <a:rPr lang="en-US" altLang="zh-CN">
                <a:latin typeface="Times New Roman" panose="02020603050405020304"/>
                <a:ea typeface="Times New Roman" panose="02020603050405020304"/>
              </a:rPr>
              <a:t> I saw the theme, my curiosity was aroused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. It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adds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a touch of fun and mystery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to the newspaper.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Therefore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this column can significantly promote active participation.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理由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举例说明主题吸引力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)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Better yet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the guessing game can be both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ducational and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e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ntertaining.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It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’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s a good opportunity fo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r students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to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strengthen language skills in descriptive writing and creative thinking in an interactive way.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理由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2</a:t>
            </a:r>
            <a:r>
              <a:rPr 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解释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学习及思维提升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)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As 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everyone learns more about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their peers, teachers, and notable figures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around, it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help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to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bridge gaps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and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Consolas" panose="020B0609020204030204"/>
              </a:rPr>
              <a:t>build stronger relationships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on campus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.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理由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学校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更大价值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Consolas" panose="020B0609020204030204"/>
                <a:sym typeface="+mn-ea"/>
              </a:rPr>
              <a:t>)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Isn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宋体" panose="02010600030101010101" pitchFamily="2" charset="-122"/>
              </a:rPr>
              <a:t>’</a:t>
            </a:r>
            <a:r>
              <a:rPr lang="en-US" altLang="zh-CN" i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ea typeface="Times New Roman" panose="02020603050405020304"/>
              </a:rPr>
              <a:t>t it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an ideal choice?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 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L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ooking forward to hearing your thoughts</a:t>
            </a: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(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反问强调观点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期待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)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                                                          Best regards,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Consolas" panose="020B0609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i="0">
                <a:solidFill>
                  <a:srgbClr val="000000"/>
                </a:solidFill>
                <a:latin typeface="Times New Roman" panose="02020603050405020304"/>
                <a:ea typeface="Consolas" panose="020B0609020204030204"/>
              </a:rPr>
              <a:t>                                                                         Li Hua</a:t>
            </a:r>
            <a:endParaRPr lang="en-US" altLang="zh-CN" i="0">
              <a:solidFill>
                <a:srgbClr val="000000"/>
              </a:solidFill>
              <a:latin typeface="Times New Roman" panose="02020603050405020304"/>
              <a:ea typeface="Consolas" panose="020B060902020403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48100" y="101600"/>
            <a:ext cx="3722370" cy="583565"/>
            <a:chOff x="6060" y="160"/>
            <a:chExt cx="5862" cy="919"/>
          </a:xfrm>
        </p:grpSpPr>
        <p:sp>
          <p:nvSpPr>
            <p:cNvPr id="7" name="圆角矩形 6"/>
            <p:cNvSpPr/>
            <p:nvPr/>
          </p:nvSpPr>
          <p:spPr>
            <a:xfrm>
              <a:off x="6060" y="232"/>
              <a:ext cx="5862" cy="767"/>
            </a:xfrm>
            <a:prstGeom prst="roundRect">
              <a:avLst/>
            </a:pr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60" y="160"/>
              <a:ext cx="579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Teacher’s Version</a:t>
              </a:r>
              <a:endParaRPr lang="en-US" altLang="zh-CN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1280" y="16510"/>
            <a:ext cx="227584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VI.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参考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范文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圆角矩形 38"/>
          <p:cNvSpPr/>
          <p:nvPr/>
        </p:nvSpPr>
        <p:spPr>
          <a:xfrm>
            <a:off x="7230745" y="5105400"/>
            <a:ext cx="6164580" cy="9880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-1612900" y="715645"/>
            <a:ext cx="7593330" cy="5396230"/>
          </a:xfrm>
          <a:prstGeom prst="roundRect">
            <a:avLst>
              <a:gd name="adj" fmla="val 18223"/>
            </a:avLst>
          </a:prstGeom>
          <a:solidFill>
            <a:srgbClr val="DEEFE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280" y="16510"/>
            <a:ext cx="380492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VII.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高考真题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举一反三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80" y="817245"/>
            <a:ext cx="5746750" cy="5036185"/>
          </a:xfrm>
          <a:prstGeom prst="rect">
            <a:avLst/>
          </a:prstGeom>
        </p:spPr>
        <p:txBody>
          <a:bodyPr wrap="square">
            <a:spAutoFit/>
          </a:bodyPr>
          <a:p>
            <a:pPr marL="176530" indent="-176530" font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2406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全国卷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I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假定你是李华，上周五你们班在公园上了一堂美术课。请你给英国朋友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Chris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写一封邮件分享这次经历，内容包括：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(1)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你完成的作品；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(2)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你的感想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176530" indent="-176530" font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2306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全国卷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I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假定你是李华，外教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Ryan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准备将学生随机分为两人一组，让大家课后练习口语，你认为这样分组存在问题。请你给外教写一封邮件，内容包括：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         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(1)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说明问题；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(2)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提出建议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176530" indent="-176530" font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2501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浙江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你将参加英语课上的一分钟演讲活动。请你针对部分同学在校园内用手机拍摄短视频的现象写一篇演讲稿。内容包括：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(1)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陈述看法；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(2)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提出建议。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endParaRPr lang="en-US" altLang="en-US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176530" indent="-176530" font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2401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浙江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请你写一篇短文向校英文报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“Sports and Health”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栏目投稿，向同学们推荐一项适合课间开展的运动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,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内容包括：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(1)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介绍这项运动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; (2)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说明推荐理由。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176530" indent="-176530" font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2301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浙江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上周末你参加了校学生会组织的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认识我们身边的植物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活动。请为校英文报写篇报道，内容包括：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活动的过程；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(2)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收获与感想。</a:t>
            </a:r>
            <a:endParaRPr lang="zh-CN" altLang="en-US" b="1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48375" y="872490"/>
            <a:ext cx="6096000" cy="255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Pair Work: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1.Each one choose a practical writing practice and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PEEL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together;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Turn to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AI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’s advice and draft your writing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Exchange the writings and give your peer; your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comments and suggestions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29150" y="1371600"/>
            <a:ext cx="112141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36445" y="2572385"/>
            <a:ext cx="112141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46070" y="3538220"/>
            <a:ext cx="112141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4675" y="2572385"/>
            <a:ext cx="125095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01490" y="3538220"/>
            <a:ext cx="112141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01490" y="4468495"/>
            <a:ext cx="129794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588260" y="5431790"/>
            <a:ext cx="1297940" cy="374015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380605" y="5104765"/>
            <a:ext cx="48113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Structure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points logically </a:t>
            </a:r>
            <a:r>
              <a:rPr lang="en-US" altLang="zh-CN" sz="2400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organize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writing effectively!</a:t>
            </a:r>
            <a:endParaRPr lang="en-US" altLang="zh-CN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6040</Words>
  <Application>WPS 演示</Application>
  <PresentationFormat>宽屏</PresentationFormat>
  <Paragraphs>235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Times New Roman</vt:lpstr>
      <vt:lpstr>Calibri</vt:lpstr>
      <vt:lpstr>Times New Roman</vt:lpstr>
      <vt:lpstr>Consolas</vt:lpstr>
      <vt:lpstr>微软雅黑</vt:lpstr>
      <vt:lpstr>Arial Unicode MS</vt:lpstr>
      <vt:lpstr>黑体</vt:lpstr>
      <vt:lpstr>HelveticaNeue</vt:lpstr>
      <vt:lpstr>华文新魏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Wiesen</cp:lastModifiedBy>
  <cp:revision>188</cp:revision>
  <dcterms:created xsi:type="dcterms:W3CDTF">2019-06-19T02:08:00Z</dcterms:created>
  <dcterms:modified xsi:type="dcterms:W3CDTF">2025-06-09T13:47:09Z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2052-10.8.2.6613</vt:lpwstr>
  </property>
  <property fmtid="{D5CDD505-2E9C-101B-9397-08002B2CF9AE}" pid="3" name="ICV">
    <vt:lpwstr>3C3D3115A8644962A913D328F7BB19BB_13</vt:lpwstr>
  </property>
</Properties>
</file>